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2" r:id="rId7"/>
    <p:sldMasterId id="2147484273" r:id="rId8"/>
    <p:sldMasterId id="2147484307" r:id="rId9"/>
    <p:sldMasterId id="2147484342" r:id="rId10"/>
  </p:sldMasterIdLst>
  <p:notesMasterIdLst>
    <p:notesMasterId r:id="rId46"/>
  </p:notesMasterIdLst>
  <p:handoutMasterIdLst>
    <p:handoutMasterId r:id="rId47"/>
  </p:handoutMasterIdLst>
  <p:sldIdLst>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283" r:id="rId44"/>
    <p:sldId id="285"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4 Breakout Template" id="{5CF46F38-2ECC-4583-8D7D-57BEA9520F7C}">
          <p14:sldIdLst>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283"/>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8C8C8C"/>
    <a:srgbClr val="505050"/>
    <a:srgbClr val="D2D2D2"/>
    <a:srgbClr val="BAD80A"/>
    <a:srgbClr val="7FBA00"/>
    <a:srgbClr val="FFFFFF"/>
    <a:srgbClr val="FFB900"/>
    <a:srgbClr val="DC3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5747" autoAdjust="0"/>
  </p:normalViewPr>
  <p:slideViewPr>
    <p:cSldViewPr snapToObjects="1">
      <p:cViewPr varScale="1">
        <p:scale>
          <a:sx n="107" d="100"/>
          <a:sy n="107" d="100"/>
        </p:scale>
        <p:origin x="540"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EC9A4-5178-4EC0-8F31-55BA46F503EF}" type="doc">
      <dgm:prSet loTypeId="urn:microsoft.com/office/officeart/2005/8/layout/hProcess9" loCatId="process" qsTypeId="urn:microsoft.com/office/officeart/2005/8/quickstyle/simple1" qsCatId="simple" csTypeId="urn:microsoft.com/office/officeart/2005/8/colors/accent1_2" csCatId="accent1" phldr="1"/>
      <dgm:spPr/>
    </dgm:pt>
    <dgm:pt modelId="{032900A2-7929-4EAC-A5A7-865354BA7B88}">
      <dgm:prSet phldrT="[Text]"/>
      <dgm:spPr/>
      <dgm:t>
        <a:bodyPr/>
        <a:lstStyle/>
        <a:p>
          <a:r>
            <a:rPr lang="en-US" dirty="0" smtClean="0"/>
            <a:t>Building and Testing</a:t>
          </a:r>
          <a:endParaRPr lang="en-US" dirty="0"/>
        </a:p>
      </dgm:t>
    </dgm:pt>
    <dgm:pt modelId="{8CCFC4EF-28B2-4B9E-AE24-EB46C4CA66A6}" type="parTrans" cxnId="{D101945D-DBF3-4FD0-8809-78416B0DFC01}">
      <dgm:prSet/>
      <dgm:spPr/>
      <dgm:t>
        <a:bodyPr/>
        <a:lstStyle/>
        <a:p>
          <a:endParaRPr lang="en-US"/>
        </a:p>
      </dgm:t>
    </dgm:pt>
    <dgm:pt modelId="{938CA6DA-0CA7-4B44-9074-82EA5C3BF24C}" type="sibTrans" cxnId="{D101945D-DBF3-4FD0-8809-78416B0DFC01}">
      <dgm:prSet/>
      <dgm:spPr/>
      <dgm:t>
        <a:bodyPr/>
        <a:lstStyle/>
        <a:p>
          <a:endParaRPr lang="en-US"/>
        </a:p>
      </dgm:t>
    </dgm:pt>
    <dgm:pt modelId="{D7F412F9-4CA0-4353-A282-BFB2D12457F0}">
      <dgm:prSet phldrT="[Text]"/>
      <dgm:spPr/>
      <dgm:t>
        <a:bodyPr/>
        <a:lstStyle/>
        <a:p>
          <a:r>
            <a:rPr lang="en-US" dirty="0" smtClean="0"/>
            <a:t>Readying for Deployment</a:t>
          </a:r>
          <a:endParaRPr lang="en-US" dirty="0"/>
        </a:p>
      </dgm:t>
    </dgm:pt>
    <dgm:pt modelId="{F8528C18-A2AA-4D02-B40B-E2AA3CCDA9B7}" type="parTrans" cxnId="{32AC10E1-845F-426A-8C70-CBDDA6E8C158}">
      <dgm:prSet/>
      <dgm:spPr/>
      <dgm:t>
        <a:bodyPr/>
        <a:lstStyle/>
        <a:p>
          <a:endParaRPr lang="en-US"/>
        </a:p>
      </dgm:t>
    </dgm:pt>
    <dgm:pt modelId="{6B8088FE-C2C9-483A-8FA6-0DA35AAEFDEE}" type="sibTrans" cxnId="{32AC10E1-845F-426A-8C70-CBDDA6E8C158}">
      <dgm:prSet/>
      <dgm:spPr/>
      <dgm:t>
        <a:bodyPr/>
        <a:lstStyle/>
        <a:p>
          <a:endParaRPr lang="en-US"/>
        </a:p>
      </dgm:t>
    </dgm:pt>
    <dgm:pt modelId="{A15EFAF2-056F-450D-AEA6-2CCC3CA6EC04}">
      <dgm:prSet phldrT="[Text]"/>
      <dgm:spPr/>
      <dgm:t>
        <a:bodyPr/>
        <a:lstStyle/>
        <a:p>
          <a:r>
            <a:rPr lang="en-US" dirty="0" smtClean="0"/>
            <a:t>Deploying</a:t>
          </a:r>
          <a:endParaRPr lang="en-US" dirty="0"/>
        </a:p>
      </dgm:t>
    </dgm:pt>
    <dgm:pt modelId="{6C189040-CEB3-4C80-982F-4F76557980B3}" type="parTrans" cxnId="{228A7F5F-5210-419D-8C6E-B0BB91D8E1EC}">
      <dgm:prSet/>
      <dgm:spPr/>
      <dgm:t>
        <a:bodyPr/>
        <a:lstStyle/>
        <a:p>
          <a:endParaRPr lang="en-US"/>
        </a:p>
      </dgm:t>
    </dgm:pt>
    <dgm:pt modelId="{F99F9CA9-9C8C-4BBE-AF80-87B195C420BD}" type="sibTrans" cxnId="{228A7F5F-5210-419D-8C6E-B0BB91D8E1EC}">
      <dgm:prSet/>
      <dgm:spPr/>
      <dgm:t>
        <a:bodyPr/>
        <a:lstStyle/>
        <a:p>
          <a:endParaRPr lang="en-US"/>
        </a:p>
      </dgm:t>
    </dgm:pt>
    <dgm:pt modelId="{604E4703-4B46-459E-AFD1-0FF2EB84D7C6}">
      <dgm:prSet phldrT="[Text]"/>
      <dgm:spPr/>
      <dgm:t>
        <a:bodyPr/>
        <a:lstStyle/>
        <a:p>
          <a:r>
            <a:rPr lang="en-US" dirty="0" smtClean="0"/>
            <a:t>Managing</a:t>
          </a:r>
          <a:endParaRPr lang="en-US" dirty="0"/>
        </a:p>
      </dgm:t>
    </dgm:pt>
    <dgm:pt modelId="{27008857-8071-466E-879F-A3986CE5C923}" type="parTrans" cxnId="{FDEDEDCC-E383-46C8-8E74-2DBEBC6A7227}">
      <dgm:prSet/>
      <dgm:spPr/>
      <dgm:t>
        <a:bodyPr/>
        <a:lstStyle/>
        <a:p>
          <a:endParaRPr lang="en-US"/>
        </a:p>
      </dgm:t>
    </dgm:pt>
    <dgm:pt modelId="{9BC8ACA7-4434-423A-A193-ACCD02D37BDD}" type="sibTrans" cxnId="{FDEDEDCC-E383-46C8-8E74-2DBEBC6A7227}">
      <dgm:prSet/>
      <dgm:spPr/>
      <dgm:t>
        <a:bodyPr/>
        <a:lstStyle/>
        <a:p>
          <a:endParaRPr lang="en-US"/>
        </a:p>
      </dgm:t>
    </dgm:pt>
    <dgm:pt modelId="{EC14670A-10F8-4468-9ACE-39A79C76A47E}" type="pres">
      <dgm:prSet presAssocID="{4F4EC9A4-5178-4EC0-8F31-55BA46F503EF}" presName="CompostProcess" presStyleCnt="0">
        <dgm:presLayoutVars>
          <dgm:dir/>
          <dgm:resizeHandles val="exact"/>
        </dgm:presLayoutVars>
      </dgm:prSet>
      <dgm:spPr/>
    </dgm:pt>
    <dgm:pt modelId="{A4CB0402-5256-4634-BCEE-A1D864D27CB3}" type="pres">
      <dgm:prSet presAssocID="{4F4EC9A4-5178-4EC0-8F31-55BA46F503EF}" presName="arrow" presStyleLbl="bgShp" presStyleIdx="0" presStyleCnt="1"/>
      <dgm:spPr>
        <a:solidFill>
          <a:schemeClr val="accent2"/>
        </a:solidFill>
      </dgm:spPr>
    </dgm:pt>
    <dgm:pt modelId="{365F692B-2E22-407A-8748-A1BEEDDF9EC4}" type="pres">
      <dgm:prSet presAssocID="{4F4EC9A4-5178-4EC0-8F31-55BA46F503EF}" presName="linearProcess" presStyleCnt="0"/>
      <dgm:spPr/>
    </dgm:pt>
    <dgm:pt modelId="{38635EDC-7F86-43B5-935C-CB31F74AB40D}" type="pres">
      <dgm:prSet presAssocID="{032900A2-7929-4EAC-A5A7-865354BA7B88}" presName="textNode" presStyleLbl="node1" presStyleIdx="0" presStyleCnt="4">
        <dgm:presLayoutVars>
          <dgm:bulletEnabled val="1"/>
        </dgm:presLayoutVars>
      </dgm:prSet>
      <dgm:spPr/>
      <dgm:t>
        <a:bodyPr/>
        <a:lstStyle/>
        <a:p>
          <a:endParaRPr lang="en-US"/>
        </a:p>
      </dgm:t>
    </dgm:pt>
    <dgm:pt modelId="{CE3002A6-4D34-4DA6-917E-205C45923511}" type="pres">
      <dgm:prSet presAssocID="{938CA6DA-0CA7-4B44-9074-82EA5C3BF24C}" presName="sibTrans" presStyleCnt="0"/>
      <dgm:spPr/>
    </dgm:pt>
    <dgm:pt modelId="{5D01AE07-6EC8-40D2-A797-D2CE790AE01F}" type="pres">
      <dgm:prSet presAssocID="{D7F412F9-4CA0-4353-A282-BFB2D12457F0}" presName="textNode" presStyleLbl="node1" presStyleIdx="1" presStyleCnt="4">
        <dgm:presLayoutVars>
          <dgm:bulletEnabled val="1"/>
        </dgm:presLayoutVars>
      </dgm:prSet>
      <dgm:spPr/>
      <dgm:t>
        <a:bodyPr/>
        <a:lstStyle/>
        <a:p>
          <a:endParaRPr lang="en-US"/>
        </a:p>
      </dgm:t>
    </dgm:pt>
    <dgm:pt modelId="{6E5560CA-BD11-4569-A316-AEFBF3965218}" type="pres">
      <dgm:prSet presAssocID="{6B8088FE-C2C9-483A-8FA6-0DA35AAEFDEE}" presName="sibTrans" presStyleCnt="0"/>
      <dgm:spPr/>
    </dgm:pt>
    <dgm:pt modelId="{219F0F59-8121-478D-A8F6-3AC80250F433}" type="pres">
      <dgm:prSet presAssocID="{A15EFAF2-056F-450D-AEA6-2CCC3CA6EC04}" presName="textNode" presStyleLbl="node1" presStyleIdx="2" presStyleCnt="4">
        <dgm:presLayoutVars>
          <dgm:bulletEnabled val="1"/>
        </dgm:presLayoutVars>
      </dgm:prSet>
      <dgm:spPr/>
      <dgm:t>
        <a:bodyPr/>
        <a:lstStyle/>
        <a:p>
          <a:endParaRPr lang="en-US"/>
        </a:p>
      </dgm:t>
    </dgm:pt>
    <dgm:pt modelId="{63DB45E0-6908-4637-B669-CC74AE5C016C}" type="pres">
      <dgm:prSet presAssocID="{F99F9CA9-9C8C-4BBE-AF80-87B195C420BD}" presName="sibTrans" presStyleCnt="0"/>
      <dgm:spPr/>
    </dgm:pt>
    <dgm:pt modelId="{294D8CB9-4B11-4F89-9A38-623E2337BB3B}" type="pres">
      <dgm:prSet presAssocID="{604E4703-4B46-459E-AFD1-0FF2EB84D7C6}" presName="textNode" presStyleLbl="node1" presStyleIdx="3" presStyleCnt="4">
        <dgm:presLayoutVars>
          <dgm:bulletEnabled val="1"/>
        </dgm:presLayoutVars>
      </dgm:prSet>
      <dgm:spPr/>
      <dgm:t>
        <a:bodyPr/>
        <a:lstStyle/>
        <a:p>
          <a:endParaRPr lang="en-US"/>
        </a:p>
      </dgm:t>
    </dgm:pt>
  </dgm:ptLst>
  <dgm:cxnLst>
    <dgm:cxn modelId="{17002686-C4B6-4D08-98DD-6E6973E7A5EF}" type="presOf" srcId="{032900A2-7929-4EAC-A5A7-865354BA7B88}" destId="{38635EDC-7F86-43B5-935C-CB31F74AB40D}" srcOrd="0" destOrd="0" presId="urn:microsoft.com/office/officeart/2005/8/layout/hProcess9"/>
    <dgm:cxn modelId="{32AC10E1-845F-426A-8C70-CBDDA6E8C158}" srcId="{4F4EC9A4-5178-4EC0-8F31-55BA46F503EF}" destId="{D7F412F9-4CA0-4353-A282-BFB2D12457F0}" srcOrd="1" destOrd="0" parTransId="{F8528C18-A2AA-4D02-B40B-E2AA3CCDA9B7}" sibTransId="{6B8088FE-C2C9-483A-8FA6-0DA35AAEFDEE}"/>
    <dgm:cxn modelId="{D101945D-DBF3-4FD0-8809-78416B0DFC01}" srcId="{4F4EC9A4-5178-4EC0-8F31-55BA46F503EF}" destId="{032900A2-7929-4EAC-A5A7-865354BA7B88}" srcOrd="0" destOrd="0" parTransId="{8CCFC4EF-28B2-4B9E-AE24-EB46C4CA66A6}" sibTransId="{938CA6DA-0CA7-4B44-9074-82EA5C3BF24C}"/>
    <dgm:cxn modelId="{FDEDEDCC-E383-46C8-8E74-2DBEBC6A7227}" srcId="{4F4EC9A4-5178-4EC0-8F31-55BA46F503EF}" destId="{604E4703-4B46-459E-AFD1-0FF2EB84D7C6}" srcOrd="3" destOrd="0" parTransId="{27008857-8071-466E-879F-A3986CE5C923}" sibTransId="{9BC8ACA7-4434-423A-A193-ACCD02D37BDD}"/>
    <dgm:cxn modelId="{36420A07-2EBB-445E-A328-6340FE5BC6AE}" type="presOf" srcId="{604E4703-4B46-459E-AFD1-0FF2EB84D7C6}" destId="{294D8CB9-4B11-4F89-9A38-623E2337BB3B}" srcOrd="0" destOrd="0" presId="urn:microsoft.com/office/officeart/2005/8/layout/hProcess9"/>
    <dgm:cxn modelId="{DE537579-1268-40AE-A340-9EF7A70B2399}" type="presOf" srcId="{4F4EC9A4-5178-4EC0-8F31-55BA46F503EF}" destId="{EC14670A-10F8-4468-9ACE-39A79C76A47E}" srcOrd="0" destOrd="0" presId="urn:microsoft.com/office/officeart/2005/8/layout/hProcess9"/>
    <dgm:cxn modelId="{482E8EC3-7FEE-43C4-9670-57AC9F5E9867}" type="presOf" srcId="{A15EFAF2-056F-450D-AEA6-2CCC3CA6EC04}" destId="{219F0F59-8121-478D-A8F6-3AC80250F433}" srcOrd="0" destOrd="0" presId="urn:microsoft.com/office/officeart/2005/8/layout/hProcess9"/>
    <dgm:cxn modelId="{228A7F5F-5210-419D-8C6E-B0BB91D8E1EC}" srcId="{4F4EC9A4-5178-4EC0-8F31-55BA46F503EF}" destId="{A15EFAF2-056F-450D-AEA6-2CCC3CA6EC04}" srcOrd="2" destOrd="0" parTransId="{6C189040-CEB3-4C80-982F-4F76557980B3}" sibTransId="{F99F9CA9-9C8C-4BBE-AF80-87B195C420BD}"/>
    <dgm:cxn modelId="{366EA438-7609-488B-B241-0BB9D71D44CE}" type="presOf" srcId="{D7F412F9-4CA0-4353-A282-BFB2D12457F0}" destId="{5D01AE07-6EC8-40D2-A797-D2CE790AE01F}" srcOrd="0" destOrd="0" presId="urn:microsoft.com/office/officeart/2005/8/layout/hProcess9"/>
    <dgm:cxn modelId="{BF69FDB4-93AC-4181-AA46-795840D66313}" type="presParOf" srcId="{EC14670A-10F8-4468-9ACE-39A79C76A47E}" destId="{A4CB0402-5256-4634-BCEE-A1D864D27CB3}" srcOrd="0" destOrd="0" presId="urn:microsoft.com/office/officeart/2005/8/layout/hProcess9"/>
    <dgm:cxn modelId="{B185AD28-141C-4D18-9EFF-230847BFFD57}" type="presParOf" srcId="{EC14670A-10F8-4468-9ACE-39A79C76A47E}" destId="{365F692B-2E22-407A-8748-A1BEEDDF9EC4}" srcOrd="1" destOrd="0" presId="urn:microsoft.com/office/officeart/2005/8/layout/hProcess9"/>
    <dgm:cxn modelId="{C8F98D2C-75E8-41E4-BC4C-C9E5164A556E}" type="presParOf" srcId="{365F692B-2E22-407A-8748-A1BEEDDF9EC4}" destId="{38635EDC-7F86-43B5-935C-CB31F74AB40D}" srcOrd="0" destOrd="0" presId="urn:microsoft.com/office/officeart/2005/8/layout/hProcess9"/>
    <dgm:cxn modelId="{36020E43-BDAC-47EB-A36E-3AE43D360145}" type="presParOf" srcId="{365F692B-2E22-407A-8748-A1BEEDDF9EC4}" destId="{CE3002A6-4D34-4DA6-917E-205C45923511}" srcOrd="1" destOrd="0" presId="urn:microsoft.com/office/officeart/2005/8/layout/hProcess9"/>
    <dgm:cxn modelId="{E66962A1-3229-4196-8BE2-1191701C2996}" type="presParOf" srcId="{365F692B-2E22-407A-8748-A1BEEDDF9EC4}" destId="{5D01AE07-6EC8-40D2-A797-D2CE790AE01F}" srcOrd="2" destOrd="0" presId="urn:microsoft.com/office/officeart/2005/8/layout/hProcess9"/>
    <dgm:cxn modelId="{880B3616-3A25-4FE0-952B-BFEF7EA5A416}" type="presParOf" srcId="{365F692B-2E22-407A-8748-A1BEEDDF9EC4}" destId="{6E5560CA-BD11-4569-A316-AEFBF3965218}" srcOrd="3" destOrd="0" presId="urn:microsoft.com/office/officeart/2005/8/layout/hProcess9"/>
    <dgm:cxn modelId="{6076B73D-A522-4E87-BAB6-5A1F91D45915}" type="presParOf" srcId="{365F692B-2E22-407A-8748-A1BEEDDF9EC4}" destId="{219F0F59-8121-478D-A8F6-3AC80250F433}" srcOrd="4" destOrd="0" presId="urn:microsoft.com/office/officeart/2005/8/layout/hProcess9"/>
    <dgm:cxn modelId="{9E2C5D44-85D3-4F7B-911C-CBBF7C012905}" type="presParOf" srcId="{365F692B-2E22-407A-8748-A1BEEDDF9EC4}" destId="{63DB45E0-6908-4637-B669-CC74AE5C016C}" srcOrd="5" destOrd="0" presId="urn:microsoft.com/office/officeart/2005/8/layout/hProcess9"/>
    <dgm:cxn modelId="{AF0E3AB5-4C8F-41F9-A665-4D6E9C8E9077}" type="presParOf" srcId="{365F692B-2E22-407A-8748-A1BEEDDF9EC4}" destId="{294D8CB9-4B11-4F89-9A38-623E2337BB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71795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5122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5504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9851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F911F-D394-477D-AD99-C95639DD7E58}"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8235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2032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46610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89693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53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01058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82830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CEC1A1-D4FB-42DB-A851-5F2C1F39C5E4}"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4997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78071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84695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A0FA388-FD77-4DA4-AAA0-12EC226CAF8D}"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27076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CEBB0E-2CFD-4829-B7A4-96656725F522}"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2340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26E1E3-76D2-499B-9549-C16BD69EAF9A}"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09990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26E1E3-76D2-499B-9549-C16BD69EAF9A}"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99209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33393BB-7052-4198-8F4B-E8D02FB0D641}"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2320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6064A7C-A5D7-4BCE-9973-21159007971E}"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40564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97471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6735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0241" indent="-560241">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F911F-D394-477D-AD99-C95639DD7E58}"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13804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75153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132766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68750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9072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1193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5AF2E-2CDE-4C7C-8CE6-26639DC268F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953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F911F-D394-477D-AD99-C95639DD7E58}"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97754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03F911F-D394-477D-AD99-C95639DD7E58}"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2437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6913"/>
            <a:ext cx="6199187"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98050" y="8828900"/>
            <a:ext cx="2982589" cy="465355"/>
          </a:xfrm>
          <a:prstGeom prst="rect">
            <a:avLst/>
          </a:prstGeom>
        </p:spPr>
        <p:txBody>
          <a:bodyPr/>
          <a:lstStyle/>
          <a:p>
            <a:pPr defTabSz="1243147"/>
            <a:fld id="{8B263312-38AA-4E1E-B2B5-0F8F122B24FE}" type="slidenum">
              <a:rPr lang="en-US" sz="2400" smtClean="0">
                <a:solidFill>
                  <a:prstClr val="black"/>
                </a:solidFill>
              </a:rPr>
              <a:pPr defTabSz="1243147"/>
              <a:t>10</a:t>
            </a:fld>
            <a:endParaRPr lang="en-US" sz="2400" dirty="0">
              <a:solidFill>
                <a:prstClr val="black"/>
              </a:solidFill>
            </a:endParaRPr>
          </a:p>
        </p:txBody>
      </p:sp>
    </p:spTree>
    <p:extLst>
      <p:ext uri="{BB962C8B-B14F-4D97-AF65-F5344CB8AC3E}">
        <p14:creationId xmlns:p14="http://schemas.microsoft.com/office/powerpoint/2010/main" val="4046180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Master" Target="../slideMasters/slideMaster6.xml"/><Relationship Id="rId6" Type="http://schemas.openxmlformats.org/officeDocument/2006/relationships/image" Target="../media/image25.jpg"/><Relationship Id="rId5" Type="http://schemas.openxmlformats.org/officeDocument/2006/relationships/image" Target="../media/image24.png"/><Relationship Id="rId4" Type="http://schemas.microsoft.com/office/2007/relationships/hdphoto" Target="../media/hdphoto2.wdp"/></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25.jpg"/><Relationship Id="rId5" Type="http://schemas.openxmlformats.org/officeDocument/2006/relationships/image" Target="../media/image24.png"/><Relationship Id="rId4" Type="http://schemas.microsoft.com/office/2007/relationships/hdphoto" Target="../media/hdphoto2.wdp"/></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511987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01180" y="0"/>
            <a:ext cx="5365458" cy="699452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9"/>
          <p:cNvSpPr>
            <a:spLocks noGrp="1"/>
          </p:cNvSpPr>
          <p:nvPr>
            <p:ph type="pic" sz="quarter" idx="19" hasCustomPrompt="1"/>
          </p:nvPr>
        </p:nvSpPr>
        <p:spPr>
          <a:xfrm>
            <a:off x="7716838" y="1783429"/>
            <a:ext cx="2197662" cy="2186437"/>
          </a:xfrm>
          <a:solidFill>
            <a:schemeClr val="accent3"/>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3" name="Picture Placeholder 9"/>
          <p:cNvSpPr>
            <a:spLocks noGrp="1"/>
          </p:cNvSpPr>
          <p:nvPr>
            <p:ph type="pic" sz="quarter" idx="21" hasCustomPrompt="1"/>
          </p:nvPr>
        </p:nvSpPr>
        <p:spPr>
          <a:xfrm>
            <a:off x="7716838" y="4146963"/>
            <a:ext cx="4559395" cy="2190206"/>
          </a:xfrm>
          <a:solidFill>
            <a:schemeClr val="accent3"/>
          </a:solidFill>
        </p:spPr>
        <p:txBody>
          <a:bodyPr anchor="ctr" anchorCtr="0">
            <a:normAutofit/>
          </a:bodyPr>
          <a:lstStyle>
            <a:lvl1pPr marL="0" indent="0" algn="ctr">
              <a:lnSpc>
                <a:spcPct val="100000"/>
              </a:lnSpc>
              <a:buNone/>
              <a:defRPr sz="1399"/>
            </a:lvl1pPr>
          </a:lstStyle>
          <a:p>
            <a:r>
              <a:rPr lang="en-US" dirty="0" smtClean="0"/>
              <a:t>Click to place personal photo</a:t>
            </a:r>
            <a:endParaRPr lang="en-US" dirty="0"/>
          </a:p>
        </p:txBody>
      </p:sp>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6" name="Rectangle 15"/>
          <p:cNvSpPr/>
          <p:nvPr userDrawn="1"/>
        </p:nvSpPr>
        <p:spPr>
          <a:xfrm>
            <a:off x="10079797" y="1783430"/>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7" name="Rectangle 16"/>
          <p:cNvSpPr/>
          <p:nvPr userDrawn="1"/>
        </p:nvSpPr>
        <p:spPr>
          <a:xfrm>
            <a:off x="11259434" y="1783430"/>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0" name="Rectangle 19"/>
          <p:cNvSpPr/>
          <p:nvPr userDrawn="1"/>
        </p:nvSpPr>
        <p:spPr>
          <a:xfrm>
            <a:off x="1007979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1" name="Rectangle 20"/>
          <p:cNvSpPr/>
          <p:nvPr userDrawn="1"/>
        </p:nvSpPr>
        <p:spPr>
          <a:xfrm>
            <a:off x="11259434"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2" name="Freeform 12"/>
          <p:cNvSpPr>
            <a:spLocks noChangeAspect="1"/>
          </p:cNvSpPr>
          <p:nvPr userDrawn="1"/>
        </p:nvSpPr>
        <p:spPr bwMode="black">
          <a:xfrm>
            <a:off x="9220234"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grpSp>
        <p:nvGrpSpPr>
          <p:cNvPr id="2" name="Group 1"/>
          <p:cNvGrpSpPr/>
          <p:nvPr userDrawn="1"/>
        </p:nvGrpSpPr>
        <p:grpSpPr>
          <a:xfrm>
            <a:off x="10162266" y="1919382"/>
            <a:ext cx="863642" cy="804552"/>
            <a:chOff x="10162265" y="1919382"/>
            <a:chExt cx="863642" cy="804552"/>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64146" y="3207884"/>
            <a:ext cx="607374" cy="563448"/>
          </a:xfrm>
          <a:prstGeom prst="rect">
            <a:avLst/>
          </a:prstGeom>
        </p:spPr>
      </p:pic>
      <p:pic>
        <p:nvPicPr>
          <p:cNvPr id="26" name="Picture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77092" y="864840"/>
            <a:ext cx="622210" cy="57102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80475" y="2860519"/>
            <a:ext cx="1227224" cy="1227224"/>
          </a:xfrm>
          <a:prstGeom prst="rect">
            <a:avLst/>
          </a:prstGeom>
        </p:spPr>
      </p:pic>
      <p:pic>
        <p:nvPicPr>
          <p:cNvPr id="30" name="Picture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3567" y="655753"/>
            <a:ext cx="903339" cy="903339"/>
          </a:xfrm>
          <a:prstGeom prst="rect">
            <a:avLst/>
          </a:prstGeom>
        </p:spPr>
      </p:pic>
      <p:pic>
        <p:nvPicPr>
          <p:cNvPr id="31" name="Picture 3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63462" y="555298"/>
            <a:ext cx="1182766" cy="1182766"/>
          </a:xfrm>
          <a:prstGeom prst="rect">
            <a:avLst/>
          </a:prstGeom>
        </p:spPr>
      </p:pic>
      <p:pic>
        <p:nvPicPr>
          <p:cNvPr id="32" name="Picture 3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56377" y="1680371"/>
            <a:ext cx="1222912" cy="1222912"/>
          </a:xfrm>
          <a:prstGeom prst="rect">
            <a:avLst/>
          </a:prstGeom>
        </p:spPr>
      </p:pic>
      <p:sp>
        <p:nvSpPr>
          <p:cNvPr id="27" name="Rectangle 26"/>
          <p:cNvSpPr/>
          <p:nvPr userDrawn="1"/>
        </p:nvSpPr>
        <p:spPr>
          <a:xfrm>
            <a:off x="7716838" y="1783429"/>
            <a:ext cx="2197660" cy="58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8" name="Text Placeholder 12"/>
          <p:cNvSpPr>
            <a:spLocks noGrp="1"/>
          </p:cNvSpPr>
          <p:nvPr>
            <p:ph type="body" sz="quarter" idx="22" hasCustomPrompt="1"/>
          </p:nvPr>
        </p:nvSpPr>
        <p:spPr>
          <a:xfrm>
            <a:off x="7716837" y="1795558"/>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39" name="Text Placeholder 38"/>
          <p:cNvSpPr>
            <a:spLocks noGrp="1"/>
          </p:cNvSpPr>
          <p:nvPr>
            <p:ph type="body" sz="quarter" idx="24" hasCustomPrompt="1"/>
          </p:nvPr>
        </p:nvSpPr>
        <p:spPr>
          <a:xfrm>
            <a:off x="275747" y="6132806"/>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2708565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
            <a:ext cx="12436714"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703"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899"/>
            <a:ext cx="73167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4702" y="3954442"/>
            <a:ext cx="7316788"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1" y="6305104"/>
            <a:ext cx="1005840" cy="1950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4" name="Footer Placeholder 3"/>
          <p:cNvSpPr>
            <a:spLocks noGrp="1"/>
          </p:cNvSpPr>
          <p:nvPr>
            <p:ph type="ftr" sz="quarter" idx="16"/>
          </p:nvPr>
        </p:nvSpPr>
        <p:spPr>
          <a:xfrm>
            <a:off x="3029809" y="6483350"/>
            <a:ext cx="1804987" cy="371475"/>
          </a:xfrm>
        </p:spPr>
        <p:txBody>
          <a:bodyPr/>
          <a:lstStyle>
            <a:lvl1pPr>
              <a:defRPr>
                <a:solidFill>
                  <a:schemeClr val="bg1"/>
                </a:solidFill>
              </a:defRPr>
            </a:lvl1pPr>
          </a:lstStyle>
          <a:p>
            <a:r>
              <a:rPr lang="en-US" smtClean="0">
                <a:solidFill>
                  <a:srgbClr val="FFFFFF"/>
                </a:solidFill>
              </a:rPr>
              <a:t>Microsoft Confidential</a:t>
            </a:r>
            <a:endParaRPr lang="en-US" dirty="0" smtClean="0">
              <a:solidFill>
                <a:srgbClr val="FFFFFF"/>
              </a:solidFill>
            </a:endParaRPr>
          </a:p>
        </p:txBody>
      </p:sp>
    </p:spTree>
    <p:extLst>
      <p:ext uri="{BB962C8B-B14F-4D97-AF65-F5344CB8AC3E}">
        <p14:creationId xmlns:p14="http://schemas.microsoft.com/office/powerpoint/2010/main" val="3720684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436475" cy="699218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8994" y="6287387"/>
            <a:ext cx="1005840" cy="195077"/>
          </a:xfrm>
          <a:prstGeom prst="rect">
            <a:avLst/>
          </a:prstGeom>
        </p:spPr>
      </p:pic>
      <p:sp>
        <p:nvSpPr>
          <p:cNvPr id="10" name="Rectangle 9"/>
          <p:cNvSpPr/>
          <p:nvPr userDrawn="1"/>
        </p:nvSpPr>
        <p:spPr bwMode="gray">
          <a:xfrm>
            <a:off x="274703"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9" y="1211263"/>
            <a:ext cx="7315200" cy="182880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3" y="3030538"/>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a:xfrm>
            <a:off x="2484438" y="6483350"/>
            <a:ext cx="1804987" cy="371475"/>
          </a:xfrm>
        </p:spPr>
        <p:txBody>
          <a:bodyPr/>
          <a:lstStyle/>
          <a:p>
            <a:r>
              <a:rPr lang="en-US" dirty="0" smtClean="0">
                <a:solidFill>
                  <a:srgbClr val="505050">
                    <a:tint val="75000"/>
                  </a:srgbClr>
                </a:solidFill>
              </a:rPr>
              <a:t>Microsoft Confidential</a:t>
            </a:r>
          </a:p>
        </p:txBody>
      </p:sp>
    </p:spTree>
    <p:extLst>
      <p:ext uri="{BB962C8B-B14F-4D97-AF65-F5344CB8AC3E}">
        <p14:creationId xmlns:p14="http://schemas.microsoft.com/office/powerpoint/2010/main" val="1410029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solidFill>
                  <a:srgbClr val="505050">
                    <a:tint val="75000"/>
                  </a:srgbClr>
                </a:solidFill>
              </a:rPr>
              <a:pPr/>
              <a:t>4/3/2014</a:t>
            </a:fld>
            <a:endParaRPr lang="en-US">
              <a:solidFill>
                <a:srgbClr val="505050">
                  <a:tint val="75000"/>
                </a:srgbClr>
              </a:solidFill>
            </a:endParaRPr>
          </a:p>
        </p:txBody>
      </p:sp>
      <p:sp>
        <p:nvSpPr>
          <p:cNvPr id="6" name="Footer Placeholder 5"/>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372850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2318E9C3-19AE-441B-8B29-39DFDA17053E}" type="datetime1">
              <a:rPr lang="en-US" smtClean="0">
                <a:solidFill>
                  <a:srgbClr val="FFFFFF">
                    <a:tint val="75000"/>
                  </a:srgbClr>
                </a:solidFill>
              </a:rPr>
              <a:pPr/>
              <a:t>4/3/2014</a:t>
            </a:fld>
            <a:endParaRPr lang="en-US">
              <a:solidFill>
                <a:srgbClr val="FFFFFF">
                  <a:tint val="75000"/>
                </a:srgbClr>
              </a:solidFill>
            </a:endParaRPr>
          </a:p>
        </p:txBody>
      </p:sp>
      <p:sp>
        <p:nvSpPr>
          <p:cNvPr id="6" name="Footer Placeholder 5"/>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99223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3590400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9BFC223A-F940-4CFC-A6E7-FB70D9D58E0D}" type="datetime1">
              <a:rPr lang="en-US" smtClean="0">
                <a:solidFill>
                  <a:srgbClr val="FFFFFF">
                    <a:tint val="75000"/>
                  </a:srgbClr>
                </a:solidFill>
              </a:rPr>
              <a:pPr/>
              <a:t>4/3/2014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2241651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6F87C8DF-A29B-444F-AC30-6D2947C5E82B}"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17208841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F274F2DA-A81A-445A-980A-0AA0F39FE90C}"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19632408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E85A8A23-2AF9-4D72-A10E-D84E113245BD}"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40271443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
        <p:nvSpPr>
          <p:cNvPr id="3" name="Date Placeholder 2"/>
          <p:cNvSpPr>
            <a:spLocks noGrp="1"/>
          </p:cNvSpPr>
          <p:nvPr>
            <p:ph type="dt" sz="half" idx="11"/>
          </p:nvPr>
        </p:nvSpPr>
        <p:spPr/>
        <p:txBody>
          <a:bodyPr/>
          <a:lstStyle/>
          <a:p>
            <a:fld id="{2F3BAC70-3324-4D03-BF37-DF6E49462F99}"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3713717277"/>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28856816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solidFill>
                  <a:srgbClr val="505050">
                    <a:tint val="75000"/>
                  </a:srgbClr>
                </a:solidFill>
              </a:rPr>
              <a:pPr/>
              <a:t>4/3/2014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98406770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solidFill>
                  <a:srgbClr val="505050">
                    <a:tint val="75000"/>
                  </a:srgbClr>
                </a:solidFill>
              </a:rPr>
              <a:pPr/>
              <a:t>4/3/2014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352846957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77460681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4047764137"/>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946710770"/>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3746889325"/>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79012240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4/3/2014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292399612"/>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fidentiality Remin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4/3/2014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grpSp>
        <p:nvGrpSpPr>
          <p:cNvPr id="7" name="Group 6"/>
          <p:cNvGrpSpPr/>
          <p:nvPr userDrawn="1"/>
        </p:nvGrpSpPr>
        <p:grpSpPr>
          <a:xfrm>
            <a:off x="724309" y="1103504"/>
            <a:ext cx="10719130" cy="3002833"/>
            <a:chOff x="724309" y="1103502"/>
            <a:chExt cx="10719130" cy="3002833"/>
          </a:xfrm>
        </p:grpSpPr>
        <p:grpSp>
          <p:nvGrpSpPr>
            <p:cNvPr id="8" name="Group 7"/>
            <p:cNvGrpSpPr/>
            <p:nvPr/>
          </p:nvGrpSpPr>
          <p:grpSpPr>
            <a:xfrm>
              <a:off x="4000305" y="1134535"/>
              <a:ext cx="3962400" cy="2971800"/>
              <a:chOff x="-181747" y="255414"/>
              <a:chExt cx="3962400" cy="297180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5291" b="89947" l="9921" r="93519">
                            <a14:foregroundMark x1="36640" y1="45855" x2="42460" y2="51499"/>
                            <a14:foregroundMark x1="53042" y1="19048" x2="58730" y2="20459"/>
                            <a14:foregroundMark x1="66667" y1="13757" x2="70635" y2="11817"/>
                            <a14:foregroundMark x1="76455" y1="19400" x2="79233" y2="21693"/>
                          </a14:backgroundRemoval>
                        </a14:imgEffect>
                      </a14:imgLayer>
                    </a14:imgProps>
                  </a:ext>
                  <a:ext uri="{28A0092B-C50C-407E-A947-70E740481C1C}">
                    <a14:useLocalDpi xmlns:a14="http://schemas.microsoft.com/office/drawing/2010/main" val="0"/>
                  </a:ext>
                </a:extLst>
              </a:blip>
              <a:stretch>
                <a:fillRect/>
              </a:stretch>
            </p:blipFill>
            <p:spPr>
              <a:xfrm>
                <a:off x="-181747" y="255414"/>
                <a:ext cx="3962400" cy="2971800"/>
              </a:xfrm>
              <a:prstGeom prst="rect">
                <a:avLst/>
              </a:prstGeom>
            </p:spPr>
          </p:pic>
          <p:pic>
            <p:nvPicPr>
              <p:cNvPr id="16"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197985" y="1681978"/>
                <a:ext cx="1202936" cy="1084334"/>
              </a:xfrm>
              <a:prstGeom prst="rect">
                <a:avLst/>
              </a:prstGeom>
              <a:noFill/>
              <a:ln>
                <a:noFill/>
              </a:ln>
            </p:spPr>
          </p:pic>
        </p:grpSp>
        <p:grpSp>
          <p:nvGrpSpPr>
            <p:cNvPr id="9" name="Group 8"/>
            <p:cNvGrpSpPr/>
            <p:nvPr/>
          </p:nvGrpSpPr>
          <p:grpSpPr>
            <a:xfrm>
              <a:off x="724309" y="1294617"/>
              <a:ext cx="2947653" cy="2102659"/>
              <a:chOff x="4183106" y="816113"/>
              <a:chExt cx="2947653" cy="2102659"/>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3106" y="816113"/>
                <a:ext cx="2947653" cy="2102659"/>
              </a:xfrm>
              <a:prstGeom prst="rect">
                <a:avLst/>
              </a:prstGeom>
            </p:spPr>
          </p:pic>
          <p:pic>
            <p:nvPicPr>
              <p:cNvPr id="14"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127440" y="1540428"/>
                <a:ext cx="1202936" cy="1084334"/>
              </a:xfrm>
              <a:prstGeom prst="rect">
                <a:avLst/>
              </a:prstGeom>
              <a:noFill/>
              <a:ln>
                <a:noFill/>
              </a:ln>
            </p:spPr>
          </p:pic>
        </p:grpSp>
        <p:grpSp>
          <p:nvGrpSpPr>
            <p:cNvPr id="10" name="Group 9"/>
            <p:cNvGrpSpPr/>
            <p:nvPr/>
          </p:nvGrpSpPr>
          <p:grpSpPr>
            <a:xfrm>
              <a:off x="8141904" y="1103502"/>
              <a:ext cx="3301535" cy="2476151"/>
              <a:chOff x="7811106" y="443146"/>
              <a:chExt cx="3301535" cy="2476151"/>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106" y="443146"/>
                <a:ext cx="3301535" cy="2476151"/>
              </a:xfrm>
              <a:prstGeom prst="rect">
                <a:avLst/>
              </a:prstGeom>
            </p:spPr>
          </p:pic>
          <p:pic>
            <p:nvPicPr>
              <p:cNvPr id="12"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9049695" y="1246456"/>
                <a:ext cx="1202936" cy="1084334"/>
              </a:xfrm>
              <a:prstGeom prst="rect">
                <a:avLst/>
              </a:prstGeom>
              <a:noFill/>
              <a:ln>
                <a:noFill/>
              </a:ln>
            </p:spPr>
          </p:pic>
        </p:grpSp>
      </p:grpSp>
      <p:sp>
        <p:nvSpPr>
          <p:cNvPr id="17" name="Rectangle 1"/>
          <p:cNvSpPr>
            <a:spLocks noChangeArrowheads="1"/>
          </p:cNvSpPr>
          <p:nvPr userDrawn="1"/>
        </p:nvSpPr>
        <p:spPr bwMode="auto">
          <a:xfrm>
            <a:off x="361567" y="3786145"/>
            <a:ext cx="11658600" cy="2681828"/>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spAutoFit/>
          </a:bodyPr>
          <a:lstStyle/>
          <a:p>
            <a:pPr algn="ctr" defTabSz="932597" fontAlgn="base">
              <a:lnSpc>
                <a:spcPct val="150000"/>
              </a:lnSpc>
              <a:spcBef>
                <a:spcPct val="0"/>
              </a:spcBef>
              <a:spcAft>
                <a:spcPct val="0"/>
              </a:spcAft>
              <a:defRPr/>
            </a:pP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TAP content is Microsoft Confidential – Subject to Confidentiality Agreements</a:t>
            </a:r>
            <a:b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br>
            <a:endParaRPr lang="en-US" sz="1399"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endParaRPr>
          </a:p>
          <a:p>
            <a:pPr algn="ctr" defTabSz="932597" fontAlgn="base">
              <a:lnSpc>
                <a:spcPct val="150000"/>
              </a:lnSpc>
              <a:spcBef>
                <a:spcPct val="0"/>
              </a:spcBef>
              <a:spcAft>
                <a:spcPct val="0"/>
              </a:spcAft>
              <a:defRPr/>
            </a:pPr>
            <a:r>
              <a:rPr lang="en-US" sz="2400" i="1"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a:t>
            </a: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post SDR/TAP content to any blogs or external Web sites</a:t>
            </a:r>
            <a:b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b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take photos or video of sessions or slides throughout the event </a:t>
            </a:r>
          </a:p>
          <a:p>
            <a:pPr algn="ctr" defTabSz="932597" fontAlgn="base">
              <a:lnSpc>
                <a:spcPct val="150000"/>
              </a:lnSpc>
              <a:spcBef>
                <a:spcPct val="0"/>
              </a:spcBef>
              <a:spcAft>
                <a:spcPct val="0"/>
              </a:spcAft>
              <a:defRPr/>
            </a:pP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share content with non-TAP attendees (MSFT or otherwise)</a:t>
            </a:r>
          </a:p>
        </p:txBody>
      </p:sp>
      <p:sp>
        <p:nvSpPr>
          <p:cNvPr id="18" name="Title 1"/>
          <p:cNvSpPr>
            <a:spLocks noGrp="1"/>
          </p:cNvSpPr>
          <p:nvPr>
            <p:ph type="title" hasCustomPrompt="1"/>
          </p:nvPr>
        </p:nvSpPr>
        <p:spPr>
          <a:xfrm>
            <a:off x="274639" y="295275"/>
            <a:ext cx="11889564" cy="917575"/>
          </a:xfrm>
        </p:spPr>
        <p:txBody>
          <a:bodyPr/>
          <a:lstStyle>
            <a:lvl1pPr>
              <a:defRPr>
                <a:solidFill>
                  <a:srgbClr val="C00000"/>
                </a:solidFill>
              </a:defRPr>
            </a:lvl1pPr>
          </a:lstStyle>
          <a:p>
            <a:r>
              <a:rPr lang="en-US" dirty="0" smtClean="0"/>
              <a:t>Confidentiality Reminder</a:t>
            </a:r>
            <a:endParaRPr lang="en-US" dirty="0"/>
          </a:p>
        </p:txBody>
      </p:sp>
    </p:spTree>
    <p:extLst>
      <p:ext uri="{BB962C8B-B14F-4D97-AF65-F5344CB8AC3E}">
        <p14:creationId xmlns:p14="http://schemas.microsoft.com/office/powerpoint/2010/main" val="1941538302"/>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C566-6E14-4F8A-BF5C-3220498B48A3}"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40972688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DCD9F-8EFD-42A8-BAD9-E43A885E7FD7}"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451625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12051-B456-4405-8380-C3FD2EE5DFA6}"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12783344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387150"/>
            <a:ext cx="11887199" cy="1195712"/>
          </a:xfrm>
        </p:spPr>
        <p:txBody>
          <a:bodyPr/>
          <a:lstStyle>
            <a:lvl1pPr marL="0" indent="0">
              <a:buNone/>
              <a:defRPr sz="1800">
                <a:gradFill>
                  <a:gsLst>
                    <a:gs pos="1250">
                      <a:srgbClr val="000000"/>
                    </a:gs>
                    <a:gs pos="100000">
                      <a:srgbClr val="000000"/>
                    </a:gs>
                  </a:gsLst>
                  <a:lin ang="5400000" scaled="0"/>
                </a:gradFill>
                <a:latin typeface="Segoe UI Mono" panose="020B0509040204020203" pitchFamily="49" charset="0"/>
                <a:cs typeface="Segoe UI" pitchFamily="34" charset="0"/>
              </a:defRPr>
            </a:lvl1pPr>
            <a:lvl2pPr marL="346487" indent="0">
              <a:buNone/>
              <a:defRPr sz="1199">
                <a:gradFill>
                  <a:gsLst>
                    <a:gs pos="1250">
                      <a:srgbClr val="000000"/>
                    </a:gs>
                    <a:gs pos="100000">
                      <a:srgbClr val="000000"/>
                    </a:gs>
                  </a:gsLst>
                  <a:lin ang="5400000" scaled="0"/>
                </a:gradFill>
                <a:latin typeface="Segoe UI Mono" panose="020B0509040204020203" pitchFamily="49" charset="0"/>
                <a:cs typeface="Segoe UI" pitchFamily="34" charset="0"/>
              </a:defRPr>
            </a:lvl2pPr>
            <a:lvl3pPr marL="584494" indent="0">
              <a:buNone/>
              <a:defRPr sz="1099">
                <a:gradFill>
                  <a:gsLst>
                    <a:gs pos="1250">
                      <a:srgbClr val="000000"/>
                    </a:gs>
                    <a:gs pos="100000">
                      <a:srgbClr val="000000"/>
                    </a:gs>
                  </a:gsLst>
                  <a:lin ang="5400000" scaled="0"/>
                </a:gradFill>
                <a:latin typeface="Segoe UI Mono" panose="020B0509040204020203" pitchFamily="49" charset="0"/>
                <a:cs typeface="Segoe UI" pitchFamily="34" charset="0"/>
              </a:defRPr>
            </a:lvl3pPr>
            <a:lvl4pPr marL="814406" indent="0">
              <a:buNone/>
              <a:defRPr sz="1049">
                <a:gradFill>
                  <a:gsLst>
                    <a:gs pos="1250">
                      <a:srgbClr val="000000"/>
                    </a:gs>
                    <a:gs pos="100000">
                      <a:srgbClr val="000000"/>
                    </a:gs>
                  </a:gsLst>
                  <a:lin ang="5400000" scaled="0"/>
                </a:gradFill>
                <a:latin typeface="Segoe UI Mono" panose="020B0509040204020203" pitchFamily="49" charset="0"/>
                <a:cs typeface="Segoe UI" pitchFamily="34" charset="0"/>
              </a:defRPr>
            </a:lvl4pPr>
            <a:lvl5pPr marL="1050795" indent="0">
              <a:buNone/>
              <a:defRPr sz="1049">
                <a:gradFill>
                  <a:gsLst>
                    <a:gs pos="1250">
                      <a:srgbClr val="000000"/>
                    </a:gs>
                    <a:gs pos="100000">
                      <a:srgbClr val="000000"/>
                    </a:gs>
                  </a:gsLst>
                  <a:lin ang="5400000" scaled="0"/>
                </a:gradFill>
                <a:latin typeface="Segoe UI Mono" panose="020B0509040204020203" pitchFamily="49"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fld id="{2E6C8223-FB88-46A3-B41D-44B2610DF9D3}"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6932977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26969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71" y="2372529"/>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7" y="2372529"/>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09B482E8-6E0E-1B4F-B1FD-C69DB9E858D9}" type="datetimeFigureOut">
              <a:rPr lang="en-US" smtClean="0">
                <a:solidFill>
                  <a:srgbClr val="979796">
                    <a:lumMod val="40000"/>
                    <a:lumOff val="60000"/>
                  </a:srgbClr>
                </a:solidFill>
              </a:rPr>
              <a:pPr/>
              <a:t>4/3/2014</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endParaRPr lang="en-US" dirty="0">
              <a:solidFill>
                <a:srgbClr val="979796">
                  <a:lumMod val="40000"/>
                  <a:lumOff val="60000"/>
                </a:srgbClr>
              </a:solidFill>
            </a:endParaRPr>
          </a:p>
        </p:txBody>
      </p:sp>
      <p:sp>
        <p:nvSpPr>
          <p:cNvPr id="19" name="Slide Number Placeholder 18"/>
          <p:cNvSpPr>
            <a:spLocks noGrp="1"/>
          </p:cNvSpPr>
          <p:nvPr>
            <p:ph type="sldNum" sz="quarter" idx="20"/>
          </p:nvPr>
        </p:nvSpPr>
        <p:spPr/>
        <p:txBody>
          <a:bodyPr/>
          <a:lstStyle/>
          <a:p>
            <a:fld id="{D57F1E4F-1CFF-5643-939E-217C01CDF565}"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22325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34614418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599"/>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0858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2"/>
            <a:ext cx="11887200" cy="2096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9101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0650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534784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2393900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5577493"/>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4102572466"/>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1501469491"/>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buFont typeface="Arial" pitchFamily="34" charset="0"/>
              <a:buNone/>
              <a:tabLst/>
              <a:defRPr/>
            </a:pPr>
            <a:r>
              <a:rPr lang="en-US" smtClean="0"/>
              <a:t>Click to edit Master text styles</a:t>
            </a:r>
          </a:p>
        </p:txBody>
      </p:sp>
    </p:spTree>
    <p:extLst>
      <p:ext uri="{BB962C8B-B14F-4D97-AF65-F5344CB8AC3E}">
        <p14:creationId xmlns:p14="http://schemas.microsoft.com/office/powerpoint/2010/main" val="354742665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endParaRPr lang="en-US" dirty="0"/>
          </a:p>
        </p:txBody>
      </p:sp>
    </p:spTree>
    <p:extLst>
      <p:ext uri="{BB962C8B-B14F-4D97-AF65-F5344CB8AC3E}">
        <p14:creationId xmlns:p14="http://schemas.microsoft.com/office/powerpoint/2010/main" val="30211785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endParaRPr lang="en-US" dirty="0"/>
          </a:p>
        </p:txBody>
      </p:sp>
    </p:spTree>
    <p:extLst>
      <p:ext uri="{BB962C8B-B14F-4D97-AF65-F5344CB8AC3E}">
        <p14:creationId xmlns:p14="http://schemas.microsoft.com/office/powerpoint/2010/main" val="26386877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1213888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088" indent="-241253">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332" indent="-342834">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826079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548920"/>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7301286"/>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260671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1785229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2"/>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3" y="2117165"/>
            <a:ext cx="11887135" cy="1837298"/>
          </a:xfrm>
          <a:noFill/>
        </p:spPr>
        <p:txBody>
          <a:bodyPr lIns="146304" tIns="91440" rIns="146304" bIns="91440" anchor="t" anchorCtr="0"/>
          <a:lstStyle>
            <a:lvl1pPr>
              <a:defRPr sz="53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1201566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371760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9"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416868698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4"/>
            <a:ext cx="10058399" cy="1828800"/>
          </a:xfrm>
        </p:spPr>
        <p:txBody>
          <a:bodyPr/>
          <a:lstStyle>
            <a:lvl1pPr>
              <a:defRPr sz="4799" baseline="0"/>
            </a:lvl1pPr>
          </a:lstStyle>
          <a:p>
            <a:r>
              <a:rPr lang="en-US" smtClean="0"/>
              <a:t>Click to edit Master title style</a:t>
            </a:r>
            <a:endParaRPr lang="en-US" dirty="0"/>
          </a:p>
        </p:txBody>
      </p:sp>
    </p:spTree>
    <p:extLst>
      <p:ext uri="{BB962C8B-B14F-4D97-AF65-F5344CB8AC3E}">
        <p14:creationId xmlns:p14="http://schemas.microsoft.com/office/powerpoint/2010/main" val="224818595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834" indent="-342834">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3991"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30035303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043904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None/>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357337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599" kern="1200" dirty="0" smtClean="0">
                <a:gradFill>
                  <a:gsLst>
                    <a:gs pos="1299">
                      <a:schemeClr val="tx1"/>
                    </a:gs>
                    <a:gs pos="100000">
                      <a:schemeClr val="tx1"/>
                    </a:gs>
                  </a:gsLst>
                  <a:lin ang="5400000" scaled="0"/>
                </a:gradFill>
                <a:latin typeface="+mj-lt"/>
                <a:ea typeface="+mn-ea"/>
                <a:cs typeface="+mn-cs"/>
              </a:defRPr>
            </a:lvl1pPr>
          </a:lstStyle>
          <a:p>
            <a:pPr marL="0" lvl="0" indent="0" algn="l" defTabSz="913991"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11438087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1"/>
            <a:ext cx="11887200" cy="1565332"/>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088" indent="-241253">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332" indent="-342834">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3991" rtl="0" eaLnBrk="1" latinLnBrk="0" hangingPunct="1">
              <a:spcBef>
                <a:spcPct val="20000"/>
              </a:spcBef>
              <a:spcAft>
                <a:spcPts val="816"/>
              </a:spcAft>
              <a:buFont typeface="Arial" pitchFamily="34" charset="0"/>
              <a:buNone/>
            </a:pPr>
            <a:r>
              <a:rPr lang="en-US" smtClean="0"/>
              <a:t>Click to edit Master text styles</a:t>
            </a:r>
          </a:p>
          <a:p>
            <a:pPr marL="0" lvl="1" indent="0" algn="l" defTabSz="913991" rtl="0" eaLnBrk="1" latinLnBrk="0" hangingPunct="1">
              <a:spcBef>
                <a:spcPct val="20000"/>
              </a:spcBef>
              <a:spcAft>
                <a:spcPts val="816"/>
              </a:spcAft>
              <a:buFont typeface="Arial" pitchFamily="34" charset="0"/>
              <a:buNone/>
            </a:pPr>
            <a:r>
              <a:rPr lang="en-US" smtClean="0"/>
              <a:t>Second level</a:t>
            </a:r>
          </a:p>
          <a:p>
            <a:pPr marL="0" lvl="2" indent="0" algn="l" defTabSz="913991"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236647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19483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331751679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588515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030568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71466" y="296865"/>
            <a:ext cx="11879340" cy="870004"/>
          </a:xfrm>
        </p:spPr>
        <p:txBody>
          <a:bodyPr vert="horz" wrap="square" lIns="149226" tIns="93266" rIns="149226" bIns="93266" rtlCol="0" anchor="t" anchorCtr="0">
            <a:spAutoFit/>
          </a:bodyPr>
          <a:lstStyle>
            <a:lvl1pPr>
              <a:lnSpc>
                <a:spcPct val="80000"/>
              </a:lnSpc>
              <a:spcAft>
                <a:spcPts val="0"/>
              </a:spcAft>
              <a:defRPr lang="en-US" sz="4798" spc="-102" dirty="0" smtClean="0">
                <a:solidFill>
                  <a:schemeClr val="tx1">
                    <a:lumMod val="65000"/>
                    <a:lumOff val="35000"/>
                  </a:schemeClr>
                </a:solidFill>
                <a:latin typeface="Segoe UI Light" pitchFamily="34" charset="0"/>
                <a:ea typeface="+mj-ea"/>
                <a:cs typeface="+mj-cs"/>
              </a:defRPr>
            </a:lvl1pPr>
          </a:lstStyle>
          <a:p>
            <a:pPr lvl="0" defTabSz="1242000">
              <a:lnSpc>
                <a:spcPct val="90000"/>
              </a:lnSpc>
              <a:spcBef>
                <a:spcPct val="0"/>
              </a:spcBef>
            </a:pPr>
            <a:r>
              <a:rPr lang="en-US" smtClean="0"/>
              <a:t>Click to edit Master text styles</a:t>
            </a:r>
          </a:p>
        </p:txBody>
      </p:sp>
    </p:spTree>
    <p:extLst>
      <p:ext uri="{BB962C8B-B14F-4D97-AF65-F5344CB8AC3E}">
        <p14:creationId xmlns:p14="http://schemas.microsoft.com/office/powerpoint/2010/main" val="30234738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55009" y="6482890"/>
            <a:ext cx="2798207" cy="372394"/>
          </a:xfrm>
          <a:prstGeom prst="rect">
            <a:avLst/>
          </a:prstGeom>
        </p:spPr>
        <p:txBody>
          <a:bodyPr/>
          <a:lstStyle/>
          <a:p>
            <a:pPr defTabSz="932597"/>
            <a:fld id="{5C1E9FF6-286E-495B-AE1C-49A8F099528E}" type="datetimeFigureOut">
              <a:rPr lang="en-US" smtClean="0">
                <a:solidFill>
                  <a:srgbClr val="404040"/>
                </a:solidFill>
              </a:rPr>
              <a:pPr defTabSz="932597"/>
              <a:t>4/3/2014</a:t>
            </a:fld>
            <a:endParaRPr lang="en-US">
              <a:solidFill>
                <a:srgbClr val="404040"/>
              </a:solidFill>
            </a:endParaRPr>
          </a:p>
        </p:txBody>
      </p:sp>
      <p:sp>
        <p:nvSpPr>
          <p:cNvPr id="4" name="Footer Placeholder 3"/>
          <p:cNvSpPr>
            <a:spLocks noGrp="1"/>
          </p:cNvSpPr>
          <p:nvPr>
            <p:ph type="ftr" sz="quarter" idx="11"/>
          </p:nvPr>
        </p:nvSpPr>
        <p:spPr>
          <a:xfrm>
            <a:off x="4119583" y="6482890"/>
            <a:ext cx="4197310" cy="372394"/>
          </a:xfrm>
          <a:prstGeom prst="rect">
            <a:avLst/>
          </a:prstGeom>
        </p:spPr>
        <p:txBody>
          <a:bodyPr/>
          <a:lstStyle/>
          <a:p>
            <a:pPr defTabSz="932597"/>
            <a:endParaRPr lang="en-US">
              <a:solidFill>
                <a:srgbClr val="404040"/>
              </a:solidFill>
            </a:endParaRPr>
          </a:p>
        </p:txBody>
      </p:sp>
      <p:sp>
        <p:nvSpPr>
          <p:cNvPr id="5" name="Slide Number Placeholder 4"/>
          <p:cNvSpPr>
            <a:spLocks noGrp="1"/>
          </p:cNvSpPr>
          <p:nvPr>
            <p:ph type="sldNum" sz="quarter" idx="12"/>
          </p:nvPr>
        </p:nvSpPr>
        <p:spPr>
          <a:xfrm>
            <a:off x="8783260" y="6482890"/>
            <a:ext cx="2798207" cy="372394"/>
          </a:xfrm>
          <a:prstGeom prst="rect">
            <a:avLst/>
          </a:prstGeom>
        </p:spPr>
        <p:txBody>
          <a:bodyPr/>
          <a:lstStyle/>
          <a:p>
            <a:pPr defTabSz="932597"/>
            <a:fld id="{265ECD96-14D6-447B-B1AF-8FC5DA6B8019}" type="slidenum">
              <a:rPr lang="en-US" smtClean="0">
                <a:solidFill>
                  <a:srgbClr val="404040"/>
                </a:solidFill>
              </a:rPr>
              <a:pPr defTabSz="932597"/>
              <a:t>‹#›</a:t>
            </a:fld>
            <a:endParaRPr lang="en-US">
              <a:solidFill>
                <a:srgbClr val="404040"/>
              </a:solidFill>
            </a:endParaRPr>
          </a:p>
        </p:txBody>
      </p:sp>
    </p:spTree>
    <p:extLst>
      <p:ext uri="{BB962C8B-B14F-4D97-AF65-F5344CB8AC3E}">
        <p14:creationId xmlns:p14="http://schemas.microsoft.com/office/powerpoint/2010/main" val="526256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3"/>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612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1715948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4357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82466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8007627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73684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4961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504285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6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379720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52029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8459787"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32" y="3103734"/>
            <a:ext cx="3687046" cy="787059"/>
          </a:xfrm>
          <a:prstGeom prst="rect">
            <a:avLst/>
          </a:prstGeom>
        </p:spPr>
      </p:pic>
    </p:spTree>
    <p:extLst>
      <p:ext uri="{BB962C8B-B14F-4D97-AF65-F5344CB8AC3E}">
        <p14:creationId xmlns:p14="http://schemas.microsoft.com/office/powerpoint/2010/main" val="14997867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324"/>
            <a:endParaRPr lang="en-US" sz="180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754730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324"/>
            <a:endParaRPr lang="en-US" sz="1800">
              <a:solidFill>
                <a:srgbClr val="404040"/>
              </a:solidFill>
            </a:endParaRPr>
          </a:p>
        </p:txBody>
      </p:sp>
    </p:spTree>
    <p:extLst>
      <p:ext uri="{BB962C8B-B14F-4D97-AF65-F5344CB8AC3E}">
        <p14:creationId xmlns:p14="http://schemas.microsoft.com/office/powerpoint/2010/main" val="148576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93857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7167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2862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97608" y="6558508"/>
            <a:ext cx="1494383" cy="247512"/>
          </a:xfrm>
          <a:prstGeom prst="rect">
            <a:avLst/>
          </a:prstGeom>
        </p:spPr>
        <p:txBody>
          <a:bodyPr/>
          <a:lstStyle/>
          <a:p>
            <a:pPr defTabSz="932324"/>
            <a:fld id="{29D28D06-218E-4EE5-AC47-A9F3FEC497C6}" type="datetime1">
              <a:rPr lang="en-US" smtClean="0">
                <a:solidFill>
                  <a:srgbClr val="000000"/>
                </a:solidFill>
              </a:rPr>
              <a:pPr defTabSz="932324"/>
              <a:t>4/3/2014</a:t>
            </a:fld>
            <a:endParaRPr lang="en-US">
              <a:solidFill>
                <a:srgbClr val="000000"/>
              </a:solidFill>
            </a:endParaRPr>
          </a:p>
        </p:txBody>
      </p:sp>
      <p:sp>
        <p:nvSpPr>
          <p:cNvPr id="5" name="Footer Placeholder 4"/>
          <p:cNvSpPr>
            <a:spLocks noGrp="1"/>
          </p:cNvSpPr>
          <p:nvPr>
            <p:ph type="ftr" sz="quarter" idx="11"/>
          </p:nvPr>
        </p:nvSpPr>
        <p:spPr>
          <a:xfrm>
            <a:off x="5391986" y="6558508"/>
            <a:ext cx="3938217" cy="247512"/>
          </a:xfrm>
          <a:prstGeom prst="rect">
            <a:avLst/>
          </a:prstGeom>
        </p:spPr>
        <p:txBody>
          <a:bodyPr/>
          <a:lstStyle/>
          <a:p>
            <a:pPr defTabSz="932324"/>
            <a:endParaRPr lang="en-US">
              <a:solidFill>
                <a:srgbClr val="000000"/>
              </a:solidFill>
            </a:endParaRPr>
          </a:p>
        </p:txBody>
      </p:sp>
      <p:sp>
        <p:nvSpPr>
          <p:cNvPr id="6" name="Slide Number Placeholder 5"/>
          <p:cNvSpPr>
            <a:spLocks noGrp="1"/>
          </p:cNvSpPr>
          <p:nvPr>
            <p:ph type="sldNum" sz="quarter" idx="12"/>
          </p:nvPr>
        </p:nvSpPr>
        <p:spPr>
          <a:xfrm>
            <a:off x="518186" y="6556705"/>
            <a:ext cx="462639" cy="251123"/>
          </a:xfrm>
          <a:prstGeom prst="rect">
            <a:avLst/>
          </a:prstGeom>
        </p:spPr>
        <p:txBody>
          <a:bodyPr/>
          <a:lstStyle/>
          <a:p>
            <a:pPr defTabSz="932324"/>
            <a:fld id="{B6F15528-21DE-4FAA-801E-634DDDAF4B2B}" type="slidenum">
              <a:rPr lang="en-US" smtClean="0">
                <a:solidFill>
                  <a:srgbClr val="000000"/>
                </a:solidFill>
              </a:rPr>
              <a:pPr defTabSz="932324"/>
              <a:t>‹#›</a:t>
            </a:fld>
            <a:endParaRPr lang="en-US">
              <a:solidFill>
                <a:srgbClr val="000000"/>
              </a:solidFill>
            </a:endParaRPr>
          </a:p>
        </p:txBody>
      </p:sp>
    </p:spTree>
    <p:extLst>
      <p:ext uri="{BB962C8B-B14F-4D97-AF65-F5344CB8AC3E}">
        <p14:creationId xmlns:p14="http://schemas.microsoft.com/office/powerpoint/2010/main" val="133963513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a:xfrm>
            <a:off x="3897608" y="6558508"/>
            <a:ext cx="1494383" cy="247512"/>
          </a:xfrm>
          <a:prstGeom prst="rect">
            <a:avLst/>
          </a:prstGeom>
        </p:spPr>
        <p:txBody>
          <a:bodyPr/>
          <a:lstStyle/>
          <a:p>
            <a:pPr defTabSz="932324"/>
            <a:fld id="{DD6BA945-7159-4B59-BBE9-794DFD3401F2}" type="datetime1">
              <a:rPr lang="en-US" smtClean="0">
                <a:solidFill>
                  <a:srgbClr val="000000"/>
                </a:solidFill>
              </a:rPr>
              <a:pPr defTabSz="932324"/>
              <a:t>4/3/2014</a:t>
            </a:fld>
            <a:endParaRPr lang="en-US">
              <a:solidFill>
                <a:srgbClr val="000000"/>
              </a:solidFill>
            </a:endParaRPr>
          </a:p>
        </p:txBody>
      </p:sp>
      <p:sp>
        <p:nvSpPr>
          <p:cNvPr id="4" name="Footer Placeholder 3"/>
          <p:cNvSpPr>
            <a:spLocks noGrp="1"/>
          </p:cNvSpPr>
          <p:nvPr>
            <p:ph type="ftr" sz="quarter" idx="11"/>
          </p:nvPr>
        </p:nvSpPr>
        <p:spPr>
          <a:xfrm>
            <a:off x="5391986" y="6558508"/>
            <a:ext cx="3938217" cy="247512"/>
          </a:xfrm>
          <a:prstGeom prst="rect">
            <a:avLst/>
          </a:prstGeom>
        </p:spPr>
        <p:txBody>
          <a:bodyPr/>
          <a:lstStyle/>
          <a:p>
            <a:pPr defTabSz="932324"/>
            <a:endParaRPr lang="en-US">
              <a:solidFill>
                <a:srgbClr val="000000"/>
              </a:solidFill>
            </a:endParaRPr>
          </a:p>
        </p:txBody>
      </p:sp>
      <p:sp>
        <p:nvSpPr>
          <p:cNvPr id="5" name="Slide Number Placeholder 4"/>
          <p:cNvSpPr>
            <a:spLocks noGrp="1"/>
          </p:cNvSpPr>
          <p:nvPr>
            <p:ph type="sldNum" sz="quarter" idx="12"/>
          </p:nvPr>
        </p:nvSpPr>
        <p:spPr>
          <a:xfrm>
            <a:off x="518186" y="6556705"/>
            <a:ext cx="462639" cy="251123"/>
          </a:xfrm>
          <a:prstGeom prst="rect">
            <a:avLst/>
          </a:prstGeom>
        </p:spPr>
        <p:txBody>
          <a:bodyPr/>
          <a:lstStyle/>
          <a:p>
            <a:pPr defTabSz="932324"/>
            <a:fld id="{B6F15528-21DE-4FAA-801E-634DDDAF4B2B}" type="slidenum">
              <a:rPr lang="en-US" smtClean="0">
                <a:solidFill>
                  <a:srgbClr val="000000"/>
                </a:solidFill>
              </a:rPr>
              <a:pPr defTabSz="932324"/>
              <a:t>‹#›</a:t>
            </a:fld>
            <a:endParaRPr lang="en-US">
              <a:solidFill>
                <a:srgbClr val="000000"/>
              </a:solidFill>
            </a:endParaRPr>
          </a:p>
        </p:txBody>
      </p:sp>
    </p:spTree>
    <p:extLst>
      <p:ext uri="{BB962C8B-B14F-4D97-AF65-F5344CB8AC3E}">
        <p14:creationId xmlns:p14="http://schemas.microsoft.com/office/powerpoint/2010/main" val="413485446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4"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7"/>
            <a:ext cx="5492776" cy="4616063"/>
          </a:xfrm>
        </p:spPr>
        <p:txBody>
          <a:bodyPr/>
          <a:lstStyle>
            <a:lvl1pPr>
              <a:defRPr sz="2856"/>
            </a:lvl1pPr>
            <a:lvl2pPr>
              <a:defRPr sz="2448"/>
            </a:lvl2pPr>
            <a:lvl3pPr>
              <a:defRPr sz="2040"/>
            </a:lvl3pPr>
            <a:lvl4pPr>
              <a:defRPr sz="1836"/>
            </a:lvl4pPr>
            <a:lvl5pPr>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97608" y="6558508"/>
            <a:ext cx="1494383" cy="247512"/>
          </a:xfrm>
          <a:prstGeom prst="rect">
            <a:avLst/>
          </a:prstGeom>
        </p:spPr>
        <p:txBody>
          <a:bodyPr/>
          <a:lstStyle/>
          <a:p>
            <a:pPr defTabSz="932324"/>
            <a:fld id="{954AF19C-3F05-4E81-93D5-9B77934276E9}" type="datetimeFigureOut">
              <a:rPr lang="en-US" smtClean="0">
                <a:solidFill>
                  <a:srgbClr val="000000"/>
                </a:solidFill>
              </a:rPr>
              <a:pPr defTabSz="932324"/>
              <a:t>4/3/2014</a:t>
            </a:fld>
            <a:endParaRPr lang="en-US">
              <a:solidFill>
                <a:srgbClr val="000000"/>
              </a:solidFill>
            </a:endParaRPr>
          </a:p>
        </p:txBody>
      </p:sp>
      <p:sp>
        <p:nvSpPr>
          <p:cNvPr id="6" name="Footer Placeholder 5"/>
          <p:cNvSpPr>
            <a:spLocks noGrp="1"/>
          </p:cNvSpPr>
          <p:nvPr>
            <p:ph type="ftr" sz="quarter" idx="11"/>
          </p:nvPr>
        </p:nvSpPr>
        <p:spPr>
          <a:xfrm>
            <a:off x="5391986" y="6558508"/>
            <a:ext cx="3938217" cy="247512"/>
          </a:xfrm>
          <a:prstGeom prst="rect">
            <a:avLst/>
          </a:prstGeom>
        </p:spPr>
        <p:txBody>
          <a:bodyPr/>
          <a:lstStyle/>
          <a:p>
            <a:pPr defTabSz="932324"/>
            <a:endParaRPr lang="en-US">
              <a:solidFill>
                <a:srgbClr val="000000"/>
              </a:solidFill>
            </a:endParaRPr>
          </a:p>
        </p:txBody>
      </p:sp>
      <p:sp>
        <p:nvSpPr>
          <p:cNvPr id="7" name="Slide Number Placeholder 6"/>
          <p:cNvSpPr>
            <a:spLocks noGrp="1"/>
          </p:cNvSpPr>
          <p:nvPr>
            <p:ph type="sldNum" sz="quarter" idx="12"/>
          </p:nvPr>
        </p:nvSpPr>
        <p:spPr>
          <a:xfrm>
            <a:off x="518186" y="6556705"/>
            <a:ext cx="462639" cy="251123"/>
          </a:xfrm>
          <a:prstGeom prst="rect">
            <a:avLst/>
          </a:prstGeom>
        </p:spPr>
        <p:txBody>
          <a:bodyPr/>
          <a:lstStyle/>
          <a:p>
            <a:pPr defTabSz="932324"/>
            <a:fld id="{B5DAD27A-30FB-46E9-AD67-F3E52395E073}" type="slidenum">
              <a:rPr lang="en-US" smtClean="0">
                <a:solidFill>
                  <a:srgbClr val="000000"/>
                </a:solidFill>
              </a:rPr>
              <a:pPr defTabSz="932324"/>
              <a:t>‹#›</a:t>
            </a:fld>
            <a:endParaRPr lang="en-US">
              <a:solidFill>
                <a:srgbClr val="000000"/>
              </a:solidFill>
            </a:endParaRPr>
          </a:p>
        </p:txBody>
      </p:sp>
    </p:spTree>
    <p:extLst>
      <p:ext uri="{BB962C8B-B14F-4D97-AF65-F5344CB8AC3E}">
        <p14:creationId xmlns:p14="http://schemas.microsoft.com/office/powerpoint/2010/main" val="19118097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44664" y="596866"/>
            <a:ext cx="9914980" cy="5273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4664" y="2223028"/>
            <a:ext cx="4850225" cy="839343"/>
          </a:xfrm>
        </p:spPr>
        <p:txBody>
          <a:bodyPr lIns="137160" rIns="137160" anchor="ctr">
            <a:normAutofit/>
          </a:bodyPr>
          <a:lstStyle>
            <a:lvl1pPr marL="0" indent="0">
              <a:spcBef>
                <a:spcPts val="0"/>
              </a:spcBef>
              <a:spcAft>
                <a:spcPts val="0"/>
              </a:spcAft>
              <a:buNone/>
              <a:defRPr sz="2346" b="0" cap="none" baseline="0">
                <a:solidFill>
                  <a:schemeClr val="accent2">
                    <a:lumMod val="75000"/>
                  </a:schemeClr>
                </a:solidFill>
                <a:latin typeface="+mn-lt"/>
              </a:defRPr>
            </a:lvl1pPr>
            <a:lvl2pPr marL="466221" indent="0">
              <a:buNone/>
              <a:defRPr sz="2040" b="1"/>
            </a:lvl2pPr>
            <a:lvl3pPr marL="932439" indent="0">
              <a:buNone/>
              <a:defRPr sz="1836" b="1"/>
            </a:lvl3pPr>
            <a:lvl4pPr marL="1398660" indent="0">
              <a:buNone/>
              <a:defRPr sz="1632" b="1"/>
            </a:lvl4pPr>
            <a:lvl5pPr marL="1864881" indent="0">
              <a:buNone/>
              <a:defRPr sz="1632" b="1"/>
            </a:lvl5pPr>
            <a:lvl6pPr marL="2331101" indent="0">
              <a:buNone/>
              <a:defRPr sz="1632" b="1"/>
            </a:lvl6pPr>
            <a:lvl7pPr marL="2797321" indent="0">
              <a:buNone/>
              <a:defRPr sz="1632" b="1"/>
            </a:lvl7pPr>
            <a:lvl8pPr marL="3263541" indent="0">
              <a:buNone/>
              <a:defRPr sz="1632" b="1"/>
            </a:lvl8pPr>
            <a:lvl9pPr marL="3729762"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1044664"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9418" y="2223028"/>
            <a:ext cx="4850225" cy="839343"/>
          </a:xfrm>
        </p:spPr>
        <p:txBody>
          <a:bodyPr lIns="137160" rIns="137160" anchor="ctr">
            <a:normAutofit/>
          </a:bodyPr>
          <a:lstStyle>
            <a:lvl1pPr marL="0" indent="0">
              <a:spcBef>
                <a:spcPts val="0"/>
              </a:spcBef>
              <a:spcAft>
                <a:spcPts val="0"/>
              </a:spcAft>
              <a:buNone/>
              <a:defRPr lang="en-US" sz="2346" b="0" kern="1200" cap="none" baseline="0" dirty="0">
                <a:solidFill>
                  <a:schemeClr val="accent2">
                    <a:lumMod val="75000"/>
                  </a:schemeClr>
                </a:solidFill>
                <a:latin typeface="+mn-lt"/>
                <a:ea typeface="+mn-ea"/>
                <a:cs typeface="+mn-cs"/>
              </a:defRPr>
            </a:lvl1pPr>
            <a:lvl2pPr marL="466221" indent="0">
              <a:buNone/>
              <a:defRPr sz="2040" b="1"/>
            </a:lvl2pPr>
            <a:lvl3pPr marL="932439" indent="0">
              <a:buNone/>
              <a:defRPr sz="1836" b="1"/>
            </a:lvl3pPr>
            <a:lvl4pPr marL="1398660" indent="0">
              <a:buNone/>
              <a:defRPr sz="1632" b="1"/>
            </a:lvl4pPr>
            <a:lvl5pPr marL="1864881" indent="0">
              <a:buNone/>
              <a:defRPr sz="1632" b="1"/>
            </a:lvl5pPr>
            <a:lvl6pPr marL="2331101" indent="0">
              <a:buNone/>
              <a:defRPr sz="1632" b="1"/>
            </a:lvl6pPr>
            <a:lvl7pPr marL="2797321" indent="0">
              <a:buNone/>
              <a:defRPr sz="1632" b="1"/>
            </a:lvl7pPr>
            <a:lvl8pPr marL="3263541" indent="0">
              <a:buNone/>
              <a:defRPr sz="1632" b="1"/>
            </a:lvl8pPr>
            <a:lvl9pPr marL="3729762" indent="0">
              <a:buNone/>
              <a:defRPr sz="1632" b="1"/>
            </a:lvl9pPr>
          </a:lstStyle>
          <a:p>
            <a:pPr marL="0" lvl="0" indent="0" algn="l" defTabSz="932439" rtl="0" eaLnBrk="1" latinLnBrk="0" hangingPunct="1">
              <a:lnSpc>
                <a:spcPct val="90000"/>
              </a:lnSpc>
              <a:spcBef>
                <a:spcPts val="1836"/>
              </a:spcBef>
              <a:buNone/>
            </a:pPr>
            <a:r>
              <a:rPr lang="en-US" smtClean="0"/>
              <a:t>Click to edit Master text styles</a:t>
            </a:r>
          </a:p>
        </p:txBody>
      </p:sp>
      <p:sp>
        <p:nvSpPr>
          <p:cNvPr id="6" name="Content Placeholder 5"/>
          <p:cNvSpPr>
            <a:spLocks noGrp="1"/>
          </p:cNvSpPr>
          <p:nvPr>
            <p:ph sz="quarter" idx="4"/>
          </p:nvPr>
        </p:nvSpPr>
        <p:spPr>
          <a:xfrm>
            <a:off x="6109418" y="3026870"/>
            <a:ext cx="4850225" cy="3408094"/>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940044" y="6599520"/>
            <a:ext cx="6019795" cy="279781"/>
          </a:xfrm>
          <a:prstGeom prst="rect">
            <a:avLst/>
          </a:prstGeom>
        </p:spPr>
        <p:txBody>
          <a:bodyPr/>
          <a:lstStyle/>
          <a:p>
            <a:pPr defTabSz="932324"/>
            <a:endParaRPr lang="en-US" dirty="0">
              <a:solidFill>
                <a:srgbClr val="FFFFFF"/>
              </a:solidFill>
            </a:endParaRPr>
          </a:p>
        </p:txBody>
      </p:sp>
      <p:sp>
        <p:nvSpPr>
          <p:cNvPr id="9" name="Slide Number Placeholder 8"/>
          <p:cNvSpPr>
            <a:spLocks noGrp="1"/>
          </p:cNvSpPr>
          <p:nvPr>
            <p:ph type="sldNum" sz="quarter" idx="12"/>
          </p:nvPr>
        </p:nvSpPr>
        <p:spPr>
          <a:xfrm>
            <a:off x="11054645" y="6599520"/>
            <a:ext cx="993191" cy="279781"/>
          </a:xfrm>
          <a:prstGeom prst="rect">
            <a:avLst/>
          </a:prstGeom>
        </p:spPr>
        <p:txBody>
          <a:bodyPr/>
          <a:lstStyle/>
          <a:p>
            <a:pPr defTabSz="932324"/>
            <a:fld id="{8173C0E6-9A1A-40C8-8F9B-6CAA76B8FECF}" type="slidenum">
              <a:rPr lang="en-US" smtClean="0">
                <a:solidFill>
                  <a:srgbClr val="FFFFFF"/>
                </a:solidFill>
              </a:rPr>
              <a:pPr defTabSz="932324"/>
              <a:t>‹#›</a:t>
            </a:fld>
            <a:endParaRPr lang="en-US" dirty="0">
              <a:solidFill>
                <a:srgbClr val="FFFFFF"/>
              </a:solidFill>
            </a:endParaRPr>
          </a:p>
        </p:txBody>
      </p:sp>
    </p:spTree>
    <p:extLst>
      <p:ext uri="{BB962C8B-B14F-4D97-AF65-F5344CB8AC3E}">
        <p14:creationId xmlns:p14="http://schemas.microsoft.com/office/powerpoint/2010/main" val="4002623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15" name="Footer Placeholder 14"/>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Tree>
    <p:extLst>
      <p:ext uri="{BB962C8B-B14F-4D97-AF65-F5344CB8AC3E}">
        <p14:creationId xmlns:p14="http://schemas.microsoft.com/office/powerpoint/2010/main" val="2557635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5999"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2" y="3955786"/>
            <a:ext cx="91439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12" name="Footer Placeholder 11"/>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Tree>
    <p:extLst>
      <p:ext uri="{BB962C8B-B14F-4D97-AF65-F5344CB8AC3E}">
        <p14:creationId xmlns:p14="http://schemas.microsoft.com/office/powerpoint/2010/main" val="2581543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Tree>
    <p:extLst>
      <p:ext uri="{BB962C8B-B14F-4D97-AF65-F5344CB8AC3E}">
        <p14:creationId xmlns:p14="http://schemas.microsoft.com/office/powerpoint/2010/main" val="2235414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0887" y="3949730"/>
            <a:ext cx="6399213"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6705534" cy="1837298"/>
          </a:xfrm>
          <a:noFill/>
        </p:spPr>
        <p:txBody>
          <a:bodyPr lIns="146304" tIns="91440" rIns="146304" bIns="91440" anchor="t" anchorCtr="0"/>
          <a:lstStyle>
            <a:lvl1pPr>
              <a:defRPr sz="47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5974397" y="6288274"/>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01180" y="0"/>
            <a:ext cx="5365458" cy="6994525"/>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9"/>
          <p:cNvSpPr>
            <a:spLocks noGrp="1"/>
          </p:cNvSpPr>
          <p:nvPr>
            <p:ph type="pic" sz="quarter" idx="19" hasCustomPrompt="1"/>
          </p:nvPr>
        </p:nvSpPr>
        <p:spPr>
          <a:xfrm>
            <a:off x="7716838" y="1783429"/>
            <a:ext cx="2197662" cy="2186437"/>
          </a:xfrm>
          <a:solidFill>
            <a:schemeClr val="accent3"/>
          </a:solidFill>
        </p:spPr>
        <p:txBody>
          <a:bodyPr anchor="ctr" anchorCtr="0">
            <a:normAutofit/>
          </a:bodyPr>
          <a:lstStyle>
            <a:lvl1pPr marL="0" indent="0" algn="ctr">
              <a:lnSpc>
                <a:spcPct val="100000"/>
              </a:lnSpc>
              <a:buNone/>
              <a:defRPr sz="1399"/>
            </a:lvl1pPr>
          </a:lstStyle>
          <a:p>
            <a:r>
              <a:rPr lang="en-US" dirty="0" smtClean="0"/>
              <a:t>Click to place </a:t>
            </a:r>
            <a:br>
              <a:rPr lang="en-US" dirty="0" smtClean="0"/>
            </a:br>
            <a:r>
              <a:rPr lang="en-US" dirty="0" smtClean="0"/>
              <a:t>personal photo</a:t>
            </a:r>
            <a:endParaRPr lang="en-US" dirty="0"/>
          </a:p>
        </p:txBody>
      </p:sp>
      <p:sp>
        <p:nvSpPr>
          <p:cNvPr id="11" name="Rectangle 10"/>
          <p:cNvSpPr/>
          <p:nvPr userDrawn="1"/>
        </p:nvSpPr>
        <p:spPr>
          <a:xfrm>
            <a:off x="10079797"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2" name="Rectangle 11"/>
          <p:cNvSpPr/>
          <p:nvPr userDrawn="1"/>
        </p:nvSpPr>
        <p:spPr>
          <a:xfrm>
            <a:off x="11259434" y="2965197"/>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3" name="Picture Placeholder 9"/>
          <p:cNvSpPr>
            <a:spLocks noGrp="1"/>
          </p:cNvSpPr>
          <p:nvPr>
            <p:ph type="pic" sz="quarter" idx="21" hasCustomPrompt="1"/>
          </p:nvPr>
        </p:nvSpPr>
        <p:spPr>
          <a:xfrm>
            <a:off x="7716838" y="4146963"/>
            <a:ext cx="4559395" cy="2190206"/>
          </a:xfrm>
          <a:solidFill>
            <a:schemeClr val="accent3"/>
          </a:solidFill>
        </p:spPr>
        <p:txBody>
          <a:bodyPr anchor="ctr" anchorCtr="0">
            <a:normAutofit/>
          </a:bodyPr>
          <a:lstStyle>
            <a:lvl1pPr marL="0" indent="0" algn="ctr">
              <a:lnSpc>
                <a:spcPct val="100000"/>
              </a:lnSpc>
              <a:buNone/>
              <a:defRPr sz="1399"/>
            </a:lvl1pPr>
          </a:lstStyle>
          <a:p>
            <a:r>
              <a:rPr lang="en-US" dirty="0" smtClean="0"/>
              <a:t>Click to place personal photo</a:t>
            </a:r>
            <a:endParaRPr lang="en-US" dirty="0"/>
          </a:p>
        </p:txBody>
      </p:sp>
      <p:sp>
        <p:nvSpPr>
          <p:cNvPr id="14" name="Rectangle 13"/>
          <p:cNvSpPr/>
          <p:nvPr userDrawn="1"/>
        </p:nvSpPr>
        <p:spPr>
          <a:xfrm>
            <a:off x="10078568"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5" name="Rectangle 14"/>
          <p:cNvSpPr/>
          <p:nvPr userDrawn="1"/>
        </p:nvSpPr>
        <p:spPr>
          <a:xfrm>
            <a:off x="7716837" y="6502137"/>
            <a:ext cx="2197665" cy="4845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6" name="Rectangle 15"/>
          <p:cNvSpPr/>
          <p:nvPr userDrawn="1"/>
        </p:nvSpPr>
        <p:spPr>
          <a:xfrm>
            <a:off x="10079797" y="1783430"/>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7" name="Rectangle 16"/>
          <p:cNvSpPr/>
          <p:nvPr userDrawn="1"/>
        </p:nvSpPr>
        <p:spPr>
          <a:xfrm>
            <a:off x="11259434" y="1783430"/>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8" name="Rectangle 17"/>
          <p:cNvSpPr/>
          <p:nvPr userDrawn="1"/>
        </p:nvSpPr>
        <p:spPr>
          <a:xfrm>
            <a:off x="771683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19" name="Rectangle 18"/>
          <p:cNvSpPr/>
          <p:nvPr userDrawn="1"/>
        </p:nvSpPr>
        <p:spPr>
          <a:xfrm>
            <a:off x="8897703"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0" name="Rectangle 19"/>
          <p:cNvSpPr/>
          <p:nvPr userDrawn="1"/>
        </p:nvSpPr>
        <p:spPr>
          <a:xfrm>
            <a:off x="10079797"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1" name="Rectangle 20"/>
          <p:cNvSpPr/>
          <p:nvPr userDrawn="1"/>
        </p:nvSpPr>
        <p:spPr>
          <a:xfrm>
            <a:off x="11259434" y="601662"/>
            <a:ext cx="1016798" cy="1016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2" name="Freeform 12"/>
          <p:cNvSpPr>
            <a:spLocks noChangeAspect="1"/>
          </p:cNvSpPr>
          <p:nvPr userDrawn="1"/>
        </p:nvSpPr>
        <p:spPr bwMode="black">
          <a:xfrm>
            <a:off x="9220234" y="888481"/>
            <a:ext cx="371736" cy="516400"/>
          </a:xfrm>
          <a:custGeom>
            <a:avLst/>
            <a:gdLst>
              <a:gd name="T0" fmla="*/ 642 w 811"/>
              <a:gd name="T1" fmla="*/ 692 h 1128"/>
              <a:gd name="T2" fmla="*/ 499 w 811"/>
              <a:gd name="T3" fmla="*/ 758 h 1128"/>
              <a:gd name="T4" fmla="*/ 465 w 811"/>
              <a:gd name="T5" fmla="*/ 735 h 1128"/>
              <a:gd name="T6" fmla="*/ 301 w 811"/>
              <a:gd name="T7" fmla="*/ 382 h 1128"/>
              <a:gd name="T8" fmla="*/ 305 w 811"/>
              <a:gd name="T9" fmla="*/ 341 h 1128"/>
              <a:gd name="T10" fmla="*/ 459 w 811"/>
              <a:gd name="T11" fmla="*/ 269 h 1128"/>
              <a:gd name="T12" fmla="*/ 474 w 811"/>
              <a:gd name="T13" fmla="*/ 232 h 1128"/>
              <a:gd name="T14" fmla="*/ 378 w 811"/>
              <a:gd name="T15" fmla="*/ 19 h 1128"/>
              <a:gd name="T16" fmla="*/ 341 w 811"/>
              <a:gd name="T17" fmla="*/ 0 h 1128"/>
              <a:gd name="T18" fmla="*/ 236 w 811"/>
              <a:gd name="T19" fmla="*/ 28 h 1128"/>
              <a:gd name="T20" fmla="*/ 192 w 811"/>
              <a:gd name="T21" fmla="*/ 49 h 1128"/>
              <a:gd name="T22" fmla="*/ 117 w 811"/>
              <a:gd name="T23" fmla="*/ 543 h 1128"/>
              <a:gd name="T24" fmla="*/ 313 w 811"/>
              <a:gd name="T25" fmla="*/ 932 h 1128"/>
              <a:gd name="T26" fmla="*/ 686 w 811"/>
              <a:gd name="T27" fmla="*/ 1060 h 1128"/>
              <a:gd name="T28" fmla="*/ 730 w 811"/>
              <a:gd name="T29" fmla="*/ 1039 h 1128"/>
              <a:gd name="T30" fmla="*/ 789 w 811"/>
              <a:gd name="T31" fmla="*/ 999 h 1128"/>
              <a:gd name="T32" fmla="*/ 796 w 811"/>
              <a:gd name="T33" fmla="*/ 944 h 1128"/>
              <a:gd name="T34" fmla="*/ 689 w 811"/>
              <a:gd name="T35" fmla="*/ 708 h 1128"/>
              <a:gd name="T36" fmla="*/ 642 w 811"/>
              <a:gd name="T37" fmla="*/ 692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1" h="1128">
                <a:moveTo>
                  <a:pt x="642" y="692"/>
                </a:moveTo>
                <a:cubicBezTo>
                  <a:pt x="616" y="704"/>
                  <a:pt x="499" y="758"/>
                  <a:pt x="499" y="758"/>
                </a:cubicBezTo>
                <a:cubicBezTo>
                  <a:pt x="488" y="763"/>
                  <a:pt x="473" y="753"/>
                  <a:pt x="465" y="735"/>
                </a:cubicBezTo>
                <a:cubicBezTo>
                  <a:pt x="301" y="382"/>
                  <a:pt x="301" y="382"/>
                  <a:pt x="301" y="382"/>
                </a:cubicBezTo>
                <a:cubicBezTo>
                  <a:pt x="292" y="364"/>
                  <a:pt x="294" y="346"/>
                  <a:pt x="305" y="341"/>
                </a:cubicBezTo>
                <a:cubicBezTo>
                  <a:pt x="305" y="341"/>
                  <a:pt x="441" y="279"/>
                  <a:pt x="459" y="269"/>
                </a:cubicBezTo>
                <a:cubicBezTo>
                  <a:pt x="470" y="264"/>
                  <a:pt x="483" y="251"/>
                  <a:pt x="474" y="232"/>
                </a:cubicBezTo>
                <a:cubicBezTo>
                  <a:pt x="452" y="180"/>
                  <a:pt x="385" y="29"/>
                  <a:pt x="378" y="19"/>
                </a:cubicBezTo>
                <a:cubicBezTo>
                  <a:pt x="369" y="8"/>
                  <a:pt x="363" y="0"/>
                  <a:pt x="341" y="0"/>
                </a:cubicBezTo>
                <a:cubicBezTo>
                  <a:pt x="306" y="0"/>
                  <a:pt x="269" y="13"/>
                  <a:pt x="236" y="28"/>
                </a:cubicBezTo>
                <a:cubicBezTo>
                  <a:pt x="192" y="49"/>
                  <a:pt x="192" y="49"/>
                  <a:pt x="192" y="49"/>
                </a:cubicBezTo>
                <a:cubicBezTo>
                  <a:pt x="0" y="158"/>
                  <a:pt x="62" y="427"/>
                  <a:pt x="117" y="543"/>
                </a:cubicBezTo>
                <a:cubicBezTo>
                  <a:pt x="173" y="662"/>
                  <a:pt x="313" y="932"/>
                  <a:pt x="313" y="932"/>
                </a:cubicBezTo>
                <a:cubicBezTo>
                  <a:pt x="381" y="1070"/>
                  <a:pt x="547" y="1128"/>
                  <a:pt x="686" y="1060"/>
                </a:cubicBezTo>
                <a:cubicBezTo>
                  <a:pt x="730" y="1039"/>
                  <a:pt x="730" y="1039"/>
                  <a:pt x="730" y="1039"/>
                </a:cubicBezTo>
                <a:cubicBezTo>
                  <a:pt x="756" y="1026"/>
                  <a:pt x="769" y="1018"/>
                  <a:pt x="789" y="999"/>
                </a:cubicBezTo>
                <a:cubicBezTo>
                  <a:pt x="795" y="994"/>
                  <a:pt x="811" y="977"/>
                  <a:pt x="796" y="944"/>
                </a:cubicBezTo>
                <a:cubicBezTo>
                  <a:pt x="767" y="880"/>
                  <a:pt x="698" y="726"/>
                  <a:pt x="689" y="708"/>
                </a:cubicBezTo>
                <a:cubicBezTo>
                  <a:pt x="680" y="693"/>
                  <a:pt x="661" y="684"/>
                  <a:pt x="642" y="692"/>
                </a:cubicBezTo>
                <a:close/>
              </a:path>
            </a:pathLst>
          </a:custGeom>
          <a:solidFill>
            <a:srgbClr val="FFFFFF"/>
          </a:solidFill>
          <a:ln>
            <a:noFill/>
          </a:ln>
          <a:extLst/>
        </p:spPr>
        <p:txBody>
          <a:bodyPr vert="horz" wrap="square" lIns="82293" tIns="41147" rIns="82293" bIns="41147" numCol="1" anchor="t" anchorCtr="0" compatLnSpc="1">
            <a:prstTxWarp prst="textNoShape">
              <a:avLst/>
            </a:prstTxWarp>
          </a:bodyPr>
          <a:lstStyle/>
          <a:p>
            <a:pPr defTabSz="932563"/>
            <a:endParaRPr lang="en-US" sz="1599">
              <a:solidFill>
                <a:srgbClr val="FFFFFF"/>
              </a:solidFill>
            </a:endParaRPr>
          </a:p>
        </p:txBody>
      </p:sp>
      <p:grpSp>
        <p:nvGrpSpPr>
          <p:cNvPr id="2" name="Group 1"/>
          <p:cNvGrpSpPr/>
          <p:nvPr userDrawn="1"/>
        </p:nvGrpSpPr>
        <p:grpSpPr>
          <a:xfrm>
            <a:off x="10162266" y="1919382"/>
            <a:ext cx="863642" cy="804552"/>
            <a:chOff x="10162265" y="1919382"/>
            <a:chExt cx="863642" cy="804552"/>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62265" y="1919382"/>
              <a:ext cx="863642" cy="744891"/>
            </a:xfrm>
            <a:prstGeom prst="rect">
              <a:avLst/>
            </a:prstGeom>
          </p:spPr>
        </p:pic>
        <p:pic>
          <p:nvPicPr>
            <p:cNvPr id="24" name="Picture 23"/>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19710" y="2429998"/>
              <a:ext cx="293936" cy="293936"/>
            </a:xfrm>
            <a:prstGeom prst="rect">
              <a:avLst/>
            </a:prstGeom>
          </p:spPr>
        </p:pic>
      </p:grpSp>
      <p:pic>
        <p:nvPicPr>
          <p:cNvPr id="25" name="Picture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64146" y="3207884"/>
            <a:ext cx="607374" cy="563448"/>
          </a:xfrm>
          <a:prstGeom prst="rect">
            <a:avLst/>
          </a:prstGeom>
        </p:spPr>
      </p:pic>
      <p:pic>
        <p:nvPicPr>
          <p:cNvPr id="26" name="Picture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77092" y="864840"/>
            <a:ext cx="622210" cy="571026"/>
          </a:xfrm>
          <a:prstGeom prst="rect">
            <a:avLst/>
          </a:prstGeom>
        </p:spPr>
      </p:pic>
      <p:pic>
        <p:nvPicPr>
          <p:cNvPr id="29" name="Picture 2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80475" y="2860519"/>
            <a:ext cx="1227224" cy="1227224"/>
          </a:xfrm>
          <a:prstGeom prst="rect">
            <a:avLst/>
          </a:prstGeom>
        </p:spPr>
      </p:pic>
      <p:pic>
        <p:nvPicPr>
          <p:cNvPr id="30" name="Picture 2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73567" y="655753"/>
            <a:ext cx="903339" cy="903339"/>
          </a:xfrm>
          <a:prstGeom prst="rect">
            <a:avLst/>
          </a:prstGeom>
        </p:spPr>
      </p:pic>
      <p:pic>
        <p:nvPicPr>
          <p:cNvPr id="31" name="Picture 3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63462" y="555298"/>
            <a:ext cx="1182766" cy="1182766"/>
          </a:xfrm>
          <a:prstGeom prst="rect">
            <a:avLst/>
          </a:prstGeom>
        </p:spPr>
      </p:pic>
      <p:pic>
        <p:nvPicPr>
          <p:cNvPr id="32" name="Picture 3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156377" y="1680371"/>
            <a:ext cx="1222912" cy="1222912"/>
          </a:xfrm>
          <a:prstGeom prst="rect">
            <a:avLst/>
          </a:prstGeom>
        </p:spPr>
      </p:pic>
      <p:sp>
        <p:nvSpPr>
          <p:cNvPr id="27" name="Rectangle 26"/>
          <p:cNvSpPr/>
          <p:nvPr userDrawn="1"/>
        </p:nvSpPr>
        <p:spPr>
          <a:xfrm>
            <a:off x="7716838" y="1783429"/>
            <a:ext cx="2197660" cy="58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91427" rIns="137141" bIns="91427" rtlCol="0" anchor="t" anchorCtr="0"/>
          <a:lstStyle/>
          <a:p>
            <a:pPr algn="ctr" defTabSz="932563"/>
            <a:endParaRPr lang="en-US" sz="1800" dirty="0" err="1" smtClean="0">
              <a:solidFill>
                <a:srgbClr val="D2D2D2"/>
              </a:solidFill>
            </a:endParaRPr>
          </a:p>
        </p:txBody>
      </p:sp>
      <p:sp>
        <p:nvSpPr>
          <p:cNvPr id="28" name="Text Placeholder 12"/>
          <p:cNvSpPr>
            <a:spLocks noGrp="1"/>
          </p:cNvSpPr>
          <p:nvPr>
            <p:ph type="body" sz="quarter" idx="22" hasCustomPrompt="1"/>
          </p:nvPr>
        </p:nvSpPr>
        <p:spPr>
          <a:xfrm>
            <a:off x="7716837" y="1795558"/>
            <a:ext cx="2197661" cy="576361"/>
          </a:xfrm>
          <a:solidFill>
            <a:schemeClr val="accent1"/>
          </a:solidFill>
        </p:spPr>
        <p:txBody>
          <a:bodyPr vert="horz" wrap="square" lIns="155448" tIns="73152" rIns="91440" bIns="73152" rtlCol="0" anchor="ctr" anchorCtr="0">
            <a:noAutofit/>
          </a:bodyPr>
          <a:lstStyle>
            <a:lvl1pPr marL="114278" indent="-114278">
              <a:spcBef>
                <a:spcPts val="0"/>
              </a:spcBef>
              <a:buNone/>
              <a:defRPr lang="en-US" sz="2000" dirty="0">
                <a:solidFill>
                  <a:schemeClr val="tx1"/>
                </a:solidFill>
                <a:latin typeface="+mn-lt"/>
              </a:defRPr>
            </a:lvl1pPr>
          </a:lstStyle>
          <a:p>
            <a:pPr marL="0" lvl="0" indent="0">
              <a:lnSpc>
                <a:spcPct val="100000"/>
              </a:lnSpc>
            </a:pPr>
            <a:r>
              <a:rPr lang="en-US" dirty="0" smtClean="0"/>
              <a:t>Click to edit text</a:t>
            </a:r>
            <a:endParaRPr lang="en-US" dirty="0"/>
          </a:p>
        </p:txBody>
      </p:sp>
      <p:sp>
        <p:nvSpPr>
          <p:cNvPr id="39" name="Text Placeholder 38"/>
          <p:cNvSpPr>
            <a:spLocks noGrp="1"/>
          </p:cNvSpPr>
          <p:nvPr>
            <p:ph type="body" sz="quarter" idx="24" hasCustomPrompt="1"/>
          </p:nvPr>
        </p:nvSpPr>
        <p:spPr>
          <a:xfrm>
            <a:off x="275747" y="6132806"/>
            <a:ext cx="3351691" cy="369332"/>
          </a:xfrm>
        </p:spPr>
        <p:txBody>
          <a:bodyPr bIns="0" anchor="b"/>
          <a:lstStyle>
            <a:lvl1pPr marL="0" indent="0">
              <a:buNone/>
              <a:defRPr sz="2000" baseline="0">
                <a:solidFill>
                  <a:schemeClr val="bg2">
                    <a:lumMod val="40000"/>
                    <a:lumOff val="60000"/>
                  </a:schemeClr>
                </a:solidFill>
              </a:defRPr>
            </a:lvl1pPr>
          </a:lstStyle>
          <a:p>
            <a:pPr lvl="0"/>
            <a:r>
              <a:rPr lang="en-US" dirty="0" smtClean="0"/>
              <a:t>Presentation Date</a:t>
            </a:r>
            <a:endParaRPr lang="en-US" dirty="0"/>
          </a:p>
        </p:txBody>
      </p:sp>
    </p:spTree>
    <p:extLst>
      <p:ext uri="{BB962C8B-B14F-4D97-AF65-F5344CB8AC3E}">
        <p14:creationId xmlns:p14="http://schemas.microsoft.com/office/powerpoint/2010/main" val="4084970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2"/>
            <a:ext cx="12436714"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703"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899"/>
            <a:ext cx="7316788" cy="1830538"/>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4702" y="3954442"/>
            <a:ext cx="7316788" cy="1825625"/>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smtClean="0"/>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57201" y="6305104"/>
            <a:ext cx="1005840" cy="195077"/>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4" name="Footer Placeholder 3"/>
          <p:cNvSpPr>
            <a:spLocks noGrp="1"/>
          </p:cNvSpPr>
          <p:nvPr>
            <p:ph type="ftr" sz="quarter" idx="16"/>
          </p:nvPr>
        </p:nvSpPr>
        <p:spPr>
          <a:xfrm>
            <a:off x="3029809" y="6483350"/>
            <a:ext cx="1804987" cy="371475"/>
          </a:xfrm>
        </p:spPr>
        <p:txBody>
          <a:bodyPr/>
          <a:lstStyle>
            <a:lvl1pPr>
              <a:defRPr>
                <a:solidFill>
                  <a:schemeClr val="bg1"/>
                </a:solidFill>
              </a:defRPr>
            </a:lvl1pPr>
          </a:lstStyle>
          <a:p>
            <a:r>
              <a:rPr lang="en-US" smtClean="0">
                <a:solidFill>
                  <a:srgbClr val="FFFFFF"/>
                </a:solidFill>
              </a:rPr>
              <a:t>Microsoft Confidential</a:t>
            </a:r>
            <a:endParaRPr lang="en-US" dirty="0" smtClean="0">
              <a:solidFill>
                <a:srgbClr val="FFFFFF"/>
              </a:solidFill>
            </a:endParaRPr>
          </a:p>
        </p:txBody>
      </p:sp>
    </p:spTree>
    <p:extLst>
      <p:ext uri="{BB962C8B-B14F-4D97-AF65-F5344CB8AC3E}">
        <p14:creationId xmlns:p14="http://schemas.microsoft.com/office/powerpoint/2010/main" val="3093484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2"/>
            <a:ext cx="12436475" cy="699218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48994" y="6287387"/>
            <a:ext cx="1005840" cy="195077"/>
          </a:xfrm>
          <a:prstGeom prst="rect">
            <a:avLst/>
          </a:prstGeom>
        </p:spPr>
      </p:pic>
      <p:sp>
        <p:nvSpPr>
          <p:cNvPr id="10" name="Rectangle 9"/>
          <p:cNvSpPr/>
          <p:nvPr userDrawn="1"/>
        </p:nvSpPr>
        <p:spPr bwMode="gray">
          <a:xfrm>
            <a:off x="274703"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39" y="1211263"/>
            <a:ext cx="7315200" cy="1828804"/>
          </a:xfrm>
          <a:noFill/>
        </p:spPr>
        <p:txBody>
          <a:bodyPr lIns="146304" tIns="91440" rIns="146304" bIns="91440" anchor="t" anchorCtr="0"/>
          <a:lstStyle>
            <a:lvl1pPr>
              <a:defRPr sz="5999"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3" y="3030538"/>
            <a:ext cx="7315200" cy="1830388"/>
          </a:xfrm>
          <a:noFill/>
        </p:spPr>
        <p:txBody>
          <a:bodyPr lIns="146304" tIns="109728" rIns="146304" bIns="109728">
            <a:noAutofit/>
          </a:bodyPr>
          <a:lstStyle>
            <a:lvl1pPr marL="0" indent="0">
              <a:spcBef>
                <a:spcPts val="0"/>
              </a:spcBef>
              <a:buNone/>
              <a:defRPr sz="3199"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0984" y="403334"/>
            <a:ext cx="2978006" cy="704088"/>
          </a:xfrm>
          <a:prstGeom prst="rect">
            <a:avLst/>
          </a:prstGeom>
        </p:spPr>
      </p:pic>
      <p:sp>
        <p:nvSpPr>
          <p:cNvPr id="3" name="Footer Placeholder 2"/>
          <p:cNvSpPr>
            <a:spLocks noGrp="1"/>
          </p:cNvSpPr>
          <p:nvPr>
            <p:ph type="ftr" sz="quarter" idx="14"/>
          </p:nvPr>
        </p:nvSpPr>
        <p:spPr>
          <a:xfrm>
            <a:off x="2484438" y="6483350"/>
            <a:ext cx="1804987" cy="371475"/>
          </a:xfrm>
        </p:spPr>
        <p:txBody>
          <a:bodyPr/>
          <a:lstStyle/>
          <a:p>
            <a:r>
              <a:rPr lang="en-US" dirty="0" smtClean="0">
                <a:solidFill>
                  <a:srgbClr val="505050">
                    <a:tint val="75000"/>
                  </a:srgbClr>
                </a:solidFill>
              </a:rPr>
              <a:t>Microsoft Confidential</a:t>
            </a:r>
          </a:p>
        </p:txBody>
      </p:sp>
    </p:spTree>
    <p:extLst>
      <p:ext uri="{BB962C8B-B14F-4D97-AF65-F5344CB8AC3E}">
        <p14:creationId xmlns:p14="http://schemas.microsoft.com/office/powerpoint/2010/main" val="2339777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DF8856BE-949E-4BF1-9D5E-AF39E8E54868}" type="datetime1">
              <a:rPr lang="en-US" smtClean="0">
                <a:solidFill>
                  <a:srgbClr val="505050">
                    <a:tint val="75000"/>
                  </a:srgbClr>
                </a:solidFill>
              </a:rPr>
              <a:pPr/>
              <a:t>4/3/2014</a:t>
            </a:fld>
            <a:endParaRPr lang="en-US">
              <a:solidFill>
                <a:srgbClr val="505050">
                  <a:tint val="75000"/>
                </a:srgbClr>
              </a:solidFill>
            </a:endParaRPr>
          </a:p>
        </p:txBody>
      </p:sp>
      <p:sp>
        <p:nvSpPr>
          <p:cNvPr id="6" name="Footer Placeholder 5"/>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073240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10058401" cy="1829593"/>
          </a:xfrm>
          <a:noFill/>
        </p:spPr>
        <p:txBody>
          <a:bodyPr lIns="182880" tIns="146304" rIns="182880" bIns="146304">
            <a:noAutofit/>
          </a:bodyPr>
          <a:lstStyle>
            <a:lvl1pPr marL="0" indent="0">
              <a:spcBef>
                <a:spcPts val="0"/>
              </a:spcBef>
              <a:buNone/>
              <a:defRPr sz="3599"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
        <p:nvSpPr>
          <p:cNvPr id="3" name="Date Placeholder 2"/>
          <p:cNvSpPr>
            <a:spLocks noGrp="1"/>
          </p:cNvSpPr>
          <p:nvPr>
            <p:ph type="dt" sz="half" idx="13"/>
          </p:nvPr>
        </p:nvSpPr>
        <p:spPr/>
        <p:txBody>
          <a:bodyPr/>
          <a:lstStyle/>
          <a:p>
            <a:fld id="{2318E9C3-19AE-441B-8B29-39DFDA17053E}" type="datetime1">
              <a:rPr lang="en-US" smtClean="0">
                <a:solidFill>
                  <a:srgbClr val="FFFFFF">
                    <a:tint val="75000"/>
                  </a:srgbClr>
                </a:solidFill>
              </a:rPr>
              <a:pPr/>
              <a:t>4/3/2014</a:t>
            </a:fld>
            <a:endParaRPr lang="en-US">
              <a:solidFill>
                <a:srgbClr val="FFFFFF">
                  <a:tint val="75000"/>
                </a:srgbClr>
              </a:solidFill>
            </a:endParaRPr>
          </a:p>
        </p:txBody>
      </p:sp>
      <p:sp>
        <p:nvSpPr>
          <p:cNvPr id="6" name="Footer Placeholder 5"/>
          <p:cNvSpPr>
            <a:spLocks noGrp="1"/>
          </p:cNvSpPr>
          <p:nvPr>
            <p:ph type="ftr" sz="quarter" idx="14"/>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7" name="Slide Number Placeholder 6"/>
          <p:cNvSpPr>
            <a:spLocks noGrp="1"/>
          </p:cNvSpPr>
          <p:nvPr>
            <p:ph type="sldNum" sz="quarter" idx="15"/>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3416148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D1C5881F-36F0-40BB-A3FF-60E6F140E7D4}"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344557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3" name="Date Placeholder 2"/>
          <p:cNvSpPr>
            <a:spLocks noGrp="1"/>
          </p:cNvSpPr>
          <p:nvPr>
            <p:ph type="dt" sz="half" idx="10"/>
          </p:nvPr>
        </p:nvSpPr>
        <p:spPr/>
        <p:txBody>
          <a:bodyPr/>
          <a:lstStyle/>
          <a:p>
            <a:fld id="{9BFC223A-F940-4CFC-A6E7-FB70D9D58E0D}" type="datetime1">
              <a:rPr lang="en-US" smtClean="0">
                <a:solidFill>
                  <a:srgbClr val="FFFFFF">
                    <a:tint val="75000"/>
                  </a:srgbClr>
                </a:solidFill>
              </a:rPr>
              <a:pPr/>
              <a:t>4/3/2014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239456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6F87C8DF-A29B-444F-AC30-6D2947C5E82B}"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35826062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F274F2DA-A81A-445A-980A-0AA0F39FE90C}"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38843490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Date Placeholder 2"/>
          <p:cNvSpPr>
            <a:spLocks noGrp="1"/>
          </p:cNvSpPr>
          <p:nvPr>
            <p:ph type="dt" sz="half" idx="10"/>
          </p:nvPr>
        </p:nvSpPr>
        <p:spPr/>
        <p:txBody>
          <a:bodyPr/>
          <a:lstStyle/>
          <a:p>
            <a:fld id="{E85A8A23-2AF9-4D72-A10E-D84E113245BD}" type="datetime1">
              <a:rPr lang="en-US" smtClean="0">
                <a:solidFill>
                  <a:srgbClr val="FFFFFF">
                    <a:tint val="75000"/>
                  </a:srgbClr>
                </a:solidFill>
              </a:rPr>
              <a:pPr/>
              <a:t>4/3/2014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38823314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
        <p:nvSpPr>
          <p:cNvPr id="3" name="Date Placeholder 2"/>
          <p:cNvSpPr>
            <a:spLocks noGrp="1"/>
          </p:cNvSpPr>
          <p:nvPr>
            <p:ph type="dt" sz="half" idx="11"/>
          </p:nvPr>
        </p:nvSpPr>
        <p:spPr/>
        <p:txBody>
          <a:bodyPr/>
          <a:lstStyle/>
          <a:p>
            <a:fld id="{2F3BAC70-3324-4D03-BF37-DF6E49462F99}"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spTree>
    <p:extLst>
      <p:ext uri="{BB962C8B-B14F-4D97-AF65-F5344CB8AC3E}">
        <p14:creationId xmlns:p14="http://schemas.microsoft.com/office/powerpoint/2010/main" val="4032639801"/>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1"/>
          </p:nvPr>
        </p:nvSpPr>
        <p:spPr/>
        <p:txBody>
          <a:bodyPr/>
          <a:lstStyle/>
          <a:p>
            <a:fld id="{DB2B500F-D182-45FE-9614-9C63CFD5D7C7}"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93956931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CDF5C6C-1D7F-4181-894D-D1D5CDC09395}" type="datetime1">
              <a:rPr lang="en-US" smtClean="0">
                <a:solidFill>
                  <a:srgbClr val="505050">
                    <a:tint val="75000"/>
                  </a:srgbClr>
                </a:solidFill>
              </a:rPr>
              <a:pPr/>
              <a:t>4/3/2014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40043339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6222"/>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43C0CA2A-A3B8-470C-B399-BD7C3BF658A5}" type="datetime1">
              <a:rPr lang="en-US" smtClean="0">
                <a:solidFill>
                  <a:srgbClr val="505050">
                    <a:tint val="75000"/>
                  </a:srgbClr>
                </a:solidFill>
              </a:rPr>
              <a:pPr/>
              <a:t>4/3/2014</a:t>
            </a:fld>
            <a:endParaRPr lang="en-US">
              <a:solidFill>
                <a:srgbClr val="505050">
                  <a:tint val="75000"/>
                </a:srgbClr>
              </a:solidFill>
            </a:endParaRPr>
          </a:p>
        </p:txBody>
      </p:sp>
      <p:sp>
        <p:nvSpPr>
          <p:cNvPr id="3" name="Footer Placeholder 2"/>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7" name="Slide Number Placeholder 6"/>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313527192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D2467E7F-CF77-45C3-A44E-ED167671D9A0}"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48355414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62C47BA7-672C-4327-8F7A-7FA7D99EA578}"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57454240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3543E286-F6E0-43BD-9037-0F6216DBA4C5}"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0551896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2"/>
          </p:nvPr>
        </p:nvSpPr>
        <p:spPr/>
        <p:txBody>
          <a:bodyPr/>
          <a:lstStyle/>
          <a:p>
            <a:fld id="{8A96C152-DA16-43B7-A241-E3C384ACF4C6}"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3"/>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4"/>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23894264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63D670E1-7EB3-4C04-B5DC-F7BE38D58F38}" type="datetime1">
              <a:rPr lang="en-US" smtClean="0">
                <a:solidFill>
                  <a:srgbClr val="505050">
                    <a:tint val="75000"/>
                  </a:srgbClr>
                </a:solidFill>
              </a:rPr>
              <a:pPr/>
              <a:t>4/3/2014</a:t>
            </a:fld>
            <a:endParaRPr lang="en-US">
              <a:solidFill>
                <a:srgbClr val="505050">
                  <a:tint val="75000"/>
                </a:srgbClr>
              </a:solidFill>
            </a:endParaRPr>
          </a:p>
        </p:txBody>
      </p:sp>
      <p:sp>
        <p:nvSpPr>
          <p:cNvPr id="5" name="Footer Placeholder 4"/>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6" name="Slide Number Placeholder 5"/>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92888577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4/3/2014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127035098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fidentiality Remin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E91A7C-4EFF-433E-AB94-3AE3BC2A7670}" type="datetime1">
              <a:rPr lang="en-US" smtClean="0">
                <a:solidFill>
                  <a:srgbClr val="505050">
                    <a:tint val="75000"/>
                  </a:srgbClr>
                </a:solidFill>
              </a:rPr>
              <a:pPr/>
              <a:t>4/3/2014</a:t>
            </a:fld>
            <a:endParaRPr lang="en-US">
              <a:solidFill>
                <a:srgbClr val="505050">
                  <a:tint val="75000"/>
                </a:srgbClr>
              </a:solidFill>
            </a:endParaRPr>
          </a:p>
        </p:txBody>
      </p:sp>
      <p:sp>
        <p:nvSpPr>
          <p:cNvPr id="4" name="Footer Placeholder 3"/>
          <p:cNvSpPr>
            <a:spLocks noGrp="1"/>
          </p:cNvSpPr>
          <p:nvPr>
            <p:ph type="ftr" sz="quarter" idx="11"/>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5" name="Slide Number Placeholder 4"/>
          <p:cNvSpPr>
            <a:spLocks noGrp="1"/>
          </p:cNvSpPr>
          <p:nvPr>
            <p:ph type="sldNum" sz="quarter" idx="12"/>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grpSp>
        <p:nvGrpSpPr>
          <p:cNvPr id="7" name="Group 6"/>
          <p:cNvGrpSpPr/>
          <p:nvPr userDrawn="1"/>
        </p:nvGrpSpPr>
        <p:grpSpPr>
          <a:xfrm>
            <a:off x="724309" y="1103504"/>
            <a:ext cx="10719130" cy="3002833"/>
            <a:chOff x="724309" y="1103502"/>
            <a:chExt cx="10719130" cy="3002833"/>
          </a:xfrm>
        </p:grpSpPr>
        <p:grpSp>
          <p:nvGrpSpPr>
            <p:cNvPr id="8" name="Group 7"/>
            <p:cNvGrpSpPr/>
            <p:nvPr/>
          </p:nvGrpSpPr>
          <p:grpSpPr>
            <a:xfrm>
              <a:off x="4000305" y="1134535"/>
              <a:ext cx="3962400" cy="2971800"/>
              <a:chOff x="-181747" y="255414"/>
              <a:chExt cx="3962400" cy="2971800"/>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5291" b="89947" l="9921" r="93519">
                            <a14:foregroundMark x1="36640" y1="45855" x2="42460" y2="51499"/>
                            <a14:foregroundMark x1="53042" y1="19048" x2="58730" y2="20459"/>
                            <a14:foregroundMark x1="66667" y1="13757" x2="70635" y2="11817"/>
                            <a14:foregroundMark x1="76455" y1="19400" x2="79233" y2="21693"/>
                          </a14:backgroundRemoval>
                        </a14:imgEffect>
                      </a14:imgLayer>
                    </a14:imgProps>
                  </a:ext>
                  <a:ext uri="{28A0092B-C50C-407E-A947-70E740481C1C}">
                    <a14:useLocalDpi xmlns:a14="http://schemas.microsoft.com/office/drawing/2010/main" val="0"/>
                  </a:ext>
                </a:extLst>
              </a:blip>
              <a:stretch>
                <a:fillRect/>
              </a:stretch>
            </p:blipFill>
            <p:spPr>
              <a:xfrm>
                <a:off x="-181747" y="255414"/>
                <a:ext cx="3962400" cy="2971800"/>
              </a:xfrm>
              <a:prstGeom prst="rect">
                <a:avLst/>
              </a:prstGeom>
            </p:spPr>
          </p:pic>
          <p:pic>
            <p:nvPicPr>
              <p:cNvPr id="16"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197985" y="1681978"/>
                <a:ext cx="1202936" cy="1084334"/>
              </a:xfrm>
              <a:prstGeom prst="rect">
                <a:avLst/>
              </a:prstGeom>
              <a:noFill/>
              <a:ln>
                <a:noFill/>
              </a:ln>
            </p:spPr>
          </p:pic>
        </p:grpSp>
        <p:grpSp>
          <p:nvGrpSpPr>
            <p:cNvPr id="9" name="Group 8"/>
            <p:cNvGrpSpPr/>
            <p:nvPr/>
          </p:nvGrpSpPr>
          <p:grpSpPr>
            <a:xfrm>
              <a:off x="724309" y="1294617"/>
              <a:ext cx="2947653" cy="2102659"/>
              <a:chOff x="4183106" y="816113"/>
              <a:chExt cx="2947653" cy="2102659"/>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3106" y="816113"/>
                <a:ext cx="2947653" cy="2102659"/>
              </a:xfrm>
              <a:prstGeom prst="rect">
                <a:avLst/>
              </a:prstGeom>
            </p:spPr>
          </p:pic>
          <p:pic>
            <p:nvPicPr>
              <p:cNvPr id="14"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127440" y="1540428"/>
                <a:ext cx="1202936" cy="1084334"/>
              </a:xfrm>
              <a:prstGeom prst="rect">
                <a:avLst/>
              </a:prstGeom>
              <a:noFill/>
              <a:ln>
                <a:noFill/>
              </a:ln>
            </p:spPr>
          </p:pic>
        </p:grpSp>
        <p:grpSp>
          <p:nvGrpSpPr>
            <p:cNvPr id="10" name="Group 9"/>
            <p:cNvGrpSpPr/>
            <p:nvPr/>
          </p:nvGrpSpPr>
          <p:grpSpPr>
            <a:xfrm>
              <a:off x="8141904" y="1103502"/>
              <a:ext cx="3301535" cy="2476151"/>
              <a:chOff x="7811106" y="443146"/>
              <a:chExt cx="3301535" cy="2476151"/>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1106" y="443146"/>
                <a:ext cx="3301535" cy="2476151"/>
              </a:xfrm>
              <a:prstGeom prst="rect">
                <a:avLst/>
              </a:prstGeom>
            </p:spPr>
          </p:pic>
          <p:pic>
            <p:nvPicPr>
              <p:cNvPr id="12"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9049695" y="1246456"/>
                <a:ext cx="1202936" cy="1084334"/>
              </a:xfrm>
              <a:prstGeom prst="rect">
                <a:avLst/>
              </a:prstGeom>
              <a:noFill/>
              <a:ln>
                <a:noFill/>
              </a:ln>
            </p:spPr>
          </p:pic>
        </p:grpSp>
      </p:grpSp>
      <p:sp>
        <p:nvSpPr>
          <p:cNvPr id="17" name="Rectangle 1"/>
          <p:cNvSpPr>
            <a:spLocks noChangeArrowheads="1"/>
          </p:cNvSpPr>
          <p:nvPr userDrawn="1"/>
        </p:nvSpPr>
        <p:spPr bwMode="auto">
          <a:xfrm>
            <a:off x="361567" y="3786145"/>
            <a:ext cx="11658600" cy="2681828"/>
          </a:xfrm>
          <a:prstGeom prst="rect">
            <a:avLst/>
          </a:prstGeom>
          <a:noFill/>
          <a:ln w="9525">
            <a:noFill/>
            <a:miter lim="800000"/>
            <a:headEnd/>
            <a:tailEnd/>
          </a:ln>
          <a:effectLst/>
        </p:spPr>
        <p:txBody>
          <a:bodyPr vert="horz" wrap="square" lIns="91427" tIns="45713" rIns="91427" bIns="45713" numCol="1" anchor="ctr" anchorCtr="0" compatLnSpc="1">
            <a:prstTxWarp prst="textNoShape">
              <a:avLst/>
            </a:prstTxWarp>
            <a:spAutoFit/>
          </a:bodyPr>
          <a:lstStyle/>
          <a:p>
            <a:pPr algn="ctr" defTabSz="932597" fontAlgn="base">
              <a:lnSpc>
                <a:spcPct val="150000"/>
              </a:lnSpc>
              <a:spcBef>
                <a:spcPct val="0"/>
              </a:spcBef>
              <a:spcAft>
                <a:spcPct val="0"/>
              </a:spcAft>
              <a:defRPr/>
            </a:pP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TAP content is Microsoft Confidential – Subject to Confidentiality Agreements</a:t>
            </a:r>
            <a:b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br>
            <a:endParaRPr lang="en-US" sz="1399"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endParaRPr>
          </a:p>
          <a:p>
            <a:pPr algn="ctr" defTabSz="932597" fontAlgn="base">
              <a:lnSpc>
                <a:spcPct val="150000"/>
              </a:lnSpc>
              <a:spcBef>
                <a:spcPct val="0"/>
              </a:spcBef>
              <a:spcAft>
                <a:spcPct val="0"/>
              </a:spcAft>
              <a:defRPr/>
            </a:pPr>
            <a:r>
              <a:rPr lang="en-US" sz="2400" i="1"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a:t>
            </a: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post SDR/TAP content to any blogs or external Web sites</a:t>
            </a:r>
            <a:b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b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take photos or video of sessions or slides throughout the event </a:t>
            </a:r>
          </a:p>
          <a:p>
            <a:pPr algn="ctr" defTabSz="932597" fontAlgn="base">
              <a:lnSpc>
                <a:spcPct val="150000"/>
              </a:lnSpc>
              <a:spcBef>
                <a:spcPct val="0"/>
              </a:spcBef>
              <a:spcAft>
                <a:spcPct val="0"/>
              </a:spcAft>
              <a:defRPr/>
            </a:pPr>
            <a:r>
              <a:rPr lang="en-US" sz="2400" i="1" kern="0" dirty="0" smtClean="0">
                <a:solidFill>
                  <a:srgbClr val="FF0000"/>
                </a:solidFill>
                <a:effectLst>
                  <a:outerShdw blurRad="38100" dist="38100" dir="2700000" algn="tl">
                    <a:srgbClr val="000000">
                      <a:alpha val="43137"/>
                    </a:srgbClr>
                  </a:outerShdw>
                </a:effectLst>
                <a:ea typeface="Calibri" pitchFamily="34" charset="0"/>
                <a:cs typeface="Arial" pitchFamily="34" charset="0"/>
              </a:rPr>
              <a:t>DO NOT share content with non-TAP attendees (MSFT or otherwise)</a:t>
            </a:r>
          </a:p>
        </p:txBody>
      </p:sp>
      <p:sp>
        <p:nvSpPr>
          <p:cNvPr id="18" name="Title 1"/>
          <p:cNvSpPr>
            <a:spLocks noGrp="1"/>
          </p:cNvSpPr>
          <p:nvPr>
            <p:ph type="title" hasCustomPrompt="1"/>
          </p:nvPr>
        </p:nvSpPr>
        <p:spPr>
          <a:xfrm>
            <a:off x="274639" y="295275"/>
            <a:ext cx="11889564" cy="917575"/>
          </a:xfrm>
        </p:spPr>
        <p:txBody>
          <a:bodyPr/>
          <a:lstStyle>
            <a:lvl1pPr>
              <a:defRPr>
                <a:solidFill>
                  <a:srgbClr val="C00000"/>
                </a:solidFill>
              </a:defRPr>
            </a:lvl1pPr>
          </a:lstStyle>
          <a:p>
            <a:r>
              <a:rPr lang="en-US" dirty="0" smtClean="0"/>
              <a:t>Confidentiality Reminder</a:t>
            </a:r>
            <a:endParaRPr lang="en-US" dirty="0"/>
          </a:p>
        </p:txBody>
      </p:sp>
    </p:spTree>
    <p:extLst>
      <p:ext uri="{BB962C8B-B14F-4D97-AF65-F5344CB8AC3E}">
        <p14:creationId xmlns:p14="http://schemas.microsoft.com/office/powerpoint/2010/main" val="332801903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CC566-6E14-4F8A-BF5C-3220498B48A3}"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1850400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DCD9F-8EFD-42A8-BAD9-E43A885E7FD7}"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3050864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12051-B456-4405-8380-C3FD2EE5DFA6}" type="datetime1">
              <a:rPr lang="en-US" smtClean="0">
                <a:solidFill>
                  <a:srgbClr val="FFFFFF">
                    <a:tint val="75000"/>
                  </a:srgbClr>
                </a:solidFill>
              </a:rPr>
              <a:pPr/>
              <a:t>4/3/2014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r>
              <a:rPr lang="en-US" smtClean="0">
                <a:solidFill>
                  <a:srgbClr val="FFFFFF">
                    <a:tint val="75000"/>
                  </a:srgbClr>
                </a:solidFill>
              </a:rPr>
              <a:t>Microsoft Confidential</a:t>
            </a:r>
            <a:endParaRPr lang="en-US" dirty="0" smtClean="0">
              <a:solidFill>
                <a:srgbClr val="FFFFFF">
                  <a:tint val="75000"/>
                </a:srgbClr>
              </a:solidFill>
            </a:endParaRPr>
          </a:p>
        </p:txBody>
      </p:sp>
      <p:sp>
        <p:nvSpPr>
          <p:cNvPr id="4" name="Slide Number Placeholder 3"/>
          <p:cNvSpPr>
            <a:spLocks noGrp="1"/>
          </p:cNvSpPr>
          <p:nvPr>
            <p:ph type="sldNum" sz="quarter" idx="12"/>
          </p:nvPr>
        </p:nvSpPr>
        <p:spPr/>
        <p:txBody>
          <a:bodyPr/>
          <a:lstStyle/>
          <a:p>
            <a:fld id="{2775DF8E-1151-4C45-8C93-3AB060627CA9}" type="slidenum">
              <a:rPr lang="en-US" smtClean="0">
                <a:solidFill>
                  <a:srgbClr val="FFFFFF">
                    <a:tint val="75000"/>
                  </a:srgbClr>
                </a:solidFill>
              </a:rPr>
              <a:pPr/>
              <a:t>‹#›</a:t>
            </a:fld>
            <a:endParaRPr lang="en-US">
              <a:solidFill>
                <a:srgbClr val="FFFFFF">
                  <a:tint val="75000"/>
                </a:srgb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7" y="6484303"/>
            <a:ext cx="1547016" cy="365760"/>
          </a:xfrm>
          <a:prstGeom prst="rect">
            <a:avLst/>
          </a:prstGeom>
        </p:spPr>
      </p:pic>
    </p:spTree>
    <p:extLst>
      <p:ext uri="{BB962C8B-B14F-4D97-AF65-F5344CB8AC3E}">
        <p14:creationId xmlns:p14="http://schemas.microsoft.com/office/powerpoint/2010/main" val="19302915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387150"/>
            <a:ext cx="11887199" cy="1195712"/>
          </a:xfrm>
        </p:spPr>
        <p:txBody>
          <a:bodyPr/>
          <a:lstStyle>
            <a:lvl1pPr marL="0" indent="0">
              <a:buNone/>
              <a:defRPr sz="1800">
                <a:gradFill>
                  <a:gsLst>
                    <a:gs pos="1250">
                      <a:srgbClr val="000000"/>
                    </a:gs>
                    <a:gs pos="100000">
                      <a:srgbClr val="000000"/>
                    </a:gs>
                  </a:gsLst>
                  <a:lin ang="5400000" scaled="0"/>
                </a:gradFill>
                <a:latin typeface="Segoe UI Mono" panose="020B0509040204020203" pitchFamily="49" charset="0"/>
                <a:cs typeface="Segoe UI" pitchFamily="34" charset="0"/>
              </a:defRPr>
            </a:lvl1pPr>
            <a:lvl2pPr marL="346487" indent="0">
              <a:buNone/>
              <a:defRPr sz="1199">
                <a:gradFill>
                  <a:gsLst>
                    <a:gs pos="1250">
                      <a:srgbClr val="000000"/>
                    </a:gs>
                    <a:gs pos="100000">
                      <a:srgbClr val="000000"/>
                    </a:gs>
                  </a:gsLst>
                  <a:lin ang="5400000" scaled="0"/>
                </a:gradFill>
                <a:latin typeface="Segoe UI Mono" panose="020B0509040204020203" pitchFamily="49" charset="0"/>
                <a:cs typeface="Segoe UI" pitchFamily="34" charset="0"/>
              </a:defRPr>
            </a:lvl2pPr>
            <a:lvl3pPr marL="584494" indent="0">
              <a:buNone/>
              <a:defRPr sz="1099">
                <a:gradFill>
                  <a:gsLst>
                    <a:gs pos="1250">
                      <a:srgbClr val="000000"/>
                    </a:gs>
                    <a:gs pos="100000">
                      <a:srgbClr val="000000"/>
                    </a:gs>
                  </a:gsLst>
                  <a:lin ang="5400000" scaled="0"/>
                </a:gradFill>
                <a:latin typeface="Segoe UI Mono" panose="020B0509040204020203" pitchFamily="49" charset="0"/>
                <a:cs typeface="Segoe UI" pitchFamily="34" charset="0"/>
              </a:defRPr>
            </a:lvl3pPr>
            <a:lvl4pPr marL="814406" indent="0">
              <a:buNone/>
              <a:defRPr sz="1049">
                <a:gradFill>
                  <a:gsLst>
                    <a:gs pos="1250">
                      <a:srgbClr val="000000"/>
                    </a:gs>
                    <a:gs pos="100000">
                      <a:srgbClr val="000000"/>
                    </a:gs>
                  </a:gsLst>
                  <a:lin ang="5400000" scaled="0"/>
                </a:gradFill>
                <a:latin typeface="Segoe UI Mono" panose="020B0509040204020203" pitchFamily="49" charset="0"/>
                <a:cs typeface="Segoe UI" pitchFamily="34" charset="0"/>
              </a:defRPr>
            </a:lvl4pPr>
            <a:lvl5pPr marL="1050795" indent="0">
              <a:buNone/>
              <a:defRPr sz="1049">
                <a:gradFill>
                  <a:gsLst>
                    <a:gs pos="1250">
                      <a:srgbClr val="000000"/>
                    </a:gs>
                    <a:gs pos="100000">
                      <a:srgbClr val="000000"/>
                    </a:gs>
                  </a:gsLst>
                  <a:lin ang="5400000" scaled="0"/>
                </a:gradFill>
                <a:latin typeface="Segoe UI Mono" panose="020B0509040204020203" pitchFamily="49"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1"/>
          </p:nvPr>
        </p:nvSpPr>
        <p:spPr/>
        <p:txBody>
          <a:bodyPr/>
          <a:lstStyle/>
          <a:p>
            <a:fld id="{2E6C8223-FB88-46A3-B41D-44B2610DF9D3}" type="datetime1">
              <a:rPr lang="en-US" smtClean="0">
                <a:solidFill>
                  <a:srgbClr val="505050">
                    <a:tint val="75000"/>
                  </a:srgbClr>
                </a:solidFill>
              </a:rPr>
              <a:pPr/>
              <a:t>4/3/2014</a:t>
            </a:fld>
            <a:endParaRPr lang="en-US">
              <a:solidFill>
                <a:srgbClr val="505050">
                  <a:tint val="75000"/>
                </a:srgbClr>
              </a:solidFill>
            </a:endParaRPr>
          </a:p>
        </p:txBody>
      </p:sp>
      <p:sp>
        <p:nvSpPr>
          <p:cNvPr id="7" name="Footer Placeholder 6"/>
          <p:cNvSpPr>
            <a:spLocks noGrp="1"/>
          </p:cNvSpPr>
          <p:nvPr>
            <p:ph type="ftr" sz="quarter" idx="12"/>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
        <p:nvSpPr>
          <p:cNvPr id="8" name="Slide Number Placeholder 7"/>
          <p:cNvSpPr>
            <a:spLocks noGrp="1"/>
          </p:cNvSpPr>
          <p:nvPr>
            <p:ph type="sldNum" sz="quarter" idx="13"/>
          </p:nvPr>
        </p:nvSpPr>
        <p:spPr/>
        <p:txBody>
          <a:bodyPr/>
          <a:lstStyle/>
          <a:p>
            <a:fld id="{2775DF8E-1151-4C45-8C93-3AB060627CA9}" type="slidenum">
              <a:rPr lang="en-US" smtClean="0">
                <a:solidFill>
                  <a:srgbClr val="505050">
                    <a:tint val="75000"/>
                  </a:srgbClr>
                </a:solidFill>
              </a:rPr>
              <a:pPr/>
              <a:t>‹#›</a:t>
            </a:fld>
            <a:endParaRPr lang="en-US">
              <a:solidFill>
                <a:srgbClr val="505050">
                  <a:tint val="75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7838" y="6489045"/>
            <a:ext cx="1526960" cy="361018"/>
          </a:xfrm>
          <a:prstGeom prst="rect">
            <a:avLst/>
          </a:prstGeom>
        </p:spPr>
      </p:pic>
    </p:spTree>
    <p:extLst>
      <p:ext uri="{BB962C8B-B14F-4D97-AF65-F5344CB8AC3E}">
        <p14:creationId xmlns:p14="http://schemas.microsoft.com/office/powerpoint/2010/main" val="276343435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687592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5" name="Text Placeholder 21"/>
          <p:cNvSpPr>
            <a:spLocks noGrp="1"/>
          </p:cNvSpPr>
          <p:nvPr>
            <p:ph type="body" sz="quarter" idx="22" hasCustomPrompt="1"/>
          </p:nvPr>
        </p:nvSpPr>
        <p:spPr>
          <a:xfrm>
            <a:off x="5514371" y="2372529"/>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21" hasCustomPrompt="1"/>
          </p:nvPr>
        </p:nvSpPr>
        <p:spPr>
          <a:xfrm>
            <a:off x="621827" y="2372529"/>
            <a:ext cx="4670156" cy="2092881"/>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3"/>
          <p:cNvSpPr>
            <a:spLocks noGrp="1"/>
          </p:cNvSpPr>
          <p:nvPr>
            <p:ph type="body" sz="quarter" idx="17" hasCustomPrompt="1"/>
          </p:nvPr>
        </p:nvSpPr>
        <p:spPr>
          <a:xfrm>
            <a:off x="621824" y="1100992"/>
            <a:ext cx="11192828" cy="410690"/>
          </a:xfrm>
        </p:spPr>
        <p:txBody>
          <a:bodyPr/>
          <a:lstStyle>
            <a:lvl1pPr marL="0" indent="0">
              <a:buNone/>
              <a:defRPr sz="1632">
                <a:solidFill>
                  <a:schemeClr val="tx1"/>
                </a:solidFill>
              </a:defRPr>
            </a:lvl1pPr>
            <a:lvl2pPr marL="237422" indent="0">
              <a:buNone/>
              <a:defRPr sz="1632">
                <a:solidFill>
                  <a:schemeClr val="tx1"/>
                </a:solidFill>
              </a:defRPr>
            </a:lvl2pPr>
            <a:lvl3pPr marL="466210" indent="0">
              <a:buNone/>
              <a:defRPr sz="1632">
                <a:solidFill>
                  <a:schemeClr val="tx1"/>
                </a:solidFill>
              </a:defRPr>
            </a:lvl3pPr>
            <a:lvl4pPr marL="703630" indent="0">
              <a:buNone/>
              <a:defRPr sz="1632">
                <a:solidFill>
                  <a:schemeClr val="tx1"/>
                </a:solidFill>
              </a:defRPr>
            </a:lvl4pPr>
            <a:lvl5pPr marL="932417" indent="0">
              <a:buNone/>
              <a:defRPr sz="1632">
                <a:solidFill>
                  <a:schemeClr val="tx1"/>
                </a:solidFill>
              </a:defRPr>
            </a:lvl5pPr>
          </a:lstStyle>
          <a:p>
            <a:pPr lvl="0"/>
            <a:r>
              <a:rPr lang="en-US" dirty="0" smtClean="0"/>
              <a:t>Click to edit text</a:t>
            </a:r>
            <a:endParaRPr lang="en-US" dirty="0"/>
          </a:p>
        </p:txBody>
      </p:sp>
      <p:sp>
        <p:nvSpPr>
          <p:cNvPr id="16" name="Date Placeholder 15"/>
          <p:cNvSpPr>
            <a:spLocks noGrp="1"/>
          </p:cNvSpPr>
          <p:nvPr>
            <p:ph type="dt" sz="half" idx="18"/>
          </p:nvPr>
        </p:nvSpPr>
        <p:spPr/>
        <p:txBody>
          <a:bodyPr/>
          <a:lstStyle/>
          <a:p>
            <a:fld id="{09B482E8-6E0E-1B4F-B1FD-C69DB9E858D9}" type="datetimeFigureOut">
              <a:rPr lang="en-US" smtClean="0">
                <a:solidFill>
                  <a:srgbClr val="979796">
                    <a:lumMod val="40000"/>
                    <a:lumOff val="60000"/>
                  </a:srgbClr>
                </a:solidFill>
              </a:rPr>
              <a:pPr/>
              <a:t>4/3/2014</a:t>
            </a:fld>
            <a:endParaRPr lang="en-US" dirty="0">
              <a:solidFill>
                <a:srgbClr val="979796">
                  <a:lumMod val="40000"/>
                  <a:lumOff val="60000"/>
                </a:srgbClr>
              </a:solidFill>
            </a:endParaRPr>
          </a:p>
        </p:txBody>
      </p:sp>
      <p:sp>
        <p:nvSpPr>
          <p:cNvPr id="17" name="Footer Placeholder 16"/>
          <p:cNvSpPr>
            <a:spLocks noGrp="1"/>
          </p:cNvSpPr>
          <p:nvPr>
            <p:ph type="ftr" sz="quarter" idx="19"/>
          </p:nvPr>
        </p:nvSpPr>
        <p:spPr/>
        <p:txBody>
          <a:bodyPr/>
          <a:lstStyle/>
          <a:p>
            <a:endParaRPr lang="en-US" dirty="0">
              <a:solidFill>
                <a:srgbClr val="979796">
                  <a:lumMod val="40000"/>
                  <a:lumOff val="60000"/>
                </a:srgbClr>
              </a:solidFill>
            </a:endParaRPr>
          </a:p>
        </p:txBody>
      </p:sp>
      <p:sp>
        <p:nvSpPr>
          <p:cNvPr id="19" name="Slide Number Placeholder 18"/>
          <p:cNvSpPr>
            <a:spLocks noGrp="1"/>
          </p:cNvSpPr>
          <p:nvPr>
            <p:ph type="sldNum" sz="quarter" idx="20"/>
          </p:nvPr>
        </p:nvSpPr>
        <p:spPr/>
        <p:txBody>
          <a:bodyPr/>
          <a:lstStyle/>
          <a:p>
            <a:fld id="{D57F1E4F-1CFF-5643-939E-217C01CDF565}" type="slidenum">
              <a:rPr lang="en-US" smtClean="0">
                <a:solidFill>
                  <a:srgbClr val="979796">
                    <a:lumMod val="40000"/>
                    <a:lumOff val="60000"/>
                  </a:srgbClr>
                </a:solidFill>
              </a:rPr>
              <a:pPr/>
              <a:t>‹#›</a:t>
            </a:fld>
            <a:endParaRPr lang="en-US" dirty="0">
              <a:solidFill>
                <a:srgbClr val="979796">
                  <a:lumMod val="40000"/>
                  <a:lumOff val="60000"/>
                </a:srgbClr>
              </a:solidFill>
            </a:endParaRPr>
          </a:p>
        </p:txBody>
      </p:sp>
      <p:sp>
        <p:nvSpPr>
          <p:cNvPr id="20" name="Title 19"/>
          <p:cNvSpPr>
            <a:spLocks noGrp="1"/>
          </p:cNvSpPr>
          <p:nvPr>
            <p:ph type="title" hasCustomPrompt="1"/>
          </p:nvPr>
        </p:nvSpPr>
        <p:spPr>
          <a:xfrm>
            <a:off x="621824" y="546610"/>
            <a:ext cx="11192828" cy="527359"/>
          </a:xfrm>
        </p:spPr>
        <p:txBody>
          <a:bodyPr/>
          <a:lstStyle/>
          <a:p>
            <a:r>
              <a:rPr lang="en-US" dirty="0" smtClean="0"/>
              <a:t>Click to edit title</a:t>
            </a:r>
            <a:endParaRPr lang="en-US" dirty="0"/>
          </a:p>
        </p:txBody>
      </p:sp>
    </p:spTree>
    <p:extLst>
      <p:ext uri="{BB962C8B-B14F-4D97-AF65-F5344CB8AC3E}">
        <p14:creationId xmlns:p14="http://schemas.microsoft.com/office/powerpoint/2010/main" val="40613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599"/>
            </a:lvl1pPr>
          </a:lstStyle>
          <a:p>
            <a:r>
              <a:rPr lang="en-US" dirty="0" smtClean="0"/>
              <a:t>Click to edit master title style</a:t>
            </a:r>
            <a:endParaRPr lang="en-US" dirty="0"/>
          </a:p>
        </p:txBody>
      </p:sp>
    </p:spTree>
    <p:extLst>
      <p:ext uri="{BB962C8B-B14F-4D97-AF65-F5344CB8AC3E}">
        <p14:creationId xmlns:p14="http://schemas.microsoft.com/office/powerpoint/2010/main" val="11130396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211262"/>
            <a:ext cx="11887200" cy="20962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33413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826420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15" name="Footer Placeholder 14"/>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Tree>
    <p:extLst>
      <p:ext uri="{BB962C8B-B14F-4D97-AF65-F5344CB8AC3E}">
        <p14:creationId xmlns:p14="http://schemas.microsoft.com/office/powerpoint/2010/main" val="15037601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ltGray">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702" y="2125678"/>
            <a:ext cx="9143936" cy="1828786"/>
          </a:xfrm>
          <a:noFill/>
        </p:spPr>
        <p:txBody>
          <a:bodyPr lIns="146304" tIns="91440" rIns="146304" bIns="91440" anchor="t" anchorCtr="0"/>
          <a:lstStyle>
            <a:lvl1pPr>
              <a:defRPr sz="5999" spc="-100" baseline="0">
                <a:gradFill>
                  <a:gsLst>
                    <a:gs pos="5833">
                      <a:schemeClr val="bg1"/>
                    </a:gs>
                    <a:gs pos="18000">
                      <a:schemeClr val="bg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bwMode="auto">
          <a:xfrm>
            <a:off x="274702" y="3955786"/>
            <a:ext cx="91439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973055" y="6319671"/>
            <a:ext cx="1005840" cy="19507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984" y="403335"/>
            <a:ext cx="2964162" cy="700815"/>
          </a:xfrm>
          <a:prstGeom prst="rect">
            <a:avLst/>
          </a:prstGeom>
        </p:spPr>
      </p:pic>
      <p:sp>
        <p:nvSpPr>
          <p:cNvPr id="12" name="Footer Placeholder 11"/>
          <p:cNvSpPr>
            <a:spLocks noGrp="1"/>
          </p:cNvSpPr>
          <p:nvPr>
            <p:ph type="ftr" sz="quarter" idx="14"/>
          </p:nvPr>
        </p:nvSpPr>
        <p:spPr/>
        <p:txBody>
          <a:bodyPr/>
          <a:lstStyle/>
          <a:p>
            <a:r>
              <a:rPr lang="en-US" smtClean="0">
                <a:solidFill>
                  <a:srgbClr val="505050">
                    <a:tint val="75000"/>
                  </a:srgbClr>
                </a:solidFill>
              </a:rPr>
              <a:t>Microsoft Confidential</a:t>
            </a:r>
            <a:endParaRPr lang="en-US" dirty="0" smtClean="0">
              <a:solidFill>
                <a:srgbClr val="505050">
                  <a:tint val="75000"/>
                </a:srgbClr>
              </a:solidFill>
            </a:endParaRPr>
          </a:p>
        </p:txBody>
      </p:sp>
    </p:spTree>
    <p:extLst>
      <p:ext uri="{BB962C8B-B14F-4D97-AF65-F5344CB8AC3E}">
        <p14:creationId xmlns:p14="http://schemas.microsoft.com/office/powerpoint/2010/main" val="2340839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4.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theme" Target="../theme/theme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theme" Target="../theme/theme6.xml"/><Relationship Id="rId8"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3.pn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610858301"/>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81622507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55651" y="6483350"/>
            <a:ext cx="1804987"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r>
              <a:rPr lang="en-US" smtClean="0">
                <a:solidFill>
                  <a:srgbClr val="505050">
                    <a:tint val="75000"/>
                  </a:srgbClr>
                </a:solidFill>
              </a:rPr>
              <a:t>Microsoft Confidential</a:t>
            </a:r>
            <a:endParaRPr lang="en-US" dirty="0" smtClean="0">
              <a:solidFill>
                <a:srgbClr val="505050">
                  <a:tint val="75000"/>
                </a:srgbClr>
              </a:solidFill>
            </a:endParaRPr>
          </a:p>
        </p:txBody>
      </p:sp>
      <p:sp>
        <p:nvSpPr>
          <p:cNvPr id="10" name="Date Placeholder 9"/>
          <p:cNvSpPr>
            <a:spLocks noGrp="1"/>
          </p:cNvSpPr>
          <p:nvPr>
            <p:ph type="dt" sz="half" idx="2"/>
          </p:nvPr>
        </p:nvSpPr>
        <p:spPr>
          <a:xfrm>
            <a:off x="2560638" y="6483349"/>
            <a:ext cx="2797175"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19A18E7F-4D26-44E8-AE3A-69908B15FB69}" type="datetime1">
              <a:rPr lang="en-US" smtClean="0">
                <a:solidFill>
                  <a:srgbClr val="505050">
                    <a:tint val="75000"/>
                  </a:srgbClr>
                </a:solidFill>
              </a:rPr>
              <a:pPr defTabSz="932563"/>
              <a:t>4/3/2014</a:t>
            </a:fld>
            <a:endParaRPr lang="en-US">
              <a:solidFill>
                <a:srgbClr val="505050">
                  <a:tint val="75000"/>
                </a:srgbClr>
              </a:solidFill>
            </a:endParaRPr>
          </a:p>
        </p:txBody>
      </p:sp>
      <p:sp>
        <p:nvSpPr>
          <p:cNvPr id="11" name="Slide Number Placeholder 10"/>
          <p:cNvSpPr>
            <a:spLocks noGrp="1"/>
          </p:cNvSpPr>
          <p:nvPr>
            <p:ph type="sldNum" sz="quarter" idx="4"/>
          </p:nvPr>
        </p:nvSpPr>
        <p:spPr>
          <a:xfrm>
            <a:off x="269875" y="6483350"/>
            <a:ext cx="485776"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2775DF8E-1151-4C45-8C93-3AB060627CA9}" type="slidenum">
              <a:rPr lang="en-US" smtClean="0">
                <a:solidFill>
                  <a:srgbClr val="505050">
                    <a:tint val="75000"/>
                  </a:srgbClr>
                </a:solidFill>
              </a:rPr>
              <a:pPr defTabSz="932563"/>
              <a:t>‹#›</a:t>
            </a:fld>
            <a:endParaRPr lang="en-US">
              <a:solidFill>
                <a:srgbClr val="505050">
                  <a:tint val="75000"/>
                </a:srgbClr>
              </a:solidFill>
            </a:endParaRPr>
          </a:p>
        </p:txBody>
      </p:sp>
    </p:spTree>
    <p:extLst>
      <p:ext uri="{BB962C8B-B14F-4D97-AF65-F5344CB8AC3E}">
        <p14:creationId xmlns:p14="http://schemas.microsoft.com/office/powerpoint/2010/main" val="1461114389"/>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Lst>
  <p:transition>
    <p:fade/>
  </p:transition>
  <p:timing>
    <p:tnLst>
      <p:par>
        <p:cTn id="1" dur="indefinite" restart="never" nodeType="tmRoot"/>
      </p:par>
    </p:tnLst>
  </p:timing>
  <p:hf hdr="0"/>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55651" y="6483350"/>
            <a:ext cx="1804987"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r>
              <a:rPr lang="en-US" smtClean="0">
                <a:solidFill>
                  <a:srgbClr val="505050">
                    <a:tint val="75000"/>
                  </a:srgbClr>
                </a:solidFill>
              </a:rPr>
              <a:t>Microsoft Confidential</a:t>
            </a:r>
            <a:endParaRPr lang="en-US" dirty="0" smtClean="0">
              <a:solidFill>
                <a:srgbClr val="505050">
                  <a:tint val="75000"/>
                </a:srgbClr>
              </a:solidFill>
            </a:endParaRPr>
          </a:p>
        </p:txBody>
      </p:sp>
      <p:sp>
        <p:nvSpPr>
          <p:cNvPr id="10" name="Date Placeholder 9"/>
          <p:cNvSpPr>
            <a:spLocks noGrp="1"/>
          </p:cNvSpPr>
          <p:nvPr>
            <p:ph type="dt" sz="half" idx="2"/>
          </p:nvPr>
        </p:nvSpPr>
        <p:spPr>
          <a:xfrm>
            <a:off x="2560638" y="6483349"/>
            <a:ext cx="2797175"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19A18E7F-4D26-44E8-AE3A-69908B15FB69}" type="datetime1">
              <a:rPr lang="en-US" smtClean="0">
                <a:solidFill>
                  <a:srgbClr val="505050">
                    <a:tint val="75000"/>
                  </a:srgbClr>
                </a:solidFill>
              </a:rPr>
              <a:pPr defTabSz="932563"/>
              <a:t>4/3/2014</a:t>
            </a:fld>
            <a:endParaRPr lang="en-US">
              <a:solidFill>
                <a:srgbClr val="505050">
                  <a:tint val="75000"/>
                </a:srgbClr>
              </a:solidFill>
            </a:endParaRPr>
          </a:p>
        </p:txBody>
      </p:sp>
      <p:sp>
        <p:nvSpPr>
          <p:cNvPr id="11" name="Slide Number Placeholder 10"/>
          <p:cNvSpPr>
            <a:spLocks noGrp="1"/>
          </p:cNvSpPr>
          <p:nvPr>
            <p:ph type="sldNum" sz="quarter" idx="4"/>
          </p:nvPr>
        </p:nvSpPr>
        <p:spPr>
          <a:xfrm>
            <a:off x="269875" y="6483350"/>
            <a:ext cx="485776" cy="371475"/>
          </a:xfrm>
          <a:prstGeom prst="rect">
            <a:avLst/>
          </a:prstGeom>
        </p:spPr>
        <p:txBody>
          <a:bodyPr vert="horz" lIns="91440" tIns="45720" rIns="91440" bIns="45720" rtlCol="0" anchor="b"/>
          <a:lstStyle>
            <a:lvl1pPr algn="l">
              <a:defRPr sz="1199">
                <a:solidFill>
                  <a:schemeClr val="tx1">
                    <a:tint val="75000"/>
                  </a:schemeClr>
                </a:solidFill>
              </a:defRPr>
            </a:lvl1pPr>
          </a:lstStyle>
          <a:p>
            <a:pPr defTabSz="932563"/>
            <a:fld id="{2775DF8E-1151-4C45-8C93-3AB060627CA9}" type="slidenum">
              <a:rPr lang="en-US" smtClean="0">
                <a:solidFill>
                  <a:srgbClr val="505050">
                    <a:tint val="75000"/>
                  </a:srgbClr>
                </a:solidFill>
              </a:rPr>
              <a:pPr defTabSz="932563"/>
              <a:t>‹#›</a:t>
            </a:fld>
            <a:endParaRPr lang="en-US">
              <a:solidFill>
                <a:srgbClr val="505050">
                  <a:tint val="75000"/>
                </a:srgbClr>
              </a:solidFill>
            </a:endParaRPr>
          </a:p>
        </p:txBody>
      </p:sp>
    </p:spTree>
    <p:extLst>
      <p:ext uri="{BB962C8B-B14F-4D97-AF65-F5344CB8AC3E}">
        <p14:creationId xmlns:p14="http://schemas.microsoft.com/office/powerpoint/2010/main" val="1087918833"/>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 id="2147484319" r:id="rId12"/>
    <p:sldLayoutId id="2147484320" r:id="rId13"/>
    <p:sldLayoutId id="2147484321" r:id="rId14"/>
    <p:sldLayoutId id="2147484322" r:id="rId15"/>
    <p:sldLayoutId id="2147484323" r:id="rId16"/>
    <p:sldLayoutId id="2147484324" r:id="rId17"/>
    <p:sldLayoutId id="2147484325" r:id="rId18"/>
    <p:sldLayoutId id="2147484326" r:id="rId19"/>
    <p:sldLayoutId id="2147484327" r:id="rId20"/>
    <p:sldLayoutId id="2147484328" r:id="rId21"/>
    <p:sldLayoutId id="2147484329" r:id="rId22"/>
    <p:sldLayoutId id="2147484330" r:id="rId23"/>
    <p:sldLayoutId id="2147484331" r:id="rId24"/>
    <p:sldLayoutId id="2147484332" r:id="rId25"/>
    <p:sldLayoutId id="2147484333" r:id="rId26"/>
    <p:sldLayoutId id="2147484334" r:id="rId27"/>
    <p:sldLayoutId id="2147484335" r:id="rId28"/>
    <p:sldLayoutId id="2147484336" r:id="rId29"/>
    <p:sldLayoutId id="2147484337" r:id="rId30"/>
    <p:sldLayoutId id="2147484338" r:id="rId31"/>
    <p:sldLayoutId id="2147484339" r:id="rId32"/>
    <p:sldLayoutId id="2147484340" r:id="rId33"/>
    <p:sldLayoutId id="2147484341" r:id="rId34"/>
  </p:sldLayoutIdLst>
  <p:transition>
    <p:fade/>
  </p:transition>
  <p:timing>
    <p:tnLst>
      <p:par>
        <p:cTn id="1" dur="indefinite" restart="never" nodeType="tmRoot"/>
      </p:par>
    </p:tnLst>
  </p:timing>
  <p:hf hdr="0"/>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orient="horz" pos="763">
          <p15:clr>
            <a:srgbClr val="5ACBF0"/>
          </p15:clr>
        </p15:guide>
        <p15:guide id="17" orient="horz" pos="1339">
          <p15:clr>
            <a:srgbClr val="5ACBF0"/>
          </p15:clr>
        </p15:guide>
        <p15:guide id="18" orient="horz" pos="1915">
          <p15:clr>
            <a:srgbClr val="5ACBF0"/>
          </p15:clr>
        </p15:guide>
        <p15:guide id="19" orient="horz" pos="2491">
          <p15:clr>
            <a:srgbClr val="5ACBF0"/>
          </p15:clr>
        </p15:guide>
        <p15:guide id="20" orient="horz" pos="3067">
          <p15:clr>
            <a:srgbClr val="5ACBF0"/>
          </p15:clr>
        </p15:guide>
        <p15:guide id="21" orient="horz" pos="3643">
          <p15:clr>
            <a:srgbClr val="5ACBF0"/>
          </p15:clr>
        </p15:guide>
        <p15:guide id="22" orient="horz" pos="4219">
          <p15:clr>
            <a:srgbClr val="5ACBF0"/>
          </p15:clr>
        </p15:guide>
        <p15:guide id="23" pos="288">
          <p15:clr>
            <a:srgbClr val="C35EA4"/>
          </p15:clr>
        </p15:guide>
        <p15:guide id="24" pos="7546">
          <p15:clr>
            <a:srgbClr val="C35EA4"/>
          </p15:clr>
        </p15:guide>
        <p15:guide id="25" orient="horz" pos="4104">
          <p15:clr>
            <a:srgbClr val="C35EA4"/>
          </p15:clr>
        </p15:guide>
        <p15:guide id="26" orient="horz" pos="302">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57436906"/>
      </p:ext>
    </p:extLst>
  </p:cSld>
  <p:clrMap bg1="dk1" tx1="lt1" bg2="dk2" tx2="lt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9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hyperlink" Target="http://aka.ms/E7c6xc"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29.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29.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9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97.xml"/><Relationship Id="rId5" Type="http://schemas.openxmlformats.org/officeDocument/2006/relationships/image" Target="../media/image51.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8" Type="http://schemas.openxmlformats.org/officeDocument/2006/relationships/hyperlink" Target="http://aka.ms/V0h3v6" TargetMode="External"/><Relationship Id="rId3" Type="http://schemas.openxmlformats.org/officeDocument/2006/relationships/hyperlink" Target="http://aka.ms/lanmep" TargetMode="External"/><Relationship Id="rId7" Type="http://schemas.openxmlformats.org/officeDocument/2006/relationships/hyperlink" Target="http://aka.ms/E7c6xc"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6" Type="http://schemas.openxmlformats.org/officeDocument/2006/relationships/hyperlink" Target="http://msdn.microsoft.com/en-us/library/windowsphone/develop/jj206943(v=vs.105).aspx" TargetMode="External"/><Relationship Id="rId5" Type="http://schemas.openxmlformats.org/officeDocument/2006/relationships/hyperlink" Target="http://aka.ms/Iqqonk" TargetMode="External"/><Relationship Id="rId4" Type="http://schemas.openxmlformats.org/officeDocument/2006/relationships/hyperlink" Target="http://aka.ms/X21is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14755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4284" y="1731236"/>
            <a:ext cx="11761581" cy="5108846"/>
            <a:chOff x="352619" y="1730733"/>
            <a:chExt cx="11764919" cy="5110295"/>
          </a:xfrm>
        </p:grpSpPr>
        <p:pic>
          <p:nvPicPr>
            <p:cNvPr id="145" name="Picture 2" descr="C:\Users\v-junyo\Desktop\Dropbox\ZumTeam\SEOMoz\2012-10 SearchLove\shadow.png"/>
            <p:cNvPicPr>
              <a:picLocks noChangeAspect="1" noChangeArrowheads="1"/>
            </p:cNvPicPr>
            <p:nvPr/>
          </p:nvPicPr>
          <p:blipFill rotWithShape="1">
            <a:blip r:embed="rId3">
              <a:extLst>
                <a:ext uri="{28A0092B-C50C-407E-A947-70E740481C1C}">
                  <a14:useLocalDpi xmlns:a14="http://schemas.microsoft.com/office/drawing/2010/main" val="0"/>
                </a:ext>
              </a:extLst>
            </a:blip>
            <a:srcRect l="3907" r="8511"/>
            <a:stretch/>
          </p:blipFill>
          <p:spPr bwMode="auto">
            <a:xfrm>
              <a:off x="352619" y="5965976"/>
              <a:ext cx="11756185" cy="87505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52619" y="1730733"/>
              <a:ext cx="11764919" cy="4700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670"/>
              <a:endParaRPr lang="en-US" sz="2400" dirty="0" err="1">
                <a:solidFill>
                  <a:srgbClr val="FFFFFF"/>
                </a:solidFill>
              </a:endParaRPr>
            </a:p>
          </p:txBody>
        </p:sp>
      </p:grpSp>
      <p:sp>
        <p:nvSpPr>
          <p:cNvPr id="5" name="Text Placeholder 4"/>
          <p:cNvSpPr>
            <a:spLocks noGrp="1"/>
          </p:cNvSpPr>
          <p:nvPr>
            <p:ph type="body" sz="quarter" idx="15"/>
          </p:nvPr>
        </p:nvSpPr>
        <p:spPr>
          <a:xfrm>
            <a:off x="273152" y="297773"/>
            <a:ext cx="11875970" cy="794555"/>
          </a:xfrm>
        </p:spPr>
        <p:txBody>
          <a:bodyPr/>
          <a:lstStyle/>
          <a:p>
            <a:pPr marL="0" indent="0">
              <a:buNone/>
            </a:pPr>
            <a:r>
              <a:rPr lang="en-US" dirty="0" smtClean="0"/>
              <a:t>Windows apps </a:t>
            </a:r>
            <a:r>
              <a:rPr lang="en-US" dirty="0"/>
              <a:t>d</a:t>
            </a:r>
            <a:r>
              <a:rPr lang="en-US" dirty="0" smtClean="0"/>
              <a:t>elivery </a:t>
            </a:r>
            <a:r>
              <a:rPr lang="en-US" dirty="0"/>
              <a:t>in </a:t>
            </a:r>
            <a:r>
              <a:rPr lang="en-US" dirty="0" smtClean="0"/>
              <a:t>enterprise</a:t>
            </a:r>
            <a:endParaRPr lang="en-US" dirty="0"/>
          </a:p>
        </p:txBody>
      </p:sp>
      <p:cxnSp>
        <p:nvCxnSpPr>
          <p:cNvPr id="289" name="Straight Arrow Connector 288"/>
          <p:cNvCxnSpPr/>
          <p:nvPr/>
        </p:nvCxnSpPr>
        <p:spPr>
          <a:xfrm>
            <a:off x="3343285" y="5516068"/>
            <a:ext cx="2011110" cy="0"/>
          </a:xfrm>
          <a:prstGeom prst="straightConnector1">
            <a:avLst/>
          </a:prstGeom>
          <a:ln w="38100" cap="rnd">
            <a:solidFill>
              <a:schemeClr val="tx1">
                <a:lumMod val="50000"/>
                <a:lumOff val="50000"/>
              </a:schemeClr>
            </a:solidFill>
            <a:prstDash val="sysDot"/>
            <a:tailEnd type="triangle" w="sm"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a:off x="3358779" y="3175985"/>
            <a:ext cx="1371210" cy="0"/>
          </a:xfrm>
          <a:prstGeom prst="straightConnector1">
            <a:avLst/>
          </a:prstGeom>
          <a:ln w="38100" cap="rnd">
            <a:solidFill>
              <a:schemeClr val="tx1">
                <a:lumMod val="50000"/>
                <a:lumOff val="50000"/>
              </a:schemeClr>
            </a:solidFill>
            <a:prstDash val="sysDot"/>
            <a:tailEnd type="triangle" w="sm" len="sm"/>
          </a:ln>
        </p:spPr>
        <p:style>
          <a:lnRef idx="1">
            <a:schemeClr val="accent1"/>
          </a:lnRef>
          <a:fillRef idx="0">
            <a:schemeClr val="accent1"/>
          </a:fillRef>
          <a:effectRef idx="0">
            <a:schemeClr val="accent1"/>
          </a:effectRef>
          <a:fontRef idx="minor">
            <a:schemeClr val="tx1"/>
          </a:fontRef>
        </p:style>
      </p:cxnSp>
      <p:sp>
        <p:nvSpPr>
          <p:cNvPr id="416" name="TextBox 415"/>
          <p:cNvSpPr txBox="1"/>
          <p:nvPr/>
        </p:nvSpPr>
        <p:spPr>
          <a:xfrm>
            <a:off x="2106523" y="6017434"/>
            <a:ext cx="1172235" cy="188016"/>
          </a:xfrm>
          <a:prstGeom prst="rect">
            <a:avLst/>
          </a:prstGeom>
          <a:noFill/>
        </p:spPr>
        <p:txBody>
          <a:bodyPr wrap="none" lIns="0" tIns="0" rIns="0" bIns="0" rtlCol="0">
            <a:spAutoFit/>
          </a:bodyPr>
          <a:lstStyle/>
          <a:p>
            <a:pPr algn="ctr" defTabSz="1242670"/>
            <a:r>
              <a:rPr lang="en-US" sz="1198" dirty="0">
                <a:solidFill>
                  <a:srgbClr val="000000">
                    <a:lumMod val="65000"/>
                    <a:lumOff val="35000"/>
                  </a:srgbClr>
                </a:solidFill>
                <a:ea typeface="Segoe UI" pitchFamily="34" charset="0"/>
                <a:cs typeface="Segoe UI" pitchFamily="34" charset="0"/>
              </a:rPr>
              <a:t>Public WP8 Apps</a:t>
            </a:r>
          </a:p>
        </p:txBody>
      </p:sp>
      <p:grpSp>
        <p:nvGrpSpPr>
          <p:cNvPr id="421" name="Group 420"/>
          <p:cNvGrpSpPr/>
          <p:nvPr/>
        </p:nvGrpSpPr>
        <p:grpSpPr>
          <a:xfrm>
            <a:off x="9898986" y="5157851"/>
            <a:ext cx="1071559" cy="705143"/>
            <a:chOff x="8734269" y="5451929"/>
            <a:chExt cx="1441360" cy="948871"/>
          </a:xfrm>
        </p:grpSpPr>
        <p:grpSp>
          <p:nvGrpSpPr>
            <p:cNvPr id="422" name="Group 421"/>
            <p:cNvGrpSpPr/>
            <p:nvPr/>
          </p:nvGrpSpPr>
          <p:grpSpPr>
            <a:xfrm>
              <a:off x="9226349" y="5943600"/>
              <a:ext cx="457200" cy="457200"/>
              <a:chOff x="10133012" y="2612571"/>
              <a:chExt cx="457200" cy="457200"/>
            </a:xfrm>
          </p:grpSpPr>
          <p:sp>
            <p:nvSpPr>
              <p:cNvPr id="438" name="Rectangle 437"/>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39" name="Picture 43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423" name="Group 422"/>
            <p:cNvGrpSpPr/>
            <p:nvPr/>
          </p:nvGrpSpPr>
          <p:grpSpPr>
            <a:xfrm>
              <a:off x="9718429" y="5943600"/>
              <a:ext cx="457200" cy="457200"/>
              <a:chOff x="10133012" y="2612571"/>
              <a:chExt cx="457200" cy="457200"/>
            </a:xfrm>
          </p:grpSpPr>
          <p:sp>
            <p:nvSpPr>
              <p:cNvPr id="436" name="Rectangle 435"/>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37" name="Picture 43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424" name="Group 423"/>
            <p:cNvGrpSpPr/>
            <p:nvPr/>
          </p:nvGrpSpPr>
          <p:grpSpPr>
            <a:xfrm>
              <a:off x="9718429" y="5451929"/>
              <a:ext cx="457200" cy="457200"/>
              <a:chOff x="10133012" y="2612571"/>
              <a:chExt cx="457200" cy="457200"/>
            </a:xfrm>
          </p:grpSpPr>
          <p:sp>
            <p:nvSpPr>
              <p:cNvPr id="434" name="Rectangle 433"/>
              <p:cNvSpPr/>
              <p:nvPr/>
            </p:nvSpPr>
            <p:spPr bwMode="auto">
              <a:xfrm>
                <a:off x="101330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35" name="Picture 43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425" name="Group 424"/>
            <p:cNvGrpSpPr/>
            <p:nvPr/>
          </p:nvGrpSpPr>
          <p:grpSpPr>
            <a:xfrm>
              <a:off x="8734269" y="5451929"/>
              <a:ext cx="457200" cy="457200"/>
              <a:chOff x="9599612" y="2133600"/>
              <a:chExt cx="457200" cy="457200"/>
            </a:xfrm>
          </p:grpSpPr>
          <p:sp>
            <p:nvSpPr>
              <p:cNvPr id="432" name="Rectangle 431"/>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33" name="Picture 432"/>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p:spPr>
          </p:pic>
        </p:grpSp>
        <p:grpSp>
          <p:nvGrpSpPr>
            <p:cNvPr id="426" name="Group 425"/>
            <p:cNvGrpSpPr/>
            <p:nvPr/>
          </p:nvGrpSpPr>
          <p:grpSpPr>
            <a:xfrm>
              <a:off x="8734269" y="5943600"/>
              <a:ext cx="457200" cy="457200"/>
              <a:chOff x="9599612" y="2133600"/>
              <a:chExt cx="457200" cy="457200"/>
            </a:xfrm>
          </p:grpSpPr>
          <p:sp>
            <p:nvSpPr>
              <p:cNvPr id="430" name="Rectangle 429"/>
              <p:cNvSpPr/>
              <p:nvPr/>
            </p:nvSpPr>
            <p:spPr bwMode="auto">
              <a:xfrm>
                <a:off x="95996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431" name="Picture 430"/>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p:spPr>
          </p:pic>
        </p:grpSp>
        <p:grpSp>
          <p:nvGrpSpPr>
            <p:cNvPr id="427" name="Group 426"/>
            <p:cNvGrpSpPr/>
            <p:nvPr/>
          </p:nvGrpSpPr>
          <p:grpSpPr>
            <a:xfrm>
              <a:off x="9226349" y="5451929"/>
              <a:ext cx="457200" cy="457200"/>
              <a:chOff x="10133012" y="2133600"/>
              <a:chExt cx="457200" cy="457200"/>
            </a:xfrm>
          </p:grpSpPr>
          <p:sp>
            <p:nvSpPr>
              <p:cNvPr id="428" name="Rectangle 427"/>
              <p:cNvSpPr/>
              <p:nvPr/>
            </p:nvSpPr>
            <p:spPr bwMode="auto">
              <a:xfrm>
                <a:off x="10133012" y="21336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429"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1242670"/>
                <a:endParaRPr lang="en-US" sz="2400" dirty="0">
                  <a:solidFill>
                    <a:srgbClr val="000000"/>
                  </a:solidFill>
                </a:endParaRPr>
              </a:p>
            </p:txBody>
          </p:sp>
        </p:grpSp>
      </p:grpSp>
      <p:cxnSp>
        <p:nvCxnSpPr>
          <p:cNvPr id="440" name="Straight Arrow Connector 439"/>
          <p:cNvCxnSpPr/>
          <p:nvPr/>
        </p:nvCxnSpPr>
        <p:spPr>
          <a:xfrm>
            <a:off x="6737626" y="3179603"/>
            <a:ext cx="706437" cy="1057193"/>
          </a:xfrm>
          <a:prstGeom prst="straightConnector1">
            <a:avLst/>
          </a:prstGeom>
          <a:ln w="38100" cap="rnd">
            <a:solidFill>
              <a:schemeClr val="tx1">
                <a:lumMod val="50000"/>
                <a:lumOff val="50000"/>
              </a:schemeClr>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p:nvPr/>
        </p:nvCxnSpPr>
        <p:spPr>
          <a:xfrm flipV="1">
            <a:off x="10349339" y="4808151"/>
            <a:ext cx="0" cy="226346"/>
          </a:xfrm>
          <a:prstGeom prst="straightConnector1">
            <a:avLst/>
          </a:prstGeom>
          <a:ln w="38100" cap="rnd">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4" name="TextBox 483"/>
          <p:cNvSpPr txBox="1"/>
          <p:nvPr/>
        </p:nvSpPr>
        <p:spPr>
          <a:xfrm>
            <a:off x="9537722" y="5926511"/>
            <a:ext cx="1605487" cy="188016"/>
          </a:xfrm>
          <a:prstGeom prst="rect">
            <a:avLst/>
          </a:prstGeom>
          <a:noFill/>
        </p:spPr>
        <p:txBody>
          <a:bodyPr wrap="none" lIns="0" tIns="0" rIns="0" bIns="0" rtlCol="0">
            <a:spAutoFit/>
          </a:bodyPr>
          <a:lstStyle/>
          <a:p>
            <a:pPr algn="ctr" defTabSz="1242670"/>
            <a:r>
              <a:rPr lang="en-US" sz="1198" dirty="0">
                <a:solidFill>
                  <a:srgbClr val="000000">
                    <a:lumMod val="65000"/>
                    <a:lumOff val="35000"/>
                  </a:srgbClr>
                </a:solidFill>
                <a:ea typeface="Segoe UI" pitchFamily="34" charset="0"/>
                <a:cs typeface="Segoe UI" pitchFamily="34" charset="0"/>
              </a:rPr>
              <a:t>Internal LOB WP8 Apps</a:t>
            </a:r>
          </a:p>
        </p:txBody>
      </p:sp>
      <p:grpSp>
        <p:nvGrpSpPr>
          <p:cNvPr id="12" name="Group 11"/>
          <p:cNvGrpSpPr/>
          <p:nvPr/>
        </p:nvGrpSpPr>
        <p:grpSpPr>
          <a:xfrm>
            <a:off x="4850966" y="2636598"/>
            <a:ext cx="1778313" cy="1212176"/>
            <a:chOff x="4937119" y="2549707"/>
            <a:chExt cx="2266531" cy="1544967"/>
          </a:xfrm>
        </p:grpSpPr>
        <p:pic>
          <p:nvPicPr>
            <p:cNvPr id="42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6884"/>
            <a:stretch/>
          </p:blipFill>
          <p:spPr bwMode="auto">
            <a:xfrm>
              <a:off x="5199731" y="2723697"/>
              <a:ext cx="1931300" cy="106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Rounded Rectangle 6"/>
            <p:cNvSpPr/>
            <p:nvPr/>
          </p:nvSpPr>
          <p:spPr bwMode="auto">
            <a:xfrm>
              <a:off x="4937119" y="2549707"/>
              <a:ext cx="2266531" cy="1544967"/>
            </a:xfrm>
            <a:custGeom>
              <a:avLst/>
              <a:gdLst/>
              <a:ahLst/>
              <a:cxnLst/>
              <a:rect l="l" t="t" r="r" b="b"/>
              <a:pathLst>
                <a:path w="3480489" h="2350312">
                  <a:moveTo>
                    <a:pt x="1740245" y="2181005"/>
                  </a:moveTo>
                  <a:cubicBezTo>
                    <a:pt x="1703518" y="2181005"/>
                    <a:pt x="1673744" y="2210779"/>
                    <a:pt x="1673744" y="2247506"/>
                  </a:cubicBezTo>
                  <a:cubicBezTo>
                    <a:pt x="1673744" y="2284233"/>
                    <a:pt x="1703518" y="2314007"/>
                    <a:pt x="1740245" y="2314007"/>
                  </a:cubicBezTo>
                  <a:cubicBezTo>
                    <a:pt x="1776972" y="2314007"/>
                    <a:pt x="1806746" y="2284233"/>
                    <a:pt x="1806746" y="2247506"/>
                  </a:cubicBezTo>
                  <a:cubicBezTo>
                    <a:pt x="1806746" y="2210779"/>
                    <a:pt x="1776972" y="2181005"/>
                    <a:pt x="1740245" y="2181005"/>
                  </a:cubicBezTo>
                  <a:close/>
                  <a:moveTo>
                    <a:pt x="209763" y="132890"/>
                  </a:moveTo>
                  <a:cubicBezTo>
                    <a:pt x="155730" y="132890"/>
                    <a:pt x="111927" y="176693"/>
                    <a:pt x="111927" y="230726"/>
                  </a:cubicBezTo>
                  <a:lnTo>
                    <a:pt x="111927" y="2026019"/>
                  </a:lnTo>
                  <a:cubicBezTo>
                    <a:pt x="111927" y="2080052"/>
                    <a:pt x="155730" y="2123855"/>
                    <a:pt x="209763" y="2123855"/>
                  </a:cubicBezTo>
                  <a:lnTo>
                    <a:pt x="3281253" y="2123855"/>
                  </a:lnTo>
                  <a:cubicBezTo>
                    <a:pt x="3335286" y="2123855"/>
                    <a:pt x="3379089" y="2080052"/>
                    <a:pt x="3379089" y="2026019"/>
                  </a:cubicBezTo>
                  <a:lnTo>
                    <a:pt x="3379089" y="230726"/>
                  </a:lnTo>
                  <a:cubicBezTo>
                    <a:pt x="3379089" y="176693"/>
                    <a:pt x="3335286" y="132890"/>
                    <a:pt x="3281253" y="132890"/>
                  </a:cubicBezTo>
                  <a:close/>
                  <a:moveTo>
                    <a:pt x="115494" y="0"/>
                  </a:moveTo>
                  <a:lnTo>
                    <a:pt x="3364995" y="0"/>
                  </a:lnTo>
                  <a:cubicBezTo>
                    <a:pt x="3428781" y="0"/>
                    <a:pt x="3480489" y="51708"/>
                    <a:pt x="3480489" y="115494"/>
                  </a:cubicBezTo>
                  <a:lnTo>
                    <a:pt x="3480489" y="2234818"/>
                  </a:lnTo>
                  <a:cubicBezTo>
                    <a:pt x="3480489" y="2298604"/>
                    <a:pt x="3428781" y="2350312"/>
                    <a:pt x="3364995" y="2350312"/>
                  </a:cubicBezTo>
                  <a:lnTo>
                    <a:pt x="115494" y="2350312"/>
                  </a:lnTo>
                  <a:cubicBezTo>
                    <a:pt x="51708" y="2350312"/>
                    <a:pt x="0" y="2298604"/>
                    <a:pt x="0" y="2234818"/>
                  </a:cubicBezTo>
                  <a:lnTo>
                    <a:pt x="0" y="115494"/>
                  </a:lnTo>
                  <a:cubicBezTo>
                    <a:pt x="0" y="51708"/>
                    <a:pt x="51708" y="0"/>
                    <a:pt x="115494" y="0"/>
                  </a:cubicBezTo>
                  <a:close/>
                </a:path>
              </a:pathLst>
            </a:cu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0" tIns="46619" rIns="46619" bIns="93240" numCol="1" spcCol="0" rtlCol="0" fromWordArt="0" anchor="b" anchorCtr="0" forceAA="0" compatLnSpc="1">
              <a:prstTxWarp prst="textNoShape">
                <a:avLst/>
              </a:prstTxWarp>
              <a:noAutofit/>
            </a:bodyPr>
            <a:lstStyle/>
            <a:p>
              <a:pPr algn="ctr" defTabSz="931994" fontAlgn="base">
                <a:spcBef>
                  <a:spcPct val="0"/>
                </a:spcBef>
                <a:spcAft>
                  <a:spcPct val="0"/>
                </a:spcAft>
              </a:pPr>
              <a:endParaRPr lang="en-US" sz="2400" spc="-5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7" name="Rectangle 166"/>
          <p:cNvSpPr/>
          <p:nvPr/>
        </p:nvSpPr>
        <p:spPr bwMode="auto">
          <a:xfrm>
            <a:off x="339659" y="1659751"/>
            <a:ext cx="4184184" cy="548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4" tIns="0" rIns="182804" bIns="0" numCol="1" spcCol="0" rtlCol="0" fromWordArt="0" anchor="ctr" anchorCtr="0" forceAA="0" compatLnSpc="1">
            <a:prstTxWarp prst="textNoShape">
              <a:avLst/>
            </a:prstTxWarp>
            <a:noAutofit/>
          </a:bodyPr>
          <a:lstStyle/>
          <a:p>
            <a:pPr defTabSz="913895">
              <a:lnSpc>
                <a:spcPct val="90000"/>
              </a:lnSpc>
            </a:pPr>
            <a:r>
              <a:rPr lang="en-US" sz="2200" spc="-30" dirty="0">
                <a:solidFill>
                  <a:srgbClr val="FFFFFF"/>
                </a:solidFill>
                <a:latin typeface="Segoe UI Light" pitchFamily="34" charset="0"/>
              </a:rPr>
              <a:t>Install from Windows Store </a:t>
            </a:r>
          </a:p>
        </p:txBody>
      </p:sp>
      <p:grpSp>
        <p:nvGrpSpPr>
          <p:cNvPr id="4" name="Group 3"/>
          <p:cNvGrpSpPr/>
          <p:nvPr/>
        </p:nvGrpSpPr>
        <p:grpSpPr>
          <a:xfrm>
            <a:off x="1104034" y="4992275"/>
            <a:ext cx="2127812" cy="1127058"/>
            <a:chOff x="616954" y="4992699"/>
            <a:chExt cx="2128416" cy="1127378"/>
          </a:xfrm>
        </p:grpSpPr>
        <p:grpSp>
          <p:nvGrpSpPr>
            <p:cNvPr id="219" name="Group 218"/>
            <p:cNvGrpSpPr/>
            <p:nvPr/>
          </p:nvGrpSpPr>
          <p:grpSpPr>
            <a:xfrm>
              <a:off x="1770277" y="5235250"/>
              <a:ext cx="975093" cy="642277"/>
              <a:chOff x="1439002" y="6019800"/>
              <a:chExt cx="1441360" cy="949779"/>
            </a:xfrm>
          </p:grpSpPr>
          <p:grpSp>
            <p:nvGrpSpPr>
              <p:cNvPr id="220" name="Group 219"/>
              <p:cNvGrpSpPr/>
              <p:nvPr/>
            </p:nvGrpSpPr>
            <p:grpSpPr>
              <a:xfrm>
                <a:off x="1439002" y="6512379"/>
                <a:ext cx="457200" cy="457200"/>
                <a:chOff x="1947952" y="3105150"/>
                <a:chExt cx="457200" cy="457200"/>
              </a:xfrm>
            </p:grpSpPr>
            <p:sp>
              <p:nvSpPr>
                <p:cNvPr id="266" name="Rectangle 265"/>
                <p:cNvSpPr/>
                <p:nvPr/>
              </p:nvSpPr>
              <p:spPr bwMode="auto">
                <a:xfrm>
                  <a:off x="1947952" y="310515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267" name="Group 266"/>
                <p:cNvGrpSpPr/>
                <p:nvPr/>
              </p:nvGrpSpPr>
              <p:grpSpPr>
                <a:xfrm>
                  <a:off x="2031029" y="3173186"/>
                  <a:ext cx="297970" cy="320187"/>
                  <a:chOff x="10098722" y="4844264"/>
                  <a:chExt cx="721677" cy="775485"/>
                </a:xfrm>
              </p:grpSpPr>
              <p:pic>
                <p:nvPicPr>
                  <p:cNvPr id="268"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5030" b="-3753"/>
                  <a:stretch/>
                </p:blipFill>
                <p:spPr bwMode="auto">
                  <a:xfrm>
                    <a:off x="10098722" y="4844264"/>
                    <a:ext cx="721677" cy="77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8" name="Picture 4"/>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0243329" y="4917047"/>
                    <a:ext cx="408324" cy="5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1" name="Group 220"/>
              <p:cNvGrpSpPr/>
              <p:nvPr/>
            </p:nvGrpSpPr>
            <p:grpSpPr>
              <a:xfrm>
                <a:off x="1927862" y="6019800"/>
                <a:ext cx="457200" cy="457200"/>
                <a:chOff x="2436812" y="2612571"/>
                <a:chExt cx="457200" cy="457200"/>
              </a:xfrm>
            </p:grpSpPr>
            <p:sp>
              <p:nvSpPr>
                <p:cNvPr id="257" name="Rectangle 256"/>
                <p:cNvSpPr/>
                <p:nvPr/>
              </p:nvSpPr>
              <p:spPr bwMode="auto">
                <a:xfrm>
                  <a:off x="243681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62" name="Picture 3"/>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tretch>
                  <a:fillRect/>
                </a:stretch>
              </p:blipFill>
              <p:spPr bwMode="auto">
                <a:xfrm>
                  <a:off x="2528252" y="2704011"/>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2" name="Group 221"/>
              <p:cNvGrpSpPr/>
              <p:nvPr/>
            </p:nvGrpSpPr>
            <p:grpSpPr>
              <a:xfrm>
                <a:off x="1927862" y="6512379"/>
                <a:ext cx="457200" cy="457200"/>
                <a:chOff x="2436812" y="3105150"/>
                <a:chExt cx="457200" cy="457200"/>
              </a:xfrm>
            </p:grpSpPr>
            <p:sp>
              <p:nvSpPr>
                <p:cNvPr id="246" name="Rectangle 245"/>
                <p:cNvSpPr/>
                <p:nvPr/>
              </p:nvSpPr>
              <p:spPr bwMode="auto">
                <a:xfrm>
                  <a:off x="2436812" y="310515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47" name="Picture 246"/>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473311" y="3242310"/>
                  <a:ext cx="384202" cy="182880"/>
                </a:xfrm>
                <a:prstGeom prst="rect">
                  <a:avLst/>
                </a:prstGeom>
              </p:spPr>
            </p:pic>
          </p:grpSp>
          <p:grpSp>
            <p:nvGrpSpPr>
              <p:cNvPr id="223" name="Group 222"/>
              <p:cNvGrpSpPr/>
              <p:nvPr/>
            </p:nvGrpSpPr>
            <p:grpSpPr>
              <a:xfrm>
                <a:off x="1439002" y="6019800"/>
                <a:ext cx="457200" cy="457200"/>
                <a:chOff x="1947952" y="2612571"/>
                <a:chExt cx="457200" cy="457200"/>
              </a:xfrm>
            </p:grpSpPr>
            <p:sp>
              <p:nvSpPr>
                <p:cNvPr id="236" name="Rectangle 235"/>
                <p:cNvSpPr/>
                <p:nvPr/>
              </p:nvSpPr>
              <p:spPr bwMode="auto">
                <a:xfrm>
                  <a:off x="1947952" y="2612571"/>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44" name="Picture 4" descr="C:\Users\v-maryba\Dropbox\ZumTeam\Windows\Fei\Flex Deck\New\Art\skydrive.png"/>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1993672" y="2709236"/>
                  <a:ext cx="365760" cy="2638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Group 223"/>
              <p:cNvGrpSpPr/>
              <p:nvPr/>
            </p:nvGrpSpPr>
            <p:grpSpPr>
              <a:xfrm>
                <a:off x="2423162" y="6512379"/>
                <a:ext cx="457200" cy="457200"/>
                <a:chOff x="2932112" y="3105150"/>
                <a:chExt cx="457200" cy="457200"/>
              </a:xfrm>
            </p:grpSpPr>
            <p:sp>
              <p:nvSpPr>
                <p:cNvPr id="234" name="Rectangle 233"/>
                <p:cNvSpPr/>
                <p:nvPr/>
              </p:nvSpPr>
              <p:spPr bwMode="auto">
                <a:xfrm>
                  <a:off x="2932112" y="310515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35" name="Picture 2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14498" y="3211905"/>
                  <a:ext cx="292429" cy="243691"/>
                </a:xfrm>
                <a:prstGeom prst="rect">
                  <a:avLst/>
                </a:prstGeom>
              </p:spPr>
            </p:pic>
          </p:grpSp>
          <p:grpSp>
            <p:nvGrpSpPr>
              <p:cNvPr id="225" name="Group 224"/>
              <p:cNvGrpSpPr/>
              <p:nvPr/>
            </p:nvGrpSpPr>
            <p:grpSpPr>
              <a:xfrm>
                <a:off x="2423162" y="6019800"/>
                <a:ext cx="457200" cy="457200"/>
                <a:chOff x="2981140" y="2590800"/>
                <a:chExt cx="457200" cy="457200"/>
              </a:xfrm>
            </p:grpSpPr>
            <p:sp>
              <p:nvSpPr>
                <p:cNvPr id="226" name="Rectangle 225"/>
                <p:cNvSpPr/>
                <p:nvPr/>
              </p:nvSpPr>
              <p:spPr bwMode="auto">
                <a:xfrm>
                  <a:off x="2981140" y="2590800"/>
                  <a:ext cx="457200" cy="457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227" name="Group 226"/>
                <p:cNvGrpSpPr>
                  <a:grpSpLocks noChangeAspect="1"/>
                </p:cNvGrpSpPr>
                <p:nvPr/>
              </p:nvGrpSpPr>
              <p:grpSpPr bwMode="black">
                <a:xfrm>
                  <a:off x="3026860" y="2675241"/>
                  <a:ext cx="365760" cy="288319"/>
                  <a:chOff x="3358790" y="376388"/>
                  <a:chExt cx="1516063" cy="1195388"/>
                </a:xfrm>
                <a:solidFill>
                  <a:schemeClr val="tx1"/>
                </a:solidFill>
              </p:grpSpPr>
              <p:sp>
                <p:nvSpPr>
                  <p:cNvPr id="228"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29"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30"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31"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32" name="Oval 30"/>
                  <p:cNvSpPr>
                    <a:spLocks noChangeArrowheads="1"/>
                  </p:cNvSpPr>
                  <p:nvPr/>
                </p:nvSpPr>
                <p:spPr bwMode="black">
                  <a:xfrm>
                    <a:off x="3647715" y="930426"/>
                    <a:ext cx="239713" cy="239713"/>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33" name="Oval 31"/>
                  <p:cNvSpPr>
                    <a:spLocks noChangeArrowheads="1"/>
                  </p:cNvSpPr>
                  <p:nvPr/>
                </p:nvSpPr>
                <p:spPr bwMode="black">
                  <a:xfrm>
                    <a:off x="3933465" y="1020913"/>
                    <a:ext cx="182563" cy="179388"/>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grpSp>
          </p:grpSp>
        </p:grpSp>
        <p:sp>
          <p:nvSpPr>
            <p:cNvPr id="169" name="Rectangle 14"/>
            <p:cNvSpPr/>
            <p:nvPr/>
          </p:nvSpPr>
          <p:spPr bwMode="auto">
            <a:xfrm>
              <a:off x="616954" y="4992699"/>
              <a:ext cx="874953" cy="1127378"/>
            </a:xfrm>
            <a:custGeom>
              <a:avLst/>
              <a:gdLst/>
              <a:ahLst/>
              <a:cxnLst/>
              <a:rect l="l" t="t" r="r" b="b"/>
              <a:pathLst>
                <a:path w="664052" h="855975">
                  <a:moveTo>
                    <a:pt x="351383" y="105058"/>
                  </a:moveTo>
                  <a:cubicBezTo>
                    <a:pt x="348362" y="109729"/>
                    <a:pt x="346534" y="115035"/>
                    <a:pt x="345470" y="120717"/>
                  </a:cubicBezTo>
                  <a:lnTo>
                    <a:pt x="356371" y="118209"/>
                  </a:lnTo>
                  <a:close/>
                  <a:moveTo>
                    <a:pt x="267246" y="20905"/>
                  </a:moveTo>
                  <a:cubicBezTo>
                    <a:pt x="218826" y="20905"/>
                    <a:pt x="178284" y="80650"/>
                    <a:pt x="170172" y="161059"/>
                  </a:cubicBezTo>
                  <a:lnTo>
                    <a:pt x="329741" y="124337"/>
                  </a:lnTo>
                  <a:cubicBezTo>
                    <a:pt x="332290" y="110076"/>
                    <a:pt x="337074" y="97170"/>
                    <a:pt x="344280" y="86333"/>
                  </a:cubicBezTo>
                  <a:cubicBezTo>
                    <a:pt x="326880" y="46161"/>
                    <a:pt x="298728" y="20905"/>
                    <a:pt x="267246" y="20905"/>
                  </a:cubicBezTo>
                  <a:close/>
                  <a:moveTo>
                    <a:pt x="267247" y="0"/>
                  </a:moveTo>
                  <a:cubicBezTo>
                    <a:pt x="301684" y="0"/>
                    <a:pt x="332792" y="25249"/>
                    <a:pt x="354087" y="66167"/>
                  </a:cubicBezTo>
                  <a:cubicBezTo>
                    <a:pt x="371608" y="39422"/>
                    <a:pt x="394778" y="23449"/>
                    <a:pt x="420055" y="23449"/>
                  </a:cubicBezTo>
                  <a:cubicBezTo>
                    <a:pt x="455590" y="23449"/>
                    <a:pt x="486962" y="55019"/>
                    <a:pt x="503873" y="103802"/>
                  </a:cubicBezTo>
                  <a:lnTo>
                    <a:pt x="643773" y="158360"/>
                  </a:lnTo>
                  <a:lnTo>
                    <a:pt x="664052" y="739064"/>
                  </a:lnTo>
                  <a:lnTo>
                    <a:pt x="476286" y="855975"/>
                  </a:lnTo>
                  <a:lnTo>
                    <a:pt x="476286" y="93044"/>
                  </a:lnTo>
                  <a:lnTo>
                    <a:pt x="486069" y="96859"/>
                  </a:lnTo>
                  <a:cubicBezTo>
                    <a:pt x="470853" y="62774"/>
                    <a:pt x="446872" y="41252"/>
                    <a:pt x="420054" y="41252"/>
                  </a:cubicBezTo>
                  <a:cubicBezTo>
                    <a:pt x="396882" y="41252"/>
                    <a:pt x="375830" y="57318"/>
                    <a:pt x="361410" y="84040"/>
                  </a:cubicBezTo>
                  <a:cubicBezTo>
                    <a:pt x="366531" y="93219"/>
                    <a:pt x="370073" y="103512"/>
                    <a:pt x="373071" y="114366"/>
                  </a:cubicBezTo>
                  <a:lnTo>
                    <a:pt x="462634" y="93754"/>
                  </a:lnTo>
                  <a:lnTo>
                    <a:pt x="462634" y="852921"/>
                  </a:lnTo>
                  <a:lnTo>
                    <a:pt x="0" y="802348"/>
                  </a:lnTo>
                  <a:lnTo>
                    <a:pt x="48167" y="189136"/>
                  </a:lnTo>
                  <a:lnTo>
                    <a:pt x="151273" y="165408"/>
                  </a:lnTo>
                  <a:cubicBezTo>
                    <a:pt x="161565" y="70341"/>
                    <a:pt x="209768" y="0"/>
                    <a:pt x="267247"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0" tIns="46619" rIns="46619" bIns="93240" numCol="1" spcCol="0" rtlCol="0" fromWordArt="0" anchor="b" anchorCtr="0" forceAA="0" compatLnSpc="1">
              <a:prstTxWarp prst="textNoShape">
                <a:avLst/>
              </a:prstTxWarp>
              <a:noAutofit/>
            </a:bodyPr>
            <a:lstStyle/>
            <a:p>
              <a:pPr algn="ctr" defTabSz="931994" fontAlgn="base">
                <a:spcBef>
                  <a:spcPct val="0"/>
                </a:spcBef>
                <a:spcAft>
                  <a:spcPct val="0"/>
                </a:spcAft>
              </a:pPr>
              <a:endParaRPr lang="en-US" sz="2400" spc="-5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71" name="Rectangle 170"/>
          <p:cNvSpPr/>
          <p:nvPr/>
        </p:nvSpPr>
        <p:spPr bwMode="auto">
          <a:xfrm>
            <a:off x="339659" y="4136126"/>
            <a:ext cx="4184184" cy="5484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4" tIns="0" rIns="182804" bIns="0" numCol="1" spcCol="0" rtlCol="0" fromWordArt="0" anchor="ctr" anchorCtr="0" forceAA="0" compatLnSpc="1">
            <a:prstTxWarp prst="textNoShape">
              <a:avLst/>
            </a:prstTxWarp>
            <a:noAutofit/>
          </a:bodyPr>
          <a:lstStyle/>
          <a:p>
            <a:pPr defTabSz="913895">
              <a:lnSpc>
                <a:spcPct val="90000"/>
              </a:lnSpc>
            </a:pPr>
            <a:r>
              <a:rPr lang="en-US" sz="2200" spc="-30" dirty="0">
                <a:solidFill>
                  <a:srgbClr val="FFFFFF"/>
                </a:solidFill>
                <a:latin typeface="Segoe UI Light" pitchFamily="34" charset="0"/>
              </a:rPr>
              <a:t>Install from Windows Phone Store</a:t>
            </a:r>
          </a:p>
        </p:txBody>
      </p:sp>
      <p:grpSp>
        <p:nvGrpSpPr>
          <p:cNvPr id="172" name="Group 171"/>
          <p:cNvGrpSpPr>
            <a:grpSpLocks noChangeAspect="1"/>
          </p:cNvGrpSpPr>
          <p:nvPr/>
        </p:nvGrpSpPr>
        <p:grpSpPr>
          <a:xfrm>
            <a:off x="5435347" y="4866607"/>
            <a:ext cx="609549" cy="1151714"/>
            <a:chOff x="11981775" y="2470482"/>
            <a:chExt cx="2182813" cy="4124325"/>
          </a:xfrm>
        </p:grpSpPr>
        <p:grpSp>
          <p:nvGrpSpPr>
            <p:cNvPr id="173" name="Group 172"/>
            <p:cNvGrpSpPr/>
            <p:nvPr/>
          </p:nvGrpSpPr>
          <p:grpSpPr>
            <a:xfrm>
              <a:off x="11981775" y="2470482"/>
              <a:ext cx="2182813" cy="4124325"/>
              <a:chOff x="11471275" y="212725"/>
              <a:chExt cx="2182813" cy="4124325"/>
            </a:xfrm>
          </p:grpSpPr>
          <p:sp>
            <p:nvSpPr>
              <p:cNvPr id="180" name="AutoShape 4"/>
              <p:cNvSpPr>
                <a:spLocks noChangeAspect="1" noChangeArrowheads="1" noTextEdit="1"/>
              </p:cNvSpPr>
              <p:nvPr/>
            </p:nvSpPr>
            <p:spPr bwMode="auto">
              <a:xfrm>
                <a:off x="11471275" y="215900"/>
                <a:ext cx="2182813"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1" name="Rectangle 180"/>
              <p:cNvSpPr>
                <a:spLocks noChangeArrowheads="1"/>
              </p:cNvSpPr>
              <p:nvPr/>
            </p:nvSpPr>
            <p:spPr bwMode="auto">
              <a:xfrm>
                <a:off x="11733213" y="920750"/>
                <a:ext cx="1654175" cy="809625"/>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2" name="Rectangle 181"/>
              <p:cNvSpPr>
                <a:spLocks noChangeArrowheads="1"/>
              </p:cNvSpPr>
              <p:nvPr/>
            </p:nvSpPr>
            <p:spPr bwMode="auto">
              <a:xfrm>
                <a:off x="12577763" y="1765300"/>
                <a:ext cx="809625" cy="809625"/>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3" name="Rectangle 182"/>
              <p:cNvSpPr>
                <a:spLocks noChangeArrowheads="1"/>
              </p:cNvSpPr>
              <p:nvPr/>
            </p:nvSpPr>
            <p:spPr bwMode="auto">
              <a:xfrm>
                <a:off x="12577763" y="2608263"/>
                <a:ext cx="809625" cy="8112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4" name="Rectangle 183"/>
              <p:cNvSpPr>
                <a:spLocks noChangeArrowheads="1"/>
              </p:cNvSpPr>
              <p:nvPr/>
            </p:nvSpPr>
            <p:spPr bwMode="auto">
              <a:xfrm>
                <a:off x="11733213" y="2608263"/>
                <a:ext cx="811213" cy="8112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5" name="Rectangle 184"/>
              <p:cNvSpPr>
                <a:spLocks noChangeArrowheads="1"/>
              </p:cNvSpPr>
              <p:nvPr/>
            </p:nvSpPr>
            <p:spPr bwMode="auto">
              <a:xfrm>
                <a:off x="11733213" y="1768475"/>
                <a:ext cx="379413"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6" name="Rectangle 185"/>
              <p:cNvSpPr>
                <a:spLocks noChangeArrowheads="1"/>
              </p:cNvSpPr>
              <p:nvPr/>
            </p:nvSpPr>
            <p:spPr bwMode="auto">
              <a:xfrm>
                <a:off x="12157075" y="1768475"/>
                <a:ext cx="379413"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7" name="Rectangle 186"/>
              <p:cNvSpPr>
                <a:spLocks noChangeArrowheads="1"/>
              </p:cNvSpPr>
              <p:nvPr/>
            </p:nvSpPr>
            <p:spPr bwMode="auto">
              <a:xfrm>
                <a:off x="11733213" y="3455988"/>
                <a:ext cx="379413"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8" name="Rectangle 187"/>
              <p:cNvSpPr>
                <a:spLocks noChangeArrowheads="1"/>
              </p:cNvSpPr>
              <p:nvPr/>
            </p:nvSpPr>
            <p:spPr bwMode="auto">
              <a:xfrm>
                <a:off x="12168188" y="3455988"/>
                <a:ext cx="376238"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89" name="Rectangle 188"/>
              <p:cNvSpPr>
                <a:spLocks noChangeArrowheads="1"/>
              </p:cNvSpPr>
              <p:nvPr/>
            </p:nvSpPr>
            <p:spPr bwMode="auto">
              <a:xfrm>
                <a:off x="12577763" y="3455988"/>
                <a:ext cx="379413"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0" name="Rectangle 189"/>
              <p:cNvSpPr>
                <a:spLocks noChangeArrowheads="1"/>
              </p:cNvSpPr>
              <p:nvPr/>
            </p:nvSpPr>
            <p:spPr bwMode="auto">
              <a:xfrm>
                <a:off x="13012738" y="3455988"/>
                <a:ext cx="374650" cy="379413"/>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1" name="Rectangle 190"/>
              <p:cNvSpPr>
                <a:spLocks noChangeArrowheads="1"/>
              </p:cNvSpPr>
              <p:nvPr/>
            </p:nvSpPr>
            <p:spPr bwMode="auto">
              <a:xfrm>
                <a:off x="12157075" y="2189163"/>
                <a:ext cx="379413" cy="377825"/>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2" name="Rectangle 191"/>
              <p:cNvSpPr>
                <a:spLocks noChangeArrowheads="1"/>
              </p:cNvSpPr>
              <p:nvPr/>
            </p:nvSpPr>
            <p:spPr bwMode="auto">
              <a:xfrm>
                <a:off x="11733213" y="2189163"/>
                <a:ext cx="379413" cy="377825"/>
              </a:xfrm>
              <a:prstGeom prst="rect">
                <a:avLst/>
              </a:prstGeom>
              <a:solidFill>
                <a:srgbClr val="21BB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3" name="Freeform 192"/>
              <p:cNvSpPr>
                <a:spLocks noEditPoints="1"/>
              </p:cNvSpPr>
              <p:nvPr/>
            </p:nvSpPr>
            <p:spPr bwMode="auto">
              <a:xfrm>
                <a:off x="11474450" y="212725"/>
                <a:ext cx="2176463" cy="4124325"/>
              </a:xfrm>
              <a:custGeom>
                <a:avLst/>
                <a:gdLst>
                  <a:gd name="T0" fmla="*/ 540 w 580"/>
                  <a:gd name="T1" fmla="*/ 0 h 1100"/>
                  <a:gd name="T2" fmla="*/ 40 w 580"/>
                  <a:gd name="T3" fmla="*/ 0 h 1100"/>
                  <a:gd name="T4" fmla="*/ 0 w 580"/>
                  <a:gd name="T5" fmla="*/ 40 h 1100"/>
                  <a:gd name="T6" fmla="*/ 0 w 580"/>
                  <a:gd name="T7" fmla="*/ 1061 h 1100"/>
                  <a:gd name="T8" fmla="*/ 40 w 580"/>
                  <a:gd name="T9" fmla="*/ 1100 h 1100"/>
                  <a:gd name="T10" fmla="*/ 540 w 580"/>
                  <a:gd name="T11" fmla="*/ 1100 h 1100"/>
                  <a:gd name="T12" fmla="*/ 580 w 580"/>
                  <a:gd name="T13" fmla="*/ 1061 h 1100"/>
                  <a:gd name="T14" fmla="*/ 580 w 580"/>
                  <a:gd name="T15" fmla="*/ 40 h 1100"/>
                  <a:gd name="T16" fmla="*/ 540 w 580"/>
                  <a:gd name="T17" fmla="*/ 0 h 1100"/>
                  <a:gd name="T18" fmla="*/ 532 w 580"/>
                  <a:gd name="T19" fmla="*/ 132 h 1100"/>
                  <a:gd name="T20" fmla="*/ 532 w 580"/>
                  <a:gd name="T21" fmla="*/ 181 h 1100"/>
                  <a:gd name="T22" fmla="*/ 532 w 580"/>
                  <a:gd name="T23" fmla="*/ 920 h 1100"/>
                  <a:gd name="T24" fmla="*/ 532 w 580"/>
                  <a:gd name="T25" fmla="*/ 920 h 1100"/>
                  <a:gd name="T26" fmla="*/ 532 w 580"/>
                  <a:gd name="T27" fmla="*/ 961 h 1100"/>
                  <a:gd name="T28" fmla="*/ 532 w 580"/>
                  <a:gd name="T29" fmla="*/ 973 h 1100"/>
                  <a:gd name="T30" fmla="*/ 46 w 580"/>
                  <a:gd name="T31" fmla="*/ 973 h 1100"/>
                  <a:gd name="T32" fmla="*/ 46 w 580"/>
                  <a:gd name="T33" fmla="*/ 961 h 1100"/>
                  <a:gd name="T34" fmla="*/ 46 w 580"/>
                  <a:gd name="T35" fmla="*/ 920 h 1100"/>
                  <a:gd name="T36" fmla="*/ 46 w 580"/>
                  <a:gd name="T37" fmla="*/ 898 h 1100"/>
                  <a:gd name="T38" fmla="*/ 46 w 580"/>
                  <a:gd name="T39" fmla="*/ 880 h 1100"/>
                  <a:gd name="T40" fmla="*/ 46 w 580"/>
                  <a:gd name="T41" fmla="*/ 181 h 1100"/>
                  <a:gd name="T42" fmla="*/ 46 w 580"/>
                  <a:gd name="T43" fmla="*/ 132 h 1100"/>
                  <a:gd name="T44" fmla="*/ 46 w 580"/>
                  <a:gd name="T45" fmla="*/ 107 h 1100"/>
                  <a:gd name="T46" fmla="*/ 532 w 580"/>
                  <a:gd name="T47" fmla="*/ 107 h 1100"/>
                  <a:gd name="T48" fmla="*/ 532 w 580"/>
                  <a:gd name="T49" fmla="*/ 132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1100">
                    <a:moveTo>
                      <a:pt x="540" y="0"/>
                    </a:moveTo>
                    <a:cubicBezTo>
                      <a:pt x="540" y="0"/>
                      <a:pt x="540" y="0"/>
                      <a:pt x="40" y="0"/>
                    </a:cubicBezTo>
                    <a:cubicBezTo>
                      <a:pt x="18" y="0"/>
                      <a:pt x="0" y="17"/>
                      <a:pt x="0" y="40"/>
                    </a:cubicBezTo>
                    <a:cubicBezTo>
                      <a:pt x="0" y="40"/>
                      <a:pt x="0" y="40"/>
                      <a:pt x="0" y="1061"/>
                    </a:cubicBezTo>
                    <a:cubicBezTo>
                      <a:pt x="0" y="1082"/>
                      <a:pt x="18" y="1100"/>
                      <a:pt x="40" y="1100"/>
                    </a:cubicBezTo>
                    <a:cubicBezTo>
                      <a:pt x="40" y="1100"/>
                      <a:pt x="40" y="1100"/>
                      <a:pt x="540" y="1100"/>
                    </a:cubicBezTo>
                    <a:cubicBezTo>
                      <a:pt x="562" y="1100"/>
                      <a:pt x="580" y="1082"/>
                      <a:pt x="580" y="1061"/>
                    </a:cubicBezTo>
                    <a:cubicBezTo>
                      <a:pt x="580" y="1061"/>
                      <a:pt x="580" y="1061"/>
                      <a:pt x="580" y="40"/>
                    </a:cubicBezTo>
                    <a:cubicBezTo>
                      <a:pt x="580" y="17"/>
                      <a:pt x="562" y="0"/>
                      <a:pt x="540" y="0"/>
                    </a:cubicBezTo>
                    <a:close/>
                    <a:moveTo>
                      <a:pt x="532" y="132"/>
                    </a:moveTo>
                    <a:cubicBezTo>
                      <a:pt x="532" y="181"/>
                      <a:pt x="532" y="181"/>
                      <a:pt x="532" y="181"/>
                    </a:cubicBezTo>
                    <a:cubicBezTo>
                      <a:pt x="532" y="920"/>
                      <a:pt x="532" y="920"/>
                      <a:pt x="532" y="920"/>
                    </a:cubicBezTo>
                    <a:cubicBezTo>
                      <a:pt x="532" y="920"/>
                      <a:pt x="532" y="920"/>
                      <a:pt x="532" y="920"/>
                    </a:cubicBezTo>
                    <a:cubicBezTo>
                      <a:pt x="532" y="961"/>
                      <a:pt x="532" y="961"/>
                      <a:pt x="532" y="961"/>
                    </a:cubicBezTo>
                    <a:cubicBezTo>
                      <a:pt x="532" y="973"/>
                      <a:pt x="532" y="973"/>
                      <a:pt x="532" y="973"/>
                    </a:cubicBezTo>
                    <a:cubicBezTo>
                      <a:pt x="46" y="973"/>
                      <a:pt x="46" y="973"/>
                      <a:pt x="46" y="973"/>
                    </a:cubicBezTo>
                    <a:cubicBezTo>
                      <a:pt x="46" y="961"/>
                      <a:pt x="46" y="961"/>
                      <a:pt x="46" y="961"/>
                    </a:cubicBezTo>
                    <a:cubicBezTo>
                      <a:pt x="46" y="920"/>
                      <a:pt x="46" y="920"/>
                      <a:pt x="46" y="920"/>
                    </a:cubicBezTo>
                    <a:cubicBezTo>
                      <a:pt x="46" y="920"/>
                      <a:pt x="46" y="920"/>
                      <a:pt x="46" y="898"/>
                    </a:cubicBezTo>
                    <a:cubicBezTo>
                      <a:pt x="46" y="893"/>
                      <a:pt x="46" y="887"/>
                      <a:pt x="46" y="880"/>
                    </a:cubicBezTo>
                    <a:cubicBezTo>
                      <a:pt x="46" y="814"/>
                      <a:pt x="46" y="641"/>
                      <a:pt x="46" y="181"/>
                    </a:cubicBezTo>
                    <a:cubicBezTo>
                      <a:pt x="46" y="165"/>
                      <a:pt x="46" y="148"/>
                      <a:pt x="46" y="132"/>
                    </a:cubicBezTo>
                    <a:cubicBezTo>
                      <a:pt x="46" y="107"/>
                      <a:pt x="46" y="107"/>
                      <a:pt x="46" y="107"/>
                    </a:cubicBezTo>
                    <a:cubicBezTo>
                      <a:pt x="532" y="107"/>
                      <a:pt x="532" y="107"/>
                      <a:pt x="532" y="107"/>
                    </a:cubicBezTo>
                    <a:lnTo>
                      <a:pt x="532" y="132"/>
                    </a:lnTo>
                    <a:close/>
                  </a:path>
                </a:pathLst>
              </a:custGeom>
              <a:solidFill>
                <a:srgbClr val="21BB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4" name="Freeform 193"/>
              <p:cNvSpPr>
                <a:spLocks noEditPoints="1"/>
              </p:cNvSpPr>
              <p:nvPr/>
            </p:nvSpPr>
            <p:spPr bwMode="auto">
              <a:xfrm>
                <a:off x="13166725" y="4048125"/>
                <a:ext cx="146050" cy="109538"/>
              </a:xfrm>
              <a:custGeom>
                <a:avLst/>
                <a:gdLst>
                  <a:gd name="T0" fmla="*/ 38 w 39"/>
                  <a:gd name="T1" fmla="*/ 11 h 29"/>
                  <a:gd name="T2" fmla="*/ 32 w 39"/>
                  <a:gd name="T3" fmla="*/ 3 h 29"/>
                  <a:gd name="T4" fmla="*/ 29 w 39"/>
                  <a:gd name="T5" fmla="*/ 2 h 29"/>
                  <a:gd name="T6" fmla="*/ 15 w 39"/>
                  <a:gd name="T7" fmla="*/ 7 h 29"/>
                  <a:gd name="T8" fmla="*/ 14 w 39"/>
                  <a:gd name="T9" fmla="*/ 17 h 29"/>
                  <a:gd name="T10" fmla="*/ 1 w 39"/>
                  <a:gd name="T11" fmla="*/ 23 h 29"/>
                  <a:gd name="T12" fmla="*/ 0 w 39"/>
                  <a:gd name="T13" fmla="*/ 28 h 29"/>
                  <a:gd name="T14" fmla="*/ 2 w 39"/>
                  <a:gd name="T15" fmla="*/ 29 h 29"/>
                  <a:gd name="T16" fmla="*/ 5 w 39"/>
                  <a:gd name="T17" fmla="*/ 29 h 29"/>
                  <a:gd name="T18" fmla="*/ 17 w 39"/>
                  <a:gd name="T19" fmla="*/ 22 h 29"/>
                  <a:gd name="T20" fmla="*/ 19 w 39"/>
                  <a:gd name="T21" fmla="*/ 25 h 29"/>
                  <a:gd name="T22" fmla="*/ 22 w 39"/>
                  <a:gd name="T23" fmla="*/ 26 h 29"/>
                  <a:gd name="T24" fmla="*/ 36 w 39"/>
                  <a:gd name="T25" fmla="*/ 20 h 29"/>
                  <a:gd name="T26" fmla="*/ 38 w 39"/>
                  <a:gd name="T27" fmla="*/ 11 h 29"/>
                  <a:gd name="T28" fmla="*/ 33 w 39"/>
                  <a:gd name="T29" fmla="*/ 18 h 29"/>
                  <a:gd name="T30" fmla="*/ 23 w 39"/>
                  <a:gd name="T31" fmla="*/ 22 h 29"/>
                  <a:gd name="T32" fmla="*/ 21 w 39"/>
                  <a:gd name="T33" fmla="*/ 22 h 29"/>
                  <a:gd name="T34" fmla="*/ 18 w 39"/>
                  <a:gd name="T35" fmla="*/ 10 h 29"/>
                  <a:gd name="T36" fmla="*/ 28 w 39"/>
                  <a:gd name="T37" fmla="*/ 6 h 29"/>
                  <a:gd name="T38" fmla="*/ 30 w 39"/>
                  <a:gd name="T39" fmla="*/ 6 h 29"/>
                  <a:gd name="T40" fmla="*/ 34 w 39"/>
                  <a:gd name="T41" fmla="*/ 12 h 29"/>
                  <a:gd name="T42" fmla="*/ 33 w 39"/>
                  <a:gd name="T43"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9">
                    <a:moveTo>
                      <a:pt x="38" y="11"/>
                    </a:moveTo>
                    <a:cubicBezTo>
                      <a:pt x="37" y="7"/>
                      <a:pt x="35" y="5"/>
                      <a:pt x="32" y="3"/>
                    </a:cubicBezTo>
                    <a:cubicBezTo>
                      <a:pt x="31" y="2"/>
                      <a:pt x="30" y="2"/>
                      <a:pt x="29" y="2"/>
                    </a:cubicBezTo>
                    <a:cubicBezTo>
                      <a:pt x="24" y="0"/>
                      <a:pt x="18" y="2"/>
                      <a:pt x="15" y="7"/>
                    </a:cubicBezTo>
                    <a:cubicBezTo>
                      <a:pt x="13" y="10"/>
                      <a:pt x="13" y="14"/>
                      <a:pt x="14" y="17"/>
                    </a:cubicBezTo>
                    <a:cubicBezTo>
                      <a:pt x="1" y="23"/>
                      <a:pt x="1" y="23"/>
                      <a:pt x="1" y="23"/>
                    </a:cubicBezTo>
                    <a:cubicBezTo>
                      <a:pt x="0" y="24"/>
                      <a:pt x="0" y="26"/>
                      <a:pt x="0" y="28"/>
                    </a:cubicBezTo>
                    <a:cubicBezTo>
                      <a:pt x="1" y="28"/>
                      <a:pt x="1" y="28"/>
                      <a:pt x="2" y="29"/>
                    </a:cubicBezTo>
                    <a:cubicBezTo>
                      <a:pt x="3" y="29"/>
                      <a:pt x="4" y="29"/>
                      <a:pt x="5" y="29"/>
                    </a:cubicBezTo>
                    <a:cubicBezTo>
                      <a:pt x="17" y="22"/>
                      <a:pt x="17" y="22"/>
                      <a:pt x="17" y="22"/>
                    </a:cubicBezTo>
                    <a:cubicBezTo>
                      <a:pt x="17" y="23"/>
                      <a:pt x="18" y="24"/>
                      <a:pt x="19" y="25"/>
                    </a:cubicBezTo>
                    <a:cubicBezTo>
                      <a:pt x="20" y="25"/>
                      <a:pt x="21" y="26"/>
                      <a:pt x="22" y="26"/>
                    </a:cubicBezTo>
                    <a:cubicBezTo>
                      <a:pt x="28" y="28"/>
                      <a:pt x="34" y="26"/>
                      <a:pt x="36" y="20"/>
                    </a:cubicBezTo>
                    <a:cubicBezTo>
                      <a:pt x="38" y="17"/>
                      <a:pt x="39" y="14"/>
                      <a:pt x="38" y="11"/>
                    </a:cubicBezTo>
                    <a:close/>
                    <a:moveTo>
                      <a:pt x="33" y="18"/>
                    </a:moveTo>
                    <a:cubicBezTo>
                      <a:pt x="31" y="22"/>
                      <a:pt x="27" y="23"/>
                      <a:pt x="23" y="22"/>
                    </a:cubicBezTo>
                    <a:cubicBezTo>
                      <a:pt x="23" y="22"/>
                      <a:pt x="22" y="22"/>
                      <a:pt x="21" y="22"/>
                    </a:cubicBezTo>
                    <a:cubicBezTo>
                      <a:pt x="17" y="19"/>
                      <a:pt x="16" y="14"/>
                      <a:pt x="18" y="10"/>
                    </a:cubicBezTo>
                    <a:cubicBezTo>
                      <a:pt x="21" y="6"/>
                      <a:pt x="24" y="4"/>
                      <a:pt x="28" y="6"/>
                    </a:cubicBezTo>
                    <a:cubicBezTo>
                      <a:pt x="29" y="6"/>
                      <a:pt x="30" y="6"/>
                      <a:pt x="30" y="6"/>
                    </a:cubicBezTo>
                    <a:cubicBezTo>
                      <a:pt x="32" y="7"/>
                      <a:pt x="34" y="9"/>
                      <a:pt x="34" y="12"/>
                    </a:cubicBezTo>
                    <a:cubicBezTo>
                      <a:pt x="35" y="14"/>
                      <a:pt x="34" y="17"/>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95" name="Freeform 194"/>
              <p:cNvSpPr>
                <a:spLocks/>
              </p:cNvSpPr>
              <p:nvPr/>
            </p:nvSpPr>
            <p:spPr bwMode="auto">
              <a:xfrm>
                <a:off x="11845925" y="4056063"/>
                <a:ext cx="112713" cy="82550"/>
              </a:xfrm>
              <a:custGeom>
                <a:avLst/>
                <a:gdLst>
                  <a:gd name="T0" fmla="*/ 24 w 71"/>
                  <a:gd name="T1" fmla="*/ 33 h 52"/>
                  <a:gd name="T2" fmla="*/ 45 w 71"/>
                  <a:gd name="T3" fmla="*/ 52 h 52"/>
                  <a:gd name="T4" fmla="*/ 29 w 71"/>
                  <a:gd name="T5" fmla="*/ 52 h 52"/>
                  <a:gd name="T6" fmla="*/ 0 w 71"/>
                  <a:gd name="T7" fmla="*/ 26 h 52"/>
                  <a:gd name="T8" fmla="*/ 29 w 71"/>
                  <a:gd name="T9" fmla="*/ 0 h 52"/>
                  <a:gd name="T10" fmla="*/ 45 w 71"/>
                  <a:gd name="T11" fmla="*/ 0 h 52"/>
                  <a:gd name="T12" fmla="*/ 24 w 71"/>
                  <a:gd name="T13" fmla="*/ 19 h 52"/>
                  <a:gd name="T14" fmla="*/ 71 w 71"/>
                  <a:gd name="T15" fmla="*/ 19 h 52"/>
                  <a:gd name="T16" fmla="*/ 71 w 71"/>
                  <a:gd name="T17" fmla="*/ 33 h 52"/>
                  <a:gd name="T18" fmla="*/ 24 w 71"/>
                  <a:gd name="T19" fmla="*/ 33 h 52"/>
                  <a:gd name="T20" fmla="*/ 24 w 71"/>
                  <a:gd name="T21" fmla="*/ 33 h 52"/>
                  <a:gd name="T22" fmla="*/ 24 w 71"/>
                  <a:gd name="T23"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2">
                    <a:moveTo>
                      <a:pt x="24" y="33"/>
                    </a:moveTo>
                    <a:lnTo>
                      <a:pt x="45" y="52"/>
                    </a:lnTo>
                    <a:lnTo>
                      <a:pt x="29" y="52"/>
                    </a:lnTo>
                    <a:lnTo>
                      <a:pt x="0" y="26"/>
                    </a:lnTo>
                    <a:lnTo>
                      <a:pt x="29" y="0"/>
                    </a:lnTo>
                    <a:lnTo>
                      <a:pt x="45" y="0"/>
                    </a:lnTo>
                    <a:lnTo>
                      <a:pt x="24" y="19"/>
                    </a:lnTo>
                    <a:lnTo>
                      <a:pt x="71" y="19"/>
                    </a:lnTo>
                    <a:lnTo>
                      <a:pt x="71" y="33"/>
                    </a:lnTo>
                    <a:lnTo>
                      <a:pt x="24" y="33"/>
                    </a:lnTo>
                    <a:lnTo>
                      <a:pt x="24" y="33"/>
                    </a:lnTo>
                    <a:lnTo>
                      <a:pt x="2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grpSp>
        <p:grpSp>
          <p:nvGrpSpPr>
            <p:cNvPr id="174" name="Group 28"/>
            <p:cNvGrpSpPr>
              <a:grpSpLocks noChangeAspect="1"/>
            </p:cNvGrpSpPr>
            <p:nvPr/>
          </p:nvGrpSpPr>
          <p:grpSpPr bwMode="auto">
            <a:xfrm>
              <a:off x="13004800" y="6269038"/>
              <a:ext cx="168275" cy="157162"/>
              <a:chOff x="8192" y="3949"/>
              <a:chExt cx="106" cy="99"/>
            </a:xfrm>
          </p:grpSpPr>
          <p:sp>
            <p:nvSpPr>
              <p:cNvPr id="175" name="AutoShape 27"/>
              <p:cNvSpPr>
                <a:spLocks noChangeAspect="1" noChangeArrowheads="1" noTextEdit="1"/>
              </p:cNvSpPr>
              <p:nvPr/>
            </p:nvSpPr>
            <p:spPr bwMode="auto">
              <a:xfrm>
                <a:off x="8192" y="3949"/>
                <a:ext cx="10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76" name="Freeform 29"/>
              <p:cNvSpPr>
                <a:spLocks/>
              </p:cNvSpPr>
              <p:nvPr/>
            </p:nvSpPr>
            <p:spPr bwMode="auto">
              <a:xfrm>
                <a:off x="8242" y="3949"/>
                <a:ext cx="54" cy="49"/>
              </a:xfrm>
              <a:custGeom>
                <a:avLst/>
                <a:gdLst>
                  <a:gd name="T0" fmla="*/ 0 w 54"/>
                  <a:gd name="T1" fmla="*/ 49 h 49"/>
                  <a:gd name="T2" fmla="*/ 54 w 54"/>
                  <a:gd name="T3" fmla="*/ 49 h 49"/>
                  <a:gd name="T4" fmla="*/ 54 w 54"/>
                  <a:gd name="T5" fmla="*/ 0 h 49"/>
                  <a:gd name="T6" fmla="*/ 0 w 54"/>
                  <a:gd name="T7" fmla="*/ 7 h 49"/>
                  <a:gd name="T8" fmla="*/ 0 w 54"/>
                  <a:gd name="T9" fmla="*/ 49 h 49"/>
                </a:gdLst>
                <a:ahLst/>
                <a:cxnLst>
                  <a:cxn ang="0">
                    <a:pos x="T0" y="T1"/>
                  </a:cxn>
                  <a:cxn ang="0">
                    <a:pos x="T2" y="T3"/>
                  </a:cxn>
                  <a:cxn ang="0">
                    <a:pos x="T4" y="T5"/>
                  </a:cxn>
                  <a:cxn ang="0">
                    <a:pos x="T6" y="T7"/>
                  </a:cxn>
                  <a:cxn ang="0">
                    <a:pos x="T8" y="T9"/>
                  </a:cxn>
                </a:cxnLst>
                <a:rect l="0" t="0" r="r" b="b"/>
                <a:pathLst>
                  <a:path w="54" h="49">
                    <a:moveTo>
                      <a:pt x="0" y="49"/>
                    </a:moveTo>
                    <a:lnTo>
                      <a:pt x="54" y="49"/>
                    </a:lnTo>
                    <a:lnTo>
                      <a:pt x="54" y="0"/>
                    </a:lnTo>
                    <a:lnTo>
                      <a:pt x="0" y="7"/>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77" name="Freeform 30"/>
              <p:cNvSpPr>
                <a:spLocks/>
              </p:cNvSpPr>
              <p:nvPr/>
            </p:nvSpPr>
            <p:spPr bwMode="auto">
              <a:xfrm>
                <a:off x="8194" y="3958"/>
                <a:ext cx="43" cy="40"/>
              </a:xfrm>
              <a:custGeom>
                <a:avLst/>
                <a:gdLst>
                  <a:gd name="T0" fmla="*/ 43 w 43"/>
                  <a:gd name="T1" fmla="*/ 40 h 40"/>
                  <a:gd name="T2" fmla="*/ 43 w 43"/>
                  <a:gd name="T3" fmla="*/ 0 h 40"/>
                  <a:gd name="T4" fmla="*/ 0 w 43"/>
                  <a:gd name="T5" fmla="*/ 5 h 40"/>
                  <a:gd name="T6" fmla="*/ 0 w 43"/>
                  <a:gd name="T7" fmla="*/ 40 h 40"/>
                  <a:gd name="T8" fmla="*/ 43 w 43"/>
                  <a:gd name="T9" fmla="*/ 40 h 40"/>
                </a:gdLst>
                <a:ahLst/>
                <a:cxnLst>
                  <a:cxn ang="0">
                    <a:pos x="T0" y="T1"/>
                  </a:cxn>
                  <a:cxn ang="0">
                    <a:pos x="T2" y="T3"/>
                  </a:cxn>
                  <a:cxn ang="0">
                    <a:pos x="T4" y="T5"/>
                  </a:cxn>
                  <a:cxn ang="0">
                    <a:pos x="T6" y="T7"/>
                  </a:cxn>
                  <a:cxn ang="0">
                    <a:pos x="T8" y="T9"/>
                  </a:cxn>
                </a:cxnLst>
                <a:rect l="0" t="0" r="r" b="b"/>
                <a:pathLst>
                  <a:path w="43" h="40">
                    <a:moveTo>
                      <a:pt x="43" y="40"/>
                    </a:moveTo>
                    <a:lnTo>
                      <a:pt x="43" y="0"/>
                    </a:lnTo>
                    <a:lnTo>
                      <a:pt x="0" y="5"/>
                    </a:lnTo>
                    <a:lnTo>
                      <a:pt x="0" y="40"/>
                    </a:lnTo>
                    <a:lnTo>
                      <a:pt x="43"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78" name="Freeform 31"/>
              <p:cNvSpPr>
                <a:spLocks/>
              </p:cNvSpPr>
              <p:nvPr/>
            </p:nvSpPr>
            <p:spPr bwMode="auto">
              <a:xfrm>
                <a:off x="8194" y="4001"/>
                <a:ext cx="43" cy="40"/>
              </a:xfrm>
              <a:custGeom>
                <a:avLst/>
                <a:gdLst>
                  <a:gd name="T0" fmla="*/ 43 w 43"/>
                  <a:gd name="T1" fmla="*/ 0 h 40"/>
                  <a:gd name="T2" fmla="*/ 0 w 43"/>
                  <a:gd name="T3" fmla="*/ 0 h 40"/>
                  <a:gd name="T4" fmla="*/ 0 w 43"/>
                  <a:gd name="T5" fmla="*/ 35 h 40"/>
                  <a:gd name="T6" fmla="*/ 43 w 43"/>
                  <a:gd name="T7" fmla="*/ 40 h 40"/>
                  <a:gd name="T8" fmla="*/ 43 w 43"/>
                  <a:gd name="T9" fmla="*/ 0 h 40"/>
                </a:gdLst>
                <a:ahLst/>
                <a:cxnLst>
                  <a:cxn ang="0">
                    <a:pos x="T0" y="T1"/>
                  </a:cxn>
                  <a:cxn ang="0">
                    <a:pos x="T2" y="T3"/>
                  </a:cxn>
                  <a:cxn ang="0">
                    <a:pos x="T4" y="T5"/>
                  </a:cxn>
                  <a:cxn ang="0">
                    <a:pos x="T6" y="T7"/>
                  </a:cxn>
                  <a:cxn ang="0">
                    <a:pos x="T8" y="T9"/>
                  </a:cxn>
                </a:cxnLst>
                <a:rect l="0" t="0" r="r" b="b"/>
                <a:pathLst>
                  <a:path w="43" h="40">
                    <a:moveTo>
                      <a:pt x="43" y="0"/>
                    </a:moveTo>
                    <a:lnTo>
                      <a:pt x="0" y="0"/>
                    </a:lnTo>
                    <a:lnTo>
                      <a:pt x="0" y="35"/>
                    </a:lnTo>
                    <a:lnTo>
                      <a:pt x="43" y="4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sp>
            <p:nvSpPr>
              <p:cNvPr id="179" name="Freeform 32"/>
              <p:cNvSpPr>
                <a:spLocks/>
              </p:cNvSpPr>
              <p:nvPr/>
            </p:nvSpPr>
            <p:spPr bwMode="auto">
              <a:xfrm>
                <a:off x="8242" y="4001"/>
                <a:ext cx="54" cy="49"/>
              </a:xfrm>
              <a:custGeom>
                <a:avLst/>
                <a:gdLst>
                  <a:gd name="T0" fmla="*/ 0 w 54"/>
                  <a:gd name="T1" fmla="*/ 0 h 49"/>
                  <a:gd name="T2" fmla="*/ 0 w 54"/>
                  <a:gd name="T3" fmla="*/ 40 h 49"/>
                  <a:gd name="T4" fmla="*/ 54 w 54"/>
                  <a:gd name="T5" fmla="*/ 49 h 49"/>
                  <a:gd name="T6" fmla="*/ 54 w 54"/>
                  <a:gd name="T7" fmla="*/ 0 h 49"/>
                  <a:gd name="T8" fmla="*/ 0 w 54"/>
                  <a:gd name="T9" fmla="*/ 0 h 49"/>
                </a:gdLst>
                <a:ahLst/>
                <a:cxnLst>
                  <a:cxn ang="0">
                    <a:pos x="T0" y="T1"/>
                  </a:cxn>
                  <a:cxn ang="0">
                    <a:pos x="T2" y="T3"/>
                  </a:cxn>
                  <a:cxn ang="0">
                    <a:pos x="T4" y="T5"/>
                  </a:cxn>
                  <a:cxn ang="0">
                    <a:pos x="T6" y="T7"/>
                  </a:cxn>
                  <a:cxn ang="0">
                    <a:pos x="T8" y="T9"/>
                  </a:cxn>
                </a:cxnLst>
                <a:rect l="0" t="0" r="r" b="b"/>
                <a:pathLst>
                  <a:path w="54" h="49">
                    <a:moveTo>
                      <a:pt x="0" y="0"/>
                    </a:moveTo>
                    <a:lnTo>
                      <a:pt x="0" y="40"/>
                    </a:lnTo>
                    <a:lnTo>
                      <a:pt x="54" y="49"/>
                    </a:lnTo>
                    <a:lnTo>
                      <a:pt x="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1242670"/>
                <a:endParaRPr lang="en-US" sz="2400">
                  <a:solidFill>
                    <a:srgbClr val="000000"/>
                  </a:solidFill>
                </a:endParaRPr>
              </a:p>
            </p:txBody>
          </p:sp>
        </p:grpSp>
      </p:grpSp>
      <p:cxnSp>
        <p:nvCxnSpPr>
          <p:cNvPr id="196" name="Straight Arrow Connector 195"/>
          <p:cNvCxnSpPr/>
          <p:nvPr/>
        </p:nvCxnSpPr>
        <p:spPr>
          <a:xfrm flipV="1">
            <a:off x="6199328" y="4586653"/>
            <a:ext cx="1244734" cy="929417"/>
          </a:xfrm>
          <a:prstGeom prst="straightConnector1">
            <a:avLst/>
          </a:prstGeom>
          <a:ln w="38100" cap="rnd">
            <a:solidFill>
              <a:schemeClr val="tx1">
                <a:lumMod val="50000"/>
                <a:lumOff val="50000"/>
              </a:schemeClr>
            </a:solidFill>
            <a:prstDash val="sysDot"/>
            <a:headEnd type="triangle" w="sm" len="sm"/>
            <a:tailEnd type="none"/>
          </a:ln>
        </p:spPr>
        <p:style>
          <a:lnRef idx="1">
            <a:schemeClr val="accent1"/>
          </a:lnRef>
          <a:fillRef idx="0">
            <a:schemeClr val="accent1"/>
          </a:fillRef>
          <a:effectRef idx="0">
            <a:schemeClr val="accent1"/>
          </a:effectRef>
          <a:fontRef idx="minor">
            <a:schemeClr val="tx1"/>
          </a:fontRef>
        </p:style>
      </p:cxnSp>
      <p:grpSp>
        <p:nvGrpSpPr>
          <p:cNvPr id="200" name="Group 199"/>
          <p:cNvGrpSpPr/>
          <p:nvPr/>
        </p:nvGrpSpPr>
        <p:grpSpPr>
          <a:xfrm>
            <a:off x="9344589" y="3754865"/>
            <a:ext cx="1904593" cy="963862"/>
            <a:chOff x="7926834" y="2013908"/>
            <a:chExt cx="1483975" cy="976449"/>
          </a:xfrm>
        </p:grpSpPr>
        <p:sp>
          <p:nvSpPr>
            <p:cNvPr id="201" name="Rectangle 200"/>
            <p:cNvSpPr/>
            <p:nvPr/>
          </p:nvSpPr>
          <p:spPr bwMode="auto">
            <a:xfrm>
              <a:off x="8102531" y="2482509"/>
              <a:ext cx="1213642" cy="380941"/>
            </a:xfrm>
            <a:prstGeom prst="rect">
              <a:avLst/>
            </a:prstGeom>
            <a:noFill/>
          </p:spPr>
          <p:txBody>
            <a:bodyPr wrap="square" lIns="0" tIns="0" rIns="0" bIns="0" rtlCol="0">
              <a:spAutoFit/>
            </a:bodyPr>
            <a:lstStyle/>
            <a:p>
              <a:pPr algn="ctr" defTabSz="1242670"/>
              <a:r>
                <a:rPr lang="en-US" sz="1198" dirty="0">
                  <a:solidFill>
                    <a:srgbClr val="000000">
                      <a:lumMod val="65000"/>
                      <a:lumOff val="35000"/>
                    </a:srgbClr>
                  </a:solidFill>
                  <a:ea typeface="Segoe UI" pitchFamily="34" charset="0"/>
                  <a:cs typeface="Segoe UI" pitchFamily="34" charset="0"/>
                </a:rPr>
                <a:t>Management </a:t>
              </a:r>
              <a:br>
                <a:rPr lang="en-US" sz="1198" dirty="0">
                  <a:solidFill>
                    <a:srgbClr val="000000">
                      <a:lumMod val="65000"/>
                      <a:lumOff val="35000"/>
                    </a:srgbClr>
                  </a:solidFill>
                  <a:ea typeface="Segoe UI" pitchFamily="34" charset="0"/>
                  <a:cs typeface="Segoe UI" pitchFamily="34" charset="0"/>
                </a:rPr>
              </a:br>
              <a:r>
                <a:rPr lang="en-US" sz="1198" dirty="0">
                  <a:solidFill>
                    <a:srgbClr val="000000">
                      <a:lumMod val="65000"/>
                      <a:lumOff val="35000"/>
                    </a:srgbClr>
                  </a:solidFill>
                  <a:ea typeface="Segoe UI" pitchFamily="34" charset="0"/>
                  <a:cs typeface="Segoe UI" pitchFamily="34" charset="0"/>
                </a:rPr>
                <a:t>Server</a:t>
              </a:r>
            </a:p>
          </p:txBody>
        </p:sp>
        <p:sp>
          <p:nvSpPr>
            <p:cNvPr id="202" name="Rounded Rectangle 13341"/>
            <p:cNvSpPr/>
            <p:nvPr/>
          </p:nvSpPr>
          <p:spPr>
            <a:xfrm>
              <a:off x="7926834" y="2013908"/>
              <a:ext cx="1483975" cy="976449"/>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670"/>
              <a:endParaRPr lang="en-US" sz="2400" dirty="0">
                <a:solidFill>
                  <a:prstClr val="white"/>
                </a:solidFill>
              </a:endParaRPr>
            </a:p>
          </p:txBody>
        </p:sp>
      </p:grpSp>
      <p:sp>
        <p:nvSpPr>
          <p:cNvPr id="210" name="Rectangle 209"/>
          <p:cNvSpPr/>
          <p:nvPr/>
        </p:nvSpPr>
        <p:spPr bwMode="auto">
          <a:xfrm>
            <a:off x="7520105" y="4172082"/>
            <a:ext cx="1371210" cy="548484"/>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5706" rIns="0" bIns="91414" numCol="1" spcCol="0" rtlCol="0" fromWordArt="0" anchor="ctr" anchorCtr="0" forceAA="0" compatLnSpc="1">
            <a:prstTxWarp prst="textNoShape">
              <a:avLst/>
            </a:prstTxWarp>
            <a:noAutofit/>
          </a:bodyPr>
          <a:lstStyle/>
          <a:p>
            <a:pPr algn="ctr" defTabSz="931994" fontAlgn="base">
              <a:spcBef>
                <a:spcPct val="0"/>
              </a:spcBef>
              <a:spcAft>
                <a:spcPct val="0"/>
              </a:spcAft>
            </a:pPr>
            <a:r>
              <a:rPr lang="en-US" sz="1198" spc="-50" dirty="0">
                <a:gradFill>
                  <a:gsLst>
                    <a:gs pos="0">
                      <a:srgbClr val="FFFFFF"/>
                    </a:gs>
                    <a:gs pos="100000">
                      <a:srgbClr val="FFFFFF"/>
                    </a:gs>
                  </a:gsLst>
                  <a:lin ang="5400000" scaled="0"/>
                </a:gradFill>
                <a:ea typeface="Segoe UI" pitchFamily="34" charset="0"/>
                <a:cs typeface="Segoe UI" pitchFamily="34" charset="0"/>
              </a:rPr>
              <a:t>Company Portal</a:t>
            </a:r>
          </a:p>
        </p:txBody>
      </p:sp>
      <p:grpSp>
        <p:nvGrpSpPr>
          <p:cNvPr id="2" name="Group 1"/>
          <p:cNvGrpSpPr/>
          <p:nvPr/>
        </p:nvGrpSpPr>
        <p:grpSpPr>
          <a:xfrm>
            <a:off x="1103153" y="2627806"/>
            <a:ext cx="2127812" cy="1127058"/>
            <a:chOff x="616954" y="2627558"/>
            <a:chExt cx="2128416" cy="1127378"/>
          </a:xfrm>
        </p:grpSpPr>
        <p:sp>
          <p:nvSpPr>
            <p:cNvPr id="312" name="Rectangle 14"/>
            <p:cNvSpPr/>
            <p:nvPr/>
          </p:nvSpPr>
          <p:spPr bwMode="auto">
            <a:xfrm>
              <a:off x="616954" y="2627558"/>
              <a:ext cx="874953" cy="1127378"/>
            </a:xfrm>
            <a:custGeom>
              <a:avLst/>
              <a:gdLst/>
              <a:ahLst/>
              <a:cxnLst/>
              <a:rect l="l" t="t" r="r" b="b"/>
              <a:pathLst>
                <a:path w="664052" h="855975">
                  <a:moveTo>
                    <a:pt x="351383" y="105058"/>
                  </a:moveTo>
                  <a:cubicBezTo>
                    <a:pt x="348362" y="109729"/>
                    <a:pt x="346534" y="115035"/>
                    <a:pt x="345470" y="120717"/>
                  </a:cubicBezTo>
                  <a:lnTo>
                    <a:pt x="356371" y="118209"/>
                  </a:lnTo>
                  <a:close/>
                  <a:moveTo>
                    <a:pt x="267246" y="20905"/>
                  </a:moveTo>
                  <a:cubicBezTo>
                    <a:pt x="218826" y="20905"/>
                    <a:pt x="178284" y="80650"/>
                    <a:pt x="170172" y="161059"/>
                  </a:cubicBezTo>
                  <a:lnTo>
                    <a:pt x="329741" y="124337"/>
                  </a:lnTo>
                  <a:cubicBezTo>
                    <a:pt x="332290" y="110076"/>
                    <a:pt x="337074" y="97170"/>
                    <a:pt x="344280" y="86333"/>
                  </a:cubicBezTo>
                  <a:cubicBezTo>
                    <a:pt x="326880" y="46161"/>
                    <a:pt x="298728" y="20905"/>
                    <a:pt x="267246" y="20905"/>
                  </a:cubicBezTo>
                  <a:close/>
                  <a:moveTo>
                    <a:pt x="267247" y="0"/>
                  </a:moveTo>
                  <a:cubicBezTo>
                    <a:pt x="301684" y="0"/>
                    <a:pt x="332792" y="25249"/>
                    <a:pt x="354087" y="66167"/>
                  </a:cubicBezTo>
                  <a:cubicBezTo>
                    <a:pt x="371608" y="39422"/>
                    <a:pt x="394778" y="23449"/>
                    <a:pt x="420055" y="23449"/>
                  </a:cubicBezTo>
                  <a:cubicBezTo>
                    <a:pt x="455590" y="23449"/>
                    <a:pt x="486962" y="55019"/>
                    <a:pt x="503873" y="103802"/>
                  </a:cubicBezTo>
                  <a:lnTo>
                    <a:pt x="643773" y="158360"/>
                  </a:lnTo>
                  <a:lnTo>
                    <a:pt x="664052" y="739064"/>
                  </a:lnTo>
                  <a:lnTo>
                    <a:pt x="476286" y="855975"/>
                  </a:lnTo>
                  <a:lnTo>
                    <a:pt x="476286" y="93044"/>
                  </a:lnTo>
                  <a:lnTo>
                    <a:pt x="486069" y="96859"/>
                  </a:lnTo>
                  <a:cubicBezTo>
                    <a:pt x="470853" y="62774"/>
                    <a:pt x="446872" y="41252"/>
                    <a:pt x="420054" y="41252"/>
                  </a:cubicBezTo>
                  <a:cubicBezTo>
                    <a:pt x="396882" y="41252"/>
                    <a:pt x="375830" y="57318"/>
                    <a:pt x="361410" y="84040"/>
                  </a:cubicBezTo>
                  <a:cubicBezTo>
                    <a:pt x="366531" y="93219"/>
                    <a:pt x="370073" y="103512"/>
                    <a:pt x="373071" y="114366"/>
                  </a:cubicBezTo>
                  <a:lnTo>
                    <a:pt x="462634" y="93754"/>
                  </a:lnTo>
                  <a:lnTo>
                    <a:pt x="462634" y="852921"/>
                  </a:lnTo>
                  <a:lnTo>
                    <a:pt x="0" y="802348"/>
                  </a:lnTo>
                  <a:lnTo>
                    <a:pt x="48167" y="189136"/>
                  </a:lnTo>
                  <a:lnTo>
                    <a:pt x="151273" y="165408"/>
                  </a:lnTo>
                  <a:cubicBezTo>
                    <a:pt x="161565" y="70341"/>
                    <a:pt x="209768" y="0"/>
                    <a:pt x="267247" y="0"/>
                  </a:cubicBezTo>
                  <a:close/>
                </a:path>
              </a:pathLst>
            </a:cu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0" tIns="46619" rIns="46619" bIns="93240" numCol="1" spcCol="0" rtlCol="0" fromWordArt="0" anchor="b" anchorCtr="0" forceAA="0" compatLnSpc="1">
              <a:prstTxWarp prst="textNoShape">
                <a:avLst/>
              </a:prstTxWarp>
              <a:noAutofit/>
            </a:bodyPr>
            <a:lstStyle/>
            <a:p>
              <a:pPr algn="ctr" defTabSz="931994" fontAlgn="base">
                <a:spcBef>
                  <a:spcPct val="0"/>
                </a:spcBef>
                <a:spcAft>
                  <a:spcPct val="0"/>
                </a:spcAft>
              </a:pPr>
              <a:endParaRPr lang="en-US" sz="2400" spc="-5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4" name="Group 213"/>
            <p:cNvGrpSpPr/>
            <p:nvPr/>
          </p:nvGrpSpPr>
          <p:grpSpPr>
            <a:xfrm>
              <a:off x="1770277" y="2870109"/>
              <a:ext cx="975093" cy="642277"/>
              <a:chOff x="1439002" y="6019800"/>
              <a:chExt cx="1441360" cy="949779"/>
            </a:xfrm>
          </p:grpSpPr>
          <p:grpSp>
            <p:nvGrpSpPr>
              <p:cNvPr id="215" name="Group 214"/>
              <p:cNvGrpSpPr/>
              <p:nvPr/>
            </p:nvGrpSpPr>
            <p:grpSpPr>
              <a:xfrm>
                <a:off x="1439002" y="6512379"/>
                <a:ext cx="457200" cy="457200"/>
                <a:chOff x="1947952" y="3105150"/>
                <a:chExt cx="457200" cy="457200"/>
              </a:xfrm>
            </p:grpSpPr>
            <p:sp>
              <p:nvSpPr>
                <p:cNvPr id="263" name="Rectangle 262"/>
                <p:cNvSpPr/>
                <p:nvPr/>
              </p:nvSpPr>
              <p:spPr bwMode="auto">
                <a:xfrm>
                  <a:off x="1947952" y="310515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264" name="Group 263"/>
                <p:cNvGrpSpPr/>
                <p:nvPr/>
              </p:nvGrpSpPr>
              <p:grpSpPr>
                <a:xfrm>
                  <a:off x="2031029" y="3173186"/>
                  <a:ext cx="297970" cy="320187"/>
                  <a:chOff x="10098722" y="4844264"/>
                  <a:chExt cx="721677" cy="775485"/>
                </a:xfrm>
              </p:grpSpPr>
              <p:pic>
                <p:nvPicPr>
                  <p:cNvPr id="265"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5030" b="-3753"/>
                  <a:stretch/>
                </p:blipFill>
                <p:spPr bwMode="auto">
                  <a:xfrm>
                    <a:off x="10098722" y="4844264"/>
                    <a:ext cx="721677" cy="77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9" name="Picture 4"/>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0243329" y="4917047"/>
                    <a:ext cx="408324" cy="58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37" name="Group 236"/>
              <p:cNvGrpSpPr/>
              <p:nvPr/>
            </p:nvGrpSpPr>
            <p:grpSpPr>
              <a:xfrm>
                <a:off x="1927862" y="6019800"/>
                <a:ext cx="457200" cy="457200"/>
                <a:chOff x="2436812" y="2612571"/>
                <a:chExt cx="457200" cy="457200"/>
              </a:xfrm>
            </p:grpSpPr>
            <p:sp>
              <p:nvSpPr>
                <p:cNvPr id="260" name="Rectangle 259"/>
                <p:cNvSpPr/>
                <p:nvPr/>
              </p:nvSpPr>
              <p:spPr bwMode="auto">
                <a:xfrm>
                  <a:off x="2436812" y="2612571"/>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61" name="Picture 3"/>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tretch>
                  <a:fillRect/>
                </a:stretch>
              </p:blipFill>
              <p:spPr bwMode="auto">
                <a:xfrm>
                  <a:off x="2528252" y="2704011"/>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8" name="Group 237"/>
              <p:cNvGrpSpPr/>
              <p:nvPr/>
            </p:nvGrpSpPr>
            <p:grpSpPr>
              <a:xfrm>
                <a:off x="1927862" y="6512379"/>
                <a:ext cx="457200" cy="457200"/>
                <a:chOff x="2436812" y="3105150"/>
                <a:chExt cx="457200" cy="457200"/>
              </a:xfrm>
            </p:grpSpPr>
            <p:sp>
              <p:nvSpPr>
                <p:cNvPr id="258" name="Rectangle 257"/>
                <p:cNvSpPr/>
                <p:nvPr/>
              </p:nvSpPr>
              <p:spPr bwMode="auto">
                <a:xfrm>
                  <a:off x="2436812" y="310515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59" name="Picture 258"/>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473311" y="3242310"/>
                  <a:ext cx="384202" cy="182880"/>
                </a:xfrm>
                <a:prstGeom prst="rect">
                  <a:avLst/>
                </a:prstGeom>
              </p:spPr>
            </p:pic>
          </p:grpSp>
          <p:grpSp>
            <p:nvGrpSpPr>
              <p:cNvPr id="239" name="Group 238"/>
              <p:cNvGrpSpPr/>
              <p:nvPr/>
            </p:nvGrpSpPr>
            <p:grpSpPr>
              <a:xfrm>
                <a:off x="1439002" y="6019800"/>
                <a:ext cx="457200" cy="457200"/>
                <a:chOff x="1947952" y="2612571"/>
                <a:chExt cx="457200" cy="457200"/>
              </a:xfrm>
            </p:grpSpPr>
            <p:sp>
              <p:nvSpPr>
                <p:cNvPr id="255" name="Rectangle 254"/>
                <p:cNvSpPr/>
                <p:nvPr/>
              </p:nvSpPr>
              <p:spPr bwMode="auto">
                <a:xfrm>
                  <a:off x="1947952" y="2612571"/>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56" name="Picture 4" descr="C:\Users\v-maryba\Dropbox\ZumTeam\Windows\Fei\Flex Deck\New\Art\skydrive.png"/>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1993672" y="2709236"/>
                  <a:ext cx="365760" cy="2638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0" name="Group 239"/>
              <p:cNvGrpSpPr/>
              <p:nvPr/>
            </p:nvGrpSpPr>
            <p:grpSpPr>
              <a:xfrm>
                <a:off x="2423162" y="6512379"/>
                <a:ext cx="457200" cy="457200"/>
                <a:chOff x="2932112" y="3105150"/>
                <a:chExt cx="457200" cy="457200"/>
              </a:xfrm>
            </p:grpSpPr>
            <p:sp>
              <p:nvSpPr>
                <p:cNvPr id="253" name="Rectangle 252"/>
                <p:cNvSpPr/>
                <p:nvPr/>
              </p:nvSpPr>
              <p:spPr bwMode="auto">
                <a:xfrm>
                  <a:off x="2932112" y="310515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54" name="Picture 25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14498" y="3211905"/>
                  <a:ext cx="292429" cy="243691"/>
                </a:xfrm>
                <a:prstGeom prst="rect">
                  <a:avLst/>
                </a:prstGeom>
              </p:spPr>
            </p:pic>
          </p:grpSp>
          <p:grpSp>
            <p:nvGrpSpPr>
              <p:cNvPr id="241" name="Group 240"/>
              <p:cNvGrpSpPr/>
              <p:nvPr/>
            </p:nvGrpSpPr>
            <p:grpSpPr>
              <a:xfrm>
                <a:off x="2423162" y="6019800"/>
                <a:ext cx="457200" cy="457200"/>
                <a:chOff x="2981140" y="2590800"/>
                <a:chExt cx="457200" cy="457200"/>
              </a:xfrm>
            </p:grpSpPr>
            <p:sp>
              <p:nvSpPr>
                <p:cNvPr id="242" name="Rectangle 241"/>
                <p:cNvSpPr/>
                <p:nvPr/>
              </p:nvSpPr>
              <p:spPr bwMode="auto">
                <a:xfrm>
                  <a:off x="2981140" y="259080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3" name="Group 242"/>
                <p:cNvGrpSpPr>
                  <a:grpSpLocks noChangeAspect="1"/>
                </p:cNvGrpSpPr>
                <p:nvPr/>
              </p:nvGrpSpPr>
              <p:grpSpPr bwMode="black">
                <a:xfrm>
                  <a:off x="3026860" y="2675241"/>
                  <a:ext cx="365760" cy="288319"/>
                  <a:chOff x="3358790" y="376388"/>
                  <a:chExt cx="1516063" cy="1195388"/>
                </a:xfrm>
                <a:solidFill>
                  <a:schemeClr val="tx1"/>
                </a:solidFill>
              </p:grpSpPr>
              <p:sp>
                <p:nvSpPr>
                  <p:cNvPr id="245" name="Freeform 26"/>
                  <p:cNvSpPr>
                    <a:spLocks/>
                  </p:cNvSpPr>
                  <p:nvPr/>
                </p:nvSpPr>
                <p:spPr bwMode="black">
                  <a:xfrm>
                    <a:off x="3703278" y="376388"/>
                    <a:ext cx="1171575" cy="1128713"/>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48" name="Freeform 27"/>
                  <p:cNvSpPr>
                    <a:spLocks noEditPoints="1"/>
                  </p:cNvSpPr>
                  <p:nvPr/>
                </p:nvSpPr>
                <p:spPr bwMode="black">
                  <a:xfrm>
                    <a:off x="3358790" y="789138"/>
                    <a:ext cx="1106488" cy="782638"/>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49"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50"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51" name="Oval 30"/>
                  <p:cNvSpPr>
                    <a:spLocks noChangeArrowheads="1"/>
                  </p:cNvSpPr>
                  <p:nvPr/>
                </p:nvSpPr>
                <p:spPr bwMode="black">
                  <a:xfrm>
                    <a:off x="3647715" y="930426"/>
                    <a:ext cx="239713" cy="239713"/>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sp>
                <p:nvSpPr>
                  <p:cNvPr id="252" name="Oval 31"/>
                  <p:cNvSpPr>
                    <a:spLocks noChangeArrowheads="1"/>
                  </p:cNvSpPr>
                  <p:nvPr/>
                </p:nvSpPr>
                <p:spPr bwMode="black">
                  <a:xfrm>
                    <a:off x="3933465" y="1020913"/>
                    <a:ext cx="182563" cy="179388"/>
                  </a:xfrm>
                  <a:prstGeom prst="ellipse">
                    <a:avLst/>
                  </a:prstGeom>
                  <a:solidFill>
                    <a:srgbClr val="FFFFFF"/>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10" tIns="45704" rIns="91410" bIns="45704" numCol="1" rtlCol="0" anchor="ctr" anchorCtr="0" compatLnSpc="1">
                    <a:prstTxWarp prst="textNoShape">
                      <a:avLst/>
                    </a:prstTxWarp>
                  </a:bodyPr>
                  <a:lstStyle/>
                  <a:p>
                    <a:pPr defTabSz="755242"/>
                    <a:endParaRPr lang="en-US" sz="2400" spc="-124" dirty="0">
                      <a:solidFill>
                        <a:srgbClr val="000000">
                          <a:lumMod val="50000"/>
                        </a:srgbClr>
                      </a:solidFill>
                      <a:latin typeface="Segoe Light" pitchFamily="34" charset="0"/>
                    </a:endParaRPr>
                  </a:p>
                </p:txBody>
              </p:sp>
            </p:grpSp>
          </p:grpSp>
        </p:grpSp>
      </p:grpSp>
      <p:sp>
        <p:nvSpPr>
          <p:cNvPr id="270" name="Rectangle 269"/>
          <p:cNvSpPr/>
          <p:nvPr/>
        </p:nvSpPr>
        <p:spPr bwMode="auto">
          <a:xfrm>
            <a:off x="7256296" y="1659751"/>
            <a:ext cx="4844946" cy="5484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04" tIns="0" rIns="182804" bIns="0" numCol="1" spcCol="0" rtlCol="0" fromWordArt="0" anchor="ctr" anchorCtr="0" forceAA="0" compatLnSpc="1">
            <a:prstTxWarp prst="textNoShape">
              <a:avLst/>
            </a:prstTxWarp>
            <a:noAutofit/>
          </a:bodyPr>
          <a:lstStyle/>
          <a:p>
            <a:pPr defTabSz="913895">
              <a:lnSpc>
                <a:spcPct val="90000"/>
              </a:lnSpc>
            </a:pPr>
            <a:r>
              <a:rPr lang="en-US" sz="2200" spc="-30" dirty="0">
                <a:solidFill>
                  <a:srgbClr val="FFFFFF"/>
                </a:solidFill>
                <a:latin typeface="Segoe UI Light" pitchFamily="34" charset="0"/>
              </a:rPr>
              <a:t>Distribute LOB apps internally</a:t>
            </a:r>
          </a:p>
        </p:txBody>
      </p:sp>
      <p:grpSp>
        <p:nvGrpSpPr>
          <p:cNvPr id="271" name="Group 270"/>
          <p:cNvGrpSpPr/>
          <p:nvPr/>
        </p:nvGrpSpPr>
        <p:grpSpPr>
          <a:xfrm>
            <a:off x="9898986" y="2657260"/>
            <a:ext cx="1071559" cy="705143"/>
            <a:chOff x="8734269" y="5451929"/>
            <a:chExt cx="1441360" cy="948871"/>
          </a:xfrm>
        </p:grpSpPr>
        <p:grpSp>
          <p:nvGrpSpPr>
            <p:cNvPr id="272" name="Group 271"/>
            <p:cNvGrpSpPr/>
            <p:nvPr/>
          </p:nvGrpSpPr>
          <p:grpSpPr>
            <a:xfrm>
              <a:off x="9226349" y="5943600"/>
              <a:ext cx="457200" cy="457200"/>
              <a:chOff x="10133012" y="2612571"/>
              <a:chExt cx="457200" cy="457200"/>
            </a:xfrm>
          </p:grpSpPr>
          <p:sp>
            <p:nvSpPr>
              <p:cNvPr id="307" name="Rectangle 306"/>
              <p:cNvSpPr/>
              <p:nvPr/>
            </p:nvSpPr>
            <p:spPr bwMode="auto">
              <a:xfrm>
                <a:off x="10133012" y="2612571"/>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308" name="Picture 307"/>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273" name="Group 272"/>
            <p:cNvGrpSpPr/>
            <p:nvPr/>
          </p:nvGrpSpPr>
          <p:grpSpPr>
            <a:xfrm>
              <a:off x="9718429" y="5943600"/>
              <a:ext cx="457200" cy="457200"/>
              <a:chOff x="10133012" y="2612571"/>
              <a:chExt cx="457200" cy="457200"/>
            </a:xfrm>
          </p:grpSpPr>
          <p:sp>
            <p:nvSpPr>
              <p:cNvPr id="286" name="Rectangle 285"/>
              <p:cNvSpPr/>
              <p:nvPr/>
            </p:nvSpPr>
            <p:spPr bwMode="auto">
              <a:xfrm>
                <a:off x="10133012" y="2612571"/>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87" name="Picture 28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274" name="Group 273"/>
            <p:cNvGrpSpPr/>
            <p:nvPr/>
          </p:nvGrpSpPr>
          <p:grpSpPr>
            <a:xfrm>
              <a:off x="9718429" y="5451929"/>
              <a:ext cx="457200" cy="457200"/>
              <a:chOff x="10133012" y="2612571"/>
              <a:chExt cx="457200" cy="457200"/>
            </a:xfrm>
          </p:grpSpPr>
          <p:sp>
            <p:nvSpPr>
              <p:cNvPr id="284" name="Rectangle 283"/>
              <p:cNvSpPr/>
              <p:nvPr/>
            </p:nvSpPr>
            <p:spPr bwMode="auto">
              <a:xfrm>
                <a:off x="10133012" y="2612571"/>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85" name="Picture 28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224452" y="2704011"/>
                <a:ext cx="274320" cy="274320"/>
              </a:xfrm>
              <a:prstGeom prst="rect">
                <a:avLst/>
              </a:prstGeom>
            </p:spPr>
          </p:pic>
        </p:grpSp>
        <p:grpSp>
          <p:nvGrpSpPr>
            <p:cNvPr id="275" name="Group 274"/>
            <p:cNvGrpSpPr/>
            <p:nvPr/>
          </p:nvGrpSpPr>
          <p:grpSpPr>
            <a:xfrm>
              <a:off x="8734269" y="5451929"/>
              <a:ext cx="457200" cy="457200"/>
              <a:chOff x="9599612" y="2133600"/>
              <a:chExt cx="457200" cy="457200"/>
            </a:xfrm>
          </p:grpSpPr>
          <p:sp>
            <p:nvSpPr>
              <p:cNvPr id="282" name="Rectangle 281"/>
              <p:cNvSpPr/>
              <p:nvPr/>
            </p:nvSpPr>
            <p:spPr bwMode="auto">
              <a:xfrm>
                <a:off x="9599612" y="213360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83" name="Picture 282"/>
              <p:cNvPicPr>
                <a:picLocks noChangeAspect="1"/>
              </p:cNvPicPr>
              <p:nvPr/>
            </p:nvPicPr>
            <p:blipFill rotWithShape="1">
              <a:blip r:embed="rId7" cstate="print">
                <a:extLst>
                  <a:ext uri="{28A0092B-C50C-407E-A947-70E740481C1C}">
                    <a14:useLocalDpi xmlns:a14="http://schemas.microsoft.com/office/drawing/2010/main" val="0"/>
                  </a:ext>
                </a:extLst>
              </a:blip>
              <a:srcRect l="-16556" r="-17824" b="-6828"/>
              <a:stretch/>
            </p:blipFill>
            <p:spPr>
              <a:xfrm>
                <a:off x="9622472" y="2195833"/>
                <a:ext cx="411480" cy="332735"/>
              </a:xfrm>
              <a:prstGeom prst="rect">
                <a:avLst/>
              </a:prstGeom>
            </p:spPr>
          </p:pic>
        </p:grpSp>
        <p:grpSp>
          <p:nvGrpSpPr>
            <p:cNvPr id="276" name="Group 275"/>
            <p:cNvGrpSpPr/>
            <p:nvPr/>
          </p:nvGrpSpPr>
          <p:grpSpPr>
            <a:xfrm>
              <a:off x="8734269" y="5943600"/>
              <a:ext cx="457200" cy="457200"/>
              <a:chOff x="9599612" y="2133600"/>
              <a:chExt cx="457200" cy="457200"/>
            </a:xfrm>
          </p:grpSpPr>
          <p:sp>
            <p:nvSpPr>
              <p:cNvPr id="280" name="Rectangle 279"/>
              <p:cNvSpPr/>
              <p:nvPr/>
            </p:nvSpPr>
            <p:spPr bwMode="auto">
              <a:xfrm>
                <a:off x="9599612" y="213360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pic>
            <p:nvPicPr>
              <p:cNvPr id="281" name="Picture 280"/>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9691052" y="2225040"/>
                <a:ext cx="274320" cy="274320"/>
              </a:xfrm>
              <a:prstGeom prst="rect">
                <a:avLst/>
              </a:prstGeom>
            </p:spPr>
          </p:pic>
        </p:grpSp>
        <p:grpSp>
          <p:nvGrpSpPr>
            <p:cNvPr id="277" name="Group 276"/>
            <p:cNvGrpSpPr/>
            <p:nvPr/>
          </p:nvGrpSpPr>
          <p:grpSpPr>
            <a:xfrm>
              <a:off x="9226349" y="5451929"/>
              <a:ext cx="457200" cy="457200"/>
              <a:chOff x="10133012" y="2133600"/>
              <a:chExt cx="457200" cy="457200"/>
            </a:xfrm>
          </p:grpSpPr>
          <p:sp>
            <p:nvSpPr>
              <p:cNvPr id="278" name="Rectangle 277"/>
              <p:cNvSpPr/>
              <p:nvPr/>
            </p:nvSpPr>
            <p:spPr bwMode="auto">
              <a:xfrm>
                <a:off x="10133012" y="2133600"/>
                <a:ext cx="457200" cy="457200"/>
              </a:xfrm>
              <a:prstGeom prst="rect">
                <a:avLst/>
              </a:prstGeom>
              <a:solidFill>
                <a:schemeClr val="accent5"/>
              </a:solidFill>
              <a:ln w="9525" cap="flat" cmpd="sng" algn="ctr">
                <a:noFill/>
                <a:prstDash val="solid"/>
                <a:headEnd type="none" w="med" len="med"/>
                <a:tailEnd type="none" w="med" len="med"/>
              </a:ln>
              <a:effectLst/>
            </p:spPr>
            <p:txBody>
              <a:bodyPr rot="0" spcFirstLastPara="0" vertOverflow="overflow" horzOverflow="overflow" vert="horz" wrap="square" lIns="91414" tIns="45706" rIns="45706" bIns="91414" numCol="1" spcCol="0" rtlCol="0" fromWordArt="0" anchor="b" anchorCtr="0" forceAA="0" compatLnSpc="1">
                <a:prstTxWarp prst="textNoShape">
                  <a:avLst/>
                </a:prstTxWarp>
                <a:noAutofit/>
              </a:bodyPr>
              <a:lstStyle/>
              <a:p>
                <a:pPr defTabSz="931994" fontAlgn="base">
                  <a:lnSpc>
                    <a:spcPts val="1938"/>
                  </a:lnSpc>
                  <a:spcBef>
                    <a:spcPct val="0"/>
                  </a:spcBef>
                  <a:spcAft>
                    <a:spcPct val="0"/>
                  </a:spcAft>
                </a:pPr>
                <a:endParaRPr lang="en-US" sz="2400" kern="0" spc="-50" dirty="0">
                  <a:gradFill>
                    <a:gsLst>
                      <a:gs pos="0">
                        <a:srgbClr val="FFFFFF"/>
                      </a:gs>
                      <a:gs pos="100000">
                        <a:srgbClr val="FFFFFF"/>
                      </a:gs>
                    </a:gsLst>
                    <a:lin ang="5400000" scaled="0"/>
                  </a:gradFill>
                  <a:ea typeface="Segoe UI" pitchFamily="34" charset="0"/>
                  <a:cs typeface="Segoe UI" pitchFamily="34" charset="0"/>
                </a:endParaRPr>
              </a:p>
            </p:txBody>
          </p:sp>
          <p:sp>
            <p:nvSpPr>
              <p:cNvPr id="279" name="Freeform 137"/>
              <p:cNvSpPr>
                <a:spLocks/>
              </p:cNvSpPr>
              <p:nvPr/>
            </p:nvSpPr>
            <p:spPr bwMode="black">
              <a:xfrm>
                <a:off x="10209443" y="2221139"/>
                <a:ext cx="304338" cy="282122"/>
              </a:xfrm>
              <a:custGeom>
                <a:avLst/>
                <a:gdLst>
                  <a:gd name="T0" fmla="*/ 23 w 83"/>
                  <a:gd name="T1" fmla="*/ 76 h 77"/>
                  <a:gd name="T2" fmla="*/ 31 w 83"/>
                  <a:gd name="T3" fmla="*/ 77 h 77"/>
                  <a:gd name="T4" fmla="*/ 52 w 83"/>
                  <a:gd name="T5" fmla="*/ 43 h 77"/>
                  <a:gd name="T6" fmla="*/ 79 w 83"/>
                  <a:gd name="T7" fmla="*/ 43 h 77"/>
                  <a:gd name="T8" fmla="*/ 83 w 83"/>
                  <a:gd name="T9" fmla="*/ 38 h 77"/>
                  <a:gd name="T10" fmla="*/ 79 w 83"/>
                  <a:gd name="T11" fmla="*/ 33 h 77"/>
                  <a:gd name="T12" fmla="*/ 52 w 83"/>
                  <a:gd name="T13" fmla="*/ 33 h 77"/>
                  <a:gd name="T14" fmla="*/ 31 w 83"/>
                  <a:gd name="T15" fmla="*/ 0 h 77"/>
                  <a:gd name="T16" fmla="*/ 23 w 83"/>
                  <a:gd name="T17" fmla="*/ 1 h 77"/>
                  <a:gd name="T18" fmla="*/ 33 w 83"/>
                  <a:gd name="T19" fmla="*/ 33 h 77"/>
                  <a:gd name="T20" fmla="*/ 14 w 83"/>
                  <a:gd name="T21" fmla="*/ 33 h 77"/>
                  <a:gd name="T22" fmla="*/ 8 w 83"/>
                  <a:gd name="T23" fmla="*/ 27 h 77"/>
                  <a:gd name="T24" fmla="*/ 0 w 83"/>
                  <a:gd name="T25" fmla="*/ 27 h 77"/>
                  <a:gd name="T26" fmla="*/ 5 w 83"/>
                  <a:gd name="T27" fmla="*/ 38 h 77"/>
                  <a:gd name="T28" fmla="*/ 0 w 83"/>
                  <a:gd name="T29" fmla="*/ 50 h 77"/>
                  <a:gd name="T30" fmla="*/ 8 w 83"/>
                  <a:gd name="T31" fmla="*/ 50 h 77"/>
                  <a:gd name="T32" fmla="*/ 14 w 83"/>
                  <a:gd name="T33" fmla="*/ 43 h 77"/>
                  <a:gd name="T34" fmla="*/ 33 w 83"/>
                  <a:gd name="T35" fmla="*/ 43 h 77"/>
                  <a:gd name="T36" fmla="*/ 23 w 83"/>
                  <a:gd name="T37"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77">
                    <a:moveTo>
                      <a:pt x="23" y="76"/>
                    </a:moveTo>
                    <a:cubicBezTo>
                      <a:pt x="31" y="77"/>
                      <a:pt x="31" y="77"/>
                      <a:pt x="31" y="77"/>
                    </a:cubicBezTo>
                    <a:cubicBezTo>
                      <a:pt x="52" y="43"/>
                      <a:pt x="52" y="43"/>
                      <a:pt x="52" y="43"/>
                    </a:cubicBezTo>
                    <a:cubicBezTo>
                      <a:pt x="79" y="43"/>
                      <a:pt x="79" y="43"/>
                      <a:pt x="79" y="43"/>
                    </a:cubicBezTo>
                    <a:cubicBezTo>
                      <a:pt x="81" y="43"/>
                      <a:pt x="83" y="41"/>
                      <a:pt x="83" y="38"/>
                    </a:cubicBezTo>
                    <a:cubicBezTo>
                      <a:pt x="83" y="36"/>
                      <a:pt x="81" y="33"/>
                      <a:pt x="79" y="33"/>
                    </a:cubicBezTo>
                    <a:cubicBezTo>
                      <a:pt x="52" y="33"/>
                      <a:pt x="52" y="33"/>
                      <a:pt x="52" y="33"/>
                    </a:cubicBezTo>
                    <a:cubicBezTo>
                      <a:pt x="31" y="0"/>
                      <a:pt x="31" y="0"/>
                      <a:pt x="31" y="0"/>
                    </a:cubicBezTo>
                    <a:cubicBezTo>
                      <a:pt x="23" y="1"/>
                      <a:pt x="23" y="1"/>
                      <a:pt x="23" y="1"/>
                    </a:cubicBezTo>
                    <a:cubicBezTo>
                      <a:pt x="33" y="33"/>
                      <a:pt x="33" y="33"/>
                      <a:pt x="33" y="33"/>
                    </a:cubicBezTo>
                    <a:cubicBezTo>
                      <a:pt x="14" y="33"/>
                      <a:pt x="14" y="33"/>
                      <a:pt x="14" y="33"/>
                    </a:cubicBezTo>
                    <a:cubicBezTo>
                      <a:pt x="8" y="27"/>
                      <a:pt x="8" y="27"/>
                      <a:pt x="8" y="27"/>
                    </a:cubicBezTo>
                    <a:cubicBezTo>
                      <a:pt x="0" y="27"/>
                      <a:pt x="0" y="27"/>
                      <a:pt x="0" y="27"/>
                    </a:cubicBezTo>
                    <a:cubicBezTo>
                      <a:pt x="5" y="38"/>
                      <a:pt x="5" y="38"/>
                      <a:pt x="5" y="38"/>
                    </a:cubicBezTo>
                    <a:cubicBezTo>
                      <a:pt x="0" y="50"/>
                      <a:pt x="0" y="50"/>
                      <a:pt x="0" y="50"/>
                    </a:cubicBezTo>
                    <a:cubicBezTo>
                      <a:pt x="8" y="50"/>
                      <a:pt x="8" y="50"/>
                      <a:pt x="8" y="50"/>
                    </a:cubicBezTo>
                    <a:cubicBezTo>
                      <a:pt x="14" y="43"/>
                      <a:pt x="14" y="43"/>
                      <a:pt x="14" y="43"/>
                    </a:cubicBezTo>
                    <a:cubicBezTo>
                      <a:pt x="33" y="43"/>
                      <a:pt x="33" y="43"/>
                      <a:pt x="33" y="43"/>
                    </a:cubicBezTo>
                    <a:lnTo>
                      <a:pt x="23" y="76"/>
                    </a:lnTo>
                    <a:close/>
                  </a:path>
                </a:pathLst>
              </a:custGeom>
              <a:solidFill>
                <a:srgbClr val="FFFFFF"/>
              </a:solidFill>
              <a:ln>
                <a:noFill/>
              </a:ln>
              <a:extLst/>
            </p:spPr>
            <p:txBody>
              <a:bodyPr vert="horz" wrap="square" lIns="91414" tIns="45706" rIns="91414" bIns="45706" numCol="1" anchor="t" anchorCtr="0" compatLnSpc="1">
                <a:prstTxWarp prst="textNoShape">
                  <a:avLst/>
                </a:prstTxWarp>
              </a:bodyPr>
              <a:lstStyle/>
              <a:p>
                <a:pPr defTabSz="1242670"/>
                <a:endParaRPr lang="en-US" sz="2400" dirty="0">
                  <a:solidFill>
                    <a:srgbClr val="000000"/>
                  </a:solidFill>
                </a:endParaRPr>
              </a:p>
            </p:txBody>
          </p:sp>
        </p:grpSp>
      </p:grpSp>
      <p:cxnSp>
        <p:nvCxnSpPr>
          <p:cNvPr id="323" name="Straight Arrow Connector 322"/>
          <p:cNvCxnSpPr/>
          <p:nvPr/>
        </p:nvCxnSpPr>
        <p:spPr>
          <a:xfrm flipV="1">
            <a:off x="10376487" y="3378350"/>
            <a:ext cx="0" cy="230720"/>
          </a:xfrm>
          <a:prstGeom prst="straightConnector1">
            <a:avLst/>
          </a:prstGeom>
          <a:ln w="38100" cap="rnd">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9004063" y="4446323"/>
            <a:ext cx="258344" cy="0"/>
          </a:xfrm>
          <a:prstGeom prst="straightConnector1">
            <a:avLst/>
          </a:prstGeom>
          <a:ln w="38100" cap="rnd">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2150668" y="3625087"/>
            <a:ext cx="1083948" cy="188016"/>
          </a:xfrm>
          <a:prstGeom prst="rect">
            <a:avLst/>
          </a:prstGeom>
          <a:noFill/>
        </p:spPr>
        <p:txBody>
          <a:bodyPr wrap="none" lIns="0" tIns="0" rIns="0" bIns="0" rtlCol="0">
            <a:spAutoFit/>
          </a:bodyPr>
          <a:lstStyle/>
          <a:p>
            <a:pPr algn="ctr" defTabSz="1242670"/>
            <a:r>
              <a:rPr lang="en-US" sz="1198" dirty="0">
                <a:solidFill>
                  <a:srgbClr val="000000">
                    <a:lumMod val="65000"/>
                    <a:lumOff val="35000"/>
                  </a:srgbClr>
                </a:solidFill>
                <a:ea typeface="Segoe UI" pitchFamily="34" charset="0"/>
                <a:cs typeface="Segoe UI" pitchFamily="34" charset="0"/>
              </a:rPr>
              <a:t>Public W8 Apps</a:t>
            </a:r>
          </a:p>
        </p:txBody>
      </p:sp>
      <p:sp>
        <p:nvSpPr>
          <p:cNvPr id="155" name="TextBox 154"/>
          <p:cNvSpPr txBox="1"/>
          <p:nvPr/>
        </p:nvSpPr>
        <p:spPr>
          <a:xfrm>
            <a:off x="9537591" y="2451985"/>
            <a:ext cx="1517202" cy="188016"/>
          </a:xfrm>
          <a:prstGeom prst="rect">
            <a:avLst/>
          </a:prstGeom>
          <a:noFill/>
        </p:spPr>
        <p:txBody>
          <a:bodyPr wrap="none" lIns="0" tIns="0" rIns="0" bIns="0" rtlCol="0">
            <a:spAutoFit/>
          </a:bodyPr>
          <a:lstStyle/>
          <a:p>
            <a:pPr algn="ctr" defTabSz="1242670"/>
            <a:r>
              <a:rPr lang="en-US" sz="1198" dirty="0">
                <a:solidFill>
                  <a:srgbClr val="000000">
                    <a:lumMod val="65000"/>
                    <a:lumOff val="35000"/>
                  </a:srgbClr>
                </a:solidFill>
                <a:ea typeface="Segoe UI" pitchFamily="34" charset="0"/>
                <a:cs typeface="Segoe UI" pitchFamily="34" charset="0"/>
              </a:rPr>
              <a:t>Internal LOB W8 Apps</a:t>
            </a:r>
          </a:p>
        </p:txBody>
      </p:sp>
    </p:spTree>
    <p:extLst>
      <p:ext uri="{BB962C8B-B14F-4D97-AF65-F5344CB8AC3E}">
        <p14:creationId xmlns:p14="http://schemas.microsoft.com/office/powerpoint/2010/main" val="235527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Deploying Apps using Windows Intune</a:t>
            </a:r>
            <a:endParaRPr lang="en-US" dirty="0"/>
          </a:p>
        </p:txBody>
      </p:sp>
    </p:spTree>
    <p:extLst>
      <p:ext uri="{BB962C8B-B14F-4D97-AF65-F5344CB8AC3E}">
        <p14:creationId xmlns:p14="http://schemas.microsoft.com/office/powerpoint/2010/main" val="11571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478518"/>
            <a:ext cx="11885514" cy="3188934"/>
          </a:xfrm>
        </p:spPr>
        <p:txBody>
          <a:bodyPr/>
          <a:lstStyle/>
          <a:p>
            <a:pPr marL="0" indent="0">
              <a:buNone/>
            </a:pPr>
            <a:r>
              <a:rPr lang="en-US" sz="3599" dirty="0">
                <a:gradFill>
                  <a:gsLst>
                    <a:gs pos="0">
                      <a:schemeClr val="tx2"/>
                    </a:gs>
                    <a:gs pos="100000">
                      <a:schemeClr val="tx2"/>
                    </a:gs>
                  </a:gsLst>
                  <a:lin ang="5400000" scaled="0"/>
                </a:gradFill>
              </a:rPr>
              <a:t>Control access to the Store and Internet Explorer</a:t>
            </a:r>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Built-in device management policies can control access to the Store and restrict Internet Explorer</a:t>
            </a:r>
          </a:p>
          <a:p>
            <a:endParaRPr lang="en-US" dirty="0" smtClean="0"/>
          </a:p>
          <a:p>
            <a:pPr marL="0" indent="0">
              <a:buNone/>
            </a:pPr>
            <a:r>
              <a:rPr lang="en-US" sz="3672" dirty="0">
                <a:gradFill>
                  <a:gsLst>
                    <a:gs pos="0">
                      <a:schemeClr val="tx2"/>
                    </a:gs>
                    <a:gs pos="100000">
                      <a:schemeClr val="tx2"/>
                    </a:gs>
                  </a:gsLst>
                  <a:lin ang="5400000" scaled="0"/>
                </a:gradFill>
              </a:rPr>
              <a:t>App policies can control access to apps</a:t>
            </a:r>
            <a:endParaRPr lang="en-US" sz="3672" dirty="0"/>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Use app policies to control access to which apps a user can run</a:t>
            </a:r>
          </a:p>
        </p:txBody>
      </p:sp>
      <p:sp>
        <p:nvSpPr>
          <p:cNvPr id="2" name="Title 1"/>
          <p:cNvSpPr>
            <a:spLocks noGrp="1"/>
          </p:cNvSpPr>
          <p:nvPr>
            <p:ph type="title"/>
          </p:nvPr>
        </p:nvSpPr>
        <p:spPr/>
        <p:txBody>
          <a:bodyPr/>
          <a:lstStyle/>
          <a:p>
            <a:r>
              <a:rPr lang="en-US" dirty="0" smtClean="0"/>
              <a:t>Managing app policies and restriction</a:t>
            </a:r>
            <a:endParaRPr lang="en-US" dirty="0"/>
          </a:p>
        </p:txBody>
      </p:sp>
    </p:spTree>
    <p:extLst>
      <p:ext uri="{BB962C8B-B14F-4D97-AF65-F5344CB8AC3E}">
        <p14:creationId xmlns:p14="http://schemas.microsoft.com/office/powerpoint/2010/main" val="16902515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bg1"/>
                </a:solidFill>
              </a:rPr>
              <a:t>Windows Client</a:t>
            </a:r>
            <a:endParaRPr lang="en-US" b="1" dirty="0">
              <a:solidFill>
                <a:schemeClr val="bg1"/>
              </a:solidFill>
            </a:endParaRPr>
          </a:p>
        </p:txBody>
      </p:sp>
    </p:spTree>
    <p:extLst>
      <p:ext uri="{BB962C8B-B14F-4D97-AF65-F5344CB8AC3E}">
        <p14:creationId xmlns:p14="http://schemas.microsoft.com/office/powerpoint/2010/main" val="389152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82854" tIns="146283" rIns="182854" bIns="146283" rtlCol="0" anchor="t">
            <a:noAutofit/>
          </a:bodyPr>
          <a:lstStyle/>
          <a:p>
            <a:r>
              <a:rPr lang="en-US" sz="4399" dirty="0"/>
              <a:t>Increased Developer Flexibility</a:t>
            </a:r>
          </a:p>
        </p:txBody>
      </p:sp>
      <p:sp>
        <p:nvSpPr>
          <p:cNvPr id="3" name="Content Placeholder 2"/>
          <p:cNvSpPr>
            <a:spLocks noGrp="1"/>
          </p:cNvSpPr>
          <p:nvPr>
            <p:ph type="body" sz="quarter" idx="10"/>
          </p:nvPr>
        </p:nvSpPr>
        <p:spPr>
          <a:xfrm>
            <a:off x="275481" y="1594833"/>
            <a:ext cx="11885514" cy="5027612"/>
          </a:xfrm>
        </p:spPr>
        <p:txBody>
          <a:bodyPr>
            <a:normAutofit/>
          </a:bodyPr>
          <a:lstStyle/>
          <a:p>
            <a:r>
              <a:rPr lang="en-US" dirty="0" smtClean="0">
                <a:gradFill>
                  <a:gsLst>
                    <a:gs pos="0">
                      <a:schemeClr val="tx2"/>
                    </a:gs>
                    <a:gs pos="100000">
                      <a:schemeClr val="tx2"/>
                    </a:gs>
                  </a:gsLst>
                  <a:lin ang="5400000" scaled="0"/>
                </a:gradFill>
              </a:rPr>
              <a:t>Interact with the desktop</a:t>
            </a:r>
            <a:endParaRPr lang="en-US" dirty="0" smtClean="0"/>
          </a:p>
          <a:p>
            <a:r>
              <a:rPr lang="en-US" sz="2400" dirty="0"/>
              <a:t>Windows 8.1 Update allows </a:t>
            </a:r>
            <a:r>
              <a:rPr lang="en-US" sz="2400" dirty="0" err="1"/>
              <a:t>sideloaded</a:t>
            </a:r>
            <a:r>
              <a:rPr lang="en-US" sz="2400" dirty="0"/>
              <a:t> apps to interact with the desktop through network loopback or through a brokered </a:t>
            </a:r>
            <a:r>
              <a:rPr lang="en-US" sz="2400" dirty="0" err="1"/>
              <a:t>WinRT</a:t>
            </a:r>
            <a:r>
              <a:rPr lang="en-US" sz="2400" dirty="0"/>
              <a:t> component</a:t>
            </a:r>
          </a:p>
          <a:p>
            <a:endParaRPr lang="en-US" dirty="0"/>
          </a:p>
          <a:p>
            <a:pPr marL="571390" indent="-571390">
              <a:buFont typeface="Arial" pitchFamily="34" charset="0"/>
              <a:buChar char="•"/>
            </a:pPr>
            <a:endParaRPr lang="en-US" dirty="0" smtClean="0"/>
          </a:p>
        </p:txBody>
      </p:sp>
      <p:grpSp>
        <p:nvGrpSpPr>
          <p:cNvPr id="27" name="Group 26"/>
          <p:cNvGrpSpPr/>
          <p:nvPr/>
        </p:nvGrpSpPr>
        <p:grpSpPr>
          <a:xfrm>
            <a:off x="7937498" y="3406254"/>
            <a:ext cx="4113600" cy="3146511"/>
            <a:chOff x="7632701" y="3035300"/>
            <a:chExt cx="4178299" cy="3434896"/>
          </a:xfrm>
        </p:grpSpPr>
        <p:sp>
          <p:nvSpPr>
            <p:cNvPr id="12" name="Rectangle 11"/>
            <p:cNvSpPr/>
            <p:nvPr/>
          </p:nvSpPr>
          <p:spPr>
            <a:xfrm>
              <a:off x="9992684" y="3035300"/>
              <a:ext cx="1818316" cy="14291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932597"/>
              <a:r>
                <a:rPr lang="en-US" sz="1836" dirty="0">
                  <a:solidFill>
                    <a:srgbClr val="FFFFFF"/>
                  </a:solidFill>
                </a:rPr>
                <a:t>App Container</a:t>
              </a:r>
            </a:p>
          </p:txBody>
        </p:sp>
        <p:sp>
          <p:nvSpPr>
            <p:cNvPr id="13" name="Rounded Rectangle 12"/>
            <p:cNvSpPr/>
            <p:nvPr/>
          </p:nvSpPr>
          <p:spPr>
            <a:xfrm>
              <a:off x="10331423" y="3519682"/>
              <a:ext cx="1140838" cy="8676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r>
                <a:rPr lang="en-US" sz="1632" dirty="0">
                  <a:solidFill>
                    <a:srgbClr val="FFFFFF"/>
                  </a:solidFill>
                </a:rPr>
                <a:t>Windows Runtime App</a:t>
              </a:r>
            </a:p>
          </p:txBody>
        </p:sp>
        <p:sp>
          <p:nvSpPr>
            <p:cNvPr id="14" name="Oval 13"/>
            <p:cNvSpPr/>
            <p:nvPr/>
          </p:nvSpPr>
          <p:spPr>
            <a:xfrm>
              <a:off x="9875267" y="4954167"/>
              <a:ext cx="1841106" cy="1516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Desktop .NET Framework</a:t>
              </a:r>
              <a:br>
                <a:rPr lang="en-US" sz="1428" dirty="0">
                  <a:solidFill>
                    <a:srgbClr val="FFFFFF"/>
                  </a:solidFill>
                </a:rPr>
              </a:br>
              <a:r>
                <a:rPr lang="en-US" sz="1428" dirty="0">
                  <a:solidFill>
                    <a:srgbClr val="FFFFFF"/>
                  </a:solidFill>
                </a:rPr>
                <a:t>Win32</a:t>
              </a:r>
            </a:p>
          </p:txBody>
        </p:sp>
        <p:sp>
          <p:nvSpPr>
            <p:cNvPr id="15" name="Cloud 14"/>
            <p:cNvSpPr/>
            <p:nvPr/>
          </p:nvSpPr>
          <p:spPr>
            <a:xfrm>
              <a:off x="7632701" y="5050776"/>
              <a:ext cx="1637226" cy="1140376"/>
            </a:xfrm>
            <a:prstGeom prst="cloud">
              <a:avLst/>
            </a:prstGeom>
            <a:solidFill>
              <a:schemeClr val="accent2"/>
            </a:solidFill>
            <a:ln>
              <a:solidFill>
                <a:schemeClr val="bg2">
                  <a:lumMod val="95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defTabSz="932597"/>
              <a:r>
                <a:rPr lang="en-US" sz="1836" dirty="0">
                  <a:solidFill>
                    <a:srgbClr val="000000"/>
                  </a:solidFill>
                </a:rPr>
                <a:t>Local Service</a:t>
              </a:r>
            </a:p>
          </p:txBody>
        </p:sp>
        <p:sp>
          <p:nvSpPr>
            <p:cNvPr id="16" name="Left-Right Arrow 15"/>
            <p:cNvSpPr/>
            <p:nvPr/>
          </p:nvSpPr>
          <p:spPr>
            <a:xfrm>
              <a:off x="9273565" y="5442678"/>
              <a:ext cx="598064" cy="325568"/>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597"/>
              <a:endParaRPr lang="en-US" sz="1836">
                <a:solidFill>
                  <a:srgbClr val="FFFFFF"/>
                </a:solidFill>
              </a:endParaRPr>
            </a:p>
          </p:txBody>
        </p:sp>
        <p:sp>
          <p:nvSpPr>
            <p:cNvPr id="17" name="Bent-Up Arrow 16"/>
            <p:cNvSpPr/>
            <p:nvPr/>
          </p:nvSpPr>
          <p:spPr>
            <a:xfrm rot="10800000">
              <a:off x="8264669" y="3631868"/>
              <a:ext cx="1728013" cy="1444788"/>
            </a:xfrm>
            <a:prstGeom prst="bentUpArrow">
              <a:avLst>
                <a:gd name="adj1" fmla="val 12008"/>
                <a:gd name="adj2" fmla="val 18918"/>
                <a:gd name="adj3" fmla="val 247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597"/>
              <a:endParaRPr lang="en-US" sz="1836">
                <a:solidFill>
                  <a:srgbClr val="FFFFFF"/>
                </a:solidFill>
              </a:endParaRPr>
            </a:p>
          </p:txBody>
        </p:sp>
      </p:grpSp>
      <p:grpSp>
        <p:nvGrpSpPr>
          <p:cNvPr id="18" name="Group 17"/>
          <p:cNvGrpSpPr/>
          <p:nvPr/>
        </p:nvGrpSpPr>
        <p:grpSpPr>
          <a:xfrm>
            <a:off x="320876" y="3406254"/>
            <a:ext cx="4436794" cy="3033700"/>
            <a:chOff x="4341341" y="477795"/>
            <a:chExt cx="7636475" cy="6240161"/>
          </a:xfrm>
        </p:grpSpPr>
        <p:sp>
          <p:nvSpPr>
            <p:cNvPr id="19" name="Rectangle 18"/>
            <p:cNvSpPr/>
            <p:nvPr/>
          </p:nvSpPr>
          <p:spPr>
            <a:xfrm>
              <a:off x="4341341" y="477795"/>
              <a:ext cx="3501081" cy="2734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932597"/>
              <a:r>
                <a:rPr lang="en-US" sz="1836" dirty="0">
                  <a:solidFill>
                    <a:srgbClr val="FFFFFF"/>
                  </a:solidFill>
                </a:rPr>
                <a:t>App Container</a:t>
              </a:r>
            </a:p>
          </p:txBody>
        </p:sp>
        <p:sp>
          <p:nvSpPr>
            <p:cNvPr id="20" name="Rounded Rectangle 19"/>
            <p:cNvSpPr/>
            <p:nvPr/>
          </p:nvSpPr>
          <p:spPr>
            <a:xfrm>
              <a:off x="4983892" y="1397004"/>
              <a:ext cx="2191265" cy="1491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597"/>
              <a:r>
                <a:rPr lang="en-US" sz="1632" dirty="0">
                  <a:solidFill>
                    <a:srgbClr val="FFFFFF"/>
                  </a:solidFill>
                </a:rPr>
                <a:t>Windows Runtime App</a:t>
              </a:r>
            </a:p>
          </p:txBody>
        </p:sp>
        <p:sp>
          <p:nvSpPr>
            <p:cNvPr id="21" name="Oval 20"/>
            <p:cNvSpPr/>
            <p:nvPr/>
          </p:nvSpPr>
          <p:spPr>
            <a:xfrm>
              <a:off x="4753231" y="4572000"/>
              <a:ext cx="2677297" cy="1977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r>
                <a:rPr lang="en-US" sz="1428" dirty="0">
                  <a:solidFill>
                    <a:srgbClr val="FFFFFF"/>
                  </a:solidFill>
                </a:rPr>
                <a:t>Desktop .NET Framework</a:t>
              </a:r>
              <a:br>
                <a:rPr lang="en-US" sz="1428" dirty="0">
                  <a:solidFill>
                    <a:srgbClr val="FFFFFF"/>
                  </a:solidFill>
                </a:rPr>
              </a:br>
              <a:r>
                <a:rPr lang="en-US" sz="1428" dirty="0">
                  <a:solidFill>
                    <a:srgbClr val="FFFFFF"/>
                  </a:solidFill>
                </a:rPr>
                <a:t>Win32</a:t>
              </a:r>
            </a:p>
          </p:txBody>
        </p:sp>
        <p:sp>
          <p:nvSpPr>
            <p:cNvPr id="22" name="Left-Right Arrow 21"/>
            <p:cNvSpPr/>
            <p:nvPr/>
          </p:nvSpPr>
          <p:spPr>
            <a:xfrm>
              <a:off x="7430528" y="5292810"/>
              <a:ext cx="1647566" cy="535459"/>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597"/>
              <a:endParaRPr lang="en-US" sz="1836">
                <a:solidFill>
                  <a:srgbClr val="FFFFFF"/>
                </a:solidFill>
              </a:endParaRPr>
            </a:p>
          </p:txBody>
        </p:sp>
        <p:sp>
          <p:nvSpPr>
            <p:cNvPr id="23" name="Left-Up Arrow 22"/>
            <p:cNvSpPr/>
            <p:nvPr/>
          </p:nvSpPr>
          <p:spPr>
            <a:xfrm flipV="1">
              <a:off x="7175157" y="1397004"/>
              <a:ext cx="3772929" cy="2903145"/>
            </a:xfrm>
            <a:prstGeom prst="leftUpArrow">
              <a:avLst>
                <a:gd name="adj1" fmla="val 9970"/>
                <a:gd name="adj2" fmla="val 16546"/>
                <a:gd name="adj3" fmla="val 2201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2597"/>
              <a:endParaRPr lang="en-US" sz="1836">
                <a:solidFill>
                  <a:srgbClr val="FFFFFF"/>
                </a:solidFill>
              </a:endParaRPr>
            </a:p>
          </p:txBody>
        </p:sp>
        <p:sp>
          <p:nvSpPr>
            <p:cNvPr id="24" name="Rectangle 23"/>
            <p:cNvSpPr/>
            <p:nvPr/>
          </p:nvSpPr>
          <p:spPr>
            <a:xfrm>
              <a:off x="9078094" y="4300150"/>
              <a:ext cx="2899722" cy="2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defTabSz="932597"/>
              <a:r>
                <a:rPr lang="en-US" sz="1836" dirty="0">
                  <a:solidFill>
                    <a:srgbClr val="FFFFFF"/>
                  </a:solidFill>
                </a:rPr>
                <a:t>Broker</a:t>
              </a:r>
            </a:p>
          </p:txBody>
        </p:sp>
        <p:sp>
          <p:nvSpPr>
            <p:cNvPr id="25" name="Rounded Rectangle 24"/>
            <p:cNvSpPr/>
            <p:nvPr/>
          </p:nvSpPr>
          <p:spPr>
            <a:xfrm>
              <a:off x="9333465" y="4979772"/>
              <a:ext cx="2454875" cy="16969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32597"/>
              <a:r>
                <a:rPr lang="en-US" sz="1428" dirty="0">
                  <a:solidFill>
                    <a:srgbClr val="FFFFFF"/>
                  </a:solidFill>
                </a:rPr>
                <a:t>Managed WinRT Component</a:t>
              </a:r>
            </a:p>
          </p:txBody>
        </p:sp>
      </p:grpSp>
      <p:sp>
        <p:nvSpPr>
          <p:cNvPr id="29" name="TextBox 28"/>
          <p:cNvSpPr txBox="1"/>
          <p:nvPr/>
        </p:nvSpPr>
        <p:spPr>
          <a:xfrm>
            <a:off x="275480" y="6514904"/>
            <a:ext cx="4482189" cy="414353"/>
          </a:xfrm>
          <a:prstGeom prst="rect">
            <a:avLst/>
          </a:prstGeom>
          <a:noFill/>
        </p:spPr>
        <p:txBody>
          <a:bodyPr wrap="square" rtlCol="0">
            <a:spAutoFit/>
          </a:bodyPr>
          <a:lstStyle/>
          <a:p>
            <a:pPr algn="ctr" defTabSz="932597"/>
            <a:r>
              <a:rPr lang="en-US" sz="2040" dirty="0">
                <a:gradFill>
                  <a:gsLst>
                    <a:gs pos="0">
                      <a:srgbClr val="000000">
                        <a:lumMod val="75000"/>
                        <a:lumOff val="25000"/>
                      </a:srgbClr>
                    </a:gs>
                    <a:gs pos="100000">
                      <a:srgbClr val="000000">
                        <a:lumMod val="75000"/>
                        <a:lumOff val="25000"/>
                      </a:srgbClr>
                    </a:gs>
                  </a:gsLst>
                  <a:lin ang="5400000" scaled="0"/>
                </a:gradFill>
              </a:rPr>
              <a:t>Brokered </a:t>
            </a:r>
            <a:r>
              <a:rPr lang="en-US" sz="2040" dirty="0" err="1">
                <a:gradFill>
                  <a:gsLst>
                    <a:gs pos="0">
                      <a:srgbClr val="000000">
                        <a:lumMod val="75000"/>
                        <a:lumOff val="25000"/>
                      </a:srgbClr>
                    </a:gs>
                    <a:gs pos="100000">
                      <a:srgbClr val="000000">
                        <a:lumMod val="75000"/>
                        <a:lumOff val="25000"/>
                      </a:srgbClr>
                    </a:gs>
                  </a:gsLst>
                  <a:lin ang="5400000" scaled="0"/>
                </a:gradFill>
              </a:rPr>
              <a:t>WinRT</a:t>
            </a:r>
            <a:r>
              <a:rPr lang="en-US" sz="2040" dirty="0">
                <a:gradFill>
                  <a:gsLst>
                    <a:gs pos="0">
                      <a:srgbClr val="000000">
                        <a:lumMod val="75000"/>
                        <a:lumOff val="25000"/>
                      </a:srgbClr>
                    </a:gs>
                    <a:gs pos="100000">
                      <a:srgbClr val="000000">
                        <a:lumMod val="75000"/>
                        <a:lumOff val="25000"/>
                      </a:srgbClr>
                    </a:gs>
                  </a:gsLst>
                  <a:lin ang="5400000" scaled="0"/>
                </a:gradFill>
              </a:rPr>
              <a:t> Component</a:t>
            </a:r>
          </a:p>
        </p:txBody>
      </p:sp>
      <p:sp>
        <p:nvSpPr>
          <p:cNvPr id="30" name="TextBox 29"/>
          <p:cNvSpPr txBox="1"/>
          <p:nvPr/>
        </p:nvSpPr>
        <p:spPr>
          <a:xfrm>
            <a:off x="7937498" y="6560629"/>
            <a:ext cx="4113600" cy="414353"/>
          </a:xfrm>
          <a:prstGeom prst="rect">
            <a:avLst/>
          </a:prstGeom>
          <a:noFill/>
        </p:spPr>
        <p:txBody>
          <a:bodyPr wrap="square" rtlCol="0">
            <a:spAutoFit/>
          </a:bodyPr>
          <a:lstStyle/>
          <a:p>
            <a:pPr algn="ctr" defTabSz="932597"/>
            <a:r>
              <a:rPr lang="en-US" sz="2040" dirty="0">
                <a:gradFill>
                  <a:gsLst>
                    <a:gs pos="0">
                      <a:srgbClr val="000000">
                        <a:lumMod val="75000"/>
                        <a:lumOff val="25000"/>
                      </a:srgbClr>
                    </a:gs>
                    <a:gs pos="100000">
                      <a:srgbClr val="000000">
                        <a:lumMod val="75000"/>
                        <a:lumOff val="25000"/>
                      </a:srgbClr>
                    </a:gs>
                  </a:gsLst>
                  <a:lin ang="5400000" scaled="0"/>
                </a:gradFill>
              </a:rPr>
              <a:t>Local Loopback</a:t>
            </a:r>
          </a:p>
        </p:txBody>
      </p:sp>
    </p:spTree>
    <p:extLst>
      <p:ext uri="{BB962C8B-B14F-4D97-AF65-F5344CB8AC3E}">
        <p14:creationId xmlns:p14="http://schemas.microsoft.com/office/powerpoint/2010/main" val="167470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478517"/>
            <a:ext cx="11885514" cy="3542508"/>
          </a:xfrm>
        </p:spPr>
        <p:txBody>
          <a:bodyPr/>
          <a:lstStyle/>
          <a:p>
            <a:pPr marL="0" indent="0">
              <a:buNone/>
            </a:pPr>
            <a:r>
              <a:rPr lang="en-US" sz="3599" dirty="0">
                <a:gradFill>
                  <a:gsLst>
                    <a:gs pos="0">
                      <a:schemeClr val="tx2"/>
                    </a:gs>
                    <a:gs pos="100000">
                      <a:schemeClr val="tx2"/>
                    </a:gs>
                  </a:gsLst>
                  <a:lin ang="5400000" scaled="0"/>
                </a:gradFill>
              </a:rPr>
              <a:t>Install the appropriate certificate root</a:t>
            </a:r>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A certificate root for the certificate used to sign your apps needs to be in the devices </a:t>
            </a:r>
            <a:r>
              <a:rPr lang="en-US" sz="2400" i="1" dirty="0">
                <a:gradFill>
                  <a:gsLst>
                    <a:gs pos="66981">
                      <a:schemeClr val="tx1">
                        <a:lumMod val="75000"/>
                        <a:lumOff val="25000"/>
                      </a:schemeClr>
                    </a:gs>
                    <a:gs pos="0">
                      <a:schemeClr val="tx1">
                        <a:lumMod val="75000"/>
                        <a:lumOff val="25000"/>
                      </a:schemeClr>
                    </a:gs>
                  </a:gsLst>
                  <a:lin ang="5400000" scaled="0"/>
                </a:gradFill>
              </a:rPr>
              <a:t>Trusted Root Certification Authority</a:t>
            </a:r>
          </a:p>
          <a:p>
            <a:pPr marL="0" indent="0">
              <a:buNone/>
            </a:pPr>
            <a:endParaRPr lang="en-US" sz="2400" dirty="0">
              <a:gradFill>
                <a:gsLst>
                  <a:gs pos="66981">
                    <a:schemeClr val="tx1">
                      <a:lumMod val="75000"/>
                      <a:lumOff val="25000"/>
                    </a:schemeClr>
                  </a:gs>
                  <a:gs pos="0">
                    <a:schemeClr val="tx1">
                      <a:lumMod val="75000"/>
                      <a:lumOff val="25000"/>
                    </a:schemeClr>
                  </a:gs>
                </a:gsLst>
                <a:lin ang="5400000" scaled="0"/>
              </a:gradFill>
            </a:endParaRPr>
          </a:p>
          <a:p>
            <a:pPr marL="0" indent="0">
              <a:buNone/>
            </a:pPr>
            <a:r>
              <a:rPr lang="en-US" sz="3599" dirty="0">
                <a:gradFill>
                  <a:gsLst>
                    <a:gs pos="0">
                      <a:schemeClr val="tx2"/>
                    </a:gs>
                    <a:gs pos="100000">
                      <a:schemeClr val="tx2"/>
                    </a:gs>
                  </a:gsLst>
                  <a:lin ang="5400000" scaled="0"/>
                </a:gradFill>
              </a:rPr>
              <a:t>Device needs to be enabled for </a:t>
            </a:r>
            <a:r>
              <a:rPr lang="en-US" sz="3599" dirty="0" err="1">
                <a:gradFill>
                  <a:gsLst>
                    <a:gs pos="0">
                      <a:schemeClr val="tx2"/>
                    </a:gs>
                    <a:gs pos="100000">
                      <a:schemeClr val="tx2"/>
                    </a:gs>
                  </a:gsLst>
                  <a:lin ang="5400000" scaled="0"/>
                </a:gradFill>
              </a:rPr>
              <a:t>sideloading</a:t>
            </a:r>
            <a:endParaRPr lang="en-US" sz="3599" dirty="0">
              <a:gradFill>
                <a:gsLst>
                  <a:gs pos="0">
                    <a:schemeClr val="tx2"/>
                  </a:gs>
                  <a:gs pos="100000">
                    <a:schemeClr val="tx2"/>
                  </a:gs>
                </a:gsLst>
                <a:lin ang="5400000" scaled="0"/>
              </a:gradFill>
            </a:endParaRPr>
          </a:p>
          <a:p>
            <a:pPr lvl="1"/>
            <a:r>
              <a:rPr lang="en-US" sz="3264" dirty="0">
                <a:latin typeface="+mj-lt"/>
              </a:rPr>
              <a:t>Domain joined and policy setting enabled or </a:t>
            </a:r>
          </a:p>
          <a:p>
            <a:pPr lvl="1"/>
            <a:r>
              <a:rPr lang="en-US" sz="3264" dirty="0">
                <a:latin typeface="+mj-lt"/>
              </a:rPr>
              <a:t>Activated by license key</a:t>
            </a:r>
          </a:p>
        </p:txBody>
      </p:sp>
      <p:sp>
        <p:nvSpPr>
          <p:cNvPr id="2" name="Title 1"/>
          <p:cNvSpPr>
            <a:spLocks noGrp="1"/>
          </p:cNvSpPr>
          <p:nvPr>
            <p:ph type="title"/>
          </p:nvPr>
        </p:nvSpPr>
        <p:spPr/>
        <p:txBody>
          <a:bodyPr/>
          <a:lstStyle/>
          <a:p>
            <a:r>
              <a:rPr lang="en-US" dirty="0" smtClean="0"/>
              <a:t>Readying client for deployment</a:t>
            </a:r>
            <a:endParaRPr lang="en-US" dirty="0"/>
          </a:p>
        </p:txBody>
      </p:sp>
      <p:sp>
        <p:nvSpPr>
          <p:cNvPr id="4" name="TextBox 3"/>
          <p:cNvSpPr txBox="1"/>
          <p:nvPr/>
        </p:nvSpPr>
        <p:spPr>
          <a:xfrm>
            <a:off x="273117" y="5162437"/>
            <a:ext cx="11887878" cy="1472438"/>
          </a:xfrm>
          <a:prstGeom prst="rect">
            <a:avLst/>
          </a:prstGeom>
        </p:spPr>
        <p:style>
          <a:lnRef idx="1">
            <a:schemeClr val="accent2"/>
          </a:lnRef>
          <a:fillRef idx="2">
            <a:schemeClr val="accent2"/>
          </a:fillRef>
          <a:effectRef idx="1">
            <a:schemeClr val="accent2"/>
          </a:effectRef>
          <a:fontRef idx="minor">
            <a:schemeClr val="dk1"/>
          </a:fontRef>
        </p:style>
        <p:txBody>
          <a:bodyPr wrap="square" lIns="186521" tIns="149217" rIns="186521" bIns="149217" rtlCol="0">
            <a:spAutoFit/>
          </a:bodyPr>
          <a:lstStyle/>
          <a:p>
            <a:pPr defTabSz="932597">
              <a:lnSpc>
                <a:spcPct val="90000"/>
              </a:lnSpc>
              <a:spcAft>
                <a:spcPts val="612"/>
              </a:spcAft>
            </a:pPr>
            <a:r>
              <a:rPr lang="en-US" sz="2448" b="1" dirty="0">
                <a:solidFill>
                  <a:srgbClr val="00188F"/>
                </a:solidFill>
                <a:latin typeface="Segoe UI Light"/>
              </a:rPr>
              <a:t>New changes to </a:t>
            </a:r>
            <a:r>
              <a:rPr lang="en-US" sz="2448" b="1" dirty="0" err="1">
                <a:solidFill>
                  <a:srgbClr val="00188F"/>
                </a:solidFill>
                <a:latin typeface="Segoe UI Light"/>
              </a:rPr>
              <a:t>sideloading</a:t>
            </a:r>
            <a:r>
              <a:rPr lang="en-US" sz="2448" b="1" dirty="0">
                <a:solidFill>
                  <a:srgbClr val="00188F"/>
                </a:solidFill>
                <a:latin typeface="Segoe UI Light"/>
              </a:rPr>
              <a:t> keys</a:t>
            </a:r>
          </a:p>
          <a:p>
            <a:pPr marL="466298" lvl="1" defTabSz="932597">
              <a:lnSpc>
                <a:spcPct val="90000"/>
              </a:lnSpc>
              <a:spcAft>
                <a:spcPts val="612"/>
              </a:spcAft>
            </a:pPr>
            <a:r>
              <a:rPr lang="en-US" sz="2448" dirty="0">
                <a:solidFill>
                  <a:srgbClr val="00188F"/>
                </a:solidFill>
                <a:latin typeface="Segoe UI Light"/>
              </a:rPr>
              <a:t>Key </a:t>
            </a:r>
            <a:r>
              <a:rPr lang="en-US" sz="2448" dirty="0" smtClean="0">
                <a:solidFill>
                  <a:srgbClr val="00188F"/>
                </a:solidFill>
                <a:latin typeface="Segoe UI Light"/>
              </a:rPr>
              <a:t>availability is now more flexible!</a:t>
            </a:r>
            <a:endParaRPr lang="en-US" sz="2856" b="1" dirty="0">
              <a:solidFill>
                <a:srgbClr val="00188F"/>
              </a:solidFill>
              <a:latin typeface="Segoe UI Light"/>
            </a:endParaRPr>
          </a:p>
          <a:p>
            <a:pPr marL="466298" lvl="1" defTabSz="932597">
              <a:lnSpc>
                <a:spcPct val="90000"/>
              </a:lnSpc>
              <a:spcAft>
                <a:spcPts val="612"/>
              </a:spcAft>
            </a:pPr>
            <a:r>
              <a:rPr lang="en-US" sz="2448" dirty="0">
                <a:solidFill>
                  <a:srgbClr val="00188F"/>
                </a:solidFill>
                <a:latin typeface="Segoe UI Light"/>
              </a:rPr>
              <a:t>Keys not required for any domain joined device running Windows 8.1 Update!!</a:t>
            </a:r>
          </a:p>
        </p:txBody>
      </p:sp>
    </p:spTree>
    <p:extLst>
      <p:ext uri="{BB962C8B-B14F-4D97-AF65-F5344CB8AC3E}">
        <p14:creationId xmlns:p14="http://schemas.microsoft.com/office/powerpoint/2010/main" val="357039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478518"/>
            <a:ext cx="11885514" cy="3728913"/>
          </a:xfrm>
        </p:spPr>
        <p:txBody>
          <a:bodyPr/>
          <a:lstStyle/>
          <a:p>
            <a:pPr marL="0" indent="0">
              <a:buNone/>
            </a:pPr>
            <a:r>
              <a:rPr lang="en-US" sz="3599" dirty="0">
                <a:gradFill>
                  <a:gsLst>
                    <a:gs pos="0">
                      <a:schemeClr val="tx2"/>
                    </a:gs>
                    <a:gs pos="100000">
                      <a:schemeClr val="tx2"/>
                    </a:gs>
                  </a:gsLst>
                  <a:lin ang="5400000" scaled="0"/>
                </a:gradFill>
              </a:rPr>
              <a:t>Use built-in Windows commands </a:t>
            </a:r>
          </a:p>
          <a:p>
            <a:r>
              <a:rPr lang="en-US" sz="2400" dirty="0">
                <a:gradFill>
                  <a:gsLst>
                    <a:gs pos="66981">
                      <a:schemeClr val="tx1">
                        <a:lumMod val="75000"/>
                        <a:lumOff val="25000"/>
                      </a:schemeClr>
                    </a:gs>
                    <a:gs pos="0">
                      <a:schemeClr val="tx1">
                        <a:lumMod val="75000"/>
                        <a:lumOff val="25000"/>
                      </a:schemeClr>
                    </a:gs>
                  </a:gsLst>
                  <a:lin ang="5400000" scaled="0"/>
                </a:gradFill>
              </a:rPr>
              <a:t>PowerShell are available to manage app deployments</a:t>
            </a:r>
          </a:p>
          <a:p>
            <a:r>
              <a:rPr lang="en-US" sz="2400" dirty="0">
                <a:gradFill>
                  <a:gsLst>
                    <a:gs pos="66981">
                      <a:schemeClr val="tx1">
                        <a:lumMod val="75000"/>
                        <a:lumOff val="25000"/>
                      </a:schemeClr>
                    </a:gs>
                    <a:gs pos="0">
                      <a:schemeClr val="tx1">
                        <a:lumMod val="75000"/>
                        <a:lumOff val="25000"/>
                      </a:schemeClr>
                    </a:gs>
                  </a:gsLst>
                  <a:lin ang="5400000" scaled="0"/>
                </a:gradFill>
              </a:rPr>
              <a:t>Apps can be installed per user or for all users</a:t>
            </a:r>
          </a:p>
          <a:p>
            <a:r>
              <a:rPr lang="en-US" sz="2400" dirty="0">
                <a:gradFill>
                  <a:gsLst>
                    <a:gs pos="66981">
                      <a:schemeClr val="tx1">
                        <a:lumMod val="75000"/>
                        <a:lumOff val="25000"/>
                      </a:schemeClr>
                    </a:gs>
                    <a:gs pos="0">
                      <a:schemeClr val="tx1">
                        <a:lumMod val="75000"/>
                        <a:lumOff val="25000"/>
                      </a:schemeClr>
                    </a:gs>
                  </a:gsLst>
                  <a:lin ang="5400000" scaled="0"/>
                </a:gradFill>
              </a:rPr>
              <a:t>Apps can be provisioned into a custom Windows image</a:t>
            </a:r>
          </a:p>
          <a:p>
            <a:pPr marL="0" indent="0">
              <a:buNone/>
            </a:pPr>
            <a:endParaRPr lang="en-US" sz="2400" dirty="0">
              <a:gradFill>
                <a:gsLst>
                  <a:gs pos="66981">
                    <a:schemeClr val="tx1">
                      <a:lumMod val="75000"/>
                      <a:lumOff val="25000"/>
                    </a:schemeClr>
                  </a:gs>
                  <a:gs pos="0">
                    <a:schemeClr val="tx1">
                      <a:lumMod val="75000"/>
                      <a:lumOff val="25000"/>
                    </a:schemeClr>
                  </a:gs>
                </a:gsLst>
                <a:lin ang="5400000" scaled="0"/>
              </a:gradFill>
            </a:endParaRPr>
          </a:p>
          <a:p>
            <a:pPr marL="0" indent="0">
              <a:buNone/>
            </a:pPr>
            <a:r>
              <a:rPr lang="en-US" sz="3599" dirty="0">
                <a:gradFill>
                  <a:gsLst>
                    <a:gs pos="0">
                      <a:schemeClr val="tx2"/>
                    </a:gs>
                    <a:gs pos="100000">
                      <a:schemeClr val="tx2"/>
                    </a:gs>
                  </a:gsLst>
                  <a:lin ang="5400000" scaled="0"/>
                </a:gradFill>
              </a:rPr>
              <a:t>Use inbox management capabilities</a:t>
            </a:r>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OMA-DM client is available in all editions of Windows 8.1 and works with most management software</a:t>
            </a:r>
          </a:p>
        </p:txBody>
      </p:sp>
      <p:sp>
        <p:nvSpPr>
          <p:cNvPr id="2" name="Title 1"/>
          <p:cNvSpPr>
            <a:spLocks noGrp="1"/>
          </p:cNvSpPr>
          <p:nvPr>
            <p:ph type="title"/>
          </p:nvPr>
        </p:nvSpPr>
        <p:spPr/>
        <p:txBody>
          <a:bodyPr/>
          <a:lstStyle/>
          <a:p>
            <a:r>
              <a:rPr lang="en-US" dirty="0" smtClean="0"/>
              <a:t>Deployment methods</a:t>
            </a:r>
            <a:endParaRPr lang="en-US" dirty="0"/>
          </a:p>
        </p:txBody>
      </p:sp>
    </p:spTree>
    <p:extLst>
      <p:ext uri="{BB962C8B-B14F-4D97-AF65-F5344CB8AC3E}">
        <p14:creationId xmlns:p14="http://schemas.microsoft.com/office/powerpoint/2010/main" val="6991776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478517"/>
            <a:ext cx="11885514" cy="4136726"/>
          </a:xfrm>
        </p:spPr>
        <p:txBody>
          <a:bodyPr/>
          <a:lstStyle/>
          <a:p>
            <a:pPr marL="0" indent="0">
              <a:buNone/>
            </a:pPr>
            <a:r>
              <a:rPr lang="en-US" sz="3599" dirty="0">
                <a:gradFill>
                  <a:gsLst>
                    <a:gs pos="0">
                      <a:schemeClr val="tx2"/>
                    </a:gs>
                    <a:gs pos="100000">
                      <a:schemeClr val="tx2"/>
                    </a:gs>
                  </a:gsLst>
                  <a:lin ang="5400000" scaled="0"/>
                </a:gradFill>
              </a:rPr>
              <a:t>Service pre-installed apps when the store is disabled</a:t>
            </a:r>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Update pre-install Windows Store Apps (Mail, Reader, etc..) within your enterprise without access to the Windows Store</a:t>
            </a:r>
          </a:p>
          <a:p>
            <a:endParaRPr lang="en-US" dirty="0" smtClean="0"/>
          </a:p>
          <a:p>
            <a:pPr marL="0" indent="0">
              <a:buClr>
                <a:srgbClr val="404040"/>
              </a:buClr>
              <a:buNone/>
            </a:pPr>
            <a:r>
              <a:rPr lang="en-US" sz="3599" dirty="0">
                <a:gradFill>
                  <a:gsLst>
                    <a:gs pos="0">
                      <a:srgbClr val="00188F"/>
                    </a:gs>
                    <a:gs pos="100000">
                      <a:srgbClr val="00188F"/>
                    </a:gs>
                  </a:gsLst>
                  <a:lin ang="5400000" scaled="0"/>
                </a:gradFill>
              </a:rPr>
              <a:t>Servicing uses typical enterprise tools</a:t>
            </a:r>
          </a:p>
          <a:p>
            <a:pPr marL="0" indent="0">
              <a:buClr>
                <a:srgbClr val="404040"/>
              </a:buClr>
              <a:buNone/>
            </a:pPr>
            <a:r>
              <a:rPr lang="en-US" sz="2400" dirty="0">
                <a:gradFill>
                  <a:gsLst>
                    <a:gs pos="66981">
                      <a:srgbClr val="404040">
                        <a:lumMod val="75000"/>
                        <a:lumOff val="25000"/>
                      </a:srgbClr>
                    </a:gs>
                    <a:gs pos="0">
                      <a:srgbClr val="404040">
                        <a:lumMod val="75000"/>
                        <a:lumOff val="25000"/>
                      </a:srgbClr>
                    </a:gs>
                  </a:gsLst>
                  <a:lin ang="5400000" scaled="0"/>
                </a:gradFill>
              </a:rPr>
              <a:t>Updates will be available as an a downloadable MSI or published through WSUS for Windows 8 and 8.1</a:t>
            </a:r>
          </a:p>
          <a:p>
            <a:pPr marL="0" indent="0">
              <a:buClr>
                <a:srgbClr val="404040"/>
              </a:buClr>
              <a:buNone/>
            </a:pPr>
            <a:endParaRPr lang="en-US" sz="3599" dirty="0">
              <a:gradFill>
                <a:gsLst>
                  <a:gs pos="0">
                    <a:srgbClr val="00188F"/>
                  </a:gs>
                  <a:gs pos="100000">
                    <a:srgbClr val="00188F"/>
                  </a:gs>
                </a:gsLst>
                <a:lin ang="5400000" scaled="0"/>
              </a:gradFill>
            </a:endParaRPr>
          </a:p>
        </p:txBody>
      </p:sp>
      <p:sp>
        <p:nvSpPr>
          <p:cNvPr id="2" name="Title 1"/>
          <p:cNvSpPr>
            <a:spLocks noGrp="1"/>
          </p:cNvSpPr>
          <p:nvPr>
            <p:ph type="title"/>
          </p:nvPr>
        </p:nvSpPr>
        <p:spPr/>
        <p:txBody>
          <a:bodyPr/>
          <a:lstStyle/>
          <a:p>
            <a:r>
              <a:rPr lang="en-US" dirty="0" smtClean="0"/>
              <a:t>Servicing of pre-installed Windows apps</a:t>
            </a:r>
            <a:endParaRPr lang="en-US" dirty="0"/>
          </a:p>
        </p:txBody>
      </p:sp>
      <p:sp>
        <p:nvSpPr>
          <p:cNvPr id="4" name="TextBox 3"/>
          <p:cNvSpPr txBox="1"/>
          <p:nvPr/>
        </p:nvSpPr>
        <p:spPr>
          <a:xfrm>
            <a:off x="275480" y="5803614"/>
            <a:ext cx="11887878" cy="647165"/>
          </a:xfrm>
          <a:prstGeom prst="rect">
            <a:avLst/>
          </a:prstGeom>
        </p:spPr>
        <p:style>
          <a:lnRef idx="1">
            <a:schemeClr val="accent2"/>
          </a:lnRef>
          <a:fillRef idx="2">
            <a:schemeClr val="accent2"/>
          </a:fillRef>
          <a:effectRef idx="1">
            <a:schemeClr val="accent2"/>
          </a:effectRef>
          <a:fontRef idx="minor">
            <a:schemeClr val="dk1"/>
          </a:fontRef>
        </p:style>
        <p:txBody>
          <a:bodyPr wrap="square" lIns="186521" tIns="149217" rIns="186521" bIns="149217" rtlCol="0">
            <a:spAutoFit/>
          </a:bodyPr>
          <a:lstStyle/>
          <a:p>
            <a:pPr defTabSz="932597">
              <a:lnSpc>
                <a:spcPct val="90000"/>
              </a:lnSpc>
              <a:spcAft>
                <a:spcPts val="612"/>
              </a:spcAft>
            </a:pPr>
            <a:r>
              <a:rPr lang="en-US" sz="2448" b="1" dirty="0">
                <a:solidFill>
                  <a:srgbClr val="00188F"/>
                </a:solidFill>
                <a:latin typeface="Segoe UI Light"/>
              </a:rPr>
              <a:t>Coming soon:  </a:t>
            </a:r>
            <a:r>
              <a:rPr lang="en-US" sz="2448" dirty="0">
                <a:solidFill>
                  <a:srgbClr val="00188F"/>
                </a:solidFill>
                <a:latin typeface="Segoe UI Light"/>
              </a:rPr>
              <a:t>One-time updates for </a:t>
            </a:r>
            <a:r>
              <a:rPr lang="en-US" sz="2448" b="1" dirty="0">
                <a:solidFill>
                  <a:srgbClr val="00188F"/>
                </a:solidFill>
                <a:latin typeface="Segoe UI Light"/>
              </a:rPr>
              <a:t>all</a:t>
            </a:r>
            <a:r>
              <a:rPr lang="en-US" sz="2448" dirty="0">
                <a:solidFill>
                  <a:srgbClr val="00188F"/>
                </a:solidFill>
                <a:latin typeface="Segoe UI Light"/>
              </a:rPr>
              <a:t> the pre-installed apps in Windows 8</a:t>
            </a:r>
            <a:endParaRPr lang="en-US" sz="2856" b="1" dirty="0">
              <a:solidFill>
                <a:srgbClr val="00188F"/>
              </a:solidFill>
              <a:latin typeface="Segoe UI Light"/>
            </a:endParaRPr>
          </a:p>
        </p:txBody>
      </p:sp>
    </p:spTree>
    <p:extLst>
      <p:ext uri="{BB962C8B-B14F-4D97-AF65-F5344CB8AC3E}">
        <p14:creationId xmlns:p14="http://schemas.microsoft.com/office/powerpoint/2010/main" val="1082725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478518"/>
            <a:ext cx="11885514" cy="4067667"/>
          </a:xfrm>
        </p:spPr>
        <p:txBody>
          <a:bodyPr/>
          <a:lstStyle/>
          <a:p>
            <a:pPr marL="0" indent="0">
              <a:buNone/>
            </a:pPr>
            <a:r>
              <a:rPr lang="en-US" sz="3599" dirty="0">
                <a:gradFill>
                  <a:gsLst>
                    <a:gs pos="0">
                      <a:schemeClr val="tx2"/>
                    </a:gs>
                    <a:gs pos="100000">
                      <a:schemeClr val="tx2"/>
                    </a:gs>
                  </a:gsLst>
                  <a:lin ang="5400000" scaled="0"/>
                </a:gradFill>
              </a:rPr>
              <a:t>Use apps from the Store without custom packaging</a:t>
            </a:r>
          </a:p>
          <a:p>
            <a:pPr marL="0" indent="0">
              <a:buNone/>
            </a:pPr>
            <a:r>
              <a:rPr lang="en-US" sz="2400" dirty="0">
                <a:gradFill>
                  <a:gsLst>
                    <a:gs pos="66981">
                      <a:schemeClr val="tx1">
                        <a:lumMod val="75000"/>
                        <a:lumOff val="25000"/>
                      </a:schemeClr>
                    </a:gs>
                    <a:gs pos="0">
                      <a:schemeClr val="tx1">
                        <a:lumMod val="75000"/>
                        <a:lumOff val="25000"/>
                      </a:schemeClr>
                    </a:gs>
                  </a:gsLst>
                  <a:lin ang="5400000" scaled="0"/>
                </a:gradFill>
              </a:rPr>
              <a:t>Extend the URI list of apps acquired from the Windows Store to include URIs within your enterprise</a:t>
            </a:r>
          </a:p>
          <a:p>
            <a:pPr marL="0" indent="0">
              <a:buNone/>
            </a:pPr>
            <a:endParaRPr lang="en-US" sz="3599" dirty="0">
              <a:gradFill>
                <a:gsLst>
                  <a:gs pos="0">
                    <a:srgbClr val="00188F"/>
                  </a:gs>
                  <a:gs pos="100000">
                    <a:srgbClr val="00188F"/>
                  </a:gs>
                </a:gsLst>
                <a:lin ang="5400000" scaled="0"/>
              </a:gradFill>
            </a:endParaRPr>
          </a:p>
          <a:p>
            <a:pPr marL="0" indent="0">
              <a:buClr>
                <a:srgbClr val="404040"/>
              </a:buClr>
              <a:buNone/>
            </a:pPr>
            <a:r>
              <a:rPr lang="en-US" sz="3599" dirty="0">
                <a:gradFill>
                  <a:gsLst>
                    <a:gs pos="0">
                      <a:srgbClr val="00188F"/>
                    </a:gs>
                    <a:gs pos="100000">
                      <a:srgbClr val="00188F"/>
                    </a:gs>
                  </a:gsLst>
                  <a:lin ang="5400000" scaled="0"/>
                </a:gradFill>
              </a:rPr>
              <a:t>IT Pro controls the URI list for the enterprise</a:t>
            </a:r>
          </a:p>
          <a:p>
            <a:pPr marL="0" indent="0">
              <a:buClr>
                <a:srgbClr val="404040"/>
              </a:buClr>
              <a:buNone/>
            </a:pPr>
            <a:r>
              <a:rPr lang="en-US" sz="2400" dirty="0">
                <a:gradFill>
                  <a:gsLst>
                    <a:gs pos="66981">
                      <a:srgbClr val="404040">
                        <a:lumMod val="75000"/>
                        <a:lumOff val="25000"/>
                      </a:srgbClr>
                    </a:gs>
                    <a:gs pos="0">
                      <a:srgbClr val="404040">
                        <a:lumMod val="75000"/>
                        <a:lumOff val="25000"/>
                      </a:srgbClr>
                    </a:gs>
                  </a:gsLst>
                  <a:lin ang="5400000" scaled="0"/>
                </a:gradFill>
              </a:rPr>
              <a:t>IT Pros can manage a list of URI specific for the enterprise and target clients using group policy or other management tools.  </a:t>
            </a:r>
          </a:p>
          <a:p>
            <a:pPr marL="0" indent="0">
              <a:buClr>
                <a:srgbClr val="404040"/>
              </a:buClr>
              <a:buNone/>
            </a:pPr>
            <a:endParaRPr lang="en-US" sz="3599" dirty="0">
              <a:gradFill>
                <a:gsLst>
                  <a:gs pos="0">
                    <a:srgbClr val="00188F"/>
                  </a:gs>
                  <a:gs pos="100000">
                    <a:srgbClr val="00188F"/>
                  </a:gs>
                </a:gsLst>
                <a:lin ang="5400000" scaled="0"/>
              </a:gradFill>
            </a:endParaRPr>
          </a:p>
        </p:txBody>
      </p:sp>
      <p:sp>
        <p:nvSpPr>
          <p:cNvPr id="2" name="Title 1"/>
          <p:cNvSpPr>
            <a:spLocks noGrp="1"/>
          </p:cNvSpPr>
          <p:nvPr>
            <p:ph type="title"/>
          </p:nvPr>
        </p:nvSpPr>
        <p:spPr/>
        <p:txBody>
          <a:bodyPr/>
          <a:lstStyle/>
          <a:p>
            <a:r>
              <a:rPr lang="en-US" dirty="0" smtClean="0"/>
              <a:t>Enterprise Application Content URI Rules</a:t>
            </a:r>
            <a:endParaRPr lang="en-US" dirty="0"/>
          </a:p>
        </p:txBody>
      </p:sp>
    </p:spTree>
    <p:extLst>
      <p:ext uri="{BB962C8B-B14F-4D97-AF65-F5344CB8AC3E}">
        <p14:creationId xmlns:p14="http://schemas.microsoft.com/office/powerpoint/2010/main" val="29328775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92170" y="3086266"/>
            <a:ext cx="7314165" cy="914270"/>
          </a:xfrm>
        </p:spPr>
        <p:txBody>
          <a:bodyPr/>
          <a:lstStyle/>
          <a:p>
            <a:pPr defTabSz="932223">
              <a:spcAft>
                <a:spcPts val="2448"/>
              </a:spcAft>
            </a:pPr>
            <a:r>
              <a:rPr lang="en-US" sz="3598" dirty="0">
                <a:solidFill>
                  <a:srgbClr val="000000">
                    <a:lumMod val="65000"/>
                    <a:lumOff val="35000"/>
                  </a:srgbClr>
                </a:solidFill>
              </a:rPr>
              <a:t>Customers can benefit from a modern browser, while reducing upgrade costs and preserving existing web app investments. </a:t>
            </a:r>
          </a:p>
        </p:txBody>
      </p:sp>
      <p:pic>
        <p:nvPicPr>
          <p:cNvPr id="4" name="Picture 3"/>
          <p:cNvPicPr>
            <a:picLocks noChangeAspect="1"/>
          </p:cNvPicPr>
          <p:nvPr/>
        </p:nvPicPr>
        <p:blipFill rotWithShape="1">
          <a:blip r:embed="rId3"/>
          <a:srcRect l="46466"/>
          <a:stretch/>
        </p:blipFill>
        <p:spPr>
          <a:xfrm>
            <a:off x="8034325" y="3878004"/>
            <a:ext cx="3913684" cy="2088734"/>
          </a:xfrm>
          <a:prstGeom prst="rect">
            <a:avLst/>
          </a:prstGeom>
        </p:spPr>
      </p:pic>
      <p:pic>
        <p:nvPicPr>
          <p:cNvPr id="6" name="Picture 5"/>
          <p:cNvPicPr>
            <a:picLocks noChangeAspect="1"/>
          </p:cNvPicPr>
          <p:nvPr/>
        </p:nvPicPr>
        <p:blipFill rotWithShape="1">
          <a:blip r:embed="rId4"/>
          <a:srcRect r="23907"/>
          <a:stretch/>
        </p:blipFill>
        <p:spPr>
          <a:xfrm>
            <a:off x="9367351" y="2430614"/>
            <a:ext cx="2507618" cy="873154"/>
          </a:xfrm>
          <a:prstGeom prst="rect">
            <a:avLst/>
          </a:prstGeom>
        </p:spPr>
      </p:pic>
      <p:sp>
        <p:nvSpPr>
          <p:cNvPr id="7" name="Title 1"/>
          <p:cNvSpPr txBox="1">
            <a:spLocks/>
          </p:cNvSpPr>
          <p:nvPr/>
        </p:nvSpPr>
        <p:spPr>
          <a:xfrm>
            <a:off x="9367353" y="1993581"/>
            <a:ext cx="2650573" cy="437034"/>
          </a:xfrm>
          <a:prstGeom prst="rect">
            <a:avLst/>
          </a:prstGeom>
        </p:spPr>
        <p:txBody>
          <a:bodyPr vert="horz" lIns="93226" tIns="46613" rIns="93226" bIns="46613" rtlCol="0" anchor="ctr">
            <a:noAutofit/>
          </a:bodyPr>
          <a:lstStyle>
            <a:lvl1pPr algn="ctr" defTabSz="914324" rtl="0" eaLnBrk="1" latinLnBrk="0" hangingPunct="1">
              <a:spcBef>
                <a:spcPct val="0"/>
              </a:spcBef>
              <a:buNone/>
              <a:defRPr sz="4400" kern="1200">
                <a:solidFill>
                  <a:schemeClr val="tx1"/>
                </a:solidFill>
                <a:latin typeface="+mj-lt"/>
                <a:ea typeface="+mj-ea"/>
                <a:cs typeface="+mj-cs"/>
              </a:defRPr>
            </a:lvl1pPr>
          </a:lstStyle>
          <a:p>
            <a:pPr algn="l"/>
            <a:r>
              <a:rPr lang="en-US" sz="1903" b="1" dirty="0">
                <a:solidFill>
                  <a:srgbClr val="57B1FB"/>
                </a:solidFill>
              </a:rPr>
              <a:t>Enterprise Mode Icon</a:t>
            </a:r>
          </a:p>
        </p:txBody>
      </p:sp>
      <p:sp>
        <p:nvSpPr>
          <p:cNvPr id="8" name="Title 1"/>
          <p:cNvSpPr txBox="1">
            <a:spLocks/>
          </p:cNvSpPr>
          <p:nvPr/>
        </p:nvSpPr>
        <p:spPr>
          <a:xfrm>
            <a:off x="8034324" y="3440970"/>
            <a:ext cx="2650573" cy="437034"/>
          </a:xfrm>
          <a:prstGeom prst="rect">
            <a:avLst/>
          </a:prstGeom>
        </p:spPr>
        <p:txBody>
          <a:bodyPr vert="horz" lIns="93226" tIns="46613" rIns="93226" bIns="46613" rtlCol="0" anchor="ctr">
            <a:noAutofit/>
          </a:bodyPr>
          <a:lstStyle>
            <a:lvl1pPr algn="ctr" defTabSz="914324" rtl="0" eaLnBrk="1" latinLnBrk="0" hangingPunct="1">
              <a:spcBef>
                <a:spcPct val="0"/>
              </a:spcBef>
              <a:buNone/>
              <a:defRPr sz="4400" kern="1200">
                <a:solidFill>
                  <a:schemeClr val="tx1"/>
                </a:solidFill>
                <a:latin typeface="+mj-lt"/>
                <a:ea typeface="+mj-ea"/>
                <a:cs typeface="+mj-cs"/>
              </a:defRPr>
            </a:lvl1pPr>
          </a:lstStyle>
          <a:p>
            <a:pPr algn="l"/>
            <a:r>
              <a:rPr lang="en-US" sz="1903" b="1" dirty="0">
                <a:solidFill>
                  <a:srgbClr val="57B1FB"/>
                </a:solidFill>
              </a:rPr>
              <a:t>F12 Developer Tools</a:t>
            </a:r>
          </a:p>
        </p:txBody>
      </p:sp>
      <p:sp>
        <p:nvSpPr>
          <p:cNvPr id="3" name="Rectangle 2"/>
          <p:cNvSpPr/>
          <p:nvPr/>
        </p:nvSpPr>
        <p:spPr>
          <a:xfrm>
            <a:off x="580237" y="525884"/>
            <a:ext cx="11373951" cy="879371"/>
          </a:xfrm>
          <a:prstGeom prst="rect">
            <a:avLst/>
          </a:prstGeom>
        </p:spPr>
        <p:txBody>
          <a:bodyPr vert="horz" wrap="square" lIns="146283" tIns="91427" rIns="146283" bIns="91427" rtlCol="0" anchor="t">
            <a:noAutofit/>
          </a:bodyPr>
          <a:lstStyle/>
          <a:p>
            <a:pPr defTabSz="932597">
              <a:lnSpc>
                <a:spcPct val="90000"/>
              </a:lnSpc>
              <a:spcBef>
                <a:spcPct val="0"/>
              </a:spcBef>
            </a:pPr>
            <a:r>
              <a:rPr lang="en-US" sz="4799" spc="-102" dirty="0">
                <a:ln w="3175">
                  <a:noFill/>
                </a:ln>
                <a:gradFill>
                  <a:gsLst>
                    <a:gs pos="1250">
                      <a:srgbClr val="404040"/>
                    </a:gs>
                    <a:gs pos="100000">
                      <a:srgbClr val="404040"/>
                    </a:gs>
                  </a:gsLst>
                  <a:lin ang="5400000" scaled="0"/>
                </a:gradFill>
                <a:latin typeface="Segoe UI Light"/>
                <a:cs typeface="Segoe UI" pitchFamily="34" charset="0"/>
              </a:rPr>
              <a:t>Enterprise Mode Internet Explorer </a:t>
            </a:r>
          </a:p>
        </p:txBody>
      </p:sp>
    </p:spTree>
    <p:extLst>
      <p:ext uri="{BB962C8B-B14F-4D97-AF65-F5344CB8AC3E}">
        <p14:creationId xmlns:p14="http://schemas.microsoft.com/office/powerpoint/2010/main" val="414639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7069" y="5782940"/>
            <a:ext cx="11883927" cy="903159"/>
          </a:xfrm>
        </p:spPr>
        <p:txBody>
          <a:bodyPr/>
          <a:lstStyle/>
          <a:p>
            <a:r>
              <a:rPr lang="en-US" dirty="0" smtClean="0"/>
              <a:t>Cliff Strom, Principal Program Manager</a:t>
            </a:r>
          </a:p>
          <a:p>
            <a:r>
              <a:rPr lang="en-US" dirty="0" smtClean="0"/>
              <a:t>John Vintzel, Senior Program Manager</a:t>
            </a:r>
          </a:p>
          <a:p>
            <a:r>
              <a:rPr lang="en-US" dirty="0"/>
              <a:t>2-524</a:t>
            </a:r>
            <a:endParaRPr lang="en-US" dirty="0" smtClean="0"/>
          </a:p>
        </p:txBody>
      </p:sp>
      <p:sp>
        <p:nvSpPr>
          <p:cNvPr id="2" name="Title 1"/>
          <p:cNvSpPr>
            <a:spLocks noGrp="1"/>
          </p:cNvSpPr>
          <p:nvPr>
            <p:ph type="ctrTitle"/>
          </p:nvPr>
        </p:nvSpPr>
        <p:spPr/>
        <p:txBody>
          <a:bodyPr/>
          <a:lstStyle/>
          <a:p>
            <a:r>
              <a:rPr lang="en-US" dirty="0"/>
              <a:t>Deploying and Managing Enterprise </a:t>
            </a:r>
            <a:r>
              <a:rPr lang="en-US" dirty="0" smtClean="0"/>
              <a:t>Apps</a:t>
            </a:r>
            <a:endParaRPr lang="en-US" dirty="0"/>
          </a:p>
        </p:txBody>
      </p:sp>
    </p:spTree>
    <p:extLst>
      <p:ext uri="{BB962C8B-B14F-4D97-AF65-F5344CB8AC3E}">
        <p14:creationId xmlns:p14="http://schemas.microsoft.com/office/powerpoint/2010/main" val="155279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bg1"/>
                </a:solidFill>
              </a:rPr>
              <a:t>Windows Phone</a:t>
            </a:r>
            <a:endParaRPr lang="en-US" b="1" dirty="0">
              <a:solidFill>
                <a:schemeClr val="bg1"/>
              </a:solidFill>
            </a:endParaRPr>
          </a:p>
        </p:txBody>
      </p:sp>
    </p:spTree>
    <p:extLst>
      <p:ext uri="{BB962C8B-B14F-4D97-AF65-F5344CB8AC3E}">
        <p14:creationId xmlns:p14="http://schemas.microsoft.com/office/powerpoint/2010/main" val="383529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Acquiring a certificate</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8053" y="1206231"/>
            <a:ext cx="6628873" cy="3794932"/>
          </a:xfrm>
          <a:prstGeom prst="rect">
            <a:avLst/>
          </a:prstGeom>
          <a:noFill/>
          <a:ln w="0" cap="rnd">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3836536" y="1923249"/>
            <a:ext cx="2993722" cy="466302"/>
          </a:xfrm>
          <a:prstGeom prst="rect">
            <a:avLst/>
          </a:prstGeom>
          <a:solidFill>
            <a:srgbClr val="E34A28">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2"/>
          <p:cNvSpPr>
            <a:spLocks noGrp="1"/>
          </p:cNvSpPr>
          <p:nvPr>
            <p:ph type="body" sz="quarter" idx="4294967295"/>
          </p:nvPr>
        </p:nvSpPr>
        <p:spPr>
          <a:xfrm>
            <a:off x="203269" y="4965787"/>
            <a:ext cx="5362469" cy="1942925"/>
          </a:xfrm>
          <a:prstGeom prst="rect">
            <a:avLst/>
          </a:prstGeom>
        </p:spPr>
        <p:txBody>
          <a:bodyPr/>
          <a:lstStyle/>
          <a:p>
            <a:pPr marL="0" indent="0">
              <a:buNone/>
            </a:pPr>
            <a:r>
              <a:rPr lang="en-US" sz="2448" dirty="0">
                <a:latin typeface="+mn-lt"/>
              </a:rPr>
              <a:t>Must be a Company account</a:t>
            </a:r>
          </a:p>
          <a:p>
            <a:pPr marL="0" indent="0">
              <a:buNone/>
            </a:pPr>
            <a:r>
              <a:rPr lang="en-US" sz="2448" dirty="0">
                <a:latin typeface="+mn-lt"/>
              </a:rPr>
              <a:t>Publisher name displayed on phone</a:t>
            </a:r>
          </a:p>
          <a:p>
            <a:endParaRPr lang="en-US" sz="918" dirty="0">
              <a:latin typeface="+mn-lt"/>
            </a:endParaRPr>
          </a:p>
          <a:p>
            <a:pPr marL="0" indent="0">
              <a:buNone/>
            </a:pPr>
            <a:r>
              <a:rPr lang="en-US" sz="2448" dirty="0">
                <a:latin typeface="+mn-lt"/>
              </a:rPr>
              <a:t>Company approval required</a:t>
            </a:r>
          </a:p>
          <a:p>
            <a:pPr marL="0" indent="0">
              <a:buNone/>
            </a:pPr>
            <a:r>
              <a:rPr lang="en-US" sz="2448" dirty="0">
                <a:latin typeface="+mn-lt"/>
              </a:rPr>
              <a:t>Private key, CSR, cert are local to PC</a:t>
            </a:r>
          </a:p>
        </p:txBody>
      </p:sp>
      <p:sp>
        <p:nvSpPr>
          <p:cNvPr id="9" name="Rectangle 8"/>
          <p:cNvSpPr/>
          <p:nvPr/>
        </p:nvSpPr>
        <p:spPr bwMode="auto">
          <a:xfrm>
            <a:off x="3836536" y="2478063"/>
            <a:ext cx="2020641" cy="505160"/>
          </a:xfrm>
          <a:prstGeom prst="rect">
            <a:avLst/>
          </a:prstGeom>
          <a:solidFill>
            <a:srgbClr val="00188F">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411" y="1573092"/>
            <a:ext cx="6519904" cy="5025874"/>
          </a:xfrm>
          <a:prstGeom prst="rect">
            <a:avLst/>
          </a:prstGeom>
          <a:noFill/>
          <a:ln w="38100" cap="rnd">
            <a:solidFill>
              <a:schemeClr val="accent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310130" y="1920103"/>
            <a:ext cx="710787" cy="466302"/>
          </a:xfrm>
          <a:prstGeom prst="rect">
            <a:avLst/>
          </a:prstGeom>
          <a:solidFill>
            <a:srgbClr val="E34A28">
              <a:alpha val="3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310130" y="3625170"/>
            <a:ext cx="895364" cy="466302"/>
          </a:xfrm>
          <a:prstGeom prst="rect">
            <a:avLst/>
          </a:prstGeom>
          <a:solidFill>
            <a:srgbClr val="00BCF2">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7197794" y="3567776"/>
            <a:ext cx="3885847" cy="476006"/>
          </a:xfrm>
          <a:prstGeom prst="rect">
            <a:avLst/>
          </a:prstGeom>
          <a:solidFill>
            <a:srgbClr val="00BCF2">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7197794" y="4072936"/>
            <a:ext cx="3885847" cy="476006"/>
          </a:xfrm>
          <a:prstGeom prst="rect">
            <a:avLst/>
          </a:prstGeom>
          <a:solidFill>
            <a:srgbClr val="00188F">
              <a:alpha val="3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t" anchorCtr="0"/>
          <a:lstStyle/>
          <a:p>
            <a:pPr algn="ctr" defTabSz="950961"/>
            <a:endParaRPr lang="en-US" sz="1632" spc="-10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90639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Effect transition="in" filter="fade">
                                      <p:cBhvr>
                                        <p:cTn id="59" dur="500"/>
                                        <p:tgtEl>
                                          <p:spTgt spid="8">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xEl>
                                              <p:pRg st="4" end="4"/>
                                            </p:txEl>
                                          </p:spTgt>
                                        </p:tgtEl>
                                        <p:attrNameLst>
                                          <p:attrName>style.visibility</p:attrName>
                                        </p:attrNameLst>
                                      </p:cBhvr>
                                      <p:to>
                                        <p:strVal val="visible"/>
                                      </p:to>
                                    </p:set>
                                    <p:animEffect transition="in" filter="fade">
                                      <p:cBhvr>
                                        <p:cTn id="6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build="p"/>
      <p:bldP spid="9" grpId="0" animBg="1"/>
      <p:bldP spid="11" grpId="0" animBg="1"/>
      <p:bldP spid="11" grpId="1"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Managed and unmanaged enrollment</a:t>
            </a:r>
            <a:endParaRPr lang="en-US" dirty="0"/>
          </a:p>
        </p:txBody>
      </p:sp>
      <p:graphicFrame>
        <p:nvGraphicFramePr>
          <p:cNvPr id="4" name="Table 3"/>
          <p:cNvGraphicFramePr>
            <a:graphicFrameLocks noGrp="1"/>
          </p:cNvGraphicFramePr>
          <p:nvPr>
            <p:extLst/>
          </p:nvPr>
        </p:nvGraphicFramePr>
        <p:xfrm>
          <a:off x="916852" y="1500316"/>
          <a:ext cx="10569504" cy="3676011"/>
        </p:xfrm>
        <a:graphic>
          <a:graphicData uri="http://schemas.openxmlformats.org/drawingml/2006/table">
            <a:tbl>
              <a:tblPr firstRow="1" bandRow="1">
                <a:tableStyleId>{3B4B98B0-60AC-42C2-AFA5-B58CD77FA1E5}</a:tableStyleId>
              </a:tblPr>
              <a:tblGrid>
                <a:gridCol w="3523168">
                  <a:extLst>
                    <a:ext uri="{9D8B030D-6E8A-4147-A177-3AD203B41FA5}">
                      <a16:colId xmlns="" xmlns:a16="http://schemas.microsoft.com/office/drawing/2014/main" val="3848449440"/>
                    </a:ext>
                  </a:extLst>
                </a:gridCol>
                <a:gridCol w="3523168">
                  <a:extLst>
                    <a:ext uri="{9D8B030D-6E8A-4147-A177-3AD203B41FA5}">
                      <a16:colId xmlns="" xmlns:a16="http://schemas.microsoft.com/office/drawing/2014/main" val="3746710820"/>
                    </a:ext>
                  </a:extLst>
                </a:gridCol>
                <a:gridCol w="3523168">
                  <a:extLst>
                    <a:ext uri="{9D8B030D-6E8A-4147-A177-3AD203B41FA5}">
                      <a16:colId xmlns="" xmlns:a16="http://schemas.microsoft.com/office/drawing/2014/main" val="2380500870"/>
                    </a:ext>
                  </a:extLst>
                </a:gridCol>
              </a:tblGrid>
              <a:tr h="373041">
                <a:tc>
                  <a:txBody>
                    <a:bodyPr/>
                    <a:lstStyle/>
                    <a:p>
                      <a:r>
                        <a:rPr lang="en-US" sz="1800" dirty="0" smtClean="0"/>
                        <a:t>Feature</a:t>
                      </a:r>
                      <a:endParaRPr lang="en-US" sz="1800" dirty="0"/>
                    </a:p>
                  </a:txBody>
                  <a:tcPr marL="93260" marR="93260" marT="46630" marB="46630"/>
                </a:tc>
                <a:tc>
                  <a:txBody>
                    <a:bodyPr/>
                    <a:lstStyle/>
                    <a:p>
                      <a:r>
                        <a:rPr lang="en-US" sz="1800" dirty="0" smtClean="0"/>
                        <a:t>Managed</a:t>
                      </a:r>
                      <a:endParaRPr lang="en-US" sz="1800" dirty="0"/>
                    </a:p>
                  </a:txBody>
                  <a:tcPr marL="93260" marR="93260" marT="46630" marB="46630"/>
                </a:tc>
                <a:tc>
                  <a:txBody>
                    <a:bodyPr/>
                    <a:lstStyle/>
                    <a:p>
                      <a:r>
                        <a:rPr lang="en-US" sz="1800" dirty="0" smtClean="0"/>
                        <a:t>Unmanaged</a:t>
                      </a:r>
                      <a:endParaRPr lang="en-US" sz="1800" dirty="0"/>
                    </a:p>
                  </a:txBody>
                  <a:tcPr marL="93260" marR="93260" marT="46630" marB="46630"/>
                </a:tc>
                <a:extLst>
                  <a:ext uri="{0D108BD9-81ED-4DB2-BD59-A6C34878D82A}">
                    <a16:rowId xmlns="" xmlns:a16="http://schemas.microsoft.com/office/drawing/2014/main" val="385446058"/>
                  </a:ext>
                </a:extLst>
              </a:tr>
              <a:tr h="373041">
                <a:tc>
                  <a:txBody>
                    <a:bodyPr/>
                    <a:lstStyle/>
                    <a:p>
                      <a:r>
                        <a:rPr lang="en-US" sz="1800" dirty="0" smtClean="0"/>
                        <a:t>Enrollment method</a:t>
                      </a:r>
                      <a:endParaRPr lang="en-US" sz="1800" dirty="0"/>
                    </a:p>
                  </a:txBody>
                  <a:tcPr marL="93260" marR="93260" marT="46630" marB="46630"/>
                </a:tc>
                <a:tc>
                  <a:txBody>
                    <a:bodyPr/>
                    <a:lstStyle/>
                    <a:p>
                      <a:r>
                        <a:rPr lang="en-US" sz="1800" dirty="0" smtClean="0"/>
                        <a:t>Workplace app + MDM</a:t>
                      </a:r>
                      <a:endParaRPr lang="en-US" sz="1800" dirty="0"/>
                    </a:p>
                  </a:txBody>
                  <a:tcPr marL="93260" marR="93260" marT="46630" marB="46630"/>
                </a:tc>
                <a:tc>
                  <a:txBody>
                    <a:bodyPr/>
                    <a:lstStyle/>
                    <a:p>
                      <a:r>
                        <a:rPr lang="en-US" sz="1800" dirty="0" smtClean="0"/>
                        <a:t>Email/browser</a:t>
                      </a:r>
                      <a:endParaRPr lang="en-US" sz="1800" dirty="0"/>
                    </a:p>
                  </a:txBody>
                  <a:tcPr marL="93260" marR="93260" marT="46630" marB="46630"/>
                </a:tc>
                <a:extLst>
                  <a:ext uri="{0D108BD9-81ED-4DB2-BD59-A6C34878D82A}">
                    <a16:rowId xmlns="" xmlns:a16="http://schemas.microsoft.com/office/drawing/2014/main" val="1669064602"/>
                  </a:ext>
                </a:extLst>
              </a:tr>
              <a:tr h="373041">
                <a:tc>
                  <a:txBody>
                    <a:bodyPr/>
                    <a:lstStyle/>
                    <a:p>
                      <a:r>
                        <a:rPr lang="en-US" sz="1800" dirty="0" smtClean="0"/>
                        <a:t>Number of </a:t>
                      </a:r>
                      <a:r>
                        <a:rPr lang="en-US" sz="1800" baseline="0" dirty="0" smtClean="0"/>
                        <a:t>e</a:t>
                      </a:r>
                      <a:r>
                        <a:rPr lang="en-US" sz="1800" dirty="0" smtClean="0"/>
                        <a:t>nrollments</a:t>
                      </a:r>
                      <a:endParaRPr lang="en-US" sz="1800" dirty="0"/>
                    </a:p>
                  </a:txBody>
                  <a:tcPr marL="93260" marR="93260" marT="46630" marB="46630"/>
                </a:tc>
                <a:tc>
                  <a:txBody>
                    <a:bodyPr/>
                    <a:lstStyle/>
                    <a:p>
                      <a:r>
                        <a:rPr lang="en-US" sz="1800" dirty="0" smtClean="0"/>
                        <a:t>Limited to 1</a:t>
                      </a:r>
                      <a:endParaRPr lang="en-US" sz="1800" dirty="0"/>
                    </a:p>
                  </a:txBody>
                  <a:tcPr marL="93260" marR="93260" marT="46630" marB="46630"/>
                </a:tc>
                <a:tc>
                  <a:txBody>
                    <a:bodyPr/>
                    <a:lstStyle/>
                    <a:p>
                      <a:r>
                        <a:rPr lang="en-US" sz="1800" dirty="0" smtClean="0"/>
                        <a:t>Unlimited</a:t>
                      </a:r>
                      <a:endParaRPr lang="en-US" sz="1800" dirty="0"/>
                    </a:p>
                  </a:txBody>
                  <a:tcPr marL="93260" marR="93260" marT="46630" marB="46630"/>
                </a:tc>
                <a:extLst>
                  <a:ext uri="{0D108BD9-81ED-4DB2-BD59-A6C34878D82A}">
                    <a16:rowId xmlns="" xmlns:a16="http://schemas.microsoft.com/office/drawing/2014/main" val="2500752688"/>
                  </a:ext>
                </a:extLst>
              </a:tr>
              <a:tr h="373041">
                <a:tc>
                  <a:txBody>
                    <a:bodyPr/>
                    <a:lstStyle/>
                    <a:p>
                      <a:r>
                        <a:rPr lang="en-US" sz="1800" dirty="0" smtClean="0"/>
                        <a:t>Policy management</a:t>
                      </a:r>
                      <a:endParaRPr lang="en-US" sz="1800" dirty="0"/>
                    </a:p>
                  </a:txBody>
                  <a:tcPr marL="93260" marR="93260" marT="46630" marB="46630"/>
                </a:tc>
                <a:tc>
                  <a:txBody>
                    <a:bodyPr/>
                    <a:lstStyle/>
                    <a:p>
                      <a:r>
                        <a:rPr lang="en-US" sz="1800" dirty="0" smtClean="0"/>
                        <a:t>Yes</a:t>
                      </a:r>
                      <a:endParaRPr lang="en-US" sz="1800" dirty="0"/>
                    </a:p>
                  </a:txBody>
                  <a:tcPr marL="93260" marR="93260" marT="46630" marB="46630"/>
                </a:tc>
                <a:tc>
                  <a:txBody>
                    <a:bodyPr/>
                    <a:lstStyle/>
                    <a:p>
                      <a:r>
                        <a:rPr lang="en-US" sz="1800" dirty="0" smtClean="0"/>
                        <a:t>No</a:t>
                      </a:r>
                      <a:endParaRPr lang="en-US" sz="1800" dirty="0"/>
                    </a:p>
                  </a:txBody>
                  <a:tcPr marL="93260" marR="93260" marT="46630" marB="46630"/>
                </a:tc>
                <a:extLst>
                  <a:ext uri="{0D108BD9-81ED-4DB2-BD59-A6C34878D82A}">
                    <a16:rowId xmlns="" xmlns:a16="http://schemas.microsoft.com/office/drawing/2014/main" val="928940200"/>
                  </a:ext>
                </a:extLst>
              </a:tr>
              <a:tr h="373041">
                <a:tc>
                  <a:txBody>
                    <a:bodyPr/>
                    <a:lstStyle/>
                    <a:p>
                      <a:r>
                        <a:rPr lang="en-US" sz="1800" dirty="0" smtClean="0"/>
                        <a:t>App install method</a:t>
                      </a:r>
                      <a:endParaRPr lang="en-US" sz="1800" dirty="0"/>
                    </a:p>
                  </a:txBody>
                  <a:tcPr marL="93260" marR="93260" marT="46630" marB="46630"/>
                </a:tc>
                <a:tc>
                  <a:txBody>
                    <a:bodyPr/>
                    <a:lstStyle/>
                    <a:p>
                      <a:r>
                        <a:rPr lang="en-US" sz="1800" dirty="0" smtClean="0"/>
                        <a:t>MDM/company hub</a:t>
                      </a:r>
                      <a:endParaRPr lang="en-US" sz="1800" dirty="0"/>
                    </a:p>
                  </a:txBody>
                  <a:tcPr marL="93260" marR="93260" marT="46630" marB="46630"/>
                </a:tc>
                <a:tc>
                  <a:txBody>
                    <a:bodyPr/>
                    <a:lstStyle/>
                    <a:p>
                      <a:r>
                        <a:rPr lang="en-US" sz="1800" dirty="0" smtClean="0"/>
                        <a:t>Email/browser/company</a:t>
                      </a:r>
                      <a:r>
                        <a:rPr lang="en-US" sz="1800" baseline="0" dirty="0" smtClean="0"/>
                        <a:t> hub</a:t>
                      </a:r>
                      <a:endParaRPr lang="en-US" sz="1800" dirty="0"/>
                    </a:p>
                  </a:txBody>
                  <a:tcPr marL="93260" marR="93260" marT="46630" marB="46630"/>
                </a:tc>
                <a:extLst>
                  <a:ext uri="{0D108BD9-81ED-4DB2-BD59-A6C34878D82A}">
                    <a16:rowId xmlns="" xmlns:a16="http://schemas.microsoft.com/office/drawing/2014/main" val="594773249"/>
                  </a:ext>
                </a:extLst>
              </a:tr>
              <a:tr h="373041">
                <a:tc>
                  <a:txBody>
                    <a:bodyPr/>
                    <a:lstStyle/>
                    <a:p>
                      <a:r>
                        <a:rPr lang="en-US" sz="1800" dirty="0" smtClean="0"/>
                        <a:t>App inventory</a:t>
                      </a:r>
                      <a:endParaRPr lang="en-US" sz="1800" dirty="0"/>
                    </a:p>
                  </a:txBody>
                  <a:tcPr marL="93260" marR="93260" marT="46630" marB="46630"/>
                </a:tc>
                <a:tc>
                  <a:txBody>
                    <a:bodyPr/>
                    <a:lstStyle/>
                    <a:p>
                      <a:r>
                        <a:rPr lang="en-US" sz="1800" dirty="0" smtClean="0"/>
                        <a:t>MDM/company hub</a:t>
                      </a:r>
                      <a:endParaRPr lang="en-US" sz="1800" dirty="0"/>
                    </a:p>
                  </a:txBody>
                  <a:tcPr marL="93260" marR="93260" marT="46630" marB="46630"/>
                </a:tc>
                <a:tc>
                  <a:txBody>
                    <a:bodyPr/>
                    <a:lstStyle/>
                    <a:p>
                      <a:r>
                        <a:rPr lang="en-US" sz="1800" dirty="0" smtClean="0"/>
                        <a:t>Company</a:t>
                      </a:r>
                      <a:r>
                        <a:rPr lang="en-US" sz="1800" baseline="0" dirty="0" smtClean="0"/>
                        <a:t> hub</a:t>
                      </a:r>
                      <a:endParaRPr lang="en-US" sz="1800" dirty="0"/>
                    </a:p>
                  </a:txBody>
                  <a:tcPr marL="93260" marR="93260" marT="46630" marB="46630"/>
                </a:tc>
                <a:extLst>
                  <a:ext uri="{0D108BD9-81ED-4DB2-BD59-A6C34878D82A}">
                    <a16:rowId xmlns="" xmlns:a16="http://schemas.microsoft.com/office/drawing/2014/main" val="1253343926"/>
                  </a:ext>
                </a:extLst>
              </a:tr>
              <a:tr h="373041">
                <a:tc>
                  <a:txBody>
                    <a:bodyPr/>
                    <a:lstStyle/>
                    <a:p>
                      <a:r>
                        <a:rPr lang="en-US" sz="1800" dirty="0" smtClean="0"/>
                        <a:t>Push app install</a:t>
                      </a:r>
                      <a:endParaRPr lang="en-US" sz="1800" dirty="0"/>
                    </a:p>
                  </a:txBody>
                  <a:tcPr marL="93260" marR="93260" marT="46630" marB="46630"/>
                </a:tc>
                <a:tc>
                  <a:txBody>
                    <a:bodyPr/>
                    <a:lstStyle/>
                    <a:p>
                      <a:r>
                        <a:rPr lang="en-US" sz="1800" dirty="0" smtClean="0"/>
                        <a:t>MDM</a:t>
                      </a:r>
                      <a:endParaRPr lang="en-US" sz="1800" dirty="0"/>
                    </a:p>
                  </a:txBody>
                  <a:tcPr marL="93260" marR="93260" marT="46630" marB="46630"/>
                </a:tc>
                <a:tc>
                  <a:txBody>
                    <a:bodyPr/>
                    <a:lstStyle/>
                    <a:p>
                      <a:r>
                        <a:rPr lang="en-US" sz="1800" dirty="0" smtClean="0"/>
                        <a:t>No</a:t>
                      </a:r>
                      <a:endParaRPr lang="en-US" sz="1800" dirty="0"/>
                    </a:p>
                  </a:txBody>
                  <a:tcPr marL="93260" marR="93260" marT="46630" marB="46630"/>
                </a:tc>
                <a:extLst>
                  <a:ext uri="{0D108BD9-81ED-4DB2-BD59-A6C34878D82A}">
                    <a16:rowId xmlns="" xmlns:a16="http://schemas.microsoft.com/office/drawing/2014/main" val="1973777491"/>
                  </a:ext>
                </a:extLst>
              </a:tr>
              <a:tr h="373041">
                <a:tc>
                  <a:txBody>
                    <a:bodyPr/>
                    <a:lstStyle/>
                    <a:p>
                      <a:r>
                        <a:rPr lang="en-US" sz="1800" dirty="0" smtClean="0"/>
                        <a:t>Push app uninstall</a:t>
                      </a:r>
                      <a:endParaRPr lang="en-US" sz="1800" dirty="0"/>
                    </a:p>
                  </a:txBody>
                  <a:tcPr marL="93260" marR="93260" marT="46630" marB="46630"/>
                </a:tc>
                <a:tc>
                  <a:txBody>
                    <a:bodyPr/>
                    <a:lstStyle/>
                    <a:p>
                      <a:r>
                        <a:rPr lang="en-US" sz="1800" dirty="0" smtClean="0"/>
                        <a:t>MDM</a:t>
                      </a:r>
                      <a:endParaRPr lang="en-US" sz="1800" dirty="0"/>
                    </a:p>
                  </a:txBody>
                  <a:tcPr marL="93260" marR="93260" marT="46630" marB="46630"/>
                </a:tc>
                <a:tc>
                  <a:txBody>
                    <a:bodyPr/>
                    <a:lstStyle/>
                    <a:p>
                      <a:r>
                        <a:rPr lang="en-US" sz="1800" dirty="0" smtClean="0"/>
                        <a:t>No</a:t>
                      </a:r>
                      <a:endParaRPr lang="en-US" sz="1800" dirty="0"/>
                    </a:p>
                  </a:txBody>
                  <a:tcPr marL="93260" marR="93260" marT="46630" marB="46630"/>
                </a:tc>
                <a:extLst>
                  <a:ext uri="{0D108BD9-81ED-4DB2-BD59-A6C34878D82A}">
                    <a16:rowId xmlns="" xmlns:a16="http://schemas.microsoft.com/office/drawing/2014/main" val="244821113"/>
                  </a:ext>
                </a:extLst>
              </a:tr>
              <a:tr h="373041">
                <a:tc>
                  <a:txBody>
                    <a:bodyPr/>
                    <a:lstStyle/>
                    <a:p>
                      <a:r>
                        <a:rPr lang="en-US" sz="1800" dirty="0" smtClean="0"/>
                        <a:t>Push app updates</a:t>
                      </a:r>
                      <a:endParaRPr lang="en-US" sz="1800" dirty="0"/>
                    </a:p>
                  </a:txBody>
                  <a:tcPr marL="93260" marR="93260" marT="46630" marB="46630"/>
                </a:tc>
                <a:tc>
                  <a:txBody>
                    <a:bodyPr/>
                    <a:lstStyle/>
                    <a:p>
                      <a:r>
                        <a:rPr lang="en-US" sz="1800" dirty="0" smtClean="0"/>
                        <a:t>MDM</a:t>
                      </a:r>
                      <a:endParaRPr lang="en-US" sz="1800" dirty="0"/>
                    </a:p>
                  </a:txBody>
                  <a:tcPr marL="93260" marR="93260" marT="46630" marB="46630"/>
                </a:tc>
                <a:tc>
                  <a:txBody>
                    <a:bodyPr/>
                    <a:lstStyle/>
                    <a:p>
                      <a:r>
                        <a:rPr lang="en-US" sz="1800" dirty="0" smtClean="0"/>
                        <a:t>No</a:t>
                      </a:r>
                      <a:endParaRPr lang="en-US" sz="1800" dirty="0"/>
                    </a:p>
                  </a:txBody>
                  <a:tcPr marL="93260" marR="93260" marT="46630" marB="46630"/>
                </a:tc>
                <a:extLst>
                  <a:ext uri="{0D108BD9-81ED-4DB2-BD59-A6C34878D82A}">
                    <a16:rowId xmlns="" xmlns:a16="http://schemas.microsoft.com/office/drawing/2014/main" val="4053325395"/>
                  </a:ext>
                </a:extLst>
              </a:tr>
              <a:tr h="373041">
                <a:tc>
                  <a:txBody>
                    <a:bodyPr/>
                    <a:lstStyle/>
                    <a:p>
                      <a:r>
                        <a:rPr lang="en-US" sz="1800" dirty="0" err="1" smtClean="0"/>
                        <a:t>Unenroll</a:t>
                      </a:r>
                      <a:endParaRPr lang="en-US" sz="1800" dirty="0"/>
                    </a:p>
                  </a:txBody>
                  <a:tcPr marL="93260" marR="93260" marT="46630" marB="46630"/>
                </a:tc>
                <a:tc>
                  <a:txBody>
                    <a:bodyPr/>
                    <a:lstStyle/>
                    <a:p>
                      <a:r>
                        <a:rPr lang="en-US" sz="1800" dirty="0" smtClean="0"/>
                        <a:t>Remote and local</a:t>
                      </a:r>
                      <a:endParaRPr lang="en-US" sz="1800" dirty="0"/>
                    </a:p>
                  </a:txBody>
                  <a:tcPr marL="93260" marR="93260" marT="46630" marB="46630"/>
                </a:tc>
                <a:tc>
                  <a:txBody>
                    <a:bodyPr/>
                    <a:lstStyle/>
                    <a:p>
                      <a:r>
                        <a:rPr lang="en-US" sz="1800" dirty="0" smtClean="0"/>
                        <a:t>Local</a:t>
                      </a:r>
                      <a:endParaRPr lang="en-US" sz="1800" dirty="0"/>
                    </a:p>
                  </a:txBody>
                  <a:tcPr marL="93260" marR="93260" marT="46630" marB="46630"/>
                </a:tc>
                <a:extLst>
                  <a:ext uri="{0D108BD9-81ED-4DB2-BD59-A6C34878D82A}">
                    <a16:rowId xmlns="" xmlns:a16="http://schemas.microsoft.com/office/drawing/2014/main" val="898439572"/>
                  </a:ext>
                </a:extLst>
              </a:tr>
            </a:tbl>
          </a:graphicData>
        </a:graphic>
      </p:graphicFrame>
      <p:grpSp>
        <p:nvGrpSpPr>
          <p:cNvPr id="6" name="Group 5"/>
          <p:cNvGrpSpPr/>
          <p:nvPr/>
        </p:nvGrpSpPr>
        <p:grpSpPr>
          <a:xfrm>
            <a:off x="8714950" y="4769514"/>
            <a:ext cx="656255" cy="431029"/>
            <a:chOff x="5591366" y="4311860"/>
            <a:chExt cx="643446" cy="422616"/>
          </a:xfrm>
        </p:grpSpPr>
        <p:sp>
          <p:nvSpPr>
            <p:cNvPr id="7" name="Explosion 2 6"/>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rot="19706476">
              <a:off x="5591366" y="4311860"/>
              <a:ext cx="643446" cy="422616"/>
            </a:xfrm>
            <a:prstGeom prst="rect">
              <a:avLst/>
            </a:prstGeom>
            <a:noFill/>
          </p:spPr>
          <p:txBody>
            <a:bodyPr wrap="none" lIns="186521" tIns="149217" rIns="186521" bIns="149217" rtlCol="0">
              <a:spAutoFit/>
            </a:bodyPr>
            <a:lstStyle/>
            <a:p>
              <a:pPr defTabSz="932597">
                <a:lnSpc>
                  <a:spcPct val="90000"/>
                </a:lnSpc>
              </a:pPr>
              <a:r>
                <a:rPr lang="en-US" sz="918" b="1" dirty="0">
                  <a:solidFill>
                    <a:srgbClr val="FFFF00"/>
                  </a:solidFill>
                </a:rPr>
                <a:t>NEW</a:t>
              </a:r>
            </a:p>
          </p:txBody>
        </p:sp>
      </p:grpSp>
      <p:grpSp>
        <p:nvGrpSpPr>
          <p:cNvPr id="9" name="Group 8"/>
          <p:cNvGrpSpPr/>
          <p:nvPr/>
        </p:nvGrpSpPr>
        <p:grpSpPr>
          <a:xfrm>
            <a:off x="5179359" y="4036151"/>
            <a:ext cx="656255" cy="431029"/>
            <a:chOff x="5591366" y="4311860"/>
            <a:chExt cx="643446" cy="422616"/>
          </a:xfrm>
        </p:grpSpPr>
        <p:sp>
          <p:nvSpPr>
            <p:cNvPr id="10" name="Explosion 2 9"/>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rot="19706476">
              <a:off x="5591366" y="4311860"/>
              <a:ext cx="643446" cy="422616"/>
            </a:xfrm>
            <a:prstGeom prst="rect">
              <a:avLst/>
            </a:prstGeom>
            <a:noFill/>
          </p:spPr>
          <p:txBody>
            <a:bodyPr wrap="none" lIns="186521" tIns="149217" rIns="186521" bIns="149217" rtlCol="0">
              <a:spAutoFit/>
            </a:bodyPr>
            <a:lstStyle/>
            <a:p>
              <a:pPr defTabSz="932597">
                <a:lnSpc>
                  <a:spcPct val="90000"/>
                </a:lnSpc>
              </a:pPr>
              <a:r>
                <a:rPr lang="en-US" sz="918" b="1" dirty="0">
                  <a:solidFill>
                    <a:srgbClr val="FFFF00"/>
                  </a:solidFill>
                </a:rPr>
                <a:t>NEW</a:t>
              </a:r>
            </a:p>
          </p:txBody>
        </p:sp>
      </p:grpSp>
      <p:grpSp>
        <p:nvGrpSpPr>
          <p:cNvPr id="12" name="Group 11"/>
          <p:cNvGrpSpPr/>
          <p:nvPr/>
        </p:nvGrpSpPr>
        <p:grpSpPr>
          <a:xfrm>
            <a:off x="5159753" y="3656042"/>
            <a:ext cx="656255" cy="431029"/>
            <a:chOff x="5591366" y="4311860"/>
            <a:chExt cx="643446" cy="422616"/>
          </a:xfrm>
        </p:grpSpPr>
        <p:sp>
          <p:nvSpPr>
            <p:cNvPr id="13" name="Explosion 2 12"/>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rot="19706476">
              <a:off x="5591366" y="4311860"/>
              <a:ext cx="643446" cy="422616"/>
            </a:xfrm>
            <a:prstGeom prst="rect">
              <a:avLst/>
            </a:prstGeom>
            <a:noFill/>
          </p:spPr>
          <p:txBody>
            <a:bodyPr wrap="none" lIns="186521" tIns="149217" rIns="186521" bIns="149217" rtlCol="0">
              <a:spAutoFit/>
            </a:bodyPr>
            <a:lstStyle/>
            <a:p>
              <a:pPr defTabSz="932597">
                <a:lnSpc>
                  <a:spcPct val="90000"/>
                </a:lnSpc>
              </a:pPr>
              <a:r>
                <a:rPr lang="en-US" sz="918" b="1" dirty="0">
                  <a:solidFill>
                    <a:srgbClr val="FFFF00"/>
                  </a:solidFill>
                </a:rPr>
                <a:t>NEW</a:t>
              </a:r>
            </a:p>
          </p:txBody>
        </p:sp>
      </p:grpSp>
      <p:sp>
        <p:nvSpPr>
          <p:cNvPr id="15" name="TextBox 14"/>
          <p:cNvSpPr txBox="1"/>
          <p:nvPr/>
        </p:nvSpPr>
        <p:spPr>
          <a:xfrm>
            <a:off x="950441" y="5552168"/>
            <a:ext cx="8920493" cy="992982"/>
          </a:xfrm>
          <a:prstGeom prst="rect">
            <a:avLst/>
          </a:prstGeom>
          <a:noFill/>
        </p:spPr>
        <p:txBody>
          <a:bodyPr wrap="square" lIns="186521" tIns="149217" rIns="186521" bIns="149217" rtlCol="0">
            <a:spAutoFit/>
          </a:bodyPr>
          <a:lstStyle/>
          <a:p>
            <a:pPr defTabSz="932597">
              <a:lnSpc>
                <a:spcPct val="90000"/>
              </a:lnSpc>
              <a:spcAft>
                <a:spcPts val="612"/>
              </a:spcAft>
            </a:pPr>
            <a:r>
              <a:rPr lang="en-US" sz="2448" dirty="0">
                <a:solidFill>
                  <a:srgbClr val="404040"/>
                </a:solidFill>
              </a:rPr>
              <a:t>For more information on managed enrollments, watch session </a:t>
            </a:r>
            <a:r>
              <a:rPr lang="en-US" sz="2448" i="1" dirty="0">
                <a:solidFill>
                  <a:srgbClr val="404040"/>
                </a:solidFill>
              </a:rPr>
              <a:t>2-513, Windows Phone Enterprise Management</a:t>
            </a:r>
          </a:p>
        </p:txBody>
      </p:sp>
    </p:spTree>
    <p:extLst>
      <p:ext uri="{BB962C8B-B14F-4D97-AF65-F5344CB8AC3E}">
        <p14:creationId xmlns:p14="http://schemas.microsoft.com/office/powerpoint/2010/main" val="963239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973479"/>
            <a:ext cx="3733270" cy="4569763"/>
          </a:xfrm>
        </p:spPr>
        <p:txBody>
          <a:bodyPr/>
          <a:lstStyle/>
          <a:p>
            <a:pPr marL="0" indent="0">
              <a:buNone/>
            </a:pPr>
            <a:r>
              <a:rPr lang="en-US" dirty="0" smtClean="0"/>
              <a:t>App enrollment token (AET) is generated once per year</a:t>
            </a:r>
          </a:p>
          <a:p>
            <a:endParaRPr lang="en-US" sz="1020" dirty="0"/>
          </a:p>
          <a:p>
            <a:pPr marL="0" indent="0">
              <a:buNone/>
            </a:pPr>
            <a:r>
              <a:rPr lang="en-US" dirty="0" smtClean="0"/>
              <a:t>Delivered </a:t>
            </a:r>
            <a:r>
              <a:rPr lang="en-US" dirty="0"/>
              <a:t>to </a:t>
            </a:r>
            <a:r>
              <a:rPr lang="en-US" dirty="0" smtClean="0"/>
              <a:t>the phone over an authenticated channel via email, browser, or MDM</a:t>
            </a:r>
          </a:p>
          <a:p>
            <a:endParaRPr lang="en-US" sz="1020" dirty="0"/>
          </a:p>
          <a:p>
            <a:pPr marL="0" indent="0">
              <a:buNone/>
            </a:pPr>
            <a:r>
              <a:rPr lang="en-US" dirty="0" smtClean="0"/>
              <a:t>Validated for signature and expiration</a:t>
            </a:r>
          </a:p>
        </p:txBody>
      </p:sp>
      <p:sp>
        <p:nvSpPr>
          <p:cNvPr id="3" name="Title 2"/>
          <p:cNvSpPr>
            <a:spLocks noGrp="1"/>
          </p:cNvSpPr>
          <p:nvPr>
            <p:ph type="title"/>
          </p:nvPr>
        </p:nvSpPr>
        <p:spPr/>
        <p:txBody>
          <a:bodyPr/>
          <a:lstStyle/>
          <a:p>
            <a:r>
              <a:rPr lang="en-US" dirty="0" smtClean="0"/>
              <a:t>App enrollment</a:t>
            </a:r>
            <a:endParaRPr lang="en-US" dirty="0"/>
          </a:p>
        </p:txBody>
      </p:sp>
      <p:grpSp>
        <p:nvGrpSpPr>
          <p:cNvPr id="6" name="Group 5"/>
          <p:cNvGrpSpPr/>
          <p:nvPr/>
        </p:nvGrpSpPr>
        <p:grpSpPr>
          <a:xfrm>
            <a:off x="10103886" y="3269026"/>
            <a:ext cx="533324" cy="1523454"/>
            <a:chOff x="10104437" y="3268994"/>
            <a:chExt cx="533400" cy="1523670"/>
          </a:xfrm>
        </p:grpSpPr>
        <p:sp>
          <p:nvSpPr>
            <p:cNvPr id="10" name="Right Arrow 9"/>
            <p:cNvSpPr/>
            <p:nvPr/>
          </p:nvSpPr>
          <p:spPr bwMode="auto">
            <a:xfrm rot="5400000">
              <a:off x="9609302" y="3896868"/>
              <a:ext cx="1523670" cy="26792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Flowchart: Connector 11"/>
            <p:cNvSpPr/>
            <p:nvPr/>
          </p:nvSpPr>
          <p:spPr bwMode="auto">
            <a:xfrm>
              <a:off x="10104437" y="36496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0104437" y="3699241"/>
              <a:ext cx="533400" cy="470922"/>
            </a:xfrm>
            <a:prstGeom prst="rect">
              <a:avLst/>
            </a:prstGeom>
            <a:noFill/>
          </p:spPr>
          <p:txBody>
            <a:bodyPr wrap="square" rtlCol="0">
              <a:spAutoFit/>
            </a:bodyPr>
            <a:lstStyle/>
            <a:p>
              <a:pPr algn="ctr" defTabSz="932563"/>
              <a:r>
                <a:rPr lang="en-US" sz="2400" dirty="0">
                  <a:solidFill>
                    <a:srgbClr val="FFFFFF"/>
                  </a:solidFill>
                </a:rPr>
                <a:t>2</a:t>
              </a:r>
            </a:p>
          </p:txBody>
        </p:sp>
      </p:grpSp>
      <p:grpSp>
        <p:nvGrpSpPr>
          <p:cNvPr id="4" name="Group 3"/>
          <p:cNvGrpSpPr/>
          <p:nvPr/>
        </p:nvGrpSpPr>
        <p:grpSpPr>
          <a:xfrm>
            <a:off x="7917691" y="2140250"/>
            <a:ext cx="1500492" cy="533324"/>
            <a:chOff x="7917932" y="2140057"/>
            <a:chExt cx="1500705" cy="533400"/>
          </a:xfrm>
        </p:grpSpPr>
        <p:sp>
          <p:nvSpPr>
            <p:cNvPr id="7" name="Right Arrow 6"/>
            <p:cNvSpPr/>
            <p:nvPr/>
          </p:nvSpPr>
          <p:spPr bwMode="auto">
            <a:xfrm>
              <a:off x="7917932" y="2279858"/>
              <a:ext cx="1500705" cy="25379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7" name="Flowchart: Connector 16"/>
            <p:cNvSpPr/>
            <p:nvPr/>
          </p:nvSpPr>
          <p:spPr bwMode="auto">
            <a:xfrm>
              <a:off x="8393309" y="2140057"/>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8484320" y="2175924"/>
              <a:ext cx="358424" cy="470923"/>
            </a:xfrm>
            <a:prstGeom prst="rect">
              <a:avLst/>
            </a:prstGeom>
            <a:noFill/>
          </p:spPr>
          <p:txBody>
            <a:bodyPr wrap="none" rtlCol="0">
              <a:spAutoFit/>
            </a:bodyPr>
            <a:lstStyle/>
            <a:p>
              <a:pPr defTabSz="932563"/>
              <a:r>
                <a:rPr lang="en-US" sz="2400" dirty="0">
                  <a:solidFill>
                    <a:srgbClr val="FFFFFF"/>
                  </a:solidFill>
                </a:rPr>
                <a:t>1</a:t>
              </a:r>
            </a:p>
          </p:txBody>
        </p:sp>
      </p:grpSp>
      <p:sp>
        <p:nvSpPr>
          <p:cNvPr id="24" name="Rectangle 23"/>
          <p:cNvSpPr/>
          <p:nvPr/>
        </p:nvSpPr>
        <p:spPr bwMode="auto">
          <a:xfrm>
            <a:off x="4389697" y="4358340"/>
            <a:ext cx="7466541" cy="2186490"/>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1599" spc="-102" dirty="0">
                <a:gradFill>
                  <a:gsLst>
                    <a:gs pos="0">
                      <a:srgbClr val="FFFFFF"/>
                    </a:gs>
                    <a:gs pos="100000">
                      <a:srgbClr val="FFFFFF"/>
                    </a:gs>
                  </a:gsLst>
                  <a:lin ang="5400000" scaled="0"/>
                </a:gradFill>
                <a:ea typeface="Segoe UI" pitchFamily="34" charset="0"/>
                <a:cs typeface="Segoe UI" pitchFamily="34" charset="0"/>
              </a:rPr>
              <a:t>Windows Phone 8</a:t>
            </a:r>
          </a:p>
        </p:txBody>
      </p:sp>
      <p:sp>
        <p:nvSpPr>
          <p:cNvPr id="25" name="Rectangle 24"/>
          <p:cNvSpPr/>
          <p:nvPr/>
        </p:nvSpPr>
        <p:spPr bwMode="auto">
          <a:xfrm>
            <a:off x="9380089" y="4914421"/>
            <a:ext cx="1980919" cy="109708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Email/Browser/MDM</a:t>
            </a:r>
          </a:p>
        </p:txBody>
      </p:sp>
      <p:grpSp>
        <p:nvGrpSpPr>
          <p:cNvPr id="9" name="Group 8"/>
          <p:cNvGrpSpPr/>
          <p:nvPr/>
        </p:nvGrpSpPr>
        <p:grpSpPr>
          <a:xfrm>
            <a:off x="7765313" y="5159164"/>
            <a:ext cx="1500492" cy="533324"/>
            <a:chOff x="7765532" y="5159400"/>
            <a:chExt cx="1500705" cy="533400"/>
          </a:xfrm>
        </p:grpSpPr>
        <p:sp>
          <p:nvSpPr>
            <p:cNvPr id="26" name="Right Arrow 25"/>
            <p:cNvSpPr/>
            <p:nvPr/>
          </p:nvSpPr>
          <p:spPr bwMode="auto">
            <a:xfrm rot="10800000">
              <a:off x="7765532" y="5299201"/>
              <a:ext cx="1500705" cy="25379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8" name="Flowchart: Connector 27"/>
            <p:cNvSpPr/>
            <p:nvPr/>
          </p:nvSpPr>
          <p:spPr bwMode="auto">
            <a:xfrm>
              <a:off x="8275637" y="5159400"/>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8366648" y="5195267"/>
              <a:ext cx="358424" cy="470923"/>
            </a:xfrm>
            <a:prstGeom prst="rect">
              <a:avLst/>
            </a:prstGeom>
            <a:noFill/>
          </p:spPr>
          <p:txBody>
            <a:bodyPr wrap="none" rtlCol="0">
              <a:spAutoFit/>
            </a:bodyPr>
            <a:lstStyle/>
            <a:p>
              <a:pPr defTabSz="932563"/>
              <a:r>
                <a:rPr lang="en-US" sz="2400" dirty="0">
                  <a:solidFill>
                    <a:srgbClr val="FFFFFF"/>
                  </a:solidFill>
                </a:rPr>
                <a:t>2</a:t>
              </a:r>
            </a:p>
          </p:txBody>
        </p:sp>
      </p:grpSp>
      <p:pic>
        <p:nvPicPr>
          <p:cNvPr id="36" name="Picture 35"/>
          <p:cNvPicPr>
            <a:picLocks noChangeAspect="1"/>
          </p:cNvPicPr>
          <p:nvPr/>
        </p:nvPicPr>
        <p:blipFill>
          <a:blip r:embed="rId3"/>
          <a:stretch>
            <a:fillRect/>
          </a:stretch>
        </p:blipFill>
        <p:spPr>
          <a:xfrm>
            <a:off x="6622096" y="1804880"/>
            <a:ext cx="1219027" cy="1219027"/>
          </a:xfrm>
          <a:prstGeom prst="rect">
            <a:avLst/>
          </a:prstGeom>
        </p:spPr>
      </p:pic>
      <p:pic>
        <p:nvPicPr>
          <p:cNvPr id="37" name="Picture 36"/>
          <p:cNvPicPr>
            <a:picLocks noChangeAspect="1"/>
          </p:cNvPicPr>
          <p:nvPr/>
        </p:nvPicPr>
        <p:blipFill>
          <a:blip r:embed="rId4"/>
          <a:stretch>
            <a:fillRect/>
          </a:stretch>
        </p:blipFill>
        <p:spPr>
          <a:xfrm>
            <a:off x="4694454" y="1831291"/>
            <a:ext cx="1219027" cy="1219027"/>
          </a:xfrm>
          <a:prstGeom prst="rect">
            <a:avLst/>
          </a:prstGeom>
        </p:spPr>
      </p:pic>
      <p:pic>
        <p:nvPicPr>
          <p:cNvPr id="38" name="Picture 37"/>
          <p:cNvPicPr>
            <a:picLocks noChangeAspect="1"/>
          </p:cNvPicPr>
          <p:nvPr/>
        </p:nvPicPr>
        <p:blipFill>
          <a:blip r:embed="rId5"/>
          <a:stretch>
            <a:fillRect/>
          </a:stretch>
        </p:blipFill>
        <p:spPr>
          <a:xfrm>
            <a:off x="6044846" y="2199489"/>
            <a:ext cx="482631" cy="482631"/>
          </a:xfrm>
          <a:prstGeom prst="rect">
            <a:avLst/>
          </a:prstGeom>
        </p:spPr>
      </p:pic>
      <p:grpSp>
        <p:nvGrpSpPr>
          <p:cNvPr id="14" name="Group 13"/>
          <p:cNvGrpSpPr/>
          <p:nvPr/>
        </p:nvGrpSpPr>
        <p:grpSpPr>
          <a:xfrm>
            <a:off x="5684912" y="4914421"/>
            <a:ext cx="1980919" cy="1097085"/>
            <a:chOff x="5684837" y="4914622"/>
            <a:chExt cx="1981200" cy="1097240"/>
          </a:xfrm>
        </p:grpSpPr>
        <p:sp>
          <p:nvSpPr>
            <p:cNvPr id="8" name="Rectangle 7"/>
            <p:cNvSpPr/>
            <p:nvPr/>
          </p:nvSpPr>
          <p:spPr bwMode="auto">
            <a:xfrm>
              <a:off x="5684837" y="4914622"/>
              <a:ext cx="1981200" cy="10972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Enterprise Service</a:t>
              </a:r>
            </a:p>
          </p:txBody>
        </p:sp>
        <p:pic>
          <p:nvPicPr>
            <p:cNvPr id="40" name="Picture 39"/>
            <p:cNvPicPr>
              <a:picLocks noChangeAspect="1"/>
            </p:cNvPicPr>
            <p:nvPr/>
          </p:nvPicPr>
          <p:blipFill>
            <a:blip r:embed="rId6"/>
            <a:stretch>
              <a:fillRect/>
            </a:stretch>
          </p:blipFill>
          <p:spPr>
            <a:xfrm>
              <a:off x="7028309" y="5326062"/>
              <a:ext cx="561528" cy="561528"/>
            </a:xfrm>
            <a:prstGeom prst="rect">
              <a:avLst/>
            </a:prstGeom>
          </p:spPr>
        </p:pic>
      </p:grpSp>
      <p:grpSp>
        <p:nvGrpSpPr>
          <p:cNvPr id="5" name="Group 4"/>
          <p:cNvGrpSpPr/>
          <p:nvPr/>
        </p:nvGrpSpPr>
        <p:grpSpPr>
          <a:xfrm>
            <a:off x="9549095" y="1683116"/>
            <a:ext cx="1697629" cy="1447594"/>
            <a:chOff x="9549567" y="1682857"/>
            <a:chExt cx="1697870" cy="1447800"/>
          </a:xfrm>
        </p:grpSpPr>
        <p:sp>
          <p:nvSpPr>
            <p:cNvPr id="19" name="Rounded Rectangle 18"/>
            <p:cNvSpPr/>
            <p:nvPr/>
          </p:nvSpPr>
          <p:spPr bwMode="auto">
            <a:xfrm>
              <a:off x="9549567" y="1682857"/>
              <a:ext cx="1697870" cy="14478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2400" spc="-102" dirty="0">
                  <a:gradFill>
                    <a:gsLst>
                      <a:gs pos="0">
                        <a:srgbClr val="FFFFFF"/>
                      </a:gs>
                      <a:gs pos="100000">
                        <a:srgbClr val="FFFFFF"/>
                      </a:gs>
                    </a:gsLst>
                    <a:lin ang="5400000" scaled="0"/>
                  </a:gradFill>
                  <a:ea typeface="Segoe UI" pitchFamily="34" charset="0"/>
                  <a:cs typeface="Segoe UI" pitchFamily="34" charset="0"/>
                </a:rPr>
                <a:t>AET</a:t>
              </a:r>
            </a:p>
          </p:txBody>
        </p:sp>
        <p:sp>
          <p:nvSpPr>
            <p:cNvPr id="22" name="TextBox 21"/>
            <p:cNvSpPr txBox="1"/>
            <p:nvPr/>
          </p:nvSpPr>
          <p:spPr>
            <a:xfrm>
              <a:off x="10180637" y="2354262"/>
              <a:ext cx="1035375" cy="596240"/>
            </a:xfrm>
            <a:prstGeom prst="rect">
              <a:avLst/>
            </a:prstGeom>
            <a:noFill/>
          </p:spPr>
          <p:txBody>
            <a:bodyPr wrap="none" rtlCol="0">
              <a:spAutoFit/>
            </a:bodyPr>
            <a:lstStyle/>
            <a:p>
              <a:pPr defTabSz="932563"/>
              <a:r>
                <a:rPr lang="en-US" sz="1599" dirty="0">
                  <a:solidFill>
                    <a:srgbClr val="FFFFFF"/>
                  </a:solidFill>
                </a:rPr>
                <a:t>Publisher</a:t>
              </a:r>
            </a:p>
            <a:p>
              <a:pPr algn="ctr" defTabSz="932563"/>
              <a:r>
                <a:rPr lang="en-US" sz="1599" dirty="0">
                  <a:solidFill>
                    <a:srgbClr val="FFFFFF"/>
                  </a:solidFill>
                </a:rPr>
                <a:t>ID</a:t>
              </a:r>
            </a:p>
          </p:txBody>
        </p:sp>
        <p:pic>
          <p:nvPicPr>
            <p:cNvPr id="41" name="Picture 40"/>
            <p:cNvPicPr>
              <a:picLocks noChangeAspect="1"/>
            </p:cNvPicPr>
            <p:nvPr/>
          </p:nvPicPr>
          <p:blipFill>
            <a:blip r:embed="rId7"/>
            <a:stretch>
              <a:fillRect/>
            </a:stretch>
          </p:blipFill>
          <p:spPr>
            <a:xfrm>
              <a:off x="9632442" y="2383882"/>
              <a:ext cx="604734" cy="604734"/>
            </a:xfrm>
            <a:prstGeom prst="rect">
              <a:avLst/>
            </a:prstGeom>
          </p:spPr>
        </p:pic>
      </p:grpSp>
      <p:grpSp>
        <p:nvGrpSpPr>
          <p:cNvPr id="11" name="Group 10"/>
          <p:cNvGrpSpPr/>
          <p:nvPr/>
        </p:nvGrpSpPr>
        <p:grpSpPr>
          <a:xfrm>
            <a:off x="5859677" y="5699324"/>
            <a:ext cx="533324" cy="533324"/>
            <a:chOff x="5859626" y="5699636"/>
            <a:chExt cx="533400" cy="533400"/>
          </a:xfrm>
        </p:grpSpPr>
        <p:sp>
          <p:nvSpPr>
            <p:cNvPr id="31" name="Flowchart: Connector 30"/>
            <p:cNvSpPr/>
            <p:nvPr/>
          </p:nvSpPr>
          <p:spPr bwMode="auto">
            <a:xfrm>
              <a:off x="5859626" y="5699636"/>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5950637" y="5735503"/>
              <a:ext cx="358424" cy="470923"/>
            </a:xfrm>
            <a:prstGeom prst="rect">
              <a:avLst/>
            </a:prstGeom>
            <a:noFill/>
          </p:spPr>
          <p:txBody>
            <a:bodyPr wrap="none" rtlCol="0">
              <a:spAutoFit/>
            </a:bodyPr>
            <a:lstStyle/>
            <a:p>
              <a:pPr defTabSz="932563"/>
              <a:r>
                <a:rPr lang="en-US" sz="2400" dirty="0">
                  <a:solidFill>
                    <a:srgbClr val="FFFFFF"/>
                  </a:solidFill>
                </a:rPr>
                <a:t>3</a:t>
              </a:r>
            </a:p>
          </p:txBody>
        </p:sp>
      </p:grpSp>
      <p:pic>
        <p:nvPicPr>
          <p:cNvPr id="3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528" y="4394049"/>
            <a:ext cx="1447594" cy="29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par>
                          <p:cTn id="35" fill="hold">
                            <p:stCondLst>
                              <p:cond delay="1000"/>
                            </p:stCondLst>
                            <p:childTnLst>
                              <p:par>
                                <p:cTn id="36" presetID="2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fade">
                                      <p:cBhvr>
                                        <p:cTn id="43" dur="500"/>
                                        <p:tgtEl>
                                          <p:spTgt spid="2">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2" y="1213174"/>
            <a:ext cx="11885514" cy="4123621"/>
          </a:xfrm>
        </p:spPr>
        <p:txBody>
          <a:bodyPr/>
          <a:lstStyle/>
          <a:p>
            <a:endParaRPr lang="en-US" dirty="0" smtClean="0"/>
          </a:p>
          <a:p>
            <a:endParaRPr lang="en-US" dirty="0" smtClean="0"/>
          </a:p>
          <a:p>
            <a:endParaRPr lang="en-US" dirty="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Company hub APIs</a:t>
            </a:r>
            <a:endParaRPr lang="en-US" dirty="0"/>
          </a:p>
        </p:txBody>
      </p:sp>
      <p:graphicFrame>
        <p:nvGraphicFramePr>
          <p:cNvPr id="4" name="Table 3"/>
          <p:cNvGraphicFramePr>
            <a:graphicFrameLocks noGrp="1"/>
          </p:cNvGraphicFramePr>
          <p:nvPr>
            <p:extLst/>
          </p:nvPr>
        </p:nvGraphicFramePr>
        <p:xfrm>
          <a:off x="961182" y="1668722"/>
          <a:ext cx="10361731" cy="2883001"/>
        </p:xfrm>
        <a:graphic>
          <a:graphicData uri="http://schemas.openxmlformats.org/drawingml/2006/table">
            <a:tbl>
              <a:tblPr firstRow="1" bandRow="1">
                <a:tableStyleId>{3B4B98B0-60AC-42C2-AFA5-B58CD77FA1E5}</a:tableStyleId>
              </a:tblPr>
              <a:tblGrid>
                <a:gridCol w="4647541">
                  <a:extLst>
                    <a:ext uri="{9D8B030D-6E8A-4147-A177-3AD203B41FA5}">
                      <a16:colId xmlns="" xmlns:a16="http://schemas.microsoft.com/office/drawing/2014/main" val="1009131299"/>
                    </a:ext>
                  </a:extLst>
                </a:gridCol>
                <a:gridCol w="2819001">
                  <a:extLst>
                    <a:ext uri="{9D8B030D-6E8A-4147-A177-3AD203B41FA5}">
                      <a16:colId xmlns="" xmlns:a16="http://schemas.microsoft.com/office/drawing/2014/main" val="1895716329"/>
                    </a:ext>
                  </a:extLst>
                </a:gridCol>
                <a:gridCol w="2895190">
                  <a:extLst>
                    <a:ext uri="{9D8B030D-6E8A-4147-A177-3AD203B41FA5}">
                      <a16:colId xmlns="" xmlns:a16="http://schemas.microsoft.com/office/drawing/2014/main" val="1751680831"/>
                    </a:ext>
                  </a:extLst>
                </a:gridCol>
              </a:tblGrid>
              <a:tr h="360375">
                <a:tc>
                  <a:txBody>
                    <a:bodyPr/>
                    <a:lstStyle/>
                    <a:p>
                      <a:r>
                        <a:rPr lang="en-US" sz="1700" dirty="0" smtClean="0"/>
                        <a:t>API feature</a:t>
                      </a:r>
                      <a:endParaRPr lang="en-US" sz="1700" dirty="0"/>
                    </a:p>
                  </a:txBody>
                  <a:tcPr marL="91427" marR="91427" marT="45713" marB="45713"/>
                </a:tc>
                <a:tc>
                  <a:txBody>
                    <a:bodyPr/>
                    <a:lstStyle/>
                    <a:p>
                      <a:r>
                        <a:rPr lang="en-US" sz="1700" dirty="0" smtClean="0"/>
                        <a:t>WP 8</a:t>
                      </a:r>
                      <a:endParaRPr lang="en-US" sz="1700" dirty="0"/>
                    </a:p>
                  </a:txBody>
                  <a:tcPr marL="91427" marR="91427" marT="45713" marB="45713"/>
                </a:tc>
                <a:tc>
                  <a:txBody>
                    <a:bodyPr/>
                    <a:lstStyle/>
                    <a:p>
                      <a:r>
                        <a:rPr lang="en-US" sz="1700" dirty="0" smtClean="0"/>
                        <a:t>WP</a:t>
                      </a:r>
                      <a:r>
                        <a:rPr lang="en-US" sz="1700" baseline="0" dirty="0" smtClean="0"/>
                        <a:t> 8.1</a:t>
                      </a:r>
                      <a:endParaRPr lang="en-US" sz="1700" dirty="0"/>
                    </a:p>
                  </a:txBody>
                  <a:tcPr marL="91427" marR="91427" marT="45713" marB="45713"/>
                </a:tc>
                <a:extLst>
                  <a:ext uri="{0D108BD9-81ED-4DB2-BD59-A6C34878D82A}">
                    <a16:rowId xmlns="" xmlns:a16="http://schemas.microsoft.com/office/drawing/2014/main" val="27380207"/>
                  </a:ext>
                </a:extLst>
              </a:tr>
              <a:tr h="360375">
                <a:tc>
                  <a:txBody>
                    <a:bodyPr/>
                    <a:lstStyle/>
                    <a:p>
                      <a:r>
                        <a:rPr lang="en-US" sz="1700" dirty="0" smtClean="0"/>
                        <a:t>Enumerate apps</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3183469425"/>
                  </a:ext>
                </a:extLst>
              </a:tr>
              <a:tr h="36037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Launch apps</a:t>
                      </a:r>
                    </a:p>
                  </a:txBody>
                  <a:tcPr marL="91427" marR="91427" marT="45713" marB="45713"/>
                </a:tc>
                <a:tc>
                  <a:txBody>
                    <a:bodyPr/>
                    <a:lstStyle/>
                    <a:p>
                      <a:r>
                        <a:rPr lang="en-US" sz="1700" dirty="0" smtClean="0"/>
                        <a:t>Yes</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4294961002"/>
                  </a:ext>
                </a:extLst>
              </a:tr>
              <a:tr h="36037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Install enterprise signed apps</a:t>
                      </a:r>
                    </a:p>
                  </a:txBody>
                  <a:tcPr marL="91427" marR="91427" marT="45713" marB="45713"/>
                </a:tc>
                <a:tc>
                  <a:txBody>
                    <a:bodyPr/>
                    <a:lstStyle/>
                    <a:p>
                      <a:r>
                        <a:rPr lang="en-US" sz="1700" dirty="0" smtClean="0"/>
                        <a:t>Yes</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2723100988"/>
                  </a:ext>
                </a:extLst>
              </a:tr>
              <a:tr h="360375">
                <a:tc>
                  <a:txBody>
                    <a:bodyPr/>
                    <a:lstStyle/>
                    <a:p>
                      <a:r>
                        <a:rPr lang="en-US" sz="1700" dirty="0" smtClean="0"/>
                        <a:t>Get enterprise metadata</a:t>
                      </a:r>
                      <a:endParaRPr lang="en-US" sz="1700" dirty="0"/>
                    </a:p>
                  </a:txBody>
                  <a:tcPr marL="91427" marR="91427" marT="45713" marB="45713"/>
                </a:tc>
                <a:tc>
                  <a:txBody>
                    <a:bodyPr/>
                    <a:lstStyle/>
                    <a:p>
                      <a:r>
                        <a:rPr lang="en-US" sz="1700" dirty="0" smtClean="0"/>
                        <a:t>No</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1969057328"/>
                  </a:ext>
                </a:extLst>
              </a:tr>
              <a:tr h="360375">
                <a:tc>
                  <a:txBody>
                    <a:bodyPr/>
                    <a:lstStyle/>
                    <a:p>
                      <a:r>
                        <a:rPr lang="en-US" sz="1700" dirty="0" smtClean="0"/>
                        <a:t>Renew an enterprise enrollment</a:t>
                      </a:r>
                      <a:endParaRPr lang="en-US" sz="1700" dirty="0"/>
                    </a:p>
                  </a:txBody>
                  <a:tcPr marL="91427" marR="91427" marT="45713" marB="45713"/>
                </a:tc>
                <a:tc>
                  <a:txBody>
                    <a:bodyPr/>
                    <a:lstStyle/>
                    <a:p>
                      <a:r>
                        <a:rPr lang="en-US" sz="1700" dirty="0" smtClean="0"/>
                        <a:t>No</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3193579724"/>
                  </a:ext>
                </a:extLst>
              </a:tr>
              <a:tr h="360375">
                <a:tc>
                  <a:txBody>
                    <a:bodyPr/>
                    <a:lstStyle/>
                    <a:p>
                      <a:r>
                        <a:rPr lang="en-US" sz="1700" dirty="0" err="1" smtClean="0"/>
                        <a:t>Unenroll</a:t>
                      </a:r>
                      <a:r>
                        <a:rPr lang="en-US" sz="1700" dirty="0" smtClean="0"/>
                        <a:t> from the current enterprise</a:t>
                      </a:r>
                      <a:endParaRPr lang="en-US" sz="1700" dirty="0"/>
                    </a:p>
                  </a:txBody>
                  <a:tcPr marL="91427" marR="91427" marT="45713" marB="45713"/>
                </a:tc>
                <a:tc>
                  <a:txBody>
                    <a:bodyPr/>
                    <a:lstStyle/>
                    <a:p>
                      <a:r>
                        <a:rPr lang="en-US" sz="1700" dirty="0" smtClean="0"/>
                        <a:t>No</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extLst>
                  <a:ext uri="{0D108BD9-81ED-4DB2-BD59-A6C34878D82A}">
                    <a16:rowId xmlns="" xmlns:a16="http://schemas.microsoft.com/office/drawing/2014/main" val="1367079218"/>
                  </a:ext>
                </a:extLst>
              </a:tr>
              <a:tr h="360375">
                <a:tc>
                  <a:txBody>
                    <a:bodyPr/>
                    <a:lstStyle/>
                    <a:p>
                      <a:r>
                        <a:rPr lang="en-US" sz="1700" dirty="0" smtClean="0"/>
                        <a:t>Trigger enterprise phone home</a:t>
                      </a:r>
                      <a:endParaRPr lang="en-US" sz="1700" dirty="0"/>
                    </a:p>
                  </a:txBody>
                  <a:tcPr marL="91427" marR="91427" marT="45713" marB="45713"/>
                </a:tc>
                <a:tc>
                  <a:txBody>
                    <a:bodyPr/>
                    <a:lstStyle/>
                    <a:p>
                      <a:r>
                        <a:rPr lang="en-US" sz="1700" dirty="0" smtClean="0"/>
                        <a:t>No</a:t>
                      </a:r>
                      <a:endParaRPr lang="en-US" sz="1700" dirty="0"/>
                    </a:p>
                  </a:txBody>
                  <a:tcPr marL="91427" marR="91427" marT="45713" marB="45713"/>
                </a:tc>
                <a:tc>
                  <a:txBody>
                    <a:bodyPr/>
                    <a:lstStyle/>
                    <a:p>
                      <a:r>
                        <a:rPr lang="en-US" sz="1700" dirty="0" smtClean="0"/>
                        <a:t>Yes</a:t>
                      </a:r>
                      <a:endParaRPr lang="en-US" sz="1700" dirty="0"/>
                    </a:p>
                  </a:txBody>
                  <a:tcPr marL="91427" marR="91427" marT="45713" marB="45713"/>
                </a:tc>
              </a:tr>
            </a:tbl>
          </a:graphicData>
        </a:graphic>
      </p:graphicFrame>
      <p:grpSp>
        <p:nvGrpSpPr>
          <p:cNvPr id="7" name="Group 6"/>
          <p:cNvGrpSpPr/>
          <p:nvPr/>
        </p:nvGrpSpPr>
        <p:grpSpPr>
          <a:xfrm>
            <a:off x="9050191" y="3787823"/>
            <a:ext cx="636943" cy="420055"/>
            <a:chOff x="5594572" y="4313110"/>
            <a:chExt cx="637034" cy="420115"/>
          </a:xfrm>
        </p:grpSpPr>
        <p:sp>
          <p:nvSpPr>
            <p:cNvPr id="5" name="Explosion 2 4"/>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rot="19706476">
              <a:off x="5594572" y="4313110"/>
              <a:ext cx="637034" cy="420115"/>
            </a:xfrm>
            <a:prstGeom prst="rect">
              <a:avLst/>
            </a:prstGeom>
            <a:noFill/>
          </p:spPr>
          <p:txBody>
            <a:bodyPr wrap="none" lIns="182854" tIns="146283" rIns="182854" bIns="146283" rtlCol="0">
              <a:spAutoFit/>
            </a:bodyPr>
            <a:lstStyle/>
            <a:p>
              <a:pPr defTabSz="932597">
                <a:lnSpc>
                  <a:spcPct val="90000"/>
                </a:lnSpc>
              </a:pPr>
              <a:r>
                <a:rPr lang="en-US" sz="900" b="1" dirty="0">
                  <a:solidFill>
                    <a:srgbClr val="FFFF00"/>
                  </a:solidFill>
                </a:rPr>
                <a:t>NEW</a:t>
              </a:r>
            </a:p>
          </p:txBody>
        </p:sp>
      </p:grpSp>
      <p:grpSp>
        <p:nvGrpSpPr>
          <p:cNvPr id="8" name="Group 7"/>
          <p:cNvGrpSpPr/>
          <p:nvPr/>
        </p:nvGrpSpPr>
        <p:grpSpPr>
          <a:xfrm>
            <a:off x="9050191" y="4154258"/>
            <a:ext cx="636943" cy="420055"/>
            <a:chOff x="5594572" y="4313110"/>
            <a:chExt cx="637034" cy="420115"/>
          </a:xfrm>
        </p:grpSpPr>
        <p:sp>
          <p:nvSpPr>
            <p:cNvPr id="9" name="Explosion 2 8"/>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rot="19706476">
              <a:off x="5594572" y="4313110"/>
              <a:ext cx="637034" cy="420115"/>
            </a:xfrm>
            <a:prstGeom prst="rect">
              <a:avLst/>
            </a:prstGeom>
            <a:noFill/>
          </p:spPr>
          <p:txBody>
            <a:bodyPr wrap="none" lIns="182854" tIns="146283" rIns="182854" bIns="146283" rtlCol="0">
              <a:spAutoFit/>
            </a:bodyPr>
            <a:lstStyle/>
            <a:p>
              <a:pPr defTabSz="932597">
                <a:lnSpc>
                  <a:spcPct val="90000"/>
                </a:lnSpc>
              </a:pPr>
              <a:r>
                <a:rPr lang="en-US" sz="900" b="1" dirty="0">
                  <a:solidFill>
                    <a:srgbClr val="FFFF00"/>
                  </a:solidFill>
                </a:rPr>
                <a:t>NEW</a:t>
              </a:r>
            </a:p>
          </p:txBody>
        </p:sp>
      </p:grpSp>
      <p:grpSp>
        <p:nvGrpSpPr>
          <p:cNvPr id="14" name="Group 13"/>
          <p:cNvGrpSpPr/>
          <p:nvPr/>
        </p:nvGrpSpPr>
        <p:grpSpPr>
          <a:xfrm>
            <a:off x="9037238" y="3429690"/>
            <a:ext cx="636943" cy="420055"/>
            <a:chOff x="5594572" y="4313110"/>
            <a:chExt cx="637034" cy="420115"/>
          </a:xfrm>
        </p:grpSpPr>
        <p:sp>
          <p:nvSpPr>
            <p:cNvPr id="15" name="Explosion 2 14"/>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rot="19706476">
              <a:off x="5594572" y="4313110"/>
              <a:ext cx="637034" cy="420115"/>
            </a:xfrm>
            <a:prstGeom prst="rect">
              <a:avLst/>
            </a:prstGeom>
            <a:noFill/>
          </p:spPr>
          <p:txBody>
            <a:bodyPr wrap="none" lIns="182854" tIns="146283" rIns="182854" bIns="146283" rtlCol="0">
              <a:spAutoFit/>
            </a:bodyPr>
            <a:lstStyle/>
            <a:p>
              <a:pPr defTabSz="932597">
                <a:lnSpc>
                  <a:spcPct val="90000"/>
                </a:lnSpc>
              </a:pPr>
              <a:r>
                <a:rPr lang="en-US" sz="900" b="1" dirty="0">
                  <a:solidFill>
                    <a:srgbClr val="FFFF00"/>
                  </a:solidFill>
                </a:rPr>
                <a:t>NEW</a:t>
              </a:r>
            </a:p>
          </p:txBody>
        </p:sp>
      </p:grpSp>
      <p:grpSp>
        <p:nvGrpSpPr>
          <p:cNvPr id="17" name="Group 16"/>
          <p:cNvGrpSpPr/>
          <p:nvPr/>
        </p:nvGrpSpPr>
        <p:grpSpPr>
          <a:xfrm>
            <a:off x="9052487" y="3070841"/>
            <a:ext cx="636943" cy="420055"/>
            <a:chOff x="5594572" y="4313110"/>
            <a:chExt cx="637034" cy="420115"/>
          </a:xfrm>
        </p:grpSpPr>
        <p:sp>
          <p:nvSpPr>
            <p:cNvPr id="18" name="Explosion 2 17"/>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rot="19706476">
              <a:off x="5594572" y="4313110"/>
              <a:ext cx="637034" cy="420115"/>
            </a:xfrm>
            <a:prstGeom prst="rect">
              <a:avLst/>
            </a:prstGeom>
            <a:noFill/>
          </p:spPr>
          <p:txBody>
            <a:bodyPr wrap="none" lIns="182854" tIns="146283" rIns="182854" bIns="146283" rtlCol="0">
              <a:spAutoFit/>
            </a:bodyPr>
            <a:lstStyle/>
            <a:p>
              <a:pPr defTabSz="932597">
                <a:lnSpc>
                  <a:spcPct val="90000"/>
                </a:lnSpc>
              </a:pPr>
              <a:r>
                <a:rPr lang="en-US" sz="900" b="1" dirty="0">
                  <a:solidFill>
                    <a:srgbClr val="FFFF00"/>
                  </a:solidFill>
                </a:rPr>
                <a:t>NEW</a:t>
              </a:r>
            </a:p>
          </p:txBody>
        </p:sp>
      </p:grpSp>
      <p:sp>
        <p:nvSpPr>
          <p:cNvPr id="20" name="Rectangle 19"/>
          <p:cNvSpPr/>
          <p:nvPr/>
        </p:nvSpPr>
        <p:spPr>
          <a:xfrm>
            <a:off x="933485" y="4988314"/>
            <a:ext cx="10375212" cy="1630991"/>
          </a:xfrm>
          <a:prstGeom prst="rect">
            <a:avLst/>
          </a:prstGeom>
        </p:spPr>
        <p:txBody>
          <a:bodyPr wrap="square">
            <a:spAutoFit/>
          </a:bodyPr>
          <a:lstStyle/>
          <a:p>
            <a:pPr defTabSz="932597"/>
            <a:r>
              <a:rPr lang="en-US" sz="2448" dirty="0">
                <a:solidFill>
                  <a:srgbClr val="404040"/>
                </a:solidFill>
              </a:rPr>
              <a:t>Company hubs must be Silverlight apps</a:t>
            </a:r>
          </a:p>
          <a:p>
            <a:pPr defTabSz="932597"/>
            <a:endParaRPr lang="en-US" sz="2448" dirty="0">
              <a:solidFill>
                <a:srgbClr val="404040"/>
              </a:solidFill>
            </a:endParaRPr>
          </a:p>
          <a:p>
            <a:pPr defTabSz="932597"/>
            <a:r>
              <a:rPr lang="en-US" sz="2448" i="1" dirty="0">
                <a:solidFill>
                  <a:srgbClr val="404040"/>
                </a:solidFill>
              </a:rPr>
              <a:t>Create a Windows Phone 8 Company Hub App </a:t>
            </a:r>
          </a:p>
          <a:p>
            <a:pPr defTabSz="932597"/>
            <a:r>
              <a:rPr lang="en-US" sz="2448" dirty="0">
                <a:solidFill>
                  <a:srgbClr val="404040"/>
                </a:solidFill>
              </a:rPr>
              <a:t>MSDN article by Tony Champion - </a:t>
            </a:r>
            <a:r>
              <a:rPr lang="en-US" sz="2448" dirty="0">
                <a:gradFill>
                  <a:gsLst>
                    <a:gs pos="0">
                      <a:srgbClr val="00188F"/>
                    </a:gs>
                    <a:gs pos="100000">
                      <a:srgbClr val="00188F"/>
                    </a:gs>
                  </a:gsLst>
                  <a:lin ang="5400000" scaled="0"/>
                </a:gradFill>
                <a:hlinkClick r:id="rId3"/>
              </a:rPr>
              <a:t>http://aka.ms/E7c6xc</a:t>
            </a:r>
            <a:endParaRPr lang="en-US" sz="2448" dirty="0">
              <a:gradFill>
                <a:gsLst>
                  <a:gs pos="0">
                    <a:srgbClr val="00188F"/>
                  </a:gs>
                  <a:gs pos="100000">
                    <a:srgbClr val="00188F"/>
                  </a:gs>
                </a:gsLst>
                <a:lin ang="5400000" scaled="0"/>
              </a:gradFill>
            </a:endParaRPr>
          </a:p>
        </p:txBody>
      </p:sp>
    </p:spTree>
    <p:extLst>
      <p:ext uri="{BB962C8B-B14F-4D97-AF65-F5344CB8AC3E}">
        <p14:creationId xmlns:p14="http://schemas.microsoft.com/office/powerpoint/2010/main" val="1729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animEffect transition="in" filter="fade">
                                      <p:cBhvr>
                                        <p:cTn id="29" dur="500"/>
                                        <p:tgtEl>
                                          <p:spTgt spid="20">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fade">
                                      <p:cBhvr>
                                        <p:cTn id="3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Manifest: Publisher</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980" y="1494612"/>
            <a:ext cx="3571368" cy="2961855"/>
          </a:xfrm>
          <a:prstGeom prst="rect">
            <a:avLst/>
          </a:prstGeom>
          <a:noFill/>
          <a:ln w="38100">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482" y="1468967"/>
            <a:ext cx="6581761" cy="1511643"/>
          </a:xfrm>
          <a:prstGeom prst="rect">
            <a:avLst/>
          </a:prstGeom>
          <a:noFill/>
        </p:spPr>
        <p:txBody>
          <a:bodyPr wrap="square" lIns="186521" tIns="149217" rIns="186521" bIns="149217" rtlCol="0">
            <a:spAutoFit/>
          </a:bodyPr>
          <a:lstStyle/>
          <a:p>
            <a:pPr defTabSz="932597">
              <a:lnSpc>
                <a:spcPct val="90000"/>
              </a:lnSpc>
            </a:pPr>
            <a:r>
              <a:rPr lang="en-US" sz="2856" dirty="0">
                <a:gradFill>
                  <a:gsLst>
                    <a:gs pos="2917">
                      <a:srgbClr val="505050"/>
                    </a:gs>
                    <a:gs pos="30000">
                      <a:srgbClr val="505050"/>
                    </a:gs>
                  </a:gsLst>
                  <a:lin ang="5400000" scaled="0"/>
                </a:gradFill>
              </a:rPr>
              <a:t>In order to sign </a:t>
            </a:r>
            <a:r>
              <a:rPr lang="en-US" sz="2856" dirty="0" err="1">
                <a:gradFill>
                  <a:gsLst>
                    <a:gs pos="2917">
                      <a:srgbClr val="505050"/>
                    </a:gs>
                    <a:gs pos="30000">
                      <a:srgbClr val="505050"/>
                    </a:gs>
                  </a:gsLst>
                  <a:lin ang="5400000" scaled="0"/>
                </a:gradFill>
              </a:rPr>
              <a:t>WinRT</a:t>
            </a:r>
            <a:r>
              <a:rPr lang="en-US" sz="2856" dirty="0">
                <a:gradFill>
                  <a:gsLst>
                    <a:gs pos="2917">
                      <a:srgbClr val="505050"/>
                    </a:gs>
                    <a:gs pos="30000">
                      <a:srgbClr val="505050"/>
                    </a:gs>
                  </a:gsLst>
                  <a:lin ang="5400000" scaled="0"/>
                </a:gradFill>
              </a:rPr>
              <a:t> apps, the manifest </a:t>
            </a:r>
            <a:r>
              <a:rPr lang="en-US" sz="2856" i="1" dirty="0">
                <a:gradFill>
                  <a:gsLst>
                    <a:gs pos="2917">
                      <a:srgbClr val="505050"/>
                    </a:gs>
                    <a:gs pos="30000">
                      <a:srgbClr val="505050"/>
                    </a:gs>
                  </a:gsLst>
                  <a:lin ang="5400000" scaled="0"/>
                </a:gradFill>
              </a:rPr>
              <a:t>Publisher </a:t>
            </a:r>
            <a:r>
              <a:rPr lang="en-US" sz="2856" dirty="0">
                <a:gradFill>
                  <a:gsLst>
                    <a:gs pos="2917">
                      <a:srgbClr val="505050"/>
                    </a:gs>
                    <a:gs pos="30000">
                      <a:srgbClr val="505050"/>
                    </a:gs>
                  </a:gsLst>
                  <a:lin ang="5400000" scaled="0"/>
                </a:gradFill>
              </a:rPr>
              <a:t>must match the certificate </a:t>
            </a:r>
            <a:r>
              <a:rPr lang="en-US" sz="2856" i="1" dirty="0">
                <a:gradFill>
                  <a:gsLst>
                    <a:gs pos="2917">
                      <a:srgbClr val="505050"/>
                    </a:gs>
                    <a:gs pos="30000">
                      <a:srgbClr val="505050"/>
                    </a:gs>
                  </a:gsLst>
                  <a:lin ang="5400000" scaled="0"/>
                </a:gradFill>
              </a:rPr>
              <a:t>Subject</a:t>
            </a:r>
          </a:p>
        </p:txBody>
      </p:sp>
      <p:sp>
        <p:nvSpPr>
          <p:cNvPr id="5" name="Rectangle 4"/>
          <p:cNvSpPr/>
          <p:nvPr/>
        </p:nvSpPr>
        <p:spPr>
          <a:xfrm>
            <a:off x="740732" y="4657633"/>
            <a:ext cx="10749304" cy="1661993"/>
          </a:xfrm>
          <a:prstGeom prst="rect">
            <a:avLst/>
          </a:prstGeom>
        </p:spPr>
        <p:txBody>
          <a:bodyPr wrap="square">
            <a:spAutoFit/>
          </a:bodyPr>
          <a:lstStyle/>
          <a:p>
            <a:pPr defTabSz="932597"/>
            <a:r>
              <a:rPr lang="en-US" sz="2040" dirty="0">
                <a:solidFill>
                  <a:srgbClr val="0000FF"/>
                </a:solidFill>
                <a:highlight>
                  <a:srgbClr val="FFFFFF"/>
                </a:highlight>
                <a:latin typeface="Consolas" panose="020B0609020204030204" pitchFamily="49" charset="0"/>
              </a:rPr>
              <a:t>&lt;</a:t>
            </a:r>
            <a:r>
              <a:rPr lang="en-US" sz="2040" dirty="0">
                <a:solidFill>
                  <a:srgbClr val="A31515"/>
                </a:solidFill>
                <a:highlight>
                  <a:srgbClr val="FFFFFF"/>
                </a:highlight>
                <a:latin typeface="Consolas" panose="020B0609020204030204" pitchFamily="49" charset="0"/>
              </a:rPr>
              <a:t>Identity</a:t>
            </a:r>
            <a:r>
              <a:rPr lang="en-US" sz="2040" dirty="0">
                <a:solidFill>
                  <a:srgbClr val="0000FF"/>
                </a:solidFill>
                <a:highlight>
                  <a:srgbClr val="FFFFFF"/>
                </a:highlight>
                <a:latin typeface="Consolas" panose="020B0609020204030204" pitchFamily="49" charset="0"/>
              </a:rPr>
              <a:t> </a:t>
            </a:r>
            <a:r>
              <a:rPr lang="en-US" sz="2040" dirty="0">
                <a:solidFill>
                  <a:srgbClr val="FFFFFF">
                    <a:lumMod val="65000"/>
                  </a:srgbClr>
                </a:solidFill>
                <a:highlight>
                  <a:srgbClr val="FFFFFF"/>
                </a:highlight>
                <a:latin typeface="Consolas" panose="020B0609020204030204" pitchFamily="49" charset="0"/>
              </a:rPr>
              <a:t>Name="</a:t>
            </a:r>
            <a:r>
              <a:rPr lang="en-US" sz="2040" dirty="0" err="1">
                <a:solidFill>
                  <a:srgbClr val="FFFFFF">
                    <a:lumMod val="65000"/>
                  </a:srgbClr>
                </a:solidFill>
                <a:highlight>
                  <a:srgbClr val="FFFFFF"/>
                </a:highlight>
                <a:latin typeface="Consolas" panose="020B0609020204030204" pitchFamily="49" charset="0"/>
              </a:rPr>
              <a:t>Sample.Application</a:t>
            </a:r>
            <a:r>
              <a:rPr lang="en-US" sz="2040" dirty="0">
                <a:solidFill>
                  <a:srgbClr val="FFFFFF">
                    <a:lumMod val="65000"/>
                  </a:srgbClr>
                </a:solidFill>
                <a:highlight>
                  <a:srgbClr val="FFFFFF"/>
                </a:highlight>
                <a:latin typeface="Consolas" panose="020B0609020204030204" pitchFamily="49" charset="0"/>
              </a:rPr>
              <a:t>" </a:t>
            </a:r>
          </a:p>
          <a:p>
            <a:pPr defTabSz="932597"/>
            <a:r>
              <a:rPr lang="en-US" sz="2040" dirty="0">
                <a:solidFill>
                  <a:srgbClr val="FFFFFF">
                    <a:lumMod val="65000"/>
                  </a:srgbClr>
                </a:solidFill>
                <a:highlight>
                  <a:srgbClr val="FFFFFF"/>
                </a:highlight>
                <a:latin typeface="Consolas" panose="020B0609020204030204" pitchFamily="49" charset="0"/>
              </a:rPr>
              <a:t>          Version="1.0.0.0" </a:t>
            </a:r>
          </a:p>
          <a:p>
            <a:pPr defTabSz="932597"/>
            <a:r>
              <a:rPr lang="en-US" sz="2040" dirty="0">
                <a:solidFill>
                  <a:srgbClr val="FF0000"/>
                </a:solidFill>
                <a:highlight>
                  <a:srgbClr val="FFFFFF"/>
                </a:highlight>
                <a:latin typeface="Consolas" panose="020B0609020204030204" pitchFamily="49" charset="0"/>
              </a:rPr>
              <a:t>          Publisher</a:t>
            </a:r>
            <a:r>
              <a:rPr lang="en-US" sz="2040" dirty="0">
                <a:solidFill>
                  <a:srgbClr val="0000FF"/>
                </a:solidFill>
                <a:highlight>
                  <a:srgbClr val="FFFFFF"/>
                </a:highlight>
                <a:latin typeface="Consolas" panose="020B0609020204030204" pitchFamily="49" charset="0"/>
              </a:rPr>
              <a:t>=</a:t>
            </a:r>
            <a:r>
              <a:rPr lang="en-US" sz="2040" dirty="0">
                <a:solidFill>
                  <a:srgbClr val="00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OID.0.9.2342.19200300.100.1.1=7755327,</a:t>
            </a:r>
          </a:p>
          <a:p>
            <a:pPr defTabSz="932597"/>
            <a:r>
              <a:rPr lang="en-US" sz="2040" dirty="0">
                <a:solidFill>
                  <a:srgbClr val="0000FF"/>
                </a:solidFill>
                <a:highlight>
                  <a:srgbClr val="FFFFFF"/>
                </a:highlight>
                <a:latin typeface="Consolas" panose="020B0609020204030204" pitchFamily="49" charset="0"/>
              </a:rPr>
              <a:t>          CN=</a:t>
            </a:r>
            <a:r>
              <a:rPr lang="en-US" sz="2040" dirty="0">
                <a:solidFill>
                  <a:srgbClr val="FF0000"/>
                </a:solidFill>
                <a:highlight>
                  <a:srgbClr val="FFFFFF"/>
                </a:highlight>
                <a:latin typeface="Consolas" panose="020B0609020204030204" pitchFamily="49" charset="0"/>
              </a:rPr>
              <a:t>&amp;</a:t>
            </a:r>
            <a:r>
              <a:rPr lang="en-US" sz="2040" dirty="0" err="1">
                <a:solidFill>
                  <a:srgbClr val="FF0000"/>
                </a:solidFill>
                <a:highlight>
                  <a:srgbClr val="FFFFFF"/>
                </a:highlight>
                <a:latin typeface="Consolas" panose="020B0609020204030204" pitchFamily="49" charset="0"/>
              </a:rPr>
              <a:t>quot;</a:t>
            </a:r>
            <a:r>
              <a:rPr lang="en-US" sz="2040" dirty="0" err="1">
                <a:solidFill>
                  <a:srgbClr val="0000FF"/>
                </a:solidFill>
                <a:highlight>
                  <a:srgbClr val="FFFFFF"/>
                </a:highlight>
                <a:latin typeface="Consolas" panose="020B0609020204030204" pitchFamily="49" charset="0"/>
              </a:rPr>
              <a:t>Microsoft</a:t>
            </a:r>
            <a:r>
              <a:rPr lang="en-US" sz="2040" dirty="0">
                <a:solidFill>
                  <a:srgbClr val="0000FF"/>
                </a:solidFill>
                <a:highlight>
                  <a:srgbClr val="FFFFFF"/>
                </a:highlight>
                <a:latin typeface="Consolas" panose="020B0609020204030204" pitchFamily="49" charset="0"/>
              </a:rPr>
              <a:t> Inc. Windows Phone Enterprise </a:t>
            </a:r>
            <a:r>
              <a:rPr lang="en-US" sz="2040" dirty="0" err="1">
                <a:solidFill>
                  <a:srgbClr val="0000FF"/>
                </a:solidFill>
                <a:highlight>
                  <a:srgbClr val="FFFFFF"/>
                </a:highlight>
                <a:latin typeface="Consolas" panose="020B0609020204030204" pitchFamily="49" charset="0"/>
              </a:rPr>
              <a:t>Apps</a:t>
            </a:r>
            <a:r>
              <a:rPr lang="en-US" sz="2040" dirty="0" err="1">
                <a:solidFill>
                  <a:srgbClr val="FF0000"/>
                </a:solidFill>
                <a:highlight>
                  <a:srgbClr val="FFFFFF"/>
                </a:highlight>
                <a:latin typeface="Consolas" panose="020B0609020204030204" pitchFamily="49" charset="0"/>
              </a:rPr>
              <a:t>&amp;quot</a:t>
            </a:r>
            <a:r>
              <a:rPr lang="en-US" sz="2040" dirty="0">
                <a:solidFill>
                  <a:srgbClr val="FF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 </a:t>
            </a:r>
          </a:p>
          <a:p>
            <a:pPr defTabSz="932597"/>
            <a:r>
              <a:rPr lang="en-US" sz="2040" dirty="0">
                <a:solidFill>
                  <a:srgbClr val="0000FF"/>
                </a:solidFill>
                <a:highlight>
                  <a:srgbClr val="FFFFFF"/>
                </a:highlight>
                <a:latin typeface="Consolas" panose="020B0609020204030204" pitchFamily="49" charset="0"/>
              </a:rPr>
              <a:t>          OU=</a:t>
            </a:r>
            <a:r>
              <a:rPr lang="en-US" sz="2040" dirty="0">
                <a:solidFill>
                  <a:srgbClr val="FF0000"/>
                </a:solidFill>
                <a:highlight>
                  <a:srgbClr val="FFFFFF"/>
                </a:highlight>
                <a:latin typeface="Consolas" panose="020B0609020204030204" pitchFamily="49" charset="0"/>
              </a:rPr>
              <a:t>&amp;</a:t>
            </a:r>
            <a:r>
              <a:rPr lang="en-US" sz="2040" dirty="0" err="1">
                <a:solidFill>
                  <a:srgbClr val="FF0000"/>
                </a:solidFill>
                <a:highlight>
                  <a:srgbClr val="FFFFFF"/>
                </a:highlight>
                <a:latin typeface="Consolas" panose="020B0609020204030204" pitchFamily="49" charset="0"/>
              </a:rPr>
              <a:t>quot;</a:t>
            </a:r>
            <a:r>
              <a:rPr lang="en-US" sz="2040" dirty="0" err="1">
                <a:solidFill>
                  <a:srgbClr val="0000FF"/>
                </a:solidFill>
                <a:highlight>
                  <a:srgbClr val="FFFFFF"/>
                </a:highlight>
                <a:latin typeface="Consolas" panose="020B0609020204030204" pitchFamily="49" charset="0"/>
              </a:rPr>
              <a:t>Microsoft</a:t>
            </a:r>
            <a:r>
              <a:rPr lang="en-US" sz="2040" dirty="0">
                <a:solidFill>
                  <a:srgbClr val="0000FF"/>
                </a:solidFill>
                <a:highlight>
                  <a:srgbClr val="FFFFFF"/>
                </a:highlight>
                <a:latin typeface="Consolas" panose="020B0609020204030204" pitchFamily="49" charset="0"/>
              </a:rPr>
              <a:t> Inc. Windows Phone Enterprise </a:t>
            </a:r>
            <a:r>
              <a:rPr lang="en-US" sz="2040" dirty="0" err="1">
                <a:solidFill>
                  <a:srgbClr val="0000FF"/>
                </a:solidFill>
                <a:highlight>
                  <a:srgbClr val="FFFFFF"/>
                </a:highlight>
                <a:latin typeface="Consolas" panose="020B0609020204030204" pitchFamily="49" charset="0"/>
              </a:rPr>
              <a:t>Apps</a:t>
            </a:r>
            <a:r>
              <a:rPr lang="en-US" sz="2040" dirty="0" err="1">
                <a:solidFill>
                  <a:srgbClr val="FF0000"/>
                </a:solidFill>
                <a:highlight>
                  <a:srgbClr val="FFFFFF"/>
                </a:highlight>
                <a:latin typeface="Consolas" panose="020B0609020204030204" pitchFamily="49" charset="0"/>
              </a:rPr>
              <a:t>&amp;quot</a:t>
            </a:r>
            <a:r>
              <a:rPr lang="en-US" sz="2040" dirty="0">
                <a:solidFill>
                  <a:srgbClr val="FF0000"/>
                </a:solidFill>
                <a:highlight>
                  <a:srgbClr val="FFFFFF"/>
                </a:highlight>
                <a:latin typeface="Consolas" panose="020B0609020204030204" pitchFamily="49" charset="0"/>
              </a:rPr>
              <a:t>;</a:t>
            </a:r>
            <a:r>
              <a:rPr lang="en-US" sz="2040" dirty="0">
                <a:solidFill>
                  <a:srgbClr val="000000"/>
                </a:solidFill>
                <a:highlight>
                  <a:srgbClr val="FFFFFF"/>
                </a:highlight>
                <a:latin typeface="Consolas" panose="020B0609020204030204" pitchFamily="49" charset="0"/>
              </a:rPr>
              <a:t>" </a:t>
            </a:r>
            <a:r>
              <a:rPr lang="en-US" sz="2040" dirty="0">
                <a:solidFill>
                  <a:srgbClr val="0000FF"/>
                </a:solidFill>
                <a:highlight>
                  <a:srgbClr val="FFFFFF"/>
                </a:highlight>
                <a:latin typeface="Consolas" panose="020B0609020204030204" pitchFamily="49" charset="0"/>
              </a:rPr>
              <a:t>/&gt;</a:t>
            </a:r>
            <a:endParaRPr lang="en-US" sz="2040" dirty="0">
              <a:solidFill>
                <a:srgbClr val="505050"/>
              </a:solidFill>
            </a:endParaRPr>
          </a:p>
        </p:txBody>
      </p:sp>
      <p:sp>
        <p:nvSpPr>
          <p:cNvPr id="17" name="TextBox 16"/>
          <p:cNvSpPr txBox="1"/>
          <p:nvPr/>
        </p:nvSpPr>
        <p:spPr>
          <a:xfrm>
            <a:off x="624421" y="4180065"/>
            <a:ext cx="2219888" cy="531870"/>
          </a:xfrm>
          <a:prstGeom prst="rect">
            <a:avLst/>
          </a:prstGeom>
          <a:noFill/>
        </p:spPr>
        <p:txBody>
          <a:bodyPr wrap="none" lIns="186521" tIns="149217" rIns="186521" bIns="149217" rtlCol="0">
            <a:spAutoFit/>
          </a:bodyPr>
          <a:lstStyle/>
          <a:p>
            <a:pPr defTabSz="932597">
              <a:lnSpc>
                <a:spcPct val="90000"/>
              </a:lnSpc>
            </a:pPr>
            <a:r>
              <a:rPr lang="en-US" sz="1632" b="1" dirty="0">
                <a:gradFill>
                  <a:gsLst>
                    <a:gs pos="2917">
                      <a:srgbClr val="505050"/>
                    </a:gs>
                    <a:gs pos="30000">
                      <a:srgbClr val="505050"/>
                    </a:gs>
                  </a:gsLst>
                  <a:lin ang="5400000" scaled="0"/>
                </a:gradFill>
              </a:rPr>
              <a:t>AppxManifest.xml</a:t>
            </a:r>
          </a:p>
        </p:txBody>
      </p:sp>
      <p:sp>
        <p:nvSpPr>
          <p:cNvPr id="3" name="Rectangle 2"/>
          <p:cNvSpPr/>
          <p:nvPr/>
        </p:nvSpPr>
        <p:spPr bwMode="auto">
          <a:xfrm>
            <a:off x="7863508" y="3143219"/>
            <a:ext cx="2864425" cy="604464"/>
          </a:xfrm>
          <a:prstGeom prst="rect">
            <a:avLst/>
          </a:prstGeom>
          <a:noFill/>
          <a:ln w="38100" cap="rnd">
            <a:solidFill>
              <a:schemeClr val="accent1"/>
            </a:solidFill>
            <a:round/>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Connector 8"/>
          <p:cNvCxnSpPr/>
          <p:nvPr/>
        </p:nvCxnSpPr>
        <p:spPr>
          <a:xfrm flipH="1">
            <a:off x="6332226" y="3445450"/>
            <a:ext cx="1414339" cy="1803774"/>
          </a:xfrm>
          <a:prstGeom prst="line">
            <a:avLst/>
          </a:prstGeom>
          <a:ln w="38100">
            <a:solidFill>
              <a:schemeClr val="accent1"/>
            </a:solidFill>
            <a:headEnd type="non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17"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Manifest: </a:t>
            </a:r>
            <a:r>
              <a:rPr lang="en-US" dirty="0" err="1" smtClean="0"/>
              <a:t>PublisherID</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980" y="761856"/>
            <a:ext cx="3571368" cy="2961855"/>
          </a:xfrm>
          <a:prstGeom prst="rect">
            <a:avLst/>
          </a:prstGeom>
          <a:noFill/>
          <a:ln w="38100">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482" y="1468967"/>
            <a:ext cx="6879799" cy="1488020"/>
          </a:xfrm>
          <a:prstGeom prst="rect">
            <a:avLst/>
          </a:prstGeom>
          <a:noFill/>
        </p:spPr>
        <p:txBody>
          <a:bodyPr wrap="square" lIns="186521" tIns="149217" rIns="186521" bIns="149217" rtlCol="0">
            <a:spAutoFit/>
          </a:bodyPr>
          <a:lstStyle/>
          <a:p>
            <a:pPr defTabSz="932597">
              <a:lnSpc>
                <a:spcPct val="90000"/>
              </a:lnSpc>
            </a:pPr>
            <a:r>
              <a:rPr lang="en-US" sz="2856" dirty="0">
                <a:gradFill>
                  <a:gsLst>
                    <a:gs pos="2917">
                      <a:srgbClr val="505050"/>
                    </a:gs>
                    <a:gs pos="30000">
                      <a:srgbClr val="505050"/>
                    </a:gs>
                  </a:gsLst>
                  <a:lin ang="5400000" scaled="0"/>
                </a:gradFill>
              </a:rPr>
              <a:t>In order to test Company Hub apps, the </a:t>
            </a:r>
            <a:r>
              <a:rPr lang="en-US" sz="2856" i="1" dirty="0" err="1">
                <a:gradFill>
                  <a:gsLst>
                    <a:gs pos="2917">
                      <a:srgbClr val="505050"/>
                    </a:gs>
                    <a:gs pos="30000">
                      <a:srgbClr val="505050"/>
                    </a:gs>
                  </a:gsLst>
                  <a:lin ang="5400000" scaled="0"/>
                </a:gradFill>
              </a:rPr>
              <a:t>PublisherID</a:t>
            </a:r>
            <a:r>
              <a:rPr lang="en-US" sz="2856" dirty="0">
                <a:gradFill>
                  <a:gsLst>
                    <a:gs pos="2917">
                      <a:srgbClr val="505050"/>
                    </a:gs>
                    <a:gs pos="30000">
                      <a:srgbClr val="505050"/>
                    </a:gs>
                  </a:gsLst>
                  <a:lin ang="5400000" scaled="0"/>
                </a:gradFill>
              </a:rPr>
              <a:t> in </a:t>
            </a:r>
            <a:r>
              <a:rPr lang="en-US" sz="2856" dirty="0" err="1">
                <a:gradFill>
                  <a:gsLst>
                    <a:gs pos="2917">
                      <a:srgbClr val="505050"/>
                    </a:gs>
                    <a:gs pos="30000">
                      <a:srgbClr val="505050"/>
                    </a:gs>
                  </a:gsLst>
                  <a:lin ang="5400000" scaled="0"/>
                </a:gradFill>
              </a:rPr>
              <a:t>WMAppManifest</a:t>
            </a:r>
            <a:r>
              <a:rPr lang="en-US" sz="2856" dirty="0">
                <a:gradFill>
                  <a:gsLst>
                    <a:gs pos="2917">
                      <a:srgbClr val="505050"/>
                    </a:gs>
                    <a:gs pos="30000">
                      <a:srgbClr val="505050"/>
                    </a:gs>
                  </a:gsLst>
                  <a:lin ang="5400000" scaled="0"/>
                </a:gradFill>
              </a:rPr>
              <a:t> and </a:t>
            </a:r>
            <a:r>
              <a:rPr lang="en-US" sz="2856" dirty="0" err="1">
                <a:gradFill>
                  <a:gsLst>
                    <a:gs pos="2917">
                      <a:srgbClr val="505050"/>
                    </a:gs>
                    <a:gs pos="30000">
                      <a:srgbClr val="505050"/>
                    </a:gs>
                  </a:gsLst>
                  <a:lin ang="5400000" scaled="0"/>
                </a:gradFill>
              </a:rPr>
              <a:t>AppxManifest</a:t>
            </a:r>
            <a:r>
              <a:rPr lang="en-US" sz="2856" dirty="0">
                <a:gradFill>
                  <a:gsLst>
                    <a:gs pos="2917">
                      <a:srgbClr val="505050"/>
                    </a:gs>
                    <a:gs pos="30000">
                      <a:srgbClr val="505050"/>
                    </a:gs>
                  </a:gsLst>
                  <a:lin ang="5400000" scaled="0"/>
                </a:gradFill>
              </a:rPr>
              <a:t> must match the certificate</a:t>
            </a:r>
          </a:p>
        </p:txBody>
      </p:sp>
      <p:sp>
        <p:nvSpPr>
          <p:cNvPr id="5" name="Rectangle 4"/>
          <p:cNvSpPr/>
          <p:nvPr/>
        </p:nvSpPr>
        <p:spPr>
          <a:xfrm>
            <a:off x="740732" y="3991487"/>
            <a:ext cx="11064242" cy="1661993"/>
          </a:xfrm>
          <a:prstGeom prst="rect">
            <a:avLst/>
          </a:prstGeom>
        </p:spPr>
        <p:txBody>
          <a:bodyPr wrap="square">
            <a:spAutoFit/>
          </a:bodyPr>
          <a:lstStyle/>
          <a:p>
            <a:pPr defTabSz="932597"/>
            <a:r>
              <a:rPr lang="en-US" sz="2040" dirty="0">
                <a:solidFill>
                  <a:srgbClr val="0000FF"/>
                </a:solidFill>
                <a:highlight>
                  <a:srgbClr val="FFFFFF"/>
                </a:highlight>
                <a:latin typeface="Consolas" panose="020B0609020204030204" pitchFamily="49" charset="0"/>
              </a:rPr>
              <a:t>&lt;</a:t>
            </a:r>
            <a:r>
              <a:rPr lang="en-US" sz="2040" dirty="0">
                <a:solidFill>
                  <a:srgbClr val="A31515"/>
                </a:solidFill>
                <a:highlight>
                  <a:srgbClr val="FFFFFF"/>
                </a:highlight>
                <a:latin typeface="Consolas" panose="020B0609020204030204" pitchFamily="49" charset="0"/>
              </a:rPr>
              <a:t>App</a:t>
            </a:r>
            <a:r>
              <a:rPr lang="en-US" sz="2040" dirty="0">
                <a:solidFill>
                  <a:srgbClr val="0000FF"/>
                </a:solidFill>
                <a:highlight>
                  <a:srgbClr val="FFFFFF"/>
                </a:highlight>
                <a:latin typeface="Consolas" panose="020B0609020204030204" pitchFamily="49" charset="0"/>
              </a:rPr>
              <a:t> </a:t>
            </a:r>
            <a:r>
              <a:rPr lang="en-US" sz="2040" dirty="0" err="1">
                <a:solidFill>
                  <a:srgbClr val="FFFFFF">
                    <a:lumMod val="65000"/>
                  </a:srgbClr>
                </a:solidFill>
                <a:highlight>
                  <a:srgbClr val="FFFFFF"/>
                </a:highlight>
                <a:latin typeface="Consolas" panose="020B0609020204030204" pitchFamily="49" charset="0"/>
              </a:rPr>
              <a:t>ProductID</a:t>
            </a:r>
            <a:r>
              <a:rPr lang="en-US" sz="2040" dirty="0">
                <a:solidFill>
                  <a:srgbClr val="FFFFFF">
                    <a:lumMod val="65000"/>
                  </a:srgbClr>
                </a:solidFill>
                <a:highlight>
                  <a:srgbClr val="FFFFFF"/>
                </a:highlight>
                <a:latin typeface="Consolas" panose="020B0609020204030204" pitchFamily="49" charset="0"/>
              </a:rPr>
              <a:t>="{B316008A-141D-4A79-810F-8B764C4CFDFB}“</a:t>
            </a:r>
          </a:p>
          <a:p>
            <a:pPr defTabSz="932597"/>
            <a:r>
              <a:rPr lang="en-US" sz="2040" dirty="0">
                <a:solidFill>
                  <a:srgbClr val="FFFFFF">
                    <a:lumMod val="65000"/>
                  </a:srgbClr>
                </a:solidFill>
                <a:highlight>
                  <a:srgbClr val="FFFFFF"/>
                </a:highlight>
                <a:latin typeface="Consolas" panose="020B0609020204030204" pitchFamily="49" charset="0"/>
              </a:rPr>
              <a:t>     Title=“</a:t>
            </a:r>
            <a:r>
              <a:rPr lang="en-US" sz="2040" dirty="0" err="1">
                <a:solidFill>
                  <a:srgbClr val="FFFFFF">
                    <a:lumMod val="65000"/>
                  </a:srgbClr>
                </a:solidFill>
                <a:highlight>
                  <a:srgbClr val="FFFFFF"/>
                </a:highlight>
                <a:latin typeface="Consolas" panose="020B0609020204030204" pitchFamily="49" charset="0"/>
              </a:rPr>
              <a:t>Sample.Application</a:t>
            </a:r>
            <a:r>
              <a:rPr lang="en-US" sz="2040" dirty="0">
                <a:solidFill>
                  <a:srgbClr val="FFFFFF">
                    <a:lumMod val="65000"/>
                  </a:srgbClr>
                </a:solidFill>
                <a:highlight>
                  <a:srgbClr val="FFFFFF"/>
                </a:highlight>
                <a:latin typeface="Consolas" panose="020B0609020204030204" pitchFamily="49" charset="0"/>
              </a:rPr>
              <a:t>" </a:t>
            </a:r>
            <a:r>
              <a:rPr lang="en-US" sz="2040" dirty="0" err="1">
                <a:solidFill>
                  <a:srgbClr val="FFFFFF">
                    <a:lumMod val="65000"/>
                  </a:srgbClr>
                </a:solidFill>
                <a:highlight>
                  <a:srgbClr val="FFFFFF"/>
                </a:highlight>
                <a:latin typeface="Consolas" panose="020B0609020204030204" pitchFamily="49" charset="0"/>
              </a:rPr>
              <a:t>RuntimeType</a:t>
            </a:r>
            <a:r>
              <a:rPr lang="en-US" sz="2040" dirty="0">
                <a:solidFill>
                  <a:srgbClr val="FFFFFF">
                    <a:lumMod val="65000"/>
                  </a:srgbClr>
                </a:solidFill>
                <a:highlight>
                  <a:srgbClr val="FFFFFF"/>
                </a:highlight>
                <a:latin typeface="Consolas" panose="020B0609020204030204" pitchFamily="49" charset="0"/>
              </a:rPr>
              <a:t>="Silverlight" Version="1.0.0.0“</a:t>
            </a:r>
          </a:p>
          <a:p>
            <a:pPr defTabSz="932597"/>
            <a:r>
              <a:rPr lang="en-US" sz="2040" dirty="0">
                <a:solidFill>
                  <a:srgbClr val="FFFFFF">
                    <a:lumMod val="65000"/>
                  </a:srgbClr>
                </a:solidFill>
                <a:highlight>
                  <a:srgbClr val="FFFFFF"/>
                </a:highlight>
                <a:latin typeface="Consolas" panose="020B0609020204030204" pitchFamily="49" charset="0"/>
              </a:rPr>
              <a:t>     Genre="</a:t>
            </a:r>
            <a:r>
              <a:rPr lang="en-US" sz="2040" dirty="0" err="1">
                <a:solidFill>
                  <a:srgbClr val="FFFFFF">
                    <a:lumMod val="65000"/>
                  </a:srgbClr>
                </a:solidFill>
                <a:highlight>
                  <a:srgbClr val="FFFFFF"/>
                </a:highlight>
                <a:latin typeface="Consolas" panose="020B0609020204030204" pitchFamily="49" charset="0"/>
              </a:rPr>
              <a:t>apps.normal</a:t>
            </a:r>
            <a:r>
              <a:rPr lang="en-US" sz="2040" dirty="0">
                <a:solidFill>
                  <a:srgbClr val="FFFFFF">
                    <a:lumMod val="65000"/>
                  </a:srgbClr>
                </a:solidFill>
                <a:highlight>
                  <a:srgbClr val="FFFFFF"/>
                </a:highlight>
                <a:latin typeface="Consolas" panose="020B0609020204030204" pitchFamily="49" charset="0"/>
              </a:rPr>
              <a:t>" Author=“Sample author" </a:t>
            </a:r>
          </a:p>
          <a:p>
            <a:pPr defTabSz="932597"/>
            <a:r>
              <a:rPr lang="en-US" sz="2040" dirty="0">
                <a:solidFill>
                  <a:srgbClr val="FFFFFF">
                    <a:lumMod val="65000"/>
                  </a:srgbClr>
                </a:solidFill>
                <a:highlight>
                  <a:srgbClr val="FFFFFF"/>
                </a:highlight>
                <a:latin typeface="Consolas" panose="020B0609020204030204" pitchFamily="49" charset="0"/>
              </a:rPr>
              <a:t>     Description="Sample description" Publisher="Contoso Publisher" </a:t>
            </a:r>
          </a:p>
          <a:p>
            <a:pPr defTabSz="932597"/>
            <a:r>
              <a:rPr lang="en-US" sz="2040" dirty="0">
                <a:solidFill>
                  <a:srgbClr val="0000FF"/>
                </a:solidFill>
                <a:highlight>
                  <a:srgbClr val="FFFFFF"/>
                </a:highlight>
                <a:latin typeface="Consolas" panose="020B0609020204030204" pitchFamily="49" charset="0"/>
              </a:rPr>
              <a:t>     </a:t>
            </a:r>
            <a:r>
              <a:rPr lang="en-US" sz="2040" dirty="0" err="1">
                <a:solidFill>
                  <a:srgbClr val="FF0000"/>
                </a:solidFill>
                <a:highlight>
                  <a:srgbClr val="FFFFFF"/>
                </a:highlight>
                <a:latin typeface="Consolas" panose="020B0609020204030204" pitchFamily="49" charset="0"/>
              </a:rPr>
              <a:t>PublisherID</a:t>
            </a:r>
            <a:r>
              <a:rPr lang="en-US" sz="2040" dirty="0">
                <a:solidFill>
                  <a:srgbClr val="0000FF"/>
                </a:solidFill>
                <a:highlight>
                  <a:srgbClr val="FFFFFF"/>
                </a:highlight>
                <a:latin typeface="Consolas" panose="020B0609020204030204" pitchFamily="49" charset="0"/>
              </a:rPr>
              <a:t>=</a:t>
            </a:r>
            <a:r>
              <a:rPr lang="en-US" sz="2040" dirty="0">
                <a:solidFill>
                  <a:srgbClr val="00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{0076563F-0000-0000-0000-000000000000}</a:t>
            </a:r>
            <a:r>
              <a:rPr lang="en-US" sz="2040" dirty="0">
                <a:solidFill>
                  <a:srgbClr val="00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&gt;</a:t>
            </a:r>
            <a:endParaRPr lang="en-US" sz="2040" dirty="0">
              <a:solidFill>
                <a:srgbClr val="505050"/>
              </a:solidFill>
            </a:endParaRPr>
          </a:p>
        </p:txBody>
      </p:sp>
      <p:sp>
        <p:nvSpPr>
          <p:cNvPr id="17" name="TextBox 16"/>
          <p:cNvSpPr txBox="1"/>
          <p:nvPr/>
        </p:nvSpPr>
        <p:spPr>
          <a:xfrm>
            <a:off x="624421" y="3513920"/>
            <a:ext cx="2524962" cy="531870"/>
          </a:xfrm>
          <a:prstGeom prst="rect">
            <a:avLst/>
          </a:prstGeom>
          <a:noFill/>
        </p:spPr>
        <p:txBody>
          <a:bodyPr wrap="none" lIns="186521" tIns="149217" rIns="186521" bIns="149217" rtlCol="0">
            <a:spAutoFit/>
          </a:bodyPr>
          <a:lstStyle/>
          <a:p>
            <a:pPr defTabSz="932597">
              <a:lnSpc>
                <a:spcPct val="90000"/>
              </a:lnSpc>
            </a:pPr>
            <a:r>
              <a:rPr lang="en-US" sz="1632" b="1" dirty="0">
                <a:gradFill>
                  <a:gsLst>
                    <a:gs pos="2917">
                      <a:srgbClr val="505050"/>
                    </a:gs>
                    <a:gs pos="30000">
                      <a:srgbClr val="505050"/>
                    </a:gs>
                  </a:gsLst>
                  <a:lin ang="5400000" scaled="0"/>
                </a:gradFill>
              </a:rPr>
              <a:t>WMAppManifest.xml</a:t>
            </a:r>
          </a:p>
        </p:txBody>
      </p:sp>
      <p:sp>
        <p:nvSpPr>
          <p:cNvPr id="9" name="Rectangle 8"/>
          <p:cNvSpPr/>
          <p:nvPr/>
        </p:nvSpPr>
        <p:spPr>
          <a:xfrm>
            <a:off x="740732" y="6136479"/>
            <a:ext cx="11064242" cy="734534"/>
          </a:xfrm>
          <a:prstGeom prst="rect">
            <a:avLst/>
          </a:prstGeom>
        </p:spPr>
        <p:txBody>
          <a:bodyPr wrap="square">
            <a:spAutoFit/>
          </a:bodyPr>
          <a:lstStyle/>
          <a:p>
            <a:pPr defTabSz="932597"/>
            <a:r>
              <a:rPr lang="en-US" sz="2040" dirty="0">
                <a:solidFill>
                  <a:srgbClr val="0000FF"/>
                </a:solidFill>
                <a:highlight>
                  <a:srgbClr val="FFFFFF"/>
                </a:highlight>
                <a:latin typeface="Consolas" panose="020B0609020204030204" pitchFamily="49" charset="0"/>
              </a:rPr>
              <a:t>&lt;</a:t>
            </a:r>
            <a:r>
              <a:rPr lang="en-US" sz="2040" dirty="0" err="1">
                <a:solidFill>
                  <a:srgbClr val="A31515"/>
                </a:solidFill>
                <a:highlight>
                  <a:srgbClr val="FFFFFF"/>
                </a:highlight>
                <a:latin typeface="Consolas" panose="020B0609020204030204" pitchFamily="49" charset="0"/>
              </a:rPr>
              <a:t>mp:PhoneIdentity</a:t>
            </a:r>
            <a:r>
              <a:rPr lang="en-US" sz="2040" dirty="0">
                <a:solidFill>
                  <a:srgbClr val="0000FF"/>
                </a:solidFill>
                <a:highlight>
                  <a:srgbClr val="FFFFFF"/>
                </a:highlight>
                <a:latin typeface="Consolas" panose="020B0609020204030204" pitchFamily="49" charset="0"/>
              </a:rPr>
              <a:t> </a:t>
            </a:r>
            <a:r>
              <a:rPr lang="en-US" sz="2040" dirty="0" err="1">
                <a:solidFill>
                  <a:srgbClr val="FFFFFF">
                    <a:lumMod val="65000"/>
                  </a:srgbClr>
                </a:solidFill>
                <a:highlight>
                  <a:srgbClr val="FFFFFF"/>
                </a:highlight>
                <a:latin typeface="Consolas" panose="020B0609020204030204" pitchFamily="49" charset="0"/>
              </a:rPr>
              <a:t>PhoneProductID</a:t>
            </a:r>
            <a:r>
              <a:rPr lang="en-US" sz="2040" dirty="0">
                <a:solidFill>
                  <a:srgbClr val="FFFFFF">
                    <a:lumMod val="65000"/>
                  </a:srgbClr>
                </a:solidFill>
                <a:highlight>
                  <a:srgbClr val="FFFFFF"/>
                </a:highlight>
                <a:latin typeface="Consolas" panose="020B0609020204030204" pitchFamily="49" charset="0"/>
              </a:rPr>
              <a:t>="{B316008A-141D-4A79-810F-8B764C4CFDFB}"</a:t>
            </a:r>
          </a:p>
          <a:p>
            <a:pPr defTabSz="932597"/>
            <a:r>
              <a:rPr lang="en-US" sz="2040" dirty="0">
                <a:solidFill>
                  <a:srgbClr val="0000FF"/>
                </a:solidFill>
                <a:highlight>
                  <a:srgbClr val="FFFFFF"/>
                </a:highlight>
                <a:latin typeface="Consolas" panose="020B0609020204030204" pitchFamily="49" charset="0"/>
              </a:rPr>
              <a:t>                  </a:t>
            </a:r>
            <a:r>
              <a:rPr lang="en-US" sz="2040" dirty="0" err="1">
                <a:solidFill>
                  <a:srgbClr val="FF0000"/>
                </a:solidFill>
                <a:highlight>
                  <a:srgbClr val="FFFFFF"/>
                </a:highlight>
                <a:latin typeface="Consolas" panose="020B0609020204030204" pitchFamily="49" charset="0"/>
              </a:rPr>
              <a:t>PublisherID</a:t>
            </a:r>
            <a:r>
              <a:rPr lang="en-US" sz="2040" dirty="0">
                <a:solidFill>
                  <a:srgbClr val="0000FF"/>
                </a:solidFill>
                <a:highlight>
                  <a:srgbClr val="FFFFFF"/>
                </a:highlight>
                <a:latin typeface="Consolas" panose="020B0609020204030204" pitchFamily="49" charset="0"/>
              </a:rPr>
              <a:t>=</a:t>
            </a:r>
            <a:r>
              <a:rPr lang="en-US" sz="2040" dirty="0">
                <a:solidFill>
                  <a:srgbClr val="00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{0076563F-0000-0000-0000-000000000000}</a:t>
            </a:r>
            <a:r>
              <a:rPr lang="en-US" sz="2040" dirty="0">
                <a:solidFill>
                  <a:srgbClr val="000000"/>
                </a:solidFill>
                <a:highlight>
                  <a:srgbClr val="FFFFFF"/>
                </a:highlight>
                <a:latin typeface="Consolas" panose="020B0609020204030204" pitchFamily="49" charset="0"/>
              </a:rPr>
              <a:t>"</a:t>
            </a:r>
            <a:r>
              <a:rPr lang="en-US" sz="2040" dirty="0">
                <a:solidFill>
                  <a:srgbClr val="0000FF"/>
                </a:solidFill>
                <a:highlight>
                  <a:srgbClr val="FFFFFF"/>
                </a:highlight>
                <a:latin typeface="Consolas" panose="020B0609020204030204" pitchFamily="49" charset="0"/>
              </a:rPr>
              <a:t>&gt;</a:t>
            </a:r>
            <a:endParaRPr lang="en-US" sz="2040" dirty="0">
              <a:solidFill>
                <a:srgbClr val="505050"/>
              </a:solidFill>
            </a:endParaRPr>
          </a:p>
        </p:txBody>
      </p:sp>
      <p:sp>
        <p:nvSpPr>
          <p:cNvPr id="10" name="TextBox 9"/>
          <p:cNvSpPr txBox="1"/>
          <p:nvPr/>
        </p:nvSpPr>
        <p:spPr>
          <a:xfrm>
            <a:off x="624421" y="5658911"/>
            <a:ext cx="2219888" cy="531870"/>
          </a:xfrm>
          <a:prstGeom prst="rect">
            <a:avLst/>
          </a:prstGeom>
          <a:noFill/>
        </p:spPr>
        <p:txBody>
          <a:bodyPr wrap="none" lIns="186521" tIns="149217" rIns="186521" bIns="149217" rtlCol="0">
            <a:spAutoFit/>
          </a:bodyPr>
          <a:lstStyle/>
          <a:p>
            <a:pPr defTabSz="932597">
              <a:lnSpc>
                <a:spcPct val="90000"/>
              </a:lnSpc>
            </a:pPr>
            <a:r>
              <a:rPr lang="en-US" sz="1632" b="1" dirty="0">
                <a:gradFill>
                  <a:gsLst>
                    <a:gs pos="2917">
                      <a:srgbClr val="505050"/>
                    </a:gs>
                    <a:gs pos="30000">
                      <a:srgbClr val="505050"/>
                    </a:gs>
                  </a:gsLst>
                  <a:lin ang="5400000" scaled="0"/>
                </a:gradFill>
              </a:rPr>
              <a:t>AppxManifest.xml</a:t>
            </a:r>
          </a:p>
        </p:txBody>
      </p:sp>
      <p:sp>
        <p:nvSpPr>
          <p:cNvPr id="12" name="Rectangle 11"/>
          <p:cNvSpPr/>
          <p:nvPr/>
        </p:nvSpPr>
        <p:spPr bwMode="auto">
          <a:xfrm>
            <a:off x="7863508" y="2397142"/>
            <a:ext cx="2864425" cy="302232"/>
          </a:xfrm>
          <a:prstGeom prst="rect">
            <a:avLst/>
          </a:prstGeom>
          <a:noFill/>
          <a:ln w="38100" cap="rnd">
            <a:solidFill>
              <a:schemeClr val="accent1"/>
            </a:solidFill>
            <a:round/>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Connector 12"/>
          <p:cNvCxnSpPr/>
          <p:nvPr/>
        </p:nvCxnSpPr>
        <p:spPr>
          <a:xfrm flipH="1">
            <a:off x="5116877" y="2579466"/>
            <a:ext cx="2616366" cy="2696404"/>
          </a:xfrm>
          <a:prstGeom prst="line">
            <a:avLst/>
          </a:prstGeom>
          <a:ln w="38100">
            <a:solidFill>
              <a:schemeClr val="accent1"/>
            </a:solidFill>
            <a:headEnd type="non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95407" y="2877749"/>
            <a:ext cx="868101" cy="3637151"/>
          </a:xfrm>
          <a:prstGeom prst="line">
            <a:avLst/>
          </a:prstGeom>
          <a:ln w="38100">
            <a:solidFill>
              <a:schemeClr val="accent1"/>
            </a:solidFill>
            <a:headEnd type="non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8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17" grpId="0"/>
      <p:bldP spid="9" grpId="0"/>
      <p:bldP spid="10"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973479"/>
            <a:ext cx="3733270" cy="4569763"/>
          </a:xfrm>
        </p:spPr>
        <p:txBody>
          <a:bodyPr/>
          <a:lstStyle/>
          <a:p>
            <a:pPr marL="0" indent="0">
              <a:buNone/>
            </a:pPr>
            <a:r>
              <a:rPr lang="en-US" dirty="0"/>
              <a:t>App is </a:t>
            </a:r>
            <a:r>
              <a:rPr lang="en-US" dirty="0" smtClean="0"/>
              <a:t>packaged, signed, and published to the company’s store</a:t>
            </a:r>
            <a:endParaRPr lang="en-US" dirty="0"/>
          </a:p>
          <a:p>
            <a:endParaRPr lang="en-US" sz="1020" dirty="0"/>
          </a:p>
          <a:p>
            <a:pPr marL="0" indent="0">
              <a:buNone/>
            </a:pPr>
            <a:r>
              <a:rPr lang="en-US" dirty="0"/>
              <a:t>Delivered to the phone over an authenticated channel via email, browser, MDM, or company hub</a:t>
            </a:r>
          </a:p>
          <a:p>
            <a:endParaRPr lang="en-US" sz="1020" dirty="0"/>
          </a:p>
          <a:p>
            <a:pPr marL="0" indent="0">
              <a:buNone/>
            </a:pPr>
            <a:r>
              <a:rPr lang="en-US" dirty="0"/>
              <a:t>Validated for </a:t>
            </a:r>
            <a:r>
              <a:rPr lang="en-US" dirty="0" smtClean="0"/>
              <a:t>signature, an associated AET, and allowed capabilities</a:t>
            </a:r>
            <a:endParaRPr lang="en-US" dirty="0"/>
          </a:p>
        </p:txBody>
      </p:sp>
      <p:sp>
        <p:nvSpPr>
          <p:cNvPr id="3" name="Title 2"/>
          <p:cNvSpPr>
            <a:spLocks noGrp="1"/>
          </p:cNvSpPr>
          <p:nvPr>
            <p:ph type="title"/>
          </p:nvPr>
        </p:nvSpPr>
        <p:spPr/>
        <p:txBody>
          <a:bodyPr/>
          <a:lstStyle/>
          <a:p>
            <a:r>
              <a:rPr lang="en-US" dirty="0" smtClean="0"/>
              <a:t>App deployment</a:t>
            </a:r>
            <a:endParaRPr lang="en-US" dirty="0"/>
          </a:p>
        </p:txBody>
      </p:sp>
      <p:sp>
        <p:nvSpPr>
          <p:cNvPr id="24" name="Rectangle 23"/>
          <p:cNvSpPr/>
          <p:nvPr/>
        </p:nvSpPr>
        <p:spPr bwMode="auto">
          <a:xfrm>
            <a:off x="4389697" y="4358340"/>
            <a:ext cx="7466541" cy="2186490"/>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1599" spc="-102" dirty="0">
                <a:gradFill>
                  <a:gsLst>
                    <a:gs pos="0">
                      <a:srgbClr val="FFFFFF"/>
                    </a:gs>
                    <a:gs pos="100000">
                      <a:srgbClr val="FFFFFF"/>
                    </a:gs>
                  </a:gsLst>
                  <a:lin ang="5400000" scaled="0"/>
                </a:gradFill>
                <a:ea typeface="Segoe UI" pitchFamily="34" charset="0"/>
                <a:cs typeface="Segoe UI" pitchFamily="34" charset="0"/>
              </a:rPr>
              <a:t>Windows Phone 8</a:t>
            </a:r>
          </a:p>
        </p:txBody>
      </p:sp>
      <p:sp>
        <p:nvSpPr>
          <p:cNvPr id="25" name="Rectangle 24"/>
          <p:cNvSpPr/>
          <p:nvPr/>
        </p:nvSpPr>
        <p:spPr bwMode="auto">
          <a:xfrm>
            <a:off x="9570562" y="4914421"/>
            <a:ext cx="1980919" cy="109708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Email/Browser/MDM/</a:t>
            </a:r>
          </a:p>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Company Hub</a:t>
            </a:r>
          </a:p>
        </p:txBody>
      </p:sp>
      <p:grpSp>
        <p:nvGrpSpPr>
          <p:cNvPr id="6" name="Group 5"/>
          <p:cNvGrpSpPr/>
          <p:nvPr/>
        </p:nvGrpSpPr>
        <p:grpSpPr>
          <a:xfrm>
            <a:off x="10408643" y="3369053"/>
            <a:ext cx="533324" cy="1423427"/>
            <a:chOff x="10409237" y="3369034"/>
            <a:chExt cx="533400" cy="1423629"/>
          </a:xfrm>
        </p:grpSpPr>
        <p:sp>
          <p:nvSpPr>
            <p:cNvPr id="50" name="Right Arrow 49"/>
            <p:cNvSpPr/>
            <p:nvPr/>
          </p:nvSpPr>
          <p:spPr bwMode="auto">
            <a:xfrm rot="5400000">
              <a:off x="9960187" y="3950823"/>
              <a:ext cx="1423629" cy="26005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1" name="Flowchart: Connector 50"/>
            <p:cNvSpPr/>
            <p:nvPr/>
          </p:nvSpPr>
          <p:spPr bwMode="auto">
            <a:xfrm>
              <a:off x="10409237" y="37258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2" name="TextBox 51"/>
            <p:cNvSpPr txBox="1"/>
            <p:nvPr/>
          </p:nvSpPr>
          <p:spPr>
            <a:xfrm>
              <a:off x="10409237" y="3775441"/>
              <a:ext cx="533400" cy="470922"/>
            </a:xfrm>
            <a:prstGeom prst="rect">
              <a:avLst/>
            </a:prstGeom>
            <a:noFill/>
          </p:spPr>
          <p:txBody>
            <a:bodyPr wrap="square" rtlCol="0">
              <a:spAutoFit/>
            </a:bodyPr>
            <a:lstStyle/>
            <a:p>
              <a:pPr algn="ctr" defTabSz="932563"/>
              <a:r>
                <a:rPr lang="en-US" sz="2400" dirty="0">
                  <a:solidFill>
                    <a:srgbClr val="FFFFFF"/>
                  </a:solidFill>
                </a:rPr>
                <a:t>2</a:t>
              </a:r>
            </a:p>
          </p:txBody>
        </p:sp>
      </p:grpSp>
      <p:grpSp>
        <p:nvGrpSpPr>
          <p:cNvPr id="5" name="Group 4"/>
          <p:cNvGrpSpPr/>
          <p:nvPr/>
        </p:nvGrpSpPr>
        <p:grpSpPr>
          <a:xfrm>
            <a:off x="8905691" y="2354424"/>
            <a:ext cx="1122007" cy="533324"/>
            <a:chOff x="8906071" y="2354262"/>
            <a:chExt cx="1122166" cy="533400"/>
          </a:xfrm>
        </p:grpSpPr>
        <p:sp>
          <p:nvSpPr>
            <p:cNvPr id="53" name="Right Arrow 52"/>
            <p:cNvSpPr/>
            <p:nvPr/>
          </p:nvSpPr>
          <p:spPr bwMode="auto">
            <a:xfrm>
              <a:off x="8906071" y="2494063"/>
              <a:ext cx="1122166" cy="25613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4" name="Flowchart: Connector 53"/>
            <p:cNvSpPr/>
            <p:nvPr/>
          </p:nvSpPr>
          <p:spPr bwMode="auto">
            <a:xfrm>
              <a:off x="9200679" y="23542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9291690" y="2390129"/>
              <a:ext cx="358424" cy="470923"/>
            </a:xfrm>
            <a:prstGeom prst="rect">
              <a:avLst/>
            </a:prstGeom>
            <a:noFill/>
          </p:spPr>
          <p:txBody>
            <a:bodyPr wrap="none" rtlCol="0">
              <a:spAutoFit/>
            </a:bodyPr>
            <a:lstStyle/>
            <a:p>
              <a:pPr defTabSz="932563"/>
              <a:r>
                <a:rPr lang="en-US" sz="2400" dirty="0">
                  <a:solidFill>
                    <a:srgbClr val="FFFFFF"/>
                  </a:solidFill>
                </a:rPr>
                <a:t>1</a:t>
              </a:r>
            </a:p>
          </p:txBody>
        </p:sp>
      </p:grpSp>
      <p:grpSp>
        <p:nvGrpSpPr>
          <p:cNvPr id="7" name="Group 6"/>
          <p:cNvGrpSpPr/>
          <p:nvPr/>
        </p:nvGrpSpPr>
        <p:grpSpPr>
          <a:xfrm>
            <a:off x="7944140" y="5194295"/>
            <a:ext cx="1500492" cy="533324"/>
            <a:chOff x="7944384" y="5194536"/>
            <a:chExt cx="1500705" cy="533400"/>
          </a:xfrm>
        </p:grpSpPr>
        <p:sp>
          <p:nvSpPr>
            <p:cNvPr id="56" name="Right Arrow 55"/>
            <p:cNvSpPr/>
            <p:nvPr/>
          </p:nvSpPr>
          <p:spPr bwMode="auto">
            <a:xfrm rot="10800000">
              <a:off x="7944384" y="5334337"/>
              <a:ext cx="1500705" cy="25379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7" name="Flowchart: Connector 56"/>
            <p:cNvSpPr/>
            <p:nvPr/>
          </p:nvSpPr>
          <p:spPr bwMode="auto">
            <a:xfrm>
              <a:off x="8454489" y="5194536"/>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8545500" y="5230403"/>
              <a:ext cx="358424" cy="470923"/>
            </a:xfrm>
            <a:prstGeom prst="rect">
              <a:avLst/>
            </a:prstGeom>
            <a:noFill/>
          </p:spPr>
          <p:txBody>
            <a:bodyPr wrap="none" rtlCol="0">
              <a:spAutoFit/>
            </a:bodyPr>
            <a:lstStyle/>
            <a:p>
              <a:pPr defTabSz="932563"/>
              <a:r>
                <a:rPr lang="en-US" sz="2400" dirty="0">
                  <a:solidFill>
                    <a:srgbClr val="FFFFFF"/>
                  </a:solidFill>
                </a:rPr>
                <a:t>2</a:t>
              </a:r>
            </a:p>
          </p:txBody>
        </p:sp>
      </p:grpSp>
      <p:pic>
        <p:nvPicPr>
          <p:cNvPr id="61" name="Picture 60"/>
          <p:cNvPicPr>
            <a:picLocks noChangeAspect="1"/>
          </p:cNvPicPr>
          <p:nvPr/>
        </p:nvPicPr>
        <p:blipFill>
          <a:blip r:embed="rId3"/>
          <a:stretch>
            <a:fillRect/>
          </a:stretch>
        </p:blipFill>
        <p:spPr>
          <a:xfrm>
            <a:off x="5456345" y="2023589"/>
            <a:ext cx="1219027" cy="1219027"/>
          </a:xfrm>
          <a:prstGeom prst="rect">
            <a:avLst/>
          </a:prstGeom>
        </p:spPr>
      </p:pic>
      <p:pic>
        <p:nvPicPr>
          <p:cNvPr id="62" name="Picture 61"/>
          <p:cNvPicPr>
            <a:picLocks noChangeAspect="1"/>
          </p:cNvPicPr>
          <p:nvPr/>
        </p:nvPicPr>
        <p:blipFill>
          <a:blip r:embed="rId4"/>
          <a:stretch>
            <a:fillRect/>
          </a:stretch>
        </p:blipFill>
        <p:spPr>
          <a:xfrm>
            <a:off x="3856373" y="2050000"/>
            <a:ext cx="1219027" cy="1219027"/>
          </a:xfrm>
          <a:prstGeom prst="rect">
            <a:avLst/>
          </a:prstGeom>
        </p:spPr>
      </p:pic>
      <p:pic>
        <p:nvPicPr>
          <p:cNvPr id="63" name="Picture 62"/>
          <p:cNvPicPr>
            <a:picLocks noChangeAspect="1"/>
          </p:cNvPicPr>
          <p:nvPr/>
        </p:nvPicPr>
        <p:blipFill>
          <a:blip r:embed="rId5"/>
          <a:stretch>
            <a:fillRect/>
          </a:stretch>
        </p:blipFill>
        <p:spPr>
          <a:xfrm>
            <a:off x="5049903" y="2418198"/>
            <a:ext cx="482631" cy="482631"/>
          </a:xfrm>
          <a:prstGeom prst="rect">
            <a:avLst/>
          </a:prstGeom>
        </p:spPr>
      </p:pic>
      <p:pic>
        <p:nvPicPr>
          <p:cNvPr id="64" name="Picture 63"/>
          <p:cNvPicPr>
            <a:picLocks noChangeAspect="1"/>
          </p:cNvPicPr>
          <p:nvPr/>
        </p:nvPicPr>
        <p:blipFill>
          <a:blip r:embed="rId5"/>
          <a:stretch>
            <a:fillRect/>
          </a:stretch>
        </p:blipFill>
        <p:spPr>
          <a:xfrm>
            <a:off x="6599183" y="2418198"/>
            <a:ext cx="482631" cy="482631"/>
          </a:xfrm>
          <a:prstGeom prst="rect">
            <a:avLst/>
          </a:prstGeom>
        </p:spPr>
      </p:pic>
      <p:grpSp>
        <p:nvGrpSpPr>
          <p:cNvPr id="10" name="Group 9"/>
          <p:cNvGrpSpPr/>
          <p:nvPr/>
        </p:nvGrpSpPr>
        <p:grpSpPr>
          <a:xfrm>
            <a:off x="5837292" y="4914421"/>
            <a:ext cx="1980919" cy="1097085"/>
            <a:chOff x="5837237" y="4914622"/>
            <a:chExt cx="1981200" cy="1097240"/>
          </a:xfrm>
        </p:grpSpPr>
        <p:sp>
          <p:nvSpPr>
            <p:cNvPr id="8" name="Rectangle 7"/>
            <p:cNvSpPr/>
            <p:nvPr/>
          </p:nvSpPr>
          <p:spPr bwMode="auto">
            <a:xfrm>
              <a:off x="5837237" y="4914622"/>
              <a:ext cx="1981200" cy="10972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Enterprise Service</a:t>
              </a:r>
            </a:p>
          </p:txBody>
        </p:sp>
        <p:pic>
          <p:nvPicPr>
            <p:cNvPr id="83" name="Picture 82"/>
            <p:cNvPicPr>
              <a:picLocks noChangeAspect="1"/>
            </p:cNvPicPr>
            <p:nvPr/>
          </p:nvPicPr>
          <p:blipFill>
            <a:blip r:embed="rId6"/>
            <a:stretch>
              <a:fillRect/>
            </a:stretch>
          </p:blipFill>
          <p:spPr>
            <a:xfrm>
              <a:off x="7180709" y="5326062"/>
              <a:ext cx="561528" cy="561528"/>
            </a:xfrm>
            <a:prstGeom prst="rect">
              <a:avLst/>
            </a:prstGeom>
          </p:spPr>
        </p:pic>
      </p:grpSp>
      <p:grpSp>
        <p:nvGrpSpPr>
          <p:cNvPr id="12" name="Group 11"/>
          <p:cNvGrpSpPr/>
          <p:nvPr/>
        </p:nvGrpSpPr>
        <p:grpSpPr>
          <a:xfrm>
            <a:off x="10082420" y="1835495"/>
            <a:ext cx="1697629" cy="1447594"/>
            <a:chOff x="10082967" y="1835258"/>
            <a:chExt cx="1697870" cy="1447800"/>
          </a:xfrm>
        </p:grpSpPr>
        <p:grpSp>
          <p:nvGrpSpPr>
            <p:cNvPr id="65" name="Group 64"/>
            <p:cNvGrpSpPr/>
            <p:nvPr/>
          </p:nvGrpSpPr>
          <p:grpSpPr>
            <a:xfrm>
              <a:off x="10082967" y="1835258"/>
              <a:ext cx="1697870" cy="1447800"/>
              <a:chOff x="9320967" y="1575906"/>
              <a:chExt cx="1697870" cy="1447800"/>
            </a:xfrm>
          </p:grpSpPr>
          <p:sp>
            <p:nvSpPr>
              <p:cNvPr id="66" name="Rounded Rectangle 65"/>
              <p:cNvSpPr/>
              <p:nvPr/>
            </p:nvSpPr>
            <p:spPr bwMode="auto">
              <a:xfrm>
                <a:off x="9320967" y="1575906"/>
                <a:ext cx="1697870" cy="14478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2400" spc="-102" dirty="0">
                    <a:gradFill>
                      <a:gsLst>
                        <a:gs pos="0">
                          <a:srgbClr val="FFFFFF"/>
                        </a:gs>
                        <a:gs pos="100000">
                          <a:srgbClr val="FFFFFF"/>
                        </a:gs>
                      </a:gsLst>
                      <a:lin ang="5400000" scaled="0"/>
                    </a:gradFill>
                    <a:ea typeface="Segoe UI" pitchFamily="34" charset="0"/>
                    <a:cs typeface="Segoe UI" pitchFamily="34" charset="0"/>
                  </a:rPr>
                  <a:t>App</a:t>
                </a:r>
              </a:p>
            </p:txBody>
          </p:sp>
          <p:grpSp>
            <p:nvGrpSpPr>
              <p:cNvPr id="67" name="Group 66"/>
              <p:cNvGrpSpPr/>
              <p:nvPr/>
            </p:nvGrpSpPr>
            <p:grpSpPr>
              <a:xfrm>
                <a:off x="10180637" y="1766338"/>
                <a:ext cx="371928" cy="451814"/>
                <a:chOff x="7208837" y="2049462"/>
                <a:chExt cx="1143000" cy="1388503"/>
              </a:xfrm>
            </p:grpSpPr>
            <p:sp>
              <p:nvSpPr>
                <p:cNvPr id="78" name="Folded Corner 77"/>
                <p:cNvSpPr/>
                <p:nvPr/>
              </p:nvSpPr>
              <p:spPr bwMode="auto">
                <a:xfrm>
                  <a:off x="7208837" y="2049462"/>
                  <a:ext cx="1143000" cy="1388503"/>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837" y="2963863"/>
                  <a:ext cx="457199"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 name="Group 67"/>
              <p:cNvGrpSpPr/>
              <p:nvPr/>
            </p:nvGrpSpPr>
            <p:grpSpPr>
              <a:xfrm>
                <a:off x="10304613" y="1815928"/>
                <a:ext cx="371928" cy="451814"/>
                <a:chOff x="7208837" y="2049462"/>
                <a:chExt cx="1143000" cy="1388503"/>
              </a:xfrm>
            </p:grpSpPr>
            <p:sp>
              <p:nvSpPr>
                <p:cNvPr id="76" name="Folded Corner 75"/>
                <p:cNvSpPr/>
                <p:nvPr/>
              </p:nvSpPr>
              <p:spPr bwMode="auto">
                <a:xfrm>
                  <a:off x="7208837" y="2049462"/>
                  <a:ext cx="1143000" cy="1388503"/>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837" y="2963863"/>
                  <a:ext cx="457199"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9" name="Group 68"/>
              <p:cNvGrpSpPr/>
              <p:nvPr/>
            </p:nvGrpSpPr>
            <p:grpSpPr>
              <a:xfrm>
                <a:off x="10428589" y="1865519"/>
                <a:ext cx="371928" cy="451814"/>
                <a:chOff x="7208837" y="2049462"/>
                <a:chExt cx="1143000" cy="1388503"/>
              </a:xfrm>
            </p:grpSpPr>
            <p:sp>
              <p:nvSpPr>
                <p:cNvPr id="74" name="Folded Corner 73"/>
                <p:cNvSpPr/>
                <p:nvPr/>
              </p:nvSpPr>
              <p:spPr bwMode="auto">
                <a:xfrm>
                  <a:off x="7208837" y="2049462"/>
                  <a:ext cx="1143000" cy="1388503"/>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837" y="2963863"/>
                  <a:ext cx="457199"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Folded Corner 70"/>
              <p:cNvSpPr/>
              <p:nvPr/>
            </p:nvSpPr>
            <p:spPr bwMode="auto">
              <a:xfrm>
                <a:off x="10180637" y="2336337"/>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72" name="Folded Corner 71"/>
              <p:cNvSpPr/>
              <p:nvPr/>
            </p:nvSpPr>
            <p:spPr bwMode="auto">
              <a:xfrm>
                <a:off x="10304613" y="2385927"/>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73" name="Folded Corner 72"/>
              <p:cNvSpPr/>
              <p:nvPr/>
            </p:nvSpPr>
            <p:spPr bwMode="auto">
              <a:xfrm>
                <a:off x="10428589" y="2435517"/>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grpSp>
        <p:pic>
          <p:nvPicPr>
            <p:cNvPr id="84" name="Picture 83"/>
            <p:cNvPicPr>
              <a:picLocks noChangeAspect="1"/>
            </p:cNvPicPr>
            <p:nvPr/>
          </p:nvPicPr>
          <p:blipFill>
            <a:blip r:embed="rId8"/>
            <a:stretch>
              <a:fillRect/>
            </a:stretch>
          </p:blipFill>
          <p:spPr>
            <a:xfrm>
              <a:off x="10185503" y="2587728"/>
              <a:ext cx="604734" cy="604734"/>
            </a:xfrm>
            <a:prstGeom prst="rect">
              <a:avLst/>
            </a:prstGeom>
          </p:spPr>
        </p:pic>
      </p:grpSp>
      <p:grpSp>
        <p:nvGrpSpPr>
          <p:cNvPr id="11" name="Group 10"/>
          <p:cNvGrpSpPr/>
          <p:nvPr/>
        </p:nvGrpSpPr>
        <p:grpSpPr>
          <a:xfrm>
            <a:off x="7127420" y="1837840"/>
            <a:ext cx="1697629" cy="2224172"/>
            <a:chOff x="7127548" y="1837603"/>
            <a:chExt cx="1697870" cy="2224488"/>
          </a:xfrm>
        </p:grpSpPr>
        <p:sp>
          <p:nvSpPr>
            <p:cNvPr id="36" name="Rounded Rectangle 35"/>
            <p:cNvSpPr/>
            <p:nvPr/>
          </p:nvSpPr>
          <p:spPr bwMode="auto">
            <a:xfrm>
              <a:off x="7127548" y="1837603"/>
              <a:ext cx="1697870" cy="14478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2400" spc="-102" dirty="0">
                  <a:gradFill>
                    <a:gsLst>
                      <a:gs pos="0">
                        <a:srgbClr val="FFFFFF"/>
                      </a:gs>
                      <a:gs pos="100000">
                        <a:srgbClr val="FFFFFF"/>
                      </a:gs>
                    </a:gsLst>
                    <a:lin ang="5400000" scaled="0"/>
                  </a:gradFill>
                  <a:ea typeface="Segoe UI" pitchFamily="34" charset="0"/>
                  <a:cs typeface="Segoe UI" pitchFamily="34" charset="0"/>
                </a:rPr>
                <a:t>App</a:t>
              </a:r>
            </a:p>
          </p:txBody>
        </p:sp>
        <p:sp>
          <p:nvSpPr>
            <p:cNvPr id="41" name="Folded Corner 40"/>
            <p:cNvSpPr/>
            <p:nvPr/>
          </p:nvSpPr>
          <p:spPr bwMode="auto">
            <a:xfrm>
              <a:off x="7987218" y="2598034"/>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42" name="Folded Corner 41"/>
            <p:cNvSpPr/>
            <p:nvPr/>
          </p:nvSpPr>
          <p:spPr bwMode="auto">
            <a:xfrm>
              <a:off x="8111194" y="2647624"/>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43" name="Folded Corner 42"/>
            <p:cNvSpPr/>
            <p:nvPr/>
          </p:nvSpPr>
          <p:spPr bwMode="auto">
            <a:xfrm>
              <a:off x="8235170" y="2697214"/>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80" name="Folded Corner 79"/>
            <p:cNvSpPr/>
            <p:nvPr/>
          </p:nvSpPr>
          <p:spPr bwMode="auto">
            <a:xfrm>
              <a:off x="7987218" y="2014600"/>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81" name="Folded Corner 80"/>
            <p:cNvSpPr/>
            <p:nvPr/>
          </p:nvSpPr>
          <p:spPr bwMode="auto">
            <a:xfrm>
              <a:off x="8111194" y="2064190"/>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82" name="Folded Corner 81"/>
            <p:cNvSpPr/>
            <p:nvPr/>
          </p:nvSpPr>
          <p:spPr bwMode="auto">
            <a:xfrm>
              <a:off x="8235170" y="2113780"/>
              <a:ext cx="371928" cy="451814"/>
            </a:xfrm>
            <a:prstGeom prst="foldedCorner">
              <a:avLst/>
            </a:prstGeom>
            <a:solidFill>
              <a:srgbClr val="E34A28"/>
            </a:solidFill>
            <a:ln>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grpSp>
          <p:nvGrpSpPr>
            <p:cNvPr id="45" name="Group 44"/>
            <p:cNvGrpSpPr/>
            <p:nvPr/>
          </p:nvGrpSpPr>
          <p:grpSpPr>
            <a:xfrm>
              <a:off x="7975634" y="3515210"/>
              <a:ext cx="637034" cy="420115"/>
              <a:chOff x="5594572" y="4313110"/>
              <a:chExt cx="637034" cy="420115"/>
            </a:xfrm>
          </p:grpSpPr>
          <p:sp>
            <p:nvSpPr>
              <p:cNvPr id="46" name="Explosion 2 45"/>
              <p:cNvSpPr/>
              <p:nvPr/>
            </p:nvSpPr>
            <p:spPr bwMode="auto">
              <a:xfrm>
                <a:off x="5646389" y="4335461"/>
                <a:ext cx="571848" cy="378205"/>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rot="19706476">
                <a:off x="5594572" y="4313110"/>
                <a:ext cx="637034" cy="420115"/>
              </a:xfrm>
              <a:prstGeom prst="rect">
                <a:avLst/>
              </a:prstGeom>
              <a:noFill/>
            </p:spPr>
            <p:txBody>
              <a:bodyPr wrap="none" lIns="182854" tIns="146283" rIns="182854" bIns="146283" rtlCol="0">
                <a:spAutoFit/>
              </a:bodyPr>
              <a:lstStyle/>
              <a:p>
                <a:pPr defTabSz="932563">
                  <a:lnSpc>
                    <a:spcPct val="90000"/>
                  </a:lnSpc>
                </a:pPr>
                <a:r>
                  <a:rPr lang="en-US" sz="900" b="1" dirty="0">
                    <a:solidFill>
                      <a:srgbClr val="FFFF00"/>
                    </a:solidFill>
                  </a:rPr>
                  <a:t>NEW</a:t>
                </a:r>
              </a:p>
            </p:txBody>
          </p:sp>
        </p:grpSp>
        <p:sp>
          <p:nvSpPr>
            <p:cNvPr id="4" name="TextBox 3"/>
            <p:cNvSpPr txBox="1"/>
            <p:nvPr/>
          </p:nvSpPr>
          <p:spPr>
            <a:xfrm>
              <a:off x="7268721" y="3258030"/>
              <a:ext cx="918284" cy="804061"/>
            </a:xfrm>
            <a:prstGeom prst="rect">
              <a:avLst/>
            </a:prstGeom>
            <a:noFill/>
          </p:spPr>
          <p:txBody>
            <a:bodyPr wrap="none" lIns="182854" tIns="146283" rIns="182854" bIns="146283" rtlCol="0">
              <a:spAutoFit/>
            </a:bodyPr>
            <a:lstStyle/>
            <a:p>
              <a:pPr defTabSz="932563">
                <a:lnSpc>
                  <a:spcPct val="90000"/>
                </a:lnSpc>
              </a:pPr>
              <a:r>
                <a:rPr lang="en-US" dirty="0">
                  <a:gradFill>
                    <a:gsLst>
                      <a:gs pos="2917">
                        <a:srgbClr val="505050"/>
                      </a:gs>
                      <a:gs pos="30000">
                        <a:srgbClr val="505050"/>
                      </a:gs>
                    </a:gsLst>
                    <a:lin ang="5400000" scaled="0"/>
                  </a:gradFill>
                </a:rPr>
                <a:t>XAP</a:t>
              </a:r>
            </a:p>
            <a:p>
              <a:pPr defTabSz="932563">
                <a:lnSpc>
                  <a:spcPct val="90000"/>
                </a:lnSpc>
              </a:pPr>
              <a:r>
                <a:rPr lang="en-US" dirty="0">
                  <a:gradFill>
                    <a:gsLst>
                      <a:gs pos="2917">
                        <a:srgbClr val="505050"/>
                      </a:gs>
                      <a:gs pos="30000">
                        <a:srgbClr val="505050"/>
                      </a:gs>
                    </a:gsLst>
                    <a:lin ang="5400000" scaled="0"/>
                  </a:gradFill>
                </a:rPr>
                <a:t>APPX</a:t>
              </a:r>
            </a:p>
          </p:txBody>
        </p:sp>
      </p:grpSp>
      <p:grpSp>
        <p:nvGrpSpPr>
          <p:cNvPr id="9" name="Group 8"/>
          <p:cNvGrpSpPr/>
          <p:nvPr/>
        </p:nvGrpSpPr>
        <p:grpSpPr>
          <a:xfrm>
            <a:off x="6073274" y="5838483"/>
            <a:ext cx="533324" cy="533324"/>
            <a:chOff x="6073254" y="5838815"/>
            <a:chExt cx="533400" cy="533400"/>
          </a:xfrm>
        </p:grpSpPr>
        <p:sp>
          <p:nvSpPr>
            <p:cNvPr id="59" name="Flowchart: Connector 58"/>
            <p:cNvSpPr/>
            <p:nvPr/>
          </p:nvSpPr>
          <p:spPr bwMode="auto">
            <a:xfrm>
              <a:off x="6073254" y="5838815"/>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60" name="TextBox 59"/>
            <p:cNvSpPr txBox="1"/>
            <p:nvPr/>
          </p:nvSpPr>
          <p:spPr>
            <a:xfrm>
              <a:off x="6164265" y="5874682"/>
              <a:ext cx="358424" cy="470923"/>
            </a:xfrm>
            <a:prstGeom prst="rect">
              <a:avLst/>
            </a:prstGeom>
            <a:noFill/>
          </p:spPr>
          <p:txBody>
            <a:bodyPr wrap="none" rtlCol="0">
              <a:spAutoFit/>
            </a:bodyPr>
            <a:lstStyle/>
            <a:p>
              <a:pPr defTabSz="932563"/>
              <a:r>
                <a:rPr lang="en-US" sz="2400" dirty="0">
                  <a:solidFill>
                    <a:srgbClr val="FFFFFF"/>
                  </a:solidFill>
                </a:rPr>
                <a:t>3</a:t>
              </a:r>
            </a:p>
          </p:txBody>
        </p:sp>
      </p:grpSp>
      <p:pic>
        <p:nvPicPr>
          <p:cNvPr id="8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6945" y="4393549"/>
            <a:ext cx="1447594" cy="29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5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500"/>
                                        <p:tgtEl>
                                          <p:spTgt spid="2">
                                            <p:txEl>
                                              <p:pRg st="0" end="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500"/>
                                        <p:tgtEl>
                                          <p:spTgt spid="2">
                                            <p:txEl>
                                              <p:pRg st="2" end="2"/>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fade">
                                      <p:cBhvr>
                                        <p:cTn id="50" dur="500"/>
                                        <p:tgtEl>
                                          <p:spTgt spid="2">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973479"/>
            <a:ext cx="3733270" cy="4569763"/>
          </a:xfrm>
        </p:spPr>
        <p:txBody>
          <a:bodyPr/>
          <a:lstStyle/>
          <a:p>
            <a:pPr marL="0" indent="0">
              <a:buNone/>
            </a:pPr>
            <a:r>
              <a:rPr lang="en-US" dirty="0" smtClean="0"/>
              <a:t>User launches an enterprise app via the shell or an API</a:t>
            </a:r>
            <a:endParaRPr lang="en-US" dirty="0"/>
          </a:p>
          <a:p>
            <a:endParaRPr lang="en-US" sz="1020" dirty="0"/>
          </a:p>
          <a:p>
            <a:pPr marL="0" indent="0">
              <a:buNone/>
            </a:pPr>
            <a:r>
              <a:rPr lang="en-US" dirty="0" smtClean="0"/>
              <a:t>Publisher ID is extracted and used to find the associated AET</a:t>
            </a:r>
          </a:p>
          <a:p>
            <a:endParaRPr lang="en-US" sz="1020" dirty="0"/>
          </a:p>
          <a:p>
            <a:pPr marL="0" indent="0">
              <a:buNone/>
            </a:pPr>
            <a:r>
              <a:rPr lang="en-US" dirty="0" smtClean="0"/>
              <a:t>AET must be present and valid (not expired, revoked or disabled)</a:t>
            </a:r>
            <a:endParaRPr lang="en-US" dirty="0"/>
          </a:p>
        </p:txBody>
      </p:sp>
      <p:sp>
        <p:nvSpPr>
          <p:cNvPr id="3" name="Title 2"/>
          <p:cNvSpPr>
            <a:spLocks noGrp="1"/>
          </p:cNvSpPr>
          <p:nvPr>
            <p:ph type="title"/>
          </p:nvPr>
        </p:nvSpPr>
        <p:spPr/>
        <p:txBody>
          <a:bodyPr/>
          <a:lstStyle/>
          <a:p>
            <a:r>
              <a:rPr lang="en-US" dirty="0" smtClean="0"/>
              <a:t>App launch</a:t>
            </a:r>
            <a:endParaRPr lang="en-US" dirty="0"/>
          </a:p>
        </p:txBody>
      </p:sp>
      <p:sp>
        <p:nvSpPr>
          <p:cNvPr id="24" name="Rectangle 23"/>
          <p:cNvSpPr/>
          <p:nvPr/>
        </p:nvSpPr>
        <p:spPr bwMode="auto">
          <a:xfrm>
            <a:off x="4389697" y="4358340"/>
            <a:ext cx="7466541" cy="2186490"/>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r>
              <a:rPr lang="en-US" sz="1599" spc="-102" dirty="0">
                <a:gradFill>
                  <a:gsLst>
                    <a:gs pos="0">
                      <a:srgbClr val="FFFFFF"/>
                    </a:gs>
                    <a:gs pos="100000">
                      <a:srgbClr val="FFFFFF"/>
                    </a:gs>
                  </a:gsLst>
                  <a:lin ang="5400000" scaled="0"/>
                </a:gradFill>
                <a:ea typeface="Segoe UI" pitchFamily="34" charset="0"/>
                <a:cs typeface="Segoe UI" pitchFamily="34" charset="0"/>
              </a:rPr>
              <a:t>Windows Phone 8</a:t>
            </a:r>
          </a:p>
        </p:txBody>
      </p:sp>
      <p:sp>
        <p:nvSpPr>
          <p:cNvPr id="25" name="Rectangle 24"/>
          <p:cNvSpPr/>
          <p:nvPr/>
        </p:nvSpPr>
        <p:spPr bwMode="auto">
          <a:xfrm>
            <a:off x="9570562" y="4914421"/>
            <a:ext cx="1980919" cy="109708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Execution Manager</a:t>
            </a:r>
          </a:p>
        </p:txBody>
      </p:sp>
      <p:grpSp>
        <p:nvGrpSpPr>
          <p:cNvPr id="7" name="Group 6"/>
          <p:cNvGrpSpPr/>
          <p:nvPr/>
        </p:nvGrpSpPr>
        <p:grpSpPr>
          <a:xfrm>
            <a:off x="7917691" y="5173425"/>
            <a:ext cx="1500492" cy="533324"/>
            <a:chOff x="7917932" y="5173662"/>
            <a:chExt cx="1500705" cy="533400"/>
          </a:xfrm>
        </p:grpSpPr>
        <p:sp>
          <p:nvSpPr>
            <p:cNvPr id="33" name="Right Arrow 32"/>
            <p:cNvSpPr/>
            <p:nvPr/>
          </p:nvSpPr>
          <p:spPr bwMode="auto">
            <a:xfrm rot="10800000">
              <a:off x="7917932" y="5313463"/>
              <a:ext cx="1500705" cy="25379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4" name="Flowchart: Connector 33"/>
            <p:cNvSpPr/>
            <p:nvPr/>
          </p:nvSpPr>
          <p:spPr bwMode="auto">
            <a:xfrm>
              <a:off x="8428037" y="51736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p:cNvSpPr txBox="1"/>
            <p:nvPr/>
          </p:nvSpPr>
          <p:spPr>
            <a:xfrm>
              <a:off x="8519048" y="5209529"/>
              <a:ext cx="358424" cy="470923"/>
            </a:xfrm>
            <a:prstGeom prst="rect">
              <a:avLst/>
            </a:prstGeom>
            <a:noFill/>
          </p:spPr>
          <p:txBody>
            <a:bodyPr wrap="none" rtlCol="0">
              <a:spAutoFit/>
            </a:bodyPr>
            <a:lstStyle/>
            <a:p>
              <a:pPr defTabSz="932563"/>
              <a:r>
                <a:rPr lang="en-US" sz="2400" dirty="0">
                  <a:solidFill>
                    <a:srgbClr val="FFFFFF"/>
                  </a:solidFill>
                </a:rPr>
                <a:t>2</a:t>
              </a:r>
            </a:p>
          </p:txBody>
        </p:sp>
      </p:grpSp>
      <p:grpSp>
        <p:nvGrpSpPr>
          <p:cNvPr id="5" name="Group 4"/>
          <p:cNvGrpSpPr/>
          <p:nvPr/>
        </p:nvGrpSpPr>
        <p:grpSpPr>
          <a:xfrm>
            <a:off x="10332454" y="3269026"/>
            <a:ext cx="533324" cy="1523454"/>
            <a:chOff x="10333037" y="3268994"/>
            <a:chExt cx="533400" cy="1523670"/>
          </a:xfrm>
        </p:grpSpPr>
        <p:sp>
          <p:nvSpPr>
            <p:cNvPr id="38" name="Right Arrow 37"/>
            <p:cNvSpPr/>
            <p:nvPr/>
          </p:nvSpPr>
          <p:spPr bwMode="auto">
            <a:xfrm rot="5400000">
              <a:off x="9837902" y="3896868"/>
              <a:ext cx="1523670" cy="26792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Flowchart: Connector 38"/>
            <p:cNvSpPr/>
            <p:nvPr/>
          </p:nvSpPr>
          <p:spPr bwMode="auto">
            <a:xfrm>
              <a:off x="10333037" y="36496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10333037" y="3699241"/>
              <a:ext cx="533400" cy="470922"/>
            </a:xfrm>
            <a:prstGeom prst="rect">
              <a:avLst/>
            </a:prstGeom>
            <a:noFill/>
          </p:spPr>
          <p:txBody>
            <a:bodyPr wrap="square" rtlCol="0">
              <a:spAutoFit/>
            </a:bodyPr>
            <a:lstStyle/>
            <a:p>
              <a:pPr algn="ctr" defTabSz="932563"/>
              <a:r>
                <a:rPr lang="en-US" sz="2400" dirty="0">
                  <a:solidFill>
                    <a:srgbClr val="FFFFFF"/>
                  </a:solidFill>
                </a:rPr>
                <a:t>1</a:t>
              </a:r>
            </a:p>
          </p:txBody>
        </p:sp>
      </p:grpSp>
      <p:grpSp>
        <p:nvGrpSpPr>
          <p:cNvPr id="4" name="Group 3"/>
          <p:cNvGrpSpPr/>
          <p:nvPr/>
        </p:nvGrpSpPr>
        <p:grpSpPr>
          <a:xfrm>
            <a:off x="9701473" y="1668723"/>
            <a:ext cx="1697629" cy="1447594"/>
            <a:chOff x="9701967" y="1668462"/>
            <a:chExt cx="1697870" cy="1447800"/>
          </a:xfrm>
        </p:grpSpPr>
        <p:sp>
          <p:nvSpPr>
            <p:cNvPr id="51" name="Rounded Rectangle 50"/>
            <p:cNvSpPr/>
            <p:nvPr/>
          </p:nvSpPr>
          <p:spPr bwMode="auto">
            <a:xfrm>
              <a:off x="9701967" y="1668462"/>
              <a:ext cx="1697870" cy="14478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defTabSz="932227"/>
              <a:endParaRPr lang="en-US" sz="24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stretch>
              <a:fillRect/>
            </a:stretch>
          </p:blipFill>
          <p:spPr>
            <a:xfrm>
              <a:off x="9941302" y="1782741"/>
              <a:ext cx="1219200" cy="1219200"/>
            </a:xfrm>
            <a:prstGeom prst="rect">
              <a:avLst/>
            </a:prstGeom>
          </p:spPr>
        </p:pic>
      </p:grpSp>
      <p:grpSp>
        <p:nvGrpSpPr>
          <p:cNvPr id="9" name="Group 8"/>
          <p:cNvGrpSpPr/>
          <p:nvPr/>
        </p:nvGrpSpPr>
        <p:grpSpPr>
          <a:xfrm>
            <a:off x="5837292" y="4914421"/>
            <a:ext cx="1980919" cy="1097085"/>
            <a:chOff x="5837237" y="4914622"/>
            <a:chExt cx="1981200" cy="1097240"/>
          </a:xfrm>
        </p:grpSpPr>
        <p:sp>
          <p:nvSpPr>
            <p:cNvPr id="8" name="Rectangle 7"/>
            <p:cNvSpPr/>
            <p:nvPr/>
          </p:nvSpPr>
          <p:spPr bwMode="auto">
            <a:xfrm>
              <a:off x="5837237" y="4914622"/>
              <a:ext cx="1981200" cy="10972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r>
                <a:rPr lang="en-US" sz="1599" spc="-102" dirty="0">
                  <a:gradFill>
                    <a:gsLst>
                      <a:gs pos="0">
                        <a:srgbClr val="FFFFFF"/>
                      </a:gs>
                      <a:gs pos="100000">
                        <a:srgbClr val="FFFFFF"/>
                      </a:gs>
                    </a:gsLst>
                    <a:lin ang="5400000" scaled="0"/>
                  </a:gradFill>
                  <a:ea typeface="Segoe UI" pitchFamily="34" charset="0"/>
                  <a:cs typeface="Segoe UI" pitchFamily="34" charset="0"/>
                </a:rPr>
                <a:t>Enterprise Service</a:t>
              </a:r>
            </a:p>
          </p:txBody>
        </p:sp>
        <p:pic>
          <p:nvPicPr>
            <p:cNvPr id="41" name="Picture 40"/>
            <p:cNvPicPr>
              <a:picLocks noChangeAspect="1"/>
            </p:cNvPicPr>
            <p:nvPr/>
          </p:nvPicPr>
          <p:blipFill>
            <a:blip r:embed="rId4"/>
            <a:stretch>
              <a:fillRect/>
            </a:stretch>
          </p:blipFill>
          <p:spPr>
            <a:xfrm>
              <a:off x="7180709" y="5326062"/>
              <a:ext cx="561528" cy="561528"/>
            </a:xfrm>
            <a:prstGeom prst="rect">
              <a:avLst/>
            </a:prstGeom>
          </p:spPr>
        </p:pic>
      </p:grpSp>
      <p:grpSp>
        <p:nvGrpSpPr>
          <p:cNvPr id="10" name="Group 9"/>
          <p:cNvGrpSpPr/>
          <p:nvPr/>
        </p:nvGrpSpPr>
        <p:grpSpPr>
          <a:xfrm>
            <a:off x="6065859" y="5859127"/>
            <a:ext cx="533324" cy="533324"/>
            <a:chOff x="6065837" y="5859462"/>
            <a:chExt cx="533400" cy="533400"/>
          </a:xfrm>
        </p:grpSpPr>
        <p:sp>
          <p:nvSpPr>
            <p:cNvPr id="36" name="Flowchart: Connector 35"/>
            <p:cNvSpPr/>
            <p:nvPr/>
          </p:nvSpPr>
          <p:spPr bwMode="auto">
            <a:xfrm>
              <a:off x="6065837" y="58594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p:cNvSpPr txBox="1"/>
            <p:nvPr/>
          </p:nvSpPr>
          <p:spPr>
            <a:xfrm>
              <a:off x="6156848" y="5895329"/>
              <a:ext cx="358424" cy="470923"/>
            </a:xfrm>
            <a:prstGeom prst="rect">
              <a:avLst/>
            </a:prstGeom>
            <a:noFill/>
          </p:spPr>
          <p:txBody>
            <a:bodyPr wrap="none" rtlCol="0">
              <a:spAutoFit/>
            </a:bodyPr>
            <a:lstStyle/>
            <a:p>
              <a:pPr defTabSz="932563"/>
              <a:r>
                <a:rPr lang="en-US" sz="2400" dirty="0">
                  <a:solidFill>
                    <a:srgbClr val="FFFFFF"/>
                  </a:solidFill>
                </a:rPr>
                <a:t>3</a:t>
              </a:r>
            </a:p>
          </p:txBody>
        </p:sp>
      </p:grpSp>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626" y="4401146"/>
            <a:ext cx="1447594" cy="29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71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87777"/>
            <a:ext cx="5790378" cy="5407846"/>
          </a:xfrm>
        </p:spPr>
        <p:txBody>
          <a:bodyPr/>
          <a:lstStyle/>
          <a:p>
            <a:pPr marL="0" indent="0">
              <a:buNone/>
            </a:pPr>
            <a:r>
              <a:rPr lang="en-US" dirty="0" smtClean="0"/>
              <a:t>Phone sends device ID, </a:t>
            </a:r>
            <a:r>
              <a:rPr lang="en-US" dirty="0"/>
              <a:t>p</a:t>
            </a:r>
            <a:r>
              <a:rPr lang="en-US" dirty="0" smtClean="0"/>
              <a:t>ublisher IDs, and enterprise app IDs</a:t>
            </a:r>
          </a:p>
          <a:p>
            <a:endParaRPr lang="en-US" sz="1020" dirty="0"/>
          </a:p>
          <a:p>
            <a:pPr marL="0" indent="0">
              <a:buNone/>
            </a:pPr>
            <a:r>
              <a:rPr lang="en-US" dirty="0" smtClean="0"/>
              <a:t>Phone receives status for each enterprise</a:t>
            </a:r>
          </a:p>
          <a:p>
            <a:pPr lvl="0"/>
            <a:endParaRPr lang="en-US" sz="1020" dirty="0">
              <a:solidFill>
                <a:schemeClr val="bg2">
                  <a:lumMod val="50000"/>
                </a:schemeClr>
              </a:solidFill>
            </a:endParaRPr>
          </a:p>
          <a:p>
            <a:pPr marL="0" indent="0">
              <a:buNone/>
            </a:pPr>
            <a:r>
              <a:rPr lang="en-US" dirty="0" smtClean="0">
                <a:solidFill>
                  <a:schemeClr val="bg2">
                    <a:lumMod val="50000"/>
                  </a:schemeClr>
                </a:solidFill>
              </a:rPr>
              <a:t>Apps of invalid enterprises are blocked from being installed or launched</a:t>
            </a:r>
          </a:p>
          <a:p>
            <a:endParaRPr lang="en-US" sz="1020" dirty="0">
              <a:solidFill>
                <a:schemeClr val="bg2">
                  <a:lumMod val="50000"/>
                </a:schemeClr>
              </a:solidFill>
            </a:endParaRPr>
          </a:p>
          <a:p>
            <a:pPr marL="0" indent="0">
              <a:buNone/>
            </a:pPr>
            <a:r>
              <a:rPr lang="en-US" dirty="0" smtClean="0"/>
              <a:t>Scheduled daily, </a:t>
            </a:r>
            <a:r>
              <a:rPr lang="en-US" dirty="0"/>
              <a:t>plus </a:t>
            </a:r>
            <a:r>
              <a:rPr lang="en-US" dirty="0" smtClean="0"/>
              <a:t>each enrollment</a:t>
            </a:r>
          </a:p>
          <a:p>
            <a:pPr marL="0" indent="0">
              <a:buNone/>
            </a:pPr>
            <a:endParaRPr lang="en-US" sz="1020" dirty="0"/>
          </a:p>
          <a:p>
            <a:pPr marL="0" indent="0">
              <a:buNone/>
            </a:pPr>
            <a:r>
              <a:rPr lang="en-US" dirty="0" smtClean="0"/>
              <a:t>After </a:t>
            </a:r>
            <a:r>
              <a:rPr lang="en-US" dirty="0"/>
              <a:t>7 </a:t>
            </a:r>
            <a:r>
              <a:rPr lang="en-US" dirty="0" smtClean="0"/>
              <a:t>consecutive failed </a:t>
            </a:r>
            <a:r>
              <a:rPr lang="en-US" dirty="0"/>
              <a:t>attempts, </a:t>
            </a:r>
            <a:r>
              <a:rPr lang="en-US" dirty="0" smtClean="0"/>
              <a:t>the install </a:t>
            </a:r>
            <a:r>
              <a:rPr lang="en-US" dirty="0"/>
              <a:t>of </a:t>
            </a:r>
            <a:r>
              <a:rPr lang="en-US" dirty="0" smtClean="0"/>
              <a:t>enterprise </a:t>
            </a:r>
            <a:r>
              <a:rPr lang="en-US" dirty="0"/>
              <a:t>apps is </a:t>
            </a:r>
            <a:r>
              <a:rPr lang="en-US" dirty="0" smtClean="0"/>
              <a:t>blocked, but the launch of installed apps still works</a:t>
            </a:r>
            <a:endParaRPr lang="en-US"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dirty="0" smtClean="0"/>
              <a:t>Phone home</a:t>
            </a:r>
            <a:endParaRPr lang="en-US" dirty="0"/>
          </a:p>
        </p:txBody>
      </p:sp>
      <p:grpSp>
        <p:nvGrpSpPr>
          <p:cNvPr id="16" name="Group 15"/>
          <p:cNvGrpSpPr/>
          <p:nvPr/>
        </p:nvGrpSpPr>
        <p:grpSpPr>
          <a:xfrm>
            <a:off x="7208697" y="1211587"/>
            <a:ext cx="3504703" cy="1534894"/>
            <a:chOff x="5532437" y="1745758"/>
            <a:chExt cx="3505200" cy="1535112"/>
          </a:xfrm>
        </p:grpSpPr>
        <p:sp>
          <p:nvSpPr>
            <p:cNvPr id="4" name="Rectangle 3"/>
            <p:cNvSpPr/>
            <p:nvPr/>
          </p:nvSpPr>
          <p:spPr bwMode="auto">
            <a:xfrm>
              <a:off x="5532437" y="1745758"/>
              <a:ext cx="3505200" cy="1535112"/>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237" y="1897062"/>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8837" y="1906497"/>
              <a:ext cx="1600200" cy="1224398"/>
            </a:xfrm>
            <a:prstGeom prst="rect">
              <a:avLst/>
            </a:prstGeom>
            <a:noFill/>
          </p:spPr>
          <p:txBody>
            <a:bodyPr wrap="square" rtlCol="0">
              <a:spAutoFit/>
            </a:bodyPr>
            <a:lstStyle/>
            <a:p>
              <a:pPr algn="ctr" defTabSz="932563"/>
              <a:r>
                <a:rPr lang="en-US" sz="2400" dirty="0">
                  <a:solidFill>
                    <a:srgbClr val="FFFFFF"/>
                  </a:solidFill>
                </a:rPr>
                <a:t>Windows Phone Services</a:t>
              </a:r>
            </a:p>
          </p:txBody>
        </p:sp>
      </p:grpSp>
      <p:grpSp>
        <p:nvGrpSpPr>
          <p:cNvPr id="7" name="Group 6"/>
          <p:cNvGrpSpPr/>
          <p:nvPr/>
        </p:nvGrpSpPr>
        <p:grpSpPr>
          <a:xfrm>
            <a:off x="7742021" y="2793765"/>
            <a:ext cx="533324" cy="2079280"/>
            <a:chOff x="7742237" y="2793664"/>
            <a:chExt cx="533400" cy="2079575"/>
          </a:xfrm>
        </p:grpSpPr>
        <p:sp>
          <p:nvSpPr>
            <p:cNvPr id="8" name="Right Arrow 7"/>
            <p:cNvSpPr/>
            <p:nvPr/>
          </p:nvSpPr>
          <p:spPr bwMode="auto">
            <a:xfrm rot="14646914">
              <a:off x="6978606" y="3713286"/>
              <a:ext cx="2079575" cy="24033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0" name="Flowchart: Connector 9"/>
            <p:cNvSpPr/>
            <p:nvPr/>
          </p:nvSpPr>
          <p:spPr bwMode="auto">
            <a:xfrm>
              <a:off x="7742237" y="35734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7833248" y="3609329"/>
              <a:ext cx="358424" cy="470922"/>
            </a:xfrm>
            <a:prstGeom prst="rect">
              <a:avLst/>
            </a:prstGeom>
            <a:noFill/>
          </p:spPr>
          <p:txBody>
            <a:bodyPr wrap="none" rtlCol="0">
              <a:spAutoFit/>
            </a:bodyPr>
            <a:lstStyle/>
            <a:p>
              <a:pPr defTabSz="932563"/>
              <a:r>
                <a:rPr lang="en-US" sz="2400" dirty="0">
                  <a:solidFill>
                    <a:srgbClr val="FFFFFF"/>
                  </a:solidFill>
                </a:rPr>
                <a:t>1</a:t>
              </a:r>
            </a:p>
          </p:txBody>
        </p:sp>
      </p:grpSp>
      <p:grpSp>
        <p:nvGrpSpPr>
          <p:cNvPr id="9" name="Group 8"/>
          <p:cNvGrpSpPr/>
          <p:nvPr/>
        </p:nvGrpSpPr>
        <p:grpSpPr>
          <a:xfrm>
            <a:off x="9576665" y="2786706"/>
            <a:ext cx="533324" cy="2079280"/>
            <a:chOff x="9577141" y="2786605"/>
            <a:chExt cx="533400" cy="2079575"/>
          </a:xfrm>
        </p:grpSpPr>
        <p:sp>
          <p:nvSpPr>
            <p:cNvPr id="19" name="Right Arrow 18"/>
            <p:cNvSpPr/>
            <p:nvPr/>
          </p:nvSpPr>
          <p:spPr bwMode="auto">
            <a:xfrm rot="6743742">
              <a:off x="8792752" y="3706227"/>
              <a:ext cx="2079575" cy="24033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b"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1" name="Flowchart: Connector 20"/>
            <p:cNvSpPr/>
            <p:nvPr/>
          </p:nvSpPr>
          <p:spPr bwMode="auto">
            <a:xfrm>
              <a:off x="9577141" y="3573462"/>
              <a:ext cx="533400" cy="533400"/>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7" tIns="91427" rIns="34289" bIns="34289" rtlCol="0" anchor="t" anchorCtr="0"/>
            <a:lstStyle/>
            <a:p>
              <a:pPr algn="ctr" defTabSz="932227"/>
              <a:endParaRPr lang="en-US" sz="1599" spc="-102"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9668152" y="3609329"/>
              <a:ext cx="358424" cy="470922"/>
            </a:xfrm>
            <a:prstGeom prst="rect">
              <a:avLst/>
            </a:prstGeom>
            <a:noFill/>
          </p:spPr>
          <p:txBody>
            <a:bodyPr wrap="none" rtlCol="0">
              <a:spAutoFit/>
            </a:bodyPr>
            <a:lstStyle/>
            <a:p>
              <a:pPr defTabSz="932563"/>
              <a:r>
                <a:rPr lang="en-US" sz="2400" dirty="0">
                  <a:solidFill>
                    <a:srgbClr val="FFFFFF"/>
                  </a:solidFill>
                </a:rPr>
                <a:t>2</a:t>
              </a:r>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2922" y="4924546"/>
            <a:ext cx="1116250" cy="1860417"/>
          </a:xfrm>
          <a:prstGeom prst="rect">
            <a:avLst/>
          </a:prstGeom>
          <a:ln w="38100">
            <a:solidFill>
              <a:srgbClr val="000000"/>
            </a:solidFill>
          </a:ln>
        </p:spPr>
      </p:pic>
    </p:spTree>
    <p:extLst>
      <p:ext uri="{BB962C8B-B14F-4D97-AF65-F5344CB8AC3E}">
        <p14:creationId xmlns:p14="http://schemas.microsoft.com/office/powerpoint/2010/main" val="1126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2254" y="2513058"/>
            <a:ext cx="7394659" cy="1968417"/>
          </a:xfrm>
        </p:spPr>
        <p:txBody>
          <a:bodyPr/>
          <a:lstStyle/>
          <a:p>
            <a:r>
              <a:rPr lang="en-US" dirty="0"/>
              <a:t>Enterprise </a:t>
            </a:r>
            <a:r>
              <a:rPr lang="en-US" dirty="0" smtClean="0"/>
              <a:t>Apps on Windows &amp; WP</a:t>
            </a:r>
            <a:endParaRPr lang="en-US" dirty="0"/>
          </a:p>
          <a:p>
            <a:r>
              <a:rPr lang="en-US" dirty="0" smtClean="0"/>
              <a:t>Windows</a:t>
            </a:r>
            <a:endParaRPr lang="en-US" dirty="0"/>
          </a:p>
          <a:p>
            <a:r>
              <a:rPr lang="en-US" dirty="0" smtClean="0"/>
              <a:t>Windows </a:t>
            </a:r>
            <a:r>
              <a:rPr lang="en-US" dirty="0"/>
              <a:t>Phone</a:t>
            </a:r>
          </a:p>
          <a:p>
            <a:r>
              <a:rPr lang="en-US" dirty="0" smtClean="0"/>
              <a:t>Wrap Up</a:t>
            </a:r>
            <a:endParaRPr lang="en-US" dirty="0"/>
          </a:p>
        </p:txBody>
      </p:sp>
      <p:sp>
        <p:nvSpPr>
          <p:cNvPr id="3" name="Title 2"/>
          <p:cNvSpPr>
            <a:spLocks noGrp="1"/>
          </p:cNvSpPr>
          <p:nvPr>
            <p:ph type="ctrTitle"/>
          </p:nvPr>
        </p:nvSpPr>
        <p:spPr>
          <a:blipFill dpi="0" rotWithShape="1">
            <a:blip r:embed="rId3"/>
            <a:srcRect/>
            <a:stretch>
              <a:fillRect l="-49000" t="-2000" r="-24000" b="-15000"/>
            </a:stretch>
          </a:blipFill>
        </p:spPr>
        <p:txBody>
          <a:bodyPr/>
          <a:lstStyle/>
          <a:p>
            <a:endParaRPr lang="en-US" dirty="0"/>
          </a:p>
        </p:txBody>
      </p:sp>
      <p:pic>
        <p:nvPicPr>
          <p:cNvPr id="5" name="Picture 4"/>
          <p:cNvPicPr>
            <a:picLocks noChangeAspect="1"/>
          </p:cNvPicPr>
          <p:nvPr/>
        </p:nvPicPr>
        <p:blipFill>
          <a:blip r:embed="rId4"/>
          <a:stretch>
            <a:fillRect/>
          </a:stretch>
        </p:blipFill>
        <p:spPr>
          <a:xfrm>
            <a:off x="165801" y="171748"/>
            <a:ext cx="11888614" cy="920248"/>
          </a:xfrm>
          <a:prstGeom prst="rect">
            <a:avLst/>
          </a:prstGeom>
        </p:spPr>
      </p:pic>
    </p:spTree>
    <p:extLst>
      <p:ext uri="{BB962C8B-B14F-4D97-AF65-F5344CB8AC3E}">
        <p14:creationId xmlns:p14="http://schemas.microsoft.com/office/powerpoint/2010/main" val="17686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bg1"/>
                </a:solidFill>
                <a:cs typeface="Segoe UI Light"/>
              </a:rPr>
              <a:t>Wrap U</a:t>
            </a:r>
            <a:r>
              <a:rPr lang="en-US" b="1" dirty="0" smtClean="0">
                <a:solidFill>
                  <a:schemeClr val="bg1"/>
                </a:solidFill>
                <a:cs typeface="Segoe UI Light"/>
              </a:rPr>
              <a:t>p</a:t>
            </a:r>
            <a:endParaRPr lang="en-US" b="1" dirty="0">
              <a:solidFill>
                <a:schemeClr val="bg1"/>
              </a:solidFill>
            </a:endParaRPr>
          </a:p>
        </p:txBody>
      </p:sp>
    </p:spTree>
    <p:extLst>
      <p:ext uri="{BB962C8B-B14F-4D97-AF65-F5344CB8AC3E}">
        <p14:creationId xmlns:p14="http://schemas.microsoft.com/office/powerpoint/2010/main" val="151124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2850"/>
            <a:ext cx="11885514" cy="4363914"/>
          </a:xfrm>
        </p:spPr>
        <p:txBody>
          <a:bodyPr/>
          <a:lstStyle/>
          <a:p>
            <a:pPr marL="0" indent="0">
              <a:buNone/>
            </a:pPr>
            <a:r>
              <a:rPr lang="en-US" sz="3600" dirty="0"/>
              <a:t>Convergence for LOB app deployment</a:t>
            </a:r>
          </a:p>
          <a:p>
            <a:pPr lvl="1"/>
            <a:r>
              <a:rPr lang="en-US" dirty="0" smtClean="0"/>
              <a:t>Certs, Enrollment, OMA-DM protocol, WNS, …</a:t>
            </a:r>
          </a:p>
          <a:p>
            <a:pPr marL="342834" lvl="1" indent="0">
              <a:buNone/>
            </a:pPr>
            <a:endParaRPr lang="en-US" sz="1020" dirty="0"/>
          </a:p>
          <a:p>
            <a:pPr marL="0" indent="0">
              <a:buNone/>
            </a:pPr>
            <a:r>
              <a:rPr lang="en-US" sz="3600" dirty="0"/>
              <a:t>App management of Store apps</a:t>
            </a:r>
          </a:p>
          <a:p>
            <a:pPr marL="0" indent="0">
              <a:buNone/>
            </a:pPr>
            <a:r>
              <a:rPr lang="en-US" sz="3600" dirty="0"/>
              <a:t>Better LOB app and data protection</a:t>
            </a:r>
          </a:p>
          <a:p>
            <a:pPr marL="0" indent="0">
              <a:buNone/>
            </a:pPr>
            <a:r>
              <a:rPr lang="en-US" sz="3600" dirty="0"/>
              <a:t>Support more customer scenarios</a:t>
            </a:r>
          </a:p>
          <a:p>
            <a:pPr lvl="1"/>
            <a:r>
              <a:rPr lang="en-US" dirty="0" smtClean="0"/>
              <a:t>More secure/isolated environments, flexible cert management, …</a:t>
            </a:r>
          </a:p>
          <a:p>
            <a:pPr marL="342834" lvl="1" indent="0">
              <a:buNone/>
            </a:pPr>
            <a:endParaRPr lang="en-US" sz="1020" dirty="0"/>
          </a:p>
          <a:p>
            <a:pPr marL="0" indent="0">
              <a:buNone/>
            </a:pPr>
            <a:r>
              <a:rPr lang="en-US" sz="3600" dirty="0"/>
              <a:t>More policies/settings to push to LOB app</a:t>
            </a:r>
          </a:p>
        </p:txBody>
      </p:sp>
      <p:sp>
        <p:nvSpPr>
          <p:cNvPr id="2" name="Title 1"/>
          <p:cNvSpPr>
            <a:spLocks noGrp="1"/>
          </p:cNvSpPr>
          <p:nvPr>
            <p:ph type="title"/>
          </p:nvPr>
        </p:nvSpPr>
        <p:spPr/>
        <p:txBody>
          <a:bodyPr/>
          <a:lstStyle/>
          <a:p>
            <a:r>
              <a:rPr lang="en-US" dirty="0" smtClean="0"/>
              <a:t>Looking forward</a:t>
            </a:r>
            <a:endParaRPr lang="en-US" dirty="0"/>
          </a:p>
        </p:txBody>
      </p:sp>
    </p:spTree>
    <p:extLst>
      <p:ext uri="{BB962C8B-B14F-4D97-AF65-F5344CB8AC3E}">
        <p14:creationId xmlns:p14="http://schemas.microsoft.com/office/powerpoint/2010/main" val="892115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1" y="1212850"/>
            <a:ext cx="11885514" cy="4086109"/>
          </a:xfrm>
        </p:spPr>
        <p:txBody>
          <a:bodyPr/>
          <a:lstStyle/>
          <a:p>
            <a:pPr marL="0" indent="0">
              <a:buNone/>
            </a:pPr>
            <a:r>
              <a:rPr lang="en-US" sz="3599" b="1" dirty="0">
                <a:gradFill>
                  <a:gsLst>
                    <a:gs pos="0">
                      <a:schemeClr val="tx2"/>
                    </a:gs>
                    <a:gs pos="100000">
                      <a:schemeClr val="tx2"/>
                    </a:gs>
                  </a:gsLst>
                  <a:lin ang="5400000" scaled="0"/>
                </a:gradFill>
              </a:rPr>
              <a:t>2-513</a:t>
            </a:r>
            <a:r>
              <a:rPr lang="en-US" sz="3599" dirty="0">
                <a:gradFill>
                  <a:gsLst>
                    <a:gs pos="0">
                      <a:schemeClr val="tx2"/>
                    </a:gs>
                    <a:gs pos="100000">
                      <a:schemeClr val="tx2"/>
                    </a:gs>
                  </a:gsLst>
                  <a:lin ang="5400000" scaled="0"/>
                </a:gradFill>
              </a:rPr>
              <a:t> – Windows Phone Enterprise Management</a:t>
            </a:r>
          </a:p>
          <a:p>
            <a:pPr marL="0" indent="0">
              <a:buNone/>
            </a:pPr>
            <a:r>
              <a:rPr lang="en-US" sz="3599" b="1" dirty="0">
                <a:gradFill>
                  <a:gsLst>
                    <a:gs pos="0">
                      <a:schemeClr val="tx2"/>
                    </a:gs>
                    <a:gs pos="100000">
                      <a:schemeClr val="tx2"/>
                    </a:gs>
                  </a:gsLst>
                  <a:lin ang="5400000" scaled="0"/>
                </a:gradFill>
              </a:rPr>
              <a:t>2-515</a:t>
            </a:r>
            <a:r>
              <a:rPr lang="en-US" sz="3599" dirty="0">
                <a:gradFill>
                  <a:gsLst>
                    <a:gs pos="0">
                      <a:schemeClr val="tx2"/>
                    </a:gs>
                    <a:gs pos="100000">
                      <a:schemeClr val="tx2"/>
                    </a:gs>
                  </a:gsLst>
                  <a:lin ang="5400000" scaled="0"/>
                </a:gradFill>
              </a:rPr>
              <a:t> - Respecting Your Investments: How to Leverage Your Existing Code In a New Windows Runtime LOB App</a:t>
            </a:r>
          </a:p>
          <a:p>
            <a:pPr marL="0" indent="0">
              <a:buNone/>
            </a:pPr>
            <a:r>
              <a:rPr lang="en-US" sz="3599" b="1" dirty="0">
                <a:gradFill>
                  <a:gsLst>
                    <a:gs pos="0">
                      <a:schemeClr val="tx2"/>
                    </a:gs>
                    <a:gs pos="100000">
                      <a:schemeClr val="tx2"/>
                    </a:gs>
                  </a:gsLst>
                  <a:lin ang="5400000" scaled="0"/>
                </a:gradFill>
              </a:rPr>
              <a:t>2-559 </a:t>
            </a:r>
            <a:r>
              <a:rPr lang="en-US" sz="3599" dirty="0">
                <a:gradFill>
                  <a:gsLst>
                    <a:gs pos="0">
                      <a:schemeClr val="tx2"/>
                    </a:gs>
                    <a:gs pos="100000">
                      <a:schemeClr val="tx2"/>
                    </a:gs>
                  </a:gsLst>
                  <a:lin ang="5400000" scaled="0"/>
                </a:gradFill>
              </a:rPr>
              <a:t>- Better App </a:t>
            </a:r>
            <a:r>
              <a:rPr lang="en-US" sz="3599" dirty="0" err="1">
                <a:gradFill>
                  <a:gsLst>
                    <a:gs pos="0">
                      <a:schemeClr val="tx2"/>
                    </a:gs>
                    <a:gs pos="100000">
                      <a:schemeClr val="tx2"/>
                    </a:gs>
                  </a:gsLst>
                  <a:lin ang="5400000" scaled="0"/>
                </a:gradFill>
              </a:rPr>
              <a:t>Compat</a:t>
            </a:r>
            <a:r>
              <a:rPr lang="en-US" sz="3599" dirty="0">
                <a:gradFill>
                  <a:gsLst>
                    <a:gs pos="0">
                      <a:schemeClr val="tx2"/>
                    </a:gs>
                    <a:gs pos="100000">
                      <a:schemeClr val="tx2"/>
                    </a:gs>
                  </a:gsLst>
                  <a:lin ang="5400000" scaled="0"/>
                </a:gradFill>
              </a:rPr>
              <a:t> with Enterprise Mode for Internet Explorer 11</a:t>
            </a:r>
          </a:p>
          <a:p>
            <a:pPr marL="0" indent="0">
              <a:buNone/>
            </a:pPr>
            <a:r>
              <a:rPr lang="en-US" sz="3599" b="1" dirty="0">
                <a:gradFill>
                  <a:gsLst>
                    <a:gs pos="0">
                      <a:schemeClr val="tx2"/>
                    </a:gs>
                    <a:gs pos="100000">
                      <a:schemeClr val="tx2"/>
                    </a:gs>
                  </a:gsLst>
                  <a:lin ang="5400000" scaled="0"/>
                </a:gradFill>
              </a:rPr>
              <a:t>2-640</a:t>
            </a:r>
            <a:r>
              <a:rPr lang="en-US" sz="3599" dirty="0">
                <a:gradFill>
                  <a:gsLst>
                    <a:gs pos="0">
                      <a:schemeClr val="tx2"/>
                    </a:gs>
                    <a:gs pos="100000">
                      <a:schemeClr val="tx2"/>
                    </a:gs>
                  </a:gsLst>
                  <a:lin ang="5400000" scaled="0"/>
                </a:gradFill>
              </a:rPr>
              <a:t> - App Packaging and Deployment for Windows Devices</a:t>
            </a:r>
          </a:p>
        </p:txBody>
      </p:sp>
      <p:sp>
        <p:nvSpPr>
          <p:cNvPr id="2" name="Title 1"/>
          <p:cNvSpPr>
            <a:spLocks noGrp="1"/>
          </p:cNvSpPr>
          <p:nvPr>
            <p:ph type="title"/>
          </p:nvPr>
        </p:nvSpPr>
        <p:spPr/>
        <p:txBody>
          <a:bodyPr/>
          <a:lstStyle/>
          <a:p>
            <a:r>
              <a:rPr lang="en-US" dirty="0" smtClean="0"/>
              <a:t>Related Sessions</a:t>
            </a:r>
            <a:endParaRPr lang="en-US" dirty="0"/>
          </a:p>
        </p:txBody>
      </p:sp>
    </p:spTree>
    <p:extLst>
      <p:ext uri="{BB962C8B-B14F-4D97-AF65-F5344CB8AC3E}">
        <p14:creationId xmlns:p14="http://schemas.microsoft.com/office/powerpoint/2010/main" val="77711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5481" y="1212850"/>
            <a:ext cx="11885514" cy="10096840"/>
          </a:xfrm>
        </p:spPr>
        <p:txBody>
          <a:bodyPr/>
          <a:lstStyle/>
          <a:p>
            <a:pPr marL="0" indent="0">
              <a:buNone/>
            </a:pPr>
            <a:r>
              <a:rPr lang="en-US" sz="3599" b="1" u="sng" dirty="0">
                <a:solidFill>
                  <a:schemeClr val="accent3"/>
                </a:solidFill>
              </a:rPr>
              <a:t>Windows Client</a:t>
            </a:r>
          </a:p>
          <a:p>
            <a:pPr marL="0" indent="0">
              <a:buNone/>
            </a:pPr>
            <a:r>
              <a:rPr lang="en-US" sz="3264" dirty="0">
                <a:gradFill>
                  <a:gsLst>
                    <a:gs pos="0">
                      <a:schemeClr val="tx2"/>
                    </a:gs>
                    <a:gs pos="100000">
                      <a:schemeClr val="tx2"/>
                    </a:gs>
                  </a:gsLst>
                  <a:lin ang="5400000" scaled="0"/>
                </a:gradFill>
              </a:rPr>
              <a:t>Windows </a:t>
            </a:r>
            <a:r>
              <a:rPr lang="en-US" sz="3264" dirty="0" err="1">
                <a:gradFill>
                  <a:gsLst>
                    <a:gs pos="0">
                      <a:schemeClr val="tx2"/>
                    </a:gs>
                    <a:gs pos="100000">
                      <a:schemeClr val="tx2"/>
                    </a:gs>
                  </a:gsLst>
                  <a:lin ang="5400000" scaled="0"/>
                </a:gradFill>
              </a:rPr>
              <a:t>Sideloading</a:t>
            </a:r>
            <a:r>
              <a:rPr lang="en-US" sz="3264" dirty="0">
                <a:gradFill>
                  <a:gsLst>
                    <a:gs pos="0">
                      <a:schemeClr val="tx2"/>
                    </a:gs>
                    <a:gs pos="100000">
                      <a:schemeClr val="tx2"/>
                    </a:gs>
                  </a:gsLst>
                  <a:lin ang="5400000" scaled="0"/>
                </a:gradFill>
              </a:rPr>
              <a:t>: </a:t>
            </a:r>
            <a:r>
              <a:rPr lang="en-US" sz="3264" dirty="0">
                <a:gradFill>
                  <a:gsLst>
                    <a:gs pos="0">
                      <a:schemeClr val="tx2"/>
                    </a:gs>
                    <a:gs pos="100000">
                      <a:schemeClr val="tx2"/>
                    </a:gs>
                  </a:gsLst>
                  <a:lin ang="5400000" scaled="0"/>
                </a:gradFill>
                <a:hlinkClick r:id="rId3"/>
              </a:rPr>
              <a:t>http://aka.ms/lanmep</a:t>
            </a:r>
            <a:endParaRPr lang="en-US" sz="3264" dirty="0">
              <a:gradFill>
                <a:gsLst>
                  <a:gs pos="0">
                    <a:schemeClr val="tx2"/>
                  </a:gs>
                  <a:gs pos="100000">
                    <a:schemeClr val="tx2"/>
                  </a:gs>
                </a:gsLst>
                <a:lin ang="5400000" scaled="0"/>
              </a:gradFill>
            </a:endParaRPr>
          </a:p>
          <a:p>
            <a:pPr marL="0" indent="0">
              <a:buNone/>
            </a:pPr>
            <a:r>
              <a:rPr lang="en-US" sz="3264" dirty="0" err="1">
                <a:gradFill>
                  <a:gsLst>
                    <a:gs pos="0">
                      <a:schemeClr val="tx2"/>
                    </a:gs>
                    <a:gs pos="100000">
                      <a:schemeClr val="tx2"/>
                    </a:gs>
                  </a:gsLst>
                  <a:lin ang="5400000" scaled="0"/>
                </a:gradFill>
              </a:rPr>
              <a:t>AppLocker</a:t>
            </a:r>
            <a:r>
              <a:rPr lang="en-US" sz="3264" dirty="0">
                <a:gradFill>
                  <a:gsLst>
                    <a:gs pos="0">
                      <a:schemeClr val="tx2"/>
                    </a:gs>
                    <a:gs pos="100000">
                      <a:schemeClr val="tx2"/>
                    </a:gs>
                  </a:gsLst>
                  <a:lin ang="5400000" scaled="0"/>
                </a:gradFill>
              </a:rPr>
              <a:t> Step-by-Step Guide: </a:t>
            </a:r>
            <a:r>
              <a:rPr lang="en-US" sz="3264" dirty="0">
                <a:gradFill>
                  <a:gsLst>
                    <a:gs pos="0">
                      <a:schemeClr val="tx2"/>
                    </a:gs>
                    <a:gs pos="100000">
                      <a:schemeClr val="tx2"/>
                    </a:gs>
                  </a:gsLst>
                  <a:lin ang="5400000" scaled="0"/>
                </a:gradFill>
                <a:hlinkClick r:id="rId4"/>
              </a:rPr>
              <a:t>http://aka.ms/X21isi</a:t>
            </a:r>
            <a:endParaRPr lang="en-US" sz="3264" dirty="0">
              <a:gradFill>
                <a:gsLst>
                  <a:gs pos="0">
                    <a:schemeClr val="tx2"/>
                  </a:gs>
                  <a:gs pos="100000">
                    <a:schemeClr val="tx2"/>
                  </a:gs>
                </a:gsLst>
                <a:lin ang="5400000" scaled="0"/>
              </a:gradFill>
            </a:endParaRPr>
          </a:p>
          <a:p>
            <a:pPr marL="0" indent="0">
              <a:buNone/>
            </a:pPr>
            <a:r>
              <a:rPr lang="en-US" sz="3264" dirty="0">
                <a:gradFill>
                  <a:gsLst>
                    <a:gs pos="0">
                      <a:schemeClr val="tx2"/>
                    </a:gs>
                    <a:gs pos="100000">
                      <a:schemeClr val="tx2"/>
                    </a:gs>
                  </a:gsLst>
                  <a:lin ang="5400000" scaled="0"/>
                </a:gradFill>
              </a:rPr>
              <a:t>Notification Services: </a:t>
            </a:r>
            <a:r>
              <a:rPr lang="en-US" sz="3264" dirty="0">
                <a:gradFill>
                  <a:gsLst>
                    <a:gs pos="0">
                      <a:schemeClr val="tx2"/>
                    </a:gs>
                    <a:gs pos="100000">
                      <a:schemeClr val="tx2"/>
                    </a:gs>
                  </a:gsLst>
                  <a:lin ang="5400000" scaled="0"/>
                </a:gradFill>
                <a:hlinkClick r:id="rId5"/>
              </a:rPr>
              <a:t>http://aka.ms/Iqqonk</a:t>
            </a:r>
            <a:endParaRPr lang="en-US" sz="3264" dirty="0">
              <a:gradFill>
                <a:gsLst>
                  <a:gs pos="0">
                    <a:schemeClr val="tx2"/>
                  </a:gs>
                  <a:gs pos="100000">
                    <a:schemeClr val="tx2"/>
                  </a:gs>
                </a:gsLst>
                <a:lin ang="5400000" scaled="0"/>
              </a:gradFill>
            </a:endParaRPr>
          </a:p>
          <a:p>
            <a:pPr marL="0" indent="0">
              <a:buNone/>
            </a:pPr>
            <a:endParaRPr lang="en-US" sz="3599" dirty="0">
              <a:gradFill>
                <a:gsLst>
                  <a:gs pos="0">
                    <a:schemeClr val="tx2"/>
                  </a:gs>
                  <a:gs pos="100000">
                    <a:schemeClr val="tx2"/>
                  </a:gs>
                </a:gsLst>
                <a:lin ang="5400000" scaled="0"/>
              </a:gradFill>
            </a:endParaRPr>
          </a:p>
          <a:p>
            <a:pPr marL="0" indent="0">
              <a:buNone/>
            </a:pPr>
            <a:r>
              <a:rPr lang="en-US" sz="3599" b="1" u="sng" dirty="0">
                <a:solidFill>
                  <a:schemeClr val="accent3"/>
                </a:solidFill>
              </a:rPr>
              <a:t>Windows Phone</a:t>
            </a:r>
          </a:p>
          <a:p>
            <a:pPr marL="0" indent="0">
              <a:buNone/>
            </a:pPr>
            <a:r>
              <a:rPr lang="en-US" sz="3264" dirty="0">
                <a:gradFill>
                  <a:gsLst>
                    <a:gs pos="0">
                      <a:schemeClr val="tx2"/>
                    </a:gs>
                    <a:gs pos="100000">
                      <a:schemeClr val="tx2"/>
                    </a:gs>
                  </a:gsLst>
                  <a:lin ang="5400000" scaled="0"/>
                </a:gradFill>
              </a:rPr>
              <a:t>Company app distribution: </a:t>
            </a:r>
            <a:r>
              <a:rPr lang="en-US" sz="3264" dirty="0">
                <a:gradFill>
                  <a:gsLst>
                    <a:gs pos="0">
                      <a:schemeClr val="tx2"/>
                    </a:gs>
                    <a:gs pos="100000">
                      <a:schemeClr val="tx2"/>
                    </a:gs>
                  </a:gsLst>
                  <a:lin ang="5400000" scaled="0"/>
                </a:gradFill>
                <a:hlinkClick r:id="rId6"/>
              </a:rPr>
              <a:t>http://aka.ms/wp8companyhub</a:t>
            </a:r>
          </a:p>
          <a:p>
            <a:pPr marL="0" indent="0">
              <a:buNone/>
            </a:pPr>
            <a:r>
              <a:rPr lang="en-US" sz="3264" dirty="0">
                <a:gradFill>
                  <a:gsLst>
                    <a:gs pos="0">
                      <a:schemeClr val="tx2"/>
                    </a:gs>
                    <a:gs pos="100000">
                      <a:schemeClr val="tx2"/>
                    </a:gs>
                  </a:gsLst>
                  <a:lin ang="5400000" scaled="0"/>
                </a:gradFill>
              </a:rPr>
              <a:t>Create a Company Hub App blog: </a:t>
            </a:r>
            <a:r>
              <a:rPr lang="en-US" sz="3264" dirty="0">
                <a:gradFill>
                  <a:gsLst>
                    <a:gs pos="0">
                      <a:schemeClr val="tx2"/>
                    </a:gs>
                    <a:gs pos="100000">
                      <a:schemeClr val="tx2"/>
                    </a:gs>
                  </a:gsLst>
                  <a:lin ang="5400000" scaled="0"/>
                </a:gradFill>
                <a:hlinkClick r:id="rId7"/>
              </a:rPr>
              <a:t>http://aka.ms/E7c6xc</a:t>
            </a:r>
            <a:endParaRPr lang="en-US" sz="3264" dirty="0">
              <a:gradFill>
                <a:gsLst>
                  <a:gs pos="0">
                    <a:schemeClr val="tx2"/>
                  </a:gs>
                  <a:gs pos="100000">
                    <a:schemeClr val="tx2"/>
                  </a:gs>
                </a:gsLst>
                <a:lin ang="5400000" scaled="0"/>
              </a:gradFill>
            </a:endParaRPr>
          </a:p>
          <a:p>
            <a:pPr marL="0" indent="0">
              <a:buNone/>
            </a:pPr>
            <a:r>
              <a:rPr lang="en-US" sz="3264" smtClean="0">
                <a:gradFill>
                  <a:gsLst>
                    <a:gs pos="0">
                      <a:schemeClr val="tx2"/>
                    </a:gs>
                    <a:gs pos="100000">
                      <a:schemeClr val="tx2"/>
                    </a:gs>
                  </a:gsLst>
                  <a:lin ang="5400000" scaled="0"/>
                </a:gradFill>
              </a:rPr>
              <a:t>MDM </a:t>
            </a:r>
            <a:r>
              <a:rPr lang="en-US" sz="3264" dirty="0">
                <a:gradFill>
                  <a:gsLst>
                    <a:gs pos="0">
                      <a:schemeClr val="tx2"/>
                    </a:gs>
                    <a:gs pos="100000">
                      <a:schemeClr val="tx2"/>
                    </a:gs>
                  </a:gsLst>
                  <a:lin ang="5400000" scaled="0"/>
                </a:gradFill>
              </a:rPr>
              <a:t>whitepaper: </a:t>
            </a:r>
            <a:r>
              <a:rPr lang="en-US" sz="3264" dirty="0">
                <a:gradFill>
                  <a:gsLst>
                    <a:gs pos="0">
                      <a:schemeClr val="tx2"/>
                    </a:gs>
                    <a:gs pos="100000">
                      <a:schemeClr val="tx2"/>
                    </a:gs>
                  </a:gsLst>
                  <a:lin ang="5400000" scaled="0"/>
                </a:gradFill>
                <a:hlinkClick r:id="rId8"/>
              </a:rPr>
              <a:t>http://aka.ms/V0h3v6</a:t>
            </a:r>
            <a:endParaRPr lang="en-US" sz="3264" dirty="0">
              <a:gradFill>
                <a:gsLst>
                  <a:gs pos="0">
                    <a:schemeClr val="tx2"/>
                  </a:gs>
                  <a:gs pos="100000">
                    <a:schemeClr val="tx2"/>
                  </a:gs>
                </a:gsLst>
                <a:lin ang="5400000" scaled="0"/>
              </a:gradFill>
            </a:endParaRPr>
          </a:p>
          <a:p>
            <a:pPr marL="0" indent="0">
              <a:buNone/>
            </a:pPr>
            <a:endParaRPr lang="en-US" sz="3599" dirty="0">
              <a:gradFill>
                <a:gsLst>
                  <a:gs pos="0">
                    <a:schemeClr val="tx2"/>
                  </a:gs>
                  <a:gs pos="100000">
                    <a:schemeClr val="tx2"/>
                  </a:gs>
                </a:gsLst>
                <a:lin ang="5400000" scaled="0"/>
              </a:gradFill>
            </a:endParaRPr>
          </a:p>
          <a:p>
            <a:pPr marL="0" indent="0">
              <a:buNone/>
            </a:pPr>
            <a:endParaRPr lang="en-US" sz="3599" dirty="0">
              <a:gradFill>
                <a:gsLst>
                  <a:gs pos="0">
                    <a:schemeClr val="tx2"/>
                  </a:gs>
                  <a:gs pos="100000">
                    <a:schemeClr val="tx2"/>
                  </a:gs>
                </a:gsLst>
                <a:lin ang="5400000" scaled="0"/>
              </a:gradFill>
            </a:endParaRPr>
          </a:p>
          <a:p>
            <a:pPr marL="0" indent="0">
              <a:buNone/>
            </a:pPr>
            <a:endParaRPr lang="en-US" sz="3599" dirty="0">
              <a:gradFill>
                <a:gsLst>
                  <a:gs pos="0">
                    <a:schemeClr val="tx2"/>
                  </a:gs>
                  <a:gs pos="100000">
                    <a:schemeClr val="tx2"/>
                  </a:gs>
                </a:gsLst>
                <a:lin ang="5400000" scaled="0"/>
              </a:gradFill>
            </a:endParaRPr>
          </a:p>
          <a:p>
            <a:endParaRPr lang="en-US" dirty="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5632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369918612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3637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82854" tIns="146283" rIns="182854" bIns="146283" rtlCol="0" anchor="t">
            <a:noAutofit/>
          </a:bodyPr>
          <a:lstStyle/>
          <a:p>
            <a:r>
              <a:rPr lang="en-US" sz="4399" dirty="0"/>
              <a:t>App deployment in an enterprise</a:t>
            </a:r>
          </a:p>
        </p:txBody>
      </p:sp>
      <p:sp>
        <p:nvSpPr>
          <p:cNvPr id="3" name="Content Placeholder 2"/>
          <p:cNvSpPr>
            <a:spLocks noGrp="1"/>
          </p:cNvSpPr>
          <p:nvPr>
            <p:ph type="body" sz="quarter" idx="10"/>
          </p:nvPr>
        </p:nvSpPr>
        <p:spPr/>
        <p:txBody>
          <a:bodyPr>
            <a:normAutofit/>
          </a:bodyPr>
          <a:lstStyle/>
          <a:p>
            <a:r>
              <a:rPr lang="en-US" dirty="0" smtClean="0">
                <a:gradFill>
                  <a:gsLst>
                    <a:gs pos="0">
                      <a:schemeClr val="tx2"/>
                    </a:gs>
                    <a:gs pos="100000">
                      <a:schemeClr val="tx2"/>
                    </a:gs>
                  </a:gsLst>
                  <a:lin ang="5400000" scaled="0"/>
                </a:gradFill>
              </a:rPr>
              <a:t>Common app deployment workflows and features</a:t>
            </a:r>
            <a:endParaRPr lang="en-US" dirty="0" smtClean="0"/>
          </a:p>
          <a:p>
            <a:r>
              <a:rPr lang="en-US" sz="2400" dirty="0"/>
              <a:t>Windows and Windows Phone share a common workflow and set of enterprise features</a:t>
            </a:r>
          </a:p>
          <a:p>
            <a:pPr marL="571390" indent="-571390">
              <a:buFont typeface="Arial" pitchFamily="34" charset="0"/>
              <a:buChar char="•"/>
            </a:pPr>
            <a:endParaRPr lang="en-US" dirty="0" smtClean="0"/>
          </a:p>
          <a:p>
            <a:r>
              <a:rPr lang="en-US" dirty="0" smtClean="0">
                <a:gradFill>
                  <a:gsLst>
                    <a:gs pos="0">
                      <a:schemeClr val="tx2"/>
                    </a:gs>
                    <a:gs pos="100000">
                      <a:schemeClr val="tx2"/>
                    </a:gs>
                  </a:gsLst>
                  <a:lin ang="5400000" scaled="0"/>
                </a:gradFill>
              </a:rPr>
              <a:t>Conceptually the same, mechanically different</a:t>
            </a:r>
            <a:endParaRPr lang="en-US" dirty="0" smtClean="0"/>
          </a:p>
          <a:p>
            <a:r>
              <a:rPr lang="en-US" sz="2448" dirty="0">
                <a:cs typeface="Segoe UI Light"/>
              </a:rPr>
              <a:t>Convergence across platforms is driving a convergence of enterprise features across Windows and Windows Phone, but we aren't there yet</a:t>
            </a:r>
          </a:p>
          <a:p>
            <a:endParaRPr lang="en-US" dirty="0"/>
          </a:p>
          <a:p>
            <a:pPr marL="571390" indent="-571390">
              <a:buFont typeface="Arial" pitchFamily="34" charset="0"/>
              <a:buChar char="•"/>
            </a:pPr>
            <a:endParaRPr lang="en-US" dirty="0" smtClean="0"/>
          </a:p>
        </p:txBody>
      </p:sp>
    </p:spTree>
    <p:extLst>
      <p:ext uri="{BB962C8B-B14F-4D97-AF65-F5344CB8AC3E}">
        <p14:creationId xmlns:p14="http://schemas.microsoft.com/office/powerpoint/2010/main" val="166928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bg1"/>
                </a:solidFill>
              </a:rPr>
              <a:t>Enterprise Apps on Windows &amp; WP</a:t>
            </a:r>
            <a:endParaRPr lang="en-US" b="1" dirty="0">
              <a:solidFill>
                <a:schemeClr val="bg1"/>
              </a:solidFill>
            </a:endParaRPr>
          </a:p>
        </p:txBody>
      </p:sp>
    </p:spTree>
    <p:extLst>
      <p:ext uri="{BB962C8B-B14F-4D97-AF65-F5344CB8AC3E}">
        <p14:creationId xmlns:p14="http://schemas.microsoft.com/office/powerpoint/2010/main" val="40732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cs typeface="Segoe UI Light"/>
              </a:rPr>
              <a:t>End to end workflow</a:t>
            </a:r>
          </a:p>
        </p:txBody>
      </p:sp>
      <p:graphicFrame>
        <p:nvGraphicFramePr>
          <p:cNvPr id="2" name="Diagram 1"/>
          <p:cNvGraphicFramePr/>
          <p:nvPr>
            <p:extLst/>
          </p:nvPr>
        </p:nvGraphicFramePr>
        <p:xfrm>
          <a:off x="1360928" y="1580244"/>
          <a:ext cx="9403750" cy="47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155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4CB0402-5256-4634-BCEE-A1D864D27CB3}"/>
                                            </p:graphicEl>
                                          </p:spTgt>
                                        </p:tgtEl>
                                        <p:attrNameLst>
                                          <p:attrName>style.visibility</p:attrName>
                                        </p:attrNameLst>
                                      </p:cBhvr>
                                      <p:to>
                                        <p:strVal val="visible"/>
                                      </p:to>
                                    </p:set>
                                    <p:animEffect transition="in" filter="fade">
                                      <p:cBhvr>
                                        <p:cTn id="7" dur="500"/>
                                        <p:tgtEl>
                                          <p:spTgt spid="2">
                                            <p:graphicEl>
                                              <a:dgm id="{A4CB0402-5256-4634-BCEE-A1D864D27CB3}"/>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38635EDC-7F86-43B5-935C-CB31F74AB40D}"/>
                                            </p:graphicEl>
                                          </p:spTgt>
                                        </p:tgtEl>
                                        <p:attrNameLst>
                                          <p:attrName>style.visibility</p:attrName>
                                        </p:attrNameLst>
                                      </p:cBhvr>
                                      <p:to>
                                        <p:strVal val="visible"/>
                                      </p:to>
                                    </p:set>
                                    <p:animEffect transition="in" filter="fade">
                                      <p:cBhvr>
                                        <p:cTn id="11" dur="500"/>
                                        <p:tgtEl>
                                          <p:spTgt spid="2">
                                            <p:graphicEl>
                                              <a:dgm id="{38635EDC-7F86-43B5-935C-CB31F74AB40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graphicEl>
                                              <a:dgm id="{5D01AE07-6EC8-40D2-A797-D2CE790AE01F}"/>
                                            </p:graphicEl>
                                          </p:spTgt>
                                        </p:tgtEl>
                                        <p:attrNameLst>
                                          <p:attrName>style.visibility</p:attrName>
                                        </p:attrNameLst>
                                      </p:cBhvr>
                                      <p:to>
                                        <p:strVal val="visible"/>
                                      </p:to>
                                    </p:set>
                                    <p:animEffect transition="in" filter="fade">
                                      <p:cBhvr>
                                        <p:cTn id="16" dur="500"/>
                                        <p:tgtEl>
                                          <p:spTgt spid="2">
                                            <p:graphicEl>
                                              <a:dgm id="{5D01AE07-6EC8-40D2-A797-D2CE790AE01F}"/>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graphicEl>
                                              <a:dgm id="{219F0F59-8121-478D-A8F6-3AC80250F433}"/>
                                            </p:graphicEl>
                                          </p:spTgt>
                                        </p:tgtEl>
                                        <p:attrNameLst>
                                          <p:attrName>style.visibility</p:attrName>
                                        </p:attrNameLst>
                                      </p:cBhvr>
                                      <p:to>
                                        <p:strVal val="visible"/>
                                      </p:to>
                                    </p:set>
                                    <p:animEffect transition="in" filter="fade">
                                      <p:cBhvr>
                                        <p:cTn id="21" dur="500"/>
                                        <p:tgtEl>
                                          <p:spTgt spid="2">
                                            <p:graphicEl>
                                              <a:dgm id="{219F0F59-8121-478D-A8F6-3AC80250F43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294D8CB9-4B11-4F89-9A38-623E2337BB3B}"/>
                                            </p:graphicEl>
                                          </p:spTgt>
                                        </p:tgtEl>
                                        <p:attrNameLst>
                                          <p:attrName>style.visibility</p:attrName>
                                        </p:attrNameLst>
                                      </p:cBhvr>
                                      <p:to>
                                        <p:strVal val="visible"/>
                                      </p:to>
                                    </p:set>
                                    <p:animEffect transition="in" filter="fade">
                                      <p:cBhvr>
                                        <p:cTn id="26" dur="500"/>
                                        <p:tgtEl>
                                          <p:spTgt spid="2">
                                            <p:graphicEl>
                                              <a:dgm id="{294D8CB9-4B11-4F89-9A38-623E2337BB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2412979"/>
            <a:ext cx="4359509" cy="2222437"/>
          </a:xfrm>
        </p:spPr>
        <p:txBody>
          <a:bodyPr/>
          <a:lstStyle/>
          <a:p>
            <a:pPr marL="0" indent="0">
              <a:buNone/>
            </a:pPr>
            <a:r>
              <a:rPr lang="en-US" sz="3600" dirty="0">
                <a:cs typeface="Segoe UI Light"/>
              </a:rPr>
              <a:t>Engage in real-time with your users for a delightful app experience</a:t>
            </a:r>
          </a:p>
        </p:txBody>
      </p:sp>
      <p:sp>
        <p:nvSpPr>
          <p:cNvPr id="2" name="Title 1"/>
          <p:cNvSpPr>
            <a:spLocks noGrp="1"/>
          </p:cNvSpPr>
          <p:nvPr>
            <p:ph type="title"/>
          </p:nvPr>
        </p:nvSpPr>
        <p:spPr/>
        <p:txBody>
          <a:bodyPr/>
          <a:lstStyle/>
          <a:p>
            <a:r>
              <a:rPr lang="en-US" dirty="0" smtClean="0"/>
              <a:t>Notification </a:t>
            </a:r>
            <a:r>
              <a:rPr lang="en-US" dirty="0"/>
              <a:t>S</a:t>
            </a:r>
            <a:r>
              <a:rPr lang="en-US" dirty="0" smtClean="0"/>
              <a:t>ervices for LOB apps</a:t>
            </a:r>
            <a:endParaRPr lang="en-US" dirty="0"/>
          </a:p>
        </p:txBody>
      </p:sp>
      <p:graphicFrame>
        <p:nvGraphicFramePr>
          <p:cNvPr id="4" name="Table 3"/>
          <p:cNvGraphicFramePr>
            <a:graphicFrameLocks noGrp="1"/>
          </p:cNvGraphicFramePr>
          <p:nvPr>
            <p:extLst/>
          </p:nvPr>
        </p:nvGraphicFramePr>
        <p:xfrm>
          <a:off x="4924312" y="2290368"/>
          <a:ext cx="7239047" cy="3221128"/>
        </p:xfrm>
        <a:graphic>
          <a:graphicData uri="http://schemas.openxmlformats.org/drawingml/2006/table">
            <a:tbl>
              <a:tblPr firstRow="1" bandRow="1">
                <a:tableStyleId>{793D81CF-94F2-401A-BA57-92F5A7B2D0C5}</a:tableStyleId>
              </a:tblPr>
              <a:tblGrid>
                <a:gridCol w="2956368">
                  <a:extLst>
                    <a:ext uri="{9D8B030D-6E8A-4147-A177-3AD203B41FA5}">
                      <a16:colId xmlns="" xmlns:a16="http://schemas.microsoft.com/office/drawing/2014/main" val="774488405"/>
                    </a:ext>
                  </a:extLst>
                </a:gridCol>
                <a:gridCol w="2227029">
                  <a:extLst>
                    <a:ext uri="{9D8B030D-6E8A-4147-A177-3AD203B41FA5}">
                      <a16:colId xmlns="" xmlns:a16="http://schemas.microsoft.com/office/drawing/2014/main" val="349818310"/>
                    </a:ext>
                  </a:extLst>
                </a:gridCol>
                <a:gridCol w="2055650">
                  <a:extLst>
                    <a:ext uri="{9D8B030D-6E8A-4147-A177-3AD203B41FA5}">
                      <a16:colId xmlns="" xmlns:a16="http://schemas.microsoft.com/office/drawing/2014/main" val="1501436555"/>
                    </a:ext>
                  </a:extLst>
                </a:gridCol>
              </a:tblGrid>
              <a:tr h="1133023">
                <a:tc>
                  <a:txBody>
                    <a:bodyPr/>
                    <a:lstStyle/>
                    <a:p>
                      <a:r>
                        <a:rPr lang="en-US" sz="1600" dirty="0" smtClean="0">
                          <a:gradFill>
                            <a:gsLst>
                              <a:gs pos="9934">
                                <a:srgbClr val="1E1E1E"/>
                              </a:gs>
                              <a:gs pos="100000">
                                <a:srgbClr val="1E1E1E"/>
                              </a:gs>
                            </a:gsLst>
                            <a:lin ang="5400000" scaled="0"/>
                          </a:gradFill>
                          <a:latin typeface="+mn-lt"/>
                        </a:rPr>
                        <a:t>App Type/</a:t>
                      </a:r>
                    </a:p>
                    <a:p>
                      <a:r>
                        <a:rPr lang="en-US" sz="1600" dirty="0" smtClean="0">
                          <a:gradFill>
                            <a:gsLst>
                              <a:gs pos="9934">
                                <a:srgbClr val="1E1E1E"/>
                              </a:gs>
                              <a:gs pos="100000">
                                <a:srgbClr val="1E1E1E"/>
                              </a:gs>
                            </a:gsLst>
                            <a:lin ang="5400000" scaled="0"/>
                          </a:gradFill>
                          <a:latin typeface="+mn-lt"/>
                        </a:rPr>
                        <a:t>Service</a:t>
                      </a:r>
                      <a:endParaRPr lang="en-US" sz="1600" b="0" dirty="0">
                        <a:gradFill>
                          <a:gsLst>
                            <a:gs pos="9934">
                              <a:srgbClr val="1E1E1E"/>
                            </a:gs>
                            <a:gs pos="100000">
                              <a:srgbClr val="1E1E1E"/>
                            </a:gs>
                          </a:gsLst>
                          <a:lin ang="5400000" scaled="0"/>
                        </a:gradFill>
                        <a:latin typeface="+mn-lt"/>
                      </a:endParaRPr>
                    </a:p>
                  </a:txBody>
                  <a:tcPr marL="93260" marR="93260"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Windows </a:t>
                      </a:r>
                      <a:r>
                        <a:rPr lang="en-US" sz="1600" b="1" dirty="0" smtClean="0">
                          <a:gradFill>
                            <a:gsLst>
                              <a:gs pos="9934">
                                <a:srgbClr val="1E1E1E"/>
                              </a:gs>
                              <a:gs pos="100000">
                                <a:srgbClr val="1E1E1E"/>
                              </a:gs>
                            </a:gsLst>
                            <a:lin ang="5400000" scaled="0"/>
                          </a:gradFill>
                          <a:latin typeface="+mn-lt"/>
                        </a:rPr>
                        <a:t>Notification Service</a:t>
                      </a:r>
                    </a:p>
                    <a:p>
                      <a:pPr algn="ctr"/>
                      <a:r>
                        <a:rPr lang="en-US" sz="1600" b="1" dirty="0" smtClean="0">
                          <a:gradFill>
                            <a:gsLst>
                              <a:gs pos="9934">
                                <a:srgbClr val="1E1E1E"/>
                              </a:gs>
                              <a:gs pos="100000">
                                <a:srgbClr val="1E1E1E"/>
                              </a:gs>
                            </a:gsLst>
                            <a:lin ang="5400000" scaled="0"/>
                          </a:gradFill>
                          <a:latin typeface="+mn-lt"/>
                        </a:rPr>
                        <a:t>(WNS)</a:t>
                      </a:r>
                      <a:endParaRPr lang="en-US" sz="1600" b="1" dirty="0">
                        <a:gradFill>
                          <a:gsLst>
                            <a:gs pos="9934">
                              <a:srgbClr val="1E1E1E"/>
                            </a:gs>
                            <a:gs pos="100000">
                              <a:srgbClr val="1E1E1E"/>
                            </a:gs>
                          </a:gsLst>
                          <a:lin ang="5400000" scaled="0"/>
                        </a:gradFill>
                        <a:latin typeface="+mn-lt"/>
                      </a:endParaRPr>
                    </a:p>
                  </a:txBody>
                  <a:tcPr marL="93260" marR="93260"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pPr algn="ctr"/>
                      <a:r>
                        <a:rPr lang="en-US" sz="1600" dirty="0" smtClean="0">
                          <a:gradFill>
                            <a:gsLst>
                              <a:gs pos="9934">
                                <a:srgbClr val="1E1E1E"/>
                              </a:gs>
                              <a:gs pos="100000">
                                <a:srgbClr val="1E1E1E"/>
                              </a:gs>
                            </a:gsLst>
                            <a:lin ang="5400000" scaled="0"/>
                          </a:gradFill>
                          <a:latin typeface="+mn-lt"/>
                        </a:rPr>
                        <a:t>Microsoft Push </a:t>
                      </a:r>
                      <a:r>
                        <a:rPr lang="en-US" sz="1600" b="1" dirty="0" smtClean="0">
                          <a:gradFill>
                            <a:gsLst>
                              <a:gs pos="9934">
                                <a:srgbClr val="1E1E1E"/>
                              </a:gs>
                              <a:gs pos="100000">
                                <a:srgbClr val="1E1E1E"/>
                              </a:gs>
                            </a:gsLst>
                            <a:lin ang="5400000" scaled="0"/>
                          </a:gradFill>
                          <a:latin typeface="+mn-lt"/>
                        </a:rPr>
                        <a:t>Notification</a:t>
                      </a:r>
                    </a:p>
                    <a:p>
                      <a:pPr algn="ctr"/>
                      <a:r>
                        <a:rPr lang="en-US" sz="1600" b="1" dirty="0" smtClean="0">
                          <a:gradFill>
                            <a:gsLst>
                              <a:gs pos="9934">
                                <a:srgbClr val="1E1E1E"/>
                              </a:gs>
                              <a:gs pos="100000">
                                <a:srgbClr val="1E1E1E"/>
                              </a:gs>
                            </a:gsLst>
                            <a:lin ang="5400000" scaled="0"/>
                          </a:gradFill>
                          <a:latin typeface="+mn-lt"/>
                        </a:rPr>
                        <a:t>(MPN)</a:t>
                      </a:r>
                      <a:endParaRPr lang="en-US" sz="1600" b="1" dirty="0">
                        <a:gradFill>
                          <a:gsLst>
                            <a:gs pos="9934">
                              <a:srgbClr val="1E1E1E"/>
                            </a:gs>
                            <a:gs pos="100000">
                              <a:srgbClr val="1E1E1E"/>
                            </a:gs>
                          </a:gsLst>
                          <a:lin ang="5400000" scaled="0"/>
                        </a:gradFill>
                        <a:latin typeface="+mn-lt"/>
                      </a:endParaRPr>
                    </a:p>
                  </a:txBody>
                  <a:tcPr marL="93260" marR="93260"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extLst>
                  <a:ext uri="{0D108BD9-81ED-4DB2-BD59-A6C34878D82A}">
                    <a16:rowId xmlns="" xmlns:a16="http://schemas.microsoft.com/office/drawing/2014/main" val="474954843"/>
                  </a:ext>
                </a:extLst>
              </a:tr>
              <a:tr h="696035">
                <a:tc>
                  <a:txBody>
                    <a:bodyPr/>
                    <a:lstStyle/>
                    <a:p>
                      <a:r>
                        <a:rPr lang="en-US" sz="1800" kern="1200" dirty="0" smtClean="0">
                          <a:solidFill>
                            <a:schemeClr val="dk1"/>
                          </a:solidFill>
                          <a:effectLst/>
                          <a:latin typeface="+mn-lt"/>
                          <a:ea typeface="+mn-ea"/>
                          <a:cs typeface="+mn-cs"/>
                        </a:rPr>
                        <a:t>Windows Runtime App (AppX)*</a:t>
                      </a:r>
                      <a:endParaRPr lang="en-US" sz="1800" kern="1200" dirty="0">
                        <a:solidFill>
                          <a:schemeClr val="dk1"/>
                        </a:solidFill>
                        <a:effectLst/>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2400" dirty="0" smtClean="0">
                          <a:gradFill>
                            <a:gsLst>
                              <a:gs pos="66981">
                                <a:schemeClr val="tx1">
                                  <a:lumMod val="75000"/>
                                  <a:lumOff val="25000"/>
                                </a:schemeClr>
                              </a:gs>
                              <a:gs pos="0">
                                <a:schemeClr val="tx1">
                                  <a:lumMod val="75000"/>
                                  <a:lumOff val="25000"/>
                                </a:schemeClr>
                              </a:gs>
                            </a:gsLst>
                            <a:lin ang="5400000" scaled="0"/>
                          </a:gradFill>
                        </a:rPr>
                        <a:t>8.1</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gradFill>
                            <a:gsLst>
                              <a:gs pos="66981">
                                <a:srgbClr val="404040">
                                  <a:lumMod val="75000"/>
                                  <a:lumOff val="25000"/>
                                </a:srgbClr>
                              </a:gs>
                              <a:gs pos="0">
                                <a:srgbClr val="404040">
                                  <a:lumMod val="75000"/>
                                  <a:lumOff val="25000"/>
                                </a:srgbClr>
                              </a:gs>
                            </a:gsLst>
                            <a:lin ang="5400000" scaled="0"/>
                          </a:gradFill>
                          <a:effectLst/>
                          <a:uLnTx/>
                          <a:uFillTx/>
                          <a:latin typeface="+mn-lt"/>
                        </a:rPr>
                        <a:t>not supported</a:t>
                      </a: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 xmlns:a16="http://schemas.microsoft.com/office/drawing/2014/main" val="2387521178"/>
                  </a:ext>
                </a:extLst>
              </a:tr>
              <a:tr h="696035">
                <a:tc>
                  <a:txBody>
                    <a:bodyPr/>
                    <a:lstStyle/>
                    <a:p>
                      <a:r>
                        <a:rPr lang="en-US" sz="1800" kern="1200" dirty="0" smtClean="0">
                          <a:solidFill>
                            <a:schemeClr val="dk1"/>
                          </a:solidFill>
                          <a:effectLst/>
                          <a:latin typeface="+mn-lt"/>
                          <a:ea typeface="+mn-ea"/>
                          <a:cs typeface="+mn-cs"/>
                        </a:rPr>
                        <a:t>Windows Phone Silverlight App (XAP)</a:t>
                      </a:r>
                      <a:endParaRPr lang="en-US" sz="1800" kern="1200" dirty="0">
                        <a:solidFill>
                          <a:schemeClr val="dk1"/>
                        </a:solidFill>
                        <a:effectLst/>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2400" dirty="0" smtClean="0">
                          <a:gradFill>
                            <a:gsLst>
                              <a:gs pos="66981">
                                <a:schemeClr val="tx1">
                                  <a:lumMod val="75000"/>
                                  <a:lumOff val="25000"/>
                                </a:schemeClr>
                              </a:gs>
                              <a:gs pos="0">
                                <a:schemeClr val="tx1">
                                  <a:lumMod val="75000"/>
                                  <a:lumOff val="25000"/>
                                </a:schemeClr>
                              </a:gs>
                            </a:gsLst>
                            <a:lin ang="5400000" scaled="0"/>
                          </a:gradFill>
                        </a:rPr>
                        <a:t>8.1</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lgn="ctr"/>
                      <a:r>
                        <a:rPr lang="en-US" sz="2400" dirty="0" smtClean="0">
                          <a:gradFill>
                            <a:gsLst>
                              <a:gs pos="66981">
                                <a:schemeClr val="tx1">
                                  <a:lumMod val="75000"/>
                                  <a:lumOff val="25000"/>
                                </a:schemeClr>
                              </a:gs>
                              <a:gs pos="0">
                                <a:schemeClr val="tx1">
                                  <a:lumMod val="75000"/>
                                  <a:lumOff val="25000"/>
                                </a:schemeClr>
                              </a:gs>
                            </a:gsLst>
                            <a:lin ang="5400000" scaled="0"/>
                          </a:gradFill>
                        </a:rPr>
                        <a:t>8.0/8.1</a:t>
                      </a:r>
                      <a:endParaRPr lang="en-US" sz="2400" dirty="0">
                        <a:gradFill>
                          <a:gsLst>
                            <a:gs pos="66981">
                              <a:schemeClr val="tx1">
                                <a:lumMod val="75000"/>
                                <a:lumOff val="25000"/>
                              </a:schemeClr>
                            </a:gs>
                            <a:gs pos="0">
                              <a:schemeClr val="tx1">
                                <a:lumMod val="75000"/>
                                <a:lumOff val="25000"/>
                              </a:schemeClr>
                            </a:gs>
                          </a:gsLst>
                          <a:lin ang="5400000" scaled="0"/>
                        </a:gradFill>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extLst>
                  <a:ext uri="{0D108BD9-81ED-4DB2-BD59-A6C34878D82A}">
                    <a16:rowId xmlns="" xmlns:a16="http://schemas.microsoft.com/office/drawing/2014/main" val="2622793069"/>
                  </a:ext>
                </a:extLst>
              </a:tr>
              <a:tr h="696035">
                <a:tc>
                  <a:txBody>
                    <a:bodyPr/>
                    <a:lstStyle/>
                    <a:p>
                      <a:r>
                        <a:rPr lang="en-US" sz="1800" kern="1200" dirty="0" smtClean="0">
                          <a:solidFill>
                            <a:schemeClr val="dk1"/>
                          </a:solidFill>
                          <a:effectLst/>
                          <a:latin typeface="+mn-lt"/>
                          <a:ea typeface="+mn-ea"/>
                          <a:cs typeface="+mn-cs"/>
                        </a:rPr>
                        <a:t>Windows Runtime Phone App (AppX on WP)*</a:t>
                      </a:r>
                      <a:endParaRPr lang="en-US" sz="1800" kern="1200" dirty="0">
                        <a:solidFill>
                          <a:schemeClr val="dk1"/>
                        </a:solidFill>
                        <a:effectLst/>
                        <a:latin typeface="+mn-lt"/>
                        <a:ea typeface="+mn-ea"/>
                        <a:cs typeface="+mn-cs"/>
                      </a:endParaRPr>
                    </a:p>
                  </a:txBody>
                  <a:tcPr marL="93260" marR="93260"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800" dirty="0" smtClean="0">
                          <a:gradFill>
                            <a:gsLst>
                              <a:gs pos="66981">
                                <a:schemeClr val="tx1">
                                  <a:lumMod val="75000"/>
                                  <a:lumOff val="25000"/>
                                </a:schemeClr>
                              </a:gs>
                              <a:gs pos="0">
                                <a:schemeClr val="tx1">
                                  <a:lumMod val="75000"/>
                                  <a:lumOff val="25000"/>
                                </a:schemeClr>
                              </a:gs>
                            </a:gsLst>
                            <a:lin ang="5400000" scaled="0"/>
                          </a:gradFill>
                        </a:rPr>
                        <a:t>not supported</a:t>
                      </a:r>
                      <a:endParaRPr lang="en-US" sz="1800" dirty="0">
                        <a:gradFill>
                          <a:gsLst>
                            <a:gs pos="66981">
                              <a:schemeClr val="tx1">
                                <a:lumMod val="75000"/>
                                <a:lumOff val="25000"/>
                              </a:schemeClr>
                            </a:gs>
                            <a:gs pos="0">
                              <a:schemeClr val="tx1">
                                <a:lumMod val="75000"/>
                                <a:lumOff val="25000"/>
                              </a:schemeClr>
                            </a:gs>
                          </a:gsLst>
                          <a:lin ang="5400000" scaled="0"/>
                        </a:gradFill>
                      </a:endParaRP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gradFill>
                            <a:gsLst>
                              <a:gs pos="66981">
                                <a:srgbClr val="404040">
                                  <a:lumMod val="75000"/>
                                  <a:lumOff val="25000"/>
                                </a:srgbClr>
                              </a:gs>
                              <a:gs pos="0">
                                <a:srgbClr val="404040">
                                  <a:lumMod val="75000"/>
                                  <a:lumOff val="25000"/>
                                </a:srgbClr>
                              </a:gs>
                            </a:gsLst>
                            <a:lin ang="5400000" scaled="0"/>
                          </a:gradFill>
                          <a:effectLst/>
                          <a:uLnTx/>
                          <a:uFillTx/>
                          <a:latin typeface="+mn-lt"/>
                        </a:rPr>
                        <a:t>not supported</a:t>
                      </a:r>
                    </a:p>
                  </a:txBody>
                  <a:tcPr marL="93260" marR="93260"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 xmlns:a16="http://schemas.microsoft.com/office/drawing/2014/main" val="1780720135"/>
                  </a:ext>
                </a:extLst>
              </a:tr>
            </a:tbl>
          </a:graphicData>
        </a:graphic>
      </p:graphicFrame>
      <p:sp>
        <p:nvSpPr>
          <p:cNvPr id="5" name="TextBox 4"/>
          <p:cNvSpPr txBox="1"/>
          <p:nvPr/>
        </p:nvSpPr>
        <p:spPr>
          <a:xfrm>
            <a:off x="4924312" y="5796048"/>
            <a:ext cx="7274883" cy="550639"/>
          </a:xfrm>
          <a:prstGeom prst="rect">
            <a:avLst/>
          </a:prstGeom>
          <a:noFill/>
        </p:spPr>
        <p:txBody>
          <a:bodyPr wrap="square" lIns="186521" tIns="149217" rIns="186521" bIns="149217" rtlCol="0">
            <a:spAutoFit/>
          </a:bodyPr>
          <a:lstStyle/>
          <a:p>
            <a:pPr defTabSz="932597">
              <a:lnSpc>
                <a:spcPct val="90000"/>
              </a:lnSpc>
              <a:spcAft>
                <a:spcPts val="612"/>
              </a:spcAft>
            </a:pPr>
            <a:r>
              <a:rPr lang="en-US" dirty="0">
                <a:solidFill>
                  <a:srgbClr val="404040"/>
                </a:solidFill>
              </a:rPr>
              <a:t>*Note: </a:t>
            </a:r>
            <a:r>
              <a:rPr lang="en-US" dirty="0" err="1">
                <a:solidFill>
                  <a:srgbClr val="404040"/>
                </a:solidFill>
              </a:rPr>
              <a:t>Appx</a:t>
            </a:r>
            <a:r>
              <a:rPr lang="en-US" dirty="0">
                <a:solidFill>
                  <a:srgbClr val="404040"/>
                </a:solidFill>
              </a:rPr>
              <a:t> files signed with a Symantec cert cannot use WNS</a:t>
            </a:r>
          </a:p>
        </p:txBody>
      </p:sp>
    </p:spTree>
    <p:extLst>
      <p:ext uri="{BB962C8B-B14F-4D97-AF65-F5344CB8AC3E}">
        <p14:creationId xmlns:p14="http://schemas.microsoft.com/office/powerpoint/2010/main" val="32768023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82854" tIns="146283" rIns="182854" bIns="146283" rtlCol="0" anchor="t">
            <a:noAutofit/>
          </a:bodyPr>
          <a:lstStyle/>
          <a:p>
            <a:r>
              <a:rPr lang="en-US" sz="4399" dirty="0"/>
              <a:t>Readying apps for deployment</a:t>
            </a:r>
          </a:p>
        </p:txBody>
      </p:sp>
      <p:sp>
        <p:nvSpPr>
          <p:cNvPr id="3" name="Content Placeholder 2"/>
          <p:cNvSpPr>
            <a:spLocks noGrp="1"/>
          </p:cNvSpPr>
          <p:nvPr>
            <p:ph type="body" sz="quarter" idx="10"/>
          </p:nvPr>
        </p:nvSpPr>
        <p:spPr/>
        <p:txBody>
          <a:bodyPr>
            <a:normAutofit lnSpcReduction="10000"/>
          </a:bodyPr>
          <a:lstStyle/>
          <a:p>
            <a:r>
              <a:rPr lang="en-US" dirty="0" smtClean="0">
                <a:gradFill>
                  <a:gsLst>
                    <a:gs pos="0">
                      <a:schemeClr val="tx2"/>
                    </a:gs>
                    <a:gs pos="100000">
                      <a:schemeClr val="tx2"/>
                    </a:gs>
                  </a:gsLst>
                  <a:lin ang="5400000" scaled="0"/>
                </a:gradFill>
              </a:rPr>
              <a:t>App ingestion is owned by the enterprise</a:t>
            </a:r>
            <a:endParaRPr lang="en-US" dirty="0" smtClean="0"/>
          </a:p>
          <a:p>
            <a:r>
              <a:rPr lang="en-US" sz="2400" dirty="0"/>
              <a:t>The company is responsible for the quality of their apps and the impact to the user</a:t>
            </a:r>
          </a:p>
          <a:p>
            <a:pPr marL="571390" indent="-571390">
              <a:buFont typeface="Arial" pitchFamily="34" charset="0"/>
              <a:buChar char="•"/>
            </a:pPr>
            <a:endParaRPr lang="en-US" dirty="0" smtClean="0"/>
          </a:p>
          <a:p>
            <a:r>
              <a:rPr lang="en-US" dirty="0" smtClean="0">
                <a:gradFill>
                  <a:gsLst>
                    <a:gs pos="0">
                      <a:schemeClr val="tx2"/>
                    </a:gs>
                    <a:gs pos="100000">
                      <a:schemeClr val="tx2"/>
                    </a:gs>
                  </a:gsLst>
                  <a:lin ang="5400000" scaled="0"/>
                </a:gradFill>
              </a:rPr>
              <a:t>LOB Apps offer increased developer flexibility</a:t>
            </a:r>
            <a:endParaRPr lang="en-US" dirty="0" smtClean="0"/>
          </a:p>
          <a:p>
            <a:r>
              <a:rPr lang="en-US" sz="2448" dirty="0"/>
              <a:t>Enterprise line of business apps are not enforced by store policies (i.e. API checks) and give the developer more flexibility</a:t>
            </a:r>
          </a:p>
          <a:p>
            <a:pPr marL="571390" indent="-571390">
              <a:buFont typeface="Arial" pitchFamily="34" charset="0"/>
              <a:buChar char="•"/>
            </a:pPr>
            <a:endParaRPr lang="en-US" dirty="0" smtClean="0"/>
          </a:p>
          <a:p>
            <a:r>
              <a:rPr lang="en-US" dirty="0" smtClean="0">
                <a:gradFill>
                  <a:gsLst>
                    <a:gs pos="0">
                      <a:schemeClr val="tx2"/>
                    </a:gs>
                    <a:gs pos="100000">
                      <a:schemeClr val="tx2"/>
                    </a:gs>
                  </a:gsLst>
                  <a:lin ang="5400000" scaled="0"/>
                </a:gradFill>
              </a:rPr>
              <a:t>Available Kits </a:t>
            </a:r>
            <a:r>
              <a:rPr lang="en-US" dirty="0">
                <a:gradFill>
                  <a:gsLst>
                    <a:gs pos="0">
                      <a:schemeClr val="tx2"/>
                    </a:gs>
                    <a:gs pos="100000">
                      <a:schemeClr val="tx2"/>
                    </a:gs>
                  </a:gsLst>
                  <a:lin ang="5400000" scaled="0"/>
                </a:gradFill>
              </a:rPr>
              <a:t>are </a:t>
            </a:r>
            <a:r>
              <a:rPr lang="en-US" dirty="0" smtClean="0">
                <a:gradFill>
                  <a:gsLst>
                    <a:gs pos="0">
                      <a:schemeClr val="tx2"/>
                    </a:gs>
                    <a:gs pos="100000">
                      <a:schemeClr val="tx2"/>
                    </a:gs>
                  </a:gsLst>
                  <a:lin ang="5400000" scaled="0"/>
                </a:gradFill>
              </a:rPr>
              <a:t>an important step </a:t>
            </a:r>
            <a:r>
              <a:rPr lang="en-US" dirty="0">
                <a:gradFill>
                  <a:gsLst>
                    <a:gs pos="0">
                      <a:schemeClr val="tx2"/>
                    </a:gs>
                    <a:gs pos="100000">
                      <a:schemeClr val="tx2"/>
                    </a:gs>
                  </a:gsLst>
                  <a:lin ang="5400000" scaled="0"/>
                </a:gradFill>
              </a:rPr>
              <a:t>to evaluate the apps</a:t>
            </a:r>
            <a:endParaRPr lang="en-US" dirty="0"/>
          </a:p>
          <a:p>
            <a:r>
              <a:rPr lang="en-US" sz="2244" dirty="0"/>
              <a:t>WACK &amp; MPTK can be downloaded and perform similar checks that the Store would perform </a:t>
            </a:r>
          </a:p>
          <a:p>
            <a:pPr marL="571390" indent="-571390">
              <a:buFont typeface="Arial" pitchFamily="34" charset="0"/>
              <a:buChar char="•"/>
            </a:pPr>
            <a:endParaRPr lang="en-US" dirty="0"/>
          </a:p>
          <a:p>
            <a:pPr marL="571390" indent="-571390">
              <a:buFont typeface="Arial" pitchFamily="34" charset="0"/>
              <a:buChar char="•"/>
            </a:pPr>
            <a:endParaRPr lang="en-US" dirty="0" smtClean="0"/>
          </a:p>
        </p:txBody>
      </p:sp>
    </p:spTree>
    <p:extLst>
      <p:ext uri="{BB962C8B-B14F-4D97-AF65-F5344CB8AC3E}">
        <p14:creationId xmlns:p14="http://schemas.microsoft.com/office/powerpoint/2010/main" val="82808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82854" tIns="146283" rIns="182854" bIns="146283" rtlCol="0" anchor="t">
            <a:noAutofit/>
          </a:bodyPr>
          <a:lstStyle/>
          <a:p>
            <a:r>
              <a:rPr lang="en-US" sz="4399" dirty="0"/>
              <a:t>Readying clients for deployment</a:t>
            </a:r>
          </a:p>
        </p:txBody>
      </p:sp>
      <p:sp>
        <p:nvSpPr>
          <p:cNvPr id="3" name="Content Placeholder 2"/>
          <p:cNvSpPr>
            <a:spLocks noGrp="1"/>
          </p:cNvSpPr>
          <p:nvPr>
            <p:ph type="body" sz="quarter" idx="10"/>
          </p:nvPr>
        </p:nvSpPr>
        <p:spPr/>
        <p:txBody>
          <a:bodyPr>
            <a:normAutofit/>
          </a:bodyPr>
          <a:lstStyle/>
          <a:p>
            <a:r>
              <a:rPr lang="en-US" dirty="0" smtClean="0">
                <a:gradFill>
                  <a:gsLst>
                    <a:gs pos="0">
                      <a:schemeClr val="tx2"/>
                    </a:gs>
                    <a:gs pos="100000">
                      <a:schemeClr val="tx2"/>
                    </a:gs>
                  </a:gsLst>
                  <a:lin ang="5400000" scaled="0"/>
                </a:gradFill>
              </a:rPr>
              <a:t>Enroll users for management</a:t>
            </a:r>
            <a:endParaRPr lang="en-US" dirty="0" smtClean="0"/>
          </a:p>
          <a:p>
            <a:r>
              <a:rPr lang="en-US" sz="2400" dirty="0"/>
              <a:t>Use OMA-DM to manage all versions of Windows 8.1 or Windows Phone 8.0 and 8.1</a:t>
            </a:r>
          </a:p>
          <a:p>
            <a:pPr marL="571390" indent="-571390">
              <a:buFont typeface="Arial" pitchFamily="34" charset="0"/>
              <a:buChar char="•"/>
            </a:pPr>
            <a:endParaRPr lang="en-US" dirty="0" smtClean="0"/>
          </a:p>
          <a:p>
            <a:r>
              <a:rPr lang="en-US" dirty="0" smtClean="0">
                <a:gradFill>
                  <a:gsLst>
                    <a:gs pos="0">
                      <a:schemeClr val="tx2"/>
                    </a:gs>
                    <a:gs pos="100000">
                      <a:schemeClr val="tx2"/>
                    </a:gs>
                  </a:gsLst>
                  <a:lin ang="5400000" scaled="0"/>
                </a:gradFill>
              </a:rPr>
              <a:t>Use management tools to configure device</a:t>
            </a:r>
            <a:endParaRPr lang="en-US" dirty="0" smtClean="0"/>
          </a:p>
          <a:p>
            <a:r>
              <a:rPr lang="en-US" sz="2400" dirty="0"/>
              <a:t>OMA-DM management tools can push policies, required keys and necessary certificates to the device</a:t>
            </a:r>
            <a:endParaRPr lang="en-US" dirty="0"/>
          </a:p>
          <a:p>
            <a:pPr marL="571390" indent="-571390">
              <a:buFont typeface="Arial" pitchFamily="34" charset="0"/>
              <a:buChar char="•"/>
            </a:pPr>
            <a:endParaRPr lang="en-US" dirty="0" smtClean="0"/>
          </a:p>
        </p:txBody>
      </p:sp>
    </p:spTree>
    <p:extLst>
      <p:ext uri="{BB962C8B-B14F-4D97-AF65-F5344CB8AC3E}">
        <p14:creationId xmlns:p14="http://schemas.microsoft.com/office/powerpoint/2010/main" val="300062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161FDC1C-887D-4D37-A3B8-501A0D7FCE91}"/>
    </a:ext>
  </a:extLst>
</a:theme>
</file>

<file path=ppt/theme/theme5.xml><?xml version="1.0" encoding="utf-8"?>
<a:theme xmlns:a="http://schemas.openxmlformats.org/drawingml/2006/main" name="MSVID_White with Blue accent_16x9_2013-06">
  <a:themeElements>
    <a:clrScheme name="Product Brand- white with magenta accents">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 Template - 2013 TAP_DRAFT V2" id="{D2AC3BD2-5ADE-4CBD-9D28-DB0C6D568C02}" vid="{7B9089BA-3CC9-487B-B4C7-E865DC882ABF}"/>
    </a:ext>
  </a:extLst>
</a:theme>
</file>

<file path=ppt/theme/theme6.xml><?xml version="1.0" encoding="utf-8"?>
<a:theme xmlns:a="http://schemas.openxmlformats.org/drawingml/2006/main" name="1_MSVID_White with Blue accent_16x9_2013-06">
  <a:themeElements>
    <a:clrScheme name="Product Brand- white with magenta accents">
      <a:dk1>
        <a:srgbClr val="505050"/>
      </a:dk1>
      <a:lt1>
        <a:srgbClr val="FFFFFF"/>
      </a:lt1>
      <a:dk2>
        <a:srgbClr val="0072C6"/>
      </a:dk2>
      <a:lt2>
        <a:srgbClr val="D2D2D2"/>
      </a:lt2>
      <a:accent1>
        <a:srgbClr val="0072C6"/>
      </a:accent1>
      <a:accent2>
        <a:srgbClr val="68217A"/>
      </a:accent2>
      <a:accent3>
        <a:srgbClr val="008272"/>
      </a:accent3>
      <a:accent4>
        <a:srgbClr val="B4009E"/>
      </a:accent4>
      <a:accent5>
        <a:srgbClr val="442359"/>
      </a:accent5>
      <a:accent6>
        <a:srgbClr val="4668C5"/>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 Template - 2013 TAP_DRAFT V2" id="{D2AC3BD2-5ADE-4CBD-9D28-DB0C6D568C02}" vid="{7B9089BA-3CC9-487B-B4C7-E865DC882ABF}"/>
    </a:ext>
  </a:extLst>
</a:theme>
</file>

<file path=ppt/theme/theme7.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Cliff Strom; John Vintzel</External_x0020_Speaker>
    <Session_x0020_Code xmlns="e36bfbf9-5e42-489c-a259-4c54eb22cb57">2-524</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www.w3.org/XML/1998/namespace"/>
    <ds:schemaRef ds:uri="http://schemas.microsoft.com/sharepoint/v3"/>
    <ds:schemaRef ds:uri="http://schemas.microsoft.com/office/2006/documentManagement/types"/>
    <ds:schemaRef ds:uri="230e9df3-be65-4c73-a93b-d1236ebd677e"/>
    <ds:schemaRef ds:uri="http://purl.org/dc/terms/"/>
    <ds:schemaRef ds:uri="http://schemas.openxmlformats.org/package/2006/metadata/core-properties"/>
    <ds:schemaRef ds:uri="http://purl.org/dc/elements/1.1/"/>
    <ds:schemaRef ds:uri="http://schemas.microsoft.com/office/infopath/2007/PartnerControls"/>
    <ds:schemaRef ds:uri="e36bfbf9-5e42-489c-a259-4c54eb22cb57"/>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3792</TotalTime>
  <Words>3371</Words>
  <Application>Microsoft Office PowerPoint</Application>
  <PresentationFormat>Custom</PresentationFormat>
  <Paragraphs>403</Paragraphs>
  <Slides>35</Slides>
  <Notes>32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35</vt:i4>
      </vt:variant>
    </vt:vector>
  </HeadingPairs>
  <TitlesOfParts>
    <vt:vector size="52" baseType="lpstr">
      <vt:lpstr>ＭＳ Ｐゴシック</vt:lpstr>
      <vt:lpstr>Arial</vt:lpstr>
      <vt:lpstr>Avenir LT Pro 45 Book</vt:lpstr>
      <vt:lpstr>Calibri</vt:lpstr>
      <vt:lpstr>Consolas</vt:lpstr>
      <vt:lpstr>Segoe Light</vt:lpstr>
      <vt:lpstr>Segoe UI</vt:lpstr>
      <vt:lpstr>Segoe UI Light</vt:lpstr>
      <vt:lpstr>Segoe UI Mono</vt:lpstr>
      <vt:lpstr>Wingdings</vt:lpstr>
      <vt:lpstr>5-30536_Build_2014_Breakout_Template_White_16x9</vt:lpstr>
      <vt:lpstr>1_5-30536_Build_2014_Breakout_Template_Blue_16x9</vt:lpstr>
      <vt:lpstr>1_5-30536_Build_2014_Breakout_Template_White_16x9</vt:lpstr>
      <vt:lpstr>5-30426_BUILD_2013_Template_White</vt:lpstr>
      <vt:lpstr>MSVID_White with Blue accent_16x9_2013-06</vt:lpstr>
      <vt:lpstr>1_MSVID_White with Blue accent_16x9_2013-06</vt:lpstr>
      <vt:lpstr>2_5-30536_Build_2014_Breakout_Template_Blue_16x9</vt:lpstr>
      <vt:lpstr>PowerPoint Presentation</vt:lpstr>
      <vt:lpstr>Deploying and Managing Enterprise Apps</vt:lpstr>
      <vt:lpstr>PowerPoint Presentation</vt:lpstr>
      <vt:lpstr>App deployment in an enterprise</vt:lpstr>
      <vt:lpstr>Enterprise Apps on Windows &amp; WP</vt:lpstr>
      <vt:lpstr>End to end workflow</vt:lpstr>
      <vt:lpstr>Notification Services for LOB apps</vt:lpstr>
      <vt:lpstr>Readying apps for deployment</vt:lpstr>
      <vt:lpstr>Readying clients for deployment</vt:lpstr>
      <vt:lpstr>PowerPoint Presentation</vt:lpstr>
      <vt:lpstr>Deploying Apps using Windows Intune</vt:lpstr>
      <vt:lpstr>Managing app policies and restriction</vt:lpstr>
      <vt:lpstr>Windows Client</vt:lpstr>
      <vt:lpstr>Increased Developer Flexibility</vt:lpstr>
      <vt:lpstr>Readying client for deployment</vt:lpstr>
      <vt:lpstr>Deployment methods</vt:lpstr>
      <vt:lpstr>Servicing of pre-installed Windows apps</vt:lpstr>
      <vt:lpstr>Enterprise Application Content URI Rules</vt:lpstr>
      <vt:lpstr>PowerPoint Presentation</vt:lpstr>
      <vt:lpstr>Windows Phone</vt:lpstr>
      <vt:lpstr>Acquiring a certificate</vt:lpstr>
      <vt:lpstr>Managed and unmanaged enrollment</vt:lpstr>
      <vt:lpstr>App enrollment</vt:lpstr>
      <vt:lpstr>Company hub APIs</vt:lpstr>
      <vt:lpstr>Manifest: Publisher</vt:lpstr>
      <vt:lpstr>Manifest: PublisherID</vt:lpstr>
      <vt:lpstr>App deployment</vt:lpstr>
      <vt:lpstr>App launch</vt:lpstr>
      <vt:lpstr>Phone home</vt:lpstr>
      <vt:lpstr>Wrap Up</vt:lpstr>
      <vt:lpstr>Looking forward</vt:lpstr>
      <vt:lpstr>Related Sessions</vt:lpstr>
      <vt:lpstr>Resources</vt:lpstr>
      <vt:lpstr>PowerPoint Presentation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and Managing Enterprise Apps</dc:title>
  <dc:subject>Build 2014</dc:subject>
  <dc:creator>&lt;Speaker name goes here&gt;</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205</cp:revision>
  <dcterms:created xsi:type="dcterms:W3CDTF">2013-10-21T21:40:33Z</dcterms:created>
  <dcterms:modified xsi:type="dcterms:W3CDTF">2014-04-03T22:47:51Z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