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4" r:id="rId6"/>
    <p:sldMasterId id="2147484250" r:id="rId7"/>
    <p:sldMasterId id="2147484264" r:id="rId8"/>
    <p:sldMasterId id="2147484279" r:id="rId9"/>
    <p:sldMasterId id="2147484293" r:id="rId10"/>
  </p:sldMasterIdLst>
  <p:notesMasterIdLst>
    <p:notesMasterId r:id="rId61"/>
  </p:notesMasterIdLst>
  <p:handoutMasterIdLst>
    <p:handoutMasterId r:id="rId62"/>
  </p:handoutMasterIdLst>
  <p:sldIdLst>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04" r:id="rId59"/>
    <p:sldId id="305" r:id="rId6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747" autoAdjust="0"/>
  </p:normalViewPr>
  <p:slideViewPr>
    <p:cSldViewPr snapToObjects="1">
      <p:cViewPr varScale="1">
        <p:scale>
          <a:sx n="112" d="100"/>
          <a:sy n="112" d="100"/>
        </p:scale>
        <p:origin x="186" y="1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Code Complexity</c:v>
                </c:pt>
              </c:strCache>
            </c:strRef>
          </c:tx>
          <c:spPr>
            <a:ln w="22225" cap="rnd" cmpd="sng" algn="ctr">
              <a:solidFill>
                <a:schemeClr val="accent1"/>
              </a:solidFill>
              <a:round/>
              <a:tailEnd type="arrow"/>
            </a:ln>
            <a:effectLst/>
          </c:spPr>
          <c:marker>
            <c:symbol val="none"/>
          </c:marker>
          <c:cat>
            <c:strRef>
              <c:f>Sheet1!$A$2:$A$6</c:f>
              <c:strCache>
                <c:ptCount val="5"/>
                <c:pt idx="0">
                  <c:v>Progressive Download</c:v>
                </c:pt>
                <c:pt idx="1">
                  <c:v>Smooth Streaming / 3rd Party SDKs</c:v>
                </c:pt>
                <c:pt idx="2">
                  <c:v>MSE/EME</c:v>
                </c:pt>
                <c:pt idx="3">
                  <c:v>MSS</c:v>
                </c:pt>
                <c:pt idx="4">
                  <c:v>MF Source</c:v>
                </c:pt>
              </c:strCache>
            </c:strRef>
          </c:cat>
          <c:val>
            <c:numRef>
              <c:f>Sheet1!$B$2:$B$6</c:f>
              <c:numCache>
                <c:formatCode>General</c:formatCode>
                <c:ptCount val="5"/>
                <c:pt idx="0">
                  <c:v>3</c:v>
                </c:pt>
                <c:pt idx="1">
                  <c:v>9</c:v>
                </c:pt>
                <c:pt idx="2">
                  <c:v>27</c:v>
                </c:pt>
                <c:pt idx="3">
                  <c:v>81</c:v>
                </c:pt>
                <c:pt idx="4">
                  <c:v>243</c:v>
                </c:pt>
              </c:numCache>
            </c:numRef>
          </c:val>
          <c:smooth val="1"/>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87459488"/>
        <c:axId val="-587458944"/>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Column1</c:v>
                      </c:pt>
                    </c:strCache>
                  </c:strRef>
                </c:tx>
                <c:spPr>
                  <a:ln w="22225" cap="rnd" cmpd="sng" algn="ctr">
                    <a:solidFill>
                      <a:schemeClr val="accent2"/>
                    </a:solidFill>
                    <a:round/>
                  </a:ln>
                  <a:effectLst/>
                </c:spPr>
                <c:marker>
                  <c:symbol val="none"/>
                </c:marker>
                <c:cat>
                  <c:strRef>
                    <c:extLst>
                      <c:ext uri="{02D57815-91ED-43cb-92C2-25804820EDAC}">
                        <c15:formulaRef>
                          <c15:sqref>Sheet1!$A$2:$A$6</c15:sqref>
                        </c15:formulaRef>
                      </c:ext>
                    </c:extLst>
                    <c:strCache>
                      <c:ptCount val="5"/>
                      <c:pt idx="0">
                        <c:v>Progressive Download</c:v>
                      </c:pt>
                      <c:pt idx="1">
                        <c:v>Smooth Streaming / 3rd Party SDKs</c:v>
                      </c:pt>
                      <c:pt idx="2">
                        <c:v>MSE/EME</c:v>
                      </c:pt>
                      <c:pt idx="3">
                        <c:v>MSS</c:v>
                      </c:pt>
                      <c:pt idx="4">
                        <c:v>MF Source</c:v>
                      </c:pt>
                    </c:strCache>
                  </c:strRef>
                </c:cat>
                <c:val>
                  <c:numRef>
                    <c:extLst>
                      <c:ext uri="{02D57815-91ED-43cb-92C2-25804820EDAC}">
                        <c15:formulaRef>
                          <c15:sqref>Sheet1!$C$2:$C$6</c15:sqref>
                        </c15:formulaRef>
                      </c:ext>
                    </c:extLst>
                    <c:numCache>
                      <c:formatCode>General</c:formatCode>
                      <c:ptCount val="5"/>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Column2</c:v>
                      </c:pt>
                    </c:strCache>
                  </c:strRef>
                </c:tx>
                <c:spPr>
                  <a:ln w="22225" cap="rnd" cmpd="sng" algn="ctr">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Sheet1!$A$2:$A$6</c15:sqref>
                        </c15:formulaRef>
                      </c:ext>
                    </c:extLst>
                    <c:strCache>
                      <c:ptCount val="5"/>
                      <c:pt idx="0">
                        <c:v>Progressive Download</c:v>
                      </c:pt>
                      <c:pt idx="1">
                        <c:v>Smooth Streaming / 3rd Party SDKs</c:v>
                      </c:pt>
                      <c:pt idx="2">
                        <c:v>MSE/EME</c:v>
                      </c:pt>
                      <c:pt idx="3">
                        <c:v>MSS</c:v>
                      </c:pt>
                      <c:pt idx="4">
                        <c:v>MF Source</c:v>
                      </c:pt>
                    </c:strCache>
                  </c:strRef>
                </c:cat>
                <c:val>
                  <c:numRef>
                    <c:extLst xmlns:c15="http://schemas.microsoft.com/office/drawing/2012/chart">
                      <c:ext xmlns:c15="http://schemas.microsoft.com/office/drawing/2012/chart" uri="{02D57815-91ED-43cb-92C2-25804820EDAC}">
                        <c15:formulaRef>
                          <c15:sqref>Sheet1!$D$2:$D$6</c15:sqref>
                        </c15:formulaRef>
                      </c:ext>
                    </c:extLst>
                    <c:numCache>
                      <c:formatCode>General</c:formatCode>
                      <c:ptCount val="5"/>
                    </c:numCache>
                  </c:numRef>
                </c:val>
                <c:smooth val="0"/>
              </c15:ser>
            </c15:filteredLineSeries>
          </c:ext>
        </c:extLst>
      </c:lineChart>
      <c:catAx>
        <c:axId val="-58745948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87458944"/>
        <c:crosses val="autoZero"/>
        <c:auto val="1"/>
        <c:lblAlgn val="ctr"/>
        <c:lblOffset val="100"/>
        <c:noMultiLvlLbl val="0"/>
      </c:catAx>
      <c:valAx>
        <c:axId val="-587458944"/>
        <c:scaling>
          <c:orientation val="minMax"/>
        </c:scaling>
        <c:delete val="1"/>
        <c:axPos val="l"/>
        <c:majorGridlines>
          <c:spPr>
            <a:ln>
              <a:solidFill>
                <a:schemeClr val="dk1">
                  <a:lumMod val="15000"/>
                  <a:lumOff val="85000"/>
                </a:schemeClr>
              </a:solidFill>
            </a:ln>
            <a:effectLst/>
          </c:spPr>
        </c:majorGridlines>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dirty="0" smtClean="0"/>
                  <a:t>Playback</a:t>
                </a:r>
                <a:r>
                  <a:rPr lang="en-US" baseline="0" dirty="0" smtClean="0"/>
                  <a:t> control</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587459488"/>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312495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5E7C2C9-B4BB-4230-86D0-4AC8DCCDE9A1}"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605623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5E7C2C9-B4BB-4230-86D0-4AC8DCCDE9A1}"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49484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5E7C2C9-B4BB-4230-86D0-4AC8DCCDE9A1}"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768228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967933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905278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068811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C4087-514A-4EBB-9F42-BF671DEB1C84}"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619235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C4087-514A-4EBB-9F42-BF671DEB1C84}"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869291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C4087-514A-4EBB-9F42-BF671DEB1C84}"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871707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C4087-514A-4EBB-9F42-BF671DEB1C84}"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54824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131015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C4087-514A-4EBB-9F42-BF671DEB1C84}"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974588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C4087-514A-4EBB-9F42-BF671DEB1C84}"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716587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C4087-514A-4EBB-9F42-BF671DEB1C84}"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920689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686577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33244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489493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1436097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29369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245437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11213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4186147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5E7C2C9-B4BB-4230-86D0-4AC8DCCDE9A1}"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789053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416973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9334453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034195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84500318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64672705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35572052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575978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872260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19280076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591462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42139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64345176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4325835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156826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699216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20598291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52809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03843010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29959911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5178038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9653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751677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30843253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722846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81856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6160954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0827690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874444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0074691"/>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422365791"/>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9498212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91322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6873502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596486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74335368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9031865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570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9992092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58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6723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8518233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60187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3773012"/>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729971645"/>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597003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198944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481195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854499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736661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12339261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FFFFFF"/>
              </a:solidFill>
            </a:endParaRPr>
          </a:p>
        </p:txBody>
      </p:sp>
    </p:spTree>
    <p:extLst>
      <p:ext uri="{BB962C8B-B14F-4D97-AF65-F5344CB8AC3E}">
        <p14:creationId xmlns:p14="http://schemas.microsoft.com/office/powerpoint/2010/main" val="9129848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93263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5980144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4225808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1089299"/>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05226022"/>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7138194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8130849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893238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06478980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61256065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1827034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FFFFFF"/>
              </a:solidFill>
            </a:endParaRPr>
          </a:p>
        </p:txBody>
      </p:sp>
    </p:spTree>
    <p:extLst>
      <p:ext uri="{BB962C8B-B14F-4D97-AF65-F5344CB8AC3E}">
        <p14:creationId xmlns:p14="http://schemas.microsoft.com/office/powerpoint/2010/main" val="3051316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104171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6638376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750917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811058598"/>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54500816"/>
      </p:ext>
    </p:extLst>
  </p:cSld>
  <p:clrMap bg1="dk1" tx1="lt1" bg2="dk2" tx2="lt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 id="214748426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391026242"/>
      </p:ext>
    </p:extLst>
  </p:cSld>
  <p:clrMap bg1="dk1" tx1="lt1" bg2="dk2" tx2="lt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92" r:id="rId14"/>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261304856"/>
      </p:ext>
    </p:extLst>
  </p:cSld>
  <p:clrMap bg1="dk1" tx1="lt1" bg2="dk2" tx2="lt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909895507"/>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 id="2147484305" r:id="rId12"/>
    <p:sldLayoutId id="2147484306" r:id="rId13"/>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hyperlink" Target="http://dashif.org/" TargetMode="Externa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hyperlink" Target="http://ie.microsoft.com/testdrive/HTML5/eme/" TargetMode="Externa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hyperlink" Target="http://channel9.msdn.com/Events/Build/2013/3-089" TargetMode="External"/><Relationship Id="rId7" Type="http://schemas.openxmlformats.org/officeDocument/2006/relationships/hyperlink" Target="http://msdn.microsoft.com/en-us/library/ie/dn265043(v=vs.85).aspx" TargetMode="External"/><Relationship Id="rId2" Type="http://schemas.openxmlformats.org/officeDocument/2006/relationships/hyperlink" Target="http://channel9.msdn.com/Events/Build/2013/2-087" TargetMode="External"/><Relationship Id="rId1" Type="http://schemas.openxmlformats.org/officeDocument/2006/relationships/slideLayout" Target="../slideLayouts/slideLayout44.xml"/><Relationship Id="rId6" Type="http://schemas.openxmlformats.org/officeDocument/2006/relationships/hyperlink" Target="http://ie.microsoft.com/testdrive/Graphics/VideoCaptions/" TargetMode="External"/><Relationship Id="rId5" Type="http://schemas.openxmlformats.org/officeDocument/2006/relationships/hyperlink" Target="http://code.msdn.microsoft.com/windowsapps/Media-extensions-sample-7b466096" TargetMode="External"/><Relationship Id="rId4" Type="http://schemas.openxmlformats.org/officeDocument/2006/relationships/hyperlink" Target="http://code.msdn.microsoft.com/windowsapps/MediaStreamSource-media-dfd55df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74901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2400" dirty="0" smtClean="0">
                <a:latin typeface="+mn-lt"/>
                <a:ea typeface="+mj-ea"/>
                <a:cs typeface="+mj-cs"/>
              </a:rPr>
              <a:t>Multimedia platform</a:t>
            </a:r>
            <a:endParaRPr lang="en-US" sz="2400" dirty="0">
              <a:latin typeface="+mn-lt"/>
              <a:ea typeface="+mj-ea"/>
              <a:cs typeface="+mj-cs"/>
            </a:endParaRPr>
          </a:p>
        </p:txBody>
      </p:sp>
      <p:sp>
        <p:nvSpPr>
          <p:cNvPr id="2" name="Text Placeholder 1"/>
          <p:cNvSpPr>
            <a:spLocks noGrp="1"/>
          </p:cNvSpPr>
          <p:nvPr>
            <p:ph type="body" sz="quarter" idx="11"/>
          </p:nvPr>
        </p:nvSpPr>
        <p:spPr/>
        <p:txBody>
          <a:bodyPr/>
          <a:lstStyle/>
          <a:p>
            <a:r>
              <a:rPr lang="en-US" dirty="0" smtClean="0">
                <a:solidFill>
                  <a:srgbClr val="505050"/>
                </a:solidFill>
              </a:rPr>
              <a:t>App or site </a:t>
            </a:r>
            <a:r>
              <a:rPr lang="en-US" dirty="0">
                <a:solidFill>
                  <a:srgbClr val="505050"/>
                </a:solidFill>
              </a:rPr>
              <a:t>is responsible for retrieving </a:t>
            </a:r>
            <a:r>
              <a:rPr lang="en-US" dirty="0" smtClean="0">
                <a:solidFill>
                  <a:srgbClr val="505050"/>
                </a:solidFill>
              </a:rPr>
              <a:t>samples</a:t>
            </a:r>
            <a:endParaRPr lang="en-US" dirty="0">
              <a:solidFill>
                <a:srgbClr val="505050"/>
              </a:solidFill>
            </a:endParaRPr>
          </a:p>
          <a:p>
            <a:endParaRPr lang="en-US" dirty="0">
              <a:solidFill>
                <a:srgbClr val="505050"/>
              </a:solidFill>
            </a:endParaRPr>
          </a:p>
          <a:p>
            <a:r>
              <a:rPr lang="en-US" dirty="0">
                <a:solidFill>
                  <a:srgbClr val="505050"/>
                </a:solidFill>
              </a:rPr>
              <a:t>T</a:t>
            </a:r>
            <a:r>
              <a:rPr lang="en-US" dirty="0" smtClean="0">
                <a:solidFill>
                  <a:srgbClr val="505050"/>
                </a:solidFill>
              </a:rPr>
              <a:t>akes MP4 fragments </a:t>
            </a:r>
            <a:r>
              <a:rPr lang="en-US" dirty="0">
                <a:solidFill>
                  <a:srgbClr val="505050"/>
                </a:solidFill>
              </a:rPr>
              <a:t>as input</a:t>
            </a:r>
          </a:p>
          <a:p>
            <a:endParaRPr lang="en-US" dirty="0">
              <a:solidFill>
                <a:srgbClr val="505050"/>
              </a:solidFill>
            </a:endParaRPr>
          </a:p>
          <a:p>
            <a:r>
              <a:rPr lang="en-US" dirty="0">
                <a:solidFill>
                  <a:srgbClr val="505050"/>
                </a:solidFill>
              </a:rPr>
              <a:t>Decoding and rendering by platform</a:t>
            </a:r>
          </a:p>
          <a:p>
            <a:endParaRPr lang="en-US" dirty="0" smtClean="0">
              <a:solidFill>
                <a:srgbClr val="505050"/>
              </a:solidFill>
            </a:endParaRPr>
          </a:p>
          <a:p>
            <a:r>
              <a:rPr lang="en-US" dirty="0" smtClean="0">
                <a:solidFill>
                  <a:srgbClr val="505050"/>
                </a:solidFill>
              </a:rPr>
              <a:t>DASH.js reference player is available at </a:t>
            </a:r>
            <a:r>
              <a:rPr lang="en-US" dirty="0" smtClean="0">
                <a:solidFill>
                  <a:srgbClr val="505050"/>
                </a:solidFill>
                <a:hlinkClick r:id="rId2"/>
              </a:rPr>
              <a:t>http://dashif.org</a:t>
            </a:r>
            <a:r>
              <a:rPr lang="en-US" dirty="0" smtClean="0">
                <a:solidFill>
                  <a:srgbClr val="505050"/>
                </a:solidFill>
              </a:rPr>
              <a:t> </a:t>
            </a:r>
          </a:p>
        </p:txBody>
      </p:sp>
      <p:sp>
        <p:nvSpPr>
          <p:cNvPr id="24" name="Title 23"/>
          <p:cNvSpPr>
            <a:spLocks noGrp="1"/>
          </p:cNvSpPr>
          <p:nvPr>
            <p:ph type="title"/>
          </p:nvPr>
        </p:nvSpPr>
        <p:spPr/>
        <p:txBody>
          <a:bodyPr>
            <a:normAutofit/>
          </a:bodyPr>
          <a:lstStyle/>
          <a:p>
            <a:r>
              <a:rPr lang="en-US" dirty="0" smtClean="0"/>
              <a:t>Media Source Extensions</a:t>
            </a:r>
            <a:endParaRPr lang="en-US" dirty="0"/>
          </a:p>
        </p:txBody>
      </p:sp>
      <p:grpSp>
        <p:nvGrpSpPr>
          <p:cNvPr id="4" name="Group 3"/>
          <p:cNvGrpSpPr/>
          <p:nvPr/>
        </p:nvGrpSpPr>
        <p:grpSpPr>
          <a:xfrm>
            <a:off x="3475038" y="2217116"/>
            <a:ext cx="8595295" cy="4232556"/>
            <a:chOff x="914161" y="1414120"/>
            <a:chExt cx="10481380" cy="3271088"/>
          </a:xfrm>
          <a:effectLst/>
        </p:grpSpPr>
        <p:sp>
          <p:nvSpPr>
            <p:cNvPr id="5" name="Rectangle 4"/>
            <p:cNvSpPr/>
            <p:nvPr/>
          </p:nvSpPr>
          <p:spPr>
            <a:xfrm>
              <a:off x="914164" y="2951289"/>
              <a:ext cx="10462073" cy="1733919"/>
            </a:xfrm>
            <a:prstGeom prst="rect">
              <a:avLst/>
            </a:prstGeom>
            <a:noFill/>
            <a:ln>
              <a:solidFill>
                <a:schemeClr val="tx2">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defTabSz="932503"/>
              <a:r>
                <a:rPr lang="en-US" sz="1100" dirty="0">
                  <a:gradFill>
                    <a:gsLst>
                      <a:gs pos="0">
                        <a:srgbClr val="FFFFFF"/>
                      </a:gs>
                      <a:gs pos="100000">
                        <a:srgbClr val="FFFFFF"/>
                      </a:gs>
                    </a:gsLst>
                    <a:lin ang="5400000" scaled="0"/>
                  </a:gradFill>
                </a:rPr>
                <a:t>Media Foundation</a:t>
              </a:r>
            </a:p>
          </p:txBody>
        </p:sp>
        <p:sp>
          <p:nvSpPr>
            <p:cNvPr id="6" name="Rectangle 5"/>
            <p:cNvSpPr/>
            <p:nvPr/>
          </p:nvSpPr>
          <p:spPr>
            <a:xfrm>
              <a:off x="914161" y="2421793"/>
              <a:ext cx="2437763"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Playback &amp; preview</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IMFMediaEngine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7" name="Rectangle 6"/>
            <p:cNvSpPr/>
            <p:nvPr/>
          </p:nvSpPr>
          <p:spPr>
            <a:xfrm>
              <a:off x="914164" y="1414120"/>
              <a:ext cx="10462073" cy="432790"/>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32503"/>
              <a:r>
                <a:rPr lang="en-US" sz="1100" dirty="0" smtClean="0">
                  <a:gradFill>
                    <a:gsLst>
                      <a:gs pos="0">
                        <a:srgbClr val="FFFFFF"/>
                      </a:gs>
                      <a:gs pos="100000">
                        <a:srgbClr val="FFFFFF"/>
                      </a:gs>
                    </a:gsLst>
                    <a:lin ang="5400000" scaled="0"/>
                  </a:gradFill>
                </a:rPr>
                <a:t>Windows Store app</a:t>
              </a:r>
              <a:endParaRPr lang="en-US" sz="1100" dirty="0">
                <a:gradFill>
                  <a:gsLst>
                    <a:gs pos="0">
                      <a:srgbClr val="FFFFFF"/>
                    </a:gs>
                    <a:gs pos="100000">
                      <a:srgbClr val="FFFFFF"/>
                    </a:gs>
                  </a:gsLst>
                  <a:lin ang="5400000" scaled="0"/>
                </a:gradFill>
              </a:endParaRPr>
            </a:p>
          </p:txBody>
        </p:sp>
        <p:sp>
          <p:nvSpPr>
            <p:cNvPr id="8" name="Rectangle 7"/>
            <p:cNvSpPr/>
            <p:nvPr/>
          </p:nvSpPr>
          <p:spPr>
            <a:xfrm>
              <a:off x="3453499" y="2421793"/>
              <a:ext cx="2563543"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Camera &amp; mic capture</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IMFCaptureEngine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9" name="Rectangle 8"/>
            <p:cNvSpPr/>
            <p:nvPr/>
          </p:nvSpPr>
          <p:spPr>
            <a:xfrm>
              <a:off x="8612710" y="2421793"/>
              <a:ext cx="2763528"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Streaming to Xbox</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IMFMediaSharingEngine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10" name="Rectangle 9"/>
            <p:cNvSpPr/>
            <p:nvPr/>
          </p:nvSpPr>
          <p:spPr>
            <a:xfrm>
              <a:off x="6097098" y="2421793"/>
              <a:ext cx="2435555" cy="474422"/>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Transcode &amp; trim</a:t>
              </a: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IMFTranscodeEngine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12" name="Rectangle 11"/>
            <p:cNvSpPr/>
            <p:nvPr/>
          </p:nvSpPr>
          <p:spPr>
            <a:xfrm>
              <a:off x="3453499" y="3085006"/>
              <a:ext cx="132045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decoder</a:t>
              </a:r>
              <a:endParaRPr lang="en-US" sz="1050" dirty="0">
                <a:solidFill>
                  <a:srgbClr val="00BCF2">
                    <a:lumMod val="75000"/>
                  </a:srgbClr>
                </a:solidFill>
              </a:endParaRPr>
            </a:p>
          </p:txBody>
        </p:sp>
        <p:sp>
          <p:nvSpPr>
            <p:cNvPr id="13" name="Rectangle 12"/>
            <p:cNvSpPr/>
            <p:nvPr/>
          </p:nvSpPr>
          <p:spPr>
            <a:xfrm>
              <a:off x="4860953" y="3085006"/>
              <a:ext cx="113188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Video</a:t>
              </a:r>
            </a:p>
            <a:p>
              <a:pPr defTabSz="932503"/>
              <a:r>
                <a:rPr lang="en-US" sz="1050" dirty="0" smtClean="0">
                  <a:solidFill>
                    <a:srgbClr val="00BCF2">
                      <a:lumMod val="75000"/>
                    </a:srgbClr>
                  </a:solidFill>
                </a:rPr>
                <a:t>effect 1</a:t>
              </a:r>
              <a:endParaRPr lang="en-US" sz="1050" dirty="0">
                <a:solidFill>
                  <a:srgbClr val="00BCF2">
                    <a:lumMod val="75000"/>
                  </a:srgbClr>
                </a:solidFill>
              </a:endParaRPr>
            </a:p>
          </p:txBody>
        </p:sp>
        <p:sp>
          <p:nvSpPr>
            <p:cNvPr id="14" name="Rectangle 13"/>
            <p:cNvSpPr/>
            <p:nvPr/>
          </p:nvSpPr>
          <p:spPr>
            <a:xfrm>
              <a:off x="7313295" y="3085006"/>
              <a:ext cx="1219358"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encoder</a:t>
              </a:r>
              <a:endParaRPr lang="en-US" sz="1050" dirty="0">
                <a:solidFill>
                  <a:srgbClr val="00BCF2">
                    <a:lumMod val="75000"/>
                  </a:srgbClr>
                </a:solidFill>
              </a:endParaRPr>
            </a:p>
          </p:txBody>
        </p:sp>
        <p:sp>
          <p:nvSpPr>
            <p:cNvPr id="15" name="Rectangle 14"/>
            <p:cNvSpPr/>
            <p:nvPr/>
          </p:nvSpPr>
          <p:spPr>
            <a:xfrm>
              <a:off x="6079835" y="3085006"/>
              <a:ext cx="113188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effect n</a:t>
              </a:r>
              <a:endParaRPr lang="en-US" sz="1050" dirty="0">
                <a:solidFill>
                  <a:srgbClr val="00BCF2">
                    <a:lumMod val="75000"/>
                  </a:srgbClr>
                </a:solidFill>
              </a:endParaRPr>
            </a:p>
          </p:txBody>
        </p:sp>
        <p:sp>
          <p:nvSpPr>
            <p:cNvPr id="16" name="Rectangle 15"/>
            <p:cNvSpPr/>
            <p:nvPr/>
          </p:nvSpPr>
          <p:spPr>
            <a:xfrm>
              <a:off x="8612710" y="3085006"/>
              <a:ext cx="1490772"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Audio/video writer or render (sink)</a:t>
              </a:r>
              <a:endParaRPr lang="en-US" sz="1050" dirty="0">
                <a:solidFill>
                  <a:srgbClr val="00BCF2">
                    <a:lumMod val="75000"/>
                  </a:srgbClr>
                </a:solidFill>
              </a:endParaRPr>
            </a:p>
          </p:txBody>
        </p:sp>
        <p:sp>
          <p:nvSpPr>
            <p:cNvPr id="17" name="Rectangle 16"/>
            <p:cNvSpPr/>
            <p:nvPr/>
          </p:nvSpPr>
          <p:spPr>
            <a:xfrm>
              <a:off x="3453499" y="3586174"/>
              <a:ext cx="132045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decoder</a:t>
              </a:r>
              <a:endParaRPr lang="en-US" sz="1050" dirty="0">
                <a:solidFill>
                  <a:srgbClr val="00BCF2">
                    <a:lumMod val="75000"/>
                  </a:srgbClr>
                </a:solidFill>
              </a:endParaRPr>
            </a:p>
          </p:txBody>
        </p:sp>
        <p:sp>
          <p:nvSpPr>
            <p:cNvPr id="18" name="Rectangle 17"/>
            <p:cNvSpPr/>
            <p:nvPr/>
          </p:nvSpPr>
          <p:spPr>
            <a:xfrm>
              <a:off x="4860953" y="3586174"/>
              <a:ext cx="113188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effect 1</a:t>
              </a:r>
              <a:endParaRPr lang="en-US" sz="1050" dirty="0">
                <a:solidFill>
                  <a:srgbClr val="00BCF2">
                    <a:lumMod val="75000"/>
                  </a:srgbClr>
                </a:solidFill>
              </a:endParaRPr>
            </a:p>
          </p:txBody>
        </p:sp>
        <p:sp>
          <p:nvSpPr>
            <p:cNvPr id="19" name="Rectangle 18"/>
            <p:cNvSpPr/>
            <p:nvPr/>
          </p:nvSpPr>
          <p:spPr>
            <a:xfrm>
              <a:off x="7313295" y="3586174"/>
              <a:ext cx="1219358"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a:t>
              </a:r>
            </a:p>
            <a:p>
              <a:pPr defTabSz="932503"/>
              <a:r>
                <a:rPr lang="en-US" sz="1050" dirty="0" smtClean="0">
                  <a:solidFill>
                    <a:srgbClr val="00BCF2">
                      <a:lumMod val="75000"/>
                    </a:srgbClr>
                  </a:solidFill>
                </a:rPr>
                <a:t>encoder</a:t>
              </a:r>
              <a:endParaRPr lang="en-US" sz="1050" dirty="0">
                <a:solidFill>
                  <a:srgbClr val="00BCF2">
                    <a:lumMod val="75000"/>
                  </a:srgbClr>
                </a:solidFill>
              </a:endParaRPr>
            </a:p>
          </p:txBody>
        </p:sp>
        <p:sp>
          <p:nvSpPr>
            <p:cNvPr id="20" name="Rectangle 19"/>
            <p:cNvSpPr/>
            <p:nvPr/>
          </p:nvSpPr>
          <p:spPr>
            <a:xfrm>
              <a:off x="6079835" y="3586174"/>
              <a:ext cx="113188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effect n</a:t>
              </a:r>
              <a:endParaRPr lang="en-US" sz="1050" dirty="0">
                <a:solidFill>
                  <a:srgbClr val="00BCF2">
                    <a:lumMod val="75000"/>
                  </a:srgbClr>
                </a:solidFill>
              </a:endParaRPr>
            </a:p>
          </p:txBody>
        </p:sp>
        <p:sp>
          <p:nvSpPr>
            <p:cNvPr id="21" name="Rectangle 20"/>
            <p:cNvSpPr/>
            <p:nvPr/>
          </p:nvSpPr>
          <p:spPr>
            <a:xfrm>
              <a:off x="914161" y="1907826"/>
              <a:ext cx="2437765" cy="4530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HTML5 video &amp; audio tags,</a:t>
              </a:r>
            </a:p>
            <a:p>
              <a:pPr defTabSz="932503"/>
              <a:r>
                <a:rPr lang="en-US" sz="1100" dirty="0" smtClean="0">
                  <a:gradFill>
                    <a:gsLst>
                      <a:gs pos="0">
                        <a:srgbClr val="FFFFFF"/>
                      </a:gs>
                      <a:gs pos="100000">
                        <a:srgbClr val="FFFFFF"/>
                      </a:gs>
                    </a:gsLst>
                    <a:lin ang="5400000" scaled="0"/>
                  </a:gradFill>
                </a:rPr>
                <a:t>XAML MediaElement</a:t>
              </a:r>
              <a:endParaRPr lang="en-US" sz="1100" dirty="0">
                <a:gradFill>
                  <a:gsLst>
                    <a:gs pos="0">
                      <a:srgbClr val="FFFFFF"/>
                    </a:gs>
                    <a:gs pos="100000">
                      <a:srgbClr val="FFFFFF"/>
                    </a:gs>
                  </a:gsLst>
                  <a:lin ang="5400000" scaled="0"/>
                </a:gradFill>
              </a:endParaRPr>
            </a:p>
          </p:txBody>
        </p:sp>
        <p:sp>
          <p:nvSpPr>
            <p:cNvPr id="22" name="Rectangle 21"/>
            <p:cNvSpPr/>
            <p:nvPr/>
          </p:nvSpPr>
          <p:spPr>
            <a:xfrm>
              <a:off x="3453499" y="1907826"/>
              <a:ext cx="7942042" cy="4530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32503"/>
              <a:r>
                <a:rPr lang="en-US" sz="1100" dirty="0">
                  <a:gradFill>
                    <a:gsLst>
                      <a:gs pos="0">
                        <a:srgbClr val="FFFFFF"/>
                      </a:gs>
                      <a:gs pos="100000">
                        <a:srgbClr val="FFFFFF"/>
                      </a:gs>
                    </a:gsLst>
                    <a:lin ang="5400000" scaled="0"/>
                  </a:gradFill>
                </a:rPr>
                <a:t>Windows Runtime (WinRT)</a:t>
              </a:r>
            </a:p>
          </p:txBody>
        </p:sp>
      </p:grpSp>
      <p:grpSp>
        <p:nvGrpSpPr>
          <p:cNvPr id="46" name="Group 45"/>
          <p:cNvGrpSpPr/>
          <p:nvPr/>
        </p:nvGrpSpPr>
        <p:grpSpPr>
          <a:xfrm>
            <a:off x="3475038" y="2217116"/>
            <a:ext cx="8595295" cy="4232556"/>
            <a:chOff x="914161" y="1414120"/>
            <a:chExt cx="10481380" cy="3271088"/>
          </a:xfrm>
          <a:effectLst/>
        </p:grpSpPr>
        <p:sp>
          <p:nvSpPr>
            <p:cNvPr id="47" name="Rectangle 46"/>
            <p:cNvSpPr/>
            <p:nvPr/>
          </p:nvSpPr>
          <p:spPr>
            <a:xfrm>
              <a:off x="914164" y="2951289"/>
              <a:ext cx="10462073" cy="1733919"/>
            </a:xfrm>
            <a:prstGeom prst="rect">
              <a:avLst/>
            </a:prstGeom>
            <a:noFill/>
            <a:ln>
              <a:solidFill>
                <a:schemeClr val="tx2">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defTabSz="932503"/>
              <a:r>
                <a:rPr lang="en-US" sz="1100" dirty="0">
                  <a:gradFill>
                    <a:gsLst>
                      <a:gs pos="0">
                        <a:srgbClr val="FFFFFF"/>
                      </a:gs>
                      <a:gs pos="100000">
                        <a:srgbClr val="FFFFFF"/>
                      </a:gs>
                    </a:gsLst>
                    <a:lin ang="5400000" scaled="0"/>
                  </a:gradFill>
                </a:rPr>
                <a:t>Media Foundation</a:t>
              </a:r>
            </a:p>
          </p:txBody>
        </p:sp>
        <p:sp>
          <p:nvSpPr>
            <p:cNvPr id="48" name="Rectangle 47"/>
            <p:cNvSpPr/>
            <p:nvPr/>
          </p:nvSpPr>
          <p:spPr>
            <a:xfrm>
              <a:off x="914161" y="2421793"/>
              <a:ext cx="2437763"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Playback &amp; preview</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IMFMediaEngine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49" name="Rectangle 48"/>
            <p:cNvSpPr/>
            <p:nvPr/>
          </p:nvSpPr>
          <p:spPr>
            <a:xfrm>
              <a:off x="914164" y="1414120"/>
              <a:ext cx="10462073" cy="432790"/>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32503"/>
              <a:r>
                <a:rPr lang="en-US" sz="1100" dirty="0" smtClean="0">
                  <a:gradFill>
                    <a:gsLst>
                      <a:gs pos="0">
                        <a:srgbClr val="FFFFFF"/>
                      </a:gs>
                      <a:gs pos="100000">
                        <a:srgbClr val="FFFFFF"/>
                      </a:gs>
                    </a:gsLst>
                    <a:lin ang="5400000" scaled="0"/>
                  </a:gradFill>
                </a:rPr>
                <a:t>Windows Store app or web site</a:t>
              </a:r>
              <a:endParaRPr lang="en-US" sz="1100" dirty="0">
                <a:gradFill>
                  <a:gsLst>
                    <a:gs pos="0">
                      <a:srgbClr val="FFFFFF"/>
                    </a:gs>
                    <a:gs pos="100000">
                      <a:srgbClr val="FFFFFF"/>
                    </a:gs>
                  </a:gsLst>
                  <a:lin ang="5400000" scaled="0"/>
                </a:gradFill>
              </a:endParaRPr>
            </a:p>
          </p:txBody>
        </p:sp>
        <p:sp>
          <p:nvSpPr>
            <p:cNvPr id="50" name="Rectangle 49"/>
            <p:cNvSpPr/>
            <p:nvPr/>
          </p:nvSpPr>
          <p:spPr>
            <a:xfrm>
              <a:off x="3453499" y="2421793"/>
              <a:ext cx="2563543"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Camera &amp; mic capture</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IMFCaptureEngine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51" name="Rectangle 50"/>
            <p:cNvSpPr/>
            <p:nvPr/>
          </p:nvSpPr>
          <p:spPr>
            <a:xfrm>
              <a:off x="8612710" y="2421793"/>
              <a:ext cx="2763528"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Cast to Xbox</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IMFMediaSharingEngine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52" name="Rectangle 51"/>
            <p:cNvSpPr/>
            <p:nvPr/>
          </p:nvSpPr>
          <p:spPr>
            <a:xfrm>
              <a:off x="6097098" y="2421793"/>
              <a:ext cx="2435555" cy="474422"/>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Transcode &amp; trim</a:t>
              </a: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IMFTranscodeEngine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53" name="Rectangle 52"/>
            <p:cNvSpPr/>
            <p:nvPr/>
          </p:nvSpPr>
          <p:spPr>
            <a:xfrm>
              <a:off x="3453499" y="3085006"/>
              <a:ext cx="132045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decoder</a:t>
              </a:r>
              <a:endParaRPr lang="en-US" sz="1050" dirty="0">
                <a:solidFill>
                  <a:srgbClr val="00BCF2">
                    <a:lumMod val="75000"/>
                  </a:srgbClr>
                </a:solidFill>
              </a:endParaRPr>
            </a:p>
          </p:txBody>
        </p:sp>
        <p:sp>
          <p:nvSpPr>
            <p:cNvPr id="54" name="Rectangle 53"/>
            <p:cNvSpPr/>
            <p:nvPr/>
          </p:nvSpPr>
          <p:spPr>
            <a:xfrm>
              <a:off x="4860953" y="3085006"/>
              <a:ext cx="113188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Video</a:t>
              </a:r>
            </a:p>
            <a:p>
              <a:pPr defTabSz="932503"/>
              <a:r>
                <a:rPr lang="en-US" sz="1050" dirty="0" smtClean="0">
                  <a:solidFill>
                    <a:srgbClr val="00BCF2">
                      <a:lumMod val="75000"/>
                    </a:srgbClr>
                  </a:solidFill>
                </a:rPr>
                <a:t>effect 1</a:t>
              </a:r>
              <a:endParaRPr lang="en-US" sz="1050" dirty="0">
                <a:solidFill>
                  <a:srgbClr val="00BCF2">
                    <a:lumMod val="75000"/>
                  </a:srgbClr>
                </a:solidFill>
              </a:endParaRPr>
            </a:p>
          </p:txBody>
        </p:sp>
        <p:sp>
          <p:nvSpPr>
            <p:cNvPr id="55" name="Rectangle 54"/>
            <p:cNvSpPr/>
            <p:nvPr/>
          </p:nvSpPr>
          <p:spPr>
            <a:xfrm>
              <a:off x="7313295" y="3085006"/>
              <a:ext cx="1219358"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encoder</a:t>
              </a:r>
              <a:endParaRPr lang="en-US" sz="1050" dirty="0">
                <a:solidFill>
                  <a:srgbClr val="00BCF2">
                    <a:lumMod val="75000"/>
                  </a:srgbClr>
                </a:solidFill>
              </a:endParaRPr>
            </a:p>
          </p:txBody>
        </p:sp>
        <p:sp>
          <p:nvSpPr>
            <p:cNvPr id="56" name="Rectangle 55"/>
            <p:cNvSpPr/>
            <p:nvPr/>
          </p:nvSpPr>
          <p:spPr>
            <a:xfrm>
              <a:off x="6079835" y="3085006"/>
              <a:ext cx="113188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effect n</a:t>
              </a:r>
              <a:endParaRPr lang="en-US" sz="1050" dirty="0">
                <a:solidFill>
                  <a:srgbClr val="00BCF2">
                    <a:lumMod val="75000"/>
                  </a:srgbClr>
                </a:solidFill>
              </a:endParaRPr>
            </a:p>
          </p:txBody>
        </p:sp>
        <p:sp>
          <p:nvSpPr>
            <p:cNvPr id="57" name="Rectangle 56"/>
            <p:cNvSpPr/>
            <p:nvPr/>
          </p:nvSpPr>
          <p:spPr>
            <a:xfrm>
              <a:off x="8612709" y="3085006"/>
              <a:ext cx="1490772"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Audio/video writer (sink)</a:t>
              </a:r>
              <a:endParaRPr lang="en-US" sz="1050" dirty="0">
                <a:solidFill>
                  <a:srgbClr val="00BCF2">
                    <a:lumMod val="75000"/>
                  </a:srgbClr>
                </a:solidFill>
              </a:endParaRPr>
            </a:p>
          </p:txBody>
        </p:sp>
        <p:sp>
          <p:nvSpPr>
            <p:cNvPr id="58" name="Rectangle 57"/>
            <p:cNvSpPr/>
            <p:nvPr/>
          </p:nvSpPr>
          <p:spPr>
            <a:xfrm>
              <a:off x="3453499" y="3586174"/>
              <a:ext cx="132045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decoder</a:t>
              </a:r>
              <a:endParaRPr lang="en-US" sz="1050" dirty="0">
                <a:solidFill>
                  <a:srgbClr val="00BCF2">
                    <a:lumMod val="75000"/>
                  </a:srgbClr>
                </a:solidFill>
              </a:endParaRPr>
            </a:p>
          </p:txBody>
        </p:sp>
        <p:sp>
          <p:nvSpPr>
            <p:cNvPr id="59" name="Rectangle 58"/>
            <p:cNvSpPr/>
            <p:nvPr/>
          </p:nvSpPr>
          <p:spPr>
            <a:xfrm>
              <a:off x="4860953" y="3586174"/>
              <a:ext cx="113188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effect 1</a:t>
              </a:r>
              <a:endParaRPr lang="en-US" sz="1050" dirty="0">
                <a:solidFill>
                  <a:srgbClr val="00BCF2">
                    <a:lumMod val="75000"/>
                  </a:srgbClr>
                </a:solidFill>
              </a:endParaRPr>
            </a:p>
          </p:txBody>
        </p:sp>
        <p:sp>
          <p:nvSpPr>
            <p:cNvPr id="60" name="Rectangle 59"/>
            <p:cNvSpPr/>
            <p:nvPr/>
          </p:nvSpPr>
          <p:spPr>
            <a:xfrm>
              <a:off x="7313295" y="3586174"/>
              <a:ext cx="1219358"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a:t>
              </a:r>
            </a:p>
            <a:p>
              <a:pPr defTabSz="932503"/>
              <a:r>
                <a:rPr lang="en-US" sz="1050" dirty="0" smtClean="0">
                  <a:solidFill>
                    <a:srgbClr val="00BCF2">
                      <a:lumMod val="75000"/>
                    </a:srgbClr>
                  </a:solidFill>
                </a:rPr>
                <a:t>encoder</a:t>
              </a:r>
              <a:endParaRPr lang="en-US" sz="1050" dirty="0">
                <a:solidFill>
                  <a:srgbClr val="00BCF2">
                    <a:lumMod val="75000"/>
                  </a:srgbClr>
                </a:solidFill>
              </a:endParaRPr>
            </a:p>
          </p:txBody>
        </p:sp>
        <p:sp>
          <p:nvSpPr>
            <p:cNvPr id="61" name="Rectangle 60"/>
            <p:cNvSpPr/>
            <p:nvPr/>
          </p:nvSpPr>
          <p:spPr>
            <a:xfrm>
              <a:off x="6079835" y="3586174"/>
              <a:ext cx="113188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effect n</a:t>
              </a:r>
              <a:endParaRPr lang="en-US" sz="1050" dirty="0">
                <a:solidFill>
                  <a:srgbClr val="00BCF2">
                    <a:lumMod val="75000"/>
                  </a:srgbClr>
                </a:solidFill>
              </a:endParaRPr>
            </a:p>
          </p:txBody>
        </p:sp>
        <p:sp>
          <p:nvSpPr>
            <p:cNvPr id="62" name="Rectangle 61"/>
            <p:cNvSpPr/>
            <p:nvPr/>
          </p:nvSpPr>
          <p:spPr>
            <a:xfrm>
              <a:off x="914161" y="1907826"/>
              <a:ext cx="2437765" cy="4530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HTML5 video &amp; audio tags, </a:t>
              </a:r>
              <a:r>
                <a:rPr lang="en-US" sz="1100" b="1" dirty="0" smtClean="0">
                  <a:gradFill>
                    <a:gsLst>
                      <a:gs pos="0">
                        <a:srgbClr val="FFFFFF"/>
                      </a:gs>
                      <a:gs pos="100000">
                        <a:srgbClr val="FFFFFF"/>
                      </a:gs>
                    </a:gsLst>
                    <a:lin ang="5400000" scaled="0"/>
                  </a:gradFill>
                </a:rPr>
                <a:t>HTML5 MSE</a:t>
              </a:r>
              <a:r>
                <a:rPr lang="en-US" sz="1100" dirty="0" smtClean="0">
                  <a:gradFill>
                    <a:gsLst>
                      <a:gs pos="0">
                        <a:srgbClr val="FFFFFF"/>
                      </a:gs>
                      <a:gs pos="100000">
                        <a:srgbClr val="FFFFFF"/>
                      </a:gs>
                    </a:gsLst>
                    <a:lin ang="5400000" scaled="0"/>
                  </a:gradFill>
                </a:rPr>
                <a:t>, and XAML MediaElement</a:t>
              </a:r>
              <a:endParaRPr lang="en-US" sz="1100" dirty="0">
                <a:gradFill>
                  <a:gsLst>
                    <a:gs pos="0">
                      <a:srgbClr val="FFFFFF"/>
                    </a:gs>
                    <a:gs pos="100000">
                      <a:srgbClr val="FFFFFF"/>
                    </a:gs>
                  </a:gsLst>
                  <a:lin ang="5400000" scaled="0"/>
                </a:gradFill>
              </a:endParaRPr>
            </a:p>
          </p:txBody>
        </p:sp>
        <p:sp>
          <p:nvSpPr>
            <p:cNvPr id="63" name="Rectangle 62"/>
            <p:cNvSpPr/>
            <p:nvPr/>
          </p:nvSpPr>
          <p:spPr>
            <a:xfrm>
              <a:off x="3453499" y="1907826"/>
              <a:ext cx="7942042" cy="4530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32503"/>
              <a:r>
                <a:rPr lang="en-US" sz="1100" dirty="0" smtClean="0">
                  <a:gradFill>
                    <a:gsLst>
                      <a:gs pos="0">
                        <a:srgbClr val="FFFFFF"/>
                      </a:gs>
                      <a:gs pos="100000">
                        <a:srgbClr val="FFFFFF"/>
                      </a:gs>
                    </a:gsLst>
                    <a:lin ang="5400000" scaled="0"/>
                  </a:gradFill>
                </a:rPr>
                <a:t>Windows </a:t>
              </a:r>
              <a:r>
                <a:rPr lang="en-US" sz="1100" dirty="0">
                  <a:gradFill>
                    <a:gsLst>
                      <a:gs pos="0">
                        <a:srgbClr val="FFFFFF"/>
                      </a:gs>
                      <a:gs pos="100000">
                        <a:srgbClr val="FFFFFF"/>
                      </a:gs>
                    </a:gsLst>
                    <a:lin ang="5400000" scaled="0"/>
                  </a:gradFill>
                </a:rPr>
                <a:t>Runtime (WinRT)</a:t>
              </a:r>
            </a:p>
          </p:txBody>
        </p:sp>
      </p:grpSp>
      <p:sp>
        <p:nvSpPr>
          <p:cNvPr id="68" name="Rectangle 67"/>
          <p:cNvSpPr/>
          <p:nvPr/>
        </p:nvSpPr>
        <p:spPr>
          <a:xfrm>
            <a:off x="4251622" y="4379124"/>
            <a:ext cx="1222513" cy="594996"/>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Audio/video reader (source)</a:t>
            </a:r>
            <a:endParaRPr lang="en-US" sz="1050" dirty="0">
              <a:solidFill>
                <a:srgbClr val="00BCF2">
                  <a:lumMod val="75000"/>
                </a:srgbClr>
              </a:solidFill>
            </a:endParaRPr>
          </a:p>
        </p:txBody>
      </p:sp>
      <p:sp>
        <p:nvSpPr>
          <p:cNvPr id="42" name="Rectangle 41"/>
          <p:cNvSpPr/>
          <p:nvPr/>
        </p:nvSpPr>
        <p:spPr>
          <a:xfrm>
            <a:off x="3674486" y="2292065"/>
            <a:ext cx="1600200" cy="399085"/>
          </a:xfrm>
          <a:prstGeom prst="rect">
            <a:avLst/>
          </a:prstGeom>
          <a:solidFill>
            <a:srgbClr val="7FBA0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FFFFFF"/>
                </a:solidFill>
              </a:rPr>
              <a:t>JavaScript code</a:t>
            </a:r>
            <a:endParaRPr lang="en-US" sz="1050" dirty="0">
              <a:solidFill>
                <a:srgbClr val="FFFFFF"/>
              </a:solidFill>
            </a:endParaRPr>
          </a:p>
        </p:txBody>
      </p:sp>
    </p:spTree>
    <p:extLst>
      <p:ext uri="{BB962C8B-B14F-4D97-AF65-F5344CB8AC3E}">
        <p14:creationId xmlns:p14="http://schemas.microsoft.com/office/powerpoint/2010/main" val="1308226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Demo – Streaming with </a:t>
            </a:r>
            <a:r>
              <a:rPr lang="en-US" dirty="0"/>
              <a:t>HTML5</a:t>
            </a:r>
            <a:br>
              <a:rPr lang="en-US" dirty="0"/>
            </a:br>
            <a:r>
              <a:rPr lang="en-US" sz="2400" dirty="0">
                <a:hlinkClick r:id="rId2"/>
              </a:rPr>
              <a:t>http://ie.microsoft.com/testdrive/HTML5/eme</a:t>
            </a:r>
            <a:r>
              <a:rPr lang="en-US" sz="2400" dirty="0" smtClean="0">
                <a:hlinkClick r:id="rId2"/>
              </a:rPr>
              <a:t>/</a:t>
            </a:r>
            <a:r>
              <a:rPr lang="en-US" sz="2400" dirty="0" smtClean="0"/>
              <a:t> </a:t>
            </a:r>
            <a:endParaRPr lang="en-US" sz="2400" dirty="0"/>
          </a:p>
        </p:txBody>
      </p:sp>
    </p:spTree>
    <p:extLst>
      <p:ext uri="{BB962C8B-B14F-4D97-AF65-F5344CB8AC3E}">
        <p14:creationId xmlns:p14="http://schemas.microsoft.com/office/powerpoint/2010/main" val="96540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7" y="1212850"/>
            <a:ext cx="12161837" cy="5918543"/>
          </a:xfrm>
        </p:spPr>
        <p:txBody>
          <a:bodyPr/>
          <a:lstStyle/>
          <a:p>
            <a:pPr marL="0" indent="0">
              <a:buNone/>
            </a:pPr>
            <a:r>
              <a:rPr lang="en-US" sz="1800" dirty="0">
                <a:solidFill>
                  <a:srgbClr val="00B050"/>
                </a:solidFill>
              </a:rPr>
              <a:t>// </a:t>
            </a:r>
            <a:r>
              <a:rPr lang="en-US" sz="1800" b="1" dirty="0">
                <a:solidFill>
                  <a:srgbClr val="00B050"/>
                </a:solidFill>
              </a:rPr>
              <a:t>Step 1</a:t>
            </a:r>
            <a:r>
              <a:rPr lang="en-US" sz="1800" dirty="0">
                <a:solidFill>
                  <a:srgbClr val="00B050"/>
                </a:solidFill>
              </a:rPr>
              <a:t>: </a:t>
            </a:r>
            <a:r>
              <a:rPr lang="en-US" sz="1800" dirty="0" smtClean="0">
                <a:solidFill>
                  <a:srgbClr val="00B050"/>
                </a:solidFill>
              </a:rPr>
              <a:t>Create the media source</a:t>
            </a:r>
            <a:endParaRPr lang="en-US" sz="1800" dirty="0"/>
          </a:p>
          <a:p>
            <a:pPr marL="0" indent="0">
              <a:buNone/>
            </a:pPr>
            <a:r>
              <a:rPr lang="en-US" sz="1800" dirty="0" err="1" smtClean="0"/>
              <a:t>videoPlayer</a:t>
            </a:r>
            <a:r>
              <a:rPr lang="en-US" sz="1800" dirty="0" smtClean="0"/>
              <a:t> </a:t>
            </a:r>
            <a:r>
              <a:rPr lang="en-US" sz="1800" dirty="0"/>
              <a:t>= </a:t>
            </a:r>
            <a:r>
              <a:rPr lang="en-US" sz="1800" dirty="0" err="1"/>
              <a:t>document.getElementById</a:t>
            </a:r>
            <a:r>
              <a:rPr lang="en-US" sz="1800" dirty="0"/>
              <a:t>("</a:t>
            </a:r>
            <a:r>
              <a:rPr lang="en-US" sz="1800" dirty="0" err="1"/>
              <a:t>videoplayer</a:t>
            </a:r>
            <a:r>
              <a:rPr lang="en-US" sz="1800" dirty="0" smtClean="0"/>
              <a:t>"); </a:t>
            </a:r>
          </a:p>
          <a:p>
            <a:pPr marL="0" indent="0">
              <a:buNone/>
            </a:pPr>
            <a:r>
              <a:rPr lang="en-US" sz="1800" dirty="0" err="1" smtClean="0"/>
              <a:t>mediaSource</a:t>
            </a:r>
            <a:r>
              <a:rPr lang="en-US" sz="1800" dirty="0" smtClean="0"/>
              <a:t> = new </a:t>
            </a:r>
            <a:r>
              <a:rPr lang="en-US" sz="1800" dirty="0" err="1" smtClean="0"/>
              <a:t>MediaSource</a:t>
            </a:r>
            <a:r>
              <a:rPr lang="en-US" sz="1800" dirty="0" smtClean="0"/>
              <a:t>(); </a:t>
            </a:r>
          </a:p>
          <a:p>
            <a:pPr marL="0" indent="0">
              <a:buNone/>
            </a:pPr>
            <a:endParaRPr lang="en-US" sz="1800" dirty="0"/>
          </a:p>
          <a:p>
            <a:pPr marL="0" indent="0">
              <a:buNone/>
            </a:pPr>
            <a:r>
              <a:rPr lang="en-US" sz="1800" dirty="0" smtClean="0">
                <a:solidFill>
                  <a:srgbClr val="00B050"/>
                </a:solidFill>
              </a:rPr>
              <a:t>// </a:t>
            </a:r>
            <a:r>
              <a:rPr lang="en-US" sz="1800" b="1" dirty="0" smtClean="0">
                <a:solidFill>
                  <a:srgbClr val="00B050"/>
                </a:solidFill>
              </a:rPr>
              <a:t>Step 2</a:t>
            </a:r>
            <a:r>
              <a:rPr lang="en-US" sz="1800" dirty="0" smtClean="0">
                <a:solidFill>
                  <a:srgbClr val="00B050"/>
                </a:solidFill>
              </a:rPr>
              <a:t>: When opening a media source, </a:t>
            </a:r>
            <a:r>
              <a:rPr lang="en-US" sz="1800" dirty="0">
                <a:solidFill>
                  <a:srgbClr val="00B050"/>
                </a:solidFill>
              </a:rPr>
              <a:t>r</a:t>
            </a:r>
            <a:r>
              <a:rPr lang="en-US" sz="1800" dirty="0" smtClean="0">
                <a:solidFill>
                  <a:srgbClr val="00B050"/>
                </a:solidFill>
              </a:rPr>
              <a:t>egister event handlers.</a:t>
            </a:r>
            <a:endParaRPr lang="en-US" sz="1800" dirty="0">
              <a:solidFill>
                <a:srgbClr val="00B050"/>
              </a:solidFill>
            </a:endParaRPr>
          </a:p>
          <a:p>
            <a:pPr marL="0" indent="0">
              <a:buNone/>
            </a:pPr>
            <a:r>
              <a:rPr lang="en-US" sz="1800" dirty="0" err="1" smtClean="0"/>
              <a:t>mediaSource.addEventListener</a:t>
            </a:r>
            <a:r>
              <a:rPr lang="en-US" sz="1800" dirty="0" smtClean="0"/>
              <a:t>("</a:t>
            </a:r>
            <a:r>
              <a:rPr lang="en-US" sz="1800" dirty="0" err="1" smtClean="0"/>
              <a:t>sourceopen</a:t>
            </a:r>
            <a:r>
              <a:rPr lang="en-US" sz="1800" dirty="0" smtClean="0"/>
              <a:t>", function() {        </a:t>
            </a:r>
          </a:p>
          <a:p>
            <a:pPr marL="0" indent="0">
              <a:buNone/>
            </a:pPr>
            <a:endParaRPr lang="en-US" sz="1800" dirty="0" smtClean="0"/>
          </a:p>
          <a:p>
            <a:pPr marL="0" indent="0">
              <a:buNone/>
            </a:pPr>
            <a:r>
              <a:rPr lang="en-US" sz="1800" dirty="0" smtClean="0"/>
              <a:t>    </a:t>
            </a:r>
            <a:r>
              <a:rPr lang="en-US" sz="1800" dirty="0" err="1" smtClean="0"/>
              <a:t>videoPlayer.addEventListener</a:t>
            </a:r>
            <a:r>
              <a:rPr lang="en-US" sz="1800" dirty="0"/>
              <a:t>("seeking", </a:t>
            </a:r>
            <a:r>
              <a:rPr lang="en-US" sz="1800" dirty="0" err="1" smtClean="0"/>
              <a:t>seekHandler</a:t>
            </a:r>
            <a:r>
              <a:rPr lang="en-US" sz="1800" dirty="0" smtClean="0"/>
              <a:t>, </a:t>
            </a:r>
            <a:r>
              <a:rPr lang="en-US" sz="1800" dirty="0"/>
              <a:t>false</a:t>
            </a:r>
            <a:r>
              <a:rPr lang="en-US" sz="1800" dirty="0" smtClean="0"/>
              <a:t>);</a:t>
            </a:r>
            <a:endParaRPr lang="en-US" sz="1800" dirty="0" smtClean="0">
              <a:solidFill>
                <a:srgbClr val="00B050"/>
              </a:solidFill>
            </a:endParaRPr>
          </a:p>
          <a:p>
            <a:pPr marL="0" indent="0">
              <a:buNone/>
            </a:pPr>
            <a:r>
              <a:rPr lang="en-US" sz="1800" dirty="0" smtClean="0"/>
              <a:t>    </a:t>
            </a:r>
            <a:r>
              <a:rPr lang="en-US" sz="1800" dirty="0" err="1" smtClean="0"/>
              <a:t>videoPlayer.addEventListener</a:t>
            </a:r>
            <a:r>
              <a:rPr lang="en-US" sz="1800" dirty="0"/>
              <a:t>("</a:t>
            </a:r>
            <a:r>
              <a:rPr lang="en-US" sz="1800" dirty="0" err="1"/>
              <a:t>timeupdate</a:t>
            </a:r>
            <a:r>
              <a:rPr lang="en-US" sz="1800" dirty="0"/>
              <a:t>", </a:t>
            </a:r>
            <a:r>
              <a:rPr lang="en-US" sz="1800" dirty="0" err="1" smtClean="0"/>
              <a:t>updateSourceBuffers</a:t>
            </a:r>
            <a:r>
              <a:rPr lang="en-US" sz="1800" dirty="0" smtClean="0"/>
              <a:t>, </a:t>
            </a:r>
            <a:r>
              <a:rPr lang="en-US" sz="1800" dirty="0"/>
              <a:t>false</a:t>
            </a:r>
            <a:r>
              <a:rPr lang="en-US" sz="1800" dirty="0" smtClean="0"/>
              <a:t>);</a:t>
            </a:r>
            <a:r>
              <a:rPr lang="en-US" sz="1800" dirty="0">
                <a:solidFill>
                  <a:srgbClr val="00B050"/>
                </a:solidFill>
              </a:rPr>
              <a:t> </a:t>
            </a:r>
            <a:r>
              <a:rPr lang="en-US" sz="1800" dirty="0" smtClean="0">
                <a:solidFill>
                  <a:srgbClr val="00B050"/>
                </a:solidFill>
              </a:rPr>
              <a:t>// Use playback</a:t>
            </a:r>
            <a:endParaRPr lang="en-US" sz="1800" dirty="0"/>
          </a:p>
          <a:p>
            <a:pPr marL="0" indent="0">
              <a:buNone/>
            </a:pPr>
            <a:r>
              <a:rPr lang="en-US" sz="1800" dirty="0" smtClean="0"/>
              <a:t>                                                                            </a:t>
            </a:r>
            <a:r>
              <a:rPr lang="en-US" sz="1800" dirty="0" smtClean="0">
                <a:solidFill>
                  <a:srgbClr val="00B050"/>
                </a:solidFill>
              </a:rPr>
              <a:t>// timer callback</a:t>
            </a:r>
          </a:p>
          <a:p>
            <a:pPr marL="0" indent="0">
              <a:buNone/>
            </a:pPr>
            <a:r>
              <a:rPr lang="en-US" sz="1800" dirty="0" smtClean="0"/>
              <a:t>    </a:t>
            </a:r>
            <a:r>
              <a:rPr lang="en-US" sz="1800" dirty="0" smtClean="0">
                <a:solidFill>
                  <a:srgbClr val="00B050"/>
                </a:solidFill>
              </a:rPr>
              <a:t>// </a:t>
            </a:r>
            <a:r>
              <a:rPr lang="en-US" sz="1800" b="1" dirty="0" smtClean="0">
                <a:solidFill>
                  <a:srgbClr val="00B050"/>
                </a:solidFill>
              </a:rPr>
              <a:t>Step 3</a:t>
            </a:r>
            <a:r>
              <a:rPr lang="en-US" sz="1800" dirty="0" smtClean="0">
                <a:solidFill>
                  <a:srgbClr val="00B050"/>
                </a:solidFill>
              </a:rPr>
              <a:t>: Create video and audio buffers for receiving data.           // to monitor</a:t>
            </a:r>
          </a:p>
          <a:p>
            <a:pPr marL="0" indent="0">
              <a:buNone/>
            </a:pPr>
            <a:r>
              <a:rPr lang="en-US" sz="1800" dirty="0" smtClean="0"/>
              <a:t>    </a:t>
            </a:r>
            <a:r>
              <a:rPr lang="en-US" sz="1800" dirty="0" err="1" smtClean="0"/>
              <a:t>vidSourceBuffer</a:t>
            </a:r>
            <a:r>
              <a:rPr lang="en-US" sz="1800" dirty="0" smtClean="0"/>
              <a:t> </a:t>
            </a:r>
            <a:r>
              <a:rPr lang="en-US" sz="1800" dirty="0"/>
              <a:t>= </a:t>
            </a:r>
            <a:r>
              <a:rPr lang="en-US" sz="1800" dirty="0" err="1" smtClean="0"/>
              <a:t>mediaSource.addSourceBuffer</a:t>
            </a:r>
            <a:r>
              <a:rPr lang="en-US" sz="1800" dirty="0" smtClean="0"/>
              <a:t>("video/mp4");             </a:t>
            </a:r>
            <a:r>
              <a:rPr lang="en-US" sz="1800" dirty="0" smtClean="0">
                <a:solidFill>
                  <a:srgbClr val="00B050"/>
                </a:solidFill>
              </a:rPr>
              <a:t>// quality signals</a:t>
            </a:r>
          </a:p>
          <a:p>
            <a:pPr marL="0" indent="0">
              <a:buNone/>
            </a:pPr>
            <a:r>
              <a:rPr lang="en-US" sz="1800" dirty="0" smtClean="0"/>
              <a:t>    </a:t>
            </a:r>
            <a:r>
              <a:rPr lang="en-US" sz="1800" dirty="0" err="1" smtClean="0"/>
              <a:t>audSourceBuffer</a:t>
            </a:r>
            <a:r>
              <a:rPr lang="en-US" sz="1800" dirty="0" smtClean="0"/>
              <a:t> = </a:t>
            </a:r>
            <a:r>
              <a:rPr lang="en-US" sz="1800" dirty="0" err="1" smtClean="0"/>
              <a:t>mediaSource.addSourceBuffer</a:t>
            </a:r>
            <a:r>
              <a:rPr lang="en-US" sz="1800" dirty="0" smtClean="0"/>
              <a:t>("audio/mp4");             </a:t>
            </a:r>
            <a:r>
              <a:rPr lang="en-US" sz="1800" dirty="0" smtClean="0">
                <a:solidFill>
                  <a:srgbClr val="00B050"/>
                </a:solidFill>
              </a:rPr>
              <a:t>// and append data</a:t>
            </a:r>
          </a:p>
          <a:p>
            <a:pPr marL="0" indent="0">
              <a:buNone/>
            </a:pPr>
            <a:endParaRPr lang="en-US" sz="1800" dirty="0" smtClean="0"/>
          </a:p>
          <a:p>
            <a:pPr marL="0" indent="0">
              <a:buNone/>
            </a:pPr>
            <a:r>
              <a:rPr lang="en-US" sz="1800" dirty="0" smtClean="0"/>
              <a:t>}, </a:t>
            </a:r>
            <a:r>
              <a:rPr lang="en-US" sz="1800" dirty="0"/>
              <a:t>false</a:t>
            </a:r>
            <a:r>
              <a:rPr lang="en-US" sz="1800" dirty="0" smtClean="0"/>
              <a:t>);</a:t>
            </a:r>
          </a:p>
          <a:p>
            <a:pPr marL="0" indent="0">
              <a:buNone/>
            </a:pPr>
            <a:endParaRPr lang="en-US" sz="1800" dirty="0" smtClean="0"/>
          </a:p>
          <a:p>
            <a:pPr marL="0" indent="0">
              <a:buNone/>
            </a:pPr>
            <a:r>
              <a:rPr lang="en-US" sz="1800" dirty="0" smtClean="0">
                <a:solidFill>
                  <a:srgbClr val="00B050"/>
                </a:solidFill>
              </a:rPr>
              <a:t>// </a:t>
            </a:r>
            <a:r>
              <a:rPr lang="en-US" sz="1800" b="1" dirty="0" smtClean="0">
                <a:solidFill>
                  <a:srgbClr val="00B050"/>
                </a:solidFill>
              </a:rPr>
              <a:t>Step 4</a:t>
            </a:r>
            <a:r>
              <a:rPr lang="en-US" sz="1800" dirty="0" smtClean="0">
                <a:solidFill>
                  <a:srgbClr val="00B050"/>
                </a:solidFill>
              </a:rPr>
              <a:t>: Attach the media source to the video tag</a:t>
            </a:r>
          </a:p>
          <a:p>
            <a:pPr marL="0" indent="0">
              <a:buNone/>
            </a:pPr>
            <a:r>
              <a:rPr lang="en-US" sz="1800" dirty="0" err="1" smtClean="0"/>
              <a:t>videoPlayer.src</a:t>
            </a:r>
            <a:r>
              <a:rPr lang="en-US" sz="1800" dirty="0" smtClean="0"/>
              <a:t> = </a:t>
            </a:r>
            <a:r>
              <a:rPr lang="en-US" sz="1800" dirty="0" err="1" smtClean="0"/>
              <a:t>URL.createObjectURL</a:t>
            </a:r>
            <a:r>
              <a:rPr lang="en-US" sz="1800" dirty="0" smtClean="0"/>
              <a:t>(</a:t>
            </a:r>
            <a:r>
              <a:rPr lang="en-US" sz="1800" dirty="0" err="1" smtClean="0"/>
              <a:t>mediaSource</a:t>
            </a:r>
            <a:r>
              <a:rPr lang="en-US" sz="1800" dirty="0" smtClean="0"/>
              <a:t>);</a:t>
            </a:r>
            <a:endParaRPr lang="en-US" sz="1800" dirty="0" smtClean="0">
              <a:solidFill>
                <a:srgbClr val="00B050"/>
              </a:solidFill>
            </a:endParaRPr>
          </a:p>
          <a:p>
            <a:pPr marL="0" indent="0">
              <a:buNone/>
            </a:pPr>
            <a:endParaRPr lang="en-US" sz="1800" dirty="0" smtClean="0"/>
          </a:p>
        </p:txBody>
      </p:sp>
      <p:sp>
        <p:nvSpPr>
          <p:cNvPr id="2" name="Title 1"/>
          <p:cNvSpPr>
            <a:spLocks noGrp="1"/>
          </p:cNvSpPr>
          <p:nvPr>
            <p:ph type="title"/>
          </p:nvPr>
        </p:nvSpPr>
        <p:spPr/>
        <p:txBody>
          <a:bodyPr/>
          <a:lstStyle/>
          <a:p>
            <a:r>
              <a:rPr lang="en-US" dirty="0" smtClean="0"/>
              <a:t>Creating a media source</a:t>
            </a:r>
            <a:endParaRPr lang="en-US" dirty="0"/>
          </a:p>
        </p:txBody>
      </p:sp>
      <p:sp>
        <p:nvSpPr>
          <p:cNvPr id="4" name="Rectangle 3"/>
          <p:cNvSpPr/>
          <p:nvPr/>
        </p:nvSpPr>
        <p:spPr bwMode="auto">
          <a:xfrm>
            <a:off x="198436" y="6057554"/>
            <a:ext cx="6934191" cy="761008"/>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00259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4185761"/>
          </a:xfrm>
        </p:spPr>
        <p:txBody>
          <a:bodyPr/>
          <a:lstStyle/>
          <a:p>
            <a:pPr marL="0" indent="0">
              <a:buNone/>
            </a:pPr>
            <a:r>
              <a:rPr lang="en-US" sz="2000" dirty="0">
                <a:solidFill>
                  <a:srgbClr val="00B050"/>
                </a:solidFill>
              </a:rPr>
              <a:t>// </a:t>
            </a:r>
            <a:r>
              <a:rPr lang="en-US" sz="2000" dirty="0" smtClean="0">
                <a:solidFill>
                  <a:srgbClr val="00B050"/>
                </a:solidFill>
              </a:rPr>
              <a:t>Append video and audio segments</a:t>
            </a:r>
            <a:endParaRPr lang="en-US" sz="2000" dirty="0">
              <a:solidFill>
                <a:srgbClr val="00B050"/>
              </a:solidFill>
            </a:endParaRPr>
          </a:p>
          <a:p>
            <a:pPr marL="0" indent="0">
              <a:buNone/>
            </a:pPr>
            <a:r>
              <a:rPr lang="en-US" sz="2000" dirty="0"/>
              <a:t>function </a:t>
            </a:r>
            <a:r>
              <a:rPr lang="en-US" sz="2000" dirty="0" err="1" smtClean="0"/>
              <a:t>updateSourceBuffers</a:t>
            </a:r>
            <a:r>
              <a:rPr lang="en-US" sz="2000" dirty="0" smtClean="0"/>
              <a:t>() {</a:t>
            </a:r>
          </a:p>
          <a:p>
            <a:pPr marL="0" indent="0">
              <a:buNone/>
            </a:pPr>
            <a:endParaRPr lang="en-US" sz="2000" dirty="0" smtClean="0"/>
          </a:p>
          <a:p>
            <a:pPr marL="0" indent="0">
              <a:buNone/>
            </a:pPr>
            <a:r>
              <a:rPr lang="en-US" sz="2000" dirty="0" smtClean="0">
                <a:solidFill>
                  <a:srgbClr val="00B050"/>
                </a:solidFill>
              </a:rPr>
              <a:t>    /* This is where the magic happens.</a:t>
            </a:r>
          </a:p>
          <a:p>
            <a:pPr marL="0" indent="0">
              <a:buNone/>
            </a:pPr>
            <a:r>
              <a:rPr lang="en-US" sz="2000" dirty="0">
                <a:solidFill>
                  <a:srgbClr val="00B050"/>
                </a:solidFill>
              </a:rPr>
              <a:t> </a:t>
            </a:r>
            <a:r>
              <a:rPr lang="en-US" sz="2000" dirty="0" smtClean="0">
                <a:solidFill>
                  <a:srgbClr val="00B050"/>
                </a:solidFill>
              </a:rPr>
              <a:t>   </a:t>
            </a:r>
            <a:r>
              <a:rPr lang="en-US" sz="2000" dirty="0">
                <a:solidFill>
                  <a:srgbClr val="00B050"/>
                </a:solidFill>
              </a:rPr>
              <a:t> </a:t>
            </a:r>
            <a:r>
              <a:rPr lang="en-US" sz="2000" dirty="0" smtClean="0">
                <a:solidFill>
                  <a:srgbClr val="00B050"/>
                </a:solidFill>
              </a:rPr>
              <a:t>  Look at DASH.js (Dynamic Adaptive Streaming over HTTP) at</a:t>
            </a:r>
          </a:p>
          <a:p>
            <a:pPr marL="0" indent="0">
              <a:buNone/>
            </a:pPr>
            <a:r>
              <a:rPr lang="en-US" sz="2000" dirty="0">
                <a:solidFill>
                  <a:srgbClr val="00B050"/>
                </a:solidFill>
              </a:rPr>
              <a:t> </a:t>
            </a:r>
            <a:r>
              <a:rPr lang="en-US" sz="2000" dirty="0" smtClean="0">
                <a:solidFill>
                  <a:srgbClr val="00B050"/>
                </a:solidFill>
              </a:rPr>
              <a:t>      http://dashif.org</a:t>
            </a:r>
          </a:p>
          <a:p>
            <a:pPr marL="0" indent="0">
              <a:buNone/>
            </a:pPr>
            <a:endParaRPr lang="en-US" sz="2000" dirty="0" smtClean="0">
              <a:solidFill>
                <a:srgbClr val="00B050"/>
              </a:solidFill>
            </a:endParaRPr>
          </a:p>
          <a:p>
            <a:pPr marL="0" indent="0">
              <a:buNone/>
            </a:pPr>
            <a:r>
              <a:rPr lang="en-US" sz="2000" dirty="0" smtClean="0">
                <a:solidFill>
                  <a:srgbClr val="00B050"/>
                </a:solidFill>
              </a:rPr>
              <a:t>    </a:t>
            </a:r>
            <a:r>
              <a:rPr lang="en-US" sz="2000" dirty="0">
                <a:solidFill>
                  <a:srgbClr val="00B050"/>
                </a:solidFill>
              </a:rPr>
              <a:t> </a:t>
            </a:r>
            <a:r>
              <a:rPr lang="en-US" sz="2000" dirty="0" smtClean="0">
                <a:solidFill>
                  <a:srgbClr val="00B050"/>
                </a:solidFill>
              </a:rPr>
              <a:t>  Use </a:t>
            </a:r>
            <a:r>
              <a:rPr lang="en-US" sz="2000" dirty="0" err="1" smtClean="0">
                <a:solidFill>
                  <a:srgbClr val="00B050"/>
                </a:solidFill>
              </a:rPr>
              <a:t>XMLHTTPRequest</a:t>
            </a:r>
            <a:r>
              <a:rPr lang="en-US" sz="2000" dirty="0" smtClean="0">
                <a:solidFill>
                  <a:srgbClr val="00B050"/>
                </a:solidFill>
              </a:rPr>
              <a:t> (XHR) to get video and audio segments to append.</a:t>
            </a:r>
            <a:endParaRPr lang="en-US" sz="2000" dirty="0">
              <a:solidFill>
                <a:srgbClr val="00B050"/>
              </a:solidFill>
            </a:endParaRPr>
          </a:p>
          <a:p>
            <a:pPr marL="0" indent="0">
              <a:buNone/>
            </a:pPr>
            <a:endParaRPr lang="en-US" sz="2000" dirty="0" smtClean="0">
              <a:solidFill>
                <a:srgbClr val="00B050"/>
              </a:solidFill>
            </a:endParaRPr>
          </a:p>
          <a:p>
            <a:pPr marL="0" indent="0">
              <a:buNone/>
            </a:pPr>
            <a:r>
              <a:rPr lang="en-US" sz="2000" dirty="0">
                <a:solidFill>
                  <a:srgbClr val="00B050"/>
                </a:solidFill>
              </a:rPr>
              <a:t> </a:t>
            </a:r>
            <a:r>
              <a:rPr lang="en-US" sz="2000" dirty="0" smtClean="0">
                <a:solidFill>
                  <a:srgbClr val="00B050"/>
                </a:solidFill>
              </a:rPr>
              <a:t>   </a:t>
            </a:r>
            <a:r>
              <a:rPr lang="en-US" sz="2000" dirty="0">
                <a:solidFill>
                  <a:srgbClr val="00B050"/>
                </a:solidFill>
              </a:rPr>
              <a:t> </a:t>
            </a:r>
            <a:r>
              <a:rPr lang="en-US" sz="2000" dirty="0" smtClean="0">
                <a:solidFill>
                  <a:srgbClr val="00B050"/>
                </a:solidFill>
              </a:rPr>
              <a:t>  Adapt quality based on buffer fullness, network, dropped frames, etc.</a:t>
            </a:r>
          </a:p>
          <a:p>
            <a:pPr marL="0" indent="0">
              <a:buNone/>
            </a:pPr>
            <a:r>
              <a:rPr lang="en-US" sz="2000" dirty="0">
                <a:solidFill>
                  <a:srgbClr val="00B050"/>
                </a:solidFill>
              </a:rPr>
              <a:t> </a:t>
            </a:r>
            <a:r>
              <a:rPr lang="en-US" sz="2000" dirty="0" smtClean="0">
                <a:solidFill>
                  <a:srgbClr val="00B050"/>
                </a:solidFill>
              </a:rPr>
              <a:t>   */</a:t>
            </a:r>
          </a:p>
          <a:p>
            <a:pPr marL="0" indent="0">
              <a:buNone/>
            </a:pPr>
            <a:r>
              <a:rPr lang="en-US" sz="2000" dirty="0" smtClean="0"/>
              <a:t>} </a:t>
            </a:r>
            <a:endParaRPr lang="en-US" sz="2000" dirty="0" smtClean="0">
              <a:solidFill>
                <a:srgbClr val="00B050"/>
              </a:solidFill>
            </a:endParaRPr>
          </a:p>
        </p:txBody>
      </p:sp>
      <p:sp>
        <p:nvSpPr>
          <p:cNvPr id="2" name="Title 1"/>
          <p:cNvSpPr>
            <a:spLocks noGrp="1"/>
          </p:cNvSpPr>
          <p:nvPr>
            <p:ph type="title"/>
          </p:nvPr>
        </p:nvSpPr>
        <p:spPr/>
        <p:txBody>
          <a:bodyPr/>
          <a:lstStyle/>
          <a:p>
            <a:r>
              <a:rPr lang="en-US" dirty="0" smtClean="0"/>
              <a:t>Append data into source buffers</a:t>
            </a:r>
            <a:endParaRPr lang="en-US" dirty="0"/>
          </a:p>
        </p:txBody>
      </p:sp>
    </p:spTree>
    <p:extLst>
      <p:ext uri="{BB962C8B-B14F-4D97-AF65-F5344CB8AC3E}">
        <p14:creationId xmlns:p14="http://schemas.microsoft.com/office/powerpoint/2010/main" val="1564355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4395049"/>
          </a:xfrm>
        </p:spPr>
        <p:txBody>
          <a:bodyPr/>
          <a:lstStyle/>
          <a:p>
            <a:pPr marL="0" indent="0">
              <a:buNone/>
            </a:pPr>
            <a:r>
              <a:rPr lang="en-US" sz="1800" dirty="0" smtClean="0"/>
              <a:t>                                                 </a:t>
            </a:r>
            <a:r>
              <a:rPr lang="en-US" sz="1800" dirty="0" smtClean="0">
                <a:solidFill>
                  <a:srgbClr val="00B050"/>
                </a:solidFill>
              </a:rPr>
              <a:t>// Of the multiple quality signals to</a:t>
            </a:r>
            <a:endParaRPr lang="en-US" sz="1800" dirty="0">
              <a:solidFill>
                <a:srgbClr val="00B050"/>
              </a:solidFill>
            </a:endParaRPr>
          </a:p>
          <a:p>
            <a:pPr marL="0" indent="0">
              <a:buNone/>
            </a:pPr>
            <a:r>
              <a:rPr lang="en-US" sz="1800" dirty="0" err="1" smtClean="0"/>
              <a:t>var</a:t>
            </a:r>
            <a:r>
              <a:rPr lang="en-US" sz="1800" dirty="0" smtClean="0"/>
              <a:t> </a:t>
            </a:r>
            <a:r>
              <a:rPr lang="en-US" sz="1800" dirty="0" err="1"/>
              <a:t>totalSize</a:t>
            </a:r>
            <a:r>
              <a:rPr lang="en-US" sz="1800" dirty="0"/>
              <a:t> = 0</a:t>
            </a:r>
            <a:r>
              <a:rPr lang="en-US" sz="1800" dirty="0" smtClean="0"/>
              <a:t>;                               </a:t>
            </a:r>
            <a:r>
              <a:rPr lang="en-US" sz="1800" dirty="0" smtClean="0">
                <a:solidFill>
                  <a:srgbClr val="00B050"/>
                </a:solidFill>
              </a:rPr>
              <a:t>// consider for switching streams, we’ll</a:t>
            </a:r>
            <a:endParaRPr lang="en-US" sz="1800" dirty="0">
              <a:solidFill>
                <a:srgbClr val="00B050"/>
              </a:solidFill>
            </a:endParaRPr>
          </a:p>
          <a:p>
            <a:pPr marL="0" indent="0">
              <a:buNone/>
            </a:pPr>
            <a:r>
              <a:rPr lang="en-US" sz="1800" dirty="0" err="1" smtClean="0"/>
              <a:t>var</a:t>
            </a:r>
            <a:r>
              <a:rPr lang="en-US" sz="1800" dirty="0" smtClean="0"/>
              <a:t> </a:t>
            </a:r>
            <a:r>
              <a:rPr lang="en-US" sz="1800" dirty="0" err="1"/>
              <a:t>totalTimeMs</a:t>
            </a:r>
            <a:r>
              <a:rPr lang="en-US" sz="1800" dirty="0"/>
              <a:t> = 0</a:t>
            </a:r>
            <a:r>
              <a:rPr lang="en-US" sz="1800" dirty="0" smtClean="0"/>
              <a:t>;                             </a:t>
            </a:r>
            <a:r>
              <a:rPr lang="en-US" sz="1800" dirty="0" smtClean="0">
                <a:solidFill>
                  <a:srgbClr val="00B050"/>
                </a:solidFill>
              </a:rPr>
              <a:t>// look at network and frame drops.</a:t>
            </a:r>
            <a:endParaRPr lang="en-US" sz="1800" dirty="0">
              <a:solidFill>
                <a:srgbClr val="00B050"/>
              </a:solidFill>
            </a:endParaRPr>
          </a:p>
          <a:p>
            <a:pPr marL="0" indent="0">
              <a:buNone/>
            </a:pPr>
            <a:endParaRPr lang="en-US" sz="1800" dirty="0" smtClean="0">
              <a:solidFill>
                <a:srgbClr val="00B050"/>
              </a:solidFill>
            </a:endParaRPr>
          </a:p>
          <a:p>
            <a:pPr marL="0" indent="0">
              <a:buNone/>
            </a:pPr>
            <a:r>
              <a:rPr lang="en-US" sz="1800" dirty="0" smtClean="0">
                <a:solidFill>
                  <a:srgbClr val="00B050"/>
                </a:solidFill>
              </a:rPr>
              <a:t>// Keep record of each segment size and download time</a:t>
            </a:r>
            <a:endParaRPr lang="en-US" sz="1800" dirty="0">
              <a:solidFill>
                <a:srgbClr val="00B050"/>
              </a:solidFill>
            </a:endParaRPr>
          </a:p>
          <a:p>
            <a:pPr marL="0" indent="0">
              <a:buNone/>
            </a:pPr>
            <a:r>
              <a:rPr lang="en-US" sz="1800" dirty="0" smtClean="0"/>
              <a:t>for </a:t>
            </a:r>
            <a:r>
              <a:rPr lang="en-US" sz="1800" dirty="0"/>
              <a:t>(</a:t>
            </a:r>
            <a:r>
              <a:rPr lang="en-US" sz="1800" dirty="0" err="1"/>
              <a:t>var</a:t>
            </a:r>
            <a:r>
              <a:rPr lang="en-US" sz="1800" dirty="0"/>
              <a:t> </a:t>
            </a:r>
            <a:r>
              <a:rPr lang="en-US" sz="1800" dirty="0" err="1"/>
              <a:t>i</a:t>
            </a:r>
            <a:r>
              <a:rPr lang="en-US" sz="1800" dirty="0"/>
              <a:t> = 0; </a:t>
            </a:r>
            <a:r>
              <a:rPr lang="en-US" sz="1800" dirty="0" err="1"/>
              <a:t>i</a:t>
            </a:r>
            <a:r>
              <a:rPr lang="en-US" sz="1800" dirty="0"/>
              <a:t> &lt; </a:t>
            </a:r>
            <a:r>
              <a:rPr lang="en-US" sz="1800" dirty="0" err="1"/>
              <a:t>segmentDownloadRateRecords.length</a:t>
            </a:r>
            <a:r>
              <a:rPr lang="en-US" sz="1800" dirty="0"/>
              <a:t>; </a:t>
            </a:r>
            <a:r>
              <a:rPr lang="en-US" sz="1800" dirty="0" err="1"/>
              <a:t>i</a:t>
            </a:r>
            <a:r>
              <a:rPr lang="en-US" sz="1800" dirty="0"/>
              <a:t>++) </a:t>
            </a:r>
            <a:r>
              <a:rPr lang="en-US" sz="1800" dirty="0" smtClean="0"/>
              <a:t>{</a:t>
            </a:r>
          </a:p>
          <a:p>
            <a:pPr marL="0" indent="0">
              <a:buNone/>
            </a:pPr>
            <a:r>
              <a:rPr lang="en-US" sz="1800" dirty="0" smtClean="0"/>
              <a:t> </a:t>
            </a:r>
          </a:p>
          <a:p>
            <a:pPr marL="0" indent="0">
              <a:buNone/>
            </a:pPr>
            <a:r>
              <a:rPr lang="en-US" sz="1800" dirty="0" smtClean="0"/>
              <a:t>    </a:t>
            </a:r>
            <a:r>
              <a:rPr lang="en-US" sz="1800" dirty="0" err="1" smtClean="0"/>
              <a:t>var</a:t>
            </a:r>
            <a:r>
              <a:rPr lang="en-US" sz="1800" dirty="0" smtClean="0"/>
              <a:t> </a:t>
            </a:r>
            <a:r>
              <a:rPr lang="en-US" sz="1800" dirty="0"/>
              <a:t>record = </a:t>
            </a:r>
            <a:r>
              <a:rPr lang="en-US" sz="1800" dirty="0" err="1"/>
              <a:t>segmentDownloadRateRecords</a:t>
            </a:r>
            <a:r>
              <a:rPr lang="en-US" sz="1800" dirty="0"/>
              <a:t>[</a:t>
            </a:r>
            <a:r>
              <a:rPr lang="en-US" sz="1800" dirty="0" err="1"/>
              <a:t>i</a:t>
            </a:r>
            <a:r>
              <a:rPr lang="en-US" sz="1800" dirty="0" smtClean="0"/>
              <a:t>];  </a:t>
            </a:r>
            <a:r>
              <a:rPr lang="en-US" sz="1800" dirty="0" smtClean="0">
                <a:solidFill>
                  <a:srgbClr val="00B050"/>
                </a:solidFill>
              </a:rPr>
              <a:t>// An optimization would be to</a:t>
            </a:r>
            <a:endParaRPr lang="en-US" sz="1800" dirty="0">
              <a:solidFill>
                <a:srgbClr val="00B050"/>
              </a:solidFill>
            </a:endParaRPr>
          </a:p>
          <a:p>
            <a:pPr marL="0" indent="0">
              <a:buNone/>
            </a:pPr>
            <a:r>
              <a:rPr lang="en-US" sz="1800" dirty="0" smtClean="0"/>
              <a:t>    </a:t>
            </a:r>
            <a:r>
              <a:rPr lang="en-US" sz="1800" dirty="0" err="1" smtClean="0"/>
              <a:t>totalSize</a:t>
            </a:r>
            <a:r>
              <a:rPr lang="en-US" sz="1800" dirty="0" smtClean="0"/>
              <a:t> </a:t>
            </a:r>
            <a:r>
              <a:rPr lang="en-US" sz="1800" dirty="0"/>
              <a:t>+= </a:t>
            </a:r>
            <a:r>
              <a:rPr lang="en-US" sz="1800" dirty="0" err="1"/>
              <a:t>record.size</a:t>
            </a:r>
            <a:r>
              <a:rPr lang="en-US" sz="1800" dirty="0" smtClean="0"/>
              <a:t>;                    </a:t>
            </a:r>
            <a:r>
              <a:rPr lang="en-US" sz="1800" dirty="0" smtClean="0">
                <a:solidFill>
                  <a:srgbClr val="00B050"/>
                </a:solidFill>
              </a:rPr>
              <a:t>// sample a sliding window</a:t>
            </a:r>
            <a:endParaRPr lang="en-US" sz="1800" dirty="0">
              <a:solidFill>
                <a:srgbClr val="00B050"/>
              </a:solidFill>
            </a:endParaRPr>
          </a:p>
          <a:p>
            <a:pPr marL="0" indent="0">
              <a:buNone/>
            </a:pPr>
            <a:r>
              <a:rPr lang="en-US" sz="1800" dirty="0" smtClean="0"/>
              <a:t>    </a:t>
            </a:r>
            <a:r>
              <a:rPr lang="en-US" sz="1800" dirty="0" err="1" smtClean="0"/>
              <a:t>totalTimeMs</a:t>
            </a:r>
            <a:r>
              <a:rPr lang="en-US" sz="1800" dirty="0" smtClean="0"/>
              <a:t> </a:t>
            </a:r>
            <a:r>
              <a:rPr lang="en-US" sz="1800" dirty="0"/>
              <a:t>+= </a:t>
            </a:r>
            <a:r>
              <a:rPr lang="en-US" sz="1800" dirty="0" err="1"/>
              <a:t>record.downloadTimeMs</a:t>
            </a:r>
            <a:r>
              <a:rPr lang="en-US" sz="1800" dirty="0" smtClean="0"/>
              <a:t>;        </a:t>
            </a:r>
            <a:r>
              <a:rPr lang="en-US" sz="1800" dirty="0" smtClean="0">
                <a:solidFill>
                  <a:srgbClr val="00B050"/>
                </a:solidFill>
              </a:rPr>
              <a:t>// rather than every record.</a:t>
            </a:r>
            <a:endParaRPr lang="en-US" sz="1800" dirty="0">
              <a:solidFill>
                <a:srgbClr val="00B050"/>
              </a:solidFill>
            </a:endParaRPr>
          </a:p>
          <a:p>
            <a:pPr marL="0" indent="0">
              <a:buNone/>
            </a:pPr>
            <a:r>
              <a:rPr lang="en-US" sz="1800" dirty="0" smtClean="0"/>
              <a:t>}</a:t>
            </a:r>
            <a:endParaRPr lang="en-US" sz="1800" dirty="0"/>
          </a:p>
          <a:p>
            <a:pPr marL="0" indent="0">
              <a:buNone/>
            </a:pPr>
            <a:endParaRPr lang="en-US" sz="1800" dirty="0" smtClean="0"/>
          </a:p>
          <a:p>
            <a:pPr marL="0" indent="0">
              <a:buNone/>
            </a:pPr>
            <a:r>
              <a:rPr lang="en-US" sz="1800" dirty="0" smtClean="0">
                <a:solidFill>
                  <a:srgbClr val="00B050"/>
                </a:solidFill>
              </a:rPr>
              <a:t>// Determine the current bitrate</a:t>
            </a:r>
            <a:endParaRPr lang="en-US" sz="1800" dirty="0">
              <a:solidFill>
                <a:srgbClr val="00B050"/>
              </a:solidFill>
            </a:endParaRPr>
          </a:p>
          <a:p>
            <a:pPr marL="0" indent="0">
              <a:buNone/>
            </a:pPr>
            <a:r>
              <a:rPr lang="en-US" sz="1800" dirty="0" err="1" smtClean="0"/>
              <a:t>var</a:t>
            </a:r>
            <a:r>
              <a:rPr lang="en-US" sz="1800" dirty="0" smtClean="0"/>
              <a:t> </a:t>
            </a:r>
            <a:r>
              <a:rPr lang="en-US" sz="1800" dirty="0"/>
              <a:t>bitrate = (</a:t>
            </a:r>
            <a:r>
              <a:rPr lang="en-US" sz="1800" dirty="0" err="1"/>
              <a:t>totalSize</a:t>
            </a:r>
            <a:r>
              <a:rPr lang="en-US" sz="1800" dirty="0"/>
              <a:t> * 8.0) / (</a:t>
            </a:r>
            <a:r>
              <a:rPr lang="en-US" sz="1800" dirty="0" err="1"/>
              <a:t>totalTimeMs</a:t>
            </a:r>
            <a:r>
              <a:rPr lang="en-US" sz="1800" dirty="0"/>
              <a:t> / 1000.0</a:t>
            </a:r>
            <a:r>
              <a:rPr lang="en-US" sz="1800" dirty="0" smtClean="0"/>
              <a:t>);</a:t>
            </a:r>
            <a:endParaRPr lang="en-US" sz="1800" dirty="0"/>
          </a:p>
        </p:txBody>
      </p:sp>
      <p:sp>
        <p:nvSpPr>
          <p:cNvPr id="2" name="Title 1"/>
          <p:cNvSpPr>
            <a:spLocks noGrp="1"/>
          </p:cNvSpPr>
          <p:nvPr>
            <p:ph type="title"/>
          </p:nvPr>
        </p:nvSpPr>
        <p:spPr/>
        <p:txBody>
          <a:bodyPr/>
          <a:lstStyle/>
          <a:p>
            <a:r>
              <a:rPr lang="en-US" dirty="0" smtClean="0"/>
              <a:t>Adapting quality – network conditions</a:t>
            </a:r>
            <a:endParaRPr lang="en-US" dirty="0"/>
          </a:p>
        </p:txBody>
      </p:sp>
      <p:sp>
        <p:nvSpPr>
          <p:cNvPr id="4" name="Rectangle 3"/>
          <p:cNvSpPr/>
          <p:nvPr/>
        </p:nvSpPr>
        <p:spPr bwMode="auto">
          <a:xfrm>
            <a:off x="183263" y="4685969"/>
            <a:ext cx="7589437" cy="1005829"/>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14767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5613845"/>
          </a:xfrm>
        </p:spPr>
        <p:txBody>
          <a:bodyPr/>
          <a:lstStyle/>
          <a:p>
            <a:pPr marL="0" indent="0">
              <a:buNone/>
            </a:pPr>
            <a:r>
              <a:rPr lang="en-US" sz="1800" dirty="0" err="1" smtClean="0"/>
              <a:t>var</a:t>
            </a:r>
            <a:r>
              <a:rPr lang="en-US" sz="1800" dirty="0" smtClean="0"/>
              <a:t> now = new Date().</a:t>
            </a:r>
            <a:r>
              <a:rPr lang="en-US" sz="1800" dirty="0" err="1" smtClean="0"/>
              <a:t>getTime</a:t>
            </a:r>
            <a:r>
              <a:rPr lang="en-US" sz="1800" dirty="0" smtClean="0"/>
              <a:t>();                </a:t>
            </a:r>
            <a:r>
              <a:rPr lang="en-US" sz="1800" dirty="0" smtClean="0">
                <a:solidFill>
                  <a:srgbClr val="00B050"/>
                </a:solidFill>
              </a:rPr>
              <a:t>// As a rate limiter, only check</a:t>
            </a:r>
          </a:p>
          <a:p>
            <a:pPr marL="0" indent="0">
              <a:buNone/>
            </a:pPr>
            <a:r>
              <a:rPr lang="en-US" sz="1800" dirty="0" smtClean="0"/>
              <a:t>if </a:t>
            </a:r>
            <a:r>
              <a:rPr lang="en-US" sz="1800" dirty="0"/>
              <a:t>((now - </a:t>
            </a:r>
            <a:r>
              <a:rPr lang="en-US" sz="1800" dirty="0" err="1"/>
              <a:t>lastQosCheck</a:t>
            </a:r>
            <a:r>
              <a:rPr lang="en-US" sz="1800" dirty="0"/>
              <a:t>) &lt; QOS_CHECK_PERIOD) </a:t>
            </a:r>
            <a:r>
              <a:rPr lang="en-US" sz="1800" dirty="0" smtClean="0"/>
              <a:t>{ </a:t>
            </a:r>
            <a:r>
              <a:rPr lang="en-US" sz="1800" dirty="0" smtClean="0">
                <a:solidFill>
                  <a:srgbClr val="00B050"/>
                </a:solidFill>
              </a:rPr>
              <a:t>// media pipeline </a:t>
            </a:r>
            <a:r>
              <a:rPr lang="en-US" sz="1800" dirty="0" err="1" smtClean="0">
                <a:solidFill>
                  <a:srgbClr val="00B050"/>
                </a:solidFill>
              </a:rPr>
              <a:t>QoS</a:t>
            </a:r>
            <a:r>
              <a:rPr lang="en-US" sz="1800" dirty="0" smtClean="0">
                <a:solidFill>
                  <a:srgbClr val="00B050"/>
                </a:solidFill>
              </a:rPr>
              <a:t> every N seconds.</a:t>
            </a:r>
            <a:endParaRPr lang="en-US" sz="1800" dirty="0">
              <a:solidFill>
                <a:srgbClr val="00B050"/>
              </a:solidFill>
            </a:endParaRPr>
          </a:p>
          <a:p>
            <a:pPr marL="0" indent="0">
              <a:buNone/>
            </a:pPr>
            <a:r>
              <a:rPr lang="en-US" sz="1800" dirty="0" smtClean="0"/>
              <a:t>    return</a:t>
            </a:r>
            <a:r>
              <a:rPr lang="en-US" sz="1800" dirty="0"/>
              <a:t>;</a:t>
            </a:r>
          </a:p>
          <a:p>
            <a:pPr marL="0" indent="0">
              <a:buNone/>
            </a:pPr>
            <a:r>
              <a:rPr lang="en-US" sz="1800" dirty="0" smtClean="0"/>
              <a:t>}</a:t>
            </a:r>
            <a:endParaRPr lang="en-US" sz="1800" dirty="0"/>
          </a:p>
          <a:p>
            <a:pPr marL="0" indent="0">
              <a:buNone/>
            </a:pPr>
            <a:r>
              <a:rPr lang="en-US" sz="1800" dirty="0" err="1" smtClean="0"/>
              <a:t>lastQosCheck</a:t>
            </a:r>
            <a:r>
              <a:rPr lang="en-US" sz="1800" dirty="0" smtClean="0"/>
              <a:t> </a:t>
            </a:r>
            <a:r>
              <a:rPr lang="en-US" sz="1800" dirty="0"/>
              <a:t>= now;</a:t>
            </a:r>
          </a:p>
          <a:p>
            <a:pPr marL="0" indent="0">
              <a:buNone/>
            </a:pPr>
            <a:endParaRPr lang="en-US" sz="1800" dirty="0" smtClean="0"/>
          </a:p>
          <a:p>
            <a:pPr marL="0" indent="0">
              <a:buNone/>
            </a:pPr>
            <a:r>
              <a:rPr lang="en-US" sz="1800" dirty="0" smtClean="0">
                <a:solidFill>
                  <a:srgbClr val="00B050"/>
                </a:solidFill>
              </a:rPr>
              <a:t>// Check for frame drops using W3C </a:t>
            </a:r>
            <a:r>
              <a:rPr lang="en-US" sz="1800" dirty="0" err="1" smtClean="0">
                <a:solidFill>
                  <a:srgbClr val="00B050"/>
                </a:solidFill>
              </a:rPr>
              <a:t>getVideoPlaybackQuality</a:t>
            </a:r>
            <a:r>
              <a:rPr lang="en-US" sz="1800" dirty="0" smtClean="0">
                <a:solidFill>
                  <a:srgbClr val="00B050"/>
                </a:solidFill>
              </a:rPr>
              <a:t>()</a:t>
            </a:r>
            <a:endParaRPr lang="en-US" sz="1800" dirty="0">
              <a:solidFill>
                <a:srgbClr val="00B050"/>
              </a:solidFill>
            </a:endParaRPr>
          </a:p>
          <a:p>
            <a:pPr marL="0" indent="0">
              <a:buNone/>
            </a:pPr>
            <a:r>
              <a:rPr lang="en-US" sz="1800" dirty="0" err="1" smtClean="0"/>
              <a:t>var</a:t>
            </a:r>
            <a:r>
              <a:rPr lang="en-US" sz="1800" dirty="0" smtClean="0"/>
              <a:t> </a:t>
            </a:r>
            <a:r>
              <a:rPr lang="en-US" sz="1800" dirty="0" err="1"/>
              <a:t>videoQuality</a:t>
            </a:r>
            <a:r>
              <a:rPr lang="en-US" sz="1800" dirty="0"/>
              <a:t> = </a:t>
            </a:r>
            <a:r>
              <a:rPr lang="en-US" sz="1800" dirty="0" err="1"/>
              <a:t>videoPlayer.getVideoPlaybackQuality</a:t>
            </a:r>
            <a:r>
              <a:rPr lang="en-US" sz="1800" dirty="0"/>
              <a:t>();</a:t>
            </a:r>
          </a:p>
          <a:p>
            <a:pPr marL="0" indent="0">
              <a:buNone/>
            </a:pPr>
            <a:r>
              <a:rPr lang="en-US" sz="1800" dirty="0" smtClean="0"/>
              <a:t>if </a:t>
            </a:r>
            <a:r>
              <a:rPr lang="en-US" sz="1800" dirty="0"/>
              <a:t>((</a:t>
            </a:r>
            <a:r>
              <a:rPr lang="en-US" sz="1800" dirty="0" err="1"/>
              <a:t>videoQuality.droppedVideoFrames</a:t>
            </a:r>
            <a:r>
              <a:rPr lang="en-US" sz="1800" dirty="0"/>
              <a:t> - </a:t>
            </a:r>
            <a:r>
              <a:rPr lang="en-US" sz="1800" dirty="0" err="1"/>
              <a:t>lastFrameDrops</a:t>
            </a:r>
            <a:r>
              <a:rPr lang="en-US" sz="1800" dirty="0"/>
              <a:t>) &gt;= FRAME_DROP_THRESHOLD) </a:t>
            </a:r>
            <a:r>
              <a:rPr lang="en-US" sz="1800" dirty="0" smtClean="0"/>
              <a:t>{</a:t>
            </a:r>
            <a:endParaRPr lang="en-US" sz="1800" dirty="0"/>
          </a:p>
          <a:p>
            <a:pPr marL="0" indent="0">
              <a:buNone/>
            </a:pPr>
            <a:endParaRPr lang="en-US" sz="1800" dirty="0" smtClean="0"/>
          </a:p>
          <a:p>
            <a:pPr marL="0" indent="0">
              <a:buNone/>
            </a:pPr>
            <a:r>
              <a:rPr lang="en-US" sz="1800" dirty="0" smtClean="0"/>
              <a:t>    </a:t>
            </a:r>
            <a:r>
              <a:rPr lang="en-US" sz="1800" dirty="0" smtClean="0">
                <a:solidFill>
                  <a:srgbClr val="00B050"/>
                </a:solidFill>
              </a:rPr>
              <a:t>// Too many frames have dropped, so switch to a lower bitrate source</a:t>
            </a:r>
            <a:endParaRPr lang="en-US" sz="1800" dirty="0">
              <a:solidFill>
                <a:srgbClr val="00B050"/>
              </a:solidFill>
            </a:endParaRPr>
          </a:p>
          <a:p>
            <a:pPr marL="0" indent="0">
              <a:buNone/>
            </a:pPr>
            <a:r>
              <a:rPr lang="en-US" sz="1800" dirty="0" smtClean="0"/>
              <a:t>    </a:t>
            </a:r>
            <a:r>
              <a:rPr lang="en-US" sz="1800" dirty="0" err="1" smtClean="0"/>
              <a:t>limitMaxVideoQuality</a:t>
            </a:r>
            <a:r>
              <a:rPr lang="en-US" sz="1800" dirty="0" smtClean="0"/>
              <a:t>();</a:t>
            </a:r>
            <a:endParaRPr lang="en-US" sz="1800" dirty="0"/>
          </a:p>
          <a:p>
            <a:pPr marL="0" indent="0">
              <a:buNone/>
            </a:pPr>
            <a:r>
              <a:rPr lang="en-US" sz="1800" dirty="0" smtClean="0"/>
              <a:t>}</a:t>
            </a:r>
          </a:p>
          <a:p>
            <a:pPr marL="0" indent="0">
              <a:buNone/>
            </a:pPr>
            <a:r>
              <a:rPr lang="en-US" sz="1800" dirty="0" err="1" smtClean="0"/>
              <a:t>lastFrameDrops</a:t>
            </a:r>
            <a:r>
              <a:rPr lang="en-US" sz="1800" dirty="0" smtClean="0"/>
              <a:t> </a:t>
            </a:r>
            <a:r>
              <a:rPr lang="en-US" sz="1800" dirty="0"/>
              <a:t>= </a:t>
            </a:r>
            <a:r>
              <a:rPr lang="en-US" sz="1800" dirty="0" err="1"/>
              <a:t>videoQuality.droppedVideoFrames</a:t>
            </a:r>
            <a:r>
              <a:rPr lang="en-US" sz="1800" dirty="0" smtClean="0"/>
              <a:t>;</a:t>
            </a:r>
          </a:p>
          <a:p>
            <a:pPr marL="0" indent="0">
              <a:buNone/>
            </a:pPr>
            <a:endParaRPr lang="en-US" sz="1800" dirty="0"/>
          </a:p>
          <a:p>
            <a:pPr marL="0" indent="0">
              <a:buNone/>
            </a:pPr>
            <a:r>
              <a:rPr lang="en-US" sz="1800" dirty="0" smtClean="0">
                <a:solidFill>
                  <a:srgbClr val="00B050"/>
                </a:solidFill>
              </a:rPr>
              <a:t>// We’re still ok on dropped frames, so proceed monitoring quality signals</a:t>
            </a:r>
            <a:endParaRPr lang="en-US" sz="1800" dirty="0">
              <a:solidFill>
                <a:srgbClr val="00B050"/>
              </a:solidFill>
            </a:endParaRPr>
          </a:p>
          <a:p>
            <a:pPr marL="0" indent="0">
              <a:buNone/>
            </a:pPr>
            <a:r>
              <a:rPr lang="en-US" sz="1800" dirty="0" err="1" smtClean="0"/>
              <a:t>switchToBestVideoBitrate</a:t>
            </a:r>
            <a:r>
              <a:rPr lang="en-US" sz="1800" dirty="0"/>
              <a:t>();</a:t>
            </a:r>
          </a:p>
          <a:p>
            <a:pPr marL="0" indent="0">
              <a:buNone/>
            </a:pPr>
            <a:endParaRPr lang="en-US" sz="1800" dirty="0"/>
          </a:p>
        </p:txBody>
      </p:sp>
      <p:sp>
        <p:nvSpPr>
          <p:cNvPr id="2" name="Title 1"/>
          <p:cNvSpPr>
            <a:spLocks noGrp="1"/>
          </p:cNvSpPr>
          <p:nvPr>
            <p:ph type="title"/>
          </p:nvPr>
        </p:nvSpPr>
        <p:spPr/>
        <p:txBody>
          <a:bodyPr/>
          <a:lstStyle/>
          <a:p>
            <a:r>
              <a:rPr lang="en-US" dirty="0" smtClean="0"/>
              <a:t>Adapting quality – frame drops</a:t>
            </a:r>
            <a:endParaRPr lang="en-US" dirty="0"/>
          </a:p>
        </p:txBody>
      </p:sp>
      <p:sp>
        <p:nvSpPr>
          <p:cNvPr id="4" name="Rectangle 3"/>
          <p:cNvSpPr/>
          <p:nvPr/>
        </p:nvSpPr>
        <p:spPr bwMode="auto">
          <a:xfrm>
            <a:off x="183263" y="3010571"/>
            <a:ext cx="10774629" cy="1218203"/>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06274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936970"/>
            <a:ext cx="11887200" cy="6093976"/>
          </a:xfrm>
        </p:spPr>
        <p:txBody>
          <a:bodyPr/>
          <a:lstStyle/>
          <a:p>
            <a:pPr marL="0" indent="0">
              <a:buNone/>
            </a:pPr>
            <a:endParaRPr lang="en-US" sz="1600" dirty="0" smtClean="0">
              <a:solidFill>
                <a:srgbClr val="00B050"/>
              </a:solidFill>
            </a:endParaRPr>
          </a:p>
          <a:p>
            <a:pPr marL="0" indent="0">
              <a:buNone/>
            </a:pPr>
            <a:r>
              <a:rPr lang="en-US" sz="1600" dirty="0" smtClean="0">
                <a:solidFill>
                  <a:srgbClr val="00B050"/>
                </a:solidFill>
              </a:rPr>
              <a:t>// Create </a:t>
            </a:r>
            <a:r>
              <a:rPr lang="en-US" sz="1600" dirty="0">
                <a:solidFill>
                  <a:srgbClr val="00B050"/>
                </a:solidFill>
              </a:rPr>
              <a:t>video element </a:t>
            </a:r>
            <a:r>
              <a:rPr lang="en-US" sz="1600" dirty="0" smtClean="0">
                <a:solidFill>
                  <a:srgbClr val="00B050"/>
                </a:solidFill>
              </a:rPr>
              <a:t>for the ad without built-in controls</a:t>
            </a:r>
            <a:r>
              <a:rPr lang="en-US" sz="1600" dirty="0">
                <a:solidFill>
                  <a:srgbClr val="00B050"/>
                </a:solidFill>
              </a:rPr>
              <a:t>, initially </a:t>
            </a:r>
            <a:r>
              <a:rPr lang="en-US" sz="1600" dirty="0" smtClean="0">
                <a:solidFill>
                  <a:srgbClr val="00B050"/>
                </a:solidFill>
              </a:rPr>
              <a:t>hidden</a:t>
            </a:r>
            <a:endParaRPr lang="en-US" sz="1600" dirty="0">
              <a:solidFill>
                <a:srgbClr val="00B050"/>
              </a:solidFill>
            </a:endParaRPr>
          </a:p>
          <a:p>
            <a:pPr marL="0" indent="0">
              <a:buNone/>
            </a:pPr>
            <a:r>
              <a:rPr lang="en-US" sz="1600" dirty="0"/>
              <a:t>&lt;video id="</a:t>
            </a:r>
            <a:r>
              <a:rPr lang="en-US" sz="1600" dirty="0" err="1" smtClean="0"/>
              <a:t>adplayer</a:t>
            </a:r>
            <a:r>
              <a:rPr lang="en-US" sz="1600" dirty="0"/>
              <a:t>" style="visibility: hidden; display: none"&gt;&lt;/video</a:t>
            </a:r>
            <a:r>
              <a:rPr lang="en-US" sz="1600" dirty="0" smtClean="0"/>
              <a:t>&gt;</a:t>
            </a:r>
          </a:p>
          <a:p>
            <a:pPr marL="0" indent="0">
              <a:buNone/>
            </a:pPr>
            <a:endParaRPr lang="en-US" sz="1600" dirty="0" smtClean="0"/>
          </a:p>
          <a:p>
            <a:pPr marL="0" indent="0">
              <a:buNone/>
            </a:pPr>
            <a:r>
              <a:rPr lang="en-US" sz="1600" dirty="0"/>
              <a:t>function </a:t>
            </a:r>
            <a:r>
              <a:rPr lang="en-US" sz="1600" dirty="0" err="1"/>
              <a:t>playAd</a:t>
            </a:r>
            <a:r>
              <a:rPr lang="en-US" sz="1600" dirty="0"/>
              <a:t>() {</a:t>
            </a:r>
          </a:p>
          <a:p>
            <a:pPr marL="0" indent="0">
              <a:buNone/>
            </a:pPr>
            <a:r>
              <a:rPr lang="en-US" sz="1600" dirty="0"/>
              <a:t>  </a:t>
            </a:r>
            <a:r>
              <a:rPr lang="en-US" sz="1600" dirty="0" smtClean="0"/>
              <a:t>  </a:t>
            </a:r>
            <a:r>
              <a:rPr lang="en-US" sz="1600" dirty="0" err="1" smtClean="0"/>
              <a:t>adPlayer</a:t>
            </a:r>
            <a:r>
              <a:rPr lang="en-US" sz="1600" dirty="0" smtClean="0"/>
              <a:t> </a:t>
            </a:r>
            <a:r>
              <a:rPr lang="en-US" sz="1600" dirty="0"/>
              <a:t>= </a:t>
            </a:r>
            <a:r>
              <a:rPr lang="en-US" sz="1600" dirty="0" err="1"/>
              <a:t>document.getElementById</a:t>
            </a:r>
            <a:r>
              <a:rPr lang="en-US" sz="1600" dirty="0"/>
              <a:t>("</a:t>
            </a:r>
            <a:r>
              <a:rPr lang="en-US" sz="1600" dirty="0" err="1"/>
              <a:t>adplayer</a:t>
            </a:r>
            <a:r>
              <a:rPr lang="en-US" sz="1600" dirty="0"/>
              <a:t>");</a:t>
            </a:r>
          </a:p>
          <a:p>
            <a:pPr marL="0" indent="0">
              <a:buNone/>
            </a:pPr>
            <a:r>
              <a:rPr lang="en-US" sz="1600" dirty="0" smtClean="0"/>
              <a:t>    </a:t>
            </a:r>
            <a:r>
              <a:rPr lang="en-US" sz="1600" dirty="0" err="1" smtClean="0"/>
              <a:t>adPlayer.addEventListener</a:t>
            </a:r>
            <a:r>
              <a:rPr lang="en-US" sz="1600" dirty="0"/>
              <a:t>("</a:t>
            </a:r>
            <a:r>
              <a:rPr lang="en-US" sz="1600" dirty="0" err="1"/>
              <a:t>canplay</a:t>
            </a:r>
            <a:r>
              <a:rPr lang="en-US" sz="1600" dirty="0"/>
              <a:t>", </a:t>
            </a:r>
            <a:r>
              <a:rPr lang="en-US" sz="1600" dirty="0" err="1"/>
              <a:t>switchToAdPlayer</a:t>
            </a:r>
            <a:r>
              <a:rPr lang="en-US" sz="1600" dirty="0"/>
              <a:t>, false</a:t>
            </a:r>
            <a:r>
              <a:rPr lang="en-US" sz="1600" dirty="0" smtClean="0"/>
              <a:t>); </a:t>
            </a:r>
            <a:r>
              <a:rPr lang="en-US" sz="1600" dirty="0" smtClean="0">
                <a:solidFill>
                  <a:srgbClr val="00B050"/>
                </a:solidFill>
              </a:rPr>
              <a:t>// signal when to play an ad</a:t>
            </a:r>
            <a:endParaRPr lang="en-US" sz="1600" dirty="0">
              <a:solidFill>
                <a:srgbClr val="00B050"/>
              </a:solidFill>
            </a:endParaRPr>
          </a:p>
          <a:p>
            <a:pPr marL="0" indent="0">
              <a:buNone/>
            </a:pPr>
            <a:r>
              <a:rPr lang="en-US" sz="1600" dirty="0" smtClean="0"/>
              <a:t>    </a:t>
            </a:r>
            <a:r>
              <a:rPr lang="en-US" sz="1600" dirty="0" err="1" smtClean="0"/>
              <a:t>adPlayer.src</a:t>
            </a:r>
            <a:r>
              <a:rPr lang="en-US" sz="1600" dirty="0" smtClean="0"/>
              <a:t> </a:t>
            </a:r>
            <a:r>
              <a:rPr lang="en-US" sz="1600" dirty="0"/>
              <a:t>= </a:t>
            </a:r>
            <a:r>
              <a:rPr lang="en-US" sz="1600" dirty="0" err="1"/>
              <a:t>getAdUrl</a:t>
            </a:r>
            <a:r>
              <a:rPr lang="en-US" sz="1600" dirty="0" smtClean="0"/>
              <a:t>();</a:t>
            </a:r>
            <a:endParaRPr lang="en-US" sz="1600" dirty="0">
              <a:solidFill>
                <a:srgbClr val="00B050"/>
              </a:solidFill>
            </a:endParaRPr>
          </a:p>
          <a:p>
            <a:pPr marL="0" indent="0">
              <a:buNone/>
            </a:pPr>
            <a:r>
              <a:rPr lang="en-US" sz="1600" dirty="0" smtClean="0"/>
              <a:t>}</a:t>
            </a:r>
          </a:p>
          <a:p>
            <a:pPr marL="0" indent="0">
              <a:buNone/>
            </a:pPr>
            <a:endParaRPr lang="en-US" sz="1600" dirty="0"/>
          </a:p>
          <a:p>
            <a:pPr marL="0" indent="0">
              <a:buNone/>
            </a:pPr>
            <a:r>
              <a:rPr lang="en-US" sz="1600" dirty="0"/>
              <a:t>function </a:t>
            </a:r>
            <a:r>
              <a:rPr lang="en-US" sz="1600" dirty="0" err="1"/>
              <a:t>switchToAdPlayer</a:t>
            </a:r>
            <a:r>
              <a:rPr lang="en-US" sz="1600" dirty="0"/>
              <a:t>() </a:t>
            </a:r>
            <a:r>
              <a:rPr lang="en-US" sz="1600" dirty="0" smtClean="0"/>
              <a:t>{</a:t>
            </a:r>
          </a:p>
          <a:p>
            <a:pPr marL="0" indent="0">
              <a:buNone/>
            </a:pPr>
            <a:r>
              <a:rPr lang="en-US" sz="1600" dirty="0"/>
              <a:t> </a:t>
            </a:r>
            <a:r>
              <a:rPr lang="en-US" sz="1600" dirty="0" smtClean="0"/>
              <a:t>   </a:t>
            </a:r>
            <a:r>
              <a:rPr lang="en-US" sz="1600" dirty="0" err="1" smtClean="0"/>
              <a:t>videoplayer.pause</a:t>
            </a:r>
            <a:r>
              <a:rPr lang="en-US" sz="1600" dirty="0" smtClean="0"/>
              <a:t>();                            </a:t>
            </a:r>
            <a:r>
              <a:rPr lang="en-US" sz="1600" dirty="0" smtClean="0">
                <a:solidFill>
                  <a:srgbClr val="00B050"/>
                </a:solidFill>
              </a:rPr>
              <a:t>// Pause the movie and hide it</a:t>
            </a:r>
            <a:endParaRPr lang="en-US" sz="1600" dirty="0">
              <a:solidFill>
                <a:srgbClr val="00B050"/>
              </a:solidFill>
            </a:endParaRPr>
          </a:p>
          <a:p>
            <a:pPr marL="0" indent="0">
              <a:buNone/>
            </a:pPr>
            <a:r>
              <a:rPr lang="en-US" sz="1600" dirty="0" smtClean="0"/>
              <a:t>    </a:t>
            </a:r>
            <a:r>
              <a:rPr lang="en-US" sz="1600" dirty="0" err="1" smtClean="0"/>
              <a:t>showAdPlayer</a:t>
            </a:r>
            <a:r>
              <a:rPr lang="en-US" sz="1600" dirty="0" smtClean="0"/>
              <a:t>(true);                             </a:t>
            </a:r>
            <a:r>
              <a:rPr lang="en-US" sz="1600" dirty="0" smtClean="0">
                <a:solidFill>
                  <a:srgbClr val="00B050"/>
                </a:solidFill>
              </a:rPr>
              <a:t>// by making the ad visible over top.</a:t>
            </a:r>
          </a:p>
          <a:p>
            <a:pPr marL="0" indent="0">
              <a:buNone/>
            </a:pPr>
            <a:endParaRPr lang="en-US" sz="1600" dirty="0"/>
          </a:p>
          <a:p>
            <a:pPr marL="0" indent="0">
              <a:buNone/>
            </a:pPr>
            <a:r>
              <a:rPr lang="en-US" sz="1600" dirty="0" smtClean="0"/>
              <a:t>    </a:t>
            </a:r>
            <a:r>
              <a:rPr lang="en-US" sz="1600" dirty="0" err="1" smtClean="0"/>
              <a:t>adPlayer.addEventListener</a:t>
            </a:r>
            <a:r>
              <a:rPr lang="en-US" sz="1600" dirty="0"/>
              <a:t>("ended", function() </a:t>
            </a:r>
            <a:r>
              <a:rPr lang="en-US" sz="1600" dirty="0" smtClean="0"/>
              <a:t>{</a:t>
            </a:r>
          </a:p>
          <a:p>
            <a:pPr marL="0" indent="0">
              <a:buNone/>
            </a:pPr>
            <a:r>
              <a:rPr lang="en-US" sz="1600" dirty="0"/>
              <a:t> </a:t>
            </a:r>
            <a:r>
              <a:rPr lang="en-US" sz="1600" dirty="0" smtClean="0"/>
              <a:t>       </a:t>
            </a:r>
            <a:r>
              <a:rPr lang="en-US" sz="1600" dirty="0" err="1" smtClean="0"/>
              <a:t>showAdPlayer</a:t>
            </a:r>
            <a:r>
              <a:rPr lang="en-US" sz="1600" dirty="0" smtClean="0"/>
              <a:t>(false);                        </a:t>
            </a:r>
            <a:r>
              <a:rPr lang="en-US" sz="1600" dirty="0" smtClean="0">
                <a:solidFill>
                  <a:srgbClr val="00B050"/>
                </a:solidFill>
              </a:rPr>
              <a:t>// Hide the ad when it’s over, and</a:t>
            </a:r>
          </a:p>
          <a:p>
            <a:pPr marL="0" indent="0">
              <a:buNone/>
            </a:pPr>
            <a:r>
              <a:rPr lang="en-US" sz="1600" dirty="0" smtClean="0"/>
              <a:t>        </a:t>
            </a:r>
            <a:r>
              <a:rPr lang="en-US" sz="1600" dirty="0" err="1" smtClean="0"/>
              <a:t>videoPlayer.play</a:t>
            </a:r>
            <a:r>
              <a:rPr lang="en-US" sz="1600" dirty="0" smtClean="0"/>
              <a:t>();                         </a:t>
            </a:r>
            <a:r>
              <a:rPr lang="en-US" sz="1600" dirty="0" smtClean="0">
                <a:solidFill>
                  <a:srgbClr val="00B050"/>
                </a:solidFill>
              </a:rPr>
              <a:t>// un-pause the movie.</a:t>
            </a:r>
            <a:endParaRPr lang="en-US" sz="1600" dirty="0">
              <a:solidFill>
                <a:srgbClr val="00B050"/>
              </a:solidFill>
            </a:endParaRPr>
          </a:p>
          <a:p>
            <a:pPr marL="0" indent="0">
              <a:buNone/>
            </a:pPr>
            <a:r>
              <a:rPr lang="en-US" sz="1600" dirty="0"/>
              <a:t>  </a:t>
            </a:r>
            <a:r>
              <a:rPr lang="en-US" sz="1600" dirty="0" smtClean="0"/>
              <a:t>  }, </a:t>
            </a:r>
            <a:r>
              <a:rPr lang="en-US" sz="1600" dirty="0"/>
              <a:t>false);</a:t>
            </a:r>
          </a:p>
          <a:p>
            <a:pPr marL="0" indent="0">
              <a:buNone/>
            </a:pPr>
            <a:endParaRPr lang="en-US" sz="1600" dirty="0"/>
          </a:p>
          <a:p>
            <a:pPr marL="0" indent="0">
              <a:buNone/>
            </a:pPr>
            <a:r>
              <a:rPr lang="en-US" sz="1600" dirty="0" smtClean="0"/>
              <a:t>    </a:t>
            </a:r>
            <a:r>
              <a:rPr lang="en-US" sz="1600" dirty="0" err="1" smtClean="0"/>
              <a:t>adPlayer.addEventListener</a:t>
            </a:r>
            <a:r>
              <a:rPr lang="en-US" sz="1600" dirty="0" smtClean="0"/>
              <a:t>("</a:t>
            </a:r>
            <a:r>
              <a:rPr lang="en-US" sz="1600" dirty="0" err="1" smtClean="0"/>
              <a:t>timeupdate</a:t>
            </a:r>
            <a:r>
              <a:rPr lang="en-US" sz="1600" dirty="0" smtClean="0"/>
              <a:t>", </a:t>
            </a:r>
            <a:r>
              <a:rPr lang="en-US" sz="1600" dirty="0" err="1" smtClean="0"/>
              <a:t>checkPercentPlayed</a:t>
            </a:r>
            <a:r>
              <a:rPr lang="en-US" sz="1600" dirty="0" smtClean="0"/>
              <a:t>, false); </a:t>
            </a:r>
            <a:r>
              <a:rPr lang="en-US" sz="1600" dirty="0" smtClean="0">
                <a:solidFill>
                  <a:srgbClr val="00B050"/>
                </a:solidFill>
              </a:rPr>
              <a:t>// To enable skip after (n) sec</a:t>
            </a:r>
          </a:p>
          <a:p>
            <a:pPr marL="0" indent="0">
              <a:buNone/>
            </a:pPr>
            <a:r>
              <a:rPr lang="en-US" sz="1600" dirty="0" smtClean="0"/>
              <a:t>    </a:t>
            </a:r>
            <a:r>
              <a:rPr lang="en-US" sz="1600" dirty="0" err="1" smtClean="0"/>
              <a:t>adPlayer.play</a:t>
            </a:r>
            <a:r>
              <a:rPr lang="en-US" sz="1600" dirty="0" smtClean="0"/>
              <a:t>();                                </a:t>
            </a:r>
            <a:r>
              <a:rPr lang="en-US" sz="1600" dirty="0" smtClean="0">
                <a:solidFill>
                  <a:srgbClr val="00B050"/>
                </a:solidFill>
              </a:rPr>
              <a:t>// Play the ad</a:t>
            </a:r>
          </a:p>
          <a:p>
            <a:pPr marL="0" indent="0">
              <a:buNone/>
            </a:pPr>
            <a:r>
              <a:rPr lang="en-US" sz="1600" dirty="0" smtClean="0"/>
              <a:t>}</a:t>
            </a:r>
            <a:endParaRPr lang="en-US" sz="1600" dirty="0"/>
          </a:p>
        </p:txBody>
      </p:sp>
      <p:sp>
        <p:nvSpPr>
          <p:cNvPr id="2" name="Title 1"/>
          <p:cNvSpPr>
            <a:spLocks noGrp="1"/>
          </p:cNvSpPr>
          <p:nvPr>
            <p:ph type="title"/>
          </p:nvPr>
        </p:nvSpPr>
        <p:spPr/>
        <p:txBody>
          <a:bodyPr/>
          <a:lstStyle/>
          <a:p>
            <a:r>
              <a:rPr lang="en-US" dirty="0" smtClean="0"/>
              <a:t>Swap video elements for ads</a:t>
            </a:r>
            <a:endParaRPr lang="en-US" dirty="0"/>
          </a:p>
        </p:txBody>
      </p:sp>
    </p:spTree>
    <p:extLst>
      <p:ext uri="{BB962C8B-B14F-4D97-AF65-F5344CB8AC3E}">
        <p14:creationId xmlns:p14="http://schemas.microsoft.com/office/powerpoint/2010/main" val="3808912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936970"/>
            <a:ext cx="11887200" cy="6223242"/>
          </a:xfrm>
        </p:spPr>
        <p:txBody>
          <a:bodyPr/>
          <a:lstStyle/>
          <a:p>
            <a:pPr marL="0" indent="0">
              <a:buNone/>
            </a:pPr>
            <a:endParaRPr lang="en-US" sz="1800" dirty="0" smtClean="0">
              <a:solidFill>
                <a:srgbClr val="00B050"/>
              </a:solidFill>
            </a:endParaRPr>
          </a:p>
          <a:p>
            <a:pPr marL="0" indent="0">
              <a:buNone/>
            </a:pPr>
            <a:r>
              <a:rPr lang="en-US" sz="1800" dirty="0" smtClean="0">
                <a:solidFill>
                  <a:srgbClr val="00B050"/>
                </a:solidFill>
              </a:rPr>
              <a:t>// </a:t>
            </a:r>
            <a:r>
              <a:rPr lang="en-US" sz="1800" dirty="0">
                <a:solidFill>
                  <a:srgbClr val="00B050"/>
                </a:solidFill>
              </a:rPr>
              <a:t>E</a:t>
            </a:r>
            <a:r>
              <a:rPr lang="en-US" sz="1800" dirty="0" smtClean="0">
                <a:solidFill>
                  <a:srgbClr val="00B050"/>
                </a:solidFill>
              </a:rPr>
              <a:t>nable seek control </a:t>
            </a:r>
            <a:r>
              <a:rPr lang="en-US" sz="1800" dirty="0">
                <a:solidFill>
                  <a:srgbClr val="00B050"/>
                </a:solidFill>
              </a:rPr>
              <a:t>on the ad player if </a:t>
            </a:r>
            <a:r>
              <a:rPr lang="en-US" sz="1800" dirty="0" smtClean="0">
                <a:solidFill>
                  <a:srgbClr val="00B050"/>
                </a:solidFill>
              </a:rPr>
              <a:t>more </a:t>
            </a:r>
            <a:r>
              <a:rPr lang="en-US" sz="1800" dirty="0">
                <a:solidFill>
                  <a:srgbClr val="00B050"/>
                </a:solidFill>
              </a:rPr>
              <a:t>than 50% of the </a:t>
            </a:r>
            <a:r>
              <a:rPr lang="en-US" sz="1800" dirty="0" smtClean="0">
                <a:solidFill>
                  <a:srgbClr val="00B050"/>
                </a:solidFill>
              </a:rPr>
              <a:t>ad has been played</a:t>
            </a:r>
            <a:endParaRPr lang="en-US" sz="1800" dirty="0">
              <a:solidFill>
                <a:srgbClr val="00B050"/>
              </a:solidFill>
            </a:endParaRPr>
          </a:p>
          <a:p>
            <a:pPr marL="0" indent="0">
              <a:buNone/>
            </a:pPr>
            <a:r>
              <a:rPr lang="en-US" sz="1800" dirty="0"/>
              <a:t>function </a:t>
            </a:r>
            <a:r>
              <a:rPr lang="en-US" sz="1800" dirty="0" err="1"/>
              <a:t>checkPercentPlayed</a:t>
            </a:r>
            <a:r>
              <a:rPr lang="en-US" sz="1800" dirty="0"/>
              <a:t>() {</a:t>
            </a:r>
          </a:p>
          <a:p>
            <a:pPr marL="0" indent="0">
              <a:buNone/>
            </a:pPr>
            <a:r>
              <a:rPr lang="en-US" sz="1800" dirty="0"/>
              <a:t>  </a:t>
            </a:r>
            <a:r>
              <a:rPr lang="en-US" sz="1800" dirty="0" smtClean="0"/>
              <a:t>  </a:t>
            </a:r>
            <a:r>
              <a:rPr lang="en-US" sz="1800" dirty="0" err="1" smtClean="0"/>
              <a:t>var</a:t>
            </a:r>
            <a:r>
              <a:rPr lang="en-US" sz="1800" dirty="0" smtClean="0"/>
              <a:t> </a:t>
            </a:r>
            <a:r>
              <a:rPr lang="en-US" sz="1800" dirty="0" err="1"/>
              <a:t>pctPlayed</a:t>
            </a:r>
            <a:r>
              <a:rPr lang="en-US" sz="1800" dirty="0"/>
              <a:t> = </a:t>
            </a:r>
            <a:r>
              <a:rPr lang="en-US" sz="1800" dirty="0" err="1"/>
              <a:t>percentPlayed</a:t>
            </a:r>
            <a:r>
              <a:rPr lang="en-US" sz="1800" dirty="0"/>
              <a:t>(</a:t>
            </a:r>
            <a:r>
              <a:rPr lang="en-US" sz="1800" dirty="0" err="1"/>
              <a:t>adPlayer</a:t>
            </a:r>
            <a:r>
              <a:rPr lang="en-US" sz="1800" dirty="0"/>
              <a:t>);</a:t>
            </a:r>
          </a:p>
          <a:p>
            <a:pPr marL="0" indent="0">
              <a:buNone/>
            </a:pPr>
            <a:endParaRPr lang="en-US" sz="1800" dirty="0"/>
          </a:p>
          <a:p>
            <a:pPr marL="0" indent="0">
              <a:buNone/>
            </a:pPr>
            <a:r>
              <a:rPr lang="en-US" sz="1800" dirty="0"/>
              <a:t>  </a:t>
            </a:r>
            <a:r>
              <a:rPr lang="en-US" sz="1800" dirty="0" smtClean="0"/>
              <a:t>  if </a:t>
            </a:r>
            <a:r>
              <a:rPr lang="en-US" sz="1800" dirty="0"/>
              <a:t>(</a:t>
            </a:r>
            <a:r>
              <a:rPr lang="en-US" sz="1800" dirty="0" err="1"/>
              <a:t>pctPlayed</a:t>
            </a:r>
            <a:r>
              <a:rPr lang="en-US" sz="1800" dirty="0"/>
              <a:t> &gt;= 50) {</a:t>
            </a:r>
          </a:p>
          <a:p>
            <a:pPr marL="0" indent="0">
              <a:buNone/>
            </a:pPr>
            <a:r>
              <a:rPr lang="en-US" sz="1800" dirty="0"/>
              <a:t>     </a:t>
            </a:r>
            <a:r>
              <a:rPr lang="en-US" sz="1800" dirty="0" smtClean="0"/>
              <a:t>   </a:t>
            </a:r>
            <a:r>
              <a:rPr lang="en-US" sz="1800" dirty="0" err="1" smtClean="0"/>
              <a:t>adPlayer.removeEventListener</a:t>
            </a:r>
            <a:r>
              <a:rPr lang="en-US" sz="1800" dirty="0"/>
              <a:t>("</a:t>
            </a:r>
            <a:r>
              <a:rPr lang="en-US" sz="1800" dirty="0" err="1"/>
              <a:t>timeupdate</a:t>
            </a:r>
            <a:r>
              <a:rPr lang="en-US" sz="1800" dirty="0"/>
              <a:t>", </a:t>
            </a:r>
            <a:r>
              <a:rPr lang="en-US" sz="1800" dirty="0" err="1"/>
              <a:t>checkPercentPlayed</a:t>
            </a:r>
            <a:r>
              <a:rPr lang="en-US" sz="1800" dirty="0"/>
              <a:t>, false);</a:t>
            </a:r>
          </a:p>
          <a:p>
            <a:pPr marL="0" indent="0">
              <a:buNone/>
            </a:pPr>
            <a:r>
              <a:rPr lang="en-US" sz="1800" dirty="0"/>
              <a:t>    </a:t>
            </a:r>
            <a:r>
              <a:rPr lang="en-US" sz="1800" dirty="0" smtClean="0"/>
              <a:t>    </a:t>
            </a:r>
            <a:r>
              <a:rPr lang="en-US" sz="1800" dirty="0" err="1" smtClean="0"/>
              <a:t>adPlayer.controls</a:t>
            </a:r>
            <a:r>
              <a:rPr lang="en-US" sz="1800" dirty="0" smtClean="0"/>
              <a:t> </a:t>
            </a:r>
            <a:r>
              <a:rPr lang="en-US" sz="1800" dirty="0"/>
              <a:t>= true;</a:t>
            </a:r>
          </a:p>
          <a:p>
            <a:pPr marL="0" indent="0">
              <a:buNone/>
            </a:pPr>
            <a:r>
              <a:rPr lang="en-US" sz="1800" dirty="0"/>
              <a:t>  </a:t>
            </a:r>
            <a:r>
              <a:rPr lang="en-US" sz="1800" dirty="0" smtClean="0"/>
              <a:t>  }</a:t>
            </a:r>
            <a:endParaRPr lang="en-US" sz="1800" dirty="0"/>
          </a:p>
          <a:p>
            <a:pPr marL="0" indent="0">
              <a:buNone/>
            </a:pPr>
            <a:r>
              <a:rPr lang="en-US" sz="1800" dirty="0" smtClean="0"/>
              <a:t>}</a:t>
            </a:r>
          </a:p>
          <a:p>
            <a:pPr marL="0" indent="0">
              <a:buNone/>
            </a:pPr>
            <a:endParaRPr lang="en-US" sz="1800" dirty="0" smtClean="0">
              <a:solidFill>
                <a:srgbClr val="00B050"/>
              </a:solidFill>
            </a:endParaRPr>
          </a:p>
          <a:p>
            <a:pPr marL="0" indent="0">
              <a:buNone/>
            </a:pPr>
            <a:r>
              <a:rPr lang="en-US" sz="1800" dirty="0" smtClean="0">
                <a:solidFill>
                  <a:srgbClr val="00B050"/>
                </a:solidFill>
              </a:rPr>
              <a:t>// </a:t>
            </a:r>
            <a:r>
              <a:rPr lang="en-US" sz="1800" dirty="0">
                <a:solidFill>
                  <a:srgbClr val="00B050"/>
                </a:solidFill>
              </a:rPr>
              <a:t>Determine the % of the ad that has been played</a:t>
            </a:r>
          </a:p>
          <a:p>
            <a:pPr marL="0" indent="0">
              <a:buNone/>
            </a:pPr>
            <a:r>
              <a:rPr lang="en-US" sz="1800" dirty="0"/>
              <a:t>function </a:t>
            </a:r>
            <a:r>
              <a:rPr lang="en-US" sz="1800" dirty="0" err="1"/>
              <a:t>percentPlayed</a:t>
            </a:r>
            <a:r>
              <a:rPr lang="en-US" sz="1800" dirty="0"/>
              <a:t>(</a:t>
            </a:r>
            <a:r>
              <a:rPr lang="en-US" sz="1800" dirty="0" err="1"/>
              <a:t>videoElement</a:t>
            </a:r>
            <a:r>
              <a:rPr lang="en-US" sz="1800" dirty="0"/>
              <a:t>) {</a:t>
            </a:r>
          </a:p>
          <a:p>
            <a:pPr marL="0" indent="0">
              <a:buNone/>
            </a:pPr>
            <a:r>
              <a:rPr lang="en-US" sz="1800" dirty="0"/>
              <a:t>    </a:t>
            </a:r>
            <a:r>
              <a:rPr lang="en-US" sz="1800" dirty="0" err="1"/>
              <a:t>var</a:t>
            </a:r>
            <a:r>
              <a:rPr lang="en-US" sz="1800" dirty="0"/>
              <a:t> played = 0;</a:t>
            </a:r>
          </a:p>
          <a:p>
            <a:pPr marL="0" indent="0">
              <a:buNone/>
            </a:pPr>
            <a:r>
              <a:rPr lang="en-US" sz="1800" dirty="0"/>
              <a:t>    for (</a:t>
            </a:r>
            <a:r>
              <a:rPr lang="en-US" sz="1800" dirty="0" err="1"/>
              <a:t>var</a:t>
            </a:r>
            <a:r>
              <a:rPr lang="en-US" sz="1800" dirty="0"/>
              <a:t> </a:t>
            </a:r>
            <a:r>
              <a:rPr lang="en-US" sz="1800" dirty="0" err="1"/>
              <a:t>i</a:t>
            </a:r>
            <a:r>
              <a:rPr lang="en-US" sz="1800" dirty="0"/>
              <a:t> = 0; </a:t>
            </a:r>
            <a:r>
              <a:rPr lang="en-US" sz="1800" dirty="0" err="1"/>
              <a:t>i</a:t>
            </a:r>
            <a:r>
              <a:rPr lang="en-US" sz="1800" dirty="0"/>
              <a:t> &lt; </a:t>
            </a:r>
            <a:r>
              <a:rPr lang="en-US" sz="1800" dirty="0" err="1"/>
              <a:t>videoElement.played.length</a:t>
            </a:r>
            <a:r>
              <a:rPr lang="en-US" sz="1800" dirty="0"/>
              <a:t>; </a:t>
            </a:r>
            <a:r>
              <a:rPr lang="en-US" sz="1800" dirty="0" err="1"/>
              <a:t>i</a:t>
            </a:r>
            <a:r>
              <a:rPr lang="en-US" sz="1800" dirty="0"/>
              <a:t>++) {</a:t>
            </a:r>
          </a:p>
          <a:p>
            <a:pPr marL="0" indent="0">
              <a:buNone/>
            </a:pPr>
            <a:r>
              <a:rPr lang="en-US" sz="1800" dirty="0"/>
              <a:t>        played += (</a:t>
            </a:r>
            <a:r>
              <a:rPr lang="en-US" sz="1800" dirty="0" err="1"/>
              <a:t>videoElement.played.end</a:t>
            </a:r>
            <a:r>
              <a:rPr lang="en-US" sz="1800" dirty="0"/>
              <a:t>(</a:t>
            </a:r>
            <a:r>
              <a:rPr lang="en-US" sz="1800" dirty="0" err="1"/>
              <a:t>i</a:t>
            </a:r>
            <a:r>
              <a:rPr lang="en-US" sz="1800" dirty="0"/>
              <a:t>) - </a:t>
            </a:r>
            <a:r>
              <a:rPr lang="en-US" sz="1800" dirty="0" err="1"/>
              <a:t>videoElement.played.start</a:t>
            </a:r>
            <a:r>
              <a:rPr lang="en-US" sz="1800" dirty="0"/>
              <a:t>(</a:t>
            </a:r>
            <a:r>
              <a:rPr lang="en-US" sz="1800" dirty="0" err="1"/>
              <a:t>i</a:t>
            </a:r>
            <a:r>
              <a:rPr lang="en-US" sz="1800" dirty="0"/>
              <a:t>));</a:t>
            </a:r>
          </a:p>
          <a:p>
            <a:pPr marL="0" indent="0">
              <a:buNone/>
            </a:pPr>
            <a:r>
              <a:rPr lang="en-US" sz="1800" dirty="0"/>
              <a:t>    }</a:t>
            </a:r>
          </a:p>
          <a:p>
            <a:pPr marL="0" indent="0">
              <a:buNone/>
            </a:pPr>
            <a:r>
              <a:rPr lang="en-US" sz="1800" dirty="0"/>
              <a:t>    return (played * 100.0) / </a:t>
            </a:r>
            <a:r>
              <a:rPr lang="en-US" sz="1800" dirty="0" err="1"/>
              <a:t>videoElement.duration</a:t>
            </a:r>
            <a:r>
              <a:rPr lang="en-US" sz="1800" dirty="0"/>
              <a:t>;</a:t>
            </a:r>
          </a:p>
          <a:p>
            <a:pPr marL="0" indent="0">
              <a:buNone/>
            </a:pPr>
            <a:r>
              <a:rPr lang="en-US" sz="1800" dirty="0"/>
              <a:t>}</a:t>
            </a:r>
          </a:p>
          <a:p>
            <a:pPr marL="0" indent="0">
              <a:buNone/>
            </a:pPr>
            <a:endParaRPr lang="en-US" sz="1800" dirty="0"/>
          </a:p>
        </p:txBody>
      </p:sp>
      <p:sp>
        <p:nvSpPr>
          <p:cNvPr id="2" name="Title 1"/>
          <p:cNvSpPr>
            <a:spLocks noGrp="1"/>
          </p:cNvSpPr>
          <p:nvPr>
            <p:ph type="title"/>
          </p:nvPr>
        </p:nvSpPr>
        <p:spPr/>
        <p:txBody>
          <a:bodyPr/>
          <a:lstStyle/>
          <a:p>
            <a:r>
              <a:rPr lang="en-US" dirty="0" smtClean="0"/>
              <a:t>Enable seek after some ad duration</a:t>
            </a:r>
            <a:endParaRPr lang="en-US" dirty="0"/>
          </a:p>
        </p:txBody>
      </p:sp>
    </p:spTree>
    <p:extLst>
      <p:ext uri="{BB962C8B-B14F-4D97-AF65-F5344CB8AC3E}">
        <p14:creationId xmlns:p14="http://schemas.microsoft.com/office/powerpoint/2010/main" val="2822318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3176254"/>
          </a:xfrm>
        </p:spPr>
        <p:txBody>
          <a:bodyPr/>
          <a:lstStyle/>
          <a:p>
            <a:pPr marL="0" indent="0">
              <a:buNone/>
            </a:pPr>
            <a:endParaRPr lang="en-US" sz="1800" dirty="0" smtClean="0"/>
          </a:p>
          <a:p>
            <a:pPr marL="0" indent="0">
              <a:buNone/>
            </a:pPr>
            <a:r>
              <a:rPr lang="en-US" sz="1800" dirty="0" smtClean="0">
                <a:solidFill>
                  <a:srgbClr val="00B050"/>
                </a:solidFill>
              </a:rPr>
              <a:t>&lt;-- When TTML or </a:t>
            </a:r>
            <a:r>
              <a:rPr lang="en-US" sz="1800" dirty="0" err="1" smtClean="0">
                <a:solidFill>
                  <a:srgbClr val="00B050"/>
                </a:solidFill>
              </a:rPr>
              <a:t>WebVTT</a:t>
            </a:r>
            <a:r>
              <a:rPr lang="en-US" sz="1800" dirty="0" smtClean="0">
                <a:solidFill>
                  <a:srgbClr val="00B050"/>
                </a:solidFill>
              </a:rPr>
              <a:t> tracks are present, CC will light-up in standard media controls.</a:t>
            </a:r>
          </a:p>
          <a:p>
            <a:pPr marL="0" indent="0">
              <a:buNone/>
            </a:pPr>
            <a:r>
              <a:rPr lang="en-US" sz="1800" dirty="0" smtClean="0">
                <a:solidFill>
                  <a:srgbClr val="00B050"/>
                </a:solidFill>
              </a:rPr>
              <a:t>    Web app or site may subscribe to caption events for creating custom controls.</a:t>
            </a:r>
          </a:p>
          <a:p>
            <a:pPr marL="0" indent="0">
              <a:buNone/>
            </a:pPr>
            <a:r>
              <a:rPr lang="en-US" sz="1800" dirty="0" smtClean="0">
                <a:solidFill>
                  <a:srgbClr val="00B050"/>
                </a:solidFill>
              </a:rPr>
              <a:t>--&gt;</a:t>
            </a:r>
            <a:endParaRPr lang="en-US" sz="1800" dirty="0">
              <a:solidFill>
                <a:srgbClr val="00B050"/>
              </a:solidFill>
            </a:endParaRPr>
          </a:p>
          <a:p>
            <a:pPr marL="0" indent="0">
              <a:buNone/>
            </a:pPr>
            <a:endParaRPr lang="en-US" sz="1800" dirty="0" smtClean="0"/>
          </a:p>
          <a:p>
            <a:pPr marL="0" indent="0">
              <a:buNone/>
            </a:pPr>
            <a:r>
              <a:rPr lang="en-US" sz="1800" dirty="0" smtClean="0"/>
              <a:t>&lt;</a:t>
            </a:r>
            <a:r>
              <a:rPr lang="en-US" sz="1800" dirty="0"/>
              <a:t>video controls </a:t>
            </a:r>
            <a:r>
              <a:rPr lang="en-US" sz="1800" dirty="0" err="1"/>
              <a:t>autoplay</a:t>
            </a:r>
            <a:r>
              <a:rPr lang="en-US" sz="1800" dirty="0"/>
              <a:t> loop </a:t>
            </a:r>
            <a:r>
              <a:rPr lang="en-US" sz="1800" dirty="0" err="1"/>
              <a:t>src</a:t>
            </a:r>
            <a:r>
              <a:rPr lang="en-US" sz="1800" dirty="0"/>
              <a:t>='movie.mp4'&gt;</a:t>
            </a:r>
          </a:p>
          <a:p>
            <a:pPr marL="0" indent="0">
              <a:buNone/>
            </a:pPr>
            <a:r>
              <a:rPr lang="en-US" sz="1800" dirty="0"/>
              <a:t>   &lt;track kind='subtitles' </a:t>
            </a:r>
            <a:r>
              <a:rPr lang="en-US" sz="1800" dirty="0" err="1"/>
              <a:t>srclang</a:t>
            </a:r>
            <a:r>
              <a:rPr lang="en-US" sz="1800" dirty="0"/>
              <a:t>='en' label='</a:t>
            </a:r>
            <a:r>
              <a:rPr lang="en-US" sz="1800" dirty="0" smtClean="0"/>
              <a:t>English</a:t>
            </a:r>
            <a:r>
              <a:rPr lang="en-US" sz="1800" dirty="0"/>
              <a:t>' </a:t>
            </a:r>
            <a:r>
              <a:rPr lang="en-US" sz="1800" dirty="0" err="1" smtClean="0"/>
              <a:t>src</a:t>
            </a:r>
            <a:r>
              <a:rPr lang="en-US" sz="1800" dirty="0"/>
              <a:t>='</a:t>
            </a:r>
            <a:r>
              <a:rPr lang="en-US" sz="1800" dirty="0" err="1"/>
              <a:t>captions.vtt</a:t>
            </a:r>
            <a:r>
              <a:rPr lang="en-US" sz="1800" dirty="0"/>
              <a:t>' </a:t>
            </a:r>
            <a:r>
              <a:rPr lang="en-US" sz="1800" dirty="0" smtClean="0"/>
              <a:t>default&gt;</a:t>
            </a:r>
            <a:endParaRPr lang="en-US" sz="1800" dirty="0"/>
          </a:p>
          <a:p>
            <a:pPr marL="0" indent="0">
              <a:buNone/>
            </a:pPr>
            <a:r>
              <a:rPr lang="en-US" sz="1800" dirty="0"/>
              <a:t>   &lt;track kind='subtitles' </a:t>
            </a:r>
            <a:r>
              <a:rPr lang="en-US" sz="1800" dirty="0" err="1"/>
              <a:t>srclang</a:t>
            </a:r>
            <a:r>
              <a:rPr lang="en-US" sz="1800" dirty="0"/>
              <a:t>='de' label=</a:t>
            </a:r>
            <a:r>
              <a:rPr lang="en-US" sz="1800" dirty="0" smtClean="0"/>
              <a:t>'German</a:t>
            </a:r>
            <a:r>
              <a:rPr lang="en-US" sz="1800" dirty="0"/>
              <a:t>' </a:t>
            </a:r>
            <a:r>
              <a:rPr lang="en-US" sz="1800" dirty="0" err="1"/>
              <a:t>src</a:t>
            </a:r>
            <a:r>
              <a:rPr lang="en-US" sz="1800" dirty="0"/>
              <a:t>='de-</a:t>
            </a:r>
            <a:r>
              <a:rPr lang="en-US" sz="1800" dirty="0" err="1"/>
              <a:t>captions.vtt</a:t>
            </a:r>
            <a:r>
              <a:rPr lang="en-US" sz="1800" dirty="0" smtClean="0"/>
              <a:t>'&gt;</a:t>
            </a:r>
          </a:p>
          <a:p>
            <a:pPr marL="0" indent="0">
              <a:buNone/>
            </a:pPr>
            <a:r>
              <a:rPr lang="en-US" sz="1800" dirty="0" smtClean="0"/>
              <a:t>&lt;/</a:t>
            </a:r>
            <a:r>
              <a:rPr lang="en-US" sz="1800" dirty="0"/>
              <a:t>video&gt;</a:t>
            </a:r>
          </a:p>
          <a:p>
            <a:pPr marL="0" indent="0">
              <a:buNone/>
            </a:pPr>
            <a:endParaRPr lang="en-US" sz="1800" dirty="0"/>
          </a:p>
        </p:txBody>
      </p:sp>
      <p:sp>
        <p:nvSpPr>
          <p:cNvPr id="2" name="Title 1"/>
          <p:cNvSpPr>
            <a:spLocks noGrp="1"/>
          </p:cNvSpPr>
          <p:nvPr>
            <p:ph type="title"/>
          </p:nvPr>
        </p:nvSpPr>
        <p:spPr/>
        <p:txBody>
          <a:bodyPr/>
          <a:lstStyle/>
          <a:p>
            <a:r>
              <a:rPr lang="en-US" dirty="0" smtClean="0"/>
              <a:t>Closed Captions</a:t>
            </a:r>
            <a:endParaRPr lang="en-US" dirty="0"/>
          </a:p>
        </p:txBody>
      </p:sp>
    </p:spTree>
    <p:extLst>
      <p:ext uri="{BB962C8B-B14F-4D97-AF65-F5344CB8AC3E}">
        <p14:creationId xmlns:p14="http://schemas.microsoft.com/office/powerpoint/2010/main" val="1050502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a:t>C</a:t>
            </a:r>
            <a:r>
              <a:rPr lang="en-US" dirty="0" smtClean="0"/>
              <a:t>ustom streaming app</a:t>
            </a:r>
            <a:endParaRPr lang="en-US" dirty="0"/>
          </a:p>
        </p:txBody>
      </p:sp>
    </p:spTree>
    <p:extLst>
      <p:ext uri="{BB962C8B-B14F-4D97-AF65-F5344CB8AC3E}">
        <p14:creationId xmlns:p14="http://schemas.microsoft.com/office/powerpoint/2010/main" val="1071768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a:xfrm>
            <a:off x="276225" y="5783263"/>
            <a:ext cx="11885613" cy="903287"/>
          </a:xfrm>
        </p:spPr>
        <p:txBody>
          <a:bodyPr/>
          <a:lstStyle/>
          <a:p>
            <a:r>
              <a:rPr lang="en-US" dirty="0" smtClean="0"/>
              <a:t>Gabe Frost</a:t>
            </a:r>
          </a:p>
          <a:p>
            <a:r>
              <a:rPr lang="en-US" dirty="0" smtClean="0"/>
              <a:t>Principal Lead Program Manager</a:t>
            </a:r>
          </a:p>
          <a:p>
            <a:r>
              <a:rPr lang="en-US" smtClean="0"/>
              <a:t>2-528</a:t>
            </a:r>
            <a:endParaRPr lang="en-US" dirty="0" smtClean="0"/>
          </a:p>
        </p:txBody>
      </p:sp>
      <p:sp>
        <p:nvSpPr>
          <p:cNvPr id="2" name="Title 1"/>
          <p:cNvSpPr>
            <a:spLocks noGrp="1"/>
          </p:cNvSpPr>
          <p:nvPr>
            <p:ph type="ctrTitle"/>
          </p:nvPr>
        </p:nvSpPr>
        <p:spPr/>
        <p:txBody>
          <a:bodyPr/>
          <a:lstStyle/>
          <a:p>
            <a:r>
              <a:rPr lang="en-US" dirty="0" smtClean="0"/>
              <a:t>Building video and audio streaming apps</a:t>
            </a:r>
            <a:endParaRPr lang="en-US" dirty="0"/>
          </a:p>
        </p:txBody>
      </p:sp>
    </p:spTree>
    <p:extLst>
      <p:ext uri="{BB962C8B-B14F-4D97-AF65-F5344CB8AC3E}">
        <p14:creationId xmlns:p14="http://schemas.microsoft.com/office/powerpoint/2010/main" val="3320497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3200" dirty="0" smtClean="0">
                <a:solidFill>
                  <a:srgbClr val="505050"/>
                </a:solidFill>
              </a:rPr>
              <a:t>Familiar to Silverlight developers</a:t>
            </a:r>
            <a:endParaRPr lang="en-US" sz="3200" dirty="0" smtClean="0">
              <a:solidFill>
                <a:srgbClr val="505050"/>
              </a:solidFill>
              <a:cs typeface="Segoe UI Semilight" panose="020B0402040204020203" pitchFamily="34" charset="0"/>
            </a:endParaRPr>
          </a:p>
          <a:p>
            <a:r>
              <a:rPr lang="en-US" sz="3200" dirty="0" smtClean="0">
                <a:solidFill>
                  <a:srgbClr val="505050"/>
                </a:solidFill>
                <a:cs typeface="Segoe UI Semilight" panose="020B0402040204020203" pitchFamily="34" charset="0"/>
              </a:rPr>
              <a:t>Works with XAML </a:t>
            </a:r>
            <a:r>
              <a:rPr lang="en-US" sz="3200" dirty="0">
                <a:solidFill>
                  <a:srgbClr val="505050"/>
                </a:solidFill>
                <a:cs typeface="Segoe UI Semilight" panose="020B0402040204020203" pitchFamily="34" charset="0"/>
              </a:rPr>
              <a:t>M</a:t>
            </a:r>
            <a:r>
              <a:rPr lang="en-US" sz="3200" dirty="0" smtClean="0">
                <a:solidFill>
                  <a:srgbClr val="505050"/>
                </a:solidFill>
                <a:cs typeface="Segoe UI Semilight" panose="020B0402040204020203" pitchFamily="34" charset="0"/>
              </a:rPr>
              <a:t>ediaElement and HTML5 &lt;video&gt; and &lt;audio&gt;</a:t>
            </a:r>
          </a:p>
          <a:p>
            <a:r>
              <a:rPr lang="en-US" sz="3200" dirty="0" smtClean="0">
                <a:solidFill>
                  <a:srgbClr val="505050"/>
                </a:solidFill>
                <a:cs typeface="Segoe UI Semilight" panose="020B0402040204020203" pitchFamily="34" charset="0"/>
              </a:rPr>
              <a:t>Works with DRM</a:t>
            </a:r>
          </a:p>
        </p:txBody>
      </p:sp>
      <p:sp>
        <p:nvSpPr>
          <p:cNvPr id="5" name="Title 4"/>
          <p:cNvSpPr>
            <a:spLocks noGrp="1"/>
          </p:cNvSpPr>
          <p:nvPr>
            <p:ph type="ctrTitle"/>
          </p:nvPr>
        </p:nvSpPr>
        <p:spPr>
          <a:solidFill>
            <a:srgbClr val="9B4F96"/>
          </a:solidFill>
        </p:spPr>
        <p:txBody>
          <a:bodyPr/>
          <a:lstStyle/>
          <a:p>
            <a:r>
              <a:rPr lang="en-US" dirty="0" smtClean="0"/>
              <a:t>Media Stream Source (MSS)</a:t>
            </a:r>
            <a:endParaRPr lang="en-US" dirty="0"/>
          </a:p>
        </p:txBody>
      </p:sp>
    </p:spTree>
    <p:extLst>
      <p:ext uri="{BB962C8B-B14F-4D97-AF65-F5344CB8AC3E}">
        <p14:creationId xmlns:p14="http://schemas.microsoft.com/office/powerpoint/2010/main" val="292964105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2400" dirty="0" smtClean="0">
                <a:latin typeface="+mn-lt"/>
                <a:ea typeface="+mj-ea"/>
                <a:cs typeface="+mj-cs"/>
              </a:rPr>
              <a:t>Multimedia platform</a:t>
            </a:r>
            <a:endParaRPr lang="en-US" sz="2400" dirty="0">
              <a:latin typeface="+mn-lt"/>
              <a:ea typeface="+mj-ea"/>
              <a:cs typeface="+mj-cs"/>
            </a:endParaRPr>
          </a:p>
        </p:txBody>
      </p:sp>
      <p:sp>
        <p:nvSpPr>
          <p:cNvPr id="2" name="Text Placeholder 1"/>
          <p:cNvSpPr>
            <a:spLocks noGrp="1"/>
          </p:cNvSpPr>
          <p:nvPr>
            <p:ph type="body" sz="quarter" idx="11"/>
          </p:nvPr>
        </p:nvSpPr>
        <p:spPr/>
        <p:txBody>
          <a:bodyPr/>
          <a:lstStyle/>
          <a:p>
            <a:r>
              <a:rPr lang="en-US" dirty="0" smtClean="0">
                <a:solidFill>
                  <a:srgbClr val="505050"/>
                </a:solidFill>
              </a:rPr>
              <a:t>App is responsible for retrieving samples and parsing file format</a:t>
            </a:r>
          </a:p>
          <a:p>
            <a:endParaRPr lang="en-US" dirty="0">
              <a:solidFill>
                <a:srgbClr val="505050"/>
              </a:solidFill>
            </a:endParaRPr>
          </a:p>
          <a:p>
            <a:r>
              <a:rPr lang="en-US" dirty="0" smtClean="0">
                <a:solidFill>
                  <a:srgbClr val="505050"/>
                </a:solidFill>
              </a:rPr>
              <a:t>MSS takes elementary stream samples as input</a:t>
            </a:r>
          </a:p>
          <a:p>
            <a:endParaRPr lang="en-US" dirty="0">
              <a:solidFill>
                <a:srgbClr val="505050"/>
              </a:solidFill>
            </a:endParaRPr>
          </a:p>
          <a:p>
            <a:r>
              <a:rPr lang="en-US" dirty="0" smtClean="0">
                <a:solidFill>
                  <a:srgbClr val="505050"/>
                </a:solidFill>
              </a:rPr>
              <a:t>Decoding and rendering by platform</a:t>
            </a:r>
            <a:endParaRPr lang="en-US" dirty="0">
              <a:solidFill>
                <a:srgbClr val="505050"/>
              </a:solidFill>
            </a:endParaRPr>
          </a:p>
          <a:p>
            <a:endParaRPr lang="en-US" dirty="0">
              <a:solidFill>
                <a:srgbClr val="505050"/>
              </a:solidFill>
            </a:endParaRPr>
          </a:p>
          <a:p>
            <a:endParaRPr lang="en-US" dirty="0">
              <a:solidFill>
                <a:srgbClr val="505050"/>
              </a:solidFill>
            </a:endParaRPr>
          </a:p>
        </p:txBody>
      </p:sp>
      <p:sp>
        <p:nvSpPr>
          <p:cNvPr id="24" name="Title 23"/>
          <p:cNvSpPr>
            <a:spLocks noGrp="1"/>
          </p:cNvSpPr>
          <p:nvPr>
            <p:ph type="title"/>
          </p:nvPr>
        </p:nvSpPr>
        <p:spPr/>
        <p:txBody>
          <a:bodyPr>
            <a:normAutofit/>
          </a:bodyPr>
          <a:lstStyle/>
          <a:p>
            <a:r>
              <a:rPr lang="en-US" dirty="0" smtClean="0"/>
              <a:t>Media Stream Source</a:t>
            </a:r>
            <a:endParaRPr lang="en-US" dirty="0"/>
          </a:p>
        </p:txBody>
      </p:sp>
      <p:grpSp>
        <p:nvGrpSpPr>
          <p:cNvPr id="4" name="Group 3"/>
          <p:cNvGrpSpPr/>
          <p:nvPr/>
        </p:nvGrpSpPr>
        <p:grpSpPr>
          <a:xfrm>
            <a:off x="3475038" y="2217116"/>
            <a:ext cx="8595295" cy="4232556"/>
            <a:chOff x="914161" y="1414120"/>
            <a:chExt cx="10481380" cy="3271088"/>
          </a:xfrm>
          <a:effectLst/>
        </p:grpSpPr>
        <p:sp>
          <p:nvSpPr>
            <p:cNvPr id="5" name="Rectangle 4"/>
            <p:cNvSpPr/>
            <p:nvPr/>
          </p:nvSpPr>
          <p:spPr>
            <a:xfrm>
              <a:off x="914164" y="2951289"/>
              <a:ext cx="10462073" cy="1733919"/>
            </a:xfrm>
            <a:prstGeom prst="rect">
              <a:avLst/>
            </a:prstGeom>
            <a:noFill/>
            <a:ln>
              <a:solidFill>
                <a:schemeClr val="tx2">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defTabSz="932503"/>
              <a:r>
                <a:rPr lang="en-US" sz="1100" dirty="0">
                  <a:gradFill>
                    <a:gsLst>
                      <a:gs pos="0">
                        <a:srgbClr val="FFFFFF"/>
                      </a:gs>
                      <a:gs pos="100000">
                        <a:srgbClr val="FFFFFF"/>
                      </a:gs>
                    </a:gsLst>
                    <a:lin ang="5400000" scaled="0"/>
                  </a:gradFill>
                </a:rPr>
                <a:t>Media Foundation</a:t>
              </a:r>
            </a:p>
          </p:txBody>
        </p:sp>
        <p:sp>
          <p:nvSpPr>
            <p:cNvPr id="6" name="Rectangle 5"/>
            <p:cNvSpPr/>
            <p:nvPr/>
          </p:nvSpPr>
          <p:spPr>
            <a:xfrm>
              <a:off x="914161" y="2421793"/>
              <a:ext cx="2437763"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Playback &amp; preview</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IMFMediaEngine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7" name="Rectangle 6"/>
            <p:cNvSpPr/>
            <p:nvPr/>
          </p:nvSpPr>
          <p:spPr>
            <a:xfrm>
              <a:off x="914164" y="1414120"/>
              <a:ext cx="10462073" cy="432790"/>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32503"/>
              <a:r>
                <a:rPr lang="en-US" sz="1100" dirty="0">
                  <a:gradFill>
                    <a:gsLst>
                      <a:gs pos="0">
                        <a:srgbClr val="FFFFFF"/>
                      </a:gs>
                      <a:gs pos="100000">
                        <a:srgbClr val="FFFFFF"/>
                      </a:gs>
                    </a:gsLst>
                    <a:lin ang="5400000" scaled="0"/>
                  </a:gradFill>
                </a:rPr>
                <a:t>	</a:t>
              </a:r>
              <a:r>
                <a:rPr lang="en-US" sz="1100" dirty="0" smtClean="0">
                  <a:gradFill>
                    <a:gsLst>
                      <a:gs pos="0">
                        <a:srgbClr val="FFFFFF"/>
                      </a:gs>
                      <a:gs pos="100000">
                        <a:srgbClr val="FFFFFF"/>
                      </a:gs>
                    </a:gsLst>
                    <a:lin ang="5400000" scaled="0"/>
                  </a:gradFill>
                </a:rPr>
                <a:t>	Windows Store app</a:t>
              </a:r>
              <a:endParaRPr lang="en-US" sz="1100" dirty="0">
                <a:gradFill>
                  <a:gsLst>
                    <a:gs pos="0">
                      <a:srgbClr val="FFFFFF"/>
                    </a:gs>
                    <a:gs pos="100000">
                      <a:srgbClr val="FFFFFF"/>
                    </a:gs>
                  </a:gsLst>
                  <a:lin ang="5400000" scaled="0"/>
                </a:gradFill>
              </a:endParaRPr>
            </a:p>
          </p:txBody>
        </p:sp>
        <p:sp>
          <p:nvSpPr>
            <p:cNvPr id="8" name="Rectangle 7"/>
            <p:cNvSpPr/>
            <p:nvPr/>
          </p:nvSpPr>
          <p:spPr>
            <a:xfrm>
              <a:off x="3453499" y="2421793"/>
              <a:ext cx="2563543"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Camera &amp; mic capture</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IMFCaptureEngine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9" name="Rectangle 8"/>
            <p:cNvSpPr/>
            <p:nvPr/>
          </p:nvSpPr>
          <p:spPr>
            <a:xfrm>
              <a:off x="8612710" y="2421793"/>
              <a:ext cx="2763528"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Cast to Xbox</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IMFMediaSharingEngine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10" name="Rectangle 9"/>
            <p:cNvSpPr/>
            <p:nvPr/>
          </p:nvSpPr>
          <p:spPr>
            <a:xfrm>
              <a:off x="6097098" y="2421793"/>
              <a:ext cx="2435555" cy="474422"/>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Transcode &amp; trim</a:t>
              </a: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IMFTranscodeEngine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12" name="Rectangle 11"/>
            <p:cNvSpPr/>
            <p:nvPr/>
          </p:nvSpPr>
          <p:spPr>
            <a:xfrm>
              <a:off x="3453499" y="3085006"/>
              <a:ext cx="132045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decoder</a:t>
              </a:r>
              <a:endParaRPr lang="en-US" sz="1050" dirty="0">
                <a:solidFill>
                  <a:srgbClr val="00BCF2">
                    <a:lumMod val="75000"/>
                  </a:srgbClr>
                </a:solidFill>
              </a:endParaRPr>
            </a:p>
          </p:txBody>
        </p:sp>
        <p:sp>
          <p:nvSpPr>
            <p:cNvPr id="13" name="Rectangle 12"/>
            <p:cNvSpPr/>
            <p:nvPr/>
          </p:nvSpPr>
          <p:spPr>
            <a:xfrm>
              <a:off x="4860953" y="3085006"/>
              <a:ext cx="113188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Video</a:t>
              </a:r>
            </a:p>
            <a:p>
              <a:pPr defTabSz="932503"/>
              <a:r>
                <a:rPr lang="en-US" sz="1050" dirty="0" smtClean="0">
                  <a:solidFill>
                    <a:srgbClr val="00BCF2">
                      <a:lumMod val="75000"/>
                    </a:srgbClr>
                  </a:solidFill>
                </a:rPr>
                <a:t>effect 1</a:t>
              </a:r>
              <a:endParaRPr lang="en-US" sz="1050" dirty="0">
                <a:solidFill>
                  <a:srgbClr val="00BCF2">
                    <a:lumMod val="75000"/>
                  </a:srgbClr>
                </a:solidFill>
              </a:endParaRPr>
            </a:p>
          </p:txBody>
        </p:sp>
        <p:sp>
          <p:nvSpPr>
            <p:cNvPr id="14" name="Rectangle 13"/>
            <p:cNvSpPr/>
            <p:nvPr/>
          </p:nvSpPr>
          <p:spPr>
            <a:xfrm>
              <a:off x="7313295" y="3085006"/>
              <a:ext cx="1219358"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encoder</a:t>
              </a:r>
              <a:endParaRPr lang="en-US" sz="1050" dirty="0">
                <a:solidFill>
                  <a:srgbClr val="00BCF2">
                    <a:lumMod val="75000"/>
                  </a:srgbClr>
                </a:solidFill>
              </a:endParaRPr>
            </a:p>
          </p:txBody>
        </p:sp>
        <p:sp>
          <p:nvSpPr>
            <p:cNvPr id="15" name="Rectangle 14"/>
            <p:cNvSpPr/>
            <p:nvPr/>
          </p:nvSpPr>
          <p:spPr>
            <a:xfrm>
              <a:off x="6079835" y="3085006"/>
              <a:ext cx="113188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effect n</a:t>
              </a:r>
              <a:endParaRPr lang="en-US" sz="1050" dirty="0">
                <a:solidFill>
                  <a:srgbClr val="00BCF2">
                    <a:lumMod val="75000"/>
                  </a:srgbClr>
                </a:solidFill>
              </a:endParaRPr>
            </a:p>
          </p:txBody>
        </p:sp>
        <p:sp>
          <p:nvSpPr>
            <p:cNvPr id="16" name="Rectangle 15"/>
            <p:cNvSpPr/>
            <p:nvPr/>
          </p:nvSpPr>
          <p:spPr>
            <a:xfrm>
              <a:off x="8612710" y="3085006"/>
              <a:ext cx="1490772"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Audio/video writer (sink)</a:t>
              </a:r>
              <a:endParaRPr lang="en-US" sz="1050" dirty="0">
                <a:solidFill>
                  <a:srgbClr val="00BCF2">
                    <a:lumMod val="75000"/>
                  </a:srgbClr>
                </a:solidFill>
              </a:endParaRPr>
            </a:p>
          </p:txBody>
        </p:sp>
        <p:sp>
          <p:nvSpPr>
            <p:cNvPr id="17" name="Rectangle 16"/>
            <p:cNvSpPr/>
            <p:nvPr/>
          </p:nvSpPr>
          <p:spPr>
            <a:xfrm>
              <a:off x="3453499" y="3586174"/>
              <a:ext cx="132045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decoder</a:t>
              </a:r>
              <a:endParaRPr lang="en-US" sz="1050" dirty="0">
                <a:solidFill>
                  <a:srgbClr val="00BCF2">
                    <a:lumMod val="75000"/>
                  </a:srgbClr>
                </a:solidFill>
              </a:endParaRPr>
            </a:p>
          </p:txBody>
        </p:sp>
        <p:sp>
          <p:nvSpPr>
            <p:cNvPr id="18" name="Rectangle 17"/>
            <p:cNvSpPr/>
            <p:nvPr/>
          </p:nvSpPr>
          <p:spPr>
            <a:xfrm>
              <a:off x="4860953" y="3586174"/>
              <a:ext cx="113188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effect 1</a:t>
              </a:r>
              <a:endParaRPr lang="en-US" sz="1050" dirty="0">
                <a:solidFill>
                  <a:srgbClr val="00BCF2">
                    <a:lumMod val="75000"/>
                  </a:srgbClr>
                </a:solidFill>
              </a:endParaRPr>
            </a:p>
          </p:txBody>
        </p:sp>
        <p:sp>
          <p:nvSpPr>
            <p:cNvPr id="19" name="Rectangle 18"/>
            <p:cNvSpPr/>
            <p:nvPr/>
          </p:nvSpPr>
          <p:spPr>
            <a:xfrm>
              <a:off x="7313295" y="3586174"/>
              <a:ext cx="1219358"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a:t>
              </a:r>
            </a:p>
            <a:p>
              <a:pPr defTabSz="932503"/>
              <a:r>
                <a:rPr lang="en-US" sz="1050" dirty="0" smtClean="0">
                  <a:solidFill>
                    <a:srgbClr val="00BCF2">
                      <a:lumMod val="75000"/>
                    </a:srgbClr>
                  </a:solidFill>
                </a:rPr>
                <a:t>encoder</a:t>
              </a:r>
              <a:endParaRPr lang="en-US" sz="1050" dirty="0">
                <a:solidFill>
                  <a:srgbClr val="00BCF2">
                    <a:lumMod val="75000"/>
                  </a:srgbClr>
                </a:solidFill>
              </a:endParaRPr>
            </a:p>
          </p:txBody>
        </p:sp>
        <p:sp>
          <p:nvSpPr>
            <p:cNvPr id="20" name="Rectangle 19"/>
            <p:cNvSpPr/>
            <p:nvPr/>
          </p:nvSpPr>
          <p:spPr>
            <a:xfrm>
              <a:off x="6079835" y="3586174"/>
              <a:ext cx="113188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effect n</a:t>
              </a:r>
              <a:endParaRPr lang="en-US" sz="1050" dirty="0">
                <a:solidFill>
                  <a:srgbClr val="00BCF2">
                    <a:lumMod val="75000"/>
                  </a:srgbClr>
                </a:solidFill>
              </a:endParaRPr>
            </a:p>
          </p:txBody>
        </p:sp>
        <p:sp>
          <p:nvSpPr>
            <p:cNvPr id="21" name="Rectangle 20"/>
            <p:cNvSpPr/>
            <p:nvPr/>
          </p:nvSpPr>
          <p:spPr>
            <a:xfrm>
              <a:off x="914161" y="1907826"/>
              <a:ext cx="2437765" cy="4530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HTML5 video &amp; audio tags, HTML5 MSE and XAML MediaElement</a:t>
              </a:r>
              <a:endParaRPr lang="en-US" sz="1100" dirty="0">
                <a:gradFill>
                  <a:gsLst>
                    <a:gs pos="0">
                      <a:srgbClr val="FFFFFF"/>
                    </a:gs>
                    <a:gs pos="100000">
                      <a:srgbClr val="FFFFFF"/>
                    </a:gs>
                  </a:gsLst>
                  <a:lin ang="5400000" scaled="0"/>
                </a:gradFill>
              </a:endParaRPr>
            </a:p>
          </p:txBody>
        </p:sp>
        <p:sp>
          <p:nvSpPr>
            <p:cNvPr id="22" name="Rectangle 21"/>
            <p:cNvSpPr/>
            <p:nvPr/>
          </p:nvSpPr>
          <p:spPr>
            <a:xfrm>
              <a:off x="3453499" y="1907826"/>
              <a:ext cx="7942042" cy="4530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32503"/>
              <a:r>
                <a:rPr lang="en-US" sz="1100" dirty="0">
                  <a:gradFill>
                    <a:gsLst>
                      <a:gs pos="0">
                        <a:srgbClr val="FFFFFF"/>
                      </a:gs>
                      <a:gs pos="100000">
                        <a:srgbClr val="FFFFFF"/>
                      </a:gs>
                    </a:gsLst>
                    <a:lin ang="5400000" scaled="0"/>
                  </a:gradFill>
                </a:rPr>
                <a:t>Windows Runtime (WinRT)</a:t>
              </a:r>
            </a:p>
          </p:txBody>
        </p:sp>
      </p:grpSp>
      <p:sp>
        <p:nvSpPr>
          <p:cNvPr id="25" name="Rectangle 24"/>
          <p:cNvSpPr/>
          <p:nvPr/>
        </p:nvSpPr>
        <p:spPr>
          <a:xfrm>
            <a:off x="5684837" y="2955694"/>
            <a:ext cx="1600200" cy="399085"/>
          </a:xfrm>
          <a:prstGeom prst="rect">
            <a:avLst/>
          </a:prstGeom>
          <a:solidFill>
            <a:srgbClr val="7FBA0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err="1" smtClean="0">
                <a:solidFill>
                  <a:srgbClr val="FFFFFF"/>
                </a:solidFill>
              </a:rPr>
              <a:t>Windows.Media.Core.MediaStreamSource</a:t>
            </a:r>
            <a:endParaRPr lang="en-US" sz="1050" dirty="0">
              <a:solidFill>
                <a:srgbClr val="FFFFFF"/>
              </a:solidFill>
            </a:endParaRPr>
          </a:p>
        </p:txBody>
      </p:sp>
      <p:sp>
        <p:nvSpPr>
          <p:cNvPr id="28" name="Rectangle 27"/>
          <p:cNvSpPr/>
          <p:nvPr/>
        </p:nvSpPr>
        <p:spPr>
          <a:xfrm>
            <a:off x="4224700" y="4379124"/>
            <a:ext cx="1249436" cy="594996"/>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Audio/video reader (source)</a:t>
            </a:r>
            <a:endParaRPr lang="en-US" sz="1050" dirty="0">
              <a:solidFill>
                <a:srgbClr val="00BCF2">
                  <a:lumMod val="75000"/>
                </a:srgbClr>
              </a:solidFill>
            </a:endParaRPr>
          </a:p>
        </p:txBody>
      </p:sp>
      <p:sp>
        <p:nvSpPr>
          <p:cNvPr id="27" name="Rectangle 26"/>
          <p:cNvSpPr/>
          <p:nvPr/>
        </p:nvSpPr>
        <p:spPr>
          <a:xfrm>
            <a:off x="4389457" y="2297573"/>
            <a:ext cx="2209800" cy="399085"/>
          </a:xfrm>
          <a:prstGeom prst="rect">
            <a:avLst/>
          </a:prstGeom>
          <a:solidFill>
            <a:srgbClr val="7FBA0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FFFFFF"/>
                </a:solidFill>
              </a:rPr>
              <a:t>G</a:t>
            </a:r>
            <a:r>
              <a:rPr lang="en-US" sz="1050" dirty="0" smtClean="0">
                <a:solidFill>
                  <a:srgbClr val="FFFFFF"/>
                </a:solidFill>
              </a:rPr>
              <a:t>et samples (e.g. HTTP or sockets) and parse file format</a:t>
            </a:r>
            <a:endParaRPr lang="en-US" sz="1050" dirty="0">
              <a:solidFill>
                <a:srgbClr val="FFFFFF"/>
              </a:solidFill>
            </a:endParaRPr>
          </a:p>
        </p:txBody>
      </p:sp>
    </p:spTree>
    <p:extLst>
      <p:ext uri="{BB962C8B-B14F-4D97-AF65-F5344CB8AC3E}">
        <p14:creationId xmlns:p14="http://schemas.microsoft.com/office/powerpoint/2010/main" val="1481405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p:txBody>
      </p:sp>
      <p:sp>
        <p:nvSpPr>
          <p:cNvPr id="3" name="Title 2"/>
          <p:cNvSpPr>
            <a:spLocks noGrp="1"/>
          </p:cNvSpPr>
          <p:nvPr>
            <p:ph type="title"/>
          </p:nvPr>
        </p:nvSpPr>
        <p:spPr/>
        <p:txBody>
          <a:bodyPr/>
          <a:lstStyle/>
          <a:p>
            <a:r>
              <a:rPr lang="en-US" dirty="0" smtClean="0"/>
              <a:t>Dynamic D3D object as a video</a:t>
            </a:r>
            <a:endParaRPr lang="en-US" dirty="0"/>
          </a:p>
        </p:txBody>
      </p:sp>
      <p:sp>
        <p:nvSpPr>
          <p:cNvPr id="4" name="Text Placeholder 3"/>
          <p:cNvSpPr>
            <a:spLocks noGrp="1"/>
          </p:cNvSpPr>
          <p:nvPr>
            <p:ph type="body" sz="quarter" idx="11"/>
          </p:nvPr>
        </p:nvSpPr>
        <p:spPr/>
        <p:txBody>
          <a:bodyPr/>
          <a:lstStyle/>
          <a:p>
            <a:r>
              <a:rPr lang="en-US" dirty="0"/>
              <a:t>MSS requests</a:t>
            </a:r>
          </a:p>
          <a:p>
            <a:r>
              <a:rPr lang="en-US" dirty="0"/>
              <a:t>uncompressed samples</a:t>
            </a:r>
          </a:p>
          <a:p>
            <a:endParaRPr lang="en-US" dirty="0" smtClean="0"/>
          </a:p>
          <a:p>
            <a:r>
              <a:rPr lang="en-US" dirty="0" smtClean="0"/>
              <a:t>Custom WinRT component generates uncompressed D3D samples</a:t>
            </a:r>
          </a:p>
          <a:p>
            <a:endParaRPr lang="en-US" dirty="0"/>
          </a:p>
          <a:p>
            <a:r>
              <a:rPr lang="en-US" dirty="0" smtClean="0"/>
              <a:t>2D texture rendered in a MediaElement</a:t>
            </a:r>
            <a:endParaRPr lang="en-US" dirty="0"/>
          </a:p>
        </p:txBody>
      </p:sp>
      <p:sp>
        <p:nvSpPr>
          <p:cNvPr id="12" name="Rectangle 11"/>
          <p:cNvSpPr/>
          <p:nvPr/>
        </p:nvSpPr>
        <p:spPr>
          <a:xfrm>
            <a:off x="3383628" y="1668463"/>
            <a:ext cx="6513094" cy="3392905"/>
          </a:xfrm>
          <a:prstGeom prst="rect">
            <a:avLst/>
          </a:prstGeom>
          <a:solidFill>
            <a:srgbClr val="5B9BD5"/>
          </a:solidFill>
          <a:ln w="12700" cap="flat" cmpd="sng" algn="ctr">
            <a:solidFill>
              <a:srgbClr val="5B9BD5">
                <a:shade val="50000"/>
              </a:srgbClr>
            </a:solidFill>
            <a:prstDash val="solid"/>
            <a:miter lim="800000"/>
          </a:ln>
          <a:effectLst/>
        </p:spPr>
        <p:txBody>
          <a:bodyPr rtlCol="0" anchor="t"/>
          <a:lstStyle/>
          <a:p>
            <a:pPr defTabSz="914400">
              <a:defRPr/>
            </a:pPr>
            <a:r>
              <a:rPr lang="en-US" kern="0" dirty="0" smtClean="0">
                <a:solidFill>
                  <a:prstClr val="white"/>
                </a:solidFill>
                <a:latin typeface="Calibri" panose="020F0502020204030204"/>
              </a:rPr>
              <a:t>Store app (JavaScript)</a:t>
            </a:r>
          </a:p>
        </p:txBody>
      </p:sp>
      <p:sp>
        <p:nvSpPr>
          <p:cNvPr id="13" name="Rectangle 12"/>
          <p:cNvSpPr/>
          <p:nvPr/>
        </p:nvSpPr>
        <p:spPr>
          <a:xfrm>
            <a:off x="3628270" y="2159501"/>
            <a:ext cx="2522620" cy="2534653"/>
          </a:xfrm>
          <a:prstGeom prst="rect">
            <a:avLst/>
          </a:prstGeom>
          <a:solidFill>
            <a:srgbClr val="70AD47"/>
          </a:solidFill>
          <a:ln w="12700" cap="flat" cmpd="sng" algn="ctr">
            <a:solidFill>
              <a:srgbClr val="70AD47">
                <a:shade val="50000"/>
              </a:srgbClr>
            </a:solidFill>
            <a:prstDash val="solid"/>
            <a:miter lim="800000"/>
          </a:ln>
          <a:effectLst/>
        </p:spPr>
        <p:txBody>
          <a:bodyPr rtlCol="0" anchor="t"/>
          <a:lstStyle/>
          <a:p>
            <a:pPr defTabSz="914400">
              <a:defRPr/>
            </a:pPr>
            <a:r>
              <a:rPr lang="en-US" kern="0" dirty="0" err="1" smtClean="0">
                <a:solidFill>
                  <a:prstClr val="white"/>
                </a:solidFill>
                <a:latin typeface="Calibri" panose="020F0502020204030204"/>
              </a:rPr>
              <a:t>MediaStreamSource</a:t>
            </a:r>
            <a:endParaRPr lang="en-US" kern="0" dirty="0" smtClean="0">
              <a:solidFill>
                <a:prstClr val="white"/>
              </a:solidFill>
              <a:latin typeface="Calibri" panose="020F0502020204030204"/>
            </a:endParaRPr>
          </a:p>
        </p:txBody>
      </p:sp>
      <p:sp>
        <p:nvSpPr>
          <p:cNvPr id="14" name="Rectangle 13"/>
          <p:cNvSpPr/>
          <p:nvPr/>
        </p:nvSpPr>
        <p:spPr>
          <a:xfrm>
            <a:off x="7041227" y="2159501"/>
            <a:ext cx="2582778" cy="2534653"/>
          </a:xfrm>
          <a:prstGeom prst="rect">
            <a:avLst/>
          </a:prstGeom>
          <a:solidFill>
            <a:srgbClr val="A5A5A5"/>
          </a:solidFill>
          <a:ln w="12700" cap="flat" cmpd="sng" algn="ctr">
            <a:solidFill>
              <a:srgbClr val="A5A5A5">
                <a:shade val="50000"/>
              </a:srgbClr>
            </a:solidFill>
            <a:prstDash val="solid"/>
            <a:miter lim="800000"/>
          </a:ln>
          <a:effectLst/>
        </p:spPr>
        <p:txBody>
          <a:bodyPr rtlCol="0" anchor="t"/>
          <a:lstStyle/>
          <a:p>
            <a:pPr defTabSz="914400">
              <a:defRPr/>
            </a:pPr>
            <a:r>
              <a:rPr lang="en-US" kern="0" dirty="0" smtClean="0">
                <a:solidFill>
                  <a:prstClr val="white"/>
                </a:solidFill>
                <a:latin typeface="Calibri" panose="020F0502020204030204"/>
              </a:rPr>
              <a:t>WinRT Component C++/CX with DirectX</a:t>
            </a:r>
          </a:p>
        </p:txBody>
      </p:sp>
      <p:cxnSp>
        <p:nvCxnSpPr>
          <p:cNvPr id="15" name="Straight Arrow Connector 14"/>
          <p:cNvCxnSpPr/>
          <p:nvPr/>
        </p:nvCxnSpPr>
        <p:spPr>
          <a:xfrm>
            <a:off x="6150890" y="3114007"/>
            <a:ext cx="890338" cy="0"/>
          </a:xfrm>
          <a:prstGeom prst="straightConnector1">
            <a:avLst/>
          </a:prstGeom>
          <a:noFill/>
          <a:ln w="28575" cap="flat" cmpd="sng" algn="ctr">
            <a:solidFill>
              <a:schemeClr val="bg2"/>
            </a:solidFill>
            <a:prstDash val="solid"/>
            <a:miter lim="800000"/>
            <a:tailEnd type="triangle"/>
          </a:ln>
          <a:effectLst/>
        </p:spPr>
      </p:cxnSp>
      <p:sp>
        <p:nvSpPr>
          <p:cNvPr id="16" name="TextBox 15"/>
          <p:cNvSpPr txBox="1"/>
          <p:nvPr/>
        </p:nvSpPr>
        <p:spPr>
          <a:xfrm>
            <a:off x="6068684" y="2852399"/>
            <a:ext cx="667170" cy="261610"/>
          </a:xfrm>
          <a:prstGeom prst="rect">
            <a:avLst/>
          </a:prstGeom>
          <a:noFill/>
        </p:spPr>
        <p:txBody>
          <a:bodyPr wrap="none" rtlCol="0">
            <a:spAutoFit/>
          </a:bodyPr>
          <a:lstStyle/>
          <a:p>
            <a:pPr defTabSz="914400"/>
            <a:r>
              <a:rPr lang="en-US" sz="1100" dirty="0" smtClean="0">
                <a:solidFill>
                  <a:srgbClr val="FFFFFF"/>
                </a:solidFill>
                <a:latin typeface="Calibri" panose="020F0502020204030204"/>
              </a:rPr>
              <a:t>Opening</a:t>
            </a:r>
            <a:endParaRPr lang="en-US" sz="1100" dirty="0">
              <a:solidFill>
                <a:srgbClr val="FFFFFF"/>
              </a:solidFill>
              <a:latin typeface="Calibri" panose="020F0502020204030204"/>
            </a:endParaRPr>
          </a:p>
        </p:txBody>
      </p:sp>
      <p:cxnSp>
        <p:nvCxnSpPr>
          <p:cNvPr id="17" name="Straight Arrow Connector 16"/>
          <p:cNvCxnSpPr/>
          <p:nvPr/>
        </p:nvCxnSpPr>
        <p:spPr>
          <a:xfrm>
            <a:off x="6150890" y="3652990"/>
            <a:ext cx="890338" cy="0"/>
          </a:xfrm>
          <a:prstGeom prst="straightConnector1">
            <a:avLst/>
          </a:prstGeom>
          <a:noFill/>
          <a:ln w="28575" cap="flat" cmpd="sng" algn="ctr">
            <a:solidFill>
              <a:schemeClr val="bg1"/>
            </a:solidFill>
            <a:prstDash val="solid"/>
            <a:miter lim="800000"/>
            <a:tailEnd type="triangle"/>
          </a:ln>
          <a:effectLst/>
        </p:spPr>
      </p:cxnSp>
      <p:sp>
        <p:nvSpPr>
          <p:cNvPr id="18" name="TextBox 17"/>
          <p:cNvSpPr txBox="1"/>
          <p:nvPr/>
        </p:nvSpPr>
        <p:spPr>
          <a:xfrm>
            <a:off x="6059851" y="3376075"/>
            <a:ext cx="1071127" cy="261610"/>
          </a:xfrm>
          <a:prstGeom prst="rect">
            <a:avLst/>
          </a:prstGeom>
          <a:noFill/>
        </p:spPr>
        <p:txBody>
          <a:bodyPr wrap="none" rtlCol="0">
            <a:spAutoFit/>
          </a:bodyPr>
          <a:lstStyle/>
          <a:p>
            <a:pPr defTabSz="914400"/>
            <a:r>
              <a:rPr lang="en-US" sz="1100" dirty="0" smtClean="0">
                <a:solidFill>
                  <a:srgbClr val="FFFFFF"/>
                </a:solidFill>
                <a:latin typeface="Calibri" panose="020F0502020204030204"/>
              </a:rPr>
              <a:t>SampleRequest</a:t>
            </a:r>
            <a:endParaRPr lang="en-US" sz="1100" dirty="0">
              <a:solidFill>
                <a:srgbClr val="FFFFFF"/>
              </a:solidFill>
              <a:latin typeface="Calibri" panose="020F0502020204030204"/>
            </a:endParaRPr>
          </a:p>
        </p:txBody>
      </p:sp>
    </p:spTree>
    <p:extLst>
      <p:ext uri="{BB962C8B-B14F-4D97-AF65-F5344CB8AC3E}">
        <p14:creationId xmlns:p14="http://schemas.microsoft.com/office/powerpoint/2010/main" val="246490771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Demo – Dynamic D3D object as a video</a:t>
            </a:r>
            <a:endParaRPr lang="en-US" sz="2400" dirty="0"/>
          </a:p>
        </p:txBody>
      </p:sp>
    </p:spTree>
    <p:extLst>
      <p:ext uri="{BB962C8B-B14F-4D97-AF65-F5344CB8AC3E}">
        <p14:creationId xmlns:p14="http://schemas.microsoft.com/office/powerpoint/2010/main" val="2552877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the stream</a:t>
            </a:r>
            <a:endParaRPr lang="en-US" dirty="0">
              <a:solidFill>
                <a:srgbClr val="505050"/>
              </a:solidFill>
            </a:endParaRPr>
          </a:p>
        </p:txBody>
      </p:sp>
      <p:sp>
        <p:nvSpPr>
          <p:cNvPr id="3" name="Content Placeholder 2"/>
          <p:cNvSpPr>
            <a:spLocks noGrp="1"/>
          </p:cNvSpPr>
          <p:nvPr>
            <p:ph sz="quarter" idx="14"/>
          </p:nvPr>
        </p:nvSpPr>
        <p:spPr>
          <a:xfrm>
            <a:off x="274638" y="1363662"/>
            <a:ext cx="11887200" cy="5334002"/>
          </a:xfrm>
        </p:spPr>
        <p:txBody>
          <a:bodyPr>
            <a:noAutofit/>
          </a:bodyPr>
          <a:lstStyle/>
          <a:p>
            <a:r>
              <a:rPr lang="en-US" sz="1800" dirty="0" err="1"/>
              <a:t>v</a:t>
            </a:r>
            <a:r>
              <a:rPr lang="en-US" sz="1800" dirty="0" err="1" smtClean="0">
                <a:solidFill>
                  <a:srgbClr val="505050"/>
                </a:solidFill>
              </a:rPr>
              <a:t>ar</a:t>
            </a:r>
            <a:r>
              <a:rPr lang="en-US" sz="1800" dirty="0" smtClean="0">
                <a:solidFill>
                  <a:srgbClr val="505050"/>
                </a:solidFill>
              </a:rPr>
              <a:t> </a:t>
            </a:r>
            <a:r>
              <a:rPr lang="en-US" sz="1800" dirty="0" err="1" smtClean="0">
                <a:solidFill>
                  <a:srgbClr val="505050"/>
                </a:solidFill>
              </a:rPr>
              <a:t>frameRateN</a:t>
            </a:r>
            <a:r>
              <a:rPr lang="en-US" sz="1800" dirty="0" smtClean="0">
                <a:solidFill>
                  <a:srgbClr val="505050"/>
                </a:solidFill>
              </a:rPr>
              <a:t> = 30;             </a:t>
            </a:r>
            <a:r>
              <a:rPr lang="en-US" sz="1800" dirty="0" smtClean="0">
                <a:solidFill>
                  <a:srgbClr val="00B050"/>
                </a:solidFill>
              </a:rPr>
              <a:t>// Unlike MSE which supports specific formats,</a:t>
            </a:r>
          </a:p>
          <a:p>
            <a:r>
              <a:rPr lang="en-US" sz="1800" dirty="0" err="1"/>
              <a:t>v</a:t>
            </a:r>
            <a:r>
              <a:rPr lang="en-US" sz="1800" dirty="0" err="1" smtClean="0">
                <a:solidFill>
                  <a:srgbClr val="505050"/>
                </a:solidFill>
              </a:rPr>
              <a:t>ar</a:t>
            </a:r>
            <a:r>
              <a:rPr lang="en-US" sz="1800" dirty="0" smtClean="0">
                <a:solidFill>
                  <a:srgbClr val="505050"/>
                </a:solidFill>
              </a:rPr>
              <a:t> </a:t>
            </a:r>
            <a:r>
              <a:rPr lang="en-US" sz="1800" dirty="0" err="1" smtClean="0">
                <a:solidFill>
                  <a:srgbClr val="505050"/>
                </a:solidFill>
              </a:rPr>
              <a:t>frameRateD</a:t>
            </a:r>
            <a:r>
              <a:rPr lang="en-US" sz="1800" dirty="0" smtClean="0">
                <a:solidFill>
                  <a:srgbClr val="505050"/>
                </a:solidFill>
              </a:rPr>
              <a:t> = 1;              </a:t>
            </a:r>
            <a:r>
              <a:rPr lang="en-US" sz="1800" dirty="0" smtClean="0">
                <a:solidFill>
                  <a:srgbClr val="00B050"/>
                </a:solidFill>
              </a:rPr>
              <a:t>// MSS supports any format. So, the app must</a:t>
            </a:r>
          </a:p>
          <a:p>
            <a:r>
              <a:rPr lang="en-US" sz="1800" dirty="0" err="1" smtClean="0">
                <a:solidFill>
                  <a:srgbClr val="505050"/>
                </a:solidFill>
              </a:rPr>
              <a:t>var</a:t>
            </a:r>
            <a:r>
              <a:rPr lang="en-US" sz="1800" dirty="0" smtClean="0">
                <a:solidFill>
                  <a:srgbClr val="505050"/>
                </a:solidFill>
              </a:rPr>
              <a:t> width = 1152;                </a:t>
            </a:r>
            <a:r>
              <a:rPr lang="en-US" sz="1800" dirty="0" smtClean="0">
                <a:solidFill>
                  <a:srgbClr val="00B050"/>
                </a:solidFill>
              </a:rPr>
              <a:t>// explicitly specify what the video or audio is.</a:t>
            </a:r>
          </a:p>
          <a:p>
            <a:r>
              <a:rPr lang="en-US" sz="1800" dirty="0" err="1"/>
              <a:t>v</a:t>
            </a:r>
            <a:r>
              <a:rPr lang="en-US" sz="1800" dirty="0" err="1" smtClean="0"/>
              <a:t>ar</a:t>
            </a:r>
            <a:r>
              <a:rPr lang="en-US" sz="1800" dirty="0" smtClean="0"/>
              <a:t> height</a:t>
            </a:r>
            <a:r>
              <a:rPr lang="en-US" sz="1800" dirty="0" smtClean="0">
                <a:solidFill>
                  <a:srgbClr val="505050"/>
                </a:solidFill>
              </a:rPr>
              <a:t> = </a:t>
            </a:r>
            <a:r>
              <a:rPr lang="en-US" sz="1800" dirty="0" smtClean="0"/>
              <a:t>720</a:t>
            </a:r>
            <a:r>
              <a:rPr lang="en-US" sz="1800" dirty="0" smtClean="0">
                <a:solidFill>
                  <a:srgbClr val="505050"/>
                </a:solidFill>
              </a:rPr>
              <a:t>;</a:t>
            </a:r>
          </a:p>
          <a:p>
            <a:r>
              <a:rPr lang="en-US" sz="1800" dirty="0" smtClean="0">
                <a:solidFill>
                  <a:srgbClr val="00B050"/>
                </a:solidFill>
              </a:rPr>
              <a:t>// Define how the video source is encoded. Here, we’re using uncompressed 720p.</a:t>
            </a:r>
          </a:p>
          <a:p>
            <a:r>
              <a:rPr lang="en-US" sz="1800" dirty="0" err="1" smtClean="0">
                <a:solidFill>
                  <a:srgbClr val="505050"/>
                </a:solidFill>
              </a:rPr>
              <a:t>var</a:t>
            </a:r>
            <a:r>
              <a:rPr lang="en-US" sz="1800" dirty="0" smtClean="0">
                <a:solidFill>
                  <a:srgbClr val="505050"/>
                </a:solidFill>
              </a:rPr>
              <a:t> </a:t>
            </a:r>
            <a:r>
              <a:rPr lang="en-US" sz="1800" dirty="0" err="1" smtClean="0">
                <a:solidFill>
                  <a:srgbClr val="505050"/>
                </a:solidFill>
              </a:rPr>
              <a:t>videoEncProps</a:t>
            </a:r>
            <a:r>
              <a:rPr lang="en-US" sz="1800" dirty="0" smtClean="0">
                <a:solidFill>
                  <a:srgbClr val="505050"/>
                </a:solidFill>
              </a:rPr>
              <a:t>  </a:t>
            </a:r>
            <a:r>
              <a:rPr lang="en-US" sz="1800" dirty="0">
                <a:solidFill>
                  <a:srgbClr val="505050"/>
                </a:solidFill>
              </a:rPr>
              <a:t>= </a:t>
            </a:r>
            <a:r>
              <a:rPr lang="en-US" sz="1800" dirty="0" smtClean="0">
                <a:solidFill>
                  <a:srgbClr val="505050"/>
                </a:solidFill>
              </a:rPr>
              <a:t>Windows.Media.MediaProperties.VideoEncodingProperties.createUncompressed(</a:t>
            </a:r>
            <a:endParaRPr lang="en-US" sz="1800" dirty="0">
              <a:solidFill>
                <a:srgbClr val="505050"/>
              </a:solidFill>
            </a:endParaRPr>
          </a:p>
          <a:p>
            <a:r>
              <a:rPr lang="en-US" sz="1800" dirty="0" smtClean="0">
                <a:solidFill>
                  <a:srgbClr val="505050"/>
                </a:solidFill>
              </a:rPr>
              <a:t>    MediaProperties.MediaEncodingSubtype.bgra8, width, height);</a:t>
            </a:r>
          </a:p>
          <a:p>
            <a:endParaRPr lang="en-US" sz="1800" dirty="0" smtClean="0">
              <a:solidFill>
                <a:srgbClr val="00B050"/>
              </a:solidFill>
            </a:endParaRPr>
          </a:p>
          <a:p>
            <a:r>
              <a:rPr lang="en-US" sz="1800" dirty="0" smtClean="0">
                <a:solidFill>
                  <a:srgbClr val="00B050"/>
                </a:solidFill>
              </a:rPr>
              <a:t>// Create a stream descriptor for initializing the media source.</a:t>
            </a:r>
          </a:p>
          <a:p>
            <a:r>
              <a:rPr lang="en-US" sz="1800" dirty="0" err="1" smtClean="0"/>
              <a:t>var</a:t>
            </a:r>
            <a:r>
              <a:rPr lang="en-US" sz="1800" dirty="0" smtClean="0"/>
              <a:t> </a:t>
            </a:r>
            <a:r>
              <a:rPr lang="en-US" sz="1800" dirty="0" err="1" smtClean="0"/>
              <a:t>videoDesc</a:t>
            </a:r>
            <a:r>
              <a:rPr lang="en-US" sz="1800" dirty="0" smtClean="0"/>
              <a:t> = new </a:t>
            </a:r>
            <a:r>
              <a:rPr lang="en-US" sz="1800" dirty="0" err="1" smtClean="0"/>
              <a:t>Windows.Media.Core.VideoStreamDescriptor</a:t>
            </a:r>
            <a:r>
              <a:rPr lang="en-US" sz="1800" dirty="0" smtClean="0"/>
              <a:t>(</a:t>
            </a:r>
            <a:r>
              <a:rPr lang="en-US" sz="1800" dirty="0" err="1" smtClean="0"/>
              <a:t>videoEncProps</a:t>
            </a:r>
            <a:r>
              <a:rPr lang="en-US" sz="1800" dirty="0" smtClean="0"/>
              <a:t>);</a:t>
            </a:r>
          </a:p>
          <a:p>
            <a:r>
              <a:rPr lang="en-US" sz="1800" dirty="0" err="1" smtClean="0"/>
              <a:t>videoDesc.encodingProperties.frameRate.numerator</a:t>
            </a:r>
            <a:r>
              <a:rPr lang="en-US" sz="1800" dirty="0" smtClean="0"/>
              <a:t> = </a:t>
            </a:r>
            <a:r>
              <a:rPr lang="en-US" sz="1800" dirty="0" err="1" smtClean="0"/>
              <a:t>frameRateN</a:t>
            </a:r>
            <a:r>
              <a:rPr lang="en-US" sz="1800" dirty="0" smtClean="0"/>
              <a:t>;</a:t>
            </a:r>
          </a:p>
          <a:p>
            <a:r>
              <a:rPr lang="en-US" sz="1800" dirty="0" err="1" smtClean="0">
                <a:solidFill>
                  <a:srgbClr val="505050"/>
                </a:solidFill>
              </a:rPr>
              <a:t>videoDesc.encodingProperties.frameRate.denominator</a:t>
            </a:r>
            <a:r>
              <a:rPr lang="en-US" sz="1800" dirty="0" smtClean="0">
                <a:solidFill>
                  <a:srgbClr val="505050"/>
                </a:solidFill>
              </a:rPr>
              <a:t> = </a:t>
            </a:r>
            <a:r>
              <a:rPr lang="en-US" sz="1800" dirty="0" err="1" smtClean="0">
                <a:solidFill>
                  <a:srgbClr val="505050"/>
                </a:solidFill>
              </a:rPr>
              <a:t>frameRateD</a:t>
            </a:r>
            <a:r>
              <a:rPr lang="en-US" sz="1800" dirty="0" smtClean="0">
                <a:solidFill>
                  <a:srgbClr val="505050"/>
                </a:solidFill>
              </a:rPr>
              <a:t>;</a:t>
            </a:r>
          </a:p>
          <a:p>
            <a:r>
              <a:rPr lang="en-US" sz="1800" dirty="0" err="1" smtClean="0"/>
              <a:t>videoDesc.encodingProperties.bitrate</a:t>
            </a:r>
            <a:r>
              <a:rPr lang="en-US" sz="1800" dirty="0" smtClean="0"/>
              <a:t> = </a:t>
            </a:r>
            <a:r>
              <a:rPr lang="en-US" sz="1800" dirty="0" err="1" smtClean="0"/>
              <a:t>frameRateN</a:t>
            </a:r>
            <a:r>
              <a:rPr lang="en-US" sz="1800" dirty="0" smtClean="0"/>
              <a:t> * </a:t>
            </a:r>
            <a:r>
              <a:rPr lang="en-US" sz="1800" dirty="0" err="1" smtClean="0"/>
              <a:t>frameRateD</a:t>
            </a:r>
            <a:r>
              <a:rPr lang="en-US" sz="1800" dirty="0" smtClean="0"/>
              <a:t> * width * height * 4;</a:t>
            </a:r>
          </a:p>
        </p:txBody>
      </p:sp>
    </p:spTree>
    <p:extLst>
      <p:ext uri="{BB962C8B-B14F-4D97-AF65-F5344CB8AC3E}">
        <p14:creationId xmlns:p14="http://schemas.microsoft.com/office/powerpoint/2010/main" val="3632475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stream source</a:t>
            </a:r>
            <a:endParaRPr lang="en-US" dirty="0">
              <a:solidFill>
                <a:srgbClr val="505050"/>
              </a:solidFill>
            </a:endParaRPr>
          </a:p>
        </p:txBody>
      </p:sp>
      <p:sp>
        <p:nvSpPr>
          <p:cNvPr id="3" name="Content Placeholder 2"/>
          <p:cNvSpPr>
            <a:spLocks noGrp="1"/>
          </p:cNvSpPr>
          <p:nvPr>
            <p:ph sz="quarter" idx="14"/>
          </p:nvPr>
        </p:nvSpPr>
        <p:spPr>
          <a:xfrm>
            <a:off x="274638" y="1363662"/>
            <a:ext cx="11887200" cy="5334002"/>
          </a:xfrm>
        </p:spPr>
        <p:txBody>
          <a:bodyPr>
            <a:normAutofit/>
          </a:bodyPr>
          <a:lstStyle/>
          <a:p>
            <a:r>
              <a:rPr lang="en-US" sz="1800" dirty="0" smtClean="0">
                <a:solidFill>
                  <a:srgbClr val="00B050"/>
                </a:solidFill>
              </a:rPr>
              <a:t>// </a:t>
            </a:r>
            <a:r>
              <a:rPr lang="en-US" sz="1800" b="1" dirty="0" smtClean="0">
                <a:solidFill>
                  <a:srgbClr val="00B050"/>
                </a:solidFill>
              </a:rPr>
              <a:t>Step 3</a:t>
            </a:r>
            <a:r>
              <a:rPr lang="en-US" sz="1800" dirty="0" smtClean="0">
                <a:solidFill>
                  <a:srgbClr val="00B050"/>
                </a:solidFill>
              </a:rPr>
              <a:t>: Create a stream source using the stream descriptor</a:t>
            </a:r>
          </a:p>
          <a:p>
            <a:r>
              <a:rPr lang="en-US" sz="1800" dirty="0" err="1" smtClean="0"/>
              <a:t>var</a:t>
            </a:r>
            <a:r>
              <a:rPr lang="en-US" sz="1800" dirty="0" smtClean="0"/>
              <a:t> </a:t>
            </a:r>
            <a:r>
              <a:rPr lang="en-US" sz="1800" dirty="0" err="1" smtClean="0"/>
              <a:t>streamSource</a:t>
            </a:r>
            <a:r>
              <a:rPr lang="en-US" sz="1800" dirty="0" smtClean="0"/>
              <a:t> = new </a:t>
            </a:r>
            <a:r>
              <a:rPr lang="en-US" sz="1800" dirty="0" err="1" smtClean="0"/>
              <a:t>Windows.Media.Core.MediaStreamSource</a:t>
            </a:r>
            <a:r>
              <a:rPr lang="en-US" sz="1800" dirty="0" smtClean="0"/>
              <a:t>(</a:t>
            </a:r>
            <a:r>
              <a:rPr lang="en-US" sz="1800" dirty="0" err="1" smtClean="0"/>
              <a:t>videoDesc</a:t>
            </a:r>
            <a:r>
              <a:rPr lang="en-US" sz="1800" dirty="0" smtClean="0"/>
              <a:t>); </a:t>
            </a:r>
            <a:r>
              <a:rPr lang="en-US" sz="1800" dirty="0" smtClean="0">
                <a:solidFill>
                  <a:srgbClr val="00B050"/>
                </a:solidFill>
              </a:rPr>
              <a:t>// Note: Switching</a:t>
            </a:r>
          </a:p>
          <a:p>
            <a:r>
              <a:rPr lang="en-US" sz="1800" dirty="0" err="1" smtClean="0"/>
              <a:t>streamSource.bufferTime</a:t>
            </a:r>
            <a:r>
              <a:rPr lang="en-US" sz="1800" dirty="0" smtClean="0"/>
              <a:t> = 250;                                          </a:t>
            </a:r>
            <a:r>
              <a:rPr lang="en-US" sz="1800" dirty="0" smtClean="0">
                <a:solidFill>
                  <a:srgbClr val="00B050"/>
                </a:solidFill>
              </a:rPr>
              <a:t>// streams for quality</a:t>
            </a:r>
          </a:p>
          <a:p>
            <a:r>
              <a:rPr lang="en-US" sz="1800" dirty="0" smtClean="0"/>
              <a:t>                                                                        </a:t>
            </a:r>
            <a:r>
              <a:rPr lang="en-US" sz="1800" dirty="0" smtClean="0">
                <a:solidFill>
                  <a:srgbClr val="00B050"/>
                </a:solidFill>
              </a:rPr>
              <a:t>// or an ad means </a:t>
            </a:r>
          </a:p>
          <a:p>
            <a:r>
              <a:rPr lang="en-US" sz="1800" dirty="0" smtClean="0">
                <a:solidFill>
                  <a:srgbClr val="00B050"/>
                </a:solidFill>
              </a:rPr>
              <a:t>// Register handlers for initializing and getting samples.              // updating the stream</a:t>
            </a:r>
            <a:endParaRPr lang="en-US" sz="1800" dirty="0">
              <a:solidFill>
                <a:srgbClr val="00B050"/>
              </a:solidFill>
            </a:endParaRPr>
          </a:p>
          <a:p>
            <a:r>
              <a:rPr lang="en-US" sz="1800" dirty="0" err="1" smtClean="0"/>
              <a:t>streamsource</a:t>
            </a:r>
            <a:r>
              <a:rPr lang="en-US" sz="1800" dirty="0" err="1" smtClean="0">
                <a:solidFill>
                  <a:srgbClr val="505050"/>
                </a:solidFill>
              </a:rPr>
              <a:t>.addEventListener</a:t>
            </a:r>
            <a:r>
              <a:rPr lang="en-US" sz="1800" dirty="0" smtClean="0">
                <a:solidFill>
                  <a:srgbClr val="505050"/>
                </a:solidFill>
              </a:rPr>
              <a:t>(“starting”, </a:t>
            </a:r>
            <a:r>
              <a:rPr lang="en-US" sz="1800" dirty="0" err="1" smtClean="0"/>
              <a:t>streamSource</a:t>
            </a:r>
            <a:r>
              <a:rPr lang="en-US" sz="1800" dirty="0" err="1" smtClean="0">
                <a:solidFill>
                  <a:srgbClr val="505050"/>
                </a:solidFill>
              </a:rPr>
              <a:t>_starting</a:t>
            </a:r>
            <a:r>
              <a:rPr lang="en-US" sz="1800" dirty="0" smtClean="0">
                <a:solidFill>
                  <a:srgbClr val="505050"/>
                </a:solidFill>
              </a:rPr>
              <a:t>);       </a:t>
            </a:r>
            <a:r>
              <a:rPr lang="en-US" sz="1800" dirty="0" smtClean="0">
                <a:solidFill>
                  <a:srgbClr val="00B050"/>
                </a:solidFill>
              </a:rPr>
              <a:t>// descriptor.</a:t>
            </a:r>
          </a:p>
          <a:p>
            <a:r>
              <a:rPr lang="en-US" sz="1800" dirty="0" err="1" smtClean="0"/>
              <a:t>streamsource.addEventListener</a:t>
            </a:r>
            <a:r>
              <a:rPr lang="en-US" sz="1800" dirty="0" smtClean="0"/>
              <a:t>(“</a:t>
            </a:r>
            <a:r>
              <a:rPr lang="en-US" sz="1800" dirty="0" err="1" smtClean="0"/>
              <a:t>samplerequested</a:t>
            </a:r>
            <a:r>
              <a:rPr lang="en-US" sz="1800" dirty="0" smtClean="0"/>
              <a:t>”, </a:t>
            </a:r>
            <a:r>
              <a:rPr lang="en-US" sz="1800" dirty="0" err="1" smtClean="0"/>
              <a:t>streamSource_samplerequested</a:t>
            </a:r>
            <a:r>
              <a:rPr lang="en-US" sz="1800" dirty="0" smtClean="0"/>
              <a:t>);</a:t>
            </a:r>
            <a:endParaRPr lang="en-US" sz="1800" dirty="0" smtClean="0">
              <a:solidFill>
                <a:srgbClr val="505050"/>
              </a:solidFill>
            </a:endParaRPr>
          </a:p>
          <a:p>
            <a:pPr>
              <a:spcBef>
                <a:spcPts val="0"/>
              </a:spcBef>
              <a:spcAft>
                <a:spcPts val="0"/>
              </a:spcAft>
            </a:pPr>
            <a:endParaRPr lang="en-US" sz="1800" dirty="0" smtClean="0">
              <a:solidFill>
                <a:srgbClr val="000000"/>
              </a:solidFill>
              <a:highlight>
                <a:srgbClr val="FFFFFF"/>
              </a:highlight>
              <a:ea typeface="Calibri" panose="020F0502020204030204" pitchFamily="34" charset="0"/>
              <a:cs typeface="Times New Roman" panose="02020603050405020304" pitchFamily="18" charset="0"/>
            </a:endParaRPr>
          </a:p>
          <a:p>
            <a:r>
              <a:rPr lang="en-US" sz="1800" dirty="0" smtClean="0">
                <a:solidFill>
                  <a:srgbClr val="00B050"/>
                </a:solidFill>
              </a:rPr>
              <a:t>// </a:t>
            </a:r>
            <a:r>
              <a:rPr lang="en-US" sz="1800" dirty="0">
                <a:solidFill>
                  <a:srgbClr val="00B050"/>
                </a:solidFill>
              </a:rPr>
              <a:t>Attach the stream source to the video tag</a:t>
            </a:r>
          </a:p>
          <a:p>
            <a:r>
              <a:rPr lang="en-US" sz="1800" dirty="0" err="1" smtClean="0"/>
              <a:t>var</a:t>
            </a:r>
            <a:r>
              <a:rPr lang="en-US" sz="1800" dirty="0" smtClean="0"/>
              <a:t> </a:t>
            </a:r>
            <a:r>
              <a:rPr lang="en-US" sz="1800" dirty="0" err="1" smtClean="0"/>
              <a:t>mediaPlayer</a:t>
            </a:r>
            <a:r>
              <a:rPr lang="en-US" sz="1800" dirty="0" smtClean="0"/>
              <a:t> </a:t>
            </a:r>
            <a:r>
              <a:rPr lang="en-US" sz="1800" dirty="0"/>
              <a:t>= </a:t>
            </a:r>
            <a:r>
              <a:rPr lang="en-US" sz="1800" dirty="0" err="1"/>
              <a:t>document.getElementById</a:t>
            </a:r>
            <a:r>
              <a:rPr lang="en-US" sz="1800" dirty="0" smtClean="0"/>
              <a:t>(“</a:t>
            </a:r>
            <a:r>
              <a:rPr lang="en-US" sz="1800" dirty="0" err="1" smtClean="0"/>
              <a:t>mediaplayer</a:t>
            </a:r>
            <a:r>
              <a:rPr lang="en-US" sz="1800" dirty="0" smtClean="0"/>
              <a:t>”);</a:t>
            </a:r>
          </a:p>
          <a:p>
            <a:r>
              <a:rPr lang="en-US" sz="1800" dirty="0" err="1" smtClean="0"/>
              <a:t>mediaPlayer.autoplay</a:t>
            </a:r>
            <a:r>
              <a:rPr lang="en-US" sz="1800" dirty="0" smtClean="0"/>
              <a:t> = false;</a:t>
            </a:r>
          </a:p>
          <a:p>
            <a:r>
              <a:rPr lang="en-US" sz="1800" dirty="0" err="1" smtClean="0"/>
              <a:t>mediaPlayer.src</a:t>
            </a:r>
            <a:r>
              <a:rPr lang="en-US" sz="1800" dirty="0" smtClean="0"/>
              <a:t> = </a:t>
            </a:r>
            <a:r>
              <a:rPr lang="en-US" sz="1800" dirty="0" err="1" smtClean="0"/>
              <a:t>URL.createObjectURL</a:t>
            </a:r>
            <a:r>
              <a:rPr lang="en-US" sz="1800" dirty="0" smtClean="0"/>
              <a:t>(</a:t>
            </a:r>
            <a:r>
              <a:rPr lang="en-US" sz="1800" dirty="0" err="1" smtClean="0"/>
              <a:t>streamSource</a:t>
            </a:r>
            <a:r>
              <a:rPr lang="en-US" sz="1800" dirty="0" smtClean="0"/>
              <a:t>); </a:t>
            </a:r>
            <a:endParaRPr lang="en-US" sz="1800" dirty="0" smtClean="0">
              <a:solidFill>
                <a:srgbClr val="000000"/>
              </a:solidFill>
              <a:highlight>
                <a:srgbClr val="FFFFFF"/>
              </a:highlight>
              <a:ea typeface="Calibri" panose="020F0502020204030204" pitchFamily="34" charset="0"/>
              <a:cs typeface="Times New Roman" panose="02020603050405020304" pitchFamily="18" charset="0"/>
            </a:endParaRPr>
          </a:p>
        </p:txBody>
      </p:sp>
      <p:sp>
        <p:nvSpPr>
          <p:cNvPr id="4" name="Rectangle 3"/>
          <p:cNvSpPr/>
          <p:nvPr/>
        </p:nvSpPr>
        <p:spPr bwMode="auto">
          <a:xfrm>
            <a:off x="198436" y="5874676"/>
            <a:ext cx="8305775" cy="457200"/>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94068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05050"/>
                </a:solidFill>
              </a:rPr>
              <a:t>Append data into source buffers</a:t>
            </a:r>
            <a:endParaRPr lang="en-US" dirty="0">
              <a:solidFill>
                <a:srgbClr val="505050"/>
              </a:solidFill>
            </a:endParaRPr>
          </a:p>
        </p:txBody>
      </p:sp>
      <p:sp>
        <p:nvSpPr>
          <p:cNvPr id="3" name="Content Placeholder 2"/>
          <p:cNvSpPr>
            <a:spLocks noGrp="1"/>
          </p:cNvSpPr>
          <p:nvPr>
            <p:ph sz="quarter" idx="14"/>
          </p:nvPr>
        </p:nvSpPr>
        <p:spPr>
          <a:xfrm>
            <a:off x="274638" y="1135062"/>
            <a:ext cx="11887200" cy="5562602"/>
          </a:xfrm>
        </p:spPr>
        <p:txBody>
          <a:bodyPr>
            <a:noAutofit/>
          </a:bodyPr>
          <a:lstStyle/>
          <a:p>
            <a:r>
              <a:rPr lang="en-US" sz="2000" dirty="0" smtClean="0">
                <a:solidFill>
                  <a:srgbClr val="00B050"/>
                </a:solidFill>
                <a:highlight>
                  <a:srgbClr val="FFFFFF"/>
                </a:highlight>
                <a:ea typeface="Calibri" panose="020F0502020204030204" pitchFamily="34" charset="0"/>
                <a:cs typeface="Times New Roman" panose="02020603050405020304" pitchFamily="18" charset="0"/>
              </a:rPr>
              <a:t>// </a:t>
            </a:r>
            <a:r>
              <a:rPr lang="en-US" sz="2000" dirty="0">
                <a:solidFill>
                  <a:srgbClr val="00B050"/>
                </a:solidFill>
                <a:highlight>
                  <a:srgbClr val="FFFFFF"/>
                </a:highlight>
                <a:ea typeface="Calibri" panose="020F0502020204030204" pitchFamily="34" charset="0"/>
                <a:cs typeface="Times New Roman" panose="02020603050405020304" pitchFamily="18" charset="0"/>
              </a:rPr>
              <a:t>A custom Media Extension projects a WinRT interface</a:t>
            </a:r>
          </a:p>
          <a:p>
            <a:r>
              <a:rPr lang="en-US" sz="2000" dirty="0" err="1" smtClean="0">
                <a:solidFill>
                  <a:srgbClr val="505050"/>
                </a:solidFill>
              </a:rPr>
              <a:t>var</a:t>
            </a:r>
            <a:r>
              <a:rPr lang="en-US" sz="2000" dirty="0" smtClean="0">
                <a:solidFill>
                  <a:srgbClr val="505050"/>
                </a:solidFill>
              </a:rPr>
              <a:t> </a:t>
            </a:r>
            <a:r>
              <a:rPr lang="en-US" sz="2000" dirty="0" err="1" smtClean="0">
                <a:solidFill>
                  <a:srgbClr val="505050"/>
                </a:solidFill>
              </a:rPr>
              <a:t>sampleGenerator</a:t>
            </a:r>
            <a:r>
              <a:rPr lang="en-US" sz="2000" dirty="0" smtClean="0">
                <a:solidFill>
                  <a:srgbClr val="505050"/>
                </a:solidFill>
              </a:rPr>
              <a:t> = new </a:t>
            </a:r>
            <a:r>
              <a:rPr lang="en-US" sz="2000" dirty="0" err="1" smtClean="0">
                <a:solidFill>
                  <a:srgbClr val="505050"/>
                </a:solidFill>
              </a:rPr>
              <a:t>DXSurfaceGenerator.SampleGenerator</a:t>
            </a:r>
            <a:r>
              <a:rPr lang="en-US" sz="2000" dirty="0" smtClean="0">
                <a:solidFill>
                  <a:srgbClr val="505050"/>
                </a:solidFill>
              </a:rPr>
              <a:t>(); </a:t>
            </a:r>
          </a:p>
          <a:p>
            <a:endParaRPr lang="en-US" sz="2000" dirty="0" smtClean="0">
              <a:solidFill>
                <a:srgbClr val="505050"/>
              </a:solidFill>
            </a:endParaRPr>
          </a:p>
          <a:p>
            <a:r>
              <a:rPr lang="en-US" sz="2000" dirty="0" smtClean="0">
                <a:solidFill>
                  <a:srgbClr val="505050"/>
                </a:solidFill>
              </a:rPr>
              <a:t>function </a:t>
            </a:r>
            <a:r>
              <a:rPr lang="en-US" sz="2000" dirty="0" err="1" smtClean="0">
                <a:solidFill>
                  <a:srgbClr val="505050"/>
                </a:solidFill>
              </a:rPr>
              <a:t>streamSource_starting</a:t>
            </a:r>
            <a:r>
              <a:rPr lang="en-US" sz="2000" dirty="0" smtClean="0">
                <a:solidFill>
                  <a:srgbClr val="505050"/>
                </a:solidFill>
              </a:rPr>
              <a:t>(e) {</a:t>
            </a:r>
          </a:p>
          <a:p>
            <a:r>
              <a:rPr lang="en-US" sz="2000" dirty="0" smtClean="0">
                <a:solidFill>
                  <a:srgbClr val="505050"/>
                </a:solidFill>
              </a:rPr>
              <a:t>    </a:t>
            </a:r>
            <a:r>
              <a:rPr lang="en-US" sz="2000" dirty="0" err="1" smtClean="0">
                <a:solidFill>
                  <a:srgbClr val="505050"/>
                </a:solidFill>
              </a:rPr>
              <a:t>sampleGenerator.initialize</a:t>
            </a:r>
            <a:r>
              <a:rPr lang="en-US" sz="2000" dirty="0" smtClean="0">
                <a:solidFill>
                  <a:srgbClr val="505050"/>
                </a:solidFill>
              </a:rPr>
              <a:t>(</a:t>
            </a:r>
            <a:r>
              <a:rPr lang="en-US" sz="2000" dirty="0" err="1" smtClean="0">
                <a:solidFill>
                  <a:srgbClr val="505050"/>
                </a:solidFill>
              </a:rPr>
              <a:t>streamSource</a:t>
            </a:r>
            <a:r>
              <a:rPr lang="en-US" sz="2000" dirty="0" smtClean="0">
                <a:solidFill>
                  <a:srgbClr val="505050"/>
                </a:solidFill>
              </a:rPr>
              <a:t>, </a:t>
            </a:r>
            <a:r>
              <a:rPr lang="en-US" sz="2000" dirty="0" err="1" smtClean="0">
                <a:solidFill>
                  <a:srgbClr val="505050"/>
                </a:solidFill>
              </a:rPr>
              <a:t>videoDesc</a:t>
            </a:r>
            <a:r>
              <a:rPr lang="en-US" sz="2000" dirty="0" smtClean="0">
                <a:solidFill>
                  <a:srgbClr val="505050"/>
                </a:solidFill>
              </a:rPr>
              <a:t>);</a:t>
            </a:r>
          </a:p>
          <a:p>
            <a:r>
              <a:rPr lang="en-US" sz="2000" dirty="0">
                <a:solidFill>
                  <a:srgbClr val="505050"/>
                </a:solidFill>
              </a:rPr>
              <a:t> </a:t>
            </a:r>
            <a:r>
              <a:rPr lang="en-US" sz="2000" dirty="0" smtClean="0">
                <a:solidFill>
                  <a:srgbClr val="505050"/>
                </a:solidFill>
              </a:rPr>
              <a:t>   </a:t>
            </a:r>
            <a:r>
              <a:rPr lang="en-US" sz="2000" dirty="0" err="1" smtClean="0">
                <a:solidFill>
                  <a:srgbClr val="505050"/>
                </a:solidFill>
              </a:rPr>
              <a:t>e.request.setActualStartPosition</a:t>
            </a:r>
            <a:r>
              <a:rPr lang="en-US" sz="2000" dirty="0" smtClean="0">
                <a:solidFill>
                  <a:srgbClr val="505050"/>
                </a:solidFill>
              </a:rPr>
              <a:t>(0);</a:t>
            </a:r>
          </a:p>
          <a:p>
            <a:r>
              <a:rPr lang="en-US" sz="2000" dirty="0" smtClean="0">
                <a:solidFill>
                  <a:srgbClr val="505050"/>
                </a:solidFill>
              </a:rPr>
              <a:t>}</a:t>
            </a:r>
          </a:p>
          <a:p>
            <a:r>
              <a:rPr lang="en-US" sz="2000" dirty="0" smtClean="0">
                <a:solidFill>
                  <a:srgbClr val="505050"/>
                </a:solidFill>
              </a:rPr>
              <a:t>function </a:t>
            </a:r>
            <a:r>
              <a:rPr lang="en-US" sz="2000" dirty="0" err="1" smtClean="0">
                <a:solidFill>
                  <a:srgbClr val="505050"/>
                </a:solidFill>
              </a:rPr>
              <a:t>streamSource_samplerequested</a:t>
            </a:r>
            <a:r>
              <a:rPr lang="en-US" sz="2000" dirty="0" smtClean="0">
                <a:solidFill>
                  <a:srgbClr val="505050"/>
                </a:solidFill>
              </a:rPr>
              <a:t>(e) {</a:t>
            </a:r>
          </a:p>
          <a:p>
            <a:r>
              <a:rPr lang="en-US" sz="2000" dirty="0">
                <a:solidFill>
                  <a:srgbClr val="505050"/>
                </a:solidFill>
              </a:rPr>
              <a:t> </a:t>
            </a:r>
            <a:r>
              <a:rPr lang="en-US" sz="2000" dirty="0" smtClean="0">
                <a:solidFill>
                  <a:srgbClr val="505050"/>
                </a:solidFill>
              </a:rPr>
              <a:t>   </a:t>
            </a:r>
            <a:r>
              <a:rPr lang="en-US" sz="2000" dirty="0" err="1" smtClean="0">
                <a:solidFill>
                  <a:srgbClr val="505050"/>
                </a:solidFill>
              </a:rPr>
              <a:t>sampleGenerator.generateSample</a:t>
            </a:r>
            <a:r>
              <a:rPr lang="en-US" sz="2000" dirty="0" smtClean="0">
                <a:solidFill>
                  <a:srgbClr val="505050"/>
                </a:solidFill>
              </a:rPr>
              <a:t>(</a:t>
            </a:r>
            <a:r>
              <a:rPr lang="en-US" sz="2000" dirty="0" err="1" smtClean="0">
                <a:solidFill>
                  <a:srgbClr val="505050"/>
                </a:solidFill>
              </a:rPr>
              <a:t>e.request</a:t>
            </a:r>
            <a:r>
              <a:rPr lang="en-US" sz="2000" dirty="0" smtClean="0">
                <a:solidFill>
                  <a:srgbClr val="505050"/>
                </a:solidFill>
              </a:rPr>
              <a:t>);</a:t>
            </a:r>
          </a:p>
          <a:p>
            <a:r>
              <a:rPr lang="en-US" sz="2000" dirty="0">
                <a:solidFill>
                  <a:srgbClr val="505050"/>
                </a:solidFill>
              </a:rPr>
              <a:t> </a:t>
            </a:r>
            <a:r>
              <a:rPr lang="en-US" sz="2000" dirty="0" smtClean="0">
                <a:solidFill>
                  <a:srgbClr val="505050"/>
                </a:solidFill>
              </a:rPr>
              <a:t>   </a:t>
            </a:r>
            <a:r>
              <a:rPr lang="en-US" sz="2000" dirty="0" smtClean="0">
                <a:solidFill>
                  <a:srgbClr val="00B050"/>
                </a:solidFill>
              </a:rPr>
              <a:t>// Like MSE, this is where the magic happens.</a:t>
            </a:r>
          </a:p>
          <a:p>
            <a:r>
              <a:rPr lang="en-US" sz="2000" dirty="0">
                <a:solidFill>
                  <a:srgbClr val="00B050"/>
                </a:solidFill>
              </a:rPr>
              <a:t> </a:t>
            </a:r>
            <a:r>
              <a:rPr lang="en-US" sz="2000" dirty="0" smtClean="0">
                <a:solidFill>
                  <a:srgbClr val="00B050"/>
                </a:solidFill>
              </a:rPr>
              <a:t>   // Use </a:t>
            </a:r>
            <a:r>
              <a:rPr lang="en-US" sz="2000" dirty="0" err="1">
                <a:solidFill>
                  <a:srgbClr val="00B050"/>
                </a:solidFill>
              </a:rPr>
              <a:t>XMLHTTPRequest</a:t>
            </a:r>
            <a:r>
              <a:rPr lang="en-US" sz="2000" dirty="0">
                <a:solidFill>
                  <a:srgbClr val="00B050"/>
                </a:solidFill>
              </a:rPr>
              <a:t> (XHR) to get video and audio segments to append.</a:t>
            </a:r>
          </a:p>
          <a:p>
            <a:r>
              <a:rPr lang="en-US" sz="2000" dirty="0" smtClean="0">
                <a:solidFill>
                  <a:srgbClr val="00B050"/>
                </a:solidFill>
              </a:rPr>
              <a:t>    // Adapt </a:t>
            </a:r>
            <a:r>
              <a:rPr lang="en-US" sz="2000" dirty="0">
                <a:solidFill>
                  <a:srgbClr val="00B050"/>
                </a:solidFill>
              </a:rPr>
              <a:t>quality based on buffer fullness, network, dropped frames, etc.</a:t>
            </a:r>
            <a:endParaRPr lang="en-US" sz="2000" dirty="0" smtClean="0">
              <a:solidFill>
                <a:srgbClr val="505050"/>
              </a:solidFill>
            </a:endParaRPr>
          </a:p>
          <a:p>
            <a:r>
              <a:rPr lang="en-US" sz="2000" dirty="0" smtClean="0">
                <a:solidFill>
                  <a:srgbClr val="505050"/>
                </a:solidFill>
              </a:rPr>
              <a:t>}</a:t>
            </a:r>
          </a:p>
        </p:txBody>
      </p:sp>
    </p:spTree>
    <p:extLst>
      <p:ext uri="{BB962C8B-B14F-4D97-AF65-F5344CB8AC3E}">
        <p14:creationId xmlns:p14="http://schemas.microsoft.com/office/powerpoint/2010/main" val="1763228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3200" dirty="0" smtClean="0">
                <a:solidFill>
                  <a:srgbClr val="505050"/>
                </a:solidFill>
                <a:cs typeface="Segoe UI Semilight" panose="020B0402040204020203" pitchFamily="34" charset="0"/>
              </a:rPr>
              <a:t>Native C++/COM MF components</a:t>
            </a:r>
          </a:p>
          <a:p>
            <a:r>
              <a:rPr lang="en-US" sz="3200" dirty="0" smtClean="0">
                <a:solidFill>
                  <a:srgbClr val="505050"/>
                </a:solidFill>
                <a:cs typeface="Segoe UI Semilight" panose="020B0402040204020203" pitchFamily="34" charset="0"/>
              </a:rPr>
              <a:t>Custom streaming, formats, processing, codecs</a:t>
            </a:r>
          </a:p>
          <a:p>
            <a:r>
              <a:rPr lang="en-US" sz="3200" dirty="0">
                <a:solidFill>
                  <a:srgbClr val="505050"/>
                </a:solidFill>
                <a:cs typeface="Segoe UI Semilight" panose="020B0402040204020203" pitchFamily="34" charset="0"/>
              </a:rPr>
              <a:t>P</a:t>
            </a:r>
            <a:r>
              <a:rPr lang="en-US" sz="3200" dirty="0" smtClean="0">
                <a:solidFill>
                  <a:srgbClr val="505050"/>
                </a:solidFill>
                <a:cs typeface="Segoe UI Semilight" panose="020B0402040204020203" pitchFamily="34" charset="0"/>
              </a:rPr>
              <a:t>ackaged with your app</a:t>
            </a:r>
          </a:p>
          <a:p>
            <a:r>
              <a:rPr lang="en-US" sz="3200" dirty="0" smtClean="0">
                <a:solidFill>
                  <a:srgbClr val="505050"/>
                </a:solidFill>
                <a:cs typeface="Segoe UI Semilight" panose="020B0402040204020203" pitchFamily="34" charset="0"/>
              </a:rPr>
              <a:t>Can only be used by your app</a:t>
            </a:r>
          </a:p>
        </p:txBody>
      </p:sp>
      <p:sp>
        <p:nvSpPr>
          <p:cNvPr id="5" name="Title 4"/>
          <p:cNvSpPr>
            <a:spLocks noGrp="1"/>
          </p:cNvSpPr>
          <p:nvPr>
            <p:ph type="ctrTitle"/>
          </p:nvPr>
        </p:nvSpPr>
        <p:spPr>
          <a:solidFill>
            <a:srgbClr val="9B4F96"/>
          </a:solidFill>
        </p:spPr>
        <p:txBody>
          <a:bodyPr/>
          <a:lstStyle/>
          <a:p>
            <a:r>
              <a:rPr lang="en-US" dirty="0" smtClean="0"/>
              <a:t>Using custom MF extensions</a:t>
            </a:r>
            <a:endParaRPr lang="en-US" dirty="0"/>
          </a:p>
        </p:txBody>
      </p:sp>
    </p:spTree>
    <p:extLst>
      <p:ext uri="{BB962C8B-B14F-4D97-AF65-F5344CB8AC3E}">
        <p14:creationId xmlns:p14="http://schemas.microsoft.com/office/powerpoint/2010/main" val="173162415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2400" dirty="0" smtClean="0">
                <a:latin typeface="+mn-lt"/>
                <a:ea typeface="+mj-ea"/>
                <a:cs typeface="+mj-cs"/>
              </a:rPr>
              <a:t>Multimedia platform</a:t>
            </a:r>
            <a:endParaRPr lang="en-US" sz="2400" dirty="0">
              <a:latin typeface="+mn-lt"/>
              <a:ea typeface="+mj-ea"/>
              <a:cs typeface="+mj-cs"/>
            </a:endParaRPr>
          </a:p>
        </p:txBody>
      </p:sp>
      <p:sp>
        <p:nvSpPr>
          <p:cNvPr id="2" name="Text Placeholder 1"/>
          <p:cNvSpPr>
            <a:spLocks noGrp="1"/>
          </p:cNvSpPr>
          <p:nvPr>
            <p:ph type="body" sz="quarter" idx="11"/>
          </p:nvPr>
        </p:nvSpPr>
        <p:spPr>
          <a:xfrm>
            <a:off x="274637" y="1668482"/>
            <a:ext cx="2816943" cy="5029181"/>
          </a:xfrm>
        </p:spPr>
        <p:txBody>
          <a:bodyPr/>
          <a:lstStyle/>
          <a:p>
            <a:r>
              <a:rPr lang="en-US" dirty="0" smtClean="0">
                <a:solidFill>
                  <a:srgbClr val="505050"/>
                </a:solidFill>
              </a:rPr>
              <a:t>MSS is almost always a better streaming option </a:t>
            </a:r>
          </a:p>
          <a:p>
            <a:endParaRPr lang="en-US" dirty="0">
              <a:solidFill>
                <a:srgbClr val="505050"/>
              </a:solidFill>
            </a:endParaRPr>
          </a:p>
          <a:p>
            <a:r>
              <a:rPr lang="en-US" dirty="0" smtClean="0">
                <a:solidFill>
                  <a:srgbClr val="505050"/>
                </a:solidFill>
              </a:rPr>
              <a:t>Register </a:t>
            </a:r>
            <a:r>
              <a:rPr lang="en-US" dirty="0" err="1" smtClean="0">
                <a:solidFill>
                  <a:srgbClr val="505050"/>
                </a:solidFill>
              </a:rPr>
              <a:t>ByteStreamHandler</a:t>
            </a:r>
            <a:r>
              <a:rPr lang="en-US" dirty="0">
                <a:solidFill>
                  <a:srgbClr val="505050"/>
                </a:solidFill>
              </a:rPr>
              <a:t> </a:t>
            </a:r>
            <a:r>
              <a:rPr lang="en-US" dirty="0" smtClean="0">
                <a:solidFill>
                  <a:srgbClr val="505050"/>
                </a:solidFill>
              </a:rPr>
              <a:t>to load extension on format &amp; MIME type</a:t>
            </a:r>
            <a:endParaRPr lang="en-US" dirty="0">
              <a:solidFill>
                <a:srgbClr val="505050"/>
              </a:solidFill>
            </a:endParaRPr>
          </a:p>
          <a:p>
            <a:endParaRPr lang="en-US" dirty="0" smtClean="0">
              <a:solidFill>
                <a:srgbClr val="505050"/>
              </a:solidFill>
            </a:endParaRPr>
          </a:p>
          <a:p>
            <a:r>
              <a:rPr lang="en-US" dirty="0" smtClean="0">
                <a:solidFill>
                  <a:srgbClr val="505050"/>
                </a:solidFill>
              </a:rPr>
              <a:t>Register </a:t>
            </a:r>
            <a:r>
              <a:rPr lang="en-US" dirty="0" err="1" smtClean="0">
                <a:solidFill>
                  <a:srgbClr val="505050"/>
                </a:solidFill>
              </a:rPr>
              <a:t>SchemeHandler</a:t>
            </a:r>
            <a:r>
              <a:rPr lang="en-US" dirty="0" smtClean="0">
                <a:solidFill>
                  <a:srgbClr val="505050"/>
                </a:solidFill>
              </a:rPr>
              <a:t> to load extension on </a:t>
            </a:r>
            <a:r>
              <a:rPr lang="en-US" dirty="0" err="1" smtClean="0">
                <a:solidFill>
                  <a:srgbClr val="505050"/>
                </a:solidFill>
              </a:rPr>
              <a:t>src</a:t>
            </a:r>
            <a:r>
              <a:rPr lang="en-US" dirty="0" smtClean="0">
                <a:solidFill>
                  <a:srgbClr val="505050"/>
                </a:solidFill>
              </a:rPr>
              <a:t>=myscheme://</a:t>
            </a:r>
          </a:p>
        </p:txBody>
      </p:sp>
      <p:sp>
        <p:nvSpPr>
          <p:cNvPr id="24" name="Title 23"/>
          <p:cNvSpPr>
            <a:spLocks noGrp="1"/>
          </p:cNvSpPr>
          <p:nvPr>
            <p:ph type="title"/>
          </p:nvPr>
        </p:nvSpPr>
        <p:spPr/>
        <p:txBody>
          <a:bodyPr>
            <a:normAutofit/>
          </a:bodyPr>
          <a:lstStyle/>
          <a:p>
            <a:r>
              <a:rPr lang="en-US" dirty="0" smtClean="0"/>
              <a:t>Using a custom Media Foundation </a:t>
            </a:r>
            <a:r>
              <a:rPr lang="en-US" dirty="0" err="1" smtClean="0"/>
              <a:t>ByteStream</a:t>
            </a:r>
            <a:endParaRPr lang="en-US" dirty="0"/>
          </a:p>
        </p:txBody>
      </p:sp>
      <p:grpSp>
        <p:nvGrpSpPr>
          <p:cNvPr id="4" name="Group 3"/>
          <p:cNvGrpSpPr/>
          <p:nvPr/>
        </p:nvGrpSpPr>
        <p:grpSpPr>
          <a:xfrm>
            <a:off x="3475038" y="2217116"/>
            <a:ext cx="8595295" cy="4232556"/>
            <a:chOff x="914161" y="1414120"/>
            <a:chExt cx="10481380" cy="3271088"/>
          </a:xfrm>
          <a:effectLst/>
        </p:grpSpPr>
        <p:sp>
          <p:nvSpPr>
            <p:cNvPr id="5" name="Rectangle 4"/>
            <p:cNvSpPr/>
            <p:nvPr/>
          </p:nvSpPr>
          <p:spPr>
            <a:xfrm>
              <a:off x="914164" y="2951289"/>
              <a:ext cx="10462073" cy="1733919"/>
            </a:xfrm>
            <a:prstGeom prst="rect">
              <a:avLst/>
            </a:prstGeom>
            <a:noFill/>
            <a:ln>
              <a:solidFill>
                <a:schemeClr val="tx2">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defTabSz="932503"/>
              <a:r>
                <a:rPr lang="en-US" sz="1100" dirty="0">
                  <a:gradFill>
                    <a:gsLst>
                      <a:gs pos="0">
                        <a:srgbClr val="FFFFFF"/>
                      </a:gs>
                      <a:gs pos="100000">
                        <a:srgbClr val="FFFFFF"/>
                      </a:gs>
                    </a:gsLst>
                    <a:lin ang="5400000" scaled="0"/>
                  </a:gradFill>
                </a:rPr>
                <a:t>Media Foundation</a:t>
              </a:r>
            </a:p>
          </p:txBody>
        </p:sp>
        <p:sp>
          <p:nvSpPr>
            <p:cNvPr id="6" name="Rectangle 5"/>
            <p:cNvSpPr/>
            <p:nvPr/>
          </p:nvSpPr>
          <p:spPr>
            <a:xfrm>
              <a:off x="914161" y="2421793"/>
              <a:ext cx="2437763"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Playback &amp; preview</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IMFMediaEngine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7" name="Rectangle 6"/>
            <p:cNvSpPr/>
            <p:nvPr/>
          </p:nvSpPr>
          <p:spPr>
            <a:xfrm>
              <a:off x="914164" y="1414120"/>
              <a:ext cx="10462073" cy="432790"/>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32503"/>
              <a:r>
                <a:rPr lang="en-US" sz="1100" dirty="0">
                  <a:gradFill>
                    <a:gsLst>
                      <a:gs pos="0">
                        <a:srgbClr val="FFFFFF"/>
                      </a:gs>
                      <a:gs pos="100000">
                        <a:srgbClr val="FFFFFF"/>
                      </a:gs>
                    </a:gsLst>
                    <a:lin ang="5400000" scaled="0"/>
                  </a:gradFill>
                </a:rPr>
                <a:t>	</a:t>
              </a:r>
              <a:r>
                <a:rPr lang="en-US" sz="1100" dirty="0" smtClean="0">
                  <a:gradFill>
                    <a:gsLst>
                      <a:gs pos="0">
                        <a:srgbClr val="FFFFFF"/>
                      </a:gs>
                      <a:gs pos="100000">
                        <a:srgbClr val="FFFFFF"/>
                      </a:gs>
                    </a:gsLst>
                    <a:lin ang="5400000" scaled="0"/>
                  </a:gradFill>
                </a:rPr>
                <a:t>	Windows Store app</a:t>
              </a:r>
              <a:endParaRPr lang="en-US" sz="1100" dirty="0">
                <a:gradFill>
                  <a:gsLst>
                    <a:gs pos="0">
                      <a:srgbClr val="FFFFFF"/>
                    </a:gs>
                    <a:gs pos="100000">
                      <a:srgbClr val="FFFFFF"/>
                    </a:gs>
                  </a:gsLst>
                  <a:lin ang="5400000" scaled="0"/>
                </a:gradFill>
              </a:endParaRPr>
            </a:p>
          </p:txBody>
        </p:sp>
        <p:sp>
          <p:nvSpPr>
            <p:cNvPr id="8" name="Rectangle 7"/>
            <p:cNvSpPr/>
            <p:nvPr/>
          </p:nvSpPr>
          <p:spPr>
            <a:xfrm>
              <a:off x="3453499" y="2421793"/>
              <a:ext cx="2563543"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Camera &amp; mic capture</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IMFCaptureEngine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9" name="Rectangle 8"/>
            <p:cNvSpPr/>
            <p:nvPr/>
          </p:nvSpPr>
          <p:spPr>
            <a:xfrm>
              <a:off x="8612710" y="2421793"/>
              <a:ext cx="2763528"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Cast to Xbox</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IMFMediaSharingEngine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10" name="Rectangle 9"/>
            <p:cNvSpPr/>
            <p:nvPr/>
          </p:nvSpPr>
          <p:spPr>
            <a:xfrm>
              <a:off x="6097098" y="2421793"/>
              <a:ext cx="2435555" cy="474422"/>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Transcode &amp; trim</a:t>
              </a: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IMFTranscodeEngine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12" name="Rectangle 11"/>
            <p:cNvSpPr/>
            <p:nvPr/>
          </p:nvSpPr>
          <p:spPr>
            <a:xfrm>
              <a:off x="3453499" y="3085006"/>
              <a:ext cx="132045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decoder</a:t>
              </a:r>
              <a:endParaRPr lang="en-US" sz="1050" dirty="0">
                <a:solidFill>
                  <a:srgbClr val="00BCF2">
                    <a:lumMod val="75000"/>
                  </a:srgbClr>
                </a:solidFill>
              </a:endParaRPr>
            </a:p>
          </p:txBody>
        </p:sp>
        <p:sp>
          <p:nvSpPr>
            <p:cNvPr id="13" name="Rectangle 12"/>
            <p:cNvSpPr/>
            <p:nvPr/>
          </p:nvSpPr>
          <p:spPr>
            <a:xfrm>
              <a:off x="4860953" y="3085006"/>
              <a:ext cx="113188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Video</a:t>
              </a:r>
            </a:p>
            <a:p>
              <a:pPr defTabSz="932503"/>
              <a:r>
                <a:rPr lang="en-US" sz="1050" dirty="0" smtClean="0">
                  <a:solidFill>
                    <a:srgbClr val="00BCF2">
                      <a:lumMod val="75000"/>
                    </a:srgbClr>
                  </a:solidFill>
                </a:rPr>
                <a:t>effect 1</a:t>
              </a:r>
              <a:endParaRPr lang="en-US" sz="1050" dirty="0">
                <a:solidFill>
                  <a:srgbClr val="00BCF2">
                    <a:lumMod val="75000"/>
                  </a:srgbClr>
                </a:solidFill>
              </a:endParaRPr>
            </a:p>
          </p:txBody>
        </p:sp>
        <p:sp>
          <p:nvSpPr>
            <p:cNvPr id="14" name="Rectangle 13"/>
            <p:cNvSpPr/>
            <p:nvPr/>
          </p:nvSpPr>
          <p:spPr>
            <a:xfrm>
              <a:off x="7313295" y="3085006"/>
              <a:ext cx="1219358"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encoder</a:t>
              </a:r>
              <a:endParaRPr lang="en-US" sz="1050" dirty="0">
                <a:solidFill>
                  <a:srgbClr val="00BCF2">
                    <a:lumMod val="75000"/>
                  </a:srgbClr>
                </a:solidFill>
              </a:endParaRPr>
            </a:p>
          </p:txBody>
        </p:sp>
        <p:sp>
          <p:nvSpPr>
            <p:cNvPr id="15" name="Rectangle 14"/>
            <p:cNvSpPr/>
            <p:nvPr/>
          </p:nvSpPr>
          <p:spPr>
            <a:xfrm>
              <a:off x="6079835" y="3085006"/>
              <a:ext cx="113188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effect n</a:t>
              </a:r>
              <a:endParaRPr lang="en-US" sz="1050" dirty="0">
                <a:solidFill>
                  <a:srgbClr val="00BCF2">
                    <a:lumMod val="75000"/>
                  </a:srgbClr>
                </a:solidFill>
              </a:endParaRPr>
            </a:p>
          </p:txBody>
        </p:sp>
        <p:sp>
          <p:nvSpPr>
            <p:cNvPr id="16" name="Rectangle 15"/>
            <p:cNvSpPr/>
            <p:nvPr/>
          </p:nvSpPr>
          <p:spPr>
            <a:xfrm>
              <a:off x="8612710" y="3085006"/>
              <a:ext cx="1490772"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Audio/video writer (sink)</a:t>
              </a:r>
              <a:endParaRPr lang="en-US" sz="1050" dirty="0">
                <a:solidFill>
                  <a:srgbClr val="00BCF2">
                    <a:lumMod val="75000"/>
                  </a:srgbClr>
                </a:solidFill>
              </a:endParaRPr>
            </a:p>
          </p:txBody>
        </p:sp>
        <p:sp>
          <p:nvSpPr>
            <p:cNvPr id="17" name="Rectangle 16"/>
            <p:cNvSpPr/>
            <p:nvPr/>
          </p:nvSpPr>
          <p:spPr>
            <a:xfrm>
              <a:off x="3453499" y="3586174"/>
              <a:ext cx="132045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decoder</a:t>
              </a:r>
              <a:endParaRPr lang="en-US" sz="1050" dirty="0">
                <a:solidFill>
                  <a:srgbClr val="00BCF2">
                    <a:lumMod val="75000"/>
                  </a:srgbClr>
                </a:solidFill>
              </a:endParaRPr>
            </a:p>
          </p:txBody>
        </p:sp>
        <p:sp>
          <p:nvSpPr>
            <p:cNvPr id="18" name="Rectangle 17"/>
            <p:cNvSpPr/>
            <p:nvPr/>
          </p:nvSpPr>
          <p:spPr>
            <a:xfrm>
              <a:off x="4860953" y="3586174"/>
              <a:ext cx="113188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effect 1</a:t>
              </a:r>
              <a:endParaRPr lang="en-US" sz="1050" dirty="0">
                <a:solidFill>
                  <a:srgbClr val="00BCF2">
                    <a:lumMod val="75000"/>
                  </a:srgbClr>
                </a:solidFill>
              </a:endParaRPr>
            </a:p>
          </p:txBody>
        </p:sp>
        <p:sp>
          <p:nvSpPr>
            <p:cNvPr id="19" name="Rectangle 18"/>
            <p:cNvSpPr/>
            <p:nvPr/>
          </p:nvSpPr>
          <p:spPr>
            <a:xfrm>
              <a:off x="7313295" y="3586174"/>
              <a:ext cx="1219358"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a:t>
              </a:r>
            </a:p>
            <a:p>
              <a:pPr defTabSz="932503"/>
              <a:r>
                <a:rPr lang="en-US" sz="1050" dirty="0" smtClean="0">
                  <a:solidFill>
                    <a:srgbClr val="00BCF2">
                      <a:lumMod val="75000"/>
                    </a:srgbClr>
                  </a:solidFill>
                </a:rPr>
                <a:t>encoder</a:t>
              </a:r>
              <a:endParaRPr lang="en-US" sz="1050" dirty="0">
                <a:solidFill>
                  <a:srgbClr val="00BCF2">
                    <a:lumMod val="75000"/>
                  </a:srgbClr>
                </a:solidFill>
              </a:endParaRPr>
            </a:p>
          </p:txBody>
        </p:sp>
        <p:sp>
          <p:nvSpPr>
            <p:cNvPr id="20" name="Rectangle 19"/>
            <p:cNvSpPr/>
            <p:nvPr/>
          </p:nvSpPr>
          <p:spPr>
            <a:xfrm>
              <a:off x="6079835" y="3586174"/>
              <a:ext cx="113188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effect n</a:t>
              </a:r>
              <a:endParaRPr lang="en-US" sz="1050" dirty="0">
                <a:solidFill>
                  <a:srgbClr val="00BCF2">
                    <a:lumMod val="75000"/>
                  </a:srgbClr>
                </a:solidFill>
              </a:endParaRPr>
            </a:p>
          </p:txBody>
        </p:sp>
        <p:sp>
          <p:nvSpPr>
            <p:cNvPr id="21" name="Rectangle 20"/>
            <p:cNvSpPr/>
            <p:nvPr/>
          </p:nvSpPr>
          <p:spPr>
            <a:xfrm>
              <a:off x="914161" y="1907826"/>
              <a:ext cx="2437765" cy="4530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HTML5 video &amp; audio tags, HTML5 MSE and XAML MediaElement</a:t>
              </a:r>
              <a:endParaRPr lang="en-US" sz="1100" dirty="0">
                <a:gradFill>
                  <a:gsLst>
                    <a:gs pos="0">
                      <a:srgbClr val="FFFFFF"/>
                    </a:gs>
                    <a:gs pos="100000">
                      <a:srgbClr val="FFFFFF"/>
                    </a:gs>
                  </a:gsLst>
                  <a:lin ang="5400000" scaled="0"/>
                </a:gradFill>
              </a:endParaRPr>
            </a:p>
          </p:txBody>
        </p:sp>
        <p:sp>
          <p:nvSpPr>
            <p:cNvPr id="22" name="Rectangle 21"/>
            <p:cNvSpPr/>
            <p:nvPr/>
          </p:nvSpPr>
          <p:spPr>
            <a:xfrm>
              <a:off x="3453499" y="1907826"/>
              <a:ext cx="7942042" cy="4530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32503"/>
              <a:r>
                <a:rPr lang="en-US" sz="1100" dirty="0">
                  <a:gradFill>
                    <a:gsLst>
                      <a:gs pos="0">
                        <a:srgbClr val="FFFFFF"/>
                      </a:gs>
                      <a:gs pos="100000">
                        <a:srgbClr val="FFFFFF"/>
                      </a:gs>
                    </a:gsLst>
                    <a:lin ang="5400000" scaled="0"/>
                  </a:gradFill>
                </a:rPr>
                <a:t>Windows Runtime (WinRT)</a:t>
              </a:r>
            </a:p>
          </p:txBody>
        </p:sp>
      </p:grpSp>
      <p:sp>
        <p:nvSpPr>
          <p:cNvPr id="28" name="Rectangle 27"/>
          <p:cNvSpPr/>
          <p:nvPr/>
        </p:nvSpPr>
        <p:spPr>
          <a:xfrm>
            <a:off x="4224700" y="4379124"/>
            <a:ext cx="1249436" cy="594996"/>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Audio/video reader (source)</a:t>
            </a:r>
            <a:endParaRPr lang="en-US" sz="1050" dirty="0">
              <a:solidFill>
                <a:srgbClr val="00BCF2">
                  <a:lumMod val="75000"/>
                </a:srgbClr>
              </a:solidFill>
            </a:endParaRPr>
          </a:p>
        </p:txBody>
      </p:sp>
      <p:sp>
        <p:nvSpPr>
          <p:cNvPr id="35" name="Oval 34"/>
          <p:cNvSpPr/>
          <p:nvPr/>
        </p:nvSpPr>
        <p:spPr bwMode="auto">
          <a:xfrm>
            <a:off x="3671947" y="4397656"/>
            <a:ext cx="330205" cy="324652"/>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solidFill>
                <a:srgbClr val="000000"/>
              </a:solidFill>
              <a:ea typeface="Segoe UI" pitchFamily="34" charset="0"/>
              <a:cs typeface="Segoe UI" pitchFamily="34" charset="0"/>
            </a:endParaRPr>
          </a:p>
        </p:txBody>
      </p:sp>
      <p:sp>
        <p:nvSpPr>
          <p:cNvPr id="41" name="Rectangle 40"/>
          <p:cNvSpPr/>
          <p:nvPr/>
        </p:nvSpPr>
        <p:spPr bwMode="auto">
          <a:xfrm>
            <a:off x="4002152" y="4228773"/>
            <a:ext cx="7245230" cy="1554463"/>
          </a:xfrm>
          <a:prstGeom prst="rect">
            <a:avLst/>
          </a:prstGeom>
          <a:noFill/>
          <a:ln w="285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5" name="Straight Arrow Connector 24"/>
          <p:cNvCxnSpPr/>
          <p:nvPr/>
        </p:nvCxnSpPr>
        <p:spPr>
          <a:xfrm flipV="1">
            <a:off x="4846652" y="5119040"/>
            <a:ext cx="0" cy="3898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688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2400" dirty="0" smtClean="0">
                <a:latin typeface="+mn-lt"/>
                <a:ea typeface="+mj-ea"/>
                <a:cs typeface="+mj-cs"/>
              </a:rPr>
              <a:t>Multimedia platform</a:t>
            </a:r>
            <a:endParaRPr lang="en-US" sz="2400" dirty="0">
              <a:latin typeface="+mn-lt"/>
              <a:ea typeface="+mj-ea"/>
              <a:cs typeface="+mj-cs"/>
            </a:endParaRPr>
          </a:p>
        </p:txBody>
      </p:sp>
      <p:sp>
        <p:nvSpPr>
          <p:cNvPr id="2" name="Text Placeholder 1"/>
          <p:cNvSpPr>
            <a:spLocks noGrp="1"/>
          </p:cNvSpPr>
          <p:nvPr>
            <p:ph type="body" sz="quarter" idx="11"/>
          </p:nvPr>
        </p:nvSpPr>
        <p:spPr>
          <a:xfrm>
            <a:off x="274637" y="1668482"/>
            <a:ext cx="2816943" cy="5029181"/>
          </a:xfrm>
        </p:spPr>
        <p:txBody>
          <a:bodyPr/>
          <a:lstStyle/>
          <a:p>
            <a:r>
              <a:rPr lang="en-US" dirty="0" smtClean="0">
                <a:solidFill>
                  <a:srgbClr val="505050"/>
                </a:solidFill>
              </a:rPr>
              <a:t>Step 1: Register DLL extension in app manifest</a:t>
            </a:r>
          </a:p>
          <a:p>
            <a:endParaRPr lang="en-US" dirty="0">
              <a:solidFill>
                <a:srgbClr val="505050"/>
              </a:solidFill>
            </a:endParaRPr>
          </a:p>
          <a:p>
            <a:endParaRPr lang="en-US" dirty="0">
              <a:solidFill>
                <a:srgbClr val="505050"/>
              </a:solidFill>
            </a:endParaRPr>
          </a:p>
          <a:p>
            <a:endParaRPr lang="en-US" dirty="0">
              <a:solidFill>
                <a:srgbClr val="505050"/>
              </a:solidFill>
            </a:endParaRPr>
          </a:p>
        </p:txBody>
      </p:sp>
      <p:sp>
        <p:nvSpPr>
          <p:cNvPr id="24" name="Title 23"/>
          <p:cNvSpPr>
            <a:spLocks noGrp="1"/>
          </p:cNvSpPr>
          <p:nvPr>
            <p:ph type="title"/>
          </p:nvPr>
        </p:nvSpPr>
        <p:spPr/>
        <p:txBody>
          <a:bodyPr>
            <a:normAutofit/>
          </a:bodyPr>
          <a:lstStyle/>
          <a:p>
            <a:r>
              <a:rPr lang="en-US" dirty="0" smtClean="0"/>
              <a:t>Using a custom Media Foundation </a:t>
            </a:r>
            <a:r>
              <a:rPr lang="en-US" dirty="0" err="1" smtClean="0"/>
              <a:t>ByteStream</a:t>
            </a:r>
            <a:endParaRPr lang="en-US" dirty="0"/>
          </a:p>
        </p:txBody>
      </p:sp>
      <p:grpSp>
        <p:nvGrpSpPr>
          <p:cNvPr id="4" name="Group 3"/>
          <p:cNvGrpSpPr/>
          <p:nvPr/>
        </p:nvGrpSpPr>
        <p:grpSpPr>
          <a:xfrm>
            <a:off x="3475038" y="2217116"/>
            <a:ext cx="8595295" cy="4232556"/>
            <a:chOff x="914161" y="1414120"/>
            <a:chExt cx="10481380" cy="3271088"/>
          </a:xfrm>
          <a:effectLst/>
        </p:grpSpPr>
        <p:sp>
          <p:nvSpPr>
            <p:cNvPr id="5" name="Rectangle 4"/>
            <p:cNvSpPr/>
            <p:nvPr/>
          </p:nvSpPr>
          <p:spPr>
            <a:xfrm>
              <a:off x="914164" y="2951289"/>
              <a:ext cx="10462073" cy="1733919"/>
            </a:xfrm>
            <a:prstGeom prst="rect">
              <a:avLst/>
            </a:prstGeom>
            <a:noFill/>
            <a:ln>
              <a:solidFill>
                <a:schemeClr val="tx2">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defTabSz="932503"/>
              <a:r>
                <a:rPr lang="en-US" sz="1100" dirty="0">
                  <a:gradFill>
                    <a:gsLst>
                      <a:gs pos="0">
                        <a:srgbClr val="FFFFFF"/>
                      </a:gs>
                      <a:gs pos="100000">
                        <a:srgbClr val="FFFFFF"/>
                      </a:gs>
                    </a:gsLst>
                    <a:lin ang="5400000" scaled="0"/>
                  </a:gradFill>
                </a:rPr>
                <a:t>Media Foundation</a:t>
              </a:r>
            </a:p>
          </p:txBody>
        </p:sp>
        <p:sp>
          <p:nvSpPr>
            <p:cNvPr id="6" name="Rectangle 5"/>
            <p:cNvSpPr/>
            <p:nvPr/>
          </p:nvSpPr>
          <p:spPr>
            <a:xfrm>
              <a:off x="914161" y="2421793"/>
              <a:ext cx="2437763"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Playback &amp; preview</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IMFMediaEngine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7" name="Rectangle 6"/>
            <p:cNvSpPr/>
            <p:nvPr/>
          </p:nvSpPr>
          <p:spPr>
            <a:xfrm>
              <a:off x="914164" y="1414120"/>
              <a:ext cx="10462073" cy="432790"/>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32503"/>
              <a:r>
                <a:rPr lang="en-US" sz="1100" dirty="0">
                  <a:gradFill>
                    <a:gsLst>
                      <a:gs pos="0">
                        <a:srgbClr val="FFFFFF"/>
                      </a:gs>
                      <a:gs pos="100000">
                        <a:srgbClr val="FFFFFF"/>
                      </a:gs>
                    </a:gsLst>
                    <a:lin ang="5400000" scaled="0"/>
                  </a:gradFill>
                </a:rPr>
                <a:t>	</a:t>
              </a:r>
              <a:r>
                <a:rPr lang="en-US" sz="1100" dirty="0" smtClean="0">
                  <a:gradFill>
                    <a:gsLst>
                      <a:gs pos="0">
                        <a:srgbClr val="FFFFFF"/>
                      </a:gs>
                      <a:gs pos="100000">
                        <a:srgbClr val="FFFFFF"/>
                      </a:gs>
                    </a:gsLst>
                    <a:lin ang="5400000" scaled="0"/>
                  </a:gradFill>
                </a:rPr>
                <a:t>	Windows Store app</a:t>
              </a:r>
              <a:endParaRPr lang="en-US" sz="1100" dirty="0">
                <a:gradFill>
                  <a:gsLst>
                    <a:gs pos="0">
                      <a:srgbClr val="FFFFFF"/>
                    </a:gs>
                    <a:gs pos="100000">
                      <a:srgbClr val="FFFFFF"/>
                    </a:gs>
                  </a:gsLst>
                  <a:lin ang="5400000" scaled="0"/>
                </a:gradFill>
              </a:endParaRPr>
            </a:p>
          </p:txBody>
        </p:sp>
        <p:sp>
          <p:nvSpPr>
            <p:cNvPr id="8" name="Rectangle 7"/>
            <p:cNvSpPr/>
            <p:nvPr/>
          </p:nvSpPr>
          <p:spPr>
            <a:xfrm>
              <a:off x="3453499" y="2421793"/>
              <a:ext cx="2563543"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Camera &amp; mic capture</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IMFCaptureEngine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9" name="Rectangle 8"/>
            <p:cNvSpPr/>
            <p:nvPr/>
          </p:nvSpPr>
          <p:spPr>
            <a:xfrm>
              <a:off x="8612710" y="2421793"/>
              <a:ext cx="2763528"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Cast to Xbox</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IMFMediaSharingEngine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10" name="Rectangle 9"/>
            <p:cNvSpPr/>
            <p:nvPr/>
          </p:nvSpPr>
          <p:spPr>
            <a:xfrm>
              <a:off x="6097098" y="2421793"/>
              <a:ext cx="2435555" cy="474422"/>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Transcode &amp; trim</a:t>
              </a: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IMFTranscodeEngine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12" name="Rectangle 11"/>
            <p:cNvSpPr/>
            <p:nvPr/>
          </p:nvSpPr>
          <p:spPr>
            <a:xfrm>
              <a:off x="3453499" y="3085006"/>
              <a:ext cx="132045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decoder</a:t>
              </a:r>
              <a:endParaRPr lang="en-US" sz="1050" dirty="0">
                <a:solidFill>
                  <a:srgbClr val="00BCF2">
                    <a:lumMod val="75000"/>
                  </a:srgbClr>
                </a:solidFill>
              </a:endParaRPr>
            </a:p>
          </p:txBody>
        </p:sp>
        <p:sp>
          <p:nvSpPr>
            <p:cNvPr id="13" name="Rectangle 12"/>
            <p:cNvSpPr/>
            <p:nvPr/>
          </p:nvSpPr>
          <p:spPr>
            <a:xfrm>
              <a:off x="4860953" y="3085006"/>
              <a:ext cx="113188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Video</a:t>
              </a:r>
            </a:p>
            <a:p>
              <a:pPr defTabSz="932503"/>
              <a:r>
                <a:rPr lang="en-US" sz="1050" dirty="0" smtClean="0">
                  <a:solidFill>
                    <a:srgbClr val="00BCF2">
                      <a:lumMod val="75000"/>
                    </a:srgbClr>
                  </a:solidFill>
                </a:rPr>
                <a:t>effect 1</a:t>
              </a:r>
              <a:endParaRPr lang="en-US" sz="1050" dirty="0">
                <a:solidFill>
                  <a:srgbClr val="00BCF2">
                    <a:lumMod val="75000"/>
                  </a:srgbClr>
                </a:solidFill>
              </a:endParaRPr>
            </a:p>
          </p:txBody>
        </p:sp>
        <p:sp>
          <p:nvSpPr>
            <p:cNvPr id="14" name="Rectangle 13"/>
            <p:cNvSpPr/>
            <p:nvPr/>
          </p:nvSpPr>
          <p:spPr>
            <a:xfrm>
              <a:off x="7313295" y="3085006"/>
              <a:ext cx="1219358"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encoder</a:t>
              </a:r>
              <a:endParaRPr lang="en-US" sz="1050" dirty="0">
                <a:solidFill>
                  <a:srgbClr val="00BCF2">
                    <a:lumMod val="75000"/>
                  </a:srgbClr>
                </a:solidFill>
              </a:endParaRPr>
            </a:p>
          </p:txBody>
        </p:sp>
        <p:sp>
          <p:nvSpPr>
            <p:cNvPr id="15" name="Rectangle 14"/>
            <p:cNvSpPr/>
            <p:nvPr/>
          </p:nvSpPr>
          <p:spPr>
            <a:xfrm>
              <a:off x="6079835" y="3085006"/>
              <a:ext cx="113188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effect n</a:t>
              </a:r>
              <a:endParaRPr lang="en-US" sz="1050" dirty="0">
                <a:solidFill>
                  <a:srgbClr val="00BCF2">
                    <a:lumMod val="75000"/>
                  </a:srgbClr>
                </a:solidFill>
              </a:endParaRPr>
            </a:p>
          </p:txBody>
        </p:sp>
        <p:sp>
          <p:nvSpPr>
            <p:cNvPr id="16" name="Rectangle 15"/>
            <p:cNvSpPr/>
            <p:nvPr/>
          </p:nvSpPr>
          <p:spPr>
            <a:xfrm>
              <a:off x="8612710" y="3085006"/>
              <a:ext cx="1490772"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Audio/video writer (sink)</a:t>
              </a:r>
              <a:endParaRPr lang="en-US" sz="1050" dirty="0">
                <a:solidFill>
                  <a:srgbClr val="00BCF2">
                    <a:lumMod val="75000"/>
                  </a:srgbClr>
                </a:solidFill>
              </a:endParaRPr>
            </a:p>
          </p:txBody>
        </p:sp>
        <p:sp>
          <p:nvSpPr>
            <p:cNvPr id="17" name="Rectangle 16"/>
            <p:cNvSpPr/>
            <p:nvPr/>
          </p:nvSpPr>
          <p:spPr>
            <a:xfrm>
              <a:off x="3453499" y="3586174"/>
              <a:ext cx="132045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decoder</a:t>
              </a:r>
              <a:endParaRPr lang="en-US" sz="1050" dirty="0">
                <a:solidFill>
                  <a:srgbClr val="00BCF2">
                    <a:lumMod val="75000"/>
                  </a:srgbClr>
                </a:solidFill>
              </a:endParaRPr>
            </a:p>
          </p:txBody>
        </p:sp>
        <p:sp>
          <p:nvSpPr>
            <p:cNvPr id="18" name="Rectangle 17"/>
            <p:cNvSpPr/>
            <p:nvPr/>
          </p:nvSpPr>
          <p:spPr>
            <a:xfrm>
              <a:off x="4860953" y="3586174"/>
              <a:ext cx="113188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effect 1</a:t>
              </a:r>
              <a:endParaRPr lang="en-US" sz="1050" dirty="0">
                <a:solidFill>
                  <a:srgbClr val="00BCF2">
                    <a:lumMod val="75000"/>
                  </a:srgbClr>
                </a:solidFill>
              </a:endParaRPr>
            </a:p>
          </p:txBody>
        </p:sp>
        <p:sp>
          <p:nvSpPr>
            <p:cNvPr id="19" name="Rectangle 18"/>
            <p:cNvSpPr/>
            <p:nvPr/>
          </p:nvSpPr>
          <p:spPr>
            <a:xfrm>
              <a:off x="7313295" y="3586174"/>
              <a:ext cx="1219358"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a:t>
              </a:r>
            </a:p>
            <a:p>
              <a:pPr defTabSz="932503"/>
              <a:r>
                <a:rPr lang="en-US" sz="1050" dirty="0" smtClean="0">
                  <a:solidFill>
                    <a:srgbClr val="00BCF2">
                      <a:lumMod val="75000"/>
                    </a:srgbClr>
                  </a:solidFill>
                </a:rPr>
                <a:t>encoder</a:t>
              </a:r>
              <a:endParaRPr lang="en-US" sz="1050" dirty="0">
                <a:solidFill>
                  <a:srgbClr val="00BCF2">
                    <a:lumMod val="75000"/>
                  </a:srgbClr>
                </a:solidFill>
              </a:endParaRPr>
            </a:p>
          </p:txBody>
        </p:sp>
        <p:sp>
          <p:nvSpPr>
            <p:cNvPr id="20" name="Rectangle 19"/>
            <p:cNvSpPr/>
            <p:nvPr/>
          </p:nvSpPr>
          <p:spPr>
            <a:xfrm>
              <a:off x="6079835" y="3586174"/>
              <a:ext cx="113188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effect n</a:t>
              </a:r>
              <a:endParaRPr lang="en-US" sz="1050" dirty="0">
                <a:solidFill>
                  <a:srgbClr val="00BCF2">
                    <a:lumMod val="75000"/>
                  </a:srgbClr>
                </a:solidFill>
              </a:endParaRPr>
            </a:p>
          </p:txBody>
        </p:sp>
        <p:sp>
          <p:nvSpPr>
            <p:cNvPr id="21" name="Rectangle 20"/>
            <p:cNvSpPr/>
            <p:nvPr/>
          </p:nvSpPr>
          <p:spPr>
            <a:xfrm>
              <a:off x="914161" y="1907826"/>
              <a:ext cx="2437765" cy="4530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HTML5 video &amp; audio tags, HTML5 MSE and XAML MediaElement</a:t>
              </a:r>
              <a:endParaRPr lang="en-US" sz="1100" dirty="0">
                <a:gradFill>
                  <a:gsLst>
                    <a:gs pos="0">
                      <a:srgbClr val="FFFFFF"/>
                    </a:gs>
                    <a:gs pos="100000">
                      <a:srgbClr val="FFFFFF"/>
                    </a:gs>
                  </a:gsLst>
                  <a:lin ang="5400000" scaled="0"/>
                </a:gradFill>
              </a:endParaRPr>
            </a:p>
          </p:txBody>
        </p:sp>
        <p:sp>
          <p:nvSpPr>
            <p:cNvPr id="22" name="Rectangle 21"/>
            <p:cNvSpPr/>
            <p:nvPr/>
          </p:nvSpPr>
          <p:spPr>
            <a:xfrm>
              <a:off x="3453499" y="1907826"/>
              <a:ext cx="7942042" cy="4530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32503"/>
              <a:r>
                <a:rPr lang="en-US" sz="1100" dirty="0">
                  <a:gradFill>
                    <a:gsLst>
                      <a:gs pos="0">
                        <a:srgbClr val="FFFFFF"/>
                      </a:gs>
                      <a:gs pos="100000">
                        <a:srgbClr val="FFFFFF"/>
                      </a:gs>
                    </a:gsLst>
                    <a:lin ang="5400000" scaled="0"/>
                  </a:gradFill>
                </a:rPr>
                <a:t>Windows Runtime (WinRT)</a:t>
              </a:r>
            </a:p>
          </p:txBody>
        </p:sp>
      </p:grpSp>
      <p:sp>
        <p:nvSpPr>
          <p:cNvPr id="28" name="Rectangle 27"/>
          <p:cNvSpPr/>
          <p:nvPr/>
        </p:nvSpPr>
        <p:spPr>
          <a:xfrm>
            <a:off x="4224700" y="4379124"/>
            <a:ext cx="1249436" cy="594996"/>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Audio/video reader (source)</a:t>
            </a:r>
            <a:endParaRPr lang="en-US" sz="1050" dirty="0">
              <a:solidFill>
                <a:srgbClr val="00BCF2">
                  <a:lumMod val="75000"/>
                </a:srgbClr>
              </a:solidFill>
            </a:endParaRPr>
          </a:p>
        </p:txBody>
      </p:sp>
      <p:sp>
        <p:nvSpPr>
          <p:cNvPr id="26" name="Rectangle 25"/>
          <p:cNvSpPr/>
          <p:nvPr/>
        </p:nvSpPr>
        <p:spPr>
          <a:xfrm>
            <a:off x="2861121" y="4377728"/>
            <a:ext cx="1188707" cy="594996"/>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FFFFFF"/>
                </a:solidFill>
              </a:rPr>
              <a:t>Custom </a:t>
            </a:r>
            <a:r>
              <a:rPr lang="en-US" sz="1050" dirty="0" err="1" smtClean="0">
                <a:solidFill>
                  <a:srgbClr val="FFFFFF"/>
                </a:solidFill>
              </a:rPr>
              <a:t>ByteStream</a:t>
            </a:r>
            <a:r>
              <a:rPr lang="en-US" sz="1050" dirty="0" smtClean="0">
                <a:solidFill>
                  <a:srgbClr val="FFFFFF"/>
                </a:solidFill>
              </a:rPr>
              <a:t> (DLL)</a:t>
            </a:r>
            <a:endParaRPr lang="en-US" sz="1050" dirty="0">
              <a:solidFill>
                <a:srgbClr val="FFFFFF"/>
              </a:solidFill>
            </a:endParaRPr>
          </a:p>
        </p:txBody>
      </p:sp>
      <p:cxnSp>
        <p:nvCxnSpPr>
          <p:cNvPr id="23" name="Straight Arrow Connector 22"/>
          <p:cNvCxnSpPr/>
          <p:nvPr/>
        </p:nvCxnSpPr>
        <p:spPr>
          <a:xfrm>
            <a:off x="4056357" y="4675226"/>
            <a:ext cx="174872" cy="13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3671947" y="4397656"/>
            <a:ext cx="330205" cy="324652"/>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solidFill>
                <a:srgbClr val="000000"/>
              </a:solidFill>
              <a:ea typeface="Segoe UI" pitchFamily="34" charset="0"/>
              <a:cs typeface="Segoe UI" pitchFamily="34" charset="0"/>
            </a:endParaRPr>
          </a:p>
        </p:txBody>
      </p:sp>
      <p:sp>
        <p:nvSpPr>
          <p:cNvPr id="38" name="TextBox 37"/>
          <p:cNvSpPr txBox="1"/>
          <p:nvPr/>
        </p:nvSpPr>
        <p:spPr>
          <a:xfrm>
            <a:off x="3688275" y="4397187"/>
            <a:ext cx="274050" cy="338554"/>
          </a:xfrm>
          <a:prstGeom prst="rect">
            <a:avLst/>
          </a:prstGeom>
          <a:noFill/>
        </p:spPr>
        <p:txBody>
          <a:bodyPr wrap="square" rtlCol="0">
            <a:spAutoFit/>
          </a:bodyPr>
          <a:lstStyle/>
          <a:p>
            <a:r>
              <a:rPr lang="en-US" sz="1600" dirty="0" smtClean="0">
                <a:solidFill>
                  <a:srgbClr val="505050"/>
                </a:solidFill>
              </a:rPr>
              <a:t>1</a:t>
            </a:r>
            <a:endParaRPr lang="en-US" sz="1600" dirty="0" smtClean="0">
              <a:solidFill>
                <a:srgbClr val="000000"/>
              </a:solidFill>
            </a:endParaRPr>
          </a:p>
        </p:txBody>
      </p:sp>
    </p:spTree>
    <p:extLst>
      <p:ext uri="{BB962C8B-B14F-4D97-AF65-F5344CB8AC3E}">
        <p14:creationId xmlns:p14="http://schemas.microsoft.com/office/powerpoint/2010/main" val="14878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5"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Anatomy of a streaming app</a:t>
            </a:r>
          </a:p>
          <a:p>
            <a:r>
              <a:rPr lang="en-US" dirty="0" smtClean="0"/>
              <a:t>API options for Store apps</a:t>
            </a:r>
          </a:p>
          <a:p>
            <a:r>
              <a:rPr lang="en-US" dirty="0" smtClean="0"/>
              <a:t>Streaming app examples</a:t>
            </a:r>
            <a:endParaRPr lang="en-US" dirty="0"/>
          </a:p>
          <a:p>
            <a:r>
              <a:rPr lang="en-US" dirty="0"/>
              <a:t>A</a:t>
            </a:r>
            <a:r>
              <a:rPr lang="en-US" dirty="0" smtClean="0"/>
              <a:t>udio considerations</a:t>
            </a:r>
          </a:p>
          <a:p>
            <a:r>
              <a:rPr lang="en-US" dirty="0" smtClean="0"/>
              <a:t>What you’ve told us</a:t>
            </a:r>
            <a:endParaRPr lang="en-US" dirty="0"/>
          </a:p>
        </p:txBody>
      </p:sp>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2229083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05050"/>
                </a:solidFill>
              </a:rPr>
              <a:t>Example: Using Smooth Streaming SDK</a:t>
            </a:r>
            <a:endParaRPr lang="en-US" dirty="0">
              <a:solidFill>
                <a:srgbClr val="505050"/>
              </a:solidFill>
            </a:endParaRPr>
          </a:p>
        </p:txBody>
      </p:sp>
      <p:sp>
        <p:nvSpPr>
          <p:cNvPr id="3" name="Content Placeholder 2"/>
          <p:cNvSpPr>
            <a:spLocks noGrp="1"/>
          </p:cNvSpPr>
          <p:nvPr>
            <p:ph sz="quarter" idx="14"/>
          </p:nvPr>
        </p:nvSpPr>
        <p:spPr>
          <a:xfrm>
            <a:off x="274638" y="1135062"/>
            <a:ext cx="11887200" cy="5562602"/>
          </a:xfrm>
        </p:spPr>
        <p:txBody>
          <a:bodyPr>
            <a:noAutofit/>
          </a:bodyPr>
          <a:lstStyle/>
          <a:p>
            <a:endParaRPr lang="en-US" sz="1800" dirty="0" smtClean="0">
              <a:solidFill>
                <a:srgbClr val="00B050"/>
              </a:solidFill>
            </a:endParaRPr>
          </a:p>
          <a:p>
            <a:r>
              <a:rPr lang="en-US" sz="1800" dirty="0" smtClean="0">
                <a:solidFill>
                  <a:srgbClr val="00B050"/>
                </a:solidFill>
              </a:rPr>
              <a:t>&lt;-- Step 1: Register your DLL in the extension section</a:t>
            </a:r>
          </a:p>
          <a:p>
            <a:r>
              <a:rPr lang="en-US" sz="1800" dirty="0">
                <a:solidFill>
                  <a:srgbClr val="00B050"/>
                </a:solidFill>
                <a:sym typeface="Wingdings" panose="05000000000000000000" pitchFamily="2" charset="2"/>
              </a:rPr>
              <a:t> </a:t>
            </a:r>
            <a:r>
              <a:rPr lang="en-US" sz="1800" dirty="0" smtClean="0">
                <a:solidFill>
                  <a:srgbClr val="00B050"/>
                </a:solidFill>
                <a:sym typeface="Wingdings" panose="05000000000000000000" pitchFamily="2" charset="2"/>
              </a:rPr>
              <a:t>           </a:t>
            </a:r>
            <a:r>
              <a:rPr lang="en-US" sz="1800" dirty="0" smtClean="0">
                <a:solidFill>
                  <a:srgbClr val="00B050"/>
                </a:solidFill>
              </a:rPr>
              <a:t>of your app </a:t>
            </a:r>
            <a:r>
              <a:rPr lang="en-US" sz="1800" dirty="0" err="1" smtClean="0">
                <a:solidFill>
                  <a:srgbClr val="00B050"/>
                </a:solidFill>
              </a:rPr>
              <a:t>app</a:t>
            </a:r>
            <a:r>
              <a:rPr lang="en-US" sz="1800" dirty="0" smtClean="0">
                <a:solidFill>
                  <a:srgbClr val="00B050"/>
                </a:solidFill>
              </a:rPr>
              <a:t> manifest --&gt;</a:t>
            </a:r>
          </a:p>
          <a:p>
            <a:r>
              <a:rPr lang="en-US" sz="1800" dirty="0" smtClean="0">
                <a:solidFill>
                  <a:srgbClr val="505050"/>
                </a:solidFill>
              </a:rPr>
              <a:t>&lt;Extensions&gt;</a:t>
            </a:r>
          </a:p>
          <a:p>
            <a:r>
              <a:rPr lang="en-US" sz="1800" dirty="0">
                <a:solidFill>
                  <a:srgbClr val="505050"/>
                </a:solidFill>
              </a:rPr>
              <a:t> </a:t>
            </a:r>
            <a:r>
              <a:rPr lang="en-US" sz="1800" dirty="0" smtClean="0">
                <a:solidFill>
                  <a:srgbClr val="505050"/>
                </a:solidFill>
              </a:rPr>
              <a:t>   &lt;Extension Category=“</a:t>
            </a:r>
            <a:r>
              <a:rPr lang="en-US" sz="1800" dirty="0" err="1" smtClean="0">
                <a:solidFill>
                  <a:srgbClr val="505050"/>
                </a:solidFill>
              </a:rPr>
              <a:t>Windows.activatableClass.inProcessServer</a:t>
            </a:r>
            <a:r>
              <a:rPr lang="en-US" sz="1800" dirty="0" smtClean="0">
                <a:solidFill>
                  <a:srgbClr val="505050"/>
                </a:solidFill>
              </a:rPr>
              <a:t>”&gt;</a:t>
            </a:r>
          </a:p>
          <a:p>
            <a:r>
              <a:rPr lang="en-US" sz="1800" dirty="0">
                <a:solidFill>
                  <a:srgbClr val="505050"/>
                </a:solidFill>
              </a:rPr>
              <a:t> </a:t>
            </a:r>
            <a:r>
              <a:rPr lang="en-US" sz="1800" dirty="0" smtClean="0">
                <a:solidFill>
                  <a:srgbClr val="505050"/>
                </a:solidFill>
              </a:rPr>
              <a:t>       &lt;</a:t>
            </a:r>
            <a:r>
              <a:rPr lang="en-US" sz="1800" dirty="0" err="1" smtClean="0">
                <a:solidFill>
                  <a:srgbClr val="505050"/>
                </a:solidFill>
              </a:rPr>
              <a:t>InProcessServer</a:t>
            </a:r>
            <a:r>
              <a:rPr lang="en-US" sz="1800" dirty="0" smtClean="0">
                <a:solidFill>
                  <a:srgbClr val="505050"/>
                </a:solidFill>
              </a:rPr>
              <a:t>&gt;</a:t>
            </a:r>
          </a:p>
          <a:p>
            <a:r>
              <a:rPr lang="en-US" sz="1800" dirty="0">
                <a:solidFill>
                  <a:srgbClr val="505050"/>
                </a:solidFill>
                <a:ea typeface="Calibri"/>
              </a:rPr>
              <a:t> </a:t>
            </a:r>
            <a:r>
              <a:rPr lang="en-US" sz="1800" dirty="0" smtClean="0">
                <a:solidFill>
                  <a:srgbClr val="505050"/>
                </a:solidFill>
                <a:ea typeface="Calibri"/>
              </a:rPr>
              <a:t>           &lt;Path&gt;SSMFPluginM.dll&lt;/Path&gt;</a:t>
            </a:r>
          </a:p>
          <a:p>
            <a:r>
              <a:rPr lang="en-US" sz="1800" dirty="0">
                <a:solidFill>
                  <a:srgbClr val="505050"/>
                </a:solidFill>
                <a:ea typeface="Calibri"/>
              </a:rPr>
              <a:t> </a:t>
            </a:r>
            <a:r>
              <a:rPr lang="en-US" sz="1800" dirty="0" smtClean="0">
                <a:solidFill>
                  <a:srgbClr val="505050"/>
                </a:solidFill>
                <a:ea typeface="Calibri"/>
              </a:rPr>
              <a:t>           &lt;</a:t>
            </a:r>
            <a:r>
              <a:rPr lang="en-US" sz="1800" dirty="0" err="1" smtClean="0">
                <a:solidFill>
                  <a:srgbClr val="505050"/>
                </a:solidFill>
                <a:ea typeface="Calibri"/>
              </a:rPr>
              <a:t>ActivatableClass</a:t>
            </a:r>
            <a:endParaRPr lang="en-US" sz="1800" dirty="0" smtClean="0">
              <a:solidFill>
                <a:srgbClr val="505050"/>
              </a:solidFill>
              <a:ea typeface="Calibri"/>
            </a:endParaRPr>
          </a:p>
          <a:p>
            <a:r>
              <a:rPr lang="en-US" sz="1800" dirty="0" smtClean="0">
                <a:solidFill>
                  <a:srgbClr val="505050"/>
                </a:solidFill>
                <a:highlight>
                  <a:srgbClr val="FFFFFF"/>
                </a:highlight>
                <a:latin typeface="Consolas"/>
                <a:ea typeface="Calibri"/>
                <a:cs typeface="Times New Roman"/>
              </a:rPr>
              <a:t>                </a:t>
            </a:r>
            <a:r>
              <a:rPr lang="en-US" sz="1800" dirty="0" err="1" smtClean="0">
                <a:solidFill>
                  <a:srgbClr val="505050"/>
                </a:solidFill>
                <a:highlight>
                  <a:srgbClr val="FFFFFF"/>
                </a:highlight>
                <a:latin typeface="Consolas"/>
                <a:ea typeface="Calibri"/>
                <a:cs typeface="Times New Roman"/>
              </a:rPr>
              <a:t>ActivatableClassId</a:t>
            </a:r>
            <a:r>
              <a:rPr lang="en-US" sz="1800" dirty="0" smtClean="0">
                <a:solidFill>
                  <a:srgbClr val="505050"/>
                </a:solidFill>
                <a:highlight>
                  <a:srgbClr val="FFFFFF"/>
                </a:highlight>
                <a:latin typeface="Consolas"/>
                <a:ea typeface="Calibri"/>
                <a:cs typeface="Times New Roman"/>
              </a:rPr>
              <a:t>=“</a:t>
            </a:r>
            <a:r>
              <a:rPr lang="en-US" sz="1800" dirty="0" err="1" smtClean="0">
                <a:solidFill>
                  <a:srgbClr val="505050"/>
                </a:solidFill>
                <a:highlight>
                  <a:srgbClr val="FFFFFF"/>
                </a:highlight>
                <a:latin typeface="Consolas"/>
                <a:ea typeface="Calibri"/>
                <a:cs typeface="Times New Roman"/>
              </a:rPr>
              <a:t>Microsoft.IIS.SSMFByteStreamHandler</a:t>
            </a:r>
            <a:r>
              <a:rPr lang="en-US" sz="1800" dirty="0" smtClean="0">
                <a:solidFill>
                  <a:srgbClr val="505050"/>
                </a:solidFill>
                <a:highlight>
                  <a:srgbClr val="FFFFFF"/>
                </a:highlight>
                <a:latin typeface="Consolas"/>
                <a:ea typeface="Calibri"/>
                <a:cs typeface="Times New Roman"/>
              </a:rPr>
              <a:t>”</a:t>
            </a:r>
          </a:p>
          <a:p>
            <a:r>
              <a:rPr lang="en-US" sz="1800" dirty="0">
                <a:solidFill>
                  <a:srgbClr val="505050"/>
                </a:solidFill>
                <a:highlight>
                  <a:srgbClr val="FFFFFF"/>
                </a:highlight>
                <a:latin typeface="Consolas"/>
                <a:ea typeface="Calibri"/>
                <a:cs typeface="Times New Roman"/>
              </a:rPr>
              <a:t> </a:t>
            </a:r>
            <a:r>
              <a:rPr lang="en-US" sz="1800" dirty="0" smtClean="0">
                <a:solidFill>
                  <a:srgbClr val="505050"/>
                </a:solidFill>
                <a:highlight>
                  <a:srgbClr val="FFFFFF"/>
                </a:highlight>
                <a:latin typeface="Consolas"/>
                <a:ea typeface="Calibri"/>
                <a:cs typeface="Times New Roman"/>
              </a:rPr>
              <a:t>               </a:t>
            </a:r>
            <a:r>
              <a:rPr lang="en-US" sz="1800" dirty="0" err="1" smtClean="0">
                <a:solidFill>
                  <a:srgbClr val="505050"/>
                </a:solidFill>
                <a:highlight>
                  <a:srgbClr val="FFFFFF"/>
                </a:highlight>
                <a:latin typeface="Consolas"/>
                <a:ea typeface="Calibri"/>
                <a:cs typeface="Times New Roman"/>
              </a:rPr>
              <a:t>ThreadingModel</a:t>
            </a:r>
            <a:r>
              <a:rPr lang="en-US" sz="1800" dirty="0" smtClean="0">
                <a:solidFill>
                  <a:srgbClr val="505050"/>
                </a:solidFill>
                <a:highlight>
                  <a:srgbClr val="FFFFFF"/>
                </a:highlight>
                <a:latin typeface="Consolas"/>
                <a:ea typeface="Calibri"/>
                <a:cs typeface="Times New Roman"/>
              </a:rPr>
              <a:t>=“both” /&gt;</a:t>
            </a:r>
          </a:p>
          <a:p>
            <a:r>
              <a:rPr lang="en-US" sz="1800" dirty="0">
                <a:solidFill>
                  <a:srgbClr val="505050"/>
                </a:solidFill>
                <a:highlight>
                  <a:srgbClr val="FFFFFF"/>
                </a:highlight>
                <a:latin typeface="Consolas"/>
                <a:ea typeface="Calibri"/>
                <a:cs typeface="Times New Roman"/>
              </a:rPr>
              <a:t> </a:t>
            </a:r>
            <a:r>
              <a:rPr lang="en-US" sz="1800" dirty="0" smtClean="0">
                <a:solidFill>
                  <a:srgbClr val="505050"/>
                </a:solidFill>
                <a:highlight>
                  <a:srgbClr val="FFFFFF"/>
                </a:highlight>
                <a:latin typeface="Consolas"/>
                <a:ea typeface="Calibri"/>
                <a:cs typeface="Times New Roman"/>
              </a:rPr>
              <a:t>       &lt;/</a:t>
            </a:r>
            <a:r>
              <a:rPr lang="en-US" sz="1800" dirty="0" err="1" smtClean="0">
                <a:solidFill>
                  <a:srgbClr val="505050"/>
                </a:solidFill>
                <a:highlight>
                  <a:srgbClr val="FFFFFF"/>
                </a:highlight>
                <a:latin typeface="Consolas"/>
                <a:ea typeface="Calibri"/>
                <a:cs typeface="Times New Roman"/>
              </a:rPr>
              <a:t>InProcessServer</a:t>
            </a:r>
            <a:r>
              <a:rPr lang="en-US" sz="1800" dirty="0" smtClean="0">
                <a:solidFill>
                  <a:srgbClr val="505050"/>
                </a:solidFill>
                <a:highlight>
                  <a:srgbClr val="FFFFFF"/>
                </a:highlight>
                <a:latin typeface="Consolas"/>
                <a:ea typeface="Calibri"/>
                <a:cs typeface="Times New Roman"/>
              </a:rPr>
              <a:t>&gt;</a:t>
            </a:r>
          </a:p>
          <a:p>
            <a:r>
              <a:rPr lang="en-US" sz="1800" dirty="0">
                <a:solidFill>
                  <a:srgbClr val="505050"/>
                </a:solidFill>
                <a:highlight>
                  <a:srgbClr val="FFFFFF"/>
                </a:highlight>
                <a:latin typeface="Consolas"/>
                <a:ea typeface="Calibri"/>
                <a:cs typeface="Times New Roman"/>
              </a:rPr>
              <a:t> </a:t>
            </a:r>
            <a:r>
              <a:rPr lang="en-US" sz="1800" dirty="0" smtClean="0">
                <a:solidFill>
                  <a:srgbClr val="505050"/>
                </a:solidFill>
                <a:highlight>
                  <a:srgbClr val="FFFFFF"/>
                </a:highlight>
                <a:latin typeface="Consolas"/>
                <a:ea typeface="Calibri"/>
                <a:cs typeface="Times New Roman"/>
              </a:rPr>
              <a:t>   &lt;/Extension&gt;</a:t>
            </a:r>
            <a:endParaRPr lang="en-US" sz="1800" dirty="0" smtClean="0">
              <a:solidFill>
                <a:srgbClr val="0000FF"/>
              </a:solidFill>
              <a:highlight>
                <a:srgbClr val="FFFFFF"/>
              </a:highlight>
              <a:latin typeface="Consolas"/>
              <a:ea typeface="Calibri"/>
              <a:cs typeface="Times New Roman"/>
            </a:endParaRPr>
          </a:p>
          <a:p>
            <a:r>
              <a:rPr lang="en-US" sz="1800" dirty="0">
                <a:solidFill>
                  <a:srgbClr val="505050"/>
                </a:solidFill>
                <a:highlight>
                  <a:srgbClr val="FFFFFF"/>
                </a:highlight>
                <a:latin typeface="Consolas"/>
                <a:ea typeface="Calibri"/>
                <a:cs typeface="Times New Roman"/>
              </a:rPr>
              <a:t>&lt;/</a:t>
            </a:r>
            <a:r>
              <a:rPr lang="en-US" sz="1800" dirty="0" smtClean="0">
                <a:solidFill>
                  <a:srgbClr val="505050"/>
                </a:solidFill>
                <a:highlight>
                  <a:srgbClr val="FFFFFF"/>
                </a:highlight>
                <a:latin typeface="Consolas"/>
                <a:ea typeface="Calibri"/>
                <a:cs typeface="Times New Roman"/>
              </a:rPr>
              <a:t>Extensions&gt;</a:t>
            </a:r>
            <a:endParaRPr lang="en-US" sz="1800" dirty="0">
              <a:latin typeface="Calibri"/>
              <a:ea typeface="Calibri"/>
              <a:cs typeface="Times New Roman"/>
            </a:endParaRPr>
          </a:p>
        </p:txBody>
      </p:sp>
      <p:sp>
        <p:nvSpPr>
          <p:cNvPr id="5" name="Rectangle 4"/>
          <p:cNvSpPr/>
          <p:nvPr/>
        </p:nvSpPr>
        <p:spPr bwMode="auto">
          <a:xfrm>
            <a:off x="1646287" y="3687763"/>
            <a:ext cx="3748999" cy="358133"/>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2194921" y="4503091"/>
            <a:ext cx="7223681" cy="457200"/>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10576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2400" dirty="0" smtClean="0">
                <a:latin typeface="+mn-lt"/>
                <a:ea typeface="+mj-ea"/>
                <a:cs typeface="+mj-cs"/>
              </a:rPr>
              <a:t>Multimedia platform</a:t>
            </a:r>
            <a:endParaRPr lang="en-US" sz="2400" dirty="0">
              <a:latin typeface="+mn-lt"/>
              <a:ea typeface="+mj-ea"/>
              <a:cs typeface="+mj-cs"/>
            </a:endParaRPr>
          </a:p>
        </p:txBody>
      </p:sp>
      <p:sp>
        <p:nvSpPr>
          <p:cNvPr id="2" name="Text Placeholder 1"/>
          <p:cNvSpPr>
            <a:spLocks noGrp="1"/>
          </p:cNvSpPr>
          <p:nvPr>
            <p:ph type="body" sz="quarter" idx="11"/>
          </p:nvPr>
        </p:nvSpPr>
        <p:spPr>
          <a:xfrm>
            <a:off x="274637" y="1668482"/>
            <a:ext cx="2816943" cy="5029181"/>
          </a:xfrm>
        </p:spPr>
        <p:txBody>
          <a:bodyPr/>
          <a:lstStyle/>
          <a:p>
            <a:r>
              <a:rPr lang="en-US" dirty="0" smtClean="0">
                <a:solidFill>
                  <a:schemeClr val="tx1">
                    <a:lumMod val="85000"/>
                  </a:schemeClr>
                </a:solidFill>
              </a:rPr>
              <a:t>Step 1: Register DLL extension in app manifest</a:t>
            </a:r>
          </a:p>
          <a:p>
            <a:endParaRPr lang="en-US" dirty="0">
              <a:solidFill>
                <a:srgbClr val="505050"/>
              </a:solidFill>
            </a:endParaRPr>
          </a:p>
          <a:p>
            <a:r>
              <a:rPr lang="en-US" dirty="0" smtClean="0">
                <a:solidFill>
                  <a:srgbClr val="505050"/>
                </a:solidFill>
              </a:rPr>
              <a:t>Step 2: Register custom format with WinRT Media Extensibility Manager</a:t>
            </a:r>
          </a:p>
          <a:p>
            <a:endParaRPr lang="en-US" dirty="0">
              <a:solidFill>
                <a:srgbClr val="505050"/>
              </a:solidFill>
            </a:endParaRPr>
          </a:p>
          <a:p>
            <a:endParaRPr lang="en-US" dirty="0">
              <a:solidFill>
                <a:srgbClr val="505050"/>
              </a:solidFill>
            </a:endParaRPr>
          </a:p>
          <a:p>
            <a:endParaRPr lang="en-US" dirty="0">
              <a:solidFill>
                <a:srgbClr val="505050"/>
              </a:solidFill>
            </a:endParaRPr>
          </a:p>
        </p:txBody>
      </p:sp>
      <p:sp>
        <p:nvSpPr>
          <p:cNvPr id="24" name="Title 23"/>
          <p:cNvSpPr>
            <a:spLocks noGrp="1"/>
          </p:cNvSpPr>
          <p:nvPr>
            <p:ph type="title"/>
          </p:nvPr>
        </p:nvSpPr>
        <p:spPr/>
        <p:txBody>
          <a:bodyPr>
            <a:normAutofit/>
          </a:bodyPr>
          <a:lstStyle/>
          <a:p>
            <a:r>
              <a:rPr lang="en-US" dirty="0" smtClean="0"/>
              <a:t>Using a custom Media Foundation </a:t>
            </a:r>
            <a:r>
              <a:rPr lang="en-US" dirty="0" err="1" smtClean="0"/>
              <a:t>ByteStream</a:t>
            </a:r>
            <a:endParaRPr lang="en-US" dirty="0"/>
          </a:p>
        </p:txBody>
      </p:sp>
      <p:grpSp>
        <p:nvGrpSpPr>
          <p:cNvPr id="4" name="Group 3"/>
          <p:cNvGrpSpPr/>
          <p:nvPr/>
        </p:nvGrpSpPr>
        <p:grpSpPr>
          <a:xfrm>
            <a:off x="3475038" y="2217116"/>
            <a:ext cx="8595295" cy="4232556"/>
            <a:chOff x="914161" y="1414120"/>
            <a:chExt cx="10481380" cy="3271088"/>
          </a:xfrm>
          <a:effectLst/>
        </p:grpSpPr>
        <p:sp>
          <p:nvSpPr>
            <p:cNvPr id="5" name="Rectangle 4"/>
            <p:cNvSpPr/>
            <p:nvPr/>
          </p:nvSpPr>
          <p:spPr>
            <a:xfrm>
              <a:off x="914164" y="2951289"/>
              <a:ext cx="10462073" cy="1733919"/>
            </a:xfrm>
            <a:prstGeom prst="rect">
              <a:avLst/>
            </a:prstGeom>
            <a:noFill/>
            <a:ln>
              <a:solidFill>
                <a:schemeClr val="tx2">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defTabSz="932503"/>
              <a:r>
                <a:rPr lang="en-US" sz="1100" dirty="0">
                  <a:gradFill>
                    <a:gsLst>
                      <a:gs pos="0">
                        <a:srgbClr val="FFFFFF"/>
                      </a:gs>
                      <a:gs pos="100000">
                        <a:srgbClr val="FFFFFF"/>
                      </a:gs>
                    </a:gsLst>
                    <a:lin ang="5400000" scaled="0"/>
                  </a:gradFill>
                </a:rPr>
                <a:t>Media Foundation</a:t>
              </a:r>
            </a:p>
          </p:txBody>
        </p:sp>
        <p:sp>
          <p:nvSpPr>
            <p:cNvPr id="6" name="Rectangle 5"/>
            <p:cNvSpPr/>
            <p:nvPr/>
          </p:nvSpPr>
          <p:spPr>
            <a:xfrm>
              <a:off x="914161" y="2421793"/>
              <a:ext cx="2437763"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Playback &amp; preview</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IMFMediaEngine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7" name="Rectangle 6"/>
            <p:cNvSpPr/>
            <p:nvPr/>
          </p:nvSpPr>
          <p:spPr>
            <a:xfrm>
              <a:off x="914164" y="1414120"/>
              <a:ext cx="10462073" cy="432790"/>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32503"/>
              <a:r>
                <a:rPr lang="en-US" sz="1100" dirty="0">
                  <a:gradFill>
                    <a:gsLst>
                      <a:gs pos="0">
                        <a:srgbClr val="FFFFFF"/>
                      </a:gs>
                      <a:gs pos="100000">
                        <a:srgbClr val="FFFFFF"/>
                      </a:gs>
                    </a:gsLst>
                    <a:lin ang="5400000" scaled="0"/>
                  </a:gradFill>
                </a:rPr>
                <a:t>	</a:t>
              </a:r>
              <a:r>
                <a:rPr lang="en-US" sz="1100" dirty="0" smtClean="0">
                  <a:gradFill>
                    <a:gsLst>
                      <a:gs pos="0">
                        <a:srgbClr val="FFFFFF"/>
                      </a:gs>
                      <a:gs pos="100000">
                        <a:srgbClr val="FFFFFF"/>
                      </a:gs>
                    </a:gsLst>
                    <a:lin ang="5400000" scaled="0"/>
                  </a:gradFill>
                </a:rPr>
                <a:t>	Windows Store app</a:t>
              </a:r>
              <a:endParaRPr lang="en-US" sz="1100" dirty="0">
                <a:gradFill>
                  <a:gsLst>
                    <a:gs pos="0">
                      <a:srgbClr val="FFFFFF"/>
                    </a:gs>
                    <a:gs pos="100000">
                      <a:srgbClr val="FFFFFF"/>
                    </a:gs>
                  </a:gsLst>
                  <a:lin ang="5400000" scaled="0"/>
                </a:gradFill>
              </a:endParaRPr>
            </a:p>
          </p:txBody>
        </p:sp>
        <p:sp>
          <p:nvSpPr>
            <p:cNvPr id="8" name="Rectangle 7"/>
            <p:cNvSpPr/>
            <p:nvPr/>
          </p:nvSpPr>
          <p:spPr>
            <a:xfrm>
              <a:off x="3453499" y="2421793"/>
              <a:ext cx="2563543"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Camera &amp; mic capture</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IMFCaptureEngine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9" name="Rectangle 8"/>
            <p:cNvSpPr/>
            <p:nvPr/>
          </p:nvSpPr>
          <p:spPr>
            <a:xfrm>
              <a:off x="8612710" y="2421793"/>
              <a:ext cx="2763528"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Cast to Xbox</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IMFMediaSharingEngine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10" name="Rectangle 9"/>
            <p:cNvSpPr/>
            <p:nvPr/>
          </p:nvSpPr>
          <p:spPr>
            <a:xfrm>
              <a:off x="6097098" y="2421793"/>
              <a:ext cx="2435555" cy="474422"/>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Transcode &amp; trim</a:t>
              </a: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IMFTranscodeEngine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12" name="Rectangle 11"/>
            <p:cNvSpPr/>
            <p:nvPr/>
          </p:nvSpPr>
          <p:spPr>
            <a:xfrm>
              <a:off x="3453499" y="3085006"/>
              <a:ext cx="132045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decoder</a:t>
              </a:r>
              <a:endParaRPr lang="en-US" sz="1050" dirty="0">
                <a:solidFill>
                  <a:srgbClr val="00BCF2">
                    <a:lumMod val="75000"/>
                  </a:srgbClr>
                </a:solidFill>
              </a:endParaRPr>
            </a:p>
          </p:txBody>
        </p:sp>
        <p:sp>
          <p:nvSpPr>
            <p:cNvPr id="13" name="Rectangle 12"/>
            <p:cNvSpPr/>
            <p:nvPr/>
          </p:nvSpPr>
          <p:spPr>
            <a:xfrm>
              <a:off x="4860953" y="3085006"/>
              <a:ext cx="113188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Video</a:t>
              </a:r>
            </a:p>
            <a:p>
              <a:pPr defTabSz="932503"/>
              <a:r>
                <a:rPr lang="en-US" sz="1050" dirty="0" smtClean="0">
                  <a:solidFill>
                    <a:srgbClr val="00BCF2">
                      <a:lumMod val="75000"/>
                    </a:srgbClr>
                  </a:solidFill>
                </a:rPr>
                <a:t>effect 1</a:t>
              </a:r>
              <a:endParaRPr lang="en-US" sz="1050" dirty="0">
                <a:solidFill>
                  <a:srgbClr val="00BCF2">
                    <a:lumMod val="75000"/>
                  </a:srgbClr>
                </a:solidFill>
              </a:endParaRPr>
            </a:p>
          </p:txBody>
        </p:sp>
        <p:sp>
          <p:nvSpPr>
            <p:cNvPr id="14" name="Rectangle 13"/>
            <p:cNvSpPr/>
            <p:nvPr/>
          </p:nvSpPr>
          <p:spPr>
            <a:xfrm>
              <a:off x="7313295" y="3085006"/>
              <a:ext cx="1219358"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encoder</a:t>
              </a:r>
              <a:endParaRPr lang="en-US" sz="1050" dirty="0">
                <a:solidFill>
                  <a:srgbClr val="00BCF2">
                    <a:lumMod val="75000"/>
                  </a:srgbClr>
                </a:solidFill>
              </a:endParaRPr>
            </a:p>
          </p:txBody>
        </p:sp>
        <p:sp>
          <p:nvSpPr>
            <p:cNvPr id="15" name="Rectangle 14"/>
            <p:cNvSpPr/>
            <p:nvPr/>
          </p:nvSpPr>
          <p:spPr>
            <a:xfrm>
              <a:off x="6079835" y="3085006"/>
              <a:ext cx="113188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effect n</a:t>
              </a:r>
              <a:endParaRPr lang="en-US" sz="1050" dirty="0">
                <a:solidFill>
                  <a:srgbClr val="00BCF2">
                    <a:lumMod val="75000"/>
                  </a:srgbClr>
                </a:solidFill>
              </a:endParaRPr>
            </a:p>
          </p:txBody>
        </p:sp>
        <p:sp>
          <p:nvSpPr>
            <p:cNvPr id="16" name="Rectangle 15"/>
            <p:cNvSpPr/>
            <p:nvPr/>
          </p:nvSpPr>
          <p:spPr>
            <a:xfrm>
              <a:off x="8612710" y="3085006"/>
              <a:ext cx="1490772"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Audio/video writer (sink)</a:t>
              </a:r>
              <a:endParaRPr lang="en-US" sz="1050" dirty="0">
                <a:solidFill>
                  <a:srgbClr val="00BCF2">
                    <a:lumMod val="75000"/>
                  </a:srgbClr>
                </a:solidFill>
              </a:endParaRPr>
            </a:p>
          </p:txBody>
        </p:sp>
        <p:sp>
          <p:nvSpPr>
            <p:cNvPr id="17" name="Rectangle 16"/>
            <p:cNvSpPr/>
            <p:nvPr/>
          </p:nvSpPr>
          <p:spPr>
            <a:xfrm>
              <a:off x="3453499" y="3586174"/>
              <a:ext cx="132045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decoder</a:t>
              </a:r>
              <a:endParaRPr lang="en-US" sz="1050" dirty="0">
                <a:solidFill>
                  <a:srgbClr val="00BCF2">
                    <a:lumMod val="75000"/>
                  </a:srgbClr>
                </a:solidFill>
              </a:endParaRPr>
            </a:p>
          </p:txBody>
        </p:sp>
        <p:sp>
          <p:nvSpPr>
            <p:cNvPr id="18" name="Rectangle 17"/>
            <p:cNvSpPr/>
            <p:nvPr/>
          </p:nvSpPr>
          <p:spPr>
            <a:xfrm>
              <a:off x="4860953" y="3586174"/>
              <a:ext cx="113188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effect 1</a:t>
              </a:r>
              <a:endParaRPr lang="en-US" sz="1050" dirty="0">
                <a:solidFill>
                  <a:srgbClr val="00BCF2">
                    <a:lumMod val="75000"/>
                  </a:srgbClr>
                </a:solidFill>
              </a:endParaRPr>
            </a:p>
          </p:txBody>
        </p:sp>
        <p:sp>
          <p:nvSpPr>
            <p:cNvPr id="19" name="Rectangle 18"/>
            <p:cNvSpPr/>
            <p:nvPr/>
          </p:nvSpPr>
          <p:spPr>
            <a:xfrm>
              <a:off x="7313295" y="3586174"/>
              <a:ext cx="1219358"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a:t>
              </a:r>
            </a:p>
            <a:p>
              <a:pPr defTabSz="932503"/>
              <a:r>
                <a:rPr lang="en-US" sz="1050" dirty="0" smtClean="0">
                  <a:solidFill>
                    <a:srgbClr val="00BCF2">
                      <a:lumMod val="75000"/>
                    </a:srgbClr>
                  </a:solidFill>
                </a:rPr>
                <a:t>encoder</a:t>
              </a:r>
              <a:endParaRPr lang="en-US" sz="1050" dirty="0">
                <a:solidFill>
                  <a:srgbClr val="00BCF2">
                    <a:lumMod val="75000"/>
                  </a:srgbClr>
                </a:solidFill>
              </a:endParaRPr>
            </a:p>
          </p:txBody>
        </p:sp>
        <p:sp>
          <p:nvSpPr>
            <p:cNvPr id="20" name="Rectangle 19"/>
            <p:cNvSpPr/>
            <p:nvPr/>
          </p:nvSpPr>
          <p:spPr>
            <a:xfrm>
              <a:off x="6079835" y="3586174"/>
              <a:ext cx="113188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effect n</a:t>
              </a:r>
              <a:endParaRPr lang="en-US" sz="1050" dirty="0">
                <a:solidFill>
                  <a:srgbClr val="00BCF2">
                    <a:lumMod val="75000"/>
                  </a:srgbClr>
                </a:solidFill>
              </a:endParaRPr>
            </a:p>
          </p:txBody>
        </p:sp>
        <p:sp>
          <p:nvSpPr>
            <p:cNvPr id="21" name="Rectangle 20"/>
            <p:cNvSpPr/>
            <p:nvPr/>
          </p:nvSpPr>
          <p:spPr>
            <a:xfrm>
              <a:off x="914161" y="1907826"/>
              <a:ext cx="2437765" cy="4530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HTML5 video &amp; audio tags, HTML5 MSE and XAML MediaElement</a:t>
              </a:r>
              <a:endParaRPr lang="en-US" sz="1100" dirty="0">
                <a:gradFill>
                  <a:gsLst>
                    <a:gs pos="0">
                      <a:srgbClr val="FFFFFF"/>
                    </a:gs>
                    <a:gs pos="100000">
                      <a:srgbClr val="FFFFFF"/>
                    </a:gs>
                  </a:gsLst>
                  <a:lin ang="5400000" scaled="0"/>
                </a:gradFill>
              </a:endParaRPr>
            </a:p>
          </p:txBody>
        </p:sp>
        <p:sp>
          <p:nvSpPr>
            <p:cNvPr id="22" name="Rectangle 21"/>
            <p:cNvSpPr/>
            <p:nvPr/>
          </p:nvSpPr>
          <p:spPr>
            <a:xfrm>
              <a:off x="3453499" y="1907826"/>
              <a:ext cx="7942042" cy="4530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32503"/>
              <a:r>
                <a:rPr lang="en-US" sz="1100" dirty="0">
                  <a:gradFill>
                    <a:gsLst>
                      <a:gs pos="0">
                        <a:srgbClr val="FFFFFF"/>
                      </a:gs>
                      <a:gs pos="100000">
                        <a:srgbClr val="FFFFFF"/>
                      </a:gs>
                    </a:gsLst>
                    <a:lin ang="5400000" scaled="0"/>
                  </a:gradFill>
                </a:rPr>
                <a:t>Windows Runtime (WinRT)</a:t>
              </a:r>
            </a:p>
          </p:txBody>
        </p:sp>
      </p:grpSp>
      <p:sp>
        <p:nvSpPr>
          <p:cNvPr id="28" name="Rectangle 27"/>
          <p:cNvSpPr/>
          <p:nvPr/>
        </p:nvSpPr>
        <p:spPr>
          <a:xfrm>
            <a:off x="4224700" y="4379124"/>
            <a:ext cx="1249436" cy="594996"/>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Audio/video reader (source)</a:t>
            </a:r>
            <a:endParaRPr lang="en-US" sz="1050" dirty="0">
              <a:solidFill>
                <a:srgbClr val="00BCF2">
                  <a:lumMod val="75000"/>
                </a:srgbClr>
              </a:solidFill>
            </a:endParaRPr>
          </a:p>
        </p:txBody>
      </p:sp>
      <p:sp>
        <p:nvSpPr>
          <p:cNvPr id="26" name="Rectangle 25"/>
          <p:cNvSpPr/>
          <p:nvPr/>
        </p:nvSpPr>
        <p:spPr>
          <a:xfrm>
            <a:off x="2861121" y="4377728"/>
            <a:ext cx="1188707" cy="594996"/>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FFFFFF"/>
                </a:solidFill>
              </a:rPr>
              <a:t>Custom </a:t>
            </a:r>
            <a:r>
              <a:rPr lang="en-US" sz="1050" dirty="0" err="1" smtClean="0">
                <a:solidFill>
                  <a:srgbClr val="FFFFFF"/>
                </a:solidFill>
              </a:rPr>
              <a:t>ByteStream</a:t>
            </a:r>
            <a:r>
              <a:rPr lang="en-US" sz="1050" dirty="0" smtClean="0">
                <a:solidFill>
                  <a:srgbClr val="FFFFFF"/>
                </a:solidFill>
              </a:rPr>
              <a:t> (DLL)</a:t>
            </a:r>
            <a:endParaRPr lang="en-US" sz="1050" dirty="0">
              <a:solidFill>
                <a:srgbClr val="FFFFFF"/>
              </a:solidFill>
            </a:endParaRPr>
          </a:p>
        </p:txBody>
      </p:sp>
      <p:cxnSp>
        <p:nvCxnSpPr>
          <p:cNvPr id="23" name="Straight Arrow Connector 22"/>
          <p:cNvCxnSpPr/>
          <p:nvPr/>
        </p:nvCxnSpPr>
        <p:spPr>
          <a:xfrm>
            <a:off x="4056357" y="4675226"/>
            <a:ext cx="174872" cy="13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967236" y="2300391"/>
            <a:ext cx="1797905" cy="399085"/>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FFFFFF"/>
                </a:solidFill>
              </a:rPr>
              <a:t>App media extension</a:t>
            </a:r>
            <a:endParaRPr lang="en-US" sz="1050" dirty="0">
              <a:solidFill>
                <a:srgbClr val="FFFFFF"/>
              </a:solidFill>
            </a:endParaRPr>
          </a:p>
        </p:txBody>
      </p:sp>
      <p:sp>
        <p:nvSpPr>
          <p:cNvPr id="35" name="Oval 34"/>
          <p:cNvSpPr/>
          <p:nvPr/>
        </p:nvSpPr>
        <p:spPr bwMode="auto">
          <a:xfrm>
            <a:off x="3671947" y="4397656"/>
            <a:ext cx="330205" cy="324652"/>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solidFill>
                <a:srgbClr val="000000"/>
              </a:solidFill>
              <a:ea typeface="Segoe UI" pitchFamily="34" charset="0"/>
              <a:cs typeface="Segoe UI" pitchFamily="34" charset="0"/>
            </a:endParaRPr>
          </a:p>
        </p:txBody>
      </p:sp>
      <p:sp>
        <p:nvSpPr>
          <p:cNvPr id="36" name="Oval 35"/>
          <p:cNvSpPr/>
          <p:nvPr/>
        </p:nvSpPr>
        <p:spPr bwMode="auto">
          <a:xfrm>
            <a:off x="11399979" y="2336494"/>
            <a:ext cx="330205" cy="324652"/>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solidFill>
                <a:srgbClr val="000000"/>
              </a:solidFill>
              <a:ea typeface="Segoe UI" pitchFamily="34" charset="0"/>
              <a:cs typeface="Segoe UI" pitchFamily="34" charset="0"/>
            </a:endParaRPr>
          </a:p>
        </p:txBody>
      </p:sp>
      <p:sp>
        <p:nvSpPr>
          <p:cNvPr id="37" name="TextBox 36"/>
          <p:cNvSpPr txBox="1"/>
          <p:nvPr/>
        </p:nvSpPr>
        <p:spPr>
          <a:xfrm>
            <a:off x="11420458" y="2328330"/>
            <a:ext cx="274050" cy="338554"/>
          </a:xfrm>
          <a:prstGeom prst="rect">
            <a:avLst/>
          </a:prstGeom>
          <a:noFill/>
        </p:spPr>
        <p:txBody>
          <a:bodyPr wrap="square" rtlCol="0">
            <a:spAutoFit/>
          </a:bodyPr>
          <a:lstStyle/>
          <a:p>
            <a:r>
              <a:rPr lang="en-US" sz="1600" dirty="0" smtClean="0">
                <a:solidFill>
                  <a:srgbClr val="505050"/>
                </a:solidFill>
              </a:rPr>
              <a:t>2</a:t>
            </a:r>
            <a:endParaRPr lang="en-US" sz="1600" dirty="0" smtClean="0">
              <a:solidFill>
                <a:srgbClr val="000000"/>
              </a:solidFill>
            </a:endParaRPr>
          </a:p>
        </p:txBody>
      </p:sp>
      <p:sp>
        <p:nvSpPr>
          <p:cNvPr id="38" name="TextBox 37"/>
          <p:cNvSpPr txBox="1"/>
          <p:nvPr/>
        </p:nvSpPr>
        <p:spPr>
          <a:xfrm>
            <a:off x="3688274" y="4397186"/>
            <a:ext cx="277235" cy="338554"/>
          </a:xfrm>
          <a:prstGeom prst="rect">
            <a:avLst/>
          </a:prstGeom>
          <a:noFill/>
        </p:spPr>
        <p:txBody>
          <a:bodyPr wrap="square" rtlCol="0">
            <a:spAutoFit/>
          </a:bodyPr>
          <a:lstStyle/>
          <a:p>
            <a:r>
              <a:rPr lang="en-US" sz="1600" dirty="0" smtClean="0">
                <a:solidFill>
                  <a:srgbClr val="505050"/>
                </a:solidFill>
              </a:rPr>
              <a:t>1</a:t>
            </a:r>
            <a:endParaRPr lang="en-US" sz="1600" dirty="0" smtClean="0">
              <a:solidFill>
                <a:srgbClr val="000000"/>
              </a:solidFill>
            </a:endParaRPr>
          </a:p>
        </p:txBody>
      </p:sp>
    </p:spTree>
    <p:extLst>
      <p:ext uri="{BB962C8B-B14F-4D97-AF65-F5344CB8AC3E}">
        <p14:creationId xmlns:p14="http://schemas.microsoft.com/office/powerpoint/2010/main" val="286555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05050"/>
                </a:solidFill>
              </a:rPr>
              <a:t>Example: Using Smooth Streaming SDK</a:t>
            </a:r>
            <a:endParaRPr lang="en-US" dirty="0">
              <a:solidFill>
                <a:srgbClr val="505050"/>
              </a:solidFill>
            </a:endParaRPr>
          </a:p>
        </p:txBody>
      </p:sp>
      <p:sp>
        <p:nvSpPr>
          <p:cNvPr id="3" name="Content Placeholder 2"/>
          <p:cNvSpPr>
            <a:spLocks noGrp="1"/>
          </p:cNvSpPr>
          <p:nvPr>
            <p:ph sz="quarter" idx="14"/>
          </p:nvPr>
        </p:nvSpPr>
        <p:spPr>
          <a:xfrm>
            <a:off x="274638" y="1135062"/>
            <a:ext cx="11887200" cy="5562602"/>
          </a:xfrm>
        </p:spPr>
        <p:txBody>
          <a:bodyPr>
            <a:noAutofit/>
          </a:bodyPr>
          <a:lstStyle/>
          <a:p>
            <a:endParaRPr lang="en-US" sz="1800" dirty="0" smtClean="0">
              <a:solidFill>
                <a:srgbClr val="00B050"/>
              </a:solidFill>
            </a:endParaRPr>
          </a:p>
          <a:p>
            <a:r>
              <a:rPr lang="en-US" sz="1800" dirty="0" smtClean="0">
                <a:solidFill>
                  <a:srgbClr val="00B050"/>
                </a:solidFill>
              </a:rPr>
              <a:t>/* Step 2: In your app, register your ByteStream handler */</a:t>
            </a:r>
          </a:p>
          <a:p>
            <a:r>
              <a:rPr lang="en-US" sz="1800" dirty="0" smtClean="0">
                <a:solidFill>
                  <a:srgbClr val="00B050"/>
                </a:solidFill>
              </a:rPr>
              <a:t>/* for a certain file extension and MIME type */</a:t>
            </a:r>
          </a:p>
          <a:p>
            <a:r>
              <a:rPr lang="en-US" sz="1800" dirty="0" err="1" smtClean="0">
                <a:solidFill>
                  <a:srgbClr val="505050"/>
                </a:solidFill>
              </a:rPr>
              <a:t>var</a:t>
            </a:r>
            <a:r>
              <a:rPr lang="en-US" sz="1800" dirty="0" smtClean="0">
                <a:solidFill>
                  <a:srgbClr val="505050"/>
                </a:solidFill>
              </a:rPr>
              <a:t> plugins = new </a:t>
            </a:r>
            <a:r>
              <a:rPr lang="en-US" sz="1800" dirty="0" err="1" smtClean="0">
                <a:solidFill>
                  <a:srgbClr val="505050"/>
                </a:solidFill>
              </a:rPr>
              <a:t>Windows.Media.MediaExtensionManager</a:t>
            </a:r>
            <a:r>
              <a:rPr lang="en-US" sz="1800" dirty="0" smtClean="0">
                <a:solidFill>
                  <a:srgbClr val="505050"/>
                </a:solidFill>
              </a:rPr>
              <a:t>();</a:t>
            </a:r>
          </a:p>
          <a:p>
            <a:r>
              <a:rPr lang="en-US" sz="1800" dirty="0">
                <a:solidFill>
                  <a:srgbClr val="505050"/>
                </a:solidFill>
              </a:rPr>
              <a:t>t</a:t>
            </a:r>
            <a:r>
              <a:rPr lang="en-US" sz="1800" dirty="0" smtClean="0">
                <a:solidFill>
                  <a:srgbClr val="505050"/>
                </a:solidFill>
              </a:rPr>
              <a:t>ry {</a:t>
            </a:r>
          </a:p>
          <a:p>
            <a:r>
              <a:rPr lang="en-US" sz="1800" dirty="0">
                <a:solidFill>
                  <a:srgbClr val="505050"/>
                </a:solidFill>
              </a:rPr>
              <a:t> </a:t>
            </a:r>
            <a:r>
              <a:rPr lang="en-US" sz="1800" dirty="0" smtClean="0">
                <a:solidFill>
                  <a:srgbClr val="505050"/>
                </a:solidFill>
              </a:rPr>
              <a:t>   </a:t>
            </a:r>
            <a:r>
              <a:rPr lang="en-US" sz="1800" dirty="0" smtClean="0">
                <a:solidFill>
                  <a:srgbClr val="00B050"/>
                </a:solidFill>
              </a:rPr>
              <a:t>/* Register custom ByteStream handler */</a:t>
            </a:r>
          </a:p>
          <a:p>
            <a:r>
              <a:rPr lang="en-US" sz="1800" dirty="0" smtClean="0">
                <a:solidFill>
                  <a:srgbClr val="505050"/>
                </a:solidFill>
              </a:rPr>
              <a:t>    </a:t>
            </a:r>
            <a:r>
              <a:rPr lang="en-US" sz="1800" dirty="0" err="1" smtClean="0">
                <a:solidFill>
                  <a:srgbClr val="505050"/>
                </a:solidFill>
              </a:rPr>
              <a:t>plugins.registerByteStreamHandler</a:t>
            </a:r>
            <a:r>
              <a:rPr lang="en-US" sz="1800" dirty="0" smtClean="0">
                <a:solidFill>
                  <a:srgbClr val="505050"/>
                </a:solidFill>
              </a:rPr>
              <a:t>(</a:t>
            </a:r>
          </a:p>
          <a:p>
            <a:r>
              <a:rPr lang="en-US" sz="1800" dirty="0">
                <a:solidFill>
                  <a:srgbClr val="505050"/>
                </a:solidFill>
              </a:rPr>
              <a:t> </a:t>
            </a:r>
            <a:r>
              <a:rPr lang="en-US" sz="1800" dirty="0" smtClean="0">
                <a:solidFill>
                  <a:srgbClr val="505050"/>
                </a:solidFill>
              </a:rPr>
              <a:t>       “</a:t>
            </a:r>
            <a:r>
              <a:rPr lang="en-US" sz="1800" dirty="0" err="1" smtClean="0">
                <a:solidFill>
                  <a:srgbClr val="505050"/>
                </a:solidFill>
              </a:rPr>
              <a:t>Microsoft.IIS.SSMFByteStreamHandler</a:t>
            </a:r>
            <a:r>
              <a:rPr lang="en-US" sz="1800" dirty="0" smtClean="0">
                <a:solidFill>
                  <a:srgbClr val="505050"/>
                </a:solidFill>
              </a:rPr>
              <a:t>”, “.ism”, “text/xml”);</a:t>
            </a:r>
          </a:p>
          <a:p>
            <a:r>
              <a:rPr lang="en-US" sz="1800" dirty="0" smtClean="0">
                <a:solidFill>
                  <a:srgbClr val="505050"/>
                </a:solidFill>
              </a:rPr>
              <a:t>}</a:t>
            </a:r>
          </a:p>
          <a:p>
            <a:r>
              <a:rPr lang="en-US" sz="1800" dirty="0">
                <a:solidFill>
                  <a:srgbClr val="505050"/>
                </a:solidFill>
              </a:rPr>
              <a:t>c</a:t>
            </a:r>
            <a:r>
              <a:rPr lang="en-US" sz="1800" dirty="0" smtClean="0">
                <a:solidFill>
                  <a:srgbClr val="505050"/>
                </a:solidFill>
              </a:rPr>
              <a:t>atch (e) {</a:t>
            </a:r>
          </a:p>
          <a:p>
            <a:r>
              <a:rPr lang="en-US" sz="1800" dirty="0">
                <a:solidFill>
                  <a:srgbClr val="505050"/>
                </a:solidFill>
              </a:rPr>
              <a:t> </a:t>
            </a:r>
            <a:r>
              <a:rPr lang="en-US" sz="1800" dirty="0" smtClean="0">
                <a:solidFill>
                  <a:srgbClr val="505050"/>
                </a:solidFill>
              </a:rPr>
              <a:t>   log(</a:t>
            </a:r>
            <a:r>
              <a:rPr lang="en-US" sz="1800" dirty="0" err="1" smtClean="0">
                <a:solidFill>
                  <a:srgbClr val="505050"/>
                </a:solidFill>
              </a:rPr>
              <a:t>e.message</a:t>
            </a:r>
            <a:r>
              <a:rPr lang="en-US" sz="1800" dirty="0" smtClean="0">
                <a:solidFill>
                  <a:srgbClr val="505050"/>
                </a:solidFill>
              </a:rPr>
              <a:t>);</a:t>
            </a:r>
          </a:p>
          <a:p>
            <a:r>
              <a:rPr lang="en-US" sz="1800" dirty="0" smtClean="0">
                <a:solidFill>
                  <a:srgbClr val="505050"/>
                </a:solidFill>
              </a:rPr>
              <a:t>}</a:t>
            </a:r>
            <a:endParaRPr lang="en-US" sz="1800" dirty="0" smtClean="0">
              <a:solidFill>
                <a:srgbClr val="00B050"/>
              </a:solidFill>
            </a:endParaRPr>
          </a:p>
        </p:txBody>
      </p:sp>
      <p:sp>
        <p:nvSpPr>
          <p:cNvPr id="7" name="Rectangle 6"/>
          <p:cNvSpPr/>
          <p:nvPr/>
        </p:nvSpPr>
        <p:spPr bwMode="auto">
          <a:xfrm>
            <a:off x="640458" y="3687762"/>
            <a:ext cx="9235339" cy="998207"/>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4330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2400" dirty="0" smtClean="0">
                <a:latin typeface="+mn-lt"/>
                <a:ea typeface="+mj-ea"/>
                <a:cs typeface="+mj-cs"/>
              </a:rPr>
              <a:t>Multimedia platform</a:t>
            </a:r>
            <a:endParaRPr lang="en-US" sz="2400" dirty="0">
              <a:latin typeface="+mn-lt"/>
              <a:ea typeface="+mj-ea"/>
              <a:cs typeface="+mj-cs"/>
            </a:endParaRPr>
          </a:p>
        </p:txBody>
      </p:sp>
      <p:sp>
        <p:nvSpPr>
          <p:cNvPr id="2" name="Text Placeholder 1"/>
          <p:cNvSpPr>
            <a:spLocks noGrp="1"/>
          </p:cNvSpPr>
          <p:nvPr>
            <p:ph type="body" sz="quarter" idx="11"/>
          </p:nvPr>
        </p:nvSpPr>
        <p:spPr>
          <a:xfrm>
            <a:off x="274637" y="1668482"/>
            <a:ext cx="2816943" cy="5029181"/>
          </a:xfrm>
        </p:spPr>
        <p:txBody>
          <a:bodyPr/>
          <a:lstStyle/>
          <a:p>
            <a:r>
              <a:rPr lang="en-US" dirty="0">
                <a:solidFill>
                  <a:schemeClr val="tx1">
                    <a:lumMod val="85000"/>
                  </a:schemeClr>
                </a:solidFill>
              </a:rPr>
              <a:t>Step 1: Register DLL extension in app manifest</a:t>
            </a:r>
          </a:p>
          <a:p>
            <a:endParaRPr lang="en-US" dirty="0">
              <a:solidFill>
                <a:srgbClr val="505050"/>
              </a:solidFill>
            </a:endParaRPr>
          </a:p>
          <a:p>
            <a:r>
              <a:rPr lang="en-US" dirty="0">
                <a:solidFill>
                  <a:schemeClr val="tx1">
                    <a:lumMod val="85000"/>
                  </a:schemeClr>
                </a:solidFill>
              </a:rPr>
              <a:t>Step 2: Register custom format with </a:t>
            </a:r>
            <a:r>
              <a:rPr lang="en-US" dirty="0" smtClean="0">
                <a:solidFill>
                  <a:schemeClr val="tx1">
                    <a:lumMod val="85000"/>
                  </a:schemeClr>
                </a:solidFill>
              </a:rPr>
              <a:t>WinRT Media Extensibility </a:t>
            </a:r>
            <a:r>
              <a:rPr lang="en-US" dirty="0">
                <a:solidFill>
                  <a:schemeClr val="tx1">
                    <a:lumMod val="85000"/>
                  </a:schemeClr>
                </a:solidFill>
              </a:rPr>
              <a:t>Manager</a:t>
            </a:r>
          </a:p>
          <a:p>
            <a:endParaRPr lang="en-US" dirty="0" smtClean="0">
              <a:solidFill>
                <a:srgbClr val="505050"/>
              </a:solidFill>
            </a:endParaRPr>
          </a:p>
          <a:p>
            <a:r>
              <a:rPr lang="en-US" dirty="0" smtClean="0">
                <a:solidFill>
                  <a:srgbClr val="505050"/>
                </a:solidFill>
              </a:rPr>
              <a:t>Step 3: Set source URI to custom format</a:t>
            </a:r>
            <a:endParaRPr lang="en-US" dirty="0">
              <a:solidFill>
                <a:srgbClr val="505050"/>
              </a:solidFill>
            </a:endParaRPr>
          </a:p>
          <a:p>
            <a:endParaRPr lang="en-US" dirty="0">
              <a:solidFill>
                <a:srgbClr val="505050"/>
              </a:solidFill>
            </a:endParaRPr>
          </a:p>
          <a:p>
            <a:endParaRPr lang="en-US" dirty="0">
              <a:solidFill>
                <a:srgbClr val="505050"/>
              </a:solidFill>
            </a:endParaRPr>
          </a:p>
        </p:txBody>
      </p:sp>
      <p:sp>
        <p:nvSpPr>
          <p:cNvPr id="24" name="Title 23"/>
          <p:cNvSpPr>
            <a:spLocks noGrp="1"/>
          </p:cNvSpPr>
          <p:nvPr>
            <p:ph type="title"/>
          </p:nvPr>
        </p:nvSpPr>
        <p:spPr/>
        <p:txBody>
          <a:bodyPr>
            <a:normAutofit/>
          </a:bodyPr>
          <a:lstStyle/>
          <a:p>
            <a:r>
              <a:rPr lang="en-US" dirty="0" smtClean="0"/>
              <a:t>Using a custom Media Foundation </a:t>
            </a:r>
            <a:r>
              <a:rPr lang="en-US" dirty="0" err="1" smtClean="0"/>
              <a:t>ByteStream</a:t>
            </a:r>
            <a:endParaRPr lang="en-US" dirty="0"/>
          </a:p>
        </p:txBody>
      </p:sp>
      <p:grpSp>
        <p:nvGrpSpPr>
          <p:cNvPr id="4" name="Group 3"/>
          <p:cNvGrpSpPr/>
          <p:nvPr/>
        </p:nvGrpSpPr>
        <p:grpSpPr>
          <a:xfrm>
            <a:off x="3475038" y="2217116"/>
            <a:ext cx="8595295" cy="4232556"/>
            <a:chOff x="914161" y="1414120"/>
            <a:chExt cx="10481380" cy="3271088"/>
          </a:xfrm>
          <a:effectLst/>
        </p:grpSpPr>
        <p:sp>
          <p:nvSpPr>
            <p:cNvPr id="5" name="Rectangle 4"/>
            <p:cNvSpPr/>
            <p:nvPr/>
          </p:nvSpPr>
          <p:spPr>
            <a:xfrm>
              <a:off x="914164" y="2951289"/>
              <a:ext cx="10462073" cy="1733919"/>
            </a:xfrm>
            <a:prstGeom prst="rect">
              <a:avLst/>
            </a:prstGeom>
            <a:noFill/>
            <a:ln>
              <a:solidFill>
                <a:schemeClr val="tx2">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defTabSz="932503"/>
              <a:r>
                <a:rPr lang="en-US" sz="1100" dirty="0">
                  <a:gradFill>
                    <a:gsLst>
                      <a:gs pos="0">
                        <a:srgbClr val="FFFFFF"/>
                      </a:gs>
                      <a:gs pos="100000">
                        <a:srgbClr val="FFFFFF"/>
                      </a:gs>
                    </a:gsLst>
                    <a:lin ang="5400000" scaled="0"/>
                  </a:gradFill>
                </a:rPr>
                <a:t>Media Foundation</a:t>
              </a:r>
            </a:p>
          </p:txBody>
        </p:sp>
        <p:sp>
          <p:nvSpPr>
            <p:cNvPr id="6" name="Rectangle 5"/>
            <p:cNvSpPr/>
            <p:nvPr/>
          </p:nvSpPr>
          <p:spPr>
            <a:xfrm>
              <a:off x="914161" y="2421793"/>
              <a:ext cx="2437763"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Playback &amp; preview</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IMFMediaEngine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7" name="Rectangle 6"/>
            <p:cNvSpPr/>
            <p:nvPr/>
          </p:nvSpPr>
          <p:spPr>
            <a:xfrm>
              <a:off x="914164" y="1414120"/>
              <a:ext cx="10462073" cy="432790"/>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32503"/>
              <a:r>
                <a:rPr lang="en-US" sz="1100" dirty="0">
                  <a:gradFill>
                    <a:gsLst>
                      <a:gs pos="0">
                        <a:srgbClr val="FFFFFF"/>
                      </a:gs>
                      <a:gs pos="100000">
                        <a:srgbClr val="FFFFFF"/>
                      </a:gs>
                    </a:gsLst>
                    <a:lin ang="5400000" scaled="0"/>
                  </a:gradFill>
                </a:rPr>
                <a:t>	</a:t>
              </a:r>
              <a:r>
                <a:rPr lang="en-US" sz="1100" dirty="0" smtClean="0">
                  <a:gradFill>
                    <a:gsLst>
                      <a:gs pos="0">
                        <a:srgbClr val="FFFFFF"/>
                      </a:gs>
                      <a:gs pos="100000">
                        <a:srgbClr val="FFFFFF"/>
                      </a:gs>
                    </a:gsLst>
                    <a:lin ang="5400000" scaled="0"/>
                  </a:gradFill>
                </a:rPr>
                <a:t>	Windows Store app</a:t>
              </a:r>
              <a:endParaRPr lang="en-US" sz="1100" dirty="0">
                <a:gradFill>
                  <a:gsLst>
                    <a:gs pos="0">
                      <a:srgbClr val="FFFFFF"/>
                    </a:gs>
                    <a:gs pos="100000">
                      <a:srgbClr val="FFFFFF"/>
                    </a:gs>
                  </a:gsLst>
                  <a:lin ang="5400000" scaled="0"/>
                </a:gradFill>
              </a:endParaRPr>
            </a:p>
          </p:txBody>
        </p:sp>
        <p:sp>
          <p:nvSpPr>
            <p:cNvPr id="8" name="Rectangle 7"/>
            <p:cNvSpPr/>
            <p:nvPr/>
          </p:nvSpPr>
          <p:spPr>
            <a:xfrm>
              <a:off x="3453499" y="2421793"/>
              <a:ext cx="2563543"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Camera &amp; mic capture</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IMFCaptureEngine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9" name="Rectangle 8"/>
            <p:cNvSpPr/>
            <p:nvPr/>
          </p:nvSpPr>
          <p:spPr>
            <a:xfrm>
              <a:off x="8612710" y="2421793"/>
              <a:ext cx="2763528" cy="476070"/>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Cast to Xbox</a:t>
              </a:r>
              <a:endParaRPr lang="en-US" sz="1100" dirty="0">
                <a:gradFill>
                  <a:gsLst>
                    <a:gs pos="0">
                      <a:srgbClr val="FFFFFF"/>
                    </a:gs>
                    <a:gs pos="100000">
                      <a:srgbClr val="FFFFFF"/>
                    </a:gs>
                  </a:gsLst>
                  <a:lin ang="5400000" scaled="0"/>
                </a:gradFill>
              </a:endParaRP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IMFMediaSharingEngine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10" name="Rectangle 9"/>
            <p:cNvSpPr/>
            <p:nvPr/>
          </p:nvSpPr>
          <p:spPr>
            <a:xfrm>
              <a:off x="6097098" y="2421793"/>
              <a:ext cx="2435555" cy="474422"/>
            </a:xfrm>
            <a:prstGeom prst="rect">
              <a:avLst/>
            </a:prstGeom>
            <a:solidFill>
              <a:schemeClr val="accent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Transcode &amp; trim</a:t>
              </a:r>
            </a:p>
            <a:p>
              <a:pPr defTabSz="932503"/>
              <a:r>
                <a:rPr lang="en-US" sz="1100" dirty="0" smtClean="0">
                  <a:gradFill>
                    <a:gsLst>
                      <a:gs pos="0">
                        <a:srgbClr val="FFFFFF"/>
                      </a:gs>
                      <a:gs pos="100000">
                        <a:srgbClr val="FFFFFF"/>
                      </a:gs>
                    </a:gsLst>
                    <a:lin ang="5400000" scaled="0"/>
                  </a:gradFill>
                </a:rPr>
                <a:t>(</a:t>
              </a:r>
              <a:r>
                <a:rPr lang="en-US" sz="1100" dirty="0" err="1" smtClean="0">
                  <a:gradFill>
                    <a:gsLst>
                      <a:gs pos="0">
                        <a:srgbClr val="FFFFFF"/>
                      </a:gs>
                      <a:gs pos="100000">
                        <a:srgbClr val="FFFFFF"/>
                      </a:gs>
                    </a:gsLst>
                    <a:lin ang="5400000" scaled="0"/>
                  </a:gradFill>
                </a:rPr>
                <a:t>IMFTranscodeEngine</a:t>
              </a:r>
              <a:r>
                <a:rPr lang="en-US" sz="1100" dirty="0" smtClean="0">
                  <a:gradFill>
                    <a:gsLst>
                      <a:gs pos="0">
                        <a:srgbClr val="FFFFFF"/>
                      </a:gs>
                      <a:gs pos="100000">
                        <a:srgbClr val="FFFFFF"/>
                      </a:gs>
                    </a:gsLst>
                    <a:lin ang="5400000" scaled="0"/>
                  </a:gradFill>
                </a:rPr>
                <a:t>)</a:t>
              </a:r>
              <a:endParaRPr lang="en-US" sz="1100" dirty="0">
                <a:gradFill>
                  <a:gsLst>
                    <a:gs pos="0">
                      <a:srgbClr val="FFFFFF"/>
                    </a:gs>
                    <a:gs pos="100000">
                      <a:srgbClr val="FFFFFF"/>
                    </a:gs>
                  </a:gsLst>
                  <a:lin ang="5400000" scaled="0"/>
                </a:gradFill>
              </a:endParaRPr>
            </a:p>
          </p:txBody>
        </p:sp>
        <p:sp>
          <p:nvSpPr>
            <p:cNvPr id="12" name="Rectangle 11"/>
            <p:cNvSpPr/>
            <p:nvPr/>
          </p:nvSpPr>
          <p:spPr>
            <a:xfrm>
              <a:off x="3453499" y="3085006"/>
              <a:ext cx="132045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decoder</a:t>
              </a:r>
              <a:endParaRPr lang="en-US" sz="1050" dirty="0">
                <a:solidFill>
                  <a:srgbClr val="00BCF2">
                    <a:lumMod val="75000"/>
                  </a:srgbClr>
                </a:solidFill>
              </a:endParaRPr>
            </a:p>
          </p:txBody>
        </p:sp>
        <p:sp>
          <p:nvSpPr>
            <p:cNvPr id="13" name="Rectangle 12"/>
            <p:cNvSpPr/>
            <p:nvPr/>
          </p:nvSpPr>
          <p:spPr>
            <a:xfrm>
              <a:off x="4860953" y="3085006"/>
              <a:ext cx="113188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Video</a:t>
              </a:r>
            </a:p>
            <a:p>
              <a:pPr defTabSz="932503"/>
              <a:r>
                <a:rPr lang="en-US" sz="1050" dirty="0" smtClean="0">
                  <a:solidFill>
                    <a:srgbClr val="00BCF2">
                      <a:lumMod val="75000"/>
                    </a:srgbClr>
                  </a:solidFill>
                </a:rPr>
                <a:t>effect 1</a:t>
              </a:r>
              <a:endParaRPr lang="en-US" sz="1050" dirty="0">
                <a:solidFill>
                  <a:srgbClr val="00BCF2">
                    <a:lumMod val="75000"/>
                  </a:srgbClr>
                </a:solidFill>
              </a:endParaRPr>
            </a:p>
          </p:txBody>
        </p:sp>
        <p:sp>
          <p:nvSpPr>
            <p:cNvPr id="14" name="Rectangle 13"/>
            <p:cNvSpPr/>
            <p:nvPr/>
          </p:nvSpPr>
          <p:spPr>
            <a:xfrm>
              <a:off x="7313295" y="3085006"/>
              <a:ext cx="1219358"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encoder</a:t>
              </a:r>
              <a:endParaRPr lang="en-US" sz="1050" dirty="0">
                <a:solidFill>
                  <a:srgbClr val="00BCF2">
                    <a:lumMod val="75000"/>
                  </a:srgbClr>
                </a:solidFill>
              </a:endParaRPr>
            </a:p>
          </p:txBody>
        </p:sp>
        <p:sp>
          <p:nvSpPr>
            <p:cNvPr id="15" name="Rectangle 14"/>
            <p:cNvSpPr/>
            <p:nvPr/>
          </p:nvSpPr>
          <p:spPr>
            <a:xfrm>
              <a:off x="6079835" y="3085006"/>
              <a:ext cx="1131886"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V</a:t>
              </a:r>
              <a:r>
                <a:rPr lang="en-US" sz="1050" dirty="0" smtClean="0">
                  <a:solidFill>
                    <a:srgbClr val="00BCF2">
                      <a:lumMod val="75000"/>
                    </a:srgbClr>
                  </a:solidFill>
                </a:rPr>
                <a:t>ideo</a:t>
              </a:r>
            </a:p>
            <a:p>
              <a:pPr defTabSz="932503"/>
              <a:r>
                <a:rPr lang="en-US" sz="1050" dirty="0" smtClean="0">
                  <a:solidFill>
                    <a:srgbClr val="00BCF2">
                      <a:lumMod val="75000"/>
                    </a:srgbClr>
                  </a:solidFill>
                </a:rPr>
                <a:t>effect n</a:t>
              </a:r>
              <a:endParaRPr lang="en-US" sz="1050" dirty="0">
                <a:solidFill>
                  <a:srgbClr val="00BCF2">
                    <a:lumMod val="75000"/>
                  </a:srgbClr>
                </a:solidFill>
              </a:endParaRPr>
            </a:p>
          </p:txBody>
        </p:sp>
        <p:sp>
          <p:nvSpPr>
            <p:cNvPr id="16" name="Rectangle 15"/>
            <p:cNvSpPr/>
            <p:nvPr/>
          </p:nvSpPr>
          <p:spPr>
            <a:xfrm>
              <a:off x="8612710" y="3085006"/>
              <a:ext cx="1490772" cy="459837"/>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Audio/video writer (sink)</a:t>
              </a:r>
              <a:endParaRPr lang="en-US" sz="1050" dirty="0">
                <a:solidFill>
                  <a:srgbClr val="00BCF2">
                    <a:lumMod val="75000"/>
                  </a:srgbClr>
                </a:solidFill>
              </a:endParaRPr>
            </a:p>
          </p:txBody>
        </p:sp>
        <p:sp>
          <p:nvSpPr>
            <p:cNvPr id="17" name="Rectangle 16"/>
            <p:cNvSpPr/>
            <p:nvPr/>
          </p:nvSpPr>
          <p:spPr>
            <a:xfrm>
              <a:off x="3453499" y="3586174"/>
              <a:ext cx="132045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decoder</a:t>
              </a:r>
              <a:endParaRPr lang="en-US" sz="1050" dirty="0">
                <a:solidFill>
                  <a:srgbClr val="00BCF2">
                    <a:lumMod val="75000"/>
                  </a:srgbClr>
                </a:solidFill>
              </a:endParaRPr>
            </a:p>
          </p:txBody>
        </p:sp>
        <p:sp>
          <p:nvSpPr>
            <p:cNvPr id="18" name="Rectangle 17"/>
            <p:cNvSpPr/>
            <p:nvPr/>
          </p:nvSpPr>
          <p:spPr>
            <a:xfrm>
              <a:off x="4860953" y="3586174"/>
              <a:ext cx="113188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effect 1</a:t>
              </a:r>
              <a:endParaRPr lang="en-US" sz="1050" dirty="0">
                <a:solidFill>
                  <a:srgbClr val="00BCF2">
                    <a:lumMod val="75000"/>
                  </a:srgbClr>
                </a:solidFill>
              </a:endParaRPr>
            </a:p>
          </p:txBody>
        </p:sp>
        <p:sp>
          <p:nvSpPr>
            <p:cNvPr id="19" name="Rectangle 18"/>
            <p:cNvSpPr/>
            <p:nvPr/>
          </p:nvSpPr>
          <p:spPr>
            <a:xfrm>
              <a:off x="7313295" y="3586174"/>
              <a:ext cx="1219358"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a:t>
              </a:r>
            </a:p>
            <a:p>
              <a:pPr defTabSz="932503"/>
              <a:r>
                <a:rPr lang="en-US" sz="1050" dirty="0" smtClean="0">
                  <a:solidFill>
                    <a:srgbClr val="00BCF2">
                      <a:lumMod val="75000"/>
                    </a:srgbClr>
                  </a:solidFill>
                </a:rPr>
                <a:t>encoder</a:t>
              </a:r>
              <a:endParaRPr lang="en-US" sz="1050" dirty="0">
                <a:solidFill>
                  <a:srgbClr val="00BCF2">
                    <a:lumMod val="75000"/>
                  </a:srgbClr>
                </a:solidFill>
              </a:endParaRPr>
            </a:p>
          </p:txBody>
        </p:sp>
        <p:sp>
          <p:nvSpPr>
            <p:cNvPr id="20" name="Rectangle 19"/>
            <p:cNvSpPr/>
            <p:nvPr/>
          </p:nvSpPr>
          <p:spPr>
            <a:xfrm>
              <a:off x="6079835" y="3586174"/>
              <a:ext cx="1131886" cy="464148"/>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a:solidFill>
                    <a:srgbClr val="00BCF2">
                      <a:lumMod val="75000"/>
                    </a:srgbClr>
                  </a:solidFill>
                </a:rPr>
                <a:t>A</a:t>
              </a:r>
              <a:r>
                <a:rPr lang="en-US" sz="1050" dirty="0" smtClean="0">
                  <a:solidFill>
                    <a:srgbClr val="00BCF2">
                      <a:lumMod val="75000"/>
                    </a:srgbClr>
                  </a:solidFill>
                </a:rPr>
                <a:t>udio</a:t>
              </a:r>
            </a:p>
            <a:p>
              <a:pPr defTabSz="932503"/>
              <a:r>
                <a:rPr lang="en-US" sz="1050" dirty="0" smtClean="0">
                  <a:solidFill>
                    <a:srgbClr val="00BCF2">
                      <a:lumMod val="75000"/>
                    </a:srgbClr>
                  </a:solidFill>
                </a:rPr>
                <a:t>effect n</a:t>
              </a:r>
              <a:endParaRPr lang="en-US" sz="1050" dirty="0">
                <a:solidFill>
                  <a:srgbClr val="00BCF2">
                    <a:lumMod val="75000"/>
                  </a:srgbClr>
                </a:solidFill>
              </a:endParaRPr>
            </a:p>
          </p:txBody>
        </p:sp>
        <p:sp>
          <p:nvSpPr>
            <p:cNvPr id="21" name="Rectangle 20"/>
            <p:cNvSpPr/>
            <p:nvPr/>
          </p:nvSpPr>
          <p:spPr>
            <a:xfrm>
              <a:off x="914161" y="1907826"/>
              <a:ext cx="2437765" cy="4530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100" dirty="0" smtClean="0">
                  <a:gradFill>
                    <a:gsLst>
                      <a:gs pos="0">
                        <a:srgbClr val="FFFFFF"/>
                      </a:gs>
                      <a:gs pos="100000">
                        <a:srgbClr val="FFFFFF"/>
                      </a:gs>
                    </a:gsLst>
                    <a:lin ang="5400000" scaled="0"/>
                  </a:gradFill>
                </a:rPr>
                <a:t>HTML5 video &amp; audio tags, HTML5 MSE and XAML MediaElement</a:t>
              </a:r>
              <a:endParaRPr lang="en-US" sz="1100" dirty="0">
                <a:gradFill>
                  <a:gsLst>
                    <a:gs pos="0">
                      <a:srgbClr val="FFFFFF"/>
                    </a:gs>
                    <a:gs pos="100000">
                      <a:srgbClr val="FFFFFF"/>
                    </a:gs>
                  </a:gsLst>
                  <a:lin ang="5400000" scaled="0"/>
                </a:gradFill>
              </a:endParaRPr>
            </a:p>
          </p:txBody>
        </p:sp>
        <p:sp>
          <p:nvSpPr>
            <p:cNvPr id="22" name="Rectangle 21"/>
            <p:cNvSpPr/>
            <p:nvPr/>
          </p:nvSpPr>
          <p:spPr>
            <a:xfrm>
              <a:off x="3453499" y="1907826"/>
              <a:ext cx="7942042" cy="4530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32503"/>
              <a:r>
                <a:rPr lang="en-US" sz="1100" dirty="0">
                  <a:gradFill>
                    <a:gsLst>
                      <a:gs pos="0">
                        <a:srgbClr val="FFFFFF"/>
                      </a:gs>
                      <a:gs pos="100000">
                        <a:srgbClr val="FFFFFF"/>
                      </a:gs>
                    </a:gsLst>
                    <a:lin ang="5400000" scaled="0"/>
                  </a:gradFill>
                </a:rPr>
                <a:t>Windows Runtime (WinRT)</a:t>
              </a:r>
            </a:p>
          </p:txBody>
        </p:sp>
      </p:grpSp>
      <p:sp>
        <p:nvSpPr>
          <p:cNvPr id="28" name="Rectangle 27"/>
          <p:cNvSpPr/>
          <p:nvPr/>
        </p:nvSpPr>
        <p:spPr>
          <a:xfrm>
            <a:off x="4224700" y="4379124"/>
            <a:ext cx="1249436" cy="594996"/>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00BCF2">
                    <a:lumMod val="75000"/>
                  </a:srgbClr>
                </a:solidFill>
              </a:rPr>
              <a:t>Audio/video reader (source)</a:t>
            </a:r>
            <a:endParaRPr lang="en-US" sz="1050" dirty="0">
              <a:solidFill>
                <a:srgbClr val="00BCF2">
                  <a:lumMod val="75000"/>
                </a:srgbClr>
              </a:solidFill>
            </a:endParaRPr>
          </a:p>
        </p:txBody>
      </p:sp>
      <p:sp>
        <p:nvSpPr>
          <p:cNvPr id="26" name="Rectangle 25"/>
          <p:cNvSpPr/>
          <p:nvPr/>
        </p:nvSpPr>
        <p:spPr>
          <a:xfrm>
            <a:off x="2861121" y="4377728"/>
            <a:ext cx="1188707" cy="594996"/>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FFFFFF"/>
                </a:solidFill>
              </a:rPr>
              <a:t>Custom </a:t>
            </a:r>
            <a:r>
              <a:rPr lang="en-US" sz="1050" dirty="0" err="1" smtClean="0">
                <a:solidFill>
                  <a:srgbClr val="FFFFFF"/>
                </a:solidFill>
              </a:rPr>
              <a:t>ByteStream</a:t>
            </a:r>
            <a:r>
              <a:rPr lang="en-US" sz="1050" dirty="0" smtClean="0">
                <a:solidFill>
                  <a:srgbClr val="FFFFFF"/>
                </a:solidFill>
              </a:rPr>
              <a:t> (DLL)</a:t>
            </a:r>
            <a:endParaRPr lang="en-US" sz="1050" dirty="0">
              <a:solidFill>
                <a:srgbClr val="FFFFFF"/>
              </a:solidFill>
            </a:endParaRPr>
          </a:p>
        </p:txBody>
      </p:sp>
      <p:cxnSp>
        <p:nvCxnSpPr>
          <p:cNvPr id="23" name="Straight Arrow Connector 22"/>
          <p:cNvCxnSpPr/>
          <p:nvPr/>
        </p:nvCxnSpPr>
        <p:spPr>
          <a:xfrm>
            <a:off x="4056357" y="4675226"/>
            <a:ext cx="174872" cy="13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967236" y="2300391"/>
            <a:ext cx="1797905" cy="399085"/>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defTabSz="932503"/>
            <a:r>
              <a:rPr lang="en-US" sz="1050" dirty="0" smtClean="0">
                <a:solidFill>
                  <a:srgbClr val="FFFFFF"/>
                </a:solidFill>
              </a:rPr>
              <a:t>App media extension</a:t>
            </a:r>
            <a:endParaRPr lang="en-US" sz="1050" dirty="0">
              <a:solidFill>
                <a:srgbClr val="FFFFFF"/>
              </a:solidFill>
            </a:endParaRPr>
          </a:p>
        </p:txBody>
      </p:sp>
      <p:sp>
        <p:nvSpPr>
          <p:cNvPr id="33" name="Oval 32"/>
          <p:cNvSpPr/>
          <p:nvPr/>
        </p:nvSpPr>
        <p:spPr bwMode="auto">
          <a:xfrm>
            <a:off x="5086680" y="3080221"/>
            <a:ext cx="330205" cy="324652"/>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solidFill>
                <a:srgbClr val="000000"/>
              </a:solidFill>
              <a:ea typeface="Segoe UI" pitchFamily="34" charset="0"/>
              <a:cs typeface="Segoe UI" pitchFamily="34" charset="0"/>
            </a:endParaRPr>
          </a:p>
        </p:txBody>
      </p:sp>
      <p:sp>
        <p:nvSpPr>
          <p:cNvPr id="34" name="TextBox 33"/>
          <p:cNvSpPr txBox="1"/>
          <p:nvPr/>
        </p:nvSpPr>
        <p:spPr>
          <a:xfrm>
            <a:off x="5106593" y="3072523"/>
            <a:ext cx="274050" cy="338554"/>
          </a:xfrm>
          <a:prstGeom prst="rect">
            <a:avLst/>
          </a:prstGeom>
          <a:noFill/>
        </p:spPr>
        <p:txBody>
          <a:bodyPr wrap="square" rtlCol="0">
            <a:spAutoFit/>
          </a:bodyPr>
          <a:lstStyle/>
          <a:p>
            <a:r>
              <a:rPr lang="en-US" sz="1600" dirty="0" smtClean="0">
                <a:solidFill>
                  <a:srgbClr val="505050"/>
                </a:solidFill>
              </a:rPr>
              <a:t>3</a:t>
            </a:r>
            <a:endParaRPr lang="en-US" sz="1600" dirty="0" smtClean="0">
              <a:solidFill>
                <a:srgbClr val="000000"/>
              </a:solidFill>
            </a:endParaRPr>
          </a:p>
        </p:txBody>
      </p:sp>
      <p:sp>
        <p:nvSpPr>
          <p:cNvPr id="35" name="Oval 34"/>
          <p:cNvSpPr/>
          <p:nvPr/>
        </p:nvSpPr>
        <p:spPr bwMode="auto">
          <a:xfrm>
            <a:off x="3671947" y="4397656"/>
            <a:ext cx="330205" cy="324652"/>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solidFill>
                <a:srgbClr val="000000"/>
              </a:solidFill>
              <a:ea typeface="Segoe UI" pitchFamily="34" charset="0"/>
              <a:cs typeface="Segoe UI" pitchFamily="34" charset="0"/>
            </a:endParaRPr>
          </a:p>
        </p:txBody>
      </p:sp>
      <p:sp>
        <p:nvSpPr>
          <p:cNvPr id="36" name="Oval 35"/>
          <p:cNvSpPr/>
          <p:nvPr/>
        </p:nvSpPr>
        <p:spPr bwMode="auto">
          <a:xfrm>
            <a:off x="11399979" y="2336494"/>
            <a:ext cx="330205" cy="324652"/>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solidFill>
                <a:srgbClr val="000000"/>
              </a:solidFill>
              <a:ea typeface="Segoe UI" pitchFamily="34" charset="0"/>
              <a:cs typeface="Segoe UI" pitchFamily="34" charset="0"/>
            </a:endParaRPr>
          </a:p>
        </p:txBody>
      </p:sp>
      <p:sp>
        <p:nvSpPr>
          <p:cNvPr id="37" name="TextBox 36"/>
          <p:cNvSpPr txBox="1"/>
          <p:nvPr/>
        </p:nvSpPr>
        <p:spPr>
          <a:xfrm>
            <a:off x="11420458" y="2328330"/>
            <a:ext cx="274050" cy="338554"/>
          </a:xfrm>
          <a:prstGeom prst="rect">
            <a:avLst/>
          </a:prstGeom>
          <a:noFill/>
        </p:spPr>
        <p:txBody>
          <a:bodyPr wrap="square" rtlCol="0">
            <a:spAutoFit/>
          </a:bodyPr>
          <a:lstStyle/>
          <a:p>
            <a:r>
              <a:rPr lang="en-US" sz="1600" dirty="0" smtClean="0">
                <a:solidFill>
                  <a:srgbClr val="505050"/>
                </a:solidFill>
              </a:rPr>
              <a:t>2</a:t>
            </a:r>
            <a:endParaRPr lang="en-US" sz="1600" dirty="0" smtClean="0">
              <a:solidFill>
                <a:srgbClr val="000000"/>
              </a:solidFill>
            </a:endParaRPr>
          </a:p>
        </p:txBody>
      </p:sp>
      <p:sp>
        <p:nvSpPr>
          <p:cNvPr id="38" name="TextBox 37"/>
          <p:cNvSpPr txBox="1"/>
          <p:nvPr/>
        </p:nvSpPr>
        <p:spPr>
          <a:xfrm>
            <a:off x="3688275" y="4397187"/>
            <a:ext cx="274050" cy="338554"/>
          </a:xfrm>
          <a:prstGeom prst="rect">
            <a:avLst/>
          </a:prstGeom>
          <a:noFill/>
        </p:spPr>
        <p:txBody>
          <a:bodyPr wrap="square" rtlCol="0">
            <a:spAutoFit/>
          </a:bodyPr>
          <a:lstStyle/>
          <a:p>
            <a:r>
              <a:rPr lang="en-US" sz="1600" dirty="0" smtClean="0">
                <a:solidFill>
                  <a:srgbClr val="505050"/>
                </a:solidFill>
              </a:rPr>
              <a:t>1</a:t>
            </a:r>
            <a:endParaRPr lang="en-US" sz="1600" dirty="0" smtClean="0">
              <a:solidFill>
                <a:srgbClr val="000000"/>
              </a:solidFill>
            </a:endParaRPr>
          </a:p>
        </p:txBody>
      </p:sp>
    </p:spTree>
    <p:extLst>
      <p:ext uri="{BB962C8B-B14F-4D97-AF65-F5344CB8AC3E}">
        <p14:creationId xmlns:p14="http://schemas.microsoft.com/office/powerpoint/2010/main" val="152294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05050"/>
                </a:solidFill>
              </a:rPr>
              <a:t>Example: Using Smooth Streaming SDK</a:t>
            </a:r>
            <a:endParaRPr lang="en-US" dirty="0">
              <a:solidFill>
                <a:srgbClr val="505050"/>
              </a:solidFill>
            </a:endParaRPr>
          </a:p>
        </p:txBody>
      </p:sp>
      <p:sp>
        <p:nvSpPr>
          <p:cNvPr id="3" name="Content Placeholder 2"/>
          <p:cNvSpPr>
            <a:spLocks noGrp="1"/>
          </p:cNvSpPr>
          <p:nvPr>
            <p:ph sz="quarter" idx="14"/>
          </p:nvPr>
        </p:nvSpPr>
        <p:spPr>
          <a:xfrm>
            <a:off x="274638" y="1135062"/>
            <a:ext cx="11887200" cy="5562602"/>
          </a:xfrm>
        </p:spPr>
        <p:txBody>
          <a:bodyPr>
            <a:noAutofit/>
          </a:bodyPr>
          <a:lstStyle/>
          <a:p>
            <a:endParaRPr lang="en-US" sz="1800" dirty="0" smtClean="0">
              <a:solidFill>
                <a:srgbClr val="00B050"/>
              </a:solidFill>
            </a:endParaRPr>
          </a:p>
          <a:p>
            <a:endParaRPr lang="en-US" sz="1800" dirty="0" smtClean="0">
              <a:solidFill>
                <a:srgbClr val="00B050"/>
              </a:solidFill>
            </a:endParaRPr>
          </a:p>
          <a:p>
            <a:r>
              <a:rPr lang="en-US" dirty="0" smtClean="0">
                <a:solidFill>
                  <a:srgbClr val="00B050"/>
                </a:solidFill>
              </a:rPr>
              <a:t>/* Step 3: Set the SRC attribute to a matching URI */ </a:t>
            </a:r>
          </a:p>
          <a:p>
            <a:r>
              <a:rPr lang="en-US" dirty="0" smtClean="0">
                <a:solidFill>
                  <a:srgbClr val="505050"/>
                </a:solidFill>
              </a:rPr>
              <a:t>&lt;video </a:t>
            </a:r>
            <a:r>
              <a:rPr lang="en-US" dirty="0" err="1" smtClean="0">
                <a:solidFill>
                  <a:srgbClr val="505050"/>
                </a:solidFill>
              </a:rPr>
              <a:t>src</a:t>
            </a:r>
            <a:r>
              <a:rPr lang="en-US" dirty="0" smtClean="0">
                <a:solidFill>
                  <a:srgbClr val="505050"/>
                </a:solidFill>
              </a:rPr>
              <a:t>=</a:t>
            </a:r>
          </a:p>
          <a:p>
            <a:r>
              <a:rPr lang="en-US" dirty="0" smtClean="0">
                <a:solidFill>
                  <a:srgbClr val="505050"/>
                </a:solidFill>
              </a:rPr>
              <a:t>    “http://www.contoso.com/BigBuckBunny.ism/manifest(format=).ism”&gt;</a:t>
            </a:r>
          </a:p>
        </p:txBody>
      </p:sp>
    </p:spTree>
    <p:extLst>
      <p:ext uri="{BB962C8B-B14F-4D97-AF65-F5344CB8AC3E}">
        <p14:creationId xmlns:p14="http://schemas.microsoft.com/office/powerpoint/2010/main" val="817794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a:t>A</a:t>
            </a:r>
            <a:r>
              <a:rPr lang="en-US" dirty="0" smtClean="0"/>
              <a:t>udio considerations</a:t>
            </a:r>
            <a:endParaRPr lang="en-US" dirty="0"/>
          </a:p>
        </p:txBody>
      </p:sp>
    </p:spTree>
    <p:extLst>
      <p:ext uri="{BB962C8B-B14F-4D97-AF65-F5344CB8AC3E}">
        <p14:creationId xmlns:p14="http://schemas.microsoft.com/office/powerpoint/2010/main" val="263686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media transport controls are converged on phone, PC and tablet.</a:t>
            </a:r>
            <a:endParaRPr lang="en-US" dirty="0"/>
          </a:p>
        </p:txBody>
      </p:sp>
    </p:spTree>
    <p:extLst>
      <p:ext uri="{BB962C8B-B14F-4D97-AF65-F5344CB8AC3E}">
        <p14:creationId xmlns:p14="http://schemas.microsoft.com/office/powerpoint/2010/main" val="1375094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6x9 Tablet view 1 lef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3437" y="718032"/>
            <a:ext cx="6232294" cy="5558460"/>
          </a:xfrm>
          <a:prstGeom prst="rect">
            <a:avLst/>
          </a:prstGeom>
        </p:spPr>
      </p:pic>
      <p:pic>
        <p:nvPicPr>
          <p:cNvPr id="6" name="Picture 5" title="Figure showing the Volume flyout control"/>
          <p:cNvPicPr/>
          <p:nvPr/>
        </p:nvPicPr>
        <p:blipFill>
          <a:blip r:embed="rId3">
            <a:extLst>
              <a:ext uri="{28A0092B-C50C-407E-A947-70E740481C1C}">
                <a14:useLocalDpi xmlns:a14="http://schemas.microsoft.com/office/drawing/2010/main" val="0"/>
              </a:ext>
            </a:extLst>
          </a:blip>
          <a:srcRect/>
          <a:stretch>
            <a:fillRect/>
          </a:stretch>
        </p:blipFill>
        <p:spPr bwMode="auto">
          <a:xfrm>
            <a:off x="503843" y="581524"/>
            <a:ext cx="668655" cy="1391920"/>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484566" y="2142376"/>
            <a:ext cx="3439160" cy="1419225"/>
          </a:xfrm>
          <a:prstGeom prst="rect">
            <a:avLst/>
          </a:prstGeom>
          <a:noFill/>
          <a:ln>
            <a:noFill/>
          </a:ln>
        </p:spPr>
      </p:pic>
      <p:pic>
        <p:nvPicPr>
          <p:cNvPr id="8" name="Picture 7" title="Figure showing the artist and track names displayed"/>
          <p:cNvPicPr/>
          <p:nvPr/>
        </p:nvPicPr>
        <p:blipFill>
          <a:blip r:embed="rId5">
            <a:extLst>
              <a:ext uri="{28A0092B-C50C-407E-A947-70E740481C1C}">
                <a14:useLocalDpi xmlns:a14="http://schemas.microsoft.com/office/drawing/2010/main" val="0"/>
              </a:ext>
            </a:extLst>
          </a:blip>
          <a:srcRect/>
          <a:stretch>
            <a:fillRect/>
          </a:stretch>
        </p:blipFill>
        <p:spPr bwMode="auto">
          <a:xfrm>
            <a:off x="465155" y="3730533"/>
            <a:ext cx="3425825" cy="1405890"/>
          </a:xfrm>
          <a:prstGeom prst="rect">
            <a:avLst/>
          </a:prstGeom>
          <a:noFill/>
          <a:ln>
            <a:noFill/>
          </a:ln>
        </p:spPr>
      </p:pic>
      <p:pic>
        <p:nvPicPr>
          <p:cNvPr id="9" name="Picture 8" title="Figure showing controls with album art displaye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731" y="5215572"/>
            <a:ext cx="4708525" cy="1405890"/>
          </a:xfrm>
          <a:prstGeom prst="rect">
            <a:avLst/>
          </a:prstGeom>
          <a:noFill/>
          <a:ln>
            <a:noFill/>
          </a:ln>
        </p:spPr>
      </p:pic>
      <p:grpSp>
        <p:nvGrpSpPr>
          <p:cNvPr id="13" name="Group 12"/>
          <p:cNvGrpSpPr/>
          <p:nvPr/>
        </p:nvGrpSpPr>
        <p:grpSpPr>
          <a:xfrm>
            <a:off x="9455704" y="2725003"/>
            <a:ext cx="1915773" cy="4209429"/>
            <a:chOff x="9835555" y="1393220"/>
            <a:chExt cx="2076450" cy="4562475"/>
          </a:xfrm>
        </p:grpSpPr>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03755" y="3175596"/>
            <a:ext cx="1641374" cy="700690"/>
          </a:xfrm>
          <a:prstGeom prst="rect">
            <a:avLst/>
          </a:prstGeom>
        </p:spPr>
      </p:pic>
    </p:spTree>
    <p:extLst>
      <p:ext uri="{BB962C8B-B14F-4D97-AF65-F5344CB8AC3E}">
        <p14:creationId xmlns:p14="http://schemas.microsoft.com/office/powerpoint/2010/main" val="88892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ackground audio on PC &amp; tablet is not yet converged with phone. Convergence is a priority.</a:t>
            </a:r>
            <a:endParaRPr lang="en-US" dirty="0"/>
          </a:p>
        </p:txBody>
      </p:sp>
    </p:spTree>
    <p:extLst>
      <p:ext uri="{BB962C8B-B14F-4D97-AF65-F5344CB8AC3E}">
        <p14:creationId xmlns:p14="http://schemas.microsoft.com/office/powerpoint/2010/main" val="184122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05050"/>
                </a:solidFill>
              </a:rPr>
              <a:t>Background audio capability in your manifest</a:t>
            </a:r>
            <a:endParaRPr lang="en-US" dirty="0">
              <a:solidFill>
                <a:srgbClr val="505050"/>
              </a:solidFill>
            </a:endParaRPr>
          </a:p>
        </p:txBody>
      </p:sp>
      <p:sp>
        <p:nvSpPr>
          <p:cNvPr id="3" name="Content Placeholder 2"/>
          <p:cNvSpPr>
            <a:spLocks noGrp="1"/>
          </p:cNvSpPr>
          <p:nvPr>
            <p:ph sz="quarter" idx="14"/>
          </p:nvPr>
        </p:nvSpPr>
        <p:spPr>
          <a:xfrm>
            <a:off x="274638" y="1211264"/>
            <a:ext cx="11887200" cy="5486400"/>
          </a:xfrm>
        </p:spPr>
        <p:txBody>
          <a:bodyPr>
            <a:noAutofit/>
          </a:bodyPr>
          <a:lstStyle/>
          <a:p>
            <a:pPr>
              <a:spcBef>
                <a:spcPts val="0"/>
              </a:spcBef>
            </a:pPr>
            <a:endParaRPr lang="en-US" sz="2000" dirty="0" smtClean="0">
              <a:solidFill>
                <a:srgbClr val="00B050"/>
              </a:solidFill>
            </a:endParaRPr>
          </a:p>
          <a:p>
            <a:pPr>
              <a:spcBef>
                <a:spcPts val="0"/>
              </a:spcBef>
            </a:pPr>
            <a:r>
              <a:rPr lang="en-US" sz="2000" dirty="0" smtClean="0">
                <a:solidFill>
                  <a:srgbClr val="00B050"/>
                </a:solidFill>
              </a:rPr>
              <a:t>&lt;-- Background audio process is currently unique to Phone </a:t>
            </a:r>
            <a:r>
              <a:rPr lang="en-US" sz="2000" dirty="0">
                <a:solidFill>
                  <a:srgbClr val="00B050"/>
                </a:solidFill>
              </a:rPr>
              <a:t>--&gt;</a:t>
            </a:r>
          </a:p>
          <a:p>
            <a:pPr>
              <a:lnSpc>
                <a:spcPct val="100000"/>
              </a:lnSpc>
              <a:spcBef>
                <a:spcPts val="0"/>
              </a:spcBef>
            </a:pPr>
            <a:r>
              <a:rPr lang="en-US" sz="2000" dirty="0" smtClean="0">
                <a:solidFill>
                  <a:srgbClr val="505050"/>
                </a:solidFill>
              </a:rPr>
              <a:t>&lt;Extension </a:t>
            </a:r>
            <a:r>
              <a:rPr lang="en-US" sz="2000" dirty="0">
                <a:solidFill>
                  <a:srgbClr val="505050"/>
                </a:solidFill>
              </a:rPr>
              <a:t>Category=“</a:t>
            </a:r>
            <a:r>
              <a:rPr lang="en-US" sz="2000" dirty="0" err="1" smtClean="0">
                <a:solidFill>
                  <a:srgbClr val="505050"/>
                </a:solidFill>
              </a:rPr>
              <a:t>Windows.backgroundTasks</a:t>
            </a:r>
            <a:r>
              <a:rPr lang="en-US" sz="2000" dirty="0" smtClean="0">
                <a:solidFill>
                  <a:srgbClr val="505050"/>
                </a:solidFill>
              </a:rPr>
              <a:t>”</a:t>
            </a:r>
          </a:p>
          <a:p>
            <a:pPr>
              <a:spcBef>
                <a:spcPts val="0"/>
              </a:spcBef>
            </a:pPr>
            <a:endParaRPr lang="en-US" sz="2000" dirty="0" smtClean="0">
              <a:solidFill>
                <a:srgbClr val="505050"/>
              </a:solidFill>
            </a:endParaRPr>
          </a:p>
          <a:p>
            <a:pPr>
              <a:spcBef>
                <a:spcPts val="0"/>
              </a:spcBef>
            </a:pPr>
            <a:r>
              <a:rPr lang="en-US" sz="2000" dirty="0" smtClean="0">
                <a:solidFill>
                  <a:srgbClr val="505050"/>
                </a:solidFill>
              </a:rPr>
              <a:t>        </a:t>
            </a:r>
            <a:r>
              <a:rPr lang="en-US" sz="2000" dirty="0" err="1" smtClean="0">
                <a:solidFill>
                  <a:srgbClr val="505050"/>
                </a:solidFill>
              </a:rPr>
              <a:t>EntryPoint</a:t>
            </a:r>
            <a:r>
              <a:rPr lang="en-US" sz="2000" dirty="0" smtClean="0">
                <a:solidFill>
                  <a:srgbClr val="505050"/>
                </a:solidFill>
              </a:rPr>
              <a:t>=“</a:t>
            </a:r>
            <a:r>
              <a:rPr lang="en-US" sz="2000" dirty="0" err="1" smtClean="0">
                <a:solidFill>
                  <a:srgbClr val="505050"/>
                </a:solidFill>
              </a:rPr>
              <a:t>SampleBackgroundAudioTask.MyBackgroundAudioTask</a:t>
            </a:r>
            <a:r>
              <a:rPr lang="en-US" sz="2000" dirty="0" smtClean="0">
                <a:solidFill>
                  <a:srgbClr val="505050"/>
                </a:solidFill>
              </a:rPr>
              <a:t>”&gt;</a:t>
            </a:r>
            <a:endParaRPr lang="en-US" sz="2000" dirty="0">
              <a:solidFill>
                <a:srgbClr val="505050"/>
              </a:solidFill>
            </a:endParaRPr>
          </a:p>
          <a:p>
            <a:pPr>
              <a:lnSpc>
                <a:spcPct val="100000"/>
              </a:lnSpc>
              <a:spcBef>
                <a:spcPts val="0"/>
              </a:spcBef>
            </a:pPr>
            <a:endParaRPr lang="en-US" sz="2000" dirty="0" smtClean="0">
              <a:solidFill>
                <a:srgbClr val="505050"/>
              </a:solidFill>
            </a:endParaRPr>
          </a:p>
          <a:p>
            <a:pPr>
              <a:lnSpc>
                <a:spcPct val="100000"/>
              </a:lnSpc>
              <a:spcBef>
                <a:spcPts val="0"/>
              </a:spcBef>
            </a:pPr>
            <a:r>
              <a:rPr lang="en-US" sz="2000" dirty="0" smtClean="0">
                <a:solidFill>
                  <a:srgbClr val="505050"/>
                </a:solidFill>
              </a:rPr>
              <a:t>    &lt;</a:t>
            </a:r>
            <a:r>
              <a:rPr lang="en-US" sz="2000" dirty="0" err="1">
                <a:solidFill>
                  <a:srgbClr val="505050"/>
                </a:solidFill>
              </a:rPr>
              <a:t>BackgroundTasks</a:t>
            </a:r>
            <a:r>
              <a:rPr lang="en-US" sz="2000" dirty="0">
                <a:solidFill>
                  <a:srgbClr val="505050"/>
                </a:solidFill>
              </a:rPr>
              <a:t>&gt;</a:t>
            </a:r>
          </a:p>
          <a:p>
            <a:pPr>
              <a:lnSpc>
                <a:spcPct val="100000"/>
              </a:lnSpc>
              <a:spcBef>
                <a:spcPts val="0"/>
              </a:spcBef>
            </a:pPr>
            <a:r>
              <a:rPr lang="en-US" sz="2000" dirty="0">
                <a:solidFill>
                  <a:srgbClr val="505050"/>
                </a:solidFill>
              </a:rPr>
              <a:t>        &lt;Task Type=“audio” /&gt;</a:t>
            </a:r>
          </a:p>
          <a:p>
            <a:pPr>
              <a:lnSpc>
                <a:spcPct val="100000"/>
              </a:lnSpc>
              <a:spcBef>
                <a:spcPts val="0"/>
              </a:spcBef>
            </a:pPr>
            <a:r>
              <a:rPr lang="en-US" sz="2000" dirty="0">
                <a:solidFill>
                  <a:srgbClr val="505050"/>
                </a:solidFill>
              </a:rPr>
              <a:t>    &lt;/</a:t>
            </a:r>
            <a:r>
              <a:rPr lang="en-US" sz="2000" dirty="0" err="1">
                <a:solidFill>
                  <a:srgbClr val="505050"/>
                </a:solidFill>
              </a:rPr>
              <a:t>BackgroundTasks</a:t>
            </a:r>
            <a:r>
              <a:rPr lang="en-US" sz="2000" dirty="0">
                <a:solidFill>
                  <a:srgbClr val="505050"/>
                </a:solidFill>
              </a:rPr>
              <a:t>&gt;</a:t>
            </a:r>
          </a:p>
          <a:p>
            <a:pPr>
              <a:lnSpc>
                <a:spcPct val="100000"/>
              </a:lnSpc>
              <a:spcBef>
                <a:spcPts val="0"/>
              </a:spcBef>
            </a:pPr>
            <a:r>
              <a:rPr lang="en-US" sz="2000" dirty="0">
                <a:solidFill>
                  <a:srgbClr val="505050"/>
                </a:solidFill>
              </a:rPr>
              <a:t>&lt;/Extension</a:t>
            </a:r>
            <a:r>
              <a:rPr lang="en-US" sz="2000" dirty="0" smtClean="0">
                <a:solidFill>
                  <a:srgbClr val="505050"/>
                </a:solidFill>
              </a:rPr>
              <a:t>&gt;</a:t>
            </a:r>
            <a:endParaRPr lang="en-US" sz="2000" dirty="0">
              <a:solidFill>
                <a:srgbClr val="505050"/>
              </a:solidFill>
            </a:endParaRPr>
          </a:p>
          <a:p>
            <a:pPr>
              <a:lnSpc>
                <a:spcPct val="100000"/>
              </a:lnSpc>
              <a:spcBef>
                <a:spcPts val="0"/>
              </a:spcBef>
            </a:pPr>
            <a:endParaRPr lang="en-US" sz="2000" dirty="0">
              <a:solidFill>
                <a:srgbClr val="505050"/>
              </a:solidFill>
            </a:endParaRPr>
          </a:p>
        </p:txBody>
      </p:sp>
      <p:sp>
        <p:nvSpPr>
          <p:cNvPr id="6" name="Rectangle 5"/>
          <p:cNvSpPr/>
          <p:nvPr/>
        </p:nvSpPr>
        <p:spPr bwMode="auto">
          <a:xfrm>
            <a:off x="1272367" y="2720967"/>
            <a:ext cx="8794472" cy="548634"/>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33043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sz="3200" dirty="0" smtClean="0">
              <a:solidFill>
                <a:srgbClr val="505050"/>
              </a:solidFill>
            </a:endParaRPr>
          </a:p>
          <a:p>
            <a:r>
              <a:rPr lang="en-US" sz="3200" dirty="0" smtClean="0">
                <a:solidFill>
                  <a:srgbClr val="505050"/>
                </a:solidFill>
              </a:rPr>
              <a:t>Media </a:t>
            </a:r>
            <a:r>
              <a:rPr lang="en-US" sz="3200" dirty="0">
                <a:solidFill>
                  <a:srgbClr val="505050"/>
                </a:solidFill>
              </a:rPr>
              <a:t>description &amp; selection</a:t>
            </a:r>
          </a:p>
          <a:p>
            <a:r>
              <a:rPr lang="en-US" sz="3200" dirty="0">
                <a:solidFill>
                  <a:srgbClr val="505050"/>
                </a:solidFill>
              </a:rPr>
              <a:t>Adaptive </a:t>
            </a:r>
            <a:r>
              <a:rPr lang="en-US" sz="3200" dirty="0" smtClean="0">
                <a:solidFill>
                  <a:srgbClr val="505050"/>
                </a:solidFill>
              </a:rPr>
              <a:t>quality</a:t>
            </a:r>
            <a:endParaRPr lang="en-US" sz="3200" dirty="0">
              <a:solidFill>
                <a:srgbClr val="505050"/>
              </a:solidFill>
            </a:endParaRPr>
          </a:p>
          <a:p>
            <a:r>
              <a:rPr lang="en-US" sz="3200" dirty="0" smtClean="0">
                <a:solidFill>
                  <a:srgbClr val="505050"/>
                </a:solidFill>
              </a:rPr>
              <a:t>Closed captions</a:t>
            </a:r>
            <a:endParaRPr lang="en-US" sz="3200" dirty="0">
              <a:solidFill>
                <a:srgbClr val="505050"/>
              </a:solidFill>
            </a:endParaRPr>
          </a:p>
          <a:p>
            <a:r>
              <a:rPr lang="en-US" sz="3200" dirty="0">
                <a:solidFill>
                  <a:srgbClr val="505050"/>
                </a:solidFill>
              </a:rPr>
              <a:t>Multiple languages</a:t>
            </a:r>
          </a:p>
          <a:p>
            <a:r>
              <a:rPr lang="en-US" sz="3200" dirty="0" smtClean="0">
                <a:solidFill>
                  <a:srgbClr val="505050"/>
                </a:solidFill>
              </a:rPr>
              <a:t>Video or audio ads</a:t>
            </a:r>
            <a:endParaRPr lang="en-US" sz="3200" dirty="0">
              <a:solidFill>
                <a:srgbClr val="505050"/>
              </a:solidFill>
            </a:endParaRPr>
          </a:p>
          <a:p>
            <a:r>
              <a:rPr lang="en-US" sz="3200" dirty="0" smtClean="0">
                <a:solidFill>
                  <a:srgbClr val="505050"/>
                </a:solidFill>
              </a:rPr>
              <a:t>Analytics</a:t>
            </a:r>
          </a:p>
          <a:p>
            <a:endParaRPr lang="en-US" sz="3200" dirty="0">
              <a:solidFill>
                <a:srgbClr val="505050"/>
              </a:solidFill>
            </a:endParaRPr>
          </a:p>
        </p:txBody>
      </p:sp>
      <p:sp>
        <p:nvSpPr>
          <p:cNvPr id="5" name="Title 4"/>
          <p:cNvSpPr>
            <a:spLocks noGrp="1"/>
          </p:cNvSpPr>
          <p:nvPr>
            <p:ph type="ctrTitle"/>
          </p:nvPr>
        </p:nvSpPr>
        <p:spPr>
          <a:solidFill>
            <a:srgbClr val="9B4F96"/>
          </a:solidFill>
        </p:spPr>
        <p:txBody>
          <a:bodyPr/>
          <a:lstStyle/>
          <a:p>
            <a:r>
              <a:rPr lang="en-US" dirty="0" smtClean="0"/>
              <a:t>Anatomy of a streaming app</a:t>
            </a:r>
            <a:endParaRPr lang="en-US" dirty="0"/>
          </a:p>
        </p:txBody>
      </p:sp>
    </p:spTree>
    <p:extLst>
      <p:ext uri="{BB962C8B-B14F-4D97-AF65-F5344CB8AC3E}">
        <p14:creationId xmlns:p14="http://schemas.microsoft.com/office/powerpoint/2010/main" val="92713205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05050"/>
                </a:solidFill>
              </a:rPr>
              <a:t>Defining your background audio process</a:t>
            </a:r>
            <a:endParaRPr lang="en-US" dirty="0">
              <a:solidFill>
                <a:srgbClr val="505050"/>
              </a:solidFill>
            </a:endParaRPr>
          </a:p>
        </p:txBody>
      </p:sp>
      <p:sp>
        <p:nvSpPr>
          <p:cNvPr id="3" name="Content Placeholder 2"/>
          <p:cNvSpPr>
            <a:spLocks noGrp="1"/>
          </p:cNvSpPr>
          <p:nvPr>
            <p:ph sz="quarter" idx="14"/>
          </p:nvPr>
        </p:nvSpPr>
        <p:spPr>
          <a:xfrm>
            <a:off x="274638" y="1211264"/>
            <a:ext cx="11887200" cy="5486400"/>
          </a:xfrm>
        </p:spPr>
        <p:txBody>
          <a:bodyPr>
            <a:noAutofit/>
          </a:bodyPr>
          <a:lstStyle/>
          <a:p>
            <a:pPr>
              <a:lnSpc>
                <a:spcPct val="100000"/>
              </a:lnSpc>
              <a:spcBef>
                <a:spcPts val="0"/>
              </a:spcBef>
            </a:pPr>
            <a:r>
              <a:rPr lang="en-US" sz="1600" dirty="0" smtClean="0">
                <a:solidFill>
                  <a:srgbClr val="505050"/>
                </a:solidFill>
              </a:rPr>
              <a:t>Namespace </a:t>
            </a:r>
            <a:r>
              <a:rPr lang="en-US" sz="1600" dirty="0" err="1" smtClean="0">
                <a:solidFill>
                  <a:srgbClr val="505050"/>
                </a:solidFill>
              </a:rPr>
              <a:t>SampleBackgroundAudioTask</a:t>
            </a:r>
            <a:r>
              <a:rPr lang="en-US" sz="1600" dirty="0" smtClean="0">
                <a:solidFill>
                  <a:srgbClr val="505050"/>
                </a:solidFill>
              </a:rPr>
              <a:t>                                       </a:t>
            </a:r>
            <a:r>
              <a:rPr lang="en-US" sz="1600" dirty="0" smtClean="0">
                <a:solidFill>
                  <a:srgbClr val="00B050"/>
                </a:solidFill>
              </a:rPr>
              <a:t>// Playback controls must be</a:t>
            </a:r>
          </a:p>
          <a:p>
            <a:pPr>
              <a:lnSpc>
                <a:spcPct val="100000"/>
              </a:lnSpc>
              <a:spcBef>
                <a:spcPts val="0"/>
              </a:spcBef>
            </a:pPr>
            <a:r>
              <a:rPr lang="en-US" sz="1600" dirty="0" smtClean="0">
                <a:solidFill>
                  <a:srgbClr val="505050"/>
                </a:solidFill>
              </a:rPr>
              <a:t>{                                                                         </a:t>
            </a:r>
            <a:r>
              <a:rPr lang="en-US" sz="1600" dirty="0" smtClean="0">
                <a:solidFill>
                  <a:srgbClr val="00B050"/>
                </a:solidFill>
              </a:rPr>
              <a:t>// Enabled and handled within</a:t>
            </a:r>
          </a:p>
          <a:p>
            <a:pPr>
              <a:lnSpc>
                <a:spcPct val="100000"/>
              </a:lnSpc>
              <a:spcBef>
                <a:spcPts val="0"/>
              </a:spcBef>
            </a:pPr>
            <a:r>
              <a:rPr lang="en-US" sz="1600" dirty="0">
                <a:solidFill>
                  <a:srgbClr val="505050"/>
                </a:solidFill>
              </a:rPr>
              <a:t> </a:t>
            </a:r>
            <a:r>
              <a:rPr lang="en-US" sz="1600" dirty="0" smtClean="0">
                <a:solidFill>
                  <a:srgbClr val="505050"/>
                </a:solidFill>
              </a:rPr>
              <a:t>   private </a:t>
            </a:r>
            <a:r>
              <a:rPr lang="en-US" sz="1600" dirty="0" err="1" smtClean="0">
                <a:solidFill>
                  <a:srgbClr val="505050"/>
                </a:solidFill>
              </a:rPr>
              <a:t>Windows.Media.SystemMediaTransportControls</a:t>
            </a:r>
            <a:r>
              <a:rPr lang="en-US" sz="1600" dirty="0" smtClean="0">
                <a:solidFill>
                  <a:srgbClr val="505050"/>
                </a:solidFill>
              </a:rPr>
              <a:t> </a:t>
            </a:r>
            <a:r>
              <a:rPr lang="en-US" sz="1600" dirty="0" err="1" smtClean="0">
                <a:solidFill>
                  <a:srgbClr val="505050"/>
                </a:solidFill>
              </a:rPr>
              <a:t>transportcontrols</a:t>
            </a:r>
            <a:r>
              <a:rPr lang="en-US" sz="1600" dirty="0" smtClean="0">
                <a:solidFill>
                  <a:srgbClr val="505050"/>
                </a:solidFill>
              </a:rPr>
              <a:t>; </a:t>
            </a:r>
            <a:r>
              <a:rPr lang="en-US" sz="1600" dirty="0" smtClean="0">
                <a:solidFill>
                  <a:srgbClr val="00B050"/>
                </a:solidFill>
              </a:rPr>
              <a:t>// your background audio process</a:t>
            </a:r>
          </a:p>
          <a:p>
            <a:pPr>
              <a:lnSpc>
                <a:spcPct val="100000"/>
              </a:lnSpc>
              <a:spcBef>
                <a:spcPts val="0"/>
              </a:spcBef>
            </a:pPr>
            <a:r>
              <a:rPr lang="en-US" sz="1600" dirty="0">
                <a:solidFill>
                  <a:srgbClr val="505050"/>
                </a:solidFill>
              </a:rPr>
              <a:t> </a:t>
            </a:r>
            <a:r>
              <a:rPr lang="en-US" sz="1600" dirty="0" smtClean="0">
                <a:solidFill>
                  <a:srgbClr val="505050"/>
                </a:solidFill>
              </a:rPr>
              <a:t>   private </a:t>
            </a:r>
            <a:r>
              <a:rPr lang="en-US" sz="1600" dirty="0" err="1" smtClean="0">
                <a:solidFill>
                  <a:srgbClr val="505050"/>
                </a:solidFill>
              </a:rPr>
              <a:t>MyPlaylist</a:t>
            </a:r>
            <a:r>
              <a:rPr lang="en-US" sz="1600" dirty="0" smtClean="0">
                <a:solidFill>
                  <a:srgbClr val="505050"/>
                </a:solidFill>
              </a:rPr>
              <a:t> Playlist;</a:t>
            </a:r>
          </a:p>
          <a:p>
            <a:pPr>
              <a:lnSpc>
                <a:spcPct val="100000"/>
              </a:lnSpc>
              <a:spcBef>
                <a:spcPts val="0"/>
              </a:spcBef>
            </a:pPr>
            <a:r>
              <a:rPr lang="en-US" sz="1600" dirty="0">
                <a:solidFill>
                  <a:srgbClr val="505050"/>
                </a:solidFill>
              </a:rPr>
              <a:t> </a:t>
            </a:r>
            <a:r>
              <a:rPr lang="en-US" sz="1600" dirty="0" smtClean="0">
                <a:solidFill>
                  <a:srgbClr val="505050"/>
                </a:solidFill>
              </a:rPr>
              <a:t>   public sealed class </a:t>
            </a:r>
            <a:r>
              <a:rPr lang="en-US" sz="1600" dirty="0" err="1" smtClean="0">
                <a:solidFill>
                  <a:srgbClr val="505050"/>
                </a:solidFill>
              </a:rPr>
              <a:t>MyBackgroundAudioTask</a:t>
            </a:r>
            <a:r>
              <a:rPr lang="en-US" sz="1600" dirty="0" smtClean="0">
                <a:solidFill>
                  <a:srgbClr val="505050"/>
                </a:solidFill>
              </a:rPr>
              <a:t> : </a:t>
            </a:r>
            <a:r>
              <a:rPr lang="en-US" sz="1600" dirty="0" err="1" smtClean="0">
                <a:solidFill>
                  <a:srgbClr val="505050"/>
                </a:solidFill>
              </a:rPr>
              <a:t>IBackgroundTask</a:t>
            </a:r>
            <a:r>
              <a:rPr lang="en-US" sz="1600" dirty="0" smtClean="0">
                <a:solidFill>
                  <a:srgbClr val="505050"/>
                </a:solidFill>
              </a:rPr>
              <a:t>           </a:t>
            </a:r>
            <a:r>
              <a:rPr lang="en-US" sz="1600" dirty="0" smtClean="0">
                <a:solidFill>
                  <a:srgbClr val="00B050"/>
                </a:solidFill>
              </a:rPr>
              <a:t>// All your code that plays</a:t>
            </a:r>
          </a:p>
          <a:p>
            <a:pPr>
              <a:spcBef>
                <a:spcPts val="0"/>
              </a:spcBef>
            </a:pPr>
            <a:r>
              <a:rPr lang="en-US" sz="1600" dirty="0">
                <a:solidFill>
                  <a:srgbClr val="505050"/>
                </a:solidFill>
              </a:rPr>
              <a:t> </a:t>
            </a:r>
            <a:r>
              <a:rPr lang="en-US" sz="1600" dirty="0" smtClean="0">
                <a:solidFill>
                  <a:srgbClr val="505050"/>
                </a:solidFill>
              </a:rPr>
              <a:t>   {   </a:t>
            </a:r>
            <a:r>
              <a:rPr lang="en-US" sz="1600" dirty="0" smtClean="0">
                <a:solidFill>
                  <a:srgbClr val="00B050"/>
                </a:solidFill>
              </a:rPr>
              <a:t>// </a:t>
            </a:r>
            <a:r>
              <a:rPr lang="en-US" sz="1600" dirty="0">
                <a:solidFill>
                  <a:srgbClr val="00B050"/>
                </a:solidFill>
              </a:rPr>
              <a:t>Entry point </a:t>
            </a:r>
            <a:r>
              <a:rPr lang="en-US" sz="1600" dirty="0" smtClean="0">
                <a:solidFill>
                  <a:srgbClr val="00B050"/>
                </a:solidFill>
              </a:rPr>
              <a:t>of the background task.                            // audio must be within your </a:t>
            </a:r>
            <a:endParaRPr lang="en-US" sz="1600" dirty="0">
              <a:solidFill>
                <a:schemeClr val="bg1"/>
              </a:solidFill>
            </a:endParaRPr>
          </a:p>
          <a:p>
            <a:pPr>
              <a:lnSpc>
                <a:spcPct val="100000"/>
              </a:lnSpc>
              <a:spcBef>
                <a:spcPts val="0"/>
              </a:spcBef>
            </a:pPr>
            <a:r>
              <a:rPr lang="en-US" sz="1600" dirty="0" smtClean="0">
                <a:solidFill>
                  <a:srgbClr val="505050"/>
                </a:solidFill>
              </a:rPr>
              <a:t>        public void Run(</a:t>
            </a:r>
            <a:r>
              <a:rPr lang="en-US" sz="1600" dirty="0" err="1" smtClean="0">
                <a:solidFill>
                  <a:srgbClr val="505050"/>
                </a:solidFill>
              </a:rPr>
              <a:t>IBackgroundTaskInstance</a:t>
            </a:r>
            <a:r>
              <a:rPr lang="en-US" sz="1600" dirty="0" smtClean="0">
                <a:solidFill>
                  <a:srgbClr val="505050"/>
                </a:solidFill>
              </a:rPr>
              <a:t> </a:t>
            </a:r>
            <a:r>
              <a:rPr lang="en-US" sz="1600" dirty="0" err="1" smtClean="0">
                <a:solidFill>
                  <a:srgbClr val="505050"/>
                </a:solidFill>
              </a:rPr>
              <a:t>taskInstance</a:t>
            </a:r>
            <a:r>
              <a:rPr lang="en-US" sz="1600" dirty="0" smtClean="0">
                <a:solidFill>
                  <a:srgbClr val="505050"/>
                </a:solidFill>
              </a:rPr>
              <a:t>)             </a:t>
            </a:r>
            <a:r>
              <a:rPr lang="en-US" sz="1600" dirty="0" smtClean="0">
                <a:solidFill>
                  <a:srgbClr val="00B050"/>
                </a:solidFill>
              </a:rPr>
              <a:t>// background audio process.</a:t>
            </a:r>
          </a:p>
          <a:p>
            <a:pPr>
              <a:lnSpc>
                <a:spcPct val="100000"/>
              </a:lnSpc>
              <a:spcBef>
                <a:spcPts val="0"/>
              </a:spcBef>
            </a:pPr>
            <a:r>
              <a:rPr lang="en-US" sz="1600" dirty="0">
                <a:solidFill>
                  <a:srgbClr val="505050"/>
                </a:solidFill>
              </a:rPr>
              <a:t> </a:t>
            </a:r>
            <a:r>
              <a:rPr lang="en-US" sz="1600" dirty="0" smtClean="0">
                <a:solidFill>
                  <a:srgbClr val="505050"/>
                </a:solidFill>
              </a:rPr>
              <a:t>       {                                                                      </a:t>
            </a:r>
            <a:endParaRPr lang="en-US" sz="1600" dirty="0" smtClean="0">
              <a:solidFill>
                <a:srgbClr val="00B050"/>
              </a:solidFill>
            </a:endParaRPr>
          </a:p>
          <a:p>
            <a:pPr>
              <a:lnSpc>
                <a:spcPct val="100000"/>
              </a:lnSpc>
              <a:spcBef>
                <a:spcPts val="0"/>
              </a:spcBef>
            </a:pPr>
            <a:r>
              <a:rPr lang="en-US" sz="1600" dirty="0" smtClean="0">
                <a:solidFill>
                  <a:srgbClr val="505050"/>
                </a:solidFill>
              </a:rPr>
              <a:t>            </a:t>
            </a:r>
            <a:r>
              <a:rPr lang="en-US" sz="1600" dirty="0" err="1" smtClean="0">
                <a:solidFill>
                  <a:srgbClr val="505050"/>
                </a:solidFill>
              </a:rPr>
              <a:t>transportcontrols</a:t>
            </a:r>
            <a:r>
              <a:rPr lang="en-US" sz="1600" dirty="0" smtClean="0">
                <a:solidFill>
                  <a:srgbClr val="505050"/>
                </a:solidFill>
              </a:rPr>
              <a:t> = </a:t>
            </a:r>
            <a:r>
              <a:rPr lang="en-US" sz="1600" dirty="0" err="1" smtClean="0">
                <a:solidFill>
                  <a:srgbClr val="505050"/>
                </a:solidFill>
              </a:rPr>
              <a:t>SystemMediaTransportControls.GetForCurrentView</a:t>
            </a:r>
            <a:r>
              <a:rPr lang="en-US" sz="1600" dirty="0" smtClean="0">
                <a:solidFill>
                  <a:srgbClr val="505050"/>
                </a:solidFill>
              </a:rPr>
              <a:t>();</a:t>
            </a:r>
          </a:p>
          <a:p>
            <a:pPr>
              <a:lnSpc>
                <a:spcPct val="100000"/>
              </a:lnSpc>
              <a:spcBef>
                <a:spcPts val="0"/>
              </a:spcBef>
            </a:pPr>
            <a:r>
              <a:rPr lang="en-US" sz="1600" dirty="0">
                <a:solidFill>
                  <a:srgbClr val="505050"/>
                </a:solidFill>
              </a:rPr>
              <a:t> </a:t>
            </a:r>
            <a:r>
              <a:rPr lang="en-US" sz="1600" dirty="0" smtClean="0">
                <a:solidFill>
                  <a:srgbClr val="505050"/>
                </a:solidFill>
              </a:rPr>
              <a:t>           </a:t>
            </a:r>
            <a:r>
              <a:rPr lang="en-US" sz="1600" dirty="0" err="1" smtClean="0">
                <a:solidFill>
                  <a:srgbClr val="505050"/>
                </a:solidFill>
              </a:rPr>
              <a:t>transportcontrols.ButtonPressed</a:t>
            </a:r>
            <a:r>
              <a:rPr lang="en-US" sz="1600" dirty="0" smtClean="0">
                <a:solidFill>
                  <a:srgbClr val="505050"/>
                </a:solidFill>
              </a:rPr>
              <a:t> += </a:t>
            </a:r>
            <a:r>
              <a:rPr lang="en-US" sz="1600" dirty="0" err="1" smtClean="0">
                <a:solidFill>
                  <a:srgbClr val="505050"/>
                </a:solidFill>
              </a:rPr>
              <a:t>playbackcontrols_ButtonPressed</a:t>
            </a:r>
            <a:r>
              <a:rPr lang="en-US" sz="1600" dirty="0" smtClean="0">
                <a:solidFill>
                  <a:srgbClr val="505050"/>
                </a:solidFill>
              </a:rPr>
              <a:t>;       </a:t>
            </a:r>
            <a:endParaRPr lang="en-US" sz="1600" dirty="0" smtClean="0">
              <a:solidFill>
                <a:srgbClr val="00B050"/>
              </a:solidFill>
            </a:endParaRPr>
          </a:p>
          <a:p>
            <a:pPr>
              <a:lnSpc>
                <a:spcPct val="100000"/>
              </a:lnSpc>
              <a:spcBef>
                <a:spcPts val="0"/>
              </a:spcBef>
            </a:pPr>
            <a:r>
              <a:rPr lang="en-US" sz="1600" dirty="0" smtClean="0">
                <a:solidFill>
                  <a:srgbClr val="505050"/>
                </a:solidFill>
              </a:rPr>
              <a:t>            </a:t>
            </a:r>
            <a:r>
              <a:rPr lang="en-US" sz="1600" dirty="0" err="1" smtClean="0">
                <a:solidFill>
                  <a:srgbClr val="505050"/>
                </a:solidFill>
              </a:rPr>
              <a:t>transportcontrols.IsEnabled</a:t>
            </a:r>
            <a:r>
              <a:rPr lang="en-US" sz="1600" dirty="0" smtClean="0">
                <a:solidFill>
                  <a:srgbClr val="505050"/>
                </a:solidFill>
              </a:rPr>
              <a:t> = true; </a:t>
            </a:r>
            <a:r>
              <a:rPr lang="en-US" sz="1600" dirty="0" smtClean="0">
                <a:solidFill>
                  <a:srgbClr val="00B050"/>
                </a:solidFill>
              </a:rPr>
              <a:t>// Also set </a:t>
            </a:r>
            <a:r>
              <a:rPr lang="en-US" sz="1600" dirty="0" err="1" smtClean="0">
                <a:solidFill>
                  <a:srgbClr val="00B050"/>
                </a:solidFill>
              </a:rPr>
              <a:t>IsPauseEnabled</a:t>
            </a:r>
            <a:r>
              <a:rPr lang="en-US" sz="1600" dirty="0" smtClean="0">
                <a:solidFill>
                  <a:srgbClr val="00B050"/>
                </a:solidFill>
              </a:rPr>
              <a:t>, etc.</a:t>
            </a:r>
          </a:p>
          <a:p>
            <a:pPr>
              <a:lnSpc>
                <a:spcPct val="100000"/>
              </a:lnSpc>
              <a:spcBef>
                <a:spcPts val="0"/>
              </a:spcBef>
            </a:pPr>
            <a:endParaRPr lang="en-US" sz="1600" dirty="0" smtClean="0">
              <a:solidFill>
                <a:srgbClr val="00B050"/>
              </a:solidFill>
            </a:endParaRPr>
          </a:p>
          <a:p>
            <a:r>
              <a:rPr lang="en-US" sz="1600" dirty="0" smtClean="0">
                <a:solidFill>
                  <a:srgbClr val="505050"/>
                </a:solidFill>
              </a:rPr>
              <a:t>            </a:t>
            </a:r>
            <a:r>
              <a:rPr lang="en-US" sz="1600" dirty="0" err="1" smtClean="0">
                <a:solidFill>
                  <a:srgbClr val="505050"/>
                </a:solidFill>
              </a:rPr>
              <a:t>ValueSet</a:t>
            </a:r>
            <a:r>
              <a:rPr lang="en-US" sz="1600" dirty="0" smtClean="0">
                <a:solidFill>
                  <a:srgbClr val="505050"/>
                </a:solidFill>
              </a:rPr>
              <a:t> message = new </a:t>
            </a:r>
            <a:r>
              <a:rPr lang="en-US" sz="1600" dirty="0" err="1" smtClean="0">
                <a:solidFill>
                  <a:srgbClr val="505050"/>
                </a:solidFill>
              </a:rPr>
              <a:t>ValueSet</a:t>
            </a:r>
            <a:r>
              <a:rPr lang="en-US" sz="1600" dirty="0" smtClean="0">
                <a:solidFill>
                  <a:srgbClr val="505050"/>
                </a:solidFill>
              </a:rPr>
              <a:t>();</a:t>
            </a:r>
            <a:r>
              <a:rPr lang="en-US" sz="1600" dirty="0">
                <a:solidFill>
                  <a:schemeClr val="bg1"/>
                </a:solidFill>
              </a:rPr>
              <a:t> </a:t>
            </a:r>
            <a:r>
              <a:rPr lang="en-US" sz="1600" dirty="0" smtClean="0">
                <a:solidFill>
                  <a:schemeClr val="bg1"/>
                </a:solidFill>
              </a:rPr>
              <a:t>       </a:t>
            </a:r>
            <a:r>
              <a:rPr lang="en-US" sz="1600" dirty="0" smtClean="0">
                <a:solidFill>
                  <a:srgbClr val="00B050"/>
                </a:solidFill>
              </a:rPr>
              <a:t>// Messages are passed as key/value pairs between</a:t>
            </a:r>
          </a:p>
          <a:p>
            <a:r>
              <a:rPr lang="en-US" sz="1600" dirty="0">
                <a:solidFill>
                  <a:srgbClr val="505050"/>
                </a:solidFill>
              </a:rPr>
              <a:t> </a:t>
            </a:r>
            <a:r>
              <a:rPr lang="en-US" sz="1600" dirty="0" smtClean="0">
                <a:solidFill>
                  <a:srgbClr val="505050"/>
                </a:solidFill>
              </a:rPr>
              <a:t>           </a:t>
            </a:r>
            <a:r>
              <a:rPr lang="en-US" sz="1600" dirty="0" err="1" smtClean="0">
                <a:solidFill>
                  <a:srgbClr val="505050"/>
                </a:solidFill>
              </a:rPr>
              <a:t>message.Add</a:t>
            </a:r>
            <a:r>
              <a:rPr lang="en-US" sz="1600" dirty="0" smtClean="0">
                <a:solidFill>
                  <a:srgbClr val="505050"/>
                </a:solidFill>
              </a:rPr>
              <a:t>(“</a:t>
            </a:r>
            <a:r>
              <a:rPr lang="en-US" sz="1600" dirty="0" err="1" smtClean="0">
                <a:solidFill>
                  <a:srgbClr val="505050"/>
                </a:solidFill>
              </a:rPr>
              <a:t>BackgroundTaskStarted</a:t>
            </a:r>
            <a:r>
              <a:rPr lang="en-US" sz="1600" dirty="0" smtClean="0">
                <a:solidFill>
                  <a:srgbClr val="505050"/>
                </a:solidFill>
              </a:rPr>
              <a:t>”, “”); </a:t>
            </a:r>
            <a:r>
              <a:rPr lang="en-US" sz="1600" dirty="0" smtClean="0">
                <a:solidFill>
                  <a:srgbClr val="00B050"/>
                </a:solidFill>
              </a:rPr>
              <a:t>// the foreground app and background process.</a:t>
            </a:r>
          </a:p>
          <a:p>
            <a:r>
              <a:rPr lang="en-US" sz="1600" dirty="0" smtClean="0">
                <a:solidFill>
                  <a:srgbClr val="505050"/>
                </a:solidFill>
              </a:rPr>
              <a:t>            </a:t>
            </a:r>
            <a:r>
              <a:rPr lang="en-US" sz="1600" dirty="0" err="1" smtClean="0">
                <a:solidFill>
                  <a:srgbClr val="505050"/>
                </a:solidFill>
              </a:rPr>
              <a:t>BackgroundMediaPlayer.SendMessageToForeground</a:t>
            </a:r>
            <a:r>
              <a:rPr lang="en-US" sz="1600" dirty="0" smtClean="0">
                <a:solidFill>
                  <a:srgbClr val="505050"/>
                </a:solidFill>
              </a:rPr>
              <a:t>(message);</a:t>
            </a:r>
            <a:endParaRPr lang="en-US" sz="1600" dirty="0">
              <a:solidFill>
                <a:schemeClr val="bg1"/>
              </a:solidFill>
            </a:endParaRPr>
          </a:p>
          <a:p>
            <a:r>
              <a:rPr lang="en-US" sz="1600" dirty="0" smtClean="0">
                <a:solidFill>
                  <a:srgbClr val="505050"/>
                </a:solidFill>
              </a:rPr>
              <a:t>        }</a:t>
            </a:r>
            <a:endParaRPr lang="en-US" sz="1600" dirty="0">
              <a:solidFill>
                <a:schemeClr val="bg1"/>
              </a:solidFill>
            </a:endParaRPr>
          </a:p>
        </p:txBody>
      </p:sp>
      <p:sp>
        <p:nvSpPr>
          <p:cNvPr id="5" name="Rectangle 4"/>
          <p:cNvSpPr/>
          <p:nvPr/>
        </p:nvSpPr>
        <p:spPr bwMode="auto">
          <a:xfrm>
            <a:off x="549019" y="2537147"/>
            <a:ext cx="6857925" cy="1417310"/>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08049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05050"/>
                </a:solidFill>
              </a:rPr>
              <a:t>Getting transport commands from your app</a:t>
            </a:r>
            <a:endParaRPr lang="en-US" dirty="0">
              <a:solidFill>
                <a:srgbClr val="505050"/>
              </a:solidFill>
            </a:endParaRPr>
          </a:p>
        </p:txBody>
      </p:sp>
      <p:sp>
        <p:nvSpPr>
          <p:cNvPr id="3" name="Content Placeholder 2"/>
          <p:cNvSpPr>
            <a:spLocks noGrp="1"/>
          </p:cNvSpPr>
          <p:nvPr>
            <p:ph sz="quarter" idx="14"/>
          </p:nvPr>
        </p:nvSpPr>
        <p:spPr>
          <a:xfrm>
            <a:off x="274638" y="1211264"/>
            <a:ext cx="11887200" cy="5486400"/>
          </a:xfrm>
        </p:spPr>
        <p:txBody>
          <a:bodyPr>
            <a:noAutofit/>
          </a:bodyPr>
          <a:lstStyle/>
          <a:p>
            <a:r>
              <a:rPr lang="en-US" sz="1800" dirty="0" smtClean="0">
                <a:solidFill>
                  <a:srgbClr val="00B050"/>
                </a:solidFill>
              </a:rPr>
              <a:t>// Inside your background audio process, handle foreground app button presses.</a:t>
            </a:r>
          </a:p>
          <a:p>
            <a:r>
              <a:rPr lang="en-US" sz="1800" dirty="0" smtClean="0">
                <a:solidFill>
                  <a:srgbClr val="505050"/>
                </a:solidFill>
              </a:rPr>
              <a:t>void </a:t>
            </a:r>
            <a:r>
              <a:rPr lang="en-US" sz="1800" dirty="0" err="1" smtClean="0">
                <a:solidFill>
                  <a:srgbClr val="505050"/>
                </a:solidFill>
              </a:rPr>
              <a:t>BackgroundMediaPlayer_MessageReceivedFromForeground</a:t>
            </a:r>
            <a:r>
              <a:rPr lang="en-US" sz="1800" dirty="0" smtClean="0">
                <a:solidFill>
                  <a:srgbClr val="505050"/>
                </a:solidFill>
              </a:rPr>
              <a:t>(object sender, </a:t>
            </a:r>
            <a:endParaRPr lang="en-US" sz="1800" dirty="0" smtClean="0">
              <a:solidFill>
                <a:srgbClr val="00B050"/>
              </a:solidFill>
            </a:endParaRPr>
          </a:p>
          <a:p>
            <a:r>
              <a:rPr lang="en-US" sz="1800" dirty="0" smtClean="0">
                <a:solidFill>
                  <a:srgbClr val="505050"/>
                </a:solidFill>
              </a:rPr>
              <a:t>    </a:t>
            </a:r>
            <a:r>
              <a:rPr lang="en-US" sz="1800" dirty="0" err="1" smtClean="0">
                <a:solidFill>
                  <a:srgbClr val="505050"/>
                </a:solidFill>
              </a:rPr>
              <a:t>MediaPlayerDataReceivedEventArgs</a:t>
            </a:r>
            <a:r>
              <a:rPr lang="en-US" sz="1800" dirty="0" smtClean="0">
                <a:solidFill>
                  <a:srgbClr val="505050"/>
                </a:solidFill>
              </a:rPr>
              <a:t> e)                                 </a:t>
            </a:r>
            <a:r>
              <a:rPr lang="en-US" sz="1800" dirty="0" smtClean="0">
                <a:solidFill>
                  <a:srgbClr val="00B050"/>
                </a:solidFill>
              </a:rPr>
              <a:t>// Playback controls</a:t>
            </a:r>
          </a:p>
          <a:p>
            <a:r>
              <a:rPr lang="en-US" sz="1800" dirty="0" smtClean="0">
                <a:solidFill>
                  <a:srgbClr val="505050"/>
                </a:solidFill>
              </a:rPr>
              <a:t>{                                                                       </a:t>
            </a:r>
            <a:r>
              <a:rPr lang="en-US" sz="1800" dirty="0" smtClean="0">
                <a:solidFill>
                  <a:srgbClr val="00B050"/>
                </a:solidFill>
              </a:rPr>
              <a:t>// come from in-app</a:t>
            </a:r>
          </a:p>
          <a:p>
            <a:r>
              <a:rPr lang="en-US" sz="1800" dirty="0" smtClean="0">
                <a:solidFill>
                  <a:srgbClr val="505050"/>
                </a:solidFill>
              </a:rPr>
              <a:t>    </a:t>
            </a:r>
            <a:r>
              <a:rPr lang="en-US" sz="1800" dirty="0" err="1" smtClean="0">
                <a:solidFill>
                  <a:srgbClr val="505050"/>
                </a:solidFill>
              </a:rPr>
              <a:t>foreach</a:t>
            </a:r>
            <a:r>
              <a:rPr lang="en-US" sz="1800" dirty="0" smtClean="0">
                <a:solidFill>
                  <a:srgbClr val="505050"/>
                </a:solidFill>
              </a:rPr>
              <a:t> (string key in </a:t>
            </a:r>
            <a:r>
              <a:rPr lang="en-US" sz="1800" dirty="0" err="1" smtClean="0">
                <a:solidFill>
                  <a:srgbClr val="505050"/>
                </a:solidFill>
              </a:rPr>
              <a:t>e.Data.Keys</a:t>
            </a:r>
            <a:r>
              <a:rPr lang="en-US" sz="1800" dirty="0" smtClean="0">
                <a:solidFill>
                  <a:srgbClr val="505050"/>
                </a:solidFill>
              </a:rPr>
              <a:t>)                                 </a:t>
            </a:r>
            <a:r>
              <a:rPr lang="en-US" sz="1800" dirty="0" smtClean="0">
                <a:solidFill>
                  <a:srgbClr val="00B050"/>
                </a:solidFill>
              </a:rPr>
              <a:t>// buttons, and system</a:t>
            </a:r>
          </a:p>
          <a:p>
            <a:r>
              <a:rPr lang="en-US" sz="1800" dirty="0">
                <a:solidFill>
                  <a:srgbClr val="505050"/>
                </a:solidFill>
              </a:rPr>
              <a:t> </a:t>
            </a:r>
            <a:r>
              <a:rPr lang="en-US" sz="1800" dirty="0" smtClean="0">
                <a:solidFill>
                  <a:srgbClr val="505050"/>
                </a:solidFill>
              </a:rPr>
              <a:t>   {                                                                   </a:t>
            </a:r>
            <a:r>
              <a:rPr lang="en-US" sz="1800" dirty="0" smtClean="0">
                <a:solidFill>
                  <a:srgbClr val="00B050"/>
                </a:solidFill>
              </a:rPr>
              <a:t>// buttons.</a:t>
            </a:r>
          </a:p>
          <a:p>
            <a:r>
              <a:rPr lang="en-US" sz="1800" dirty="0" smtClean="0">
                <a:solidFill>
                  <a:srgbClr val="505050"/>
                </a:solidFill>
              </a:rPr>
              <a:t>        switch (</a:t>
            </a:r>
            <a:r>
              <a:rPr lang="en-US" sz="1800" dirty="0" err="1" smtClean="0">
                <a:solidFill>
                  <a:srgbClr val="505050"/>
                </a:solidFill>
              </a:rPr>
              <a:t>Key.ToLower</a:t>
            </a:r>
            <a:r>
              <a:rPr lang="en-US" sz="1800" dirty="0" smtClean="0">
                <a:solidFill>
                  <a:srgbClr val="505050"/>
                </a:solidFill>
              </a:rPr>
              <a:t>())</a:t>
            </a:r>
          </a:p>
          <a:p>
            <a:r>
              <a:rPr lang="en-US" sz="1800" dirty="0">
                <a:solidFill>
                  <a:srgbClr val="505050"/>
                </a:solidFill>
              </a:rPr>
              <a:t> </a:t>
            </a:r>
            <a:r>
              <a:rPr lang="en-US" sz="1800" dirty="0" smtClean="0">
                <a:solidFill>
                  <a:srgbClr val="505050"/>
                </a:solidFill>
              </a:rPr>
              <a:t>       {   </a:t>
            </a:r>
            <a:r>
              <a:rPr lang="en-US" sz="1800" dirty="0" smtClean="0">
                <a:solidFill>
                  <a:srgbClr val="00B050"/>
                </a:solidFill>
              </a:rPr>
              <a:t>// Take action on playback commands from buttons in your foreground app</a:t>
            </a:r>
          </a:p>
          <a:p>
            <a:r>
              <a:rPr lang="en-US" sz="1800" dirty="0">
                <a:solidFill>
                  <a:srgbClr val="505050"/>
                </a:solidFill>
              </a:rPr>
              <a:t> </a:t>
            </a:r>
            <a:r>
              <a:rPr lang="en-US" sz="1800" dirty="0" smtClean="0">
                <a:solidFill>
                  <a:srgbClr val="505050"/>
                </a:solidFill>
              </a:rPr>
              <a:t>           case “</a:t>
            </a:r>
            <a:r>
              <a:rPr lang="en-US" sz="1800" dirty="0" err="1" smtClean="0">
                <a:solidFill>
                  <a:srgbClr val="505050"/>
                </a:solidFill>
              </a:rPr>
              <a:t>startplayback</a:t>
            </a:r>
            <a:r>
              <a:rPr lang="en-US" sz="1800" dirty="0" smtClean="0">
                <a:solidFill>
                  <a:srgbClr val="505050"/>
                </a:solidFill>
              </a:rPr>
              <a:t>”: </a:t>
            </a:r>
            <a:r>
              <a:rPr lang="en-US" sz="1800" dirty="0" err="1" smtClean="0">
                <a:solidFill>
                  <a:srgbClr val="505050"/>
                </a:solidFill>
              </a:rPr>
              <a:t>Playlist.StartTrack</a:t>
            </a:r>
            <a:r>
              <a:rPr lang="en-US" sz="1800" dirty="0" smtClean="0">
                <a:solidFill>
                  <a:srgbClr val="505050"/>
                </a:solidFill>
              </a:rPr>
              <a:t>(</a:t>
            </a:r>
            <a:r>
              <a:rPr lang="en-US" sz="1800" dirty="0" err="1" smtClean="0">
                <a:solidFill>
                  <a:srgbClr val="505050"/>
                </a:solidFill>
              </a:rPr>
              <a:t>e.Data</a:t>
            </a:r>
            <a:r>
              <a:rPr lang="en-US" sz="1800" dirty="0" smtClean="0">
                <a:solidFill>
                  <a:srgbClr val="505050"/>
                </a:solidFill>
              </a:rPr>
              <a:t>[key]); break;</a:t>
            </a:r>
          </a:p>
          <a:p>
            <a:r>
              <a:rPr lang="en-US" sz="1800" dirty="0">
                <a:solidFill>
                  <a:srgbClr val="505050"/>
                </a:solidFill>
              </a:rPr>
              <a:t> </a:t>
            </a:r>
            <a:r>
              <a:rPr lang="en-US" sz="1800" dirty="0" smtClean="0">
                <a:solidFill>
                  <a:srgbClr val="505050"/>
                </a:solidFill>
              </a:rPr>
              <a:t>           case “</a:t>
            </a:r>
            <a:r>
              <a:rPr lang="en-US" sz="1800" dirty="0" err="1" smtClean="0">
                <a:solidFill>
                  <a:srgbClr val="505050"/>
                </a:solidFill>
              </a:rPr>
              <a:t>pauseplayback</a:t>
            </a:r>
            <a:r>
              <a:rPr lang="en-US" sz="1800" dirty="0" smtClean="0">
                <a:solidFill>
                  <a:srgbClr val="505050"/>
                </a:solidFill>
              </a:rPr>
              <a:t>”: </a:t>
            </a:r>
            <a:r>
              <a:rPr lang="en-US" sz="1800" dirty="0" err="1" smtClean="0">
                <a:solidFill>
                  <a:srgbClr val="505050"/>
                </a:solidFill>
              </a:rPr>
              <a:t>Playlist.PauseTrack</a:t>
            </a:r>
            <a:r>
              <a:rPr lang="en-US" sz="1800" dirty="0" smtClean="0">
                <a:solidFill>
                  <a:srgbClr val="505050"/>
                </a:solidFill>
              </a:rPr>
              <a:t>(</a:t>
            </a:r>
            <a:r>
              <a:rPr lang="en-US" sz="1800" dirty="0" err="1" smtClean="0">
                <a:solidFill>
                  <a:srgbClr val="505050"/>
                </a:solidFill>
              </a:rPr>
              <a:t>e.Data</a:t>
            </a:r>
            <a:r>
              <a:rPr lang="en-US" sz="1800" dirty="0" smtClean="0">
                <a:solidFill>
                  <a:srgbClr val="505050"/>
                </a:solidFill>
              </a:rPr>
              <a:t>[key]); break; </a:t>
            </a:r>
          </a:p>
          <a:p>
            <a:r>
              <a:rPr lang="en-US" sz="1800" dirty="0" smtClean="0">
                <a:solidFill>
                  <a:srgbClr val="505050"/>
                </a:solidFill>
              </a:rPr>
              <a:t>        }</a:t>
            </a:r>
          </a:p>
          <a:p>
            <a:r>
              <a:rPr lang="en-US" sz="1800" dirty="0">
                <a:solidFill>
                  <a:srgbClr val="505050"/>
                </a:solidFill>
              </a:rPr>
              <a:t> </a:t>
            </a:r>
            <a:r>
              <a:rPr lang="en-US" sz="1800" dirty="0" smtClean="0">
                <a:solidFill>
                  <a:srgbClr val="505050"/>
                </a:solidFill>
              </a:rPr>
              <a:t>   }</a:t>
            </a:r>
          </a:p>
          <a:p>
            <a:r>
              <a:rPr lang="en-US" sz="1800" dirty="0" smtClean="0">
                <a:solidFill>
                  <a:srgbClr val="505050"/>
                </a:solidFill>
              </a:rPr>
              <a:t>}</a:t>
            </a:r>
          </a:p>
        </p:txBody>
      </p:sp>
    </p:spTree>
    <p:extLst>
      <p:ext uri="{BB962C8B-B14F-4D97-AF65-F5344CB8AC3E}">
        <p14:creationId xmlns:p14="http://schemas.microsoft.com/office/powerpoint/2010/main" val="1936675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05050"/>
                </a:solidFill>
              </a:rPr>
              <a:t>Getting transport commands from system</a:t>
            </a:r>
            <a:endParaRPr lang="en-US" dirty="0">
              <a:solidFill>
                <a:srgbClr val="505050"/>
              </a:solidFill>
            </a:endParaRPr>
          </a:p>
        </p:txBody>
      </p:sp>
      <p:sp>
        <p:nvSpPr>
          <p:cNvPr id="3" name="Content Placeholder 2"/>
          <p:cNvSpPr>
            <a:spLocks noGrp="1"/>
          </p:cNvSpPr>
          <p:nvPr>
            <p:ph sz="quarter" idx="14"/>
          </p:nvPr>
        </p:nvSpPr>
        <p:spPr>
          <a:xfrm>
            <a:off x="274638" y="1211264"/>
            <a:ext cx="11887200" cy="5486400"/>
          </a:xfrm>
        </p:spPr>
        <p:txBody>
          <a:bodyPr>
            <a:noAutofit/>
          </a:bodyPr>
          <a:lstStyle/>
          <a:p>
            <a:r>
              <a:rPr lang="en-US" sz="1800" dirty="0" smtClean="0">
                <a:solidFill>
                  <a:srgbClr val="00B050"/>
                </a:solidFill>
              </a:rPr>
              <a:t>// Inside your background audio process, handle SMTC button presses</a:t>
            </a:r>
          </a:p>
          <a:p>
            <a:r>
              <a:rPr lang="en-US" sz="1800" dirty="0" smtClean="0">
                <a:solidFill>
                  <a:srgbClr val="00B050"/>
                </a:solidFill>
              </a:rPr>
              <a:t>// Same code as PC &amp; tablet.</a:t>
            </a:r>
          </a:p>
          <a:p>
            <a:r>
              <a:rPr lang="en-US" sz="1800" dirty="0" smtClean="0">
                <a:solidFill>
                  <a:srgbClr val="505050"/>
                </a:solidFill>
              </a:rPr>
              <a:t>private void </a:t>
            </a:r>
            <a:r>
              <a:rPr lang="en-US" sz="1800" dirty="0" err="1" smtClean="0">
                <a:solidFill>
                  <a:srgbClr val="505050"/>
                </a:solidFill>
              </a:rPr>
              <a:t>transportcontrols_ButtonPressed</a:t>
            </a:r>
            <a:r>
              <a:rPr lang="en-US" sz="1800" dirty="0" smtClean="0">
                <a:solidFill>
                  <a:srgbClr val="505050"/>
                </a:solidFill>
              </a:rPr>
              <a:t>(</a:t>
            </a:r>
            <a:r>
              <a:rPr lang="en-US" sz="1800" dirty="0" err="1" smtClean="0">
                <a:solidFill>
                  <a:srgbClr val="505050"/>
                </a:solidFill>
              </a:rPr>
              <a:t>SystemMediaTransportControls</a:t>
            </a:r>
            <a:r>
              <a:rPr lang="en-US" sz="1800" dirty="0" smtClean="0">
                <a:solidFill>
                  <a:srgbClr val="505050"/>
                </a:solidFill>
              </a:rPr>
              <a:t> sender,</a:t>
            </a:r>
          </a:p>
          <a:p>
            <a:r>
              <a:rPr lang="en-US" sz="1800" dirty="0" smtClean="0">
                <a:solidFill>
                  <a:srgbClr val="505050"/>
                </a:solidFill>
              </a:rPr>
              <a:t>        </a:t>
            </a:r>
            <a:r>
              <a:rPr lang="en-US" sz="1800" dirty="0" err="1" smtClean="0">
                <a:solidFill>
                  <a:srgbClr val="505050"/>
                </a:solidFill>
              </a:rPr>
              <a:t>SystemMediaTransportControlsButtonPressedEventArgs</a:t>
            </a:r>
            <a:r>
              <a:rPr lang="en-US" sz="1800" dirty="0" smtClean="0">
                <a:solidFill>
                  <a:srgbClr val="505050"/>
                </a:solidFill>
              </a:rPr>
              <a:t> </a:t>
            </a:r>
            <a:r>
              <a:rPr lang="en-US" sz="1800" dirty="0" err="1" smtClean="0">
                <a:solidFill>
                  <a:srgbClr val="505050"/>
                </a:solidFill>
              </a:rPr>
              <a:t>args</a:t>
            </a:r>
            <a:r>
              <a:rPr lang="en-US" sz="1800" dirty="0" smtClean="0">
                <a:solidFill>
                  <a:srgbClr val="505050"/>
                </a:solidFill>
              </a:rPr>
              <a:t>)       </a:t>
            </a:r>
            <a:r>
              <a:rPr lang="en-US" sz="1800" dirty="0" smtClean="0">
                <a:solidFill>
                  <a:srgbClr val="00B050"/>
                </a:solidFill>
              </a:rPr>
              <a:t>// Playback controls</a:t>
            </a:r>
          </a:p>
          <a:p>
            <a:r>
              <a:rPr lang="en-US" sz="1800" dirty="0" smtClean="0">
                <a:solidFill>
                  <a:srgbClr val="505050"/>
                </a:solidFill>
              </a:rPr>
              <a:t>{                                                                      </a:t>
            </a:r>
            <a:r>
              <a:rPr lang="en-US" sz="1800" dirty="0" smtClean="0">
                <a:solidFill>
                  <a:srgbClr val="00B050"/>
                </a:solidFill>
              </a:rPr>
              <a:t>// come from in-app</a:t>
            </a:r>
            <a:endParaRPr lang="en-US" sz="1800" dirty="0" smtClean="0">
              <a:solidFill>
                <a:srgbClr val="505050"/>
              </a:solidFill>
            </a:endParaRPr>
          </a:p>
          <a:p>
            <a:r>
              <a:rPr lang="en-US" sz="1800" dirty="0" smtClean="0">
                <a:solidFill>
                  <a:srgbClr val="505050"/>
                </a:solidFill>
              </a:rPr>
              <a:t>    switch (</a:t>
            </a:r>
            <a:r>
              <a:rPr lang="en-US" sz="1800" dirty="0" err="1" smtClean="0">
                <a:solidFill>
                  <a:srgbClr val="505050"/>
                </a:solidFill>
              </a:rPr>
              <a:t>args.Button</a:t>
            </a:r>
            <a:r>
              <a:rPr lang="en-US" sz="1800" dirty="0" smtClean="0">
                <a:solidFill>
                  <a:srgbClr val="505050"/>
                </a:solidFill>
              </a:rPr>
              <a:t>)                                               </a:t>
            </a:r>
            <a:r>
              <a:rPr lang="en-US" sz="1800" dirty="0" smtClean="0">
                <a:solidFill>
                  <a:srgbClr val="00B050"/>
                </a:solidFill>
              </a:rPr>
              <a:t>// buttons, and system</a:t>
            </a:r>
          </a:p>
          <a:p>
            <a:r>
              <a:rPr lang="en-US" sz="1800" dirty="0">
                <a:solidFill>
                  <a:srgbClr val="505050"/>
                </a:solidFill>
              </a:rPr>
              <a:t> </a:t>
            </a:r>
            <a:r>
              <a:rPr lang="en-US" sz="1800" dirty="0" smtClean="0">
                <a:solidFill>
                  <a:srgbClr val="505050"/>
                </a:solidFill>
              </a:rPr>
              <a:t>   {                                                                  </a:t>
            </a:r>
            <a:r>
              <a:rPr lang="en-US" sz="1800" dirty="0" smtClean="0">
                <a:solidFill>
                  <a:srgbClr val="00B050"/>
                </a:solidFill>
              </a:rPr>
              <a:t>// buttons. </a:t>
            </a:r>
          </a:p>
          <a:p>
            <a:r>
              <a:rPr lang="en-US" sz="1800" dirty="0">
                <a:solidFill>
                  <a:srgbClr val="505050"/>
                </a:solidFill>
              </a:rPr>
              <a:t> </a:t>
            </a:r>
            <a:r>
              <a:rPr lang="en-US" sz="1800" dirty="0" smtClean="0">
                <a:solidFill>
                  <a:srgbClr val="505050"/>
                </a:solidFill>
              </a:rPr>
              <a:t>       </a:t>
            </a:r>
            <a:r>
              <a:rPr lang="en-US" sz="1800" dirty="0" smtClean="0">
                <a:solidFill>
                  <a:srgbClr val="00B050"/>
                </a:solidFill>
              </a:rPr>
              <a:t>// Take action on playback commands from system buttons        // On a PC, these also</a:t>
            </a:r>
            <a:endParaRPr lang="en-US" sz="1800" dirty="0">
              <a:solidFill>
                <a:srgbClr val="00B050"/>
              </a:solidFill>
            </a:endParaRPr>
          </a:p>
          <a:p>
            <a:r>
              <a:rPr lang="en-US" sz="1800" dirty="0" smtClean="0">
                <a:solidFill>
                  <a:srgbClr val="505050"/>
                </a:solidFill>
              </a:rPr>
              <a:t>        case </a:t>
            </a:r>
            <a:r>
              <a:rPr lang="en-US" sz="1800" dirty="0" err="1" smtClean="0">
                <a:solidFill>
                  <a:srgbClr val="505050"/>
                </a:solidFill>
              </a:rPr>
              <a:t>SystemMediaTransportControlsButton.Play</a:t>
            </a:r>
            <a:r>
              <a:rPr lang="en-US" sz="1800" dirty="0" smtClean="0">
                <a:solidFill>
                  <a:srgbClr val="505050"/>
                </a:solidFill>
              </a:rPr>
              <a:t>:                  </a:t>
            </a:r>
            <a:r>
              <a:rPr lang="en-US" sz="1800" dirty="0" smtClean="0">
                <a:solidFill>
                  <a:srgbClr val="00B050"/>
                </a:solidFill>
              </a:rPr>
              <a:t>// map to hardware</a:t>
            </a:r>
            <a:r>
              <a:rPr lang="en-US" sz="1800" dirty="0" smtClean="0">
                <a:solidFill>
                  <a:srgbClr val="505050"/>
                </a:solidFill>
              </a:rPr>
              <a:t> </a:t>
            </a:r>
          </a:p>
          <a:p>
            <a:r>
              <a:rPr lang="en-US" sz="1800" dirty="0" smtClean="0">
                <a:solidFill>
                  <a:srgbClr val="505050"/>
                </a:solidFill>
              </a:rPr>
              <a:t>        </a:t>
            </a:r>
            <a:r>
              <a:rPr lang="en-US" sz="1800" dirty="0" err="1" smtClean="0">
                <a:solidFill>
                  <a:srgbClr val="505050"/>
                </a:solidFill>
              </a:rPr>
              <a:t>BackgroundMediaPlayer.Current.Play</a:t>
            </a:r>
            <a:r>
              <a:rPr lang="en-US" sz="1800" dirty="0" smtClean="0">
                <a:solidFill>
                  <a:srgbClr val="505050"/>
                </a:solidFill>
              </a:rPr>
              <a:t>(); break;                   </a:t>
            </a:r>
            <a:r>
              <a:rPr lang="en-US" sz="1800" dirty="0" smtClean="0">
                <a:solidFill>
                  <a:srgbClr val="00B050"/>
                </a:solidFill>
              </a:rPr>
              <a:t>// buttons.</a:t>
            </a:r>
          </a:p>
          <a:p>
            <a:r>
              <a:rPr lang="en-US" sz="1800" dirty="0" smtClean="0">
                <a:solidFill>
                  <a:srgbClr val="505050"/>
                </a:solidFill>
              </a:rPr>
              <a:t>    }</a:t>
            </a:r>
          </a:p>
          <a:p>
            <a:r>
              <a:rPr lang="en-US" sz="1800" dirty="0" smtClean="0">
                <a:solidFill>
                  <a:srgbClr val="505050"/>
                </a:solidFill>
              </a:rPr>
              <a:t>}</a:t>
            </a:r>
          </a:p>
        </p:txBody>
      </p:sp>
    </p:spTree>
    <p:extLst>
      <p:ext uri="{BB962C8B-B14F-4D97-AF65-F5344CB8AC3E}">
        <p14:creationId xmlns:p14="http://schemas.microsoft.com/office/powerpoint/2010/main" val="2084198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05050"/>
                </a:solidFill>
              </a:rPr>
              <a:t>Update metadata in system </a:t>
            </a:r>
            <a:r>
              <a:rPr lang="en-US" dirty="0" err="1" smtClean="0">
                <a:solidFill>
                  <a:srgbClr val="505050"/>
                </a:solidFill>
              </a:rPr>
              <a:t>transpot</a:t>
            </a:r>
            <a:r>
              <a:rPr lang="en-US" dirty="0" smtClean="0">
                <a:solidFill>
                  <a:srgbClr val="505050"/>
                </a:solidFill>
              </a:rPr>
              <a:t> control </a:t>
            </a:r>
            <a:endParaRPr lang="en-US" dirty="0">
              <a:solidFill>
                <a:srgbClr val="505050"/>
              </a:solidFill>
            </a:endParaRPr>
          </a:p>
        </p:txBody>
      </p:sp>
      <p:sp>
        <p:nvSpPr>
          <p:cNvPr id="3" name="Content Placeholder 2"/>
          <p:cNvSpPr>
            <a:spLocks noGrp="1"/>
          </p:cNvSpPr>
          <p:nvPr>
            <p:ph sz="quarter" idx="14"/>
          </p:nvPr>
        </p:nvSpPr>
        <p:spPr>
          <a:xfrm>
            <a:off x="274638" y="1211264"/>
            <a:ext cx="11887200" cy="5486400"/>
          </a:xfrm>
        </p:spPr>
        <p:txBody>
          <a:bodyPr>
            <a:noAutofit/>
          </a:bodyPr>
          <a:lstStyle/>
          <a:p>
            <a:r>
              <a:rPr lang="en-US" sz="1800" dirty="0" smtClean="0">
                <a:solidFill>
                  <a:srgbClr val="00B050"/>
                </a:solidFill>
              </a:rPr>
              <a:t>// Inside your background audio process, when the audio track changes, </a:t>
            </a:r>
          </a:p>
          <a:p>
            <a:r>
              <a:rPr lang="en-US" sz="1800" dirty="0" smtClean="0">
                <a:solidFill>
                  <a:srgbClr val="00B050"/>
                </a:solidFill>
              </a:rPr>
              <a:t>// update metadata in the system playback control, and the foreground app.</a:t>
            </a:r>
          </a:p>
          <a:p>
            <a:r>
              <a:rPr lang="en-US" sz="1800" dirty="0" smtClean="0">
                <a:solidFill>
                  <a:srgbClr val="505050"/>
                </a:solidFill>
              </a:rPr>
              <a:t>void </a:t>
            </a:r>
            <a:r>
              <a:rPr lang="en-US" sz="1800" dirty="0" err="1" smtClean="0">
                <a:solidFill>
                  <a:srgbClr val="505050"/>
                </a:solidFill>
              </a:rPr>
              <a:t>playlist_TrackChanged</a:t>
            </a:r>
            <a:r>
              <a:rPr lang="en-US" sz="1800" dirty="0" smtClean="0">
                <a:solidFill>
                  <a:srgbClr val="505050"/>
                </a:solidFill>
              </a:rPr>
              <a:t>(</a:t>
            </a:r>
            <a:r>
              <a:rPr lang="en-US" sz="1800" dirty="0" err="1" smtClean="0">
                <a:solidFill>
                  <a:srgbClr val="505050"/>
                </a:solidFill>
              </a:rPr>
              <a:t>MyPlaylist</a:t>
            </a:r>
            <a:r>
              <a:rPr lang="en-US" sz="1800" dirty="0" smtClean="0">
                <a:solidFill>
                  <a:srgbClr val="505050"/>
                </a:solidFill>
              </a:rPr>
              <a:t> sender, object </a:t>
            </a:r>
            <a:r>
              <a:rPr lang="en-US" sz="1800" dirty="0" err="1" smtClean="0">
                <a:solidFill>
                  <a:srgbClr val="505050"/>
                </a:solidFill>
              </a:rPr>
              <a:t>args</a:t>
            </a:r>
            <a:r>
              <a:rPr lang="en-US" sz="1800" dirty="0" smtClean="0">
                <a:solidFill>
                  <a:srgbClr val="505050"/>
                </a:solidFill>
              </a:rPr>
              <a:t>)</a:t>
            </a:r>
          </a:p>
          <a:p>
            <a:r>
              <a:rPr lang="en-US" sz="1800" dirty="0" smtClean="0">
                <a:solidFill>
                  <a:srgbClr val="505050"/>
                </a:solidFill>
              </a:rPr>
              <a:t>{</a:t>
            </a:r>
          </a:p>
          <a:p>
            <a:r>
              <a:rPr lang="en-US" sz="1800" dirty="0">
                <a:solidFill>
                  <a:srgbClr val="505050"/>
                </a:solidFill>
              </a:rPr>
              <a:t> </a:t>
            </a:r>
            <a:r>
              <a:rPr lang="en-US" sz="1800" dirty="0" smtClean="0">
                <a:solidFill>
                  <a:srgbClr val="505050"/>
                </a:solidFill>
              </a:rPr>
              <a:t>   </a:t>
            </a:r>
            <a:r>
              <a:rPr lang="en-US" sz="1800" dirty="0" err="1" smtClean="0">
                <a:solidFill>
                  <a:srgbClr val="505050"/>
                </a:solidFill>
              </a:rPr>
              <a:t>transportcontrols.PlaybackStatus</a:t>
            </a:r>
            <a:r>
              <a:rPr lang="en-US" sz="1800" dirty="0" smtClean="0">
                <a:solidFill>
                  <a:srgbClr val="505050"/>
                </a:solidFill>
              </a:rPr>
              <a:t> = </a:t>
            </a:r>
            <a:r>
              <a:rPr lang="en-US" sz="1800" dirty="0" err="1" smtClean="0">
                <a:solidFill>
                  <a:srgbClr val="505050"/>
                </a:solidFill>
              </a:rPr>
              <a:t>Windows.Media.MediaPlaybackStatus.Playing</a:t>
            </a:r>
            <a:r>
              <a:rPr lang="en-US" sz="1800" dirty="0" smtClean="0">
                <a:solidFill>
                  <a:srgbClr val="505050"/>
                </a:solidFill>
              </a:rPr>
              <a:t>;</a:t>
            </a:r>
          </a:p>
          <a:p>
            <a:r>
              <a:rPr lang="en-US" sz="1800" dirty="0">
                <a:solidFill>
                  <a:srgbClr val="505050"/>
                </a:solidFill>
              </a:rPr>
              <a:t> </a:t>
            </a:r>
            <a:r>
              <a:rPr lang="en-US" sz="1800" dirty="0" smtClean="0">
                <a:solidFill>
                  <a:srgbClr val="505050"/>
                </a:solidFill>
              </a:rPr>
              <a:t>   </a:t>
            </a:r>
            <a:r>
              <a:rPr lang="en-US" sz="1800" dirty="0" err="1" smtClean="0">
                <a:solidFill>
                  <a:srgbClr val="505050"/>
                </a:solidFill>
              </a:rPr>
              <a:t>transportcontrols.DisplayUpdater.Type</a:t>
            </a:r>
            <a:r>
              <a:rPr lang="en-US" sz="1800" dirty="0" smtClean="0">
                <a:solidFill>
                  <a:srgbClr val="505050"/>
                </a:solidFill>
              </a:rPr>
              <a:t> = </a:t>
            </a:r>
            <a:r>
              <a:rPr lang="en-US" sz="1800" dirty="0" err="1" smtClean="0">
                <a:solidFill>
                  <a:srgbClr val="505050"/>
                </a:solidFill>
              </a:rPr>
              <a:t>Windows.Media.MediaPlaybackType.Music</a:t>
            </a:r>
            <a:r>
              <a:rPr lang="en-US" sz="1800" dirty="0" smtClean="0">
                <a:solidFill>
                  <a:srgbClr val="505050"/>
                </a:solidFill>
              </a:rPr>
              <a:t>;</a:t>
            </a:r>
          </a:p>
          <a:p>
            <a:r>
              <a:rPr lang="en-US" sz="1800" dirty="0">
                <a:solidFill>
                  <a:srgbClr val="505050"/>
                </a:solidFill>
              </a:rPr>
              <a:t> </a:t>
            </a:r>
            <a:r>
              <a:rPr lang="en-US" sz="1800" dirty="0" smtClean="0">
                <a:solidFill>
                  <a:srgbClr val="505050"/>
                </a:solidFill>
              </a:rPr>
              <a:t>   </a:t>
            </a:r>
            <a:r>
              <a:rPr lang="en-US" sz="1800" dirty="0" err="1" smtClean="0">
                <a:solidFill>
                  <a:srgbClr val="505050"/>
                </a:solidFill>
              </a:rPr>
              <a:t>transportcontrols.DisplayUpdater.MusicProperties.Title</a:t>
            </a:r>
            <a:r>
              <a:rPr lang="en-US" sz="1800" dirty="0" smtClean="0">
                <a:solidFill>
                  <a:srgbClr val="505050"/>
                </a:solidFill>
              </a:rPr>
              <a:t> = …;</a:t>
            </a:r>
          </a:p>
          <a:p>
            <a:r>
              <a:rPr lang="en-US" sz="1800" dirty="0">
                <a:solidFill>
                  <a:srgbClr val="505050"/>
                </a:solidFill>
              </a:rPr>
              <a:t> </a:t>
            </a:r>
            <a:r>
              <a:rPr lang="en-US" sz="1800" dirty="0" smtClean="0">
                <a:solidFill>
                  <a:srgbClr val="505050"/>
                </a:solidFill>
              </a:rPr>
              <a:t>   </a:t>
            </a:r>
            <a:r>
              <a:rPr lang="en-US" sz="1800" dirty="0" err="1" smtClean="0">
                <a:solidFill>
                  <a:srgbClr val="505050"/>
                </a:solidFill>
              </a:rPr>
              <a:t>transportcontrols.DisplayUpdater.Update</a:t>
            </a:r>
            <a:r>
              <a:rPr lang="en-US" sz="1800" dirty="0" smtClean="0">
                <a:solidFill>
                  <a:srgbClr val="505050"/>
                </a:solidFill>
              </a:rPr>
              <a:t>();</a:t>
            </a:r>
          </a:p>
          <a:p>
            <a:r>
              <a:rPr lang="en-US" sz="1800" dirty="0">
                <a:solidFill>
                  <a:srgbClr val="505050"/>
                </a:solidFill>
              </a:rPr>
              <a:t> </a:t>
            </a:r>
            <a:r>
              <a:rPr lang="en-US" sz="1800" dirty="0" smtClean="0">
                <a:solidFill>
                  <a:srgbClr val="505050"/>
                </a:solidFill>
              </a:rPr>
              <a:t>   </a:t>
            </a:r>
          </a:p>
          <a:p>
            <a:r>
              <a:rPr lang="en-US" sz="1800" dirty="0" smtClean="0">
                <a:solidFill>
                  <a:srgbClr val="505050"/>
                </a:solidFill>
              </a:rPr>
              <a:t>    </a:t>
            </a:r>
            <a:r>
              <a:rPr lang="en-US" sz="1800" dirty="0" err="1" smtClean="0">
                <a:solidFill>
                  <a:srgbClr val="505050"/>
                </a:solidFill>
              </a:rPr>
              <a:t>ValueSet</a:t>
            </a:r>
            <a:r>
              <a:rPr lang="en-US" sz="1800" dirty="0" smtClean="0">
                <a:solidFill>
                  <a:srgbClr val="505050"/>
                </a:solidFill>
              </a:rPr>
              <a:t> message = new </a:t>
            </a:r>
            <a:r>
              <a:rPr lang="en-US" sz="1800" dirty="0" err="1" smtClean="0">
                <a:solidFill>
                  <a:srgbClr val="505050"/>
                </a:solidFill>
              </a:rPr>
              <a:t>ValueSet</a:t>
            </a:r>
            <a:r>
              <a:rPr lang="en-US" sz="1800" dirty="0" smtClean="0">
                <a:solidFill>
                  <a:srgbClr val="505050"/>
                </a:solidFill>
              </a:rPr>
              <a:t>();                            </a:t>
            </a:r>
            <a:r>
              <a:rPr lang="en-US" sz="1800" dirty="0" smtClean="0">
                <a:solidFill>
                  <a:srgbClr val="00B050"/>
                </a:solidFill>
              </a:rPr>
              <a:t>// Inform your foreground</a:t>
            </a:r>
          </a:p>
          <a:p>
            <a:r>
              <a:rPr lang="en-US" sz="1800" dirty="0" smtClean="0">
                <a:solidFill>
                  <a:srgbClr val="505050"/>
                </a:solidFill>
              </a:rPr>
              <a:t>    </a:t>
            </a:r>
            <a:r>
              <a:rPr lang="en-US" sz="1800" dirty="0" err="1" smtClean="0">
                <a:solidFill>
                  <a:srgbClr val="505050"/>
                </a:solidFill>
              </a:rPr>
              <a:t>message.Add</a:t>
            </a:r>
            <a:r>
              <a:rPr lang="en-US" sz="1800" dirty="0" smtClean="0">
                <a:solidFill>
                  <a:srgbClr val="505050"/>
                </a:solidFill>
              </a:rPr>
              <a:t>(</a:t>
            </a:r>
            <a:r>
              <a:rPr lang="en-US" sz="1800" dirty="0" err="1" smtClean="0">
                <a:solidFill>
                  <a:srgbClr val="505050"/>
                </a:solidFill>
              </a:rPr>
              <a:t>Constants.Trackchanged</a:t>
            </a:r>
            <a:r>
              <a:rPr lang="en-US" sz="1800" dirty="0" smtClean="0">
                <a:solidFill>
                  <a:srgbClr val="505050"/>
                </a:solidFill>
              </a:rPr>
              <a:t>, </a:t>
            </a:r>
            <a:r>
              <a:rPr lang="en-US" sz="1800" dirty="0" err="1" smtClean="0">
                <a:solidFill>
                  <a:srgbClr val="505050"/>
                </a:solidFill>
              </a:rPr>
              <a:t>sender.CurrentTrackName</a:t>
            </a:r>
            <a:r>
              <a:rPr lang="en-US" sz="1800" dirty="0" smtClean="0">
                <a:solidFill>
                  <a:srgbClr val="505050"/>
                </a:solidFill>
              </a:rPr>
              <a:t>); </a:t>
            </a:r>
            <a:r>
              <a:rPr lang="en-US" sz="1800" dirty="0" smtClean="0">
                <a:solidFill>
                  <a:srgbClr val="00B050"/>
                </a:solidFill>
              </a:rPr>
              <a:t>// app that the track</a:t>
            </a:r>
          </a:p>
          <a:p>
            <a:r>
              <a:rPr lang="en-US" sz="1800" dirty="0">
                <a:solidFill>
                  <a:srgbClr val="505050"/>
                </a:solidFill>
              </a:rPr>
              <a:t> </a:t>
            </a:r>
            <a:r>
              <a:rPr lang="en-US" sz="1800" dirty="0" smtClean="0">
                <a:solidFill>
                  <a:srgbClr val="505050"/>
                </a:solidFill>
              </a:rPr>
              <a:t>   </a:t>
            </a:r>
            <a:r>
              <a:rPr lang="en-US" sz="1800" dirty="0" err="1" smtClean="0">
                <a:solidFill>
                  <a:srgbClr val="505050"/>
                </a:solidFill>
              </a:rPr>
              <a:t>BackgroundMediaPlayer.SendMessageToForeground</a:t>
            </a:r>
            <a:r>
              <a:rPr lang="en-US" sz="1800" dirty="0" smtClean="0">
                <a:solidFill>
                  <a:srgbClr val="505050"/>
                </a:solidFill>
              </a:rPr>
              <a:t>(message);       </a:t>
            </a:r>
            <a:r>
              <a:rPr lang="en-US" sz="1800" dirty="0" smtClean="0">
                <a:solidFill>
                  <a:srgbClr val="00B050"/>
                </a:solidFill>
              </a:rPr>
              <a:t>// changed so you can update</a:t>
            </a:r>
          </a:p>
          <a:p>
            <a:r>
              <a:rPr lang="en-US" sz="1800" dirty="0" smtClean="0">
                <a:solidFill>
                  <a:srgbClr val="505050"/>
                </a:solidFill>
              </a:rPr>
              <a:t>}                                                                 </a:t>
            </a:r>
            <a:r>
              <a:rPr lang="en-US" sz="1800" dirty="0" smtClean="0">
                <a:solidFill>
                  <a:srgbClr val="00B050"/>
                </a:solidFill>
              </a:rPr>
              <a:t>// now playing UI.</a:t>
            </a:r>
          </a:p>
        </p:txBody>
      </p:sp>
    </p:spTree>
    <p:extLst>
      <p:ext uri="{BB962C8B-B14F-4D97-AF65-F5344CB8AC3E}">
        <p14:creationId xmlns:p14="http://schemas.microsoft.com/office/powerpoint/2010/main" val="472734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05050"/>
                </a:solidFill>
              </a:rPr>
              <a:t>Start audio playback from your app</a:t>
            </a:r>
            <a:endParaRPr lang="en-US" dirty="0">
              <a:solidFill>
                <a:srgbClr val="505050"/>
              </a:solidFill>
            </a:endParaRPr>
          </a:p>
        </p:txBody>
      </p:sp>
      <p:sp>
        <p:nvSpPr>
          <p:cNvPr id="3" name="Content Placeholder 2"/>
          <p:cNvSpPr>
            <a:spLocks noGrp="1"/>
          </p:cNvSpPr>
          <p:nvPr>
            <p:ph sz="quarter" idx="14"/>
          </p:nvPr>
        </p:nvSpPr>
        <p:spPr>
          <a:xfrm>
            <a:off x="274638" y="1211264"/>
            <a:ext cx="11887200" cy="5486400"/>
          </a:xfrm>
        </p:spPr>
        <p:txBody>
          <a:bodyPr>
            <a:noAutofit/>
          </a:bodyPr>
          <a:lstStyle/>
          <a:p>
            <a:pPr>
              <a:lnSpc>
                <a:spcPct val="100000"/>
              </a:lnSpc>
              <a:spcBef>
                <a:spcPts val="0"/>
              </a:spcBef>
            </a:pPr>
            <a:endParaRPr lang="en-US" sz="1800" dirty="0" smtClean="0">
              <a:solidFill>
                <a:srgbClr val="505050"/>
              </a:solidFill>
            </a:endParaRPr>
          </a:p>
          <a:p>
            <a:pPr>
              <a:lnSpc>
                <a:spcPct val="100000"/>
              </a:lnSpc>
              <a:spcBef>
                <a:spcPts val="0"/>
              </a:spcBef>
            </a:pPr>
            <a:r>
              <a:rPr lang="en-US" sz="1800" dirty="0" smtClean="0">
                <a:solidFill>
                  <a:srgbClr val="505050"/>
                </a:solidFill>
              </a:rPr>
              <a:t>&lt;</a:t>
            </a:r>
            <a:r>
              <a:rPr lang="en-US" sz="1800" dirty="0">
                <a:solidFill>
                  <a:srgbClr val="505050"/>
                </a:solidFill>
              </a:rPr>
              <a:t>audio id=“</a:t>
            </a:r>
            <a:r>
              <a:rPr lang="en-US" sz="1800" dirty="0" err="1">
                <a:solidFill>
                  <a:srgbClr val="505050"/>
                </a:solidFill>
              </a:rPr>
              <a:t>audioplayer</a:t>
            </a:r>
            <a:r>
              <a:rPr lang="en-US" sz="1800" dirty="0">
                <a:solidFill>
                  <a:srgbClr val="505050"/>
                </a:solidFill>
              </a:rPr>
              <a:t>" </a:t>
            </a:r>
            <a:r>
              <a:rPr lang="en-US" sz="1800" dirty="0" err="1">
                <a:solidFill>
                  <a:srgbClr val="505050"/>
                </a:solidFill>
              </a:rPr>
              <a:t>msAudioCategory</a:t>
            </a:r>
            <a:r>
              <a:rPr lang="en-US" sz="1800" dirty="0">
                <a:solidFill>
                  <a:srgbClr val="505050"/>
                </a:solidFill>
              </a:rPr>
              <a:t>=“</a:t>
            </a:r>
            <a:r>
              <a:rPr lang="en-US" sz="1800" dirty="0" err="1">
                <a:solidFill>
                  <a:srgbClr val="505050"/>
                </a:solidFill>
              </a:rPr>
              <a:t>BackgroundCapableMedia</a:t>
            </a:r>
            <a:r>
              <a:rPr lang="en-US" sz="1800" dirty="0" smtClean="0">
                <a:solidFill>
                  <a:srgbClr val="505050"/>
                </a:solidFill>
              </a:rPr>
              <a:t>” /&gt;</a:t>
            </a:r>
            <a:endParaRPr lang="en-US" sz="1800" dirty="0">
              <a:solidFill>
                <a:srgbClr val="505050"/>
              </a:solidFill>
            </a:endParaRPr>
          </a:p>
          <a:p>
            <a:endParaRPr lang="en-US" sz="1800" dirty="0" smtClean="0">
              <a:solidFill>
                <a:srgbClr val="00B050"/>
              </a:solidFill>
            </a:endParaRPr>
          </a:p>
          <a:p>
            <a:r>
              <a:rPr lang="en-US" sz="1800" dirty="0">
                <a:solidFill>
                  <a:srgbClr val="00B050"/>
                </a:solidFill>
              </a:rPr>
              <a:t>// Accessing the current instance of the </a:t>
            </a:r>
            <a:r>
              <a:rPr lang="en-US" sz="1800" dirty="0" err="1">
                <a:solidFill>
                  <a:srgbClr val="00B050"/>
                </a:solidFill>
              </a:rPr>
              <a:t>BackgroundMediaPlayer</a:t>
            </a:r>
            <a:r>
              <a:rPr lang="en-US" sz="1800" dirty="0">
                <a:solidFill>
                  <a:srgbClr val="00B050"/>
                </a:solidFill>
              </a:rPr>
              <a:t> starts the background process</a:t>
            </a:r>
            <a:r>
              <a:rPr lang="en-US" sz="1800" dirty="0" smtClean="0">
                <a:solidFill>
                  <a:srgbClr val="00B050"/>
                </a:solidFill>
              </a:rPr>
              <a:t>.</a:t>
            </a:r>
            <a:endParaRPr lang="en-US" sz="1800" dirty="0">
              <a:solidFill>
                <a:srgbClr val="00B050"/>
              </a:solidFill>
            </a:endParaRPr>
          </a:p>
          <a:p>
            <a:r>
              <a:rPr lang="en-US" sz="1800" dirty="0" err="1">
                <a:solidFill>
                  <a:srgbClr val="505050"/>
                </a:solidFill>
              </a:rPr>
              <a:t>var</a:t>
            </a:r>
            <a:r>
              <a:rPr lang="en-US" sz="1800" dirty="0">
                <a:solidFill>
                  <a:srgbClr val="505050"/>
                </a:solidFill>
              </a:rPr>
              <a:t> </a:t>
            </a:r>
            <a:r>
              <a:rPr lang="en-US" sz="1800" dirty="0" err="1">
                <a:solidFill>
                  <a:srgbClr val="505050"/>
                </a:solidFill>
              </a:rPr>
              <a:t>mediaPlayer</a:t>
            </a:r>
            <a:r>
              <a:rPr lang="en-US" sz="1800" dirty="0">
                <a:solidFill>
                  <a:srgbClr val="505050"/>
                </a:solidFill>
              </a:rPr>
              <a:t> = </a:t>
            </a:r>
            <a:r>
              <a:rPr lang="en-US" sz="1800" dirty="0" err="1">
                <a:solidFill>
                  <a:srgbClr val="505050"/>
                </a:solidFill>
              </a:rPr>
              <a:t>BackgroundMediaPlayer.Current</a:t>
            </a:r>
            <a:r>
              <a:rPr lang="en-US" sz="1800" dirty="0">
                <a:solidFill>
                  <a:srgbClr val="505050"/>
                </a:solidFill>
              </a:rPr>
              <a:t>;</a:t>
            </a:r>
            <a:endParaRPr lang="en-US" sz="1800" dirty="0">
              <a:solidFill>
                <a:schemeClr val="bg1"/>
              </a:solidFill>
            </a:endParaRPr>
          </a:p>
          <a:p>
            <a:endParaRPr lang="en-US" sz="1800" dirty="0" smtClean="0">
              <a:solidFill>
                <a:srgbClr val="00B050"/>
              </a:solidFill>
            </a:endParaRPr>
          </a:p>
          <a:p>
            <a:r>
              <a:rPr lang="en-US" sz="1800" dirty="0" smtClean="0">
                <a:solidFill>
                  <a:srgbClr val="00B050"/>
                </a:solidFill>
              </a:rPr>
              <a:t>// Send a message to the background process to start playback of a file</a:t>
            </a:r>
          </a:p>
          <a:p>
            <a:r>
              <a:rPr lang="en-US" sz="1800" dirty="0" smtClean="0">
                <a:solidFill>
                  <a:srgbClr val="505050"/>
                </a:solidFill>
              </a:rPr>
              <a:t>function </a:t>
            </a:r>
            <a:r>
              <a:rPr lang="en-US" sz="1800" dirty="0" err="1" smtClean="0">
                <a:solidFill>
                  <a:srgbClr val="505050"/>
                </a:solidFill>
              </a:rPr>
              <a:t>startBackgroundAudioTask</a:t>
            </a:r>
            <a:r>
              <a:rPr lang="en-US" sz="1800" dirty="0" smtClean="0">
                <a:solidFill>
                  <a:srgbClr val="505050"/>
                </a:solidFill>
              </a:rPr>
              <a:t>(</a:t>
            </a:r>
            <a:r>
              <a:rPr lang="en-US" sz="1800" dirty="0" err="1" smtClean="0">
                <a:solidFill>
                  <a:srgbClr val="505050"/>
                </a:solidFill>
              </a:rPr>
              <a:t>filepath</a:t>
            </a:r>
            <a:r>
              <a:rPr lang="en-US" sz="1800" dirty="0" smtClean="0">
                <a:solidFill>
                  <a:srgbClr val="505050"/>
                </a:solidFill>
              </a:rPr>
              <a:t>) {</a:t>
            </a:r>
          </a:p>
          <a:p>
            <a:r>
              <a:rPr lang="en-US" sz="1800" dirty="0" smtClean="0">
                <a:solidFill>
                  <a:srgbClr val="505050"/>
                </a:solidFill>
              </a:rPr>
              <a:t>    </a:t>
            </a:r>
            <a:r>
              <a:rPr lang="en-US" sz="1800" dirty="0" err="1" smtClean="0">
                <a:solidFill>
                  <a:srgbClr val="505050"/>
                </a:solidFill>
              </a:rPr>
              <a:t>var</a:t>
            </a:r>
            <a:r>
              <a:rPr lang="en-US" sz="1800" dirty="0" smtClean="0">
                <a:solidFill>
                  <a:srgbClr val="505050"/>
                </a:solidFill>
              </a:rPr>
              <a:t> message = new </a:t>
            </a:r>
            <a:r>
              <a:rPr lang="en-US" sz="1800" dirty="0" err="1" smtClean="0">
                <a:solidFill>
                  <a:srgbClr val="505050"/>
                </a:solidFill>
              </a:rPr>
              <a:t>Windows.Foundation.Collections.ValueSet</a:t>
            </a:r>
            <a:r>
              <a:rPr lang="en-US" sz="1800" dirty="0" smtClean="0">
                <a:solidFill>
                  <a:srgbClr val="505050"/>
                </a:solidFill>
              </a:rPr>
              <a:t>();</a:t>
            </a:r>
          </a:p>
          <a:p>
            <a:r>
              <a:rPr lang="en-US" sz="1800" dirty="0">
                <a:solidFill>
                  <a:srgbClr val="505050"/>
                </a:solidFill>
              </a:rPr>
              <a:t> </a:t>
            </a:r>
            <a:r>
              <a:rPr lang="en-US" sz="1800" dirty="0" smtClean="0">
                <a:solidFill>
                  <a:srgbClr val="505050"/>
                </a:solidFill>
              </a:rPr>
              <a:t>   </a:t>
            </a:r>
            <a:r>
              <a:rPr lang="en-US" sz="1800" dirty="0" err="1" smtClean="0">
                <a:solidFill>
                  <a:srgbClr val="505050"/>
                </a:solidFill>
              </a:rPr>
              <a:t>message.insert</a:t>
            </a:r>
            <a:r>
              <a:rPr lang="en-US" sz="1800" dirty="0" smtClean="0">
                <a:solidFill>
                  <a:srgbClr val="505050"/>
                </a:solidFill>
              </a:rPr>
              <a:t>(“</a:t>
            </a:r>
            <a:r>
              <a:rPr lang="en-US" sz="1800" dirty="0" err="1" smtClean="0">
                <a:solidFill>
                  <a:srgbClr val="505050"/>
                </a:solidFill>
              </a:rPr>
              <a:t>StartPlayback</a:t>
            </a:r>
            <a:r>
              <a:rPr lang="en-US" sz="1800" dirty="0" smtClean="0">
                <a:solidFill>
                  <a:srgbClr val="505050"/>
                </a:solidFill>
              </a:rPr>
              <a:t>”, </a:t>
            </a:r>
            <a:r>
              <a:rPr lang="en-US" sz="1800" dirty="0" err="1" smtClean="0">
                <a:solidFill>
                  <a:srgbClr val="505050"/>
                </a:solidFill>
              </a:rPr>
              <a:t>filepath</a:t>
            </a:r>
            <a:r>
              <a:rPr lang="en-US" sz="1800" dirty="0" smtClean="0">
                <a:solidFill>
                  <a:srgbClr val="505050"/>
                </a:solidFill>
              </a:rPr>
              <a:t>);</a:t>
            </a:r>
          </a:p>
          <a:p>
            <a:r>
              <a:rPr lang="en-US" sz="1800" dirty="0">
                <a:solidFill>
                  <a:srgbClr val="505050"/>
                </a:solidFill>
              </a:rPr>
              <a:t> </a:t>
            </a:r>
            <a:r>
              <a:rPr lang="en-US" sz="1800" dirty="0" smtClean="0">
                <a:solidFill>
                  <a:srgbClr val="505050"/>
                </a:solidFill>
              </a:rPr>
              <a:t>   Windows.Media.Playback.BackgroundMediaPlayer.sendMessageToBackground(message);</a:t>
            </a:r>
          </a:p>
          <a:p>
            <a:r>
              <a:rPr lang="en-US" sz="1800" dirty="0" smtClean="0">
                <a:solidFill>
                  <a:srgbClr val="505050"/>
                </a:solidFill>
              </a:rPr>
              <a:t>}</a:t>
            </a:r>
            <a:endParaRPr lang="en-US" sz="1800" dirty="0" smtClean="0">
              <a:solidFill>
                <a:schemeClr val="bg1"/>
              </a:solidFill>
            </a:endParaRPr>
          </a:p>
        </p:txBody>
      </p:sp>
    </p:spTree>
    <p:extLst>
      <p:ext uri="{BB962C8B-B14F-4D97-AF65-F5344CB8AC3E}">
        <p14:creationId xmlns:p14="http://schemas.microsoft.com/office/powerpoint/2010/main" val="2888445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05050"/>
                </a:solidFill>
              </a:rPr>
              <a:t>Get status from the background process</a:t>
            </a:r>
            <a:endParaRPr lang="en-US" dirty="0">
              <a:solidFill>
                <a:srgbClr val="505050"/>
              </a:solidFill>
            </a:endParaRPr>
          </a:p>
        </p:txBody>
      </p:sp>
      <p:sp>
        <p:nvSpPr>
          <p:cNvPr id="3" name="Content Placeholder 2"/>
          <p:cNvSpPr>
            <a:spLocks noGrp="1"/>
          </p:cNvSpPr>
          <p:nvPr>
            <p:ph sz="quarter" idx="14"/>
          </p:nvPr>
        </p:nvSpPr>
        <p:spPr>
          <a:xfrm>
            <a:off x="274638" y="1211264"/>
            <a:ext cx="11887200" cy="5486400"/>
          </a:xfrm>
        </p:spPr>
        <p:txBody>
          <a:bodyPr>
            <a:noAutofit/>
          </a:bodyPr>
          <a:lstStyle/>
          <a:p>
            <a:endParaRPr lang="en-US" sz="1800" dirty="0" smtClean="0">
              <a:solidFill>
                <a:srgbClr val="505050"/>
              </a:solidFill>
            </a:endParaRPr>
          </a:p>
          <a:p>
            <a:r>
              <a:rPr lang="en-US" sz="1800" dirty="0" smtClean="0">
                <a:solidFill>
                  <a:srgbClr val="00B050"/>
                </a:solidFill>
              </a:rPr>
              <a:t>// Handle messages from your background audio process</a:t>
            </a:r>
          </a:p>
          <a:p>
            <a:r>
              <a:rPr lang="en-US" sz="1800" dirty="0" smtClean="0">
                <a:solidFill>
                  <a:srgbClr val="505050"/>
                </a:solidFill>
              </a:rPr>
              <a:t>Windows.Media.BackgroundMediaPlayer.onmessagereceivedfrombackground = function(e) {</a:t>
            </a:r>
          </a:p>
          <a:p>
            <a:r>
              <a:rPr lang="en-US" sz="1800" dirty="0" smtClean="0">
                <a:solidFill>
                  <a:srgbClr val="505050"/>
                </a:solidFill>
              </a:rPr>
              <a:t>    for (</a:t>
            </a:r>
            <a:r>
              <a:rPr lang="en-US" sz="1800" dirty="0" err="1" smtClean="0">
                <a:solidFill>
                  <a:srgbClr val="505050"/>
                </a:solidFill>
              </a:rPr>
              <a:t>var</a:t>
            </a:r>
            <a:r>
              <a:rPr lang="en-US" sz="1800" dirty="0" smtClean="0">
                <a:solidFill>
                  <a:srgbClr val="505050"/>
                </a:solidFill>
              </a:rPr>
              <a:t> </a:t>
            </a:r>
            <a:r>
              <a:rPr lang="en-US" sz="1800" dirty="0" err="1" smtClean="0">
                <a:solidFill>
                  <a:srgbClr val="505050"/>
                </a:solidFill>
              </a:rPr>
              <a:t>i</a:t>
            </a:r>
            <a:r>
              <a:rPr lang="en-US" sz="1800" dirty="0" smtClean="0">
                <a:solidFill>
                  <a:srgbClr val="505050"/>
                </a:solidFill>
              </a:rPr>
              <a:t>=0; </a:t>
            </a:r>
            <a:r>
              <a:rPr lang="en-US" sz="1800" dirty="0" err="1" smtClean="0">
                <a:solidFill>
                  <a:srgbClr val="505050"/>
                </a:solidFill>
              </a:rPr>
              <a:t>i</a:t>
            </a:r>
            <a:r>
              <a:rPr lang="en-US" sz="1800" dirty="0" smtClean="0">
                <a:solidFill>
                  <a:srgbClr val="505050"/>
                </a:solidFill>
              </a:rPr>
              <a:t>&lt;</a:t>
            </a:r>
            <a:r>
              <a:rPr lang="en-US" sz="1800" dirty="0" err="1" smtClean="0">
                <a:solidFill>
                  <a:srgbClr val="505050"/>
                </a:solidFill>
              </a:rPr>
              <a:t>e.detail.length</a:t>
            </a:r>
            <a:r>
              <a:rPr lang="en-US" sz="1800" dirty="0" smtClean="0">
                <a:solidFill>
                  <a:srgbClr val="505050"/>
                </a:solidFill>
              </a:rPr>
              <a:t>; </a:t>
            </a:r>
            <a:r>
              <a:rPr lang="en-US" sz="1800" dirty="0" err="1" smtClean="0">
                <a:solidFill>
                  <a:srgbClr val="505050"/>
                </a:solidFill>
              </a:rPr>
              <a:t>i</a:t>
            </a:r>
            <a:r>
              <a:rPr lang="en-US" sz="1800" dirty="0" smtClean="0">
                <a:solidFill>
                  <a:srgbClr val="505050"/>
                </a:solidFill>
              </a:rPr>
              <a:t>++) {</a:t>
            </a:r>
          </a:p>
          <a:p>
            <a:r>
              <a:rPr lang="en-US" sz="1800" dirty="0">
                <a:solidFill>
                  <a:srgbClr val="505050"/>
                </a:solidFill>
              </a:rPr>
              <a:t> </a:t>
            </a:r>
            <a:r>
              <a:rPr lang="en-US" sz="1800" dirty="0" smtClean="0">
                <a:solidFill>
                  <a:srgbClr val="505050"/>
                </a:solidFill>
              </a:rPr>
              <a:t>       for (</a:t>
            </a:r>
            <a:r>
              <a:rPr lang="en-US" sz="1800" dirty="0" err="1" smtClean="0">
                <a:solidFill>
                  <a:srgbClr val="505050"/>
                </a:solidFill>
              </a:rPr>
              <a:t>var</a:t>
            </a:r>
            <a:r>
              <a:rPr lang="en-US" sz="1800" dirty="0" smtClean="0">
                <a:solidFill>
                  <a:srgbClr val="505050"/>
                </a:solidFill>
              </a:rPr>
              <a:t> key in </a:t>
            </a:r>
            <a:r>
              <a:rPr lang="en-US" sz="1800" dirty="0" err="1" smtClean="0">
                <a:solidFill>
                  <a:srgbClr val="505050"/>
                </a:solidFill>
              </a:rPr>
              <a:t>e.detail</a:t>
            </a:r>
            <a:r>
              <a:rPr lang="en-US" sz="1800" dirty="0" smtClean="0">
                <a:solidFill>
                  <a:srgbClr val="505050"/>
                </a:solidFill>
              </a:rPr>
              <a:t>[</a:t>
            </a:r>
            <a:r>
              <a:rPr lang="en-US" sz="1800" dirty="0" err="1" smtClean="0">
                <a:solidFill>
                  <a:srgbClr val="505050"/>
                </a:solidFill>
              </a:rPr>
              <a:t>i</a:t>
            </a:r>
            <a:r>
              <a:rPr lang="en-US" sz="1800" dirty="0" smtClean="0">
                <a:solidFill>
                  <a:srgbClr val="505050"/>
                </a:solidFill>
              </a:rPr>
              <a:t>].data) {</a:t>
            </a:r>
          </a:p>
          <a:p>
            <a:r>
              <a:rPr lang="en-US" sz="1800" dirty="0">
                <a:solidFill>
                  <a:srgbClr val="505050"/>
                </a:solidFill>
              </a:rPr>
              <a:t> </a:t>
            </a:r>
            <a:r>
              <a:rPr lang="en-US" sz="1800" dirty="0" smtClean="0">
                <a:solidFill>
                  <a:srgbClr val="505050"/>
                </a:solidFill>
              </a:rPr>
              <a:t>           switch (key) {</a:t>
            </a:r>
          </a:p>
          <a:p>
            <a:r>
              <a:rPr lang="en-US" sz="1800" dirty="0">
                <a:solidFill>
                  <a:srgbClr val="505050"/>
                </a:solidFill>
              </a:rPr>
              <a:t> </a:t>
            </a:r>
            <a:r>
              <a:rPr lang="en-US" sz="1800" dirty="0" smtClean="0">
                <a:solidFill>
                  <a:srgbClr val="505050"/>
                </a:solidFill>
              </a:rPr>
              <a:t>               case “</a:t>
            </a:r>
            <a:r>
              <a:rPr lang="en-US" sz="1800" dirty="0" err="1" smtClean="0">
                <a:solidFill>
                  <a:srgbClr val="505050"/>
                </a:solidFill>
              </a:rPr>
              <a:t>BackgroundTaskStarted</a:t>
            </a:r>
            <a:r>
              <a:rPr lang="en-US" sz="1800" dirty="0" smtClean="0">
                <a:solidFill>
                  <a:srgbClr val="505050"/>
                </a:solidFill>
              </a:rPr>
              <a:t>”: …; break;</a:t>
            </a:r>
          </a:p>
          <a:p>
            <a:r>
              <a:rPr lang="en-US" sz="1800" dirty="0">
                <a:solidFill>
                  <a:srgbClr val="505050"/>
                </a:solidFill>
              </a:rPr>
              <a:t> </a:t>
            </a:r>
            <a:r>
              <a:rPr lang="en-US" sz="1800" dirty="0" smtClean="0">
                <a:solidFill>
                  <a:srgbClr val="505050"/>
                </a:solidFill>
              </a:rPr>
              <a:t>               case “</a:t>
            </a:r>
            <a:r>
              <a:rPr lang="en-US" sz="1800" dirty="0" err="1" smtClean="0">
                <a:solidFill>
                  <a:srgbClr val="505050"/>
                </a:solidFill>
              </a:rPr>
              <a:t>TrackChanged</a:t>
            </a:r>
            <a:r>
              <a:rPr lang="en-US" sz="1800" dirty="0" smtClean="0">
                <a:solidFill>
                  <a:srgbClr val="505050"/>
                </a:solidFill>
              </a:rPr>
              <a:t>”: …; break;</a:t>
            </a:r>
          </a:p>
          <a:p>
            <a:r>
              <a:rPr lang="en-US" sz="1800" dirty="0">
                <a:solidFill>
                  <a:srgbClr val="505050"/>
                </a:solidFill>
              </a:rPr>
              <a:t> </a:t>
            </a:r>
            <a:r>
              <a:rPr lang="en-US" sz="1800" dirty="0" smtClean="0">
                <a:solidFill>
                  <a:srgbClr val="505050"/>
                </a:solidFill>
              </a:rPr>
              <a:t>           }</a:t>
            </a:r>
          </a:p>
          <a:p>
            <a:r>
              <a:rPr lang="en-US" sz="1800" dirty="0">
                <a:solidFill>
                  <a:srgbClr val="505050"/>
                </a:solidFill>
              </a:rPr>
              <a:t> </a:t>
            </a:r>
            <a:r>
              <a:rPr lang="en-US" sz="1800" dirty="0" smtClean="0">
                <a:solidFill>
                  <a:srgbClr val="505050"/>
                </a:solidFill>
              </a:rPr>
              <a:t>       }</a:t>
            </a:r>
          </a:p>
          <a:p>
            <a:r>
              <a:rPr lang="en-US" sz="1800" dirty="0">
                <a:solidFill>
                  <a:srgbClr val="505050"/>
                </a:solidFill>
              </a:rPr>
              <a:t> </a:t>
            </a:r>
            <a:r>
              <a:rPr lang="en-US" sz="1800" dirty="0" smtClean="0">
                <a:solidFill>
                  <a:srgbClr val="505050"/>
                </a:solidFill>
              </a:rPr>
              <a:t>   }</a:t>
            </a:r>
          </a:p>
          <a:p>
            <a:r>
              <a:rPr lang="en-US" sz="1800" dirty="0" smtClean="0">
                <a:solidFill>
                  <a:srgbClr val="505050"/>
                </a:solidFill>
              </a:rPr>
              <a:t>} </a:t>
            </a:r>
          </a:p>
          <a:p>
            <a:endParaRPr lang="en-US" sz="1800" dirty="0" smtClean="0">
              <a:solidFill>
                <a:srgbClr val="00B050"/>
              </a:solidFill>
            </a:endParaRPr>
          </a:p>
        </p:txBody>
      </p:sp>
    </p:spTree>
    <p:extLst>
      <p:ext uri="{BB962C8B-B14F-4D97-AF65-F5344CB8AC3E}">
        <p14:creationId xmlns:p14="http://schemas.microsoft.com/office/powerpoint/2010/main" val="736647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smtClean="0"/>
              <a:t>What you’ve told us</a:t>
            </a:r>
            <a:endParaRPr lang="en-US" dirty="0"/>
          </a:p>
        </p:txBody>
      </p:sp>
    </p:spTree>
    <p:extLst>
      <p:ext uri="{BB962C8B-B14F-4D97-AF65-F5344CB8AC3E}">
        <p14:creationId xmlns:p14="http://schemas.microsoft.com/office/powerpoint/2010/main" val="1985557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3200" dirty="0" smtClean="0">
                <a:solidFill>
                  <a:srgbClr val="505050"/>
                </a:solidFill>
                <a:cs typeface="Segoe UI Semilight" panose="020B0402040204020203" pitchFamily="34" charset="0"/>
              </a:rPr>
              <a:t>Converge media APIs in WinRT</a:t>
            </a:r>
            <a:endParaRPr lang="en-US" sz="3200" dirty="0">
              <a:solidFill>
                <a:srgbClr val="505050"/>
              </a:solidFill>
              <a:cs typeface="Segoe UI Semilight" panose="020B0402040204020203" pitchFamily="34" charset="0"/>
            </a:endParaRPr>
          </a:p>
          <a:p>
            <a:r>
              <a:rPr lang="en-US" sz="3200" dirty="0" smtClean="0">
                <a:solidFill>
                  <a:srgbClr val="505050"/>
                </a:solidFill>
                <a:cs typeface="Segoe UI Semilight" panose="020B0402040204020203" pitchFamily="34" charset="0"/>
              </a:rPr>
              <a:t>First class support for HLS</a:t>
            </a:r>
          </a:p>
          <a:p>
            <a:r>
              <a:rPr lang="en-US" sz="3200" dirty="0" smtClean="0">
                <a:solidFill>
                  <a:srgbClr val="505050"/>
                </a:solidFill>
                <a:cs typeface="Segoe UI Semilight" panose="020B0402040204020203" pitchFamily="34" charset="0"/>
              </a:rPr>
              <a:t>Simplify streaming (it’s too hard)</a:t>
            </a:r>
          </a:p>
          <a:p>
            <a:r>
              <a:rPr lang="en-US" sz="3200" dirty="0" smtClean="0">
                <a:solidFill>
                  <a:srgbClr val="505050"/>
                </a:solidFill>
                <a:cs typeface="Segoe UI Semilight" panose="020B0402040204020203" pitchFamily="34" charset="0"/>
              </a:rPr>
              <a:t>MSE – what about XAML apps?!</a:t>
            </a:r>
          </a:p>
          <a:p>
            <a:r>
              <a:rPr lang="en-US" sz="3200" dirty="0" smtClean="0">
                <a:solidFill>
                  <a:srgbClr val="505050"/>
                </a:solidFill>
                <a:cs typeface="Segoe UI Semilight" panose="020B0402040204020203" pitchFamily="34" charset="0"/>
              </a:rPr>
              <a:t>Go further with closed captions</a:t>
            </a:r>
          </a:p>
          <a:p>
            <a:r>
              <a:rPr lang="en-US" sz="3200" dirty="0" smtClean="0">
                <a:solidFill>
                  <a:srgbClr val="505050"/>
                </a:solidFill>
                <a:cs typeface="Segoe UI Semilight" panose="020B0402040204020203" pitchFamily="34" charset="0"/>
              </a:rPr>
              <a:t>Live content is fast approaching</a:t>
            </a:r>
          </a:p>
        </p:txBody>
      </p:sp>
      <p:sp>
        <p:nvSpPr>
          <p:cNvPr id="5" name="Title 4"/>
          <p:cNvSpPr>
            <a:spLocks noGrp="1"/>
          </p:cNvSpPr>
          <p:nvPr>
            <p:ph type="ctrTitle"/>
          </p:nvPr>
        </p:nvSpPr>
        <p:spPr>
          <a:solidFill>
            <a:srgbClr val="9B4F96"/>
          </a:solidFill>
        </p:spPr>
        <p:txBody>
          <a:bodyPr/>
          <a:lstStyle/>
          <a:p>
            <a:r>
              <a:rPr lang="en-US" dirty="0" smtClean="0"/>
              <a:t>We’re listening</a:t>
            </a:r>
            <a:endParaRPr lang="en-US" dirty="0"/>
          </a:p>
        </p:txBody>
      </p:sp>
    </p:spTree>
    <p:extLst>
      <p:ext uri="{BB962C8B-B14F-4D97-AF65-F5344CB8AC3E}">
        <p14:creationId xmlns:p14="http://schemas.microsoft.com/office/powerpoint/2010/main" val="171798233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6832640"/>
          </a:xfrm>
        </p:spPr>
        <p:txBody>
          <a:bodyPr/>
          <a:lstStyle/>
          <a:p>
            <a:r>
              <a:rPr lang="en-US" dirty="0" smtClean="0">
                <a:hlinkClick r:id="rId2"/>
              </a:rPr>
              <a:t>Creating apps that use video and audio</a:t>
            </a:r>
            <a:endParaRPr lang="en-US" dirty="0" smtClean="0"/>
          </a:p>
          <a:p>
            <a:r>
              <a:rPr lang="en-US" dirty="0" smtClean="0">
                <a:hlinkClick r:id="rId3"/>
              </a:rPr>
              <a:t>Building web apps and sites without plug-ins</a:t>
            </a:r>
            <a:endParaRPr lang="en-US" dirty="0" smtClean="0"/>
          </a:p>
          <a:p>
            <a:r>
              <a:rPr lang="en-US" dirty="0" smtClean="0">
                <a:hlinkClick r:id="rId4"/>
              </a:rPr>
              <a:t>Media Stream Source</a:t>
            </a:r>
            <a:r>
              <a:rPr lang="en-US" dirty="0" smtClean="0"/>
              <a:t> sample code</a:t>
            </a:r>
          </a:p>
          <a:p>
            <a:r>
              <a:rPr lang="en-US" dirty="0" smtClean="0">
                <a:hlinkClick r:id="rId5"/>
              </a:rPr>
              <a:t>Custom media extension</a:t>
            </a:r>
            <a:r>
              <a:rPr lang="en-US" dirty="0" smtClean="0"/>
              <a:t> sample code</a:t>
            </a:r>
          </a:p>
          <a:p>
            <a:r>
              <a:rPr lang="en-US" dirty="0" smtClean="0">
                <a:hlinkClick r:id="rId6"/>
              </a:rPr>
              <a:t>Simple video captioning</a:t>
            </a:r>
            <a:r>
              <a:rPr lang="en-US" dirty="0" smtClean="0"/>
              <a:t> using standard controls</a:t>
            </a:r>
          </a:p>
          <a:p>
            <a:r>
              <a:rPr lang="en-US" dirty="0" smtClean="0">
                <a:hlinkClick r:id="rId7"/>
              </a:rPr>
              <a:t>Dynamic video captioning</a:t>
            </a:r>
            <a:r>
              <a:rPr lang="en-US" dirty="0" smtClean="0"/>
              <a:t> for custom controls</a:t>
            </a:r>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998161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6000">
                <a:gradFill>
                  <a:gsLst>
                    <a:gs pos="1087">
                      <a:srgbClr val="00188F"/>
                    </a:gs>
                    <a:gs pos="100000">
                      <a:srgbClr val="00188F"/>
                    </a:gs>
                  </a:gsLst>
                  <a:lin ang="5400000" scaled="0"/>
                </a:gradFill>
              </a:rPr>
              <a:t>Your Feedback is Important</a:t>
            </a: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rgbClr val="404040"/>
              </a:buClr>
              <a:buFont typeface="Wingdings" panose="05000000000000000000" pitchFamily="2" charset="2"/>
              <a:buNone/>
            </a:pPr>
            <a:r>
              <a:rPr lang="en-US" sz="3600" dirty="0" smtClean="0">
                <a:gradFill>
                  <a:gsLst>
                    <a:gs pos="5435">
                      <a:srgbClr val="404040"/>
                    </a:gs>
                    <a:gs pos="100000">
                      <a:srgbClr val="404040"/>
                    </a:gs>
                  </a:gsLst>
                  <a:lin ang="5400000" scaled="0"/>
                </a:gradFill>
              </a:rPr>
              <a:t>Fill out an evaluation of this session </a:t>
            </a:r>
            <a:br>
              <a:rPr lang="en-US" sz="3600" dirty="0" smtClean="0">
                <a:gradFill>
                  <a:gsLst>
                    <a:gs pos="5435">
                      <a:srgbClr val="404040"/>
                    </a:gs>
                    <a:gs pos="100000">
                      <a:srgbClr val="404040"/>
                    </a:gs>
                  </a:gsLst>
                  <a:lin ang="5400000" scaled="0"/>
                </a:gradFill>
              </a:rPr>
            </a:br>
            <a:r>
              <a:rPr lang="en-US" sz="3600" dirty="0" smtClean="0">
                <a:gradFill>
                  <a:gsLst>
                    <a:gs pos="5435">
                      <a:srgbClr val="404040"/>
                    </a:gs>
                    <a:gs pos="100000">
                      <a:srgbClr val="404040"/>
                    </a:gs>
                  </a:gsLst>
                  <a:lin ang="5400000" scaled="0"/>
                </a:gradFill>
              </a:rPr>
              <a:t>and help shape future events. </a:t>
            </a:r>
          </a:p>
          <a:p>
            <a:pPr marL="0" indent="0">
              <a:lnSpc>
                <a:spcPct val="80000"/>
              </a:lnSpc>
              <a:spcBef>
                <a:spcPts val="2200"/>
              </a:spcBef>
              <a:buClr>
                <a:srgbClr val="404040"/>
              </a:buClr>
              <a:buFont typeface="Wingdings" panose="05000000000000000000" pitchFamily="2" charset="2"/>
              <a:buNone/>
            </a:pPr>
            <a:r>
              <a:rPr lang="en-US" sz="3600" dirty="0" smtClean="0">
                <a:gradFill>
                  <a:gsLst>
                    <a:gs pos="5435">
                      <a:srgbClr val="404040"/>
                    </a:gs>
                    <a:gs pos="100000">
                      <a:srgbClr val="404040"/>
                    </a:gs>
                  </a:gsLst>
                  <a:lin ang="5400000" scaled="0"/>
                </a:gradFill>
                <a:latin typeface="Segoe UI"/>
              </a:rPr>
              <a:t>Scan the QR code </a:t>
            </a:r>
            <a:r>
              <a:rPr lang="en-US" sz="3600" dirty="0" smtClean="0">
                <a:gradFill>
                  <a:gsLst>
                    <a:gs pos="5435">
                      <a:srgbClr val="404040"/>
                    </a:gs>
                    <a:gs pos="100000">
                      <a:srgbClr val="404040"/>
                    </a:gs>
                  </a:gsLst>
                  <a:lin ang="5400000" scaled="0"/>
                </a:gradFill>
              </a:rPr>
              <a:t>to evaluate </a:t>
            </a:r>
            <a:br>
              <a:rPr lang="en-US" sz="3600" dirty="0" smtClean="0">
                <a:gradFill>
                  <a:gsLst>
                    <a:gs pos="5435">
                      <a:srgbClr val="404040"/>
                    </a:gs>
                    <a:gs pos="100000">
                      <a:srgbClr val="404040"/>
                    </a:gs>
                  </a:gsLst>
                  <a:lin ang="5400000" scaled="0"/>
                </a:gradFill>
              </a:rPr>
            </a:br>
            <a:r>
              <a:rPr lang="en-US" sz="3600" dirty="0" smtClean="0">
                <a:gradFill>
                  <a:gsLst>
                    <a:gs pos="5435">
                      <a:srgbClr val="404040"/>
                    </a:gs>
                    <a:gs pos="100000">
                      <a:srgbClr val="404040"/>
                    </a:gs>
                  </a:gsLst>
                  <a:lin ang="5400000" scaled="0"/>
                </a:gradFill>
              </a:rPr>
              <a:t>this session on your mobile device. </a:t>
            </a:r>
          </a:p>
          <a:p>
            <a:pPr marL="0" indent="0">
              <a:spcBef>
                <a:spcPts val="1800"/>
              </a:spcBef>
              <a:buClr>
                <a:srgbClr val="404040"/>
              </a:buClr>
              <a:buFont typeface="Wingdings" panose="05000000000000000000" pitchFamily="2" charset="2"/>
              <a:buNone/>
            </a:pPr>
            <a:r>
              <a:rPr lang="en-US" sz="3200" dirty="0" smtClean="0">
                <a:gradFill>
                  <a:gsLst>
                    <a:gs pos="3261">
                      <a:srgbClr val="00188F"/>
                    </a:gs>
                    <a:gs pos="100000">
                      <a:srgbClr val="00188F"/>
                    </a:gs>
                  </a:gsLst>
                  <a:lin ang="5400000" scaled="0"/>
                </a:gradFill>
                <a:latin typeface="Segoe UI"/>
              </a:rPr>
              <a:t>You’ll also be entered into </a:t>
            </a:r>
            <a:br>
              <a:rPr lang="en-US" sz="3200" dirty="0" smtClean="0">
                <a:gradFill>
                  <a:gsLst>
                    <a:gs pos="3261">
                      <a:srgbClr val="00188F"/>
                    </a:gs>
                    <a:gs pos="100000">
                      <a:srgbClr val="00188F"/>
                    </a:gs>
                  </a:gsLst>
                  <a:lin ang="5400000" scaled="0"/>
                </a:gradFill>
                <a:latin typeface="Segoe UI"/>
              </a:rPr>
            </a:br>
            <a:r>
              <a:rPr lang="en-US" sz="3200" dirty="0" smtClean="0">
                <a:gradFill>
                  <a:gsLst>
                    <a:gs pos="3261">
                      <a:srgbClr val="00188F"/>
                    </a:gs>
                    <a:gs pos="100000">
                      <a:srgbClr val="00188F"/>
                    </a:gs>
                  </a:gsLst>
                  <a:lin ang="5400000" scaled="0"/>
                </a:gradFill>
                <a:latin typeface="Segoe UI"/>
              </a:rPr>
              <a:t>a daily prize drawing!</a:t>
            </a:r>
            <a:endParaRPr lang="en-US" sz="3200" dirty="0">
              <a:gradFill>
                <a:gsLst>
                  <a:gs pos="3261">
                    <a:srgbClr val="00188F"/>
                  </a:gs>
                  <a:gs pos="100000">
                    <a:srgbClr val="00188F"/>
                  </a:gs>
                </a:gsLst>
                <a:lin ang="5400000" scaled="0"/>
              </a:gradFill>
              <a:latin typeface="Segoe UI"/>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39" y="3027946"/>
            <a:ext cx="3657600" cy="3657600"/>
          </a:xfrm>
          <a:prstGeom prst="rect">
            <a:avLst/>
          </a:prstGeom>
          <a:ln>
            <a:solidFill>
              <a:srgbClr val="8C8C8C"/>
            </a:solidFill>
          </a:ln>
        </p:spPr>
      </p:pic>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18268515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sz="3200" dirty="0" smtClean="0">
              <a:solidFill>
                <a:srgbClr val="505050"/>
              </a:solidFill>
            </a:endParaRPr>
          </a:p>
          <a:p>
            <a:r>
              <a:rPr lang="en-US" sz="3200" dirty="0" smtClean="0">
                <a:solidFill>
                  <a:srgbClr val="505050"/>
                </a:solidFill>
                <a:latin typeface="+mn-lt"/>
              </a:rPr>
              <a:t>Windows Runtime</a:t>
            </a:r>
          </a:p>
          <a:p>
            <a:r>
              <a:rPr lang="en-US" sz="3200" dirty="0" smtClean="0">
                <a:solidFill>
                  <a:srgbClr val="505050"/>
                </a:solidFill>
              </a:rPr>
              <a:t>W3C Media Source Extensions (MSE)</a:t>
            </a:r>
          </a:p>
          <a:p>
            <a:r>
              <a:rPr lang="en-US" sz="3200" dirty="0" smtClean="0">
                <a:solidFill>
                  <a:srgbClr val="505050"/>
                </a:solidFill>
              </a:rPr>
              <a:t>Media Stream Source (MSS)</a:t>
            </a:r>
          </a:p>
          <a:p>
            <a:r>
              <a:rPr lang="en-US" sz="3200" dirty="0" smtClean="0">
                <a:solidFill>
                  <a:srgbClr val="505050"/>
                </a:solidFill>
              </a:rPr>
              <a:t>Custom Media Foundation </a:t>
            </a:r>
            <a:r>
              <a:rPr lang="en-US" sz="3200" dirty="0" err="1" smtClean="0">
                <a:solidFill>
                  <a:srgbClr val="505050"/>
                </a:solidFill>
              </a:rPr>
              <a:t>ByteStream</a:t>
            </a:r>
            <a:endParaRPr lang="en-US" sz="3200" dirty="0" smtClean="0">
              <a:solidFill>
                <a:srgbClr val="505050"/>
              </a:solidFill>
            </a:endParaRPr>
          </a:p>
          <a:p>
            <a:endParaRPr lang="en-US" sz="3200" dirty="0" smtClean="0">
              <a:solidFill>
                <a:srgbClr val="505050"/>
              </a:solidFill>
              <a:latin typeface="+mn-lt"/>
            </a:endParaRPr>
          </a:p>
          <a:p>
            <a:r>
              <a:rPr lang="en-US" sz="3200" dirty="0" smtClean="0">
                <a:solidFill>
                  <a:srgbClr val="505050"/>
                </a:solidFill>
                <a:latin typeface="+mn-lt"/>
              </a:rPr>
              <a:t>Supplementary SDKs</a:t>
            </a:r>
          </a:p>
          <a:p>
            <a:r>
              <a:rPr lang="en-US" sz="3200" dirty="0" smtClean="0">
                <a:solidFill>
                  <a:srgbClr val="505050"/>
                </a:solidFill>
              </a:rPr>
              <a:t>Smooth Streaming</a:t>
            </a:r>
          </a:p>
          <a:p>
            <a:r>
              <a:rPr lang="en-US" sz="3200" dirty="0" smtClean="0">
                <a:solidFill>
                  <a:srgbClr val="505050"/>
                </a:solidFill>
              </a:rPr>
              <a:t>For HTTP Live Streaming (HLS),    contact </a:t>
            </a:r>
            <a:r>
              <a:rPr lang="en-US" sz="3200" dirty="0" smtClean="0">
                <a:solidFill>
                  <a:srgbClr val="505050"/>
                </a:solidFill>
                <a:latin typeface="Segoe UI Semilight" panose="020B0402040204020203" pitchFamily="34" charset="0"/>
                <a:cs typeface="Segoe UI Semilight" panose="020B0402040204020203" pitchFamily="34" charset="0"/>
              </a:rPr>
              <a:t>hlsinfo@microsoft.com</a:t>
            </a:r>
          </a:p>
          <a:p>
            <a:endParaRPr lang="en-US" sz="3200" dirty="0">
              <a:solidFill>
                <a:srgbClr val="505050"/>
              </a:solidFill>
            </a:endParaRPr>
          </a:p>
        </p:txBody>
      </p:sp>
      <p:sp>
        <p:nvSpPr>
          <p:cNvPr id="5" name="Title 4"/>
          <p:cNvSpPr>
            <a:spLocks noGrp="1"/>
          </p:cNvSpPr>
          <p:nvPr>
            <p:ph type="ctrTitle"/>
          </p:nvPr>
        </p:nvSpPr>
        <p:spPr>
          <a:solidFill>
            <a:srgbClr val="9B4F96"/>
          </a:solidFill>
        </p:spPr>
        <p:txBody>
          <a:bodyPr/>
          <a:lstStyle/>
          <a:p>
            <a:r>
              <a:rPr lang="en-US" dirty="0" smtClean="0"/>
              <a:t>API options for </a:t>
            </a:r>
            <a:br>
              <a:rPr lang="en-US" dirty="0" smtClean="0"/>
            </a:br>
            <a:r>
              <a:rPr lang="en-US" dirty="0" smtClean="0"/>
              <a:t>Store apps</a:t>
            </a:r>
            <a:endParaRPr lang="en-US" dirty="0"/>
          </a:p>
        </p:txBody>
      </p:sp>
    </p:spTree>
    <p:extLst>
      <p:ext uri="{BB962C8B-B14F-4D97-AF65-F5344CB8AC3E}">
        <p14:creationId xmlns:p14="http://schemas.microsoft.com/office/powerpoint/2010/main" val="158948782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 </a:t>
            </a:r>
            <a:r>
              <a:rPr lang="en-US" sz="700" dirty="0" smtClean="0">
                <a:gradFill>
                  <a:gsLst>
                    <a:gs pos="0">
                      <a:srgbClr val="404040">
                        <a:lumMod val="75000"/>
                        <a:lumOff val="25000"/>
                      </a:srgbClr>
                    </a:gs>
                    <a:gs pos="100000">
                      <a:srgbClr val="404040">
                        <a:lumMod val="75000"/>
                        <a:lumOff val="25000"/>
                      </a:srgbClr>
                    </a:gs>
                  </a:gsLst>
                  <a:lin ang="5400000" scaled="0"/>
                </a:gradFill>
                <a:cs typeface="Segoe UI" pitchFamily="34" charset="0"/>
              </a:rPr>
              <a:t>2014 </a:t>
            </a:r>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92680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WinRT streaming APIs are converged on phone, PC and tablet. Convergence is a priority.</a:t>
            </a:r>
            <a:endParaRPr lang="en-US" dirty="0"/>
          </a:p>
        </p:txBody>
      </p:sp>
    </p:spTree>
    <p:extLst>
      <p:ext uri="{BB962C8B-B14F-4D97-AF65-F5344CB8AC3E}">
        <p14:creationId xmlns:p14="http://schemas.microsoft.com/office/powerpoint/2010/main" val="1522066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solidFill>
            <a:srgbClr val="9B4F96"/>
          </a:solidFill>
        </p:spPr>
        <p:txBody>
          <a:bodyPr/>
          <a:lstStyle/>
          <a:p>
            <a:r>
              <a:rPr lang="en-US" dirty="0"/>
              <a:t>C</a:t>
            </a:r>
            <a:r>
              <a:rPr lang="en-US" dirty="0" smtClean="0"/>
              <a:t>omplexity vs. </a:t>
            </a:r>
            <a:br>
              <a:rPr lang="en-US" dirty="0" smtClean="0"/>
            </a:br>
            <a:r>
              <a:rPr lang="en-US" dirty="0" smtClean="0"/>
              <a:t>control</a:t>
            </a:r>
            <a:endParaRPr lang="en-US" dirty="0"/>
          </a:p>
        </p:txBody>
      </p:sp>
      <p:graphicFrame>
        <p:nvGraphicFramePr>
          <p:cNvPr id="6" name="Content Placeholder 6"/>
          <p:cNvGraphicFramePr>
            <a:graphicFrameLocks/>
          </p:cNvGraphicFramePr>
          <p:nvPr>
            <p:extLst/>
          </p:nvPr>
        </p:nvGraphicFramePr>
        <p:xfrm>
          <a:off x="4480896" y="1548243"/>
          <a:ext cx="7330099" cy="41404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236382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r>
            <a:br>
              <a:rPr lang="en-US" dirty="0"/>
            </a:br>
            <a:r>
              <a:rPr lang="en-US" dirty="0"/>
              <a:t>V</a:t>
            </a:r>
            <a:r>
              <a:rPr lang="en-US" dirty="0" smtClean="0"/>
              <a:t>ideo streaming app</a:t>
            </a:r>
            <a:endParaRPr lang="en-US" dirty="0"/>
          </a:p>
        </p:txBody>
      </p:sp>
    </p:spTree>
    <p:extLst>
      <p:ext uri="{BB962C8B-B14F-4D97-AF65-F5344CB8AC3E}">
        <p14:creationId xmlns:p14="http://schemas.microsoft.com/office/powerpoint/2010/main" val="1812949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sz="3200" dirty="0" smtClean="0">
              <a:solidFill>
                <a:srgbClr val="505050"/>
              </a:solidFill>
            </a:endParaRPr>
          </a:p>
          <a:p>
            <a:r>
              <a:rPr lang="en-US" sz="3200" dirty="0" smtClean="0">
                <a:solidFill>
                  <a:srgbClr val="505050"/>
                </a:solidFill>
              </a:rPr>
              <a:t>W3C standard</a:t>
            </a:r>
          </a:p>
          <a:p>
            <a:r>
              <a:rPr lang="en-US" sz="3200" dirty="0">
                <a:solidFill>
                  <a:srgbClr val="505050"/>
                </a:solidFill>
                <a:cs typeface="Segoe UI Semilight" panose="020B0402040204020203" pitchFamily="34" charset="0"/>
              </a:rPr>
              <a:t>Replacement for media plugins</a:t>
            </a:r>
          </a:p>
          <a:p>
            <a:r>
              <a:rPr lang="en-US" sz="3200" dirty="0" smtClean="0">
                <a:solidFill>
                  <a:srgbClr val="505050"/>
                </a:solidFill>
              </a:rPr>
              <a:t>Netflix, YouTube</a:t>
            </a:r>
          </a:p>
          <a:p>
            <a:r>
              <a:rPr lang="en-US" sz="3200" dirty="0" smtClean="0">
                <a:solidFill>
                  <a:srgbClr val="505050"/>
                </a:solidFill>
                <a:cs typeface="Segoe UI Semilight" panose="020B0402040204020203" pitchFamily="34" charset="0"/>
              </a:rPr>
              <a:t>Used with &lt;video&gt; and &lt;audio&gt;</a:t>
            </a:r>
          </a:p>
          <a:p>
            <a:r>
              <a:rPr lang="en-US" sz="3200" dirty="0" smtClean="0">
                <a:solidFill>
                  <a:srgbClr val="505050"/>
                </a:solidFill>
                <a:cs typeface="Segoe UI Semilight" panose="020B0402040204020203" pitchFamily="34" charset="0"/>
              </a:rPr>
              <a:t>Works with DRM</a:t>
            </a:r>
          </a:p>
          <a:p>
            <a:endParaRPr lang="en-US" sz="3200" dirty="0">
              <a:solidFill>
                <a:srgbClr val="505050"/>
              </a:solidFill>
            </a:endParaRPr>
          </a:p>
        </p:txBody>
      </p:sp>
      <p:sp>
        <p:nvSpPr>
          <p:cNvPr id="5" name="Title 4"/>
          <p:cNvSpPr>
            <a:spLocks noGrp="1"/>
          </p:cNvSpPr>
          <p:nvPr>
            <p:ph type="ctrTitle"/>
          </p:nvPr>
        </p:nvSpPr>
        <p:spPr>
          <a:solidFill>
            <a:srgbClr val="9B4F96"/>
          </a:solidFill>
        </p:spPr>
        <p:txBody>
          <a:bodyPr/>
          <a:lstStyle/>
          <a:p>
            <a:r>
              <a:rPr lang="en-US" dirty="0" smtClean="0"/>
              <a:t>Media Source Extensions (MSE)</a:t>
            </a:r>
            <a:endParaRPr lang="en-US" dirty="0"/>
          </a:p>
        </p:txBody>
      </p:sp>
    </p:spTree>
    <p:extLst>
      <p:ext uri="{BB962C8B-B14F-4D97-AF65-F5344CB8AC3E}">
        <p14:creationId xmlns:p14="http://schemas.microsoft.com/office/powerpoint/2010/main" val="122211894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F2E341AB-B1C9-4A03-98B5-82D7F8BB090B}"/>
    </a:ext>
  </a:extLst>
</a:theme>
</file>

<file path=ppt/theme/theme4.xml><?xml version="1.0" encoding="utf-8"?>
<a:theme xmlns:a="http://schemas.openxmlformats.org/drawingml/2006/main" name="2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C9130907-DA69-4142-9ECE-92E64A71CF56}"/>
    </a:ext>
  </a:extLst>
</a:theme>
</file>

<file path=ppt/theme/theme5.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6.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7.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 Gabe Frost</External_x0020_Speaker>
    <Session_x0020_Code xmlns="e36bfbf9-5e42-489c-a259-4c54eb22cb57">2-528</Session_x0020_Code>
    <Presentation_x0020_Date xmlns="e36bfbf9-5e42-489c-a259-4c54eb22cb57">2014-04-03T00:00:00-07:00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http://www.w3.org/XML/1998/namespace"/>
    <ds:schemaRef ds:uri="http://schemas.microsoft.com/sharepoint/v3"/>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230e9df3-be65-4c73-a93b-d1236ebd677e"/>
    <ds:schemaRef ds:uri="e36bfbf9-5e42-489c-a259-4c54eb22cb57"/>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Build_2014_Template</Template>
  <TotalTime>2</TotalTime>
  <Words>5901</Words>
  <Application>Microsoft Office PowerPoint</Application>
  <PresentationFormat>Custom</PresentationFormat>
  <Paragraphs>752</Paragraphs>
  <Slides>50</Slides>
  <Notes>24</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50</vt:i4>
      </vt:variant>
    </vt:vector>
  </HeadingPairs>
  <TitlesOfParts>
    <vt:vector size="67" baseType="lpstr">
      <vt:lpstr>ＭＳ Ｐゴシック</vt:lpstr>
      <vt:lpstr>Arial</vt:lpstr>
      <vt:lpstr>Avenir LT Pro 45 Book</vt:lpstr>
      <vt:lpstr>Calibri</vt:lpstr>
      <vt:lpstr>Consolas</vt:lpstr>
      <vt:lpstr>Segoe UI</vt:lpstr>
      <vt:lpstr>Segoe UI Light</vt:lpstr>
      <vt:lpstr>Segoe UI Semilight</vt:lpstr>
      <vt:lpstr>Times New Roman</vt:lpstr>
      <vt:lpstr>Wingdings</vt:lpstr>
      <vt:lpstr>5-30536_Build_2014_Breakout_Template_White_16x9</vt:lpstr>
      <vt:lpstr>1_5-30536_Build_2014_Breakout_Template_Blue_16x9</vt:lpstr>
      <vt:lpstr>1_5-30536_Build_2014_Breakout_Template_White_16x9</vt:lpstr>
      <vt:lpstr>2_5-30536_Build_2014_Breakout_Template_Blue_16x9</vt:lpstr>
      <vt:lpstr>1_Build_Template_16x9 - Rev 03</vt:lpstr>
      <vt:lpstr>2_Build_Template_16x9 - Rev 03</vt:lpstr>
      <vt:lpstr>3_Build_Template_16x9 - Rev 03</vt:lpstr>
      <vt:lpstr>PowerPoint Presentation</vt:lpstr>
      <vt:lpstr>Building video and audio streaming apps</vt:lpstr>
      <vt:lpstr>Agenda </vt:lpstr>
      <vt:lpstr>Anatomy of a streaming app</vt:lpstr>
      <vt:lpstr>API options for  Store apps</vt:lpstr>
      <vt:lpstr>WinRT streaming APIs are converged on phone, PC and tablet. Convergence is a priority.</vt:lpstr>
      <vt:lpstr>Complexity vs.  control</vt:lpstr>
      <vt:lpstr> Video streaming app</vt:lpstr>
      <vt:lpstr>Media Source Extensions (MSE)</vt:lpstr>
      <vt:lpstr>Media Source Extensions</vt:lpstr>
      <vt:lpstr> Demo – Streaming with HTML5 http://ie.microsoft.com/testdrive/HTML5/eme/ </vt:lpstr>
      <vt:lpstr>Creating a media source</vt:lpstr>
      <vt:lpstr>Append data into source buffers</vt:lpstr>
      <vt:lpstr>Adapting quality – network conditions</vt:lpstr>
      <vt:lpstr>Adapting quality – frame drops</vt:lpstr>
      <vt:lpstr>Swap video elements for ads</vt:lpstr>
      <vt:lpstr>Enable seek after some ad duration</vt:lpstr>
      <vt:lpstr>Closed Captions</vt:lpstr>
      <vt:lpstr> Custom streaming app</vt:lpstr>
      <vt:lpstr>Media Stream Source (MSS)</vt:lpstr>
      <vt:lpstr>Media Stream Source</vt:lpstr>
      <vt:lpstr>Dynamic D3D object as a video</vt:lpstr>
      <vt:lpstr> Demo – Dynamic D3D object as a video</vt:lpstr>
      <vt:lpstr>Describing the stream</vt:lpstr>
      <vt:lpstr>Creating a stream source</vt:lpstr>
      <vt:lpstr>Append data into source buffers</vt:lpstr>
      <vt:lpstr>Using custom MF extensions</vt:lpstr>
      <vt:lpstr>Using a custom Media Foundation ByteStream</vt:lpstr>
      <vt:lpstr>Using a custom Media Foundation ByteStream</vt:lpstr>
      <vt:lpstr>Example: Using Smooth Streaming SDK</vt:lpstr>
      <vt:lpstr>Using a custom Media Foundation ByteStream</vt:lpstr>
      <vt:lpstr>Example: Using Smooth Streaming SDK</vt:lpstr>
      <vt:lpstr>Using a custom Media Foundation ByteStream</vt:lpstr>
      <vt:lpstr>Example: Using Smooth Streaming SDK</vt:lpstr>
      <vt:lpstr> Audio considerations</vt:lpstr>
      <vt:lpstr>System media transport controls are converged on phone, PC and tablet.</vt:lpstr>
      <vt:lpstr>PowerPoint Presentation</vt:lpstr>
      <vt:lpstr>Background audio on PC &amp; tablet is not yet converged with phone. Convergence is a priority.</vt:lpstr>
      <vt:lpstr>Background audio capability in your manifest</vt:lpstr>
      <vt:lpstr>Defining your background audio process</vt:lpstr>
      <vt:lpstr>Getting transport commands from your app</vt:lpstr>
      <vt:lpstr>Getting transport commands from system</vt:lpstr>
      <vt:lpstr>Update metadata in system transpot control </vt:lpstr>
      <vt:lpstr>Start audio playback from your app</vt:lpstr>
      <vt:lpstr>Get status from the background process</vt:lpstr>
      <vt:lpstr> What you’ve told us</vt:lpstr>
      <vt:lpstr>We’re listening</vt:lpstr>
      <vt:lpstr>Resources</vt:lpstr>
      <vt:lpstr>PowerPoint Presentation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video and audio streaming apps</dc:title>
  <dc:subject>Build 2014</dc:subject>
  <dc:creator>Administrator</dc:creator>
  <cp:keywords>Build 2014</cp:keywords>
  <dc:description>Template: Mitchell Derrey, Silver Fox Productions
Formatting: 
Event Dates: April 2nd - 4th, 2014
Event Location: Moscone Conference Center, San Francisco, CA
Audience Type: Internal</dc:description>
  <cp:lastModifiedBy>Lynette Spears (Silver Fox)</cp:lastModifiedBy>
  <cp:revision>3</cp:revision>
  <dcterms:created xsi:type="dcterms:W3CDTF">2014-04-02T17:46:05Z</dcterms:created>
  <dcterms:modified xsi:type="dcterms:W3CDTF">2014-04-04T01:19:42Z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