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49" r:id="rId7"/>
  </p:sldMasterIdLst>
  <p:notesMasterIdLst>
    <p:notesMasterId r:id="rId39"/>
  </p:notesMasterIdLst>
  <p:handoutMasterIdLst>
    <p:handoutMasterId r:id="rId40"/>
  </p:handoutMasterIdLst>
  <p:sldIdLst>
    <p:sldId id="256"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87"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4650" autoAdjust="0"/>
    <p:restoredTop sz="95747" autoAdjust="0"/>
  </p:normalViewPr>
  <p:slideViewPr>
    <p:cSldViewPr snapToObjects="1">
      <p:cViewPr varScale="1">
        <p:scale>
          <a:sx n="121" d="100"/>
          <a:sy n="121" d="100"/>
        </p:scale>
        <p:origin x="840"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0" Type="http://schemas.openxmlformats.org/officeDocument/2006/relationships/slide" Target="slides/slide13.xml"/><Relationship Id="rId41" Type="http://schemas.openxmlformats.org/officeDocument/2006/relationships/commentAuthors" Target="commentAuthors.xml"/></Relationships>
</file>

<file path=ppt/diagrams/_rels/data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4"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1E1050-C347-4925-9295-E51CFC40877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58EA3495-1223-4A69-8B3D-5B8C12922F89}">
      <dgm:prSet phldrT="[Text]"/>
      <dgm:spPr>
        <a:solidFill>
          <a:schemeClr val="accent2"/>
        </a:solidFill>
      </dgm:spPr>
      <dgm:t>
        <a:bodyPr/>
        <a:lstStyle/>
        <a:p>
          <a:r>
            <a:rPr lang="en-US" dirty="0" smtClean="0"/>
            <a:t>Simple Device Orientation</a:t>
          </a:r>
          <a:endParaRPr lang="en-US" dirty="0"/>
        </a:p>
      </dgm:t>
    </dgm:pt>
    <dgm:pt modelId="{F9DFC787-99FF-495B-BAB7-605149C1E16A}" type="parTrans" cxnId="{25A3730C-3075-4439-A5A0-6C59B8D8EEE9}">
      <dgm:prSet/>
      <dgm:spPr/>
      <dgm:t>
        <a:bodyPr/>
        <a:lstStyle/>
        <a:p>
          <a:endParaRPr lang="en-US"/>
        </a:p>
      </dgm:t>
    </dgm:pt>
    <dgm:pt modelId="{160520B7-3B1F-4AA0-9FC5-492E51A3D0E9}" type="sibTrans" cxnId="{25A3730C-3075-4439-A5A0-6C59B8D8EEE9}">
      <dgm:prSet/>
      <dgm:spPr/>
      <dgm:t>
        <a:bodyPr/>
        <a:lstStyle/>
        <a:p>
          <a:endParaRPr lang="en-US"/>
        </a:p>
      </dgm:t>
    </dgm:pt>
    <dgm:pt modelId="{F1B69EC6-51F7-4278-8A4B-AC6BDDEA3400}">
      <dgm:prSet phldrT="[Text]"/>
      <dgm:spPr>
        <a:solidFill>
          <a:schemeClr val="accent2"/>
        </a:solidFill>
      </dgm:spPr>
      <dgm:t>
        <a:bodyPr/>
        <a:lstStyle/>
        <a:p>
          <a:r>
            <a:rPr lang="en-US" dirty="0" smtClean="0"/>
            <a:t>Device Orientation</a:t>
          </a:r>
          <a:endParaRPr lang="en-US" dirty="0"/>
        </a:p>
      </dgm:t>
    </dgm:pt>
    <dgm:pt modelId="{FD12A843-1EE5-44E4-AB9A-DA79F554F181}" type="parTrans" cxnId="{AE57D4A2-E75B-4D96-A741-AADAB23323CB}">
      <dgm:prSet/>
      <dgm:spPr/>
      <dgm:t>
        <a:bodyPr/>
        <a:lstStyle/>
        <a:p>
          <a:endParaRPr lang="en-US"/>
        </a:p>
      </dgm:t>
    </dgm:pt>
    <dgm:pt modelId="{A5FE86B2-E46F-47E6-877D-B7407629DE48}" type="sibTrans" cxnId="{AE57D4A2-E75B-4D96-A741-AADAB23323CB}">
      <dgm:prSet/>
      <dgm:spPr/>
      <dgm:t>
        <a:bodyPr/>
        <a:lstStyle/>
        <a:p>
          <a:endParaRPr lang="en-US"/>
        </a:p>
      </dgm:t>
    </dgm:pt>
    <dgm:pt modelId="{7F56C18F-D584-4707-8C11-BB183697B40D}">
      <dgm:prSet phldrT="[Text]"/>
      <dgm:spPr>
        <a:solidFill>
          <a:schemeClr val="accent2"/>
        </a:solidFill>
      </dgm:spPr>
      <dgm:t>
        <a:bodyPr/>
        <a:lstStyle/>
        <a:p>
          <a:r>
            <a:rPr lang="en-US" dirty="0" smtClean="0"/>
            <a:t>Inclinometer</a:t>
          </a:r>
          <a:endParaRPr lang="en-US" dirty="0"/>
        </a:p>
      </dgm:t>
    </dgm:pt>
    <dgm:pt modelId="{80709DA3-30E0-4C76-9CB1-9FB5BE9F4E14}" type="parTrans" cxnId="{1F4771DE-6124-4723-A84B-C172992918D2}">
      <dgm:prSet/>
      <dgm:spPr/>
      <dgm:t>
        <a:bodyPr/>
        <a:lstStyle/>
        <a:p>
          <a:endParaRPr lang="en-US"/>
        </a:p>
      </dgm:t>
    </dgm:pt>
    <dgm:pt modelId="{99FC46E3-7678-4AA3-8E5A-4BE5CB86F2DD}" type="sibTrans" cxnId="{1F4771DE-6124-4723-A84B-C172992918D2}">
      <dgm:prSet/>
      <dgm:spPr/>
      <dgm:t>
        <a:bodyPr/>
        <a:lstStyle/>
        <a:p>
          <a:endParaRPr lang="en-US"/>
        </a:p>
      </dgm:t>
    </dgm:pt>
    <dgm:pt modelId="{F7CFCC23-646B-4CEE-A157-2EB7E6D37FC4}">
      <dgm:prSet phldrT="[Text]"/>
      <dgm:spPr>
        <a:solidFill>
          <a:schemeClr val="accent2"/>
        </a:solidFill>
      </dgm:spPr>
      <dgm:t>
        <a:bodyPr/>
        <a:lstStyle/>
        <a:p>
          <a:r>
            <a:rPr lang="en-US" dirty="0" smtClean="0"/>
            <a:t>Compass</a:t>
          </a:r>
          <a:endParaRPr lang="en-US" dirty="0"/>
        </a:p>
      </dgm:t>
    </dgm:pt>
    <dgm:pt modelId="{47924F5D-594F-4906-8A5F-449749B314FD}" type="parTrans" cxnId="{3C81DF47-3321-4756-9912-51F8B3CD0EC4}">
      <dgm:prSet/>
      <dgm:spPr/>
      <dgm:t>
        <a:bodyPr/>
        <a:lstStyle/>
        <a:p>
          <a:endParaRPr lang="en-US"/>
        </a:p>
      </dgm:t>
    </dgm:pt>
    <dgm:pt modelId="{A2B0F6D2-0C8C-45F4-B2E2-BCD3EB47BE48}" type="sibTrans" cxnId="{3C81DF47-3321-4756-9912-51F8B3CD0EC4}">
      <dgm:prSet/>
      <dgm:spPr/>
      <dgm:t>
        <a:bodyPr/>
        <a:lstStyle/>
        <a:p>
          <a:endParaRPr lang="en-US"/>
        </a:p>
      </dgm:t>
    </dgm:pt>
    <dgm:pt modelId="{47D69709-3DCD-4465-BC91-28BC364B2B94}">
      <dgm:prSet phldrT="[Text]"/>
      <dgm:spPr>
        <a:solidFill>
          <a:schemeClr val="accent2"/>
        </a:solidFill>
      </dgm:spPr>
      <dgm:t>
        <a:bodyPr/>
        <a:lstStyle/>
        <a:p>
          <a:r>
            <a:rPr lang="en-US" dirty="0" smtClean="0"/>
            <a:t>Shake</a:t>
          </a:r>
          <a:endParaRPr lang="en-US" dirty="0"/>
        </a:p>
      </dgm:t>
    </dgm:pt>
    <dgm:pt modelId="{EDECB620-1AA5-4736-A155-E16486F739C6}" type="parTrans" cxnId="{F2760CF7-2D77-4524-A768-804BBC0CE945}">
      <dgm:prSet/>
      <dgm:spPr/>
      <dgm:t>
        <a:bodyPr/>
        <a:lstStyle/>
        <a:p>
          <a:endParaRPr lang="en-US"/>
        </a:p>
      </dgm:t>
    </dgm:pt>
    <dgm:pt modelId="{7770542E-7FA4-4DA6-A233-3339E719E1B1}" type="sibTrans" cxnId="{F2760CF7-2D77-4524-A768-804BBC0CE945}">
      <dgm:prSet/>
      <dgm:spPr/>
      <dgm:t>
        <a:bodyPr/>
        <a:lstStyle/>
        <a:p>
          <a:endParaRPr lang="en-US"/>
        </a:p>
      </dgm:t>
    </dgm:pt>
    <dgm:pt modelId="{1044B8ED-8AC7-4834-B216-AF2A58DEC3D8}" type="pres">
      <dgm:prSet presAssocID="{661E1050-C347-4925-9295-E51CFC408775}" presName="diagram" presStyleCnt="0">
        <dgm:presLayoutVars>
          <dgm:dir/>
          <dgm:resizeHandles val="exact"/>
        </dgm:presLayoutVars>
      </dgm:prSet>
      <dgm:spPr/>
      <dgm:t>
        <a:bodyPr/>
        <a:lstStyle/>
        <a:p>
          <a:endParaRPr lang="en-US"/>
        </a:p>
      </dgm:t>
    </dgm:pt>
    <dgm:pt modelId="{47AB31B4-AA97-4E58-90FF-8806757A0EB2}" type="pres">
      <dgm:prSet presAssocID="{58EA3495-1223-4A69-8B3D-5B8C12922F89}" presName="node" presStyleLbl="node1" presStyleIdx="0" presStyleCnt="5">
        <dgm:presLayoutVars>
          <dgm:bulletEnabled val="1"/>
        </dgm:presLayoutVars>
      </dgm:prSet>
      <dgm:spPr/>
      <dgm:t>
        <a:bodyPr/>
        <a:lstStyle/>
        <a:p>
          <a:endParaRPr lang="en-US"/>
        </a:p>
      </dgm:t>
    </dgm:pt>
    <dgm:pt modelId="{051051BC-AD08-4F64-B075-9E1E4AF1F783}" type="pres">
      <dgm:prSet presAssocID="{160520B7-3B1F-4AA0-9FC5-492E51A3D0E9}" presName="sibTrans" presStyleCnt="0"/>
      <dgm:spPr/>
    </dgm:pt>
    <dgm:pt modelId="{EBA2F720-05E1-446C-B1EE-43197D8A3502}" type="pres">
      <dgm:prSet presAssocID="{F1B69EC6-51F7-4278-8A4B-AC6BDDEA3400}" presName="node" presStyleLbl="node1" presStyleIdx="1" presStyleCnt="5">
        <dgm:presLayoutVars>
          <dgm:bulletEnabled val="1"/>
        </dgm:presLayoutVars>
      </dgm:prSet>
      <dgm:spPr/>
      <dgm:t>
        <a:bodyPr/>
        <a:lstStyle/>
        <a:p>
          <a:endParaRPr lang="en-US"/>
        </a:p>
      </dgm:t>
    </dgm:pt>
    <dgm:pt modelId="{0D57EDE1-AFF3-410A-88A8-7205EA1A7D55}" type="pres">
      <dgm:prSet presAssocID="{A5FE86B2-E46F-47E6-877D-B7407629DE48}" presName="sibTrans" presStyleCnt="0"/>
      <dgm:spPr/>
    </dgm:pt>
    <dgm:pt modelId="{ABE48E2C-F27D-477A-AFB0-78CB5DA53780}" type="pres">
      <dgm:prSet presAssocID="{7F56C18F-D584-4707-8C11-BB183697B40D}" presName="node" presStyleLbl="node1" presStyleIdx="2" presStyleCnt="5">
        <dgm:presLayoutVars>
          <dgm:bulletEnabled val="1"/>
        </dgm:presLayoutVars>
      </dgm:prSet>
      <dgm:spPr/>
      <dgm:t>
        <a:bodyPr/>
        <a:lstStyle/>
        <a:p>
          <a:endParaRPr lang="en-US"/>
        </a:p>
      </dgm:t>
    </dgm:pt>
    <dgm:pt modelId="{F355F700-9054-41D2-AF6E-7DCF6BFE50BF}" type="pres">
      <dgm:prSet presAssocID="{99FC46E3-7678-4AA3-8E5A-4BE5CB86F2DD}" presName="sibTrans" presStyleCnt="0"/>
      <dgm:spPr/>
    </dgm:pt>
    <dgm:pt modelId="{92F391FD-3BDB-4760-923B-D9126290ECC9}" type="pres">
      <dgm:prSet presAssocID="{F7CFCC23-646B-4CEE-A157-2EB7E6D37FC4}" presName="node" presStyleLbl="node1" presStyleIdx="3" presStyleCnt="5">
        <dgm:presLayoutVars>
          <dgm:bulletEnabled val="1"/>
        </dgm:presLayoutVars>
      </dgm:prSet>
      <dgm:spPr/>
      <dgm:t>
        <a:bodyPr/>
        <a:lstStyle/>
        <a:p>
          <a:endParaRPr lang="en-US"/>
        </a:p>
      </dgm:t>
    </dgm:pt>
    <dgm:pt modelId="{97354FE4-9C97-487C-81FF-4AB7B873D720}" type="pres">
      <dgm:prSet presAssocID="{A2B0F6D2-0C8C-45F4-B2E2-BCD3EB47BE48}" presName="sibTrans" presStyleCnt="0"/>
      <dgm:spPr/>
    </dgm:pt>
    <dgm:pt modelId="{7E5D1E13-9BD3-4AD8-9CE9-0CC627CDD85B}" type="pres">
      <dgm:prSet presAssocID="{47D69709-3DCD-4465-BC91-28BC364B2B94}" presName="node" presStyleLbl="node1" presStyleIdx="4" presStyleCnt="5">
        <dgm:presLayoutVars>
          <dgm:bulletEnabled val="1"/>
        </dgm:presLayoutVars>
      </dgm:prSet>
      <dgm:spPr/>
      <dgm:t>
        <a:bodyPr/>
        <a:lstStyle/>
        <a:p>
          <a:endParaRPr lang="en-US"/>
        </a:p>
      </dgm:t>
    </dgm:pt>
  </dgm:ptLst>
  <dgm:cxnLst>
    <dgm:cxn modelId="{3C81DF47-3321-4756-9912-51F8B3CD0EC4}" srcId="{661E1050-C347-4925-9295-E51CFC408775}" destId="{F7CFCC23-646B-4CEE-A157-2EB7E6D37FC4}" srcOrd="3" destOrd="0" parTransId="{47924F5D-594F-4906-8A5F-449749B314FD}" sibTransId="{A2B0F6D2-0C8C-45F4-B2E2-BCD3EB47BE48}"/>
    <dgm:cxn modelId="{45BBA78F-AB3F-43A8-9DAE-5D173E068020}" type="presOf" srcId="{661E1050-C347-4925-9295-E51CFC408775}" destId="{1044B8ED-8AC7-4834-B216-AF2A58DEC3D8}" srcOrd="0" destOrd="0" presId="urn:microsoft.com/office/officeart/2005/8/layout/default"/>
    <dgm:cxn modelId="{F2760CF7-2D77-4524-A768-804BBC0CE945}" srcId="{661E1050-C347-4925-9295-E51CFC408775}" destId="{47D69709-3DCD-4465-BC91-28BC364B2B94}" srcOrd="4" destOrd="0" parTransId="{EDECB620-1AA5-4736-A155-E16486F739C6}" sibTransId="{7770542E-7FA4-4DA6-A233-3339E719E1B1}"/>
    <dgm:cxn modelId="{B908BF76-7478-4A86-BBD1-72631FE2D6AB}" type="presOf" srcId="{F7CFCC23-646B-4CEE-A157-2EB7E6D37FC4}" destId="{92F391FD-3BDB-4760-923B-D9126290ECC9}" srcOrd="0" destOrd="0" presId="urn:microsoft.com/office/officeart/2005/8/layout/default"/>
    <dgm:cxn modelId="{25A3730C-3075-4439-A5A0-6C59B8D8EEE9}" srcId="{661E1050-C347-4925-9295-E51CFC408775}" destId="{58EA3495-1223-4A69-8B3D-5B8C12922F89}" srcOrd="0" destOrd="0" parTransId="{F9DFC787-99FF-495B-BAB7-605149C1E16A}" sibTransId="{160520B7-3B1F-4AA0-9FC5-492E51A3D0E9}"/>
    <dgm:cxn modelId="{61BC997C-26C7-4793-8F37-24BE3DA0BE0C}" type="presOf" srcId="{58EA3495-1223-4A69-8B3D-5B8C12922F89}" destId="{47AB31B4-AA97-4E58-90FF-8806757A0EB2}" srcOrd="0" destOrd="0" presId="urn:microsoft.com/office/officeart/2005/8/layout/default"/>
    <dgm:cxn modelId="{BC805C1B-79E5-4D33-84F5-11589BB575B1}" type="presOf" srcId="{47D69709-3DCD-4465-BC91-28BC364B2B94}" destId="{7E5D1E13-9BD3-4AD8-9CE9-0CC627CDD85B}" srcOrd="0" destOrd="0" presId="urn:microsoft.com/office/officeart/2005/8/layout/default"/>
    <dgm:cxn modelId="{B78E644F-9A7D-4C77-ACF3-76E8CA42EAD6}" type="presOf" srcId="{F1B69EC6-51F7-4278-8A4B-AC6BDDEA3400}" destId="{EBA2F720-05E1-446C-B1EE-43197D8A3502}" srcOrd="0" destOrd="0" presId="urn:microsoft.com/office/officeart/2005/8/layout/default"/>
    <dgm:cxn modelId="{A7B05BE8-3514-4B43-8C91-D1BA601D6F1D}" type="presOf" srcId="{7F56C18F-D584-4707-8C11-BB183697B40D}" destId="{ABE48E2C-F27D-477A-AFB0-78CB5DA53780}" srcOrd="0" destOrd="0" presId="urn:microsoft.com/office/officeart/2005/8/layout/default"/>
    <dgm:cxn modelId="{AE57D4A2-E75B-4D96-A741-AADAB23323CB}" srcId="{661E1050-C347-4925-9295-E51CFC408775}" destId="{F1B69EC6-51F7-4278-8A4B-AC6BDDEA3400}" srcOrd="1" destOrd="0" parTransId="{FD12A843-1EE5-44E4-AB9A-DA79F554F181}" sibTransId="{A5FE86B2-E46F-47E6-877D-B7407629DE48}"/>
    <dgm:cxn modelId="{1F4771DE-6124-4723-A84B-C172992918D2}" srcId="{661E1050-C347-4925-9295-E51CFC408775}" destId="{7F56C18F-D584-4707-8C11-BB183697B40D}" srcOrd="2" destOrd="0" parTransId="{80709DA3-30E0-4C76-9CB1-9FB5BE9F4E14}" sibTransId="{99FC46E3-7678-4AA3-8E5A-4BE5CB86F2DD}"/>
    <dgm:cxn modelId="{3307429A-3541-465C-8114-0B69E58194CA}" type="presParOf" srcId="{1044B8ED-8AC7-4834-B216-AF2A58DEC3D8}" destId="{47AB31B4-AA97-4E58-90FF-8806757A0EB2}" srcOrd="0" destOrd="0" presId="urn:microsoft.com/office/officeart/2005/8/layout/default"/>
    <dgm:cxn modelId="{DD350C1D-B787-4CED-83B7-B28B674498D6}" type="presParOf" srcId="{1044B8ED-8AC7-4834-B216-AF2A58DEC3D8}" destId="{051051BC-AD08-4F64-B075-9E1E4AF1F783}" srcOrd="1" destOrd="0" presId="urn:microsoft.com/office/officeart/2005/8/layout/default"/>
    <dgm:cxn modelId="{BC6ED2A5-F620-4DF5-8906-46568ABDFDF7}" type="presParOf" srcId="{1044B8ED-8AC7-4834-B216-AF2A58DEC3D8}" destId="{EBA2F720-05E1-446C-B1EE-43197D8A3502}" srcOrd="2" destOrd="0" presId="urn:microsoft.com/office/officeart/2005/8/layout/default"/>
    <dgm:cxn modelId="{F146A169-299C-462C-BF6C-E659E0B21073}" type="presParOf" srcId="{1044B8ED-8AC7-4834-B216-AF2A58DEC3D8}" destId="{0D57EDE1-AFF3-410A-88A8-7205EA1A7D55}" srcOrd="3" destOrd="0" presId="urn:microsoft.com/office/officeart/2005/8/layout/default"/>
    <dgm:cxn modelId="{387175E6-4F83-496F-8788-0A4044410D16}" type="presParOf" srcId="{1044B8ED-8AC7-4834-B216-AF2A58DEC3D8}" destId="{ABE48E2C-F27D-477A-AFB0-78CB5DA53780}" srcOrd="4" destOrd="0" presId="urn:microsoft.com/office/officeart/2005/8/layout/default"/>
    <dgm:cxn modelId="{1AE83E18-D281-4EBA-B070-D8CAA36CD3D7}" type="presParOf" srcId="{1044B8ED-8AC7-4834-B216-AF2A58DEC3D8}" destId="{F355F700-9054-41D2-AF6E-7DCF6BFE50BF}" srcOrd="5" destOrd="0" presId="urn:microsoft.com/office/officeart/2005/8/layout/default"/>
    <dgm:cxn modelId="{5F033939-C051-4FA0-B248-0D8FD4D89EB9}" type="presParOf" srcId="{1044B8ED-8AC7-4834-B216-AF2A58DEC3D8}" destId="{92F391FD-3BDB-4760-923B-D9126290ECC9}" srcOrd="6" destOrd="0" presId="urn:microsoft.com/office/officeart/2005/8/layout/default"/>
    <dgm:cxn modelId="{30424C23-BB42-43E8-93D5-74027C183983}" type="presParOf" srcId="{1044B8ED-8AC7-4834-B216-AF2A58DEC3D8}" destId="{97354FE4-9C97-487C-81FF-4AB7B873D720}" srcOrd="7" destOrd="0" presId="urn:microsoft.com/office/officeart/2005/8/layout/default"/>
    <dgm:cxn modelId="{A95D7F59-AE45-48DA-BCA1-88410C99B9FF}" type="presParOf" srcId="{1044B8ED-8AC7-4834-B216-AF2A58DEC3D8}" destId="{7E5D1E13-9BD3-4AD8-9CE9-0CC627CDD85B}"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E7491E-733C-4548-B512-520580D99EFD}" type="doc">
      <dgm:prSet loTypeId="urn:microsoft.com/office/officeart/2005/8/layout/vList3" loCatId="list" qsTypeId="urn:microsoft.com/office/officeart/2005/8/quickstyle/simple1" qsCatId="simple" csTypeId="urn:microsoft.com/office/officeart/2005/8/colors/accent1_2" csCatId="accent1" phldr="1"/>
      <dgm:spPr/>
    </dgm:pt>
    <dgm:pt modelId="{29BA0B50-FAA1-4667-A00F-F08110BEEDC3}">
      <dgm:prSet phldrT="[Text]" custT="1"/>
      <dgm:spPr>
        <a:solidFill>
          <a:schemeClr val="accent2"/>
        </a:solidFill>
      </dgm:spPr>
      <dgm:t>
        <a:bodyPr/>
        <a:lstStyle/>
        <a:p>
          <a:r>
            <a:rPr lang="en-US" sz="2800" dirty="0" smtClean="0">
              <a:latin typeface="+mj-lt"/>
            </a:rPr>
            <a:t>Outdoors</a:t>
          </a:r>
          <a:br>
            <a:rPr lang="en-US" sz="2800" dirty="0" smtClean="0">
              <a:latin typeface="+mj-lt"/>
            </a:rPr>
          </a:br>
          <a:r>
            <a:rPr lang="en-US" sz="2800" dirty="0" smtClean="0">
              <a:latin typeface="+mj-lt"/>
            </a:rPr>
            <a:t>(5K-50K Lux)</a:t>
          </a:r>
          <a:endParaRPr lang="en-US" sz="2800" dirty="0">
            <a:latin typeface="+mj-lt"/>
          </a:endParaRPr>
        </a:p>
      </dgm:t>
    </dgm:pt>
    <dgm:pt modelId="{50976360-7A8A-432D-94C0-BA28BA1CCE69}" type="parTrans" cxnId="{5707EE1B-9AAB-4451-970D-CCE7B8337581}">
      <dgm:prSet/>
      <dgm:spPr/>
      <dgm:t>
        <a:bodyPr/>
        <a:lstStyle/>
        <a:p>
          <a:endParaRPr lang="en-US"/>
        </a:p>
      </dgm:t>
    </dgm:pt>
    <dgm:pt modelId="{90792838-A934-4BB8-952D-1B84821912D8}" type="sibTrans" cxnId="{5707EE1B-9AAB-4451-970D-CCE7B8337581}">
      <dgm:prSet/>
      <dgm:spPr/>
      <dgm:t>
        <a:bodyPr/>
        <a:lstStyle/>
        <a:p>
          <a:endParaRPr lang="en-US"/>
        </a:p>
      </dgm:t>
    </dgm:pt>
    <dgm:pt modelId="{D838C606-1CAF-4EDF-84F8-4F05D2C75264}">
      <dgm:prSet phldrT="[Text]" custT="1"/>
      <dgm:spPr>
        <a:solidFill>
          <a:schemeClr val="accent2"/>
        </a:solidFill>
      </dgm:spPr>
      <dgm:t>
        <a:bodyPr/>
        <a:lstStyle/>
        <a:p>
          <a:r>
            <a:rPr lang="en-US" sz="2800" dirty="0" smtClean="0">
              <a:latin typeface="+mj-lt"/>
            </a:rPr>
            <a:t>Indoors Bright</a:t>
          </a:r>
          <a:br>
            <a:rPr lang="en-US" sz="2800" dirty="0" smtClean="0">
              <a:latin typeface="+mj-lt"/>
            </a:rPr>
          </a:br>
          <a:r>
            <a:rPr lang="en-US" sz="2800" dirty="0" smtClean="0">
              <a:latin typeface="+mj-lt"/>
            </a:rPr>
            <a:t>(500-1K Lux)</a:t>
          </a:r>
          <a:endParaRPr lang="en-US" sz="2800" dirty="0">
            <a:latin typeface="+mj-lt"/>
          </a:endParaRPr>
        </a:p>
      </dgm:t>
    </dgm:pt>
    <dgm:pt modelId="{E240458C-2016-4443-9DD8-0BD200C626D4}" type="parTrans" cxnId="{0C1537B2-747F-458C-B11F-40649A64E485}">
      <dgm:prSet/>
      <dgm:spPr/>
      <dgm:t>
        <a:bodyPr/>
        <a:lstStyle/>
        <a:p>
          <a:endParaRPr lang="en-US"/>
        </a:p>
      </dgm:t>
    </dgm:pt>
    <dgm:pt modelId="{00B26BD9-185D-45CB-926B-D0654981E0E6}" type="sibTrans" cxnId="{0C1537B2-747F-458C-B11F-40649A64E485}">
      <dgm:prSet/>
      <dgm:spPr/>
      <dgm:t>
        <a:bodyPr/>
        <a:lstStyle/>
        <a:p>
          <a:endParaRPr lang="en-US"/>
        </a:p>
      </dgm:t>
    </dgm:pt>
    <dgm:pt modelId="{086AE80F-3224-4657-8F11-32163DC8C124}">
      <dgm:prSet phldrT="[Text]" custT="1"/>
      <dgm:spPr>
        <a:solidFill>
          <a:schemeClr val="accent2"/>
        </a:solidFill>
      </dgm:spPr>
      <dgm:t>
        <a:bodyPr/>
        <a:lstStyle/>
        <a:p>
          <a:r>
            <a:rPr lang="en-US" sz="2800" dirty="0" smtClean="0">
              <a:latin typeface="+mj-lt"/>
            </a:rPr>
            <a:t>Indoors Dim</a:t>
          </a:r>
          <a:br>
            <a:rPr lang="en-US" sz="2800" dirty="0" smtClean="0">
              <a:latin typeface="+mj-lt"/>
            </a:rPr>
          </a:br>
          <a:r>
            <a:rPr lang="en-US" sz="2800" dirty="0" smtClean="0">
              <a:latin typeface="+mj-lt"/>
            </a:rPr>
            <a:t>(10-100 Lux)</a:t>
          </a:r>
        </a:p>
      </dgm:t>
    </dgm:pt>
    <dgm:pt modelId="{3186151F-04CD-47A0-8120-1759AF1F6439}" type="parTrans" cxnId="{8EBD2FDC-1296-4465-A29A-56AE04EDFA2F}">
      <dgm:prSet/>
      <dgm:spPr/>
      <dgm:t>
        <a:bodyPr/>
        <a:lstStyle/>
        <a:p>
          <a:endParaRPr lang="en-US"/>
        </a:p>
      </dgm:t>
    </dgm:pt>
    <dgm:pt modelId="{895AE6F9-61B6-4EFF-890D-EC7CF4FF2BBA}" type="sibTrans" cxnId="{8EBD2FDC-1296-4465-A29A-56AE04EDFA2F}">
      <dgm:prSet/>
      <dgm:spPr/>
      <dgm:t>
        <a:bodyPr/>
        <a:lstStyle/>
        <a:p>
          <a:endParaRPr lang="en-US"/>
        </a:p>
      </dgm:t>
    </dgm:pt>
    <dgm:pt modelId="{16A9ACD8-93B2-4E20-910F-F310A73E3336}">
      <dgm:prSet phldrT="[Text]" custT="1"/>
      <dgm:spPr>
        <a:solidFill>
          <a:schemeClr val="accent2"/>
        </a:solidFill>
      </dgm:spPr>
      <dgm:t>
        <a:bodyPr/>
        <a:lstStyle/>
        <a:p>
          <a:r>
            <a:rPr lang="en-US" sz="2800" dirty="0" smtClean="0">
              <a:latin typeface="+mj-lt"/>
            </a:rPr>
            <a:t>Dark Room</a:t>
          </a:r>
          <a:br>
            <a:rPr lang="en-US" sz="2800" dirty="0" smtClean="0">
              <a:latin typeface="+mj-lt"/>
            </a:rPr>
          </a:br>
          <a:r>
            <a:rPr lang="en-US" sz="2800" dirty="0" smtClean="0">
              <a:latin typeface="+mj-lt"/>
            </a:rPr>
            <a:t>(0-10 Lux)</a:t>
          </a:r>
        </a:p>
      </dgm:t>
    </dgm:pt>
    <dgm:pt modelId="{0BB1D145-D9B1-4951-B7EB-2A334CDBA07A}" type="parTrans" cxnId="{E89FD89C-E153-4374-8ECA-94B8A2F4BDA4}">
      <dgm:prSet/>
      <dgm:spPr/>
      <dgm:t>
        <a:bodyPr/>
        <a:lstStyle/>
        <a:p>
          <a:endParaRPr lang="en-US"/>
        </a:p>
      </dgm:t>
    </dgm:pt>
    <dgm:pt modelId="{D557E126-30D1-4DA8-B0E1-9E4E1F76CEFB}" type="sibTrans" cxnId="{E89FD89C-E153-4374-8ECA-94B8A2F4BDA4}">
      <dgm:prSet/>
      <dgm:spPr/>
      <dgm:t>
        <a:bodyPr/>
        <a:lstStyle/>
        <a:p>
          <a:endParaRPr lang="en-US"/>
        </a:p>
      </dgm:t>
    </dgm:pt>
    <dgm:pt modelId="{8B4DF10C-7535-4686-B72E-D6598906A9BD}" type="pres">
      <dgm:prSet presAssocID="{BFE7491E-733C-4548-B512-520580D99EFD}" presName="linearFlow" presStyleCnt="0">
        <dgm:presLayoutVars>
          <dgm:dir/>
          <dgm:resizeHandles val="exact"/>
        </dgm:presLayoutVars>
      </dgm:prSet>
      <dgm:spPr/>
    </dgm:pt>
    <dgm:pt modelId="{AE524B34-3DD8-486E-91BF-57535A7A542E}" type="pres">
      <dgm:prSet presAssocID="{29BA0B50-FAA1-4667-A00F-F08110BEEDC3}" presName="composite" presStyleCnt="0"/>
      <dgm:spPr/>
    </dgm:pt>
    <dgm:pt modelId="{3207A8E7-1C0A-4589-BF15-BEEF7D452AD2}" type="pres">
      <dgm:prSet presAssocID="{29BA0B50-FAA1-4667-A00F-F08110BEEDC3}" presName="imgShp" presStyleLbl="fgImgPlace1" presStyleIdx="0" presStyleCnt="4"/>
      <dgm:spPr>
        <a:blipFill rotWithShape="1">
          <a:blip xmlns:r="http://schemas.openxmlformats.org/officeDocument/2006/relationships" r:embed="rId1" cstate="print">
            <a:extLst>
              <a:ext uri="{28A0092B-C50C-407E-A947-70E740481C1C}">
                <a14:useLocalDpi xmlns:a14="http://schemas.microsoft.com/office/drawing/2010/main"/>
              </a:ext>
            </a:extLst>
          </a:blip>
          <a:stretch>
            <a:fillRect/>
          </a:stretch>
        </a:blipFill>
      </dgm:spPr>
    </dgm:pt>
    <dgm:pt modelId="{3C8653A0-D3BA-4699-B2F7-84AC80ADC8C6}" type="pres">
      <dgm:prSet presAssocID="{29BA0B50-FAA1-4667-A00F-F08110BEEDC3}" presName="txShp" presStyleLbl="node1" presStyleIdx="0" presStyleCnt="4">
        <dgm:presLayoutVars>
          <dgm:bulletEnabled val="1"/>
        </dgm:presLayoutVars>
      </dgm:prSet>
      <dgm:spPr/>
      <dgm:t>
        <a:bodyPr/>
        <a:lstStyle/>
        <a:p>
          <a:endParaRPr lang="en-US"/>
        </a:p>
      </dgm:t>
    </dgm:pt>
    <dgm:pt modelId="{2A1C367E-4318-40D5-9CA0-43CEC107C331}" type="pres">
      <dgm:prSet presAssocID="{90792838-A934-4BB8-952D-1B84821912D8}" presName="spacing" presStyleCnt="0"/>
      <dgm:spPr/>
    </dgm:pt>
    <dgm:pt modelId="{06CB8369-3D38-47C0-B5AF-E83465A78160}" type="pres">
      <dgm:prSet presAssocID="{D838C606-1CAF-4EDF-84F8-4F05D2C75264}" presName="composite" presStyleCnt="0"/>
      <dgm:spPr/>
    </dgm:pt>
    <dgm:pt modelId="{90B7FA5C-9492-433B-8F8A-86661069655E}" type="pres">
      <dgm:prSet presAssocID="{D838C606-1CAF-4EDF-84F8-4F05D2C75264}" presName="imgShp" presStyleLbl="fgImgPlace1" presStyleIdx="1" presStyleCnt="4"/>
      <dgm:spPr>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dgm:spPr>
    </dgm:pt>
    <dgm:pt modelId="{E54CAE01-276B-4609-84D6-0781AD1EEC40}" type="pres">
      <dgm:prSet presAssocID="{D838C606-1CAF-4EDF-84F8-4F05D2C75264}" presName="txShp" presStyleLbl="node1" presStyleIdx="1" presStyleCnt="4">
        <dgm:presLayoutVars>
          <dgm:bulletEnabled val="1"/>
        </dgm:presLayoutVars>
      </dgm:prSet>
      <dgm:spPr/>
      <dgm:t>
        <a:bodyPr/>
        <a:lstStyle/>
        <a:p>
          <a:endParaRPr lang="en-US"/>
        </a:p>
      </dgm:t>
    </dgm:pt>
    <dgm:pt modelId="{08EB08B1-ABC6-464B-8BCE-3602C850F660}" type="pres">
      <dgm:prSet presAssocID="{00B26BD9-185D-45CB-926B-D0654981E0E6}" presName="spacing" presStyleCnt="0"/>
      <dgm:spPr/>
    </dgm:pt>
    <dgm:pt modelId="{CBCA3D08-B274-4E65-B7B2-D365FD5552E7}" type="pres">
      <dgm:prSet presAssocID="{086AE80F-3224-4657-8F11-32163DC8C124}" presName="composite" presStyleCnt="0"/>
      <dgm:spPr/>
    </dgm:pt>
    <dgm:pt modelId="{4711A847-7506-4CF3-87AB-EE23E7C167E3}" type="pres">
      <dgm:prSet presAssocID="{086AE80F-3224-4657-8F11-32163DC8C124}" presName="imgShp" presStyleLbl="fgImgPlace1" presStyleIdx="2" presStyleCnt="4"/>
      <dgm:spPr>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dgm:spPr>
    </dgm:pt>
    <dgm:pt modelId="{47B30C3C-036B-4935-ADBC-051A28982736}" type="pres">
      <dgm:prSet presAssocID="{086AE80F-3224-4657-8F11-32163DC8C124}" presName="txShp" presStyleLbl="node1" presStyleIdx="2" presStyleCnt="4">
        <dgm:presLayoutVars>
          <dgm:bulletEnabled val="1"/>
        </dgm:presLayoutVars>
      </dgm:prSet>
      <dgm:spPr/>
      <dgm:t>
        <a:bodyPr/>
        <a:lstStyle/>
        <a:p>
          <a:endParaRPr lang="en-US"/>
        </a:p>
      </dgm:t>
    </dgm:pt>
    <dgm:pt modelId="{A0CECB16-690C-49A2-974A-3FD6B66DEB9F}" type="pres">
      <dgm:prSet presAssocID="{895AE6F9-61B6-4EFF-890D-EC7CF4FF2BBA}" presName="spacing" presStyleCnt="0"/>
      <dgm:spPr/>
    </dgm:pt>
    <dgm:pt modelId="{B03E4865-5448-4A87-B713-9899B5806A18}" type="pres">
      <dgm:prSet presAssocID="{16A9ACD8-93B2-4E20-910F-F310A73E3336}" presName="composite" presStyleCnt="0"/>
      <dgm:spPr/>
    </dgm:pt>
    <dgm:pt modelId="{1F0E4A1B-F5A1-4538-BBBA-8A9F0AB32F04}" type="pres">
      <dgm:prSet presAssocID="{16A9ACD8-93B2-4E20-910F-F310A73E3336}" presName="imgShp" presStyleLbl="fgImgPlace1" presStyleIdx="3" presStyleCnt="4"/>
      <dgm:spPr>
        <a:blipFill rotWithShape="1">
          <a:blip xmlns:r="http://schemas.openxmlformats.org/officeDocument/2006/relationships" r:embed="rId4" cstate="print">
            <a:extLst>
              <a:ext uri="{28A0092B-C50C-407E-A947-70E740481C1C}">
                <a14:useLocalDpi xmlns:a14="http://schemas.microsoft.com/office/drawing/2010/main"/>
              </a:ext>
            </a:extLst>
          </a:blip>
          <a:stretch>
            <a:fillRect/>
          </a:stretch>
        </a:blipFill>
      </dgm:spPr>
    </dgm:pt>
    <dgm:pt modelId="{29A20E8A-9105-4F4D-A7F8-BA18F423BB01}" type="pres">
      <dgm:prSet presAssocID="{16A9ACD8-93B2-4E20-910F-F310A73E3336}" presName="txShp" presStyleLbl="node1" presStyleIdx="3" presStyleCnt="4">
        <dgm:presLayoutVars>
          <dgm:bulletEnabled val="1"/>
        </dgm:presLayoutVars>
      </dgm:prSet>
      <dgm:spPr/>
      <dgm:t>
        <a:bodyPr/>
        <a:lstStyle/>
        <a:p>
          <a:endParaRPr lang="en-US"/>
        </a:p>
      </dgm:t>
    </dgm:pt>
  </dgm:ptLst>
  <dgm:cxnLst>
    <dgm:cxn modelId="{D5F21058-02D4-45EC-B86C-DEE43F261DD0}" type="presOf" srcId="{BFE7491E-733C-4548-B512-520580D99EFD}" destId="{8B4DF10C-7535-4686-B72E-D6598906A9BD}" srcOrd="0" destOrd="0" presId="urn:microsoft.com/office/officeart/2005/8/layout/vList3"/>
    <dgm:cxn modelId="{0C1537B2-747F-458C-B11F-40649A64E485}" srcId="{BFE7491E-733C-4548-B512-520580D99EFD}" destId="{D838C606-1CAF-4EDF-84F8-4F05D2C75264}" srcOrd="1" destOrd="0" parTransId="{E240458C-2016-4443-9DD8-0BD200C626D4}" sibTransId="{00B26BD9-185D-45CB-926B-D0654981E0E6}"/>
    <dgm:cxn modelId="{914F9A9C-EE92-4E27-9ACE-1BB64E669A70}" type="presOf" srcId="{16A9ACD8-93B2-4E20-910F-F310A73E3336}" destId="{29A20E8A-9105-4F4D-A7F8-BA18F423BB01}" srcOrd="0" destOrd="0" presId="urn:microsoft.com/office/officeart/2005/8/layout/vList3"/>
    <dgm:cxn modelId="{5707EE1B-9AAB-4451-970D-CCE7B8337581}" srcId="{BFE7491E-733C-4548-B512-520580D99EFD}" destId="{29BA0B50-FAA1-4667-A00F-F08110BEEDC3}" srcOrd="0" destOrd="0" parTransId="{50976360-7A8A-432D-94C0-BA28BA1CCE69}" sibTransId="{90792838-A934-4BB8-952D-1B84821912D8}"/>
    <dgm:cxn modelId="{E89FD89C-E153-4374-8ECA-94B8A2F4BDA4}" srcId="{BFE7491E-733C-4548-B512-520580D99EFD}" destId="{16A9ACD8-93B2-4E20-910F-F310A73E3336}" srcOrd="3" destOrd="0" parTransId="{0BB1D145-D9B1-4951-B7EB-2A334CDBA07A}" sibTransId="{D557E126-30D1-4DA8-B0E1-9E4E1F76CEFB}"/>
    <dgm:cxn modelId="{9E8B8E0A-ACE2-42ED-962A-0577F274293A}" type="presOf" srcId="{086AE80F-3224-4657-8F11-32163DC8C124}" destId="{47B30C3C-036B-4935-ADBC-051A28982736}" srcOrd="0" destOrd="0" presId="urn:microsoft.com/office/officeart/2005/8/layout/vList3"/>
    <dgm:cxn modelId="{212662FD-4696-4DD6-9196-9FBA84DAE7DC}" type="presOf" srcId="{29BA0B50-FAA1-4667-A00F-F08110BEEDC3}" destId="{3C8653A0-D3BA-4699-B2F7-84AC80ADC8C6}" srcOrd="0" destOrd="0" presId="urn:microsoft.com/office/officeart/2005/8/layout/vList3"/>
    <dgm:cxn modelId="{0E8A76B0-EB52-4CCC-9D45-387D2C66206A}" type="presOf" srcId="{D838C606-1CAF-4EDF-84F8-4F05D2C75264}" destId="{E54CAE01-276B-4609-84D6-0781AD1EEC40}" srcOrd="0" destOrd="0" presId="urn:microsoft.com/office/officeart/2005/8/layout/vList3"/>
    <dgm:cxn modelId="{8EBD2FDC-1296-4465-A29A-56AE04EDFA2F}" srcId="{BFE7491E-733C-4548-B512-520580D99EFD}" destId="{086AE80F-3224-4657-8F11-32163DC8C124}" srcOrd="2" destOrd="0" parTransId="{3186151F-04CD-47A0-8120-1759AF1F6439}" sibTransId="{895AE6F9-61B6-4EFF-890D-EC7CF4FF2BBA}"/>
    <dgm:cxn modelId="{77633091-F317-468B-B74F-048D0574BB62}" type="presParOf" srcId="{8B4DF10C-7535-4686-B72E-D6598906A9BD}" destId="{AE524B34-3DD8-486E-91BF-57535A7A542E}" srcOrd="0" destOrd="0" presId="urn:microsoft.com/office/officeart/2005/8/layout/vList3"/>
    <dgm:cxn modelId="{0CD52CBD-D408-4784-B6D2-C908C799E834}" type="presParOf" srcId="{AE524B34-3DD8-486E-91BF-57535A7A542E}" destId="{3207A8E7-1C0A-4589-BF15-BEEF7D452AD2}" srcOrd="0" destOrd="0" presId="urn:microsoft.com/office/officeart/2005/8/layout/vList3"/>
    <dgm:cxn modelId="{3A36DE77-7939-4CE4-B461-E8759A667F6F}" type="presParOf" srcId="{AE524B34-3DD8-486E-91BF-57535A7A542E}" destId="{3C8653A0-D3BA-4699-B2F7-84AC80ADC8C6}" srcOrd="1" destOrd="0" presId="urn:microsoft.com/office/officeart/2005/8/layout/vList3"/>
    <dgm:cxn modelId="{54C093B7-9B14-43C6-BF0E-E72139A1DB5D}" type="presParOf" srcId="{8B4DF10C-7535-4686-B72E-D6598906A9BD}" destId="{2A1C367E-4318-40D5-9CA0-43CEC107C331}" srcOrd="1" destOrd="0" presId="urn:microsoft.com/office/officeart/2005/8/layout/vList3"/>
    <dgm:cxn modelId="{2B0A1794-89F3-4BB6-8E8C-4635A13C415C}" type="presParOf" srcId="{8B4DF10C-7535-4686-B72E-D6598906A9BD}" destId="{06CB8369-3D38-47C0-B5AF-E83465A78160}" srcOrd="2" destOrd="0" presId="urn:microsoft.com/office/officeart/2005/8/layout/vList3"/>
    <dgm:cxn modelId="{3E52DC14-753D-484B-BB41-F1DE8DFB8091}" type="presParOf" srcId="{06CB8369-3D38-47C0-B5AF-E83465A78160}" destId="{90B7FA5C-9492-433B-8F8A-86661069655E}" srcOrd="0" destOrd="0" presId="urn:microsoft.com/office/officeart/2005/8/layout/vList3"/>
    <dgm:cxn modelId="{145E7F36-BA0B-4D8D-B3CA-D88FCCDD0112}" type="presParOf" srcId="{06CB8369-3D38-47C0-B5AF-E83465A78160}" destId="{E54CAE01-276B-4609-84D6-0781AD1EEC40}" srcOrd="1" destOrd="0" presId="urn:microsoft.com/office/officeart/2005/8/layout/vList3"/>
    <dgm:cxn modelId="{EE1E6162-3770-4C6C-AF8A-567F16F325EE}" type="presParOf" srcId="{8B4DF10C-7535-4686-B72E-D6598906A9BD}" destId="{08EB08B1-ABC6-464B-8BCE-3602C850F660}" srcOrd="3" destOrd="0" presId="urn:microsoft.com/office/officeart/2005/8/layout/vList3"/>
    <dgm:cxn modelId="{9803FEB4-79C7-407C-966B-324D312A46BC}" type="presParOf" srcId="{8B4DF10C-7535-4686-B72E-D6598906A9BD}" destId="{CBCA3D08-B274-4E65-B7B2-D365FD5552E7}" srcOrd="4" destOrd="0" presId="urn:microsoft.com/office/officeart/2005/8/layout/vList3"/>
    <dgm:cxn modelId="{739EED07-F979-4E19-AEA9-BDE92AB36321}" type="presParOf" srcId="{CBCA3D08-B274-4E65-B7B2-D365FD5552E7}" destId="{4711A847-7506-4CF3-87AB-EE23E7C167E3}" srcOrd="0" destOrd="0" presId="urn:microsoft.com/office/officeart/2005/8/layout/vList3"/>
    <dgm:cxn modelId="{0095EEA2-C994-4E4E-86ED-DB8F39AC3A4A}" type="presParOf" srcId="{CBCA3D08-B274-4E65-B7B2-D365FD5552E7}" destId="{47B30C3C-036B-4935-ADBC-051A28982736}" srcOrd="1" destOrd="0" presId="urn:microsoft.com/office/officeart/2005/8/layout/vList3"/>
    <dgm:cxn modelId="{2E7DE42D-9C41-41CB-BCE6-6797601FBD9B}" type="presParOf" srcId="{8B4DF10C-7535-4686-B72E-D6598906A9BD}" destId="{A0CECB16-690C-49A2-974A-3FD6B66DEB9F}" srcOrd="5" destOrd="0" presId="urn:microsoft.com/office/officeart/2005/8/layout/vList3"/>
    <dgm:cxn modelId="{CBA4D25B-DA8B-4CEE-AFA2-31386B46009C}" type="presParOf" srcId="{8B4DF10C-7535-4686-B72E-D6598906A9BD}" destId="{B03E4865-5448-4A87-B713-9899B5806A18}" srcOrd="6" destOrd="0" presId="urn:microsoft.com/office/officeart/2005/8/layout/vList3"/>
    <dgm:cxn modelId="{09A2A1CE-1C1A-4E36-9689-C935818BE9C5}" type="presParOf" srcId="{B03E4865-5448-4A87-B713-9899B5806A18}" destId="{1F0E4A1B-F5A1-4538-BBBA-8A9F0AB32F04}" srcOrd="0" destOrd="0" presId="urn:microsoft.com/office/officeart/2005/8/layout/vList3"/>
    <dgm:cxn modelId="{5FEA1276-5747-42AB-A442-CD1A6359FC77}" type="presParOf" srcId="{B03E4865-5448-4A87-B713-9899B5806A18}" destId="{29A20E8A-9105-4F4D-A7F8-BA18F423BB01}"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69CC2A-ADB6-4FE5-8DF9-C08F6087F07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28E63995-9649-4A62-8D9E-CE9341CA7D63}">
      <dgm:prSet phldrT="[Text]"/>
      <dgm:spPr>
        <a:solidFill>
          <a:schemeClr val="accent2"/>
        </a:solidFill>
      </dgm:spPr>
      <dgm:t>
        <a:bodyPr/>
        <a:lstStyle/>
        <a:p>
          <a:r>
            <a:rPr lang="en-US" dirty="0" smtClean="0"/>
            <a:t>Not Rotated</a:t>
          </a:r>
          <a:endParaRPr lang="en-US" dirty="0"/>
        </a:p>
      </dgm:t>
    </dgm:pt>
    <dgm:pt modelId="{FE8CA182-C375-4562-A760-A968A9D9F3DA}" type="parTrans" cxnId="{B50A2557-369C-410D-81B0-64CB5B24649B}">
      <dgm:prSet/>
      <dgm:spPr/>
      <dgm:t>
        <a:bodyPr/>
        <a:lstStyle/>
        <a:p>
          <a:endParaRPr lang="en-US"/>
        </a:p>
      </dgm:t>
    </dgm:pt>
    <dgm:pt modelId="{21807407-EDFD-488F-95D1-52EC680D39E4}" type="sibTrans" cxnId="{B50A2557-369C-410D-81B0-64CB5B24649B}">
      <dgm:prSet/>
      <dgm:spPr/>
      <dgm:t>
        <a:bodyPr/>
        <a:lstStyle/>
        <a:p>
          <a:endParaRPr lang="en-US"/>
        </a:p>
      </dgm:t>
    </dgm:pt>
    <dgm:pt modelId="{53CB64CA-924A-4FF9-8FF1-43AE1A5F2A27}">
      <dgm:prSet phldrT="[Text]"/>
      <dgm:spPr>
        <a:solidFill>
          <a:schemeClr val="accent2"/>
        </a:solidFill>
      </dgm:spPr>
      <dgm:t>
        <a:bodyPr/>
        <a:lstStyle/>
        <a:p>
          <a:r>
            <a:rPr lang="en-US" dirty="0" smtClean="0"/>
            <a:t>Rotated 90</a:t>
          </a:r>
          <a:endParaRPr lang="en-US" dirty="0"/>
        </a:p>
      </dgm:t>
    </dgm:pt>
    <dgm:pt modelId="{A9BE33E2-7C63-4D91-AAD2-0CCE03EAD368}" type="parTrans" cxnId="{FF0A68C9-153C-4A78-A5D9-625B2B188D2C}">
      <dgm:prSet/>
      <dgm:spPr/>
      <dgm:t>
        <a:bodyPr/>
        <a:lstStyle/>
        <a:p>
          <a:endParaRPr lang="en-US"/>
        </a:p>
      </dgm:t>
    </dgm:pt>
    <dgm:pt modelId="{8CB5223D-39EA-4FE4-B477-3F51C43F00BE}" type="sibTrans" cxnId="{FF0A68C9-153C-4A78-A5D9-625B2B188D2C}">
      <dgm:prSet/>
      <dgm:spPr/>
      <dgm:t>
        <a:bodyPr/>
        <a:lstStyle/>
        <a:p>
          <a:endParaRPr lang="en-US"/>
        </a:p>
      </dgm:t>
    </dgm:pt>
    <dgm:pt modelId="{D067148A-E72B-40CB-9D8C-B5B9675C90CA}">
      <dgm:prSet phldrT="[Text]"/>
      <dgm:spPr>
        <a:solidFill>
          <a:schemeClr val="accent2"/>
        </a:solidFill>
      </dgm:spPr>
      <dgm:t>
        <a:bodyPr/>
        <a:lstStyle/>
        <a:p>
          <a:r>
            <a:rPr lang="en-US" dirty="0" smtClean="0"/>
            <a:t>Rotated 180</a:t>
          </a:r>
          <a:endParaRPr lang="en-US" dirty="0"/>
        </a:p>
      </dgm:t>
    </dgm:pt>
    <dgm:pt modelId="{B356E00A-7B03-477E-BCE8-895BF5B7E4B7}" type="parTrans" cxnId="{028179E1-7F1A-479C-94F4-CB7E5E7AF187}">
      <dgm:prSet/>
      <dgm:spPr/>
      <dgm:t>
        <a:bodyPr/>
        <a:lstStyle/>
        <a:p>
          <a:endParaRPr lang="en-US"/>
        </a:p>
      </dgm:t>
    </dgm:pt>
    <dgm:pt modelId="{FCDDE5CE-4EF0-4BB6-B708-4DDF20FEB778}" type="sibTrans" cxnId="{028179E1-7F1A-479C-94F4-CB7E5E7AF187}">
      <dgm:prSet/>
      <dgm:spPr/>
      <dgm:t>
        <a:bodyPr/>
        <a:lstStyle/>
        <a:p>
          <a:endParaRPr lang="en-US"/>
        </a:p>
      </dgm:t>
    </dgm:pt>
    <dgm:pt modelId="{07E5F88E-01EB-485F-9A6C-7440F719B41E}">
      <dgm:prSet phldrT="[Text]"/>
      <dgm:spPr>
        <a:solidFill>
          <a:schemeClr val="accent2"/>
        </a:solidFill>
      </dgm:spPr>
      <dgm:t>
        <a:bodyPr/>
        <a:lstStyle/>
        <a:p>
          <a:r>
            <a:rPr lang="en-US" dirty="0" smtClean="0"/>
            <a:t>Rotated 270</a:t>
          </a:r>
          <a:endParaRPr lang="en-US" dirty="0"/>
        </a:p>
      </dgm:t>
    </dgm:pt>
    <dgm:pt modelId="{3FF61B5B-1C21-48CA-B9DE-E6769EE552FE}" type="parTrans" cxnId="{EE03C60E-0269-442E-ABD8-FFC82733358C}">
      <dgm:prSet/>
      <dgm:spPr/>
      <dgm:t>
        <a:bodyPr/>
        <a:lstStyle/>
        <a:p>
          <a:endParaRPr lang="en-US"/>
        </a:p>
      </dgm:t>
    </dgm:pt>
    <dgm:pt modelId="{71974DAD-5491-46CC-AED5-4DC03F48C972}" type="sibTrans" cxnId="{EE03C60E-0269-442E-ABD8-FFC82733358C}">
      <dgm:prSet/>
      <dgm:spPr/>
      <dgm:t>
        <a:bodyPr/>
        <a:lstStyle/>
        <a:p>
          <a:endParaRPr lang="en-US"/>
        </a:p>
      </dgm:t>
    </dgm:pt>
    <dgm:pt modelId="{C7F23691-6D11-44A7-B73F-4CDCED6432C6}">
      <dgm:prSet phldrT="[Text]"/>
      <dgm:spPr>
        <a:solidFill>
          <a:schemeClr val="accent2"/>
        </a:solidFill>
      </dgm:spPr>
      <dgm:t>
        <a:bodyPr/>
        <a:lstStyle/>
        <a:p>
          <a:r>
            <a:rPr lang="en-US" dirty="0" smtClean="0"/>
            <a:t>Face Up</a:t>
          </a:r>
          <a:endParaRPr lang="en-US" dirty="0"/>
        </a:p>
      </dgm:t>
    </dgm:pt>
    <dgm:pt modelId="{8642ED3B-045C-492A-86F8-EA9D5892A8ED}" type="parTrans" cxnId="{59F5EB62-B8C5-45AA-8BD5-0CC10C89DD5E}">
      <dgm:prSet/>
      <dgm:spPr/>
      <dgm:t>
        <a:bodyPr/>
        <a:lstStyle/>
        <a:p>
          <a:endParaRPr lang="en-US"/>
        </a:p>
      </dgm:t>
    </dgm:pt>
    <dgm:pt modelId="{57B0A137-8590-4DE6-B078-0E708FE2DFC8}" type="sibTrans" cxnId="{59F5EB62-B8C5-45AA-8BD5-0CC10C89DD5E}">
      <dgm:prSet/>
      <dgm:spPr/>
      <dgm:t>
        <a:bodyPr/>
        <a:lstStyle/>
        <a:p>
          <a:endParaRPr lang="en-US"/>
        </a:p>
      </dgm:t>
    </dgm:pt>
    <dgm:pt modelId="{245A7304-CBF0-4B9B-8494-DBA71AE8FFFA}">
      <dgm:prSet phldrT="[Text]"/>
      <dgm:spPr>
        <a:solidFill>
          <a:schemeClr val="accent2"/>
        </a:solidFill>
      </dgm:spPr>
      <dgm:t>
        <a:bodyPr/>
        <a:lstStyle/>
        <a:p>
          <a:r>
            <a:rPr lang="en-US" dirty="0" smtClean="0"/>
            <a:t>Face Down</a:t>
          </a:r>
          <a:endParaRPr lang="en-US" dirty="0"/>
        </a:p>
      </dgm:t>
    </dgm:pt>
    <dgm:pt modelId="{97DD2480-F95C-4BF7-9E50-01A6287DC294}" type="parTrans" cxnId="{02D3C979-D0D2-48EF-89AF-52682C146054}">
      <dgm:prSet/>
      <dgm:spPr/>
      <dgm:t>
        <a:bodyPr/>
        <a:lstStyle/>
        <a:p>
          <a:endParaRPr lang="en-US"/>
        </a:p>
      </dgm:t>
    </dgm:pt>
    <dgm:pt modelId="{C4DB7C3B-D906-420A-9560-F7BF20607EEF}" type="sibTrans" cxnId="{02D3C979-D0D2-48EF-89AF-52682C146054}">
      <dgm:prSet/>
      <dgm:spPr/>
      <dgm:t>
        <a:bodyPr/>
        <a:lstStyle/>
        <a:p>
          <a:endParaRPr lang="en-US"/>
        </a:p>
      </dgm:t>
    </dgm:pt>
    <dgm:pt modelId="{E4FF9D5E-A1C2-4F5F-B0B8-E6655DC52A67}" type="pres">
      <dgm:prSet presAssocID="{CD69CC2A-ADB6-4FE5-8DF9-C08F6087F07F}" presName="diagram" presStyleCnt="0">
        <dgm:presLayoutVars>
          <dgm:dir/>
          <dgm:resizeHandles val="exact"/>
        </dgm:presLayoutVars>
      </dgm:prSet>
      <dgm:spPr/>
      <dgm:t>
        <a:bodyPr/>
        <a:lstStyle/>
        <a:p>
          <a:endParaRPr lang="en-US"/>
        </a:p>
      </dgm:t>
    </dgm:pt>
    <dgm:pt modelId="{F4478C4B-1FF7-41B9-A010-ABFA7804F622}" type="pres">
      <dgm:prSet presAssocID="{28E63995-9649-4A62-8D9E-CE9341CA7D63}" presName="node" presStyleLbl="node1" presStyleIdx="0" presStyleCnt="6">
        <dgm:presLayoutVars>
          <dgm:bulletEnabled val="1"/>
        </dgm:presLayoutVars>
      </dgm:prSet>
      <dgm:spPr/>
      <dgm:t>
        <a:bodyPr/>
        <a:lstStyle/>
        <a:p>
          <a:endParaRPr lang="en-US"/>
        </a:p>
      </dgm:t>
    </dgm:pt>
    <dgm:pt modelId="{16CF883E-2572-4A0A-BCC4-0A6FE2A333E0}" type="pres">
      <dgm:prSet presAssocID="{21807407-EDFD-488F-95D1-52EC680D39E4}" presName="sibTrans" presStyleCnt="0"/>
      <dgm:spPr/>
    </dgm:pt>
    <dgm:pt modelId="{A181AC51-95C9-47E6-91E7-04BD5902C9EF}" type="pres">
      <dgm:prSet presAssocID="{53CB64CA-924A-4FF9-8FF1-43AE1A5F2A27}" presName="node" presStyleLbl="node1" presStyleIdx="1" presStyleCnt="6">
        <dgm:presLayoutVars>
          <dgm:bulletEnabled val="1"/>
        </dgm:presLayoutVars>
      </dgm:prSet>
      <dgm:spPr/>
      <dgm:t>
        <a:bodyPr/>
        <a:lstStyle/>
        <a:p>
          <a:endParaRPr lang="en-US"/>
        </a:p>
      </dgm:t>
    </dgm:pt>
    <dgm:pt modelId="{22346FEA-02B8-4133-B9D7-76A0A5AF073B}" type="pres">
      <dgm:prSet presAssocID="{8CB5223D-39EA-4FE4-B477-3F51C43F00BE}" presName="sibTrans" presStyleCnt="0"/>
      <dgm:spPr/>
    </dgm:pt>
    <dgm:pt modelId="{EB29D18C-FC2D-4DAF-938B-0E565C4815C4}" type="pres">
      <dgm:prSet presAssocID="{D067148A-E72B-40CB-9D8C-B5B9675C90CA}" presName="node" presStyleLbl="node1" presStyleIdx="2" presStyleCnt="6">
        <dgm:presLayoutVars>
          <dgm:bulletEnabled val="1"/>
        </dgm:presLayoutVars>
      </dgm:prSet>
      <dgm:spPr/>
      <dgm:t>
        <a:bodyPr/>
        <a:lstStyle/>
        <a:p>
          <a:endParaRPr lang="en-US"/>
        </a:p>
      </dgm:t>
    </dgm:pt>
    <dgm:pt modelId="{506D6498-9E94-47DB-AC48-8F5AB4067F43}" type="pres">
      <dgm:prSet presAssocID="{FCDDE5CE-4EF0-4BB6-B708-4DDF20FEB778}" presName="sibTrans" presStyleCnt="0"/>
      <dgm:spPr/>
    </dgm:pt>
    <dgm:pt modelId="{33B0374A-F411-4955-86B6-E91E74CC9A80}" type="pres">
      <dgm:prSet presAssocID="{07E5F88E-01EB-485F-9A6C-7440F719B41E}" presName="node" presStyleLbl="node1" presStyleIdx="3" presStyleCnt="6">
        <dgm:presLayoutVars>
          <dgm:bulletEnabled val="1"/>
        </dgm:presLayoutVars>
      </dgm:prSet>
      <dgm:spPr/>
      <dgm:t>
        <a:bodyPr/>
        <a:lstStyle/>
        <a:p>
          <a:endParaRPr lang="en-US"/>
        </a:p>
      </dgm:t>
    </dgm:pt>
    <dgm:pt modelId="{9F6431E5-6861-4EDC-9C68-5009EB990AAA}" type="pres">
      <dgm:prSet presAssocID="{71974DAD-5491-46CC-AED5-4DC03F48C972}" presName="sibTrans" presStyleCnt="0"/>
      <dgm:spPr/>
    </dgm:pt>
    <dgm:pt modelId="{1FEBFECC-C033-4CF5-8D8B-BD09BB3D613C}" type="pres">
      <dgm:prSet presAssocID="{C7F23691-6D11-44A7-B73F-4CDCED6432C6}" presName="node" presStyleLbl="node1" presStyleIdx="4" presStyleCnt="6">
        <dgm:presLayoutVars>
          <dgm:bulletEnabled val="1"/>
        </dgm:presLayoutVars>
      </dgm:prSet>
      <dgm:spPr/>
      <dgm:t>
        <a:bodyPr/>
        <a:lstStyle/>
        <a:p>
          <a:endParaRPr lang="en-US"/>
        </a:p>
      </dgm:t>
    </dgm:pt>
    <dgm:pt modelId="{9935FB58-96CA-4C56-A453-4D5976B238B5}" type="pres">
      <dgm:prSet presAssocID="{57B0A137-8590-4DE6-B078-0E708FE2DFC8}" presName="sibTrans" presStyleCnt="0"/>
      <dgm:spPr/>
    </dgm:pt>
    <dgm:pt modelId="{BF1F07A9-D3B0-4979-926D-44B233C59C27}" type="pres">
      <dgm:prSet presAssocID="{245A7304-CBF0-4B9B-8494-DBA71AE8FFFA}" presName="node" presStyleLbl="node1" presStyleIdx="5" presStyleCnt="6">
        <dgm:presLayoutVars>
          <dgm:bulletEnabled val="1"/>
        </dgm:presLayoutVars>
      </dgm:prSet>
      <dgm:spPr/>
      <dgm:t>
        <a:bodyPr/>
        <a:lstStyle/>
        <a:p>
          <a:endParaRPr lang="en-US"/>
        </a:p>
      </dgm:t>
    </dgm:pt>
  </dgm:ptLst>
  <dgm:cxnLst>
    <dgm:cxn modelId="{B50A2557-369C-410D-81B0-64CB5B24649B}" srcId="{CD69CC2A-ADB6-4FE5-8DF9-C08F6087F07F}" destId="{28E63995-9649-4A62-8D9E-CE9341CA7D63}" srcOrd="0" destOrd="0" parTransId="{FE8CA182-C375-4562-A760-A968A9D9F3DA}" sibTransId="{21807407-EDFD-488F-95D1-52EC680D39E4}"/>
    <dgm:cxn modelId="{02D3C979-D0D2-48EF-89AF-52682C146054}" srcId="{CD69CC2A-ADB6-4FE5-8DF9-C08F6087F07F}" destId="{245A7304-CBF0-4B9B-8494-DBA71AE8FFFA}" srcOrd="5" destOrd="0" parTransId="{97DD2480-F95C-4BF7-9E50-01A6287DC294}" sibTransId="{C4DB7C3B-D906-420A-9560-F7BF20607EEF}"/>
    <dgm:cxn modelId="{59F5EB62-B8C5-45AA-8BD5-0CC10C89DD5E}" srcId="{CD69CC2A-ADB6-4FE5-8DF9-C08F6087F07F}" destId="{C7F23691-6D11-44A7-B73F-4CDCED6432C6}" srcOrd="4" destOrd="0" parTransId="{8642ED3B-045C-492A-86F8-EA9D5892A8ED}" sibTransId="{57B0A137-8590-4DE6-B078-0E708FE2DFC8}"/>
    <dgm:cxn modelId="{73A1554C-7F16-4CEA-9608-4EBB9C70A8C5}" type="presOf" srcId="{D067148A-E72B-40CB-9D8C-B5B9675C90CA}" destId="{EB29D18C-FC2D-4DAF-938B-0E565C4815C4}" srcOrd="0" destOrd="0" presId="urn:microsoft.com/office/officeart/2005/8/layout/default"/>
    <dgm:cxn modelId="{60F39168-6569-41CC-9A64-EB4E8D8C81CC}" type="presOf" srcId="{CD69CC2A-ADB6-4FE5-8DF9-C08F6087F07F}" destId="{E4FF9D5E-A1C2-4F5F-B0B8-E6655DC52A67}" srcOrd="0" destOrd="0" presId="urn:microsoft.com/office/officeart/2005/8/layout/default"/>
    <dgm:cxn modelId="{028179E1-7F1A-479C-94F4-CB7E5E7AF187}" srcId="{CD69CC2A-ADB6-4FE5-8DF9-C08F6087F07F}" destId="{D067148A-E72B-40CB-9D8C-B5B9675C90CA}" srcOrd="2" destOrd="0" parTransId="{B356E00A-7B03-477E-BCE8-895BF5B7E4B7}" sibTransId="{FCDDE5CE-4EF0-4BB6-B708-4DDF20FEB778}"/>
    <dgm:cxn modelId="{9E31D1B4-4A84-4522-86F8-E0517A1026D8}" type="presOf" srcId="{28E63995-9649-4A62-8D9E-CE9341CA7D63}" destId="{F4478C4B-1FF7-41B9-A010-ABFA7804F622}" srcOrd="0" destOrd="0" presId="urn:microsoft.com/office/officeart/2005/8/layout/default"/>
    <dgm:cxn modelId="{EE03C60E-0269-442E-ABD8-FFC82733358C}" srcId="{CD69CC2A-ADB6-4FE5-8DF9-C08F6087F07F}" destId="{07E5F88E-01EB-485F-9A6C-7440F719B41E}" srcOrd="3" destOrd="0" parTransId="{3FF61B5B-1C21-48CA-B9DE-E6769EE552FE}" sibTransId="{71974DAD-5491-46CC-AED5-4DC03F48C972}"/>
    <dgm:cxn modelId="{7E75CCF3-DD8B-458C-B537-909A57802AFF}" type="presOf" srcId="{53CB64CA-924A-4FF9-8FF1-43AE1A5F2A27}" destId="{A181AC51-95C9-47E6-91E7-04BD5902C9EF}" srcOrd="0" destOrd="0" presId="urn:microsoft.com/office/officeart/2005/8/layout/default"/>
    <dgm:cxn modelId="{6949046F-9C37-4320-B5E3-02F98F02370D}" type="presOf" srcId="{07E5F88E-01EB-485F-9A6C-7440F719B41E}" destId="{33B0374A-F411-4955-86B6-E91E74CC9A80}" srcOrd="0" destOrd="0" presId="urn:microsoft.com/office/officeart/2005/8/layout/default"/>
    <dgm:cxn modelId="{D1951051-516C-4D80-8B90-B75307587ECF}" type="presOf" srcId="{245A7304-CBF0-4B9B-8494-DBA71AE8FFFA}" destId="{BF1F07A9-D3B0-4979-926D-44B233C59C27}" srcOrd="0" destOrd="0" presId="urn:microsoft.com/office/officeart/2005/8/layout/default"/>
    <dgm:cxn modelId="{1238115C-19B6-41C0-9E67-03BA3E0BC578}" type="presOf" srcId="{C7F23691-6D11-44A7-B73F-4CDCED6432C6}" destId="{1FEBFECC-C033-4CF5-8D8B-BD09BB3D613C}" srcOrd="0" destOrd="0" presId="urn:microsoft.com/office/officeart/2005/8/layout/default"/>
    <dgm:cxn modelId="{FF0A68C9-153C-4A78-A5D9-625B2B188D2C}" srcId="{CD69CC2A-ADB6-4FE5-8DF9-C08F6087F07F}" destId="{53CB64CA-924A-4FF9-8FF1-43AE1A5F2A27}" srcOrd="1" destOrd="0" parTransId="{A9BE33E2-7C63-4D91-AAD2-0CCE03EAD368}" sibTransId="{8CB5223D-39EA-4FE4-B477-3F51C43F00BE}"/>
    <dgm:cxn modelId="{129FEF54-18A4-42A8-8FEB-61234428A82D}" type="presParOf" srcId="{E4FF9D5E-A1C2-4F5F-B0B8-E6655DC52A67}" destId="{F4478C4B-1FF7-41B9-A010-ABFA7804F622}" srcOrd="0" destOrd="0" presId="urn:microsoft.com/office/officeart/2005/8/layout/default"/>
    <dgm:cxn modelId="{D62977EC-9629-4A2B-9C8E-0AFD1A27A078}" type="presParOf" srcId="{E4FF9D5E-A1C2-4F5F-B0B8-E6655DC52A67}" destId="{16CF883E-2572-4A0A-BCC4-0A6FE2A333E0}" srcOrd="1" destOrd="0" presId="urn:microsoft.com/office/officeart/2005/8/layout/default"/>
    <dgm:cxn modelId="{C2E0E3C7-39DE-48E9-9827-D6C2CBF520CC}" type="presParOf" srcId="{E4FF9D5E-A1C2-4F5F-B0B8-E6655DC52A67}" destId="{A181AC51-95C9-47E6-91E7-04BD5902C9EF}" srcOrd="2" destOrd="0" presId="urn:microsoft.com/office/officeart/2005/8/layout/default"/>
    <dgm:cxn modelId="{6C13FFB3-2AD9-4FDC-B684-AAD99C02E040}" type="presParOf" srcId="{E4FF9D5E-A1C2-4F5F-B0B8-E6655DC52A67}" destId="{22346FEA-02B8-4133-B9D7-76A0A5AF073B}" srcOrd="3" destOrd="0" presId="urn:microsoft.com/office/officeart/2005/8/layout/default"/>
    <dgm:cxn modelId="{35CAABC8-6445-4E0C-9F30-39EFEAD5008D}" type="presParOf" srcId="{E4FF9D5E-A1C2-4F5F-B0B8-E6655DC52A67}" destId="{EB29D18C-FC2D-4DAF-938B-0E565C4815C4}" srcOrd="4" destOrd="0" presId="urn:microsoft.com/office/officeart/2005/8/layout/default"/>
    <dgm:cxn modelId="{6E7AE77E-182C-48B3-88E4-3C2A175E0ED3}" type="presParOf" srcId="{E4FF9D5E-A1C2-4F5F-B0B8-E6655DC52A67}" destId="{506D6498-9E94-47DB-AC48-8F5AB4067F43}" srcOrd="5" destOrd="0" presId="urn:microsoft.com/office/officeart/2005/8/layout/default"/>
    <dgm:cxn modelId="{E11D97D4-A45D-497E-A66E-84F5CBEE9B7A}" type="presParOf" srcId="{E4FF9D5E-A1C2-4F5F-B0B8-E6655DC52A67}" destId="{33B0374A-F411-4955-86B6-E91E74CC9A80}" srcOrd="6" destOrd="0" presId="urn:microsoft.com/office/officeart/2005/8/layout/default"/>
    <dgm:cxn modelId="{6F85B68D-8303-46F5-8D52-259375DA0E51}" type="presParOf" srcId="{E4FF9D5E-A1C2-4F5F-B0B8-E6655DC52A67}" destId="{9F6431E5-6861-4EDC-9C68-5009EB990AAA}" srcOrd="7" destOrd="0" presId="urn:microsoft.com/office/officeart/2005/8/layout/default"/>
    <dgm:cxn modelId="{85F67A8F-DEE2-46EB-9BC0-7A7A62D5EAAB}" type="presParOf" srcId="{E4FF9D5E-A1C2-4F5F-B0B8-E6655DC52A67}" destId="{1FEBFECC-C033-4CF5-8D8B-BD09BB3D613C}" srcOrd="8" destOrd="0" presId="urn:microsoft.com/office/officeart/2005/8/layout/default"/>
    <dgm:cxn modelId="{53713ECC-3D23-4A6D-88E7-56443D24BC22}" type="presParOf" srcId="{E4FF9D5E-A1C2-4F5F-B0B8-E6655DC52A67}" destId="{9935FB58-96CA-4C56-A453-4D5976B238B5}" srcOrd="9" destOrd="0" presId="urn:microsoft.com/office/officeart/2005/8/layout/default"/>
    <dgm:cxn modelId="{A6A59612-80E8-4E59-ABEB-2FD9A684ED71}" type="presParOf" srcId="{E4FF9D5E-A1C2-4F5F-B0B8-E6655DC52A67}" destId="{BF1F07A9-D3B0-4979-926D-44B233C59C27}"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B31B4-AA97-4E58-90FF-8806757A0EB2}">
      <dsp:nvSpPr>
        <dsp:cNvPr id="0" name=""/>
        <dsp:cNvSpPr/>
      </dsp:nvSpPr>
      <dsp:spPr>
        <a:xfrm>
          <a:off x="2833" y="159535"/>
          <a:ext cx="1534317" cy="920590"/>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Simple Device Orientation</a:t>
          </a:r>
          <a:endParaRPr lang="en-US" sz="1700" kern="1200" dirty="0"/>
        </a:p>
      </dsp:txBody>
      <dsp:txXfrm>
        <a:off x="2833" y="159535"/>
        <a:ext cx="1534317" cy="920590"/>
      </dsp:txXfrm>
    </dsp:sp>
    <dsp:sp modelId="{EBA2F720-05E1-446C-B1EE-43197D8A3502}">
      <dsp:nvSpPr>
        <dsp:cNvPr id="0" name=""/>
        <dsp:cNvSpPr/>
      </dsp:nvSpPr>
      <dsp:spPr>
        <a:xfrm>
          <a:off x="1690583" y="159535"/>
          <a:ext cx="1534317" cy="920590"/>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Device Orientation</a:t>
          </a:r>
          <a:endParaRPr lang="en-US" sz="1700" kern="1200" dirty="0"/>
        </a:p>
      </dsp:txBody>
      <dsp:txXfrm>
        <a:off x="1690583" y="159535"/>
        <a:ext cx="1534317" cy="920590"/>
      </dsp:txXfrm>
    </dsp:sp>
    <dsp:sp modelId="{ABE48E2C-F27D-477A-AFB0-78CB5DA53780}">
      <dsp:nvSpPr>
        <dsp:cNvPr id="0" name=""/>
        <dsp:cNvSpPr/>
      </dsp:nvSpPr>
      <dsp:spPr>
        <a:xfrm>
          <a:off x="3378332" y="159535"/>
          <a:ext cx="1534317" cy="920590"/>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Inclinometer</a:t>
          </a:r>
          <a:endParaRPr lang="en-US" sz="1700" kern="1200" dirty="0"/>
        </a:p>
      </dsp:txBody>
      <dsp:txXfrm>
        <a:off x="3378332" y="159535"/>
        <a:ext cx="1534317" cy="920590"/>
      </dsp:txXfrm>
    </dsp:sp>
    <dsp:sp modelId="{92F391FD-3BDB-4760-923B-D9126290ECC9}">
      <dsp:nvSpPr>
        <dsp:cNvPr id="0" name=""/>
        <dsp:cNvSpPr/>
      </dsp:nvSpPr>
      <dsp:spPr>
        <a:xfrm>
          <a:off x="5066082" y="159535"/>
          <a:ext cx="1534317" cy="920590"/>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Compass</a:t>
          </a:r>
          <a:endParaRPr lang="en-US" sz="1700" kern="1200" dirty="0"/>
        </a:p>
      </dsp:txBody>
      <dsp:txXfrm>
        <a:off x="5066082" y="159535"/>
        <a:ext cx="1534317" cy="920590"/>
      </dsp:txXfrm>
    </dsp:sp>
    <dsp:sp modelId="{7E5D1E13-9BD3-4AD8-9CE9-0CC627CDD85B}">
      <dsp:nvSpPr>
        <dsp:cNvPr id="0" name=""/>
        <dsp:cNvSpPr/>
      </dsp:nvSpPr>
      <dsp:spPr>
        <a:xfrm>
          <a:off x="6753831" y="159535"/>
          <a:ext cx="1534317" cy="920590"/>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Shake</a:t>
          </a:r>
          <a:endParaRPr lang="en-US" sz="1700" kern="1200" dirty="0"/>
        </a:p>
      </dsp:txBody>
      <dsp:txXfrm>
        <a:off x="6753831" y="159535"/>
        <a:ext cx="1534317" cy="9205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3003803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B079C3B8-7366-4A44-A34B-3977080C19E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416299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78109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8192909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5982286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4287901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9418513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87342136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92880546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5143123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0255011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83710754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0653295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56977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7512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2546291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2006439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653304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8318257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4523482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683651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04089547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2440775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02554448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7730437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3675001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91935004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262728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39643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336713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6399521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6" Type="http://schemas.openxmlformats.org/officeDocument/2006/relationships/image" Target="../media/image3.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heme" Target="../theme/theme3.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image" Target="../media/image3.png"/><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cstate="print">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483565048"/>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40562058"/>
      </p:ext>
    </p:extLst>
  </p:cSld>
  <p:clrMap bg1="dk1" tx1="lt1" bg2="dk2" tx2="lt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 id="2147484257" r:id="rId8"/>
    <p:sldLayoutId id="2147484258" r:id="rId9"/>
    <p:sldLayoutId id="2147484259" r:id="rId10"/>
    <p:sldLayoutId id="2147484260" r:id="rId11"/>
    <p:sldLayoutId id="2147484261" r:id="rId12"/>
    <p:sldLayoutId id="2147484262"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hyperlink" Target="http://aka.ms/vmk4kv" TargetMode="External"/><Relationship Id="rId7" Type="http://schemas.openxmlformats.org/officeDocument/2006/relationships/diagramQuickStyle" Target="../diagrams/quickStyle3.xml"/><Relationship Id="rId2" Type="http://schemas.openxmlformats.org/officeDocument/2006/relationships/image" Target="../media/image20.jpg"/><Relationship Id="rId1" Type="http://schemas.openxmlformats.org/officeDocument/2006/relationships/slideLayout" Target="../slideLayouts/slideLayout36.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21.jpeg"/><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hyperlink" Target="http://aka.ms/gcpdbz" TargetMode="External"/><Relationship Id="rId2" Type="http://schemas.openxmlformats.org/officeDocument/2006/relationships/image" Target="../media/image27.pn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0.xml"/><Relationship Id="rId4" Type="http://schemas.openxmlformats.org/officeDocument/2006/relationships/hyperlink" Target="http://aka.ms/gcpdbz"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hyperlink" Target="http://blogs.windows.com/windows/b/appbuilder/archive/2013/10/29/aligning-sensors-with-your-app-s-orientation.aspx" TargetMode="External"/><Relationship Id="rId2" Type="http://schemas.openxmlformats.org/officeDocument/2006/relationships/hyperlink" Target="http://blogs.windows.com/windows/b/appbuilder/archive/2013/11/26/choosing-the-right-sensor.aspx" TargetMode="External"/><Relationship Id="rId1" Type="http://schemas.openxmlformats.org/officeDocument/2006/relationships/slideLayout" Target="../slideLayouts/slideLayout30.xml"/><Relationship Id="rId5" Type="http://schemas.openxmlformats.org/officeDocument/2006/relationships/hyperlink" Target="http://msdn.microsoft.com/library/windows/hardware/br259127.aspx" TargetMode="External"/><Relationship Id="rId4" Type="http://schemas.openxmlformats.org/officeDocument/2006/relationships/hyperlink" Target="http://blogs.msdn.com/b/b8/archive/2012/01/24/supporting-sensors-in-windows-8.aspx"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emf"/><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30.xml"/><Relationship Id="rId6" Type="http://schemas.openxmlformats.org/officeDocument/2006/relationships/hyperlink" Target="file:///C:\Users\fredbh\Desktop\SensorsOverview_high.mp4" TargetMode="External"/><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hyperlink" Target="http://aka.ms/gm9hhy" TargetMode="External"/><Relationship Id="rId2" Type="http://schemas.openxmlformats.org/officeDocument/2006/relationships/image" Target="../media/image14.jpg"/><Relationship Id="rId1" Type="http://schemas.openxmlformats.org/officeDocument/2006/relationships/slideLayout" Target="../slideLayouts/slideLayout36.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160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5"/>
          </p:nvPr>
        </p:nvSpPr>
        <p:spPr>
          <a:xfrm>
            <a:off x="5380037" y="3040063"/>
            <a:ext cx="7162800" cy="914400"/>
          </a:xfrm>
        </p:spPr>
        <p:txBody>
          <a:bodyPr/>
          <a:lstStyle/>
          <a:p>
            <a:r>
              <a:rPr lang="en-US" sz="3200" dirty="0" smtClean="0"/>
              <a:t>Apps can easily identify the </a:t>
            </a:r>
            <a:br>
              <a:rPr lang="en-US" sz="3200" dirty="0" smtClean="0"/>
            </a:br>
            <a:r>
              <a:rPr lang="en-US" sz="3200" dirty="0" smtClean="0"/>
              <a:t>quadrant orientation of the device</a:t>
            </a:r>
          </a:p>
          <a:p>
            <a:endParaRPr lang="en-US" sz="3200" dirty="0" smtClean="0"/>
          </a:p>
          <a:p>
            <a:r>
              <a:rPr lang="en-US" sz="3200" dirty="0" smtClean="0"/>
              <a:t>Simple gestures (face down -&gt; ignore)</a:t>
            </a:r>
          </a:p>
          <a:p>
            <a:endParaRPr lang="en-US" sz="3200" dirty="0" smtClean="0"/>
          </a:p>
          <a:p>
            <a:r>
              <a:rPr lang="en-US" sz="3200" dirty="0" smtClean="0"/>
              <a:t>Consistent across devices</a:t>
            </a:r>
          </a:p>
        </p:txBody>
      </p:sp>
      <p:pic>
        <p:nvPicPr>
          <p:cNvPr id="12" name="Picture Placeholder 11"/>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549" t="-31973" r="608" b="-31327"/>
          <a:stretch/>
        </p:blipFill>
        <p:spPr>
          <a:xfrm>
            <a:off x="1490834" y="1820862"/>
            <a:ext cx="3264379" cy="3256787"/>
          </a:xfrm>
          <a:prstGeom prst="rect">
            <a:avLst/>
          </a:prstGeom>
          <a:noFill/>
          <a:ln>
            <a:noFill/>
          </a:ln>
        </p:spPr>
      </p:pic>
      <p:sp>
        <p:nvSpPr>
          <p:cNvPr id="9" name="Title 8"/>
          <p:cNvSpPr>
            <a:spLocks noGrp="1"/>
          </p:cNvSpPr>
          <p:nvPr>
            <p:ph type="title"/>
          </p:nvPr>
        </p:nvSpPr>
        <p:spPr/>
        <p:txBody>
          <a:bodyPr/>
          <a:lstStyle/>
          <a:p>
            <a:r>
              <a:rPr lang="en-US" dirty="0" smtClean="0"/>
              <a:t>Simple orientation sensor</a:t>
            </a:r>
            <a:endParaRPr lang="en-US" dirty="0"/>
          </a:p>
        </p:txBody>
      </p:sp>
      <p:sp>
        <p:nvSpPr>
          <p:cNvPr id="2" name="Rectangle 1"/>
          <p:cNvSpPr/>
          <p:nvPr/>
        </p:nvSpPr>
        <p:spPr>
          <a:xfrm>
            <a:off x="4541837" y="6383835"/>
            <a:ext cx="7528496" cy="307777"/>
          </a:xfrm>
          <a:prstGeom prst="rect">
            <a:avLst/>
          </a:prstGeom>
        </p:spPr>
        <p:txBody>
          <a:bodyPr wrap="square">
            <a:spAutoFit/>
          </a:bodyPr>
          <a:lstStyle/>
          <a:p>
            <a:pPr algn="ctr"/>
            <a:r>
              <a:rPr lang="en-US" sz="1400" dirty="0" smtClean="0">
                <a:solidFill>
                  <a:srgbClr val="404040"/>
                </a:solidFill>
                <a:hlinkClick r:id="rId3"/>
              </a:rPr>
              <a:t>http://aka.ms/vmk4kv</a:t>
            </a:r>
            <a:r>
              <a:rPr lang="en-US" sz="1400" dirty="0" smtClean="0">
                <a:solidFill>
                  <a:srgbClr val="404040"/>
                </a:solidFill>
              </a:rPr>
              <a:t> </a:t>
            </a:r>
            <a:endParaRPr lang="en-US" sz="1400" dirty="0">
              <a:solidFill>
                <a:srgbClr val="404040"/>
              </a:solidFill>
            </a:endParaRPr>
          </a:p>
        </p:txBody>
      </p:sp>
      <p:pic>
        <p:nvPicPr>
          <p:cNvPr id="6" name="Picture 5" title="Figure 9: Slide-out Keyboard PC (Slate PC Mode) Chassis and Axis Convention for Motion / Orientation Sensors"/>
          <p:cNvPicPr/>
          <p:nvPr/>
        </p:nvPicPr>
        <p:blipFill rotWithShape="1">
          <a:blip r:embed="rId4" cstate="print">
            <a:extLst>
              <a:ext uri="{28A0092B-C50C-407E-A947-70E740481C1C}">
                <a14:useLocalDpi xmlns:a14="http://schemas.microsoft.com/office/drawing/2010/main"/>
              </a:ext>
            </a:extLst>
          </a:blip>
          <a:srcRect l="19770" t="20000" r="15252" b="18353"/>
          <a:stretch/>
        </p:blipFill>
        <p:spPr bwMode="auto">
          <a:xfrm>
            <a:off x="5684837" y="-2446338"/>
            <a:ext cx="1928003" cy="1176179"/>
          </a:xfrm>
          <a:prstGeom prst="rect">
            <a:avLst/>
          </a:prstGeom>
          <a:noFill/>
          <a:ln>
            <a:noFill/>
          </a:ln>
          <a:extLst>
            <a:ext uri="{53640926-AAD7-44D8-BBD7-CCE9431645EC}">
              <a14:shadowObscured xmlns:a14="http://schemas.microsoft.com/office/drawing/2010/main"/>
            </a:ext>
          </a:extLst>
        </p:spPr>
      </p:pic>
      <p:graphicFrame>
        <p:nvGraphicFramePr>
          <p:cNvPr id="11" name="Diagram 10"/>
          <p:cNvGraphicFramePr/>
          <p:nvPr>
            <p:extLst/>
          </p:nvPr>
        </p:nvGraphicFramePr>
        <p:xfrm>
          <a:off x="36893" y="1516061"/>
          <a:ext cx="1887352" cy="40048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1277519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5"/>
          </p:nvPr>
        </p:nvSpPr>
        <p:spPr/>
        <p:txBody>
          <a:bodyPr/>
          <a:lstStyle/>
          <a:p>
            <a:r>
              <a:rPr lang="en-US" dirty="0" smtClean="0"/>
              <a:t>Your Windows Store App now </a:t>
            </a:r>
            <a:br>
              <a:rPr lang="en-US" dirty="0" smtClean="0"/>
            </a:br>
            <a:r>
              <a:rPr lang="en-US" dirty="0" smtClean="0"/>
              <a:t>has access to sensors even when the phone or tablet is in a locked screen state. This empowers your app to make rich decision based </a:t>
            </a:r>
            <a:br>
              <a:rPr lang="en-US" dirty="0" smtClean="0"/>
            </a:br>
            <a:r>
              <a:rPr lang="en-US" dirty="0" smtClean="0"/>
              <a:t>on motion sensors.</a:t>
            </a:r>
            <a:endParaRPr lang="en-US" dirty="0"/>
          </a:p>
        </p:txBody>
      </p:sp>
      <p:pic>
        <p:nvPicPr>
          <p:cNvPr id="15" name="Picture Placeholder 14"/>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t="101" b="101"/>
          <a:stretch>
            <a:fillRect/>
          </a:stretch>
        </p:blipFill>
        <p:spPr/>
      </p:pic>
      <p:sp>
        <p:nvSpPr>
          <p:cNvPr id="8" name="Title 7"/>
          <p:cNvSpPr>
            <a:spLocks noGrp="1"/>
          </p:cNvSpPr>
          <p:nvPr>
            <p:ph type="title"/>
          </p:nvPr>
        </p:nvSpPr>
        <p:spPr/>
        <p:txBody>
          <a:bodyPr/>
          <a:lstStyle/>
          <a:p>
            <a:r>
              <a:rPr lang="en-US" smtClean="0"/>
              <a:t>Sensors access in locked screen mode</a:t>
            </a:r>
            <a:endParaRPr lang="en-US" dirty="0"/>
          </a:p>
        </p:txBody>
      </p:sp>
    </p:spTree>
    <p:extLst>
      <p:ext uri="{BB962C8B-B14F-4D97-AF65-F5344CB8AC3E}">
        <p14:creationId xmlns:p14="http://schemas.microsoft.com/office/powerpoint/2010/main" val="187592483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5"/>
          </p:nvPr>
        </p:nvSpPr>
        <p:spPr/>
        <p:txBody>
          <a:bodyPr/>
          <a:lstStyle/>
          <a:p>
            <a:r>
              <a:rPr lang="en-US" dirty="0" smtClean="0"/>
              <a:t>Your Windows Store App now </a:t>
            </a:r>
            <a:br>
              <a:rPr lang="en-US" dirty="0" smtClean="0"/>
            </a:br>
            <a:r>
              <a:rPr lang="en-US" dirty="0" smtClean="0"/>
              <a:t>has access to sensors even when application is swapped out.</a:t>
            </a:r>
          </a:p>
          <a:p>
            <a:endParaRPr lang="en-US" dirty="0" smtClean="0"/>
          </a:p>
          <a:p>
            <a:r>
              <a:rPr lang="en-US" dirty="0" smtClean="0"/>
              <a:t>You can now build a pedometer app that keeps recording your </a:t>
            </a:r>
            <a:br>
              <a:rPr lang="en-US" dirty="0" smtClean="0"/>
            </a:br>
            <a:r>
              <a:rPr lang="en-US" dirty="0" smtClean="0"/>
              <a:t>daily foot steps.</a:t>
            </a:r>
            <a:endParaRPr lang="en-US" dirty="0"/>
          </a:p>
        </p:txBody>
      </p:sp>
      <p:pic>
        <p:nvPicPr>
          <p:cNvPr id="6" name="Picture Placeholder 5"/>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t="16673" b="16673"/>
          <a:stretch>
            <a:fillRect/>
          </a:stretch>
        </p:blipFill>
        <p:spPr/>
      </p:pic>
      <p:sp>
        <p:nvSpPr>
          <p:cNvPr id="8" name="Title 7"/>
          <p:cNvSpPr>
            <a:spLocks noGrp="1"/>
          </p:cNvSpPr>
          <p:nvPr>
            <p:ph type="title"/>
          </p:nvPr>
        </p:nvSpPr>
        <p:spPr/>
        <p:txBody>
          <a:bodyPr/>
          <a:lstStyle/>
          <a:p>
            <a:r>
              <a:rPr lang="en-US" smtClean="0"/>
              <a:t>Sensors access for background apps</a:t>
            </a:r>
            <a:endParaRPr lang="en-US" dirty="0"/>
          </a:p>
        </p:txBody>
      </p:sp>
    </p:spTree>
    <p:extLst>
      <p:ext uri="{BB962C8B-B14F-4D97-AF65-F5344CB8AC3E}">
        <p14:creationId xmlns:p14="http://schemas.microsoft.com/office/powerpoint/2010/main" val="137034000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269135"/>
          </a:xfrm>
        </p:spPr>
        <p:txBody>
          <a:bodyPr/>
          <a:lstStyle/>
          <a:p>
            <a:r>
              <a:rPr lang="en-US" sz="3600" dirty="0" err="1" smtClean="0"/>
              <a:t>Windows.Devices.Sensors</a:t>
            </a:r>
            <a:r>
              <a:rPr lang="en-US" sz="3600" dirty="0" smtClean="0"/>
              <a:t> and </a:t>
            </a:r>
            <a:r>
              <a:rPr lang="en-US" sz="3600" dirty="0" err="1" smtClean="0"/>
              <a:t>Microsoft.Devices.Sensors</a:t>
            </a:r>
            <a:r>
              <a:rPr lang="en-US" sz="3600" dirty="0" smtClean="0"/>
              <a:t> API will return data in standby for Jupiter and Silverlight applications recompiled for Windows Phone 8.1</a:t>
            </a:r>
          </a:p>
          <a:p>
            <a:pPr lvl="1"/>
            <a:endParaRPr lang="en-US" sz="2000" dirty="0" smtClean="0"/>
          </a:p>
          <a:p>
            <a:r>
              <a:rPr lang="en-US" sz="3600" dirty="0" smtClean="0"/>
              <a:t>Requirements</a:t>
            </a:r>
          </a:p>
          <a:p>
            <a:pPr lvl="1"/>
            <a:r>
              <a:rPr lang="en-US" sz="2000" dirty="0" err="1" smtClean="0"/>
              <a:t>DeviceUse</a:t>
            </a:r>
            <a:r>
              <a:rPr lang="en-US" sz="2000" dirty="0" smtClean="0"/>
              <a:t> Trigger</a:t>
            </a:r>
          </a:p>
          <a:p>
            <a:pPr lvl="1"/>
            <a:r>
              <a:rPr lang="en-US" sz="2000" dirty="0" smtClean="0"/>
              <a:t>App can only run one </a:t>
            </a:r>
            <a:r>
              <a:rPr lang="en-US" sz="2000" dirty="0" err="1" smtClean="0"/>
              <a:t>DeviceUse</a:t>
            </a:r>
            <a:r>
              <a:rPr lang="en-US" sz="2000" dirty="0" smtClean="0"/>
              <a:t> Trigger background task at a time</a:t>
            </a:r>
          </a:p>
          <a:p>
            <a:pPr lvl="1"/>
            <a:endParaRPr lang="en-US" sz="2000" dirty="0" smtClean="0"/>
          </a:p>
          <a:p>
            <a:pPr lvl="1"/>
            <a:endParaRPr lang="en-US" sz="2000" dirty="0" smtClean="0"/>
          </a:p>
          <a:p>
            <a:r>
              <a:rPr lang="en-US" sz="3600" dirty="0" smtClean="0"/>
              <a:t>Tips</a:t>
            </a:r>
          </a:p>
          <a:p>
            <a:pPr lvl="1"/>
            <a:r>
              <a:rPr lang="en-US" sz="2000" dirty="0" smtClean="0"/>
              <a:t>Limited number of background tasks. Only 1-2 generally permitted</a:t>
            </a:r>
          </a:p>
          <a:p>
            <a:pPr lvl="1"/>
            <a:r>
              <a:rPr lang="en-US" sz="2000" dirty="0" smtClean="0"/>
              <a:t>Background tasks will be pre-empted if resources are scarce or on low battery</a:t>
            </a:r>
          </a:p>
        </p:txBody>
      </p:sp>
      <p:sp>
        <p:nvSpPr>
          <p:cNvPr id="3" name="Title 2"/>
          <p:cNvSpPr>
            <a:spLocks noGrp="1"/>
          </p:cNvSpPr>
          <p:nvPr>
            <p:ph type="title"/>
          </p:nvPr>
        </p:nvSpPr>
        <p:spPr/>
        <p:txBody>
          <a:bodyPr/>
          <a:lstStyle/>
          <a:p>
            <a:r>
              <a:rPr lang="en-US" smtClean="0"/>
              <a:t>Requirements and tips</a:t>
            </a:r>
            <a:endParaRPr lang="en-US" dirty="0"/>
          </a:p>
        </p:txBody>
      </p:sp>
    </p:spTree>
    <p:extLst>
      <p:ext uri="{BB962C8B-B14F-4D97-AF65-F5344CB8AC3E}">
        <p14:creationId xmlns:p14="http://schemas.microsoft.com/office/powerpoint/2010/main" val="36887327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a:t>
            </a:r>
            <a:br>
              <a:rPr lang="en-US" dirty="0" smtClean="0"/>
            </a:br>
            <a:r>
              <a:rPr lang="en-US" sz="4000" i="1" dirty="0" smtClean="0">
                <a:solidFill>
                  <a:srgbClr val="00B0F0"/>
                </a:solidFill>
              </a:rPr>
              <a:t>Background Sensors</a:t>
            </a:r>
            <a:endParaRPr lang="en-US" i="1" dirty="0">
              <a:solidFill>
                <a:srgbClr val="00B0F0"/>
              </a:solidFill>
            </a:endParaRPr>
          </a:p>
        </p:txBody>
      </p:sp>
      <p:pic>
        <p:nvPicPr>
          <p:cNvPr id="3" name="Picture 2"/>
          <p:cNvPicPr>
            <a:picLocks noChangeAspect="1"/>
          </p:cNvPicPr>
          <p:nvPr/>
        </p:nvPicPr>
        <p:blipFill rotWithShape="1">
          <a:blip r:embed="rId2"/>
          <a:srcRect r="2674"/>
          <a:stretch/>
        </p:blipFill>
        <p:spPr>
          <a:xfrm>
            <a:off x="8229895" y="382976"/>
            <a:ext cx="3383243" cy="6228571"/>
          </a:xfrm>
          <a:prstGeom prst="rect">
            <a:avLst/>
          </a:prstGeom>
        </p:spPr>
      </p:pic>
    </p:spTree>
    <p:extLst>
      <p:ext uri="{BB962C8B-B14F-4D97-AF65-F5344CB8AC3E}">
        <p14:creationId xmlns:p14="http://schemas.microsoft.com/office/powerpoint/2010/main" val="35165937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438" y="449262"/>
            <a:ext cx="7467600" cy="4648200"/>
          </a:xfrm>
        </p:spPr>
        <p:txBody>
          <a:bodyPr/>
          <a:lstStyle/>
          <a:p>
            <a:r>
              <a:rPr lang="en-US" dirty="0" smtClean="0"/>
              <a:t>Key Takeaway</a:t>
            </a:r>
            <a:br>
              <a:rPr lang="en-US" dirty="0" smtClean="0"/>
            </a:br>
            <a:r>
              <a:rPr lang="en-US" dirty="0"/>
              <a:t/>
            </a:r>
            <a:br>
              <a:rPr lang="en-US" dirty="0"/>
            </a:br>
            <a:r>
              <a:rPr lang="en-US" sz="3600" spc="0" dirty="0">
                <a:cs typeface="+mn-cs"/>
              </a:rPr>
              <a:t>1. </a:t>
            </a:r>
            <a:r>
              <a:rPr lang="en-US" sz="3600" spc="0" dirty="0" err="1">
                <a:cs typeface="+mn-cs"/>
              </a:rPr>
              <a:t>Appxmanifest</a:t>
            </a:r>
            <a:r>
              <a:rPr lang="en-US" sz="3600" spc="0" dirty="0">
                <a:cs typeface="+mn-cs"/>
              </a:rPr>
              <a:t>  must declare use of </a:t>
            </a:r>
            <a:r>
              <a:rPr lang="en-US" sz="3600" spc="0" dirty="0" err="1">
                <a:cs typeface="+mn-cs"/>
              </a:rPr>
              <a:t>DeviceUse</a:t>
            </a:r>
            <a:r>
              <a:rPr lang="en-US" sz="3600" spc="0" dirty="0">
                <a:cs typeface="+mn-cs"/>
              </a:rPr>
              <a:t> Trigger</a:t>
            </a:r>
            <a:br>
              <a:rPr lang="en-US" sz="3600" spc="0" dirty="0">
                <a:cs typeface="+mn-cs"/>
              </a:rPr>
            </a:br>
            <a:r>
              <a:rPr lang="en-US" sz="3600" spc="0" dirty="0">
                <a:cs typeface="+mn-cs"/>
              </a:rPr>
              <a:t/>
            </a:r>
            <a:br>
              <a:rPr lang="en-US" sz="3600" spc="0" dirty="0">
                <a:cs typeface="+mn-cs"/>
              </a:rPr>
            </a:br>
            <a:r>
              <a:rPr lang="en-US" sz="3600" spc="0" dirty="0">
                <a:cs typeface="+mn-cs"/>
              </a:rPr>
              <a:t>2. Build a separate process for background task</a:t>
            </a:r>
            <a:br>
              <a:rPr lang="en-US" sz="3600" spc="0" dirty="0">
                <a:cs typeface="+mn-cs"/>
              </a:rPr>
            </a:br>
            <a:r>
              <a:rPr lang="en-US" sz="3600" spc="0" dirty="0">
                <a:cs typeface="+mn-cs"/>
              </a:rPr>
              <a:t/>
            </a:r>
            <a:br>
              <a:rPr lang="en-US" sz="3600" spc="0" dirty="0">
                <a:cs typeface="+mn-cs"/>
              </a:rPr>
            </a:br>
            <a:r>
              <a:rPr lang="en-US" sz="3600" spc="0" dirty="0">
                <a:cs typeface="+mn-cs"/>
              </a:rPr>
              <a:t>3. Optimizing the background task to ensure </a:t>
            </a:r>
            <a:r>
              <a:rPr lang="en-US" sz="3600" spc="0" dirty="0" smtClean="0">
                <a:cs typeface="+mn-cs"/>
              </a:rPr>
              <a:t>efficiencies</a:t>
            </a:r>
            <a:endParaRPr lang="en-US" sz="3600" spc="0" dirty="0">
              <a:cs typeface="+mn-cs"/>
            </a:endParaRPr>
          </a:p>
        </p:txBody>
      </p:sp>
      <p:pic>
        <p:nvPicPr>
          <p:cNvPr id="3" name="Picture 2"/>
          <p:cNvPicPr>
            <a:picLocks noChangeAspect="1"/>
          </p:cNvPicPr>
          <p:nvPr/>
        </p:nvPicPr>
        <p:blipFill>
          <a:blip r:embed="rId2"/>
          <a:stretch>
            <a:fillRect/>
          </a:stretch>
        </p:blipFill>
        <p:spPr>
          <a:xfrm>
            <a:off x="8351837" y="373452"/>
            <a:ext cx="3409524" cy="6247619"/>
          </a:xfrm>
          <a:prstGeom prst="rect">
            <a:avLst/>
          </a:prstGeom>
        </p:spPr>
      </p:pic>
    </p:spTree>
    <p:extLst>
      <p:ext uri="{BB962C8B-B14F-4D97-AF65-F5344CB8AC3E}">
        <p14:creationId xmlns:p14="http://schemas.microsoft.com/office/powerpoint/2010/main" val="146508178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4574366" y="3040063"/>
            <a:ext cx="7696199" cy="914400"/>
          </a:xfrm>
        </p:spPr>
        <p:txBody>
          <a:bodyPr/>
          <a:lstStyle/>
          <a:p>
            <a:r>
              <a:rPr lang="en-US" dirty="0"/>
              <a:t>Best practices for </a:t>
            </a:r>
            <a:r>
              <a:rPr lang="en-US" dirty="0" smtClean="0"/>
              <a:t>software developers</a:t>
            </a:r>
            <a:endParaRPr lang="en-US" dirty="0"/>
          </a:p>
        </p:txBody>
      </p:sp>
      <p:pic>
        <p:nvPicPr>
          <p:cNvPr id="10" name="Picture Placeholder 9"/>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l="16691" r="16691"/>
          <a:stretch>
            <a:fillRect/>
          </a:stretch>
        </p:blipFill>
        <p:spPr/>
      </p:pic>
    </p:spTree>
    <p:extLst>
      <p:ext uri="{BB962C8B-B14F-4D97-AF65-F5344CB8AC3E}">
        <p14:creationId xmlns:p14="http://schemas.microsoft.com/office/powerpoint/2010/main" val="262190846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769989"/>
          </a:xfrm>
        </p:spPr>
        <p:txBody>
          <a:bodyPr/>
          <a:lstStyle/>
          <a:p>
            <a:endParaRPr lang="en-US" dirty="0" smtClean="0"/>
          </a:p>
          <a:p>
            <a:pPr marL="742950" indent="-742950">
              <a:buFont typeface="+mj-lt"/>
              <a:buAutoNum type="arabicPeriod"/>
            </a:pPr>
            <a:r>
              <a:rPr lang="en-US" dirty="0" smtClean="0"/>
              <a:t>Adapt to device </a:t>
            </a:r>
            <a:r>
              <a:rPr lang="en-US" dirty="0" err="1" smtClean="0"/>
              <a:t>formfactor</a:t>
            </a:r>
            <a:endParaRPr lang="en-US" dirty="0" smtClean="0"/>
          </a:p>
          <a:p>
            <a:pPr marL="742950" indent="-742950">
              <a:buFont typeface="+mj-lt"/>
              <a:buAutoNum type="arabicPeriod"/>
            </a:pPr>
            <a:r>
              <a:rPr lang="en-US" dirty="0" smtClean="0"/>
              <a:t>Conserving power</a:t>
            </a:r>
          </a:p>
          <a:p>
            <a:pPr marL="742950" indent="-742950">
              <a:buFont typeface="+mj-lt"/>
              <a:buAutoNum type="arabicPeriod"/>
            </a:pPr>
            <a:r>
              <a:rPr lang="en-US" dirty="0" smtClean="0"/>
              <a:t>Validation scenarios</a:t>
            </a:r>
            <a:endParaRPr lang="en-US" dirty="0"/>
          </a:p>
        </p:txBody>
      </p:sp>
      <p:sp>
        <p:nvSpPr>
          <p:cNvPr id="4" name="Title 3"/>
          <p:cNvSpPr>
            <a:spLocks noGrp="1"/>
          </p:cNvSpPr>
          <p:nvPr>
            <p:ph type="title"/>
          </p:nvPr>
        </p:nvSpPr>
        <p:spPr/>
        <p:txBody>
          <a:bodyPr/>
          <a:lstStyle/>
          <a:p>
            <a:r>
              <a:rPr lang="en-US" smtClean="0"/>
              <a:t>Tips for software developers</a:t>
            </a:r>
            <a:endParaRPr lang="en-US" dirty="0"/>
          </a:p>
        </p:txBody>
      </p:sp>
    </p:spTree>
    <p:extLst>
      <p:ext uri="{BB962C8B-B14F-4D97-AF65-F5344CB8AC3E}">
        <p14:creationId xmlns:p14="http://schemas.microsoft.com/office/powerpoint/2010/main" val="374785405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8458199" cy="4308872"/>
          </a:xfrm>
        </p:spPr>
        <p:txBody>
          <a:bodyPr/>
          <a:lstStyle/>
          <a:p>
            <a:r>
              <a:rPr lang="en-US" b="1" dirty="0"/>
              <a:t>Display </a:t>
            </a:r>
            <a:r>
              <a:rPr lang="en-US" b="1" dirty="0" smtClean="0"/>
              <a:t>orientation</a:t>
            </a:r>
            <a:r>
              <a:rPr lang="en-US" dirty="0" smtClean="0"/>
              <a:t>: direction </a:t>
            </a:r>
            <a:r>
              <a:rPr lang="en-US" dirty="0"/>
              <a:t>the pictures on the screen face </a:t>
            </a:r>
            <a:endParaRPr lang="en-US" dirty="0" smtClean="0"/>
          </a:p>
          <a:p>
            <a:r>
              <a:rPr lang="en-US" b="1" dirty="0" smtClean="0"/>
              <a:t>Device orientation</a:t>
            </a:r>
            <a:r>
              <a:rPr lang="en-US" dirty="0"/>
              <a:t>: physical positioning of the </a:t>
            </a:r>
            <a:r>
              <a:rPr lang="en-US" dirty="0" smtClean="0"/>
              <a:t>device</a:t>
            </a:r>
          </a:p>
          <a:p>
            <a:r>
              <a:rPr lang="en-US" dirty="0" smtClean="0"/>
              <a:t>Critical to understand to build an app once for portrait/landscape </a:t>
            </a:r>
            <a:br>
              <a:rPr lang="en-US" dirty="0" smtClean="0"/>
            </a:br>
            <a:r>
              <a:rPr lang="en-US" dirty="0" smtClean="0"/>
              <a:t>first devices</a:t>
            </a:r>
            <a:endParaRPr lang="en-US" dirty="0"/>
          </a:p>
        </p:txBody>
      </p:sp>
      <p:sp>
        <p:nvSpPr>
          <p:cNvPr id="4" name="Title 3"/>
          <p:cNvSpPr>
            <a:spLocks noGrp="1"/>
          </p:cNvSpPr>
          <p:nvPr>
            <p:ph type="title"/>
          </p:nvPr>
        </p:nvSpPr>
        <p:spPr/>
        <p:txBody>
          <a:bodyPr/>
          <a:lstStyle/>
          <a:p>
            <a:r>
              <a:rPr lang="en-US" dirty="0" smtClean="0"/>
              <a:t>Orientation: display vs. device</a:t>
            </a:r>
            <a:endParaRPr lang="en-US" dirty="0"/>
          </a:p>
        </p:txBody>
      </p:sp>
      <p:pic>
        <p:nvPicPr>
          <p:cNvPr id="2" name="Picture 1"/>
          <p:cNvPicPr>
            <a:picLocks noChangeAspect="1"/>
          </p:cNvPicPr>
          <p:nvPr/>
        </p:nvPicPr>
        <p:blipFill>
          <a:blip r:embed="rId2"/>
          <a:stretch>
            <a:fillRect/>
          </a:stretch>
        </p:blipFill>
        <p:spPr>
          <a:xfrm>
            <a:off x="8809037" y="1439862"/>
            <a:ext cx="3517022" cy="4114800"/>
          </a:xfrm>
          <a:prstGeom prst="rect">
            <a:avLst/>
          </a:prstGeom>
        </p:spPr>
      </p:pic>
      <p:sp>
        <p:nvSpPr>
          <p:cNvPr id="3" name="Rectangle 2"/>
          <p:cNvSpPr/>
          <p:nvPr/>
        </p:nvSpPr>
        <p:spPr>
          <a:xfrm>
            <a:off x="274638" y="6375808"/>
            <a:ext cx="7863818" cy="307777"/>
          </a:xfrm>
          <a:prstGeom prst="rect">
            <a:avLst/>
          </a:prstGeom>
        </p:spPr>
        <p:txBody>
          <a:bodyPr wrap="square">
            <a:spAutoFit/>
          </a:bodyPr>
          <a:lstStyle/>
          <a:p>
            <a:pPr algn="ctr"/>
            <a:r>
              <a:rPr lang="en-US" sz="1400" dirty="0" smtClean="0">
                <a:solidFill>
                  <a:srgbClr val="404040"/>
                </a:solidFill>
                <a:hlinkClick r:id="rId3"/>
              </a:rPr>
              <a:t>http://aka.ms/gcpdbz</a:t>
            </a:r>
            <a:r>
              <a:rPr lang="en-US" sz="1400" dirty="0" smtClean="0">
                <a:solidFill>
                  <a:srgbClr val="404040"/>
                </a:solidFill>
              </a:rPr>
              <a:t> </a:t>
            </a:r>
            <a:endParaRPr lang="en-US" sz="1400" dirty="0">
              <a:solidFill>
                <a:srgbClr val="404040"/>
              </a:solidFill>
            </a:endParaRPr>
          </a:p>
        </p:txBody>
      </p:sp>
    </p:spTree>
    <p:extLst>
      <p:ext uri="{BB962C8B-B14F-4D97-AF65-F5344CB8AC3E}">
        <p14:creationId xmlns:p14="http://schemas.microsoft.com/office/powerpoint/2010/main" val="148242398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8458199" cy="5059847"/>
          </a:xfrm>
        </p:spPr>
        <p:txBody>
          <a:bodyPr/>
          <a:lstStyle/>
          <a:p>
            <a:r>
              <a:rPr lang="en-US" b="1" dirty="0" smtClean="0"/>
              <a:t>Accelerometer/gyro	</a:t>
            </a:r>
          </a:p>
          <a:p>
            <a:pPr lvl="1"/>
            <a:r>
              <a:rPr lang="en-US" dirty="0"/>
              <a:t>Accelerometer and gyroscope </a:t>
            </a:r>
            <a:r>
              <a:rPr lang="en-US" dirty="0" smtClean="0"/>
              <a:t>follow </a:t>
            </a:r>
            <a:r>
              <a:rPr lang="en-US" dirty="0"/>
              <a:t>the same basic logic in mapping</a:t>
            </a:r>
            <a:endParaRPr lang="en-US" b="1" dirty="0" smtClean="0"/>
          </a:p>
          <a:p>
            <a:pPr lvl="1"/>
            <a:endParaRPr lang="en-US" b="1" dirty="0" smtClean="0"/>
          </a:p>
          <a:p>
            <a:endParaRPr lang="en-US" b="1" dirty="0" smtClean="0"/>
          </a:p>
          <a:p>
            <a:endParaRPr lang="en-US" b="1" dirty="0" smtClean="0"/>
          </a:p>
          <a:p>
            <a:r>
              <a:rPr lang="en-US" b="1" dirty="0" smtClean="0"/>
              <a:t>Compass</a:t>
            </a:r>
          </a:p>
          <a:p>
            <a:pPr lvl="1"/>
            <a:r>
              <a:rPr lang="en-US" dirty="0" smtClean="0"/>
              <a:t>projecting 3D magnetometer data onto a 2D plane</a:t>
            </a:r>
          </a:p>
          <a:p>
            <a:pPr lvl="1"/>
            <a:r>
              <a:rPr lang="en-US" dirty="0"/>
              <a:t>App must compensate the returned heading with your display orientation</a:t>
            </a:r>
          </a:p>
        </p:txBody>
      </p:sp>
      <p:sp>
        <p:nvSpPr>
          <p:cNvPr id="4" name="Title 3"/>
          <p:cNvSpPr>
            <a:spLocks noGrp="1"/>
          </p:cNvSpPr>
          <p:nvPr>
            <p:ph type="title"/>
          </p:nvPr>
        </p:nvSpPr>
        <p:spPr/>
        <p:txBody>
          <a:bodyPr/>
          <a:lstStyle/>
          <a:p>
            <a:r>
              <a:rPr lang="en-US" dirty="0" smtClean="0"/>
              <a:t>Orientation: display vs. device (part 2)</a:t>
            </a:r>
            <a:endParaRPr lang="en-US" dirty="0"/>
          </a:p>
        </p:txBody>
      </p:sp>
      <p:pic>
        <p:nvPicPr>
          <p:cNvPr id="2" name="Picture 1"/>
          <p:cNvPicPr>
            <a:picLocks noChangeAspect="1"/>
          </p:cNvPicPr>
          <p:nvPr/>
        </p:nvPicPr>
        <p:blipFill>
          <a:blip r:embed="rId2"/>
          <a:stretch>
            <a:fillRect/>
          </a:stretch>
        </p:blipFill>
        <p:spPr>
          <a:xfrm>
            <a:off x="8809037" y="1439862"/>
            <a:ext cx="3517022" cy="41148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55837" y="2887662"/>
            <a:ext cx="3853209" cy="1205515"/>
          </a:xfrm>
          <a:prstGeom prst="rect">
            <a:avLst/>
          </a:prstGeom>
        </p:spPr>
      </p:pic>
      <p:sp>
        <p:nvSpPr>
          <p:cNvPr id="7" name="Rectangle 6"/>
          <p:cNvSpPr/>
          <p:nvPr/>
        </p:nvSpPr>
        <p:spPr>
          <a:xfrm>
            <a:off x="274638" y="6375808"/>
            <a:ext cx="7863818" cy="307777"/>
          </a:xfrm>
          <a:prstGeom prst="rect">
            <a:avLst/>
          </a:prstGeom>
        </p:spPr>
        <p:txBody>
          <a:bodyPr wrap="square">
            <a:spAutoFit/>
          </a:bodyPr>
          <a:lstStyle/>
          <a:p>
            <a:pPr algn="ctr"/>
            <a:r>
              <a:rPr lang="en-US" sz="1400" dirty="0" smtClean="0">
                <a:solidFill>
                  <a:srgbClr val="404040"/>
                </a:solidFill>
                <a:hlinkClick r:id="rId4"/>
              </a:rPr>
              <a:t>http://aka.ms/gcpdbz</a:t>
            </a:r>
            <a:r>
              <a:rPr lang="en-US" sz="1400" dirty="0" smtClean="0">
                <a:solidFill>
                  <a:srgbClr val="404040"/>
                </a:solidFill>
              </a:rPr>
              <a:t> </a:t>
            </a:r>
            <a:endParaRPr lang="en-US" sz="1400" dirty="0">
              <a:solidFill>
                <a:srgbClr val="404040"/>
              </a:solidFill>
            </a:endParaRPr>
          </a:p>
        </p:txBody>
      </p:sp>
    </p:spTree>
    <p:extLst>
      <p:ext uri="{BB962C8B-B14F-4D97-AF65-F5344CB8AC3E}">
        <p14:creationId xmlns:p14="http://schemas.microsoft.com/office/powerpoint/2010/main" val="28502866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dirty="0" smtClean="0"/>
              <a:t>Fred Bhesania</a:t>
            </a:r>
          </a:p>
          <a:p>
            <a:r>
              <a:rPr lang="en-US" dirty="0" smtClean="0"/>
              <a:t>Principal Program Manager</a:t>
            </a:r>
          </a:p>
          <a:p>
            <a:r>
              <a:rPr lang="en-US" dirty="0" smtClean="0"/>
              <a:t>2-529</a:t>
            </a:r>
            <a:endParaRPr lang="en-US" dirty="0"/>
          </a:p>
        </p:txBody>
      </p:sp>
      <p:sp>
        <p:nvSpPr>
          <p:cNvPr id="2" name="Title 1"/>
          <p:cNvSpPr>
            <a:spLocks noGrp="1"/>
          </p:cNvSpPr>
          <p:nvPr>
            <p:ph type="title"/>
          </p:nvPr>
        </p:nvSpPr>
        <p:spPr/>
        <p:txBody>
          <a:bodyPr/>
          <a:lstStyle/>
          <a:p>
            <a:r>
              <a:rPr lang="en-US" smtClean="0"/>
              <a:t>Sensors Platform Enhancements </a:t>
            </a:r>
            <a:br>
              <a:rPr lang="en-US" smtClean="0"/>
            </a:br>
            <a:r>
              <a:rPr lang="en-US" smtClean="0"/>
              <a:t>in Windows</a:t>
            </a:r>
            <a:endParaRPr lang="en-US" dirty="0"/>
          </a:p>
        </p:txBody>
      </p:sp>
      <p:sp>
        <p:nvSpPr>
          <p:cNvPr id="6" name="Text Placeholder 5"/>
          <p:cNvSpPr>
            <a:spLocks noGrp="1"/>
          </p:cNvSpPr>
          <p:nvPr>
            <p:ph type="body" sz="quarter" idx="13"/>
          </p:nvPr>
        </p:nvSpPr>
        <p:spPr/>
        <p:txBody>
          <a:bodyPr/>
          <a:lstStyle/>
          <a:p>
            <a:r>
              <a:rPr lang="en-US" dirty="0" smtClean="0"/>
              <a:t>2-529</a:t>
            </a:r>
            <a:endParaRPr lang="en-US" dirty="0"/>
          </a:p>
        </p:txBody>
      </p:sp>
    </p:spTree>
    <p:extLst>
      <p:ext uri="{BB962C8B-B14F-4D97-AF65-F5344CB8AC3E}">
        <p14:creationId xmlns:p14="http://schemas.microsoft.com/office/powerpoint/2010/main" val="25828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54874"/>
          </a:xfrm>
        </p:spPr>
        <p:txBody>
          <a:bodyPr/>
          <a:lstStyle/>
          <a:p>
            <a:r>
              <a:rPr lang="en-US" dirty="0" smtClean="0"/>
              <a:t>Listen to the sensors that make sense. </a:t>
            </a:r>
            <a:br>
              <a:rPr lang="en-US" dirty="0" smtClean="0"/>
            </a:br>
            <a:r>
              <a:rPr lang="en-US" dirty="0" smtClean="0"/>
              <a:t>Listening to all sensors WILL drain power</a:t>
            </a:r>
          </a:p>
          <a:p>
            <a:r>
              <a:rPr lang="en-US" dirty="0" smtClean="0"/>
              <a:t>Adjust your report interval as long as possible </a:t>
            </a:r>
            <a:br>
              <a:rPr lang="en-US" dirty="0" smtClean="0"/>
            </a:br>
            <a:r>
              <a:rPr lang="en-US" dirty="0" smtClean="0"/>
              <a:t>in background tasks</a:t>
            </a:r>
          </a:p>
          <a:p>
            <a:r>
              <a:rPr lang="en-US" dirty="0" smtClean="0"/>
              <a:t>Note that background tasks may be suspended when your devices battery is low</a:t>
            </a:r>
          </a:p>
        </p:txBody>
      </p:sp>
      <p:sp>
        <p:nvSpPr>
          <p:cNvPr id="3" name="Title 2"/>
          <p:cNvSpPr>
            <a:spLocks noGrp="1"/>
          </p:cNvSpPr>
          <p:nvPr>
            <p:ph type="title"/>
          </p:nvPr>
        </p:nvSpPr>
        <p:spPr/>
        <p:txBody>
          <a:bodyPr/>
          <a:lstStyle/>
          <a:p>
            <a:r>
              <a:rPr lang="en-US" smtClean="0"/>
              <a:t>Conserving power</a:t>
            </a:r>
            <a:endParaRPr lang="en-US" dirty="0"/>
          </a:p>
        </p:txBody>
      </p:sp>
    </p:spTree>
    <p:extLst>
      <p:ext uri="{BB962C8B-B14F-4D97-AF65-F5344CB8AC3E}">
        <p14:creationId xmlns:p14="http://schemas.microsoft.com/office/powerpoint/2010/main" val="32876661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30471"/>
          </a:xfrm>
        </p:spPr>
        <p:txBody>
          <a:bodyPr/>
          <a:lstStyle/>
          <a:p>
            <a:r>
              <a:rPr lang="en-US" dirty="0" smtClean="0"/>
              <a:t>Emulator first and then real hardware</a:t>
            </a:r>
          </a:p>
          <a:p>
            <a:pPr lvl="1"/>
            <a:r>
              <a:rPr lang="en-US" dirty="0" smtClean="0"/>
              <a:t>Quality: some sensors are more noisy than others. May need calibration</a:t>
            </a:r>
          </a:p>
          <a:p>
            <a:pPr lvl="1"/>
            <a:r>
              <a:rPr lang="en-US" dirty="0" smtClean="0"/>
              <a:t>Availability: some sensors are optional on devices</a:t>
            </a:r>
          </a:p>
          <a:p>
            <a:pPr lvl="1"/>
            <a:r>
              <a:rPr lang="en-US" dirty="0" smtClean="0"/>
              <a:t>Device Orientation: test on landscape and portrait first devices</a:t>
            </a:r>
          </a:p>
          <a:p>
            <a:r>
              <a:rPr lang="en-US" dirty="0" smtClean="0"/>
              <a:t>Resource constrains &amp; environments</a:t>
            </a:r>
          </a:p>
          <a:p>
            <a:pPr lvl="1"/>
            <a:r>
              <a:rPr lang="en-US" dirty="0" smtClean="0"/>
              <a:t>Low Battery: suspended when battery &lt;20%</a:t>
            </a:r>
          </a:p>
          <a:p>
            <a:pPr lvl="1"/>
            <a:r>
              <a:rPr lang="en-US" dirty="0" smtClean="0"/>
              <a:t>No resources: background tasks occupied by other apps</a:t>
            </a:r>
          </a:p>
          <a:p>
            <a:pPr lvl="1"/>
            <a:r>
              <a:rPr lang="en-US" dirty="0" smtClean="0"/>
              <a:t>Lighting Conditions: do real world testing in various environments</a:t>
            </a:r>
          </a:p>
          <a:p>
            <a:r>
              <a:rPr lang="en-US" dirty="0" smtClean="0"/>
              <a:t>Foreground app crash // background task lingering</a:t>
            </a:r>
          </a:p>
        </p:txBody>
      </p:sp>
      <p:sp>
        <p:nvSpPr>
          <p:cNvPr id="3" name="Title 2"/>
          <p:cNvSpPr>
            <a:spLocks noGrp="1"/>
          </p:cNvSpPr>
          <p:nvPr>
            <p:ph type="title"/>
          </p:nvPr>
        </p:nvSpPr>
        <p:spPr/>
        <p:txBody>
          <a:bodyPr/>
          <a:lstStyle/>
          <a:p>
            <a:r>
              <a:rPr lang="en-US" dirty="0" smtClean="0"/>
              <a:t>Interesting validation conditions</a:t>
            </a:r>
            <a:endParaRPr lang="en-US" dirty="0"/>
          </a:p>
        </p:txBody>
      </p:sp>
    </p:spTree>
    <p:extLst>
      <p:ext uri="{BB962C8B-B14F-4D97-AF65-F5344CB8AC3E}">
        <p14:creationId xmlns:p14="http://schemas.microsoft.com/office/powerpoint/2010/main" val="178045281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US" dirty="0" smtClean="0"/>
              <a:t>Hardware configurations and </a:t>
            </a:r>
            <a:br>
              <a:rPr lang="en-US" dirty="0" smtClean="0"/>
            </a:br>
            <a:r>
              <a:rPr lang="en-US" dirty="0" smtClean="0"/>
              <a:t>impact to </a:t>
            </a:r>
            <a:r>
              <a:rPr lang="en-US" dirty="0"/>
              <a:t>a</a:t>
            </a:r>
            <a:r>
              <a:rPr lang="en-US" dirty="0" smtClean="0"/>
              <a:t>pplications</a:t>
            </a:r>
            <a:endParaRPr lang="en-US" dirty="0"/>
          </a:p>
        </p:txBody>
      </p:sp>
      <p:pic>
        <p:nvPicPr>
          <p:cNvPr id="6" name="Picture Placeholder 5"/>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l="16829" r="16829"/>
          <a:stretch>
            <a:fillRect/>
          </a:stretch>
        </p:blipFill>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308628377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296561"/>
          </a:xfrm>
        </p:spPr>
        <p:txBody>
          <a:bodyPr/>
          <a:lstStyle/>
          <a:p>
            <a:r>
              <a:rPr lang="en-US" sz="3600" dirty="0"/>
              <a:t>Qualcomm Snapdragon sensor core supported </a:t>
            </a:r>
            <a:br>
              <a:rPr lang="en-US" sz="3600" dirty="0"/>
            </a:br>
            <a:r>
              <a:rPr lang="en-US" sz="3600" dirty="0"/>
              <a:t>(low power sensing scenarios</a:t>
            </a:r>
            <a:r>
              <a:rPr lang="en-US" sz="3600" dirty="0" smtClean="0"/>
              <a:t>)</a:t>
            </a:r>
          </a:p>
          <a:p>
            <a:endParaRPr lang="en-US" sz="3600" dirty="0"/>
          </a:p>
          <a:p>
            <a:r>
              <a:rPr lang="en-US" sz="3600" dirty="0" smtClean="0"/>
              <a:t>UMDF 2.0 driver model supported in Windows Phone 8.1</a:t>
            </a:r>
          </a:p>
          <a:p>
            <a:pPr lvl="1"/>
            <a:r>
              <a:rPr lang="en-US" sz="2000" dirty="0"/>
              <a:t>Increases system stability and reliability</a:t>
            </a:r>
          </a:p>
          <a:p>
            <a:pPr lvl="1"/>
            <a:r>
              <a:rPr lang="en-US" sz="2000" dirty="0"/>
              <a:t>Path to future convergence (single driver across all Windows devices</a:t>
            </a:r>
            <a:r>
              <a:rPr lang="en-US" sz="2000" dirty="0" smtClean="0"/>
              <a:t>)</a:t>
            </a:r>
            <a:endParaRPr lang="en-US" sz="3600" dirty="0" smtClean="0"/>
          </a:p>
          <a:p>
            <a:r>
              <a:rPr lang="en-US" sz="3600" dirty="0" smtClean="0"/>
              <a:t>KMDF still preserved for older phones that upgrade</a:t>
            </a:r>
          </a:p>
          <a:p>
            <a:endParaRPr lang="en-US" sz="3600" dirty="0" smtClean="0"/>
          </a:p>
        </p:txBody>
      </p:sp>
      <p:sp>
        <p:nvSpPr>
          <p:cNvPr id="3" name="Title 2"/>
          <p:cNvSpPr>
            <a:spLocks noGrp="1"/>
          </p:cNvSpPr>
          <p:nvPr>
            <p:ph type="title"/>
          </p:nvPr>
        </p:nvSpPr>
        <p:spPr/>
        <p:txBody>
          <a:bodyPr/>
          <a:lstStyle/>
          <a:p>
            <a:r>
              <a:rPr lang="en-US" smtClean="0"/>
              <a:t>New sensors driver model</a:t>
            </a:r>
            <a:endParaRPr lang="en-US" dirty="0"/>
          </a:p>
        </p:txBody>
      </p:sp>
    </p:spTree>
    <p:extLst>
      <p:ext uri="{BB962C8B-B14F-4D97-AF65-F5344CB8AC3E}">
        <p14:creationId xmlns:p14="http://schemas.microsoft.com/office/powerpoint/2010/main" val="63398756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675400"/>
          </a:xfrm>
        </p:spPr>
        <p:txBody>
          <a:bodyPr/>
          <a:lstStyle/>
          <a:p>
            <a:r>
              <a:rPr lang="en-US" sz="3600" dirty="0" smtClean="0"/>
              <a:t>Windows empowers system manufactures to pick sensors per device that make sense</a:t>
            </a:r>
          </a:p>
          <a:p>
            <a:r>
              <a:rPr lang="en-US" sz="3600" dirty="0" smtClean="0"/>
              <a:t>Most common sensors:</a:t>
            </a:r>
          </a:p>
          <a:p>
            <a:pPr lvl="1"/>
            <a:r>
              <a:rPr lang="en-US" dirty="0" smtClean="0"/>
              <a:t>Accelerometer</a:t>
            </a:r>
          </a:p>
          <a:p>
            <a:pPr lvl="1"/>
            <a:r>
              <a:rPr lang="en-US" dirty="0" smtClean="0"/>
              <a:t>Light sensor</a:t>
            </a:r>
          </a:p>
          <a:p>
            <a:pPr lvl="1"/>
            <a:r>
              <a:rPr lang="en-US" dirty="0" smtClean="0"/>
              <a:t>Proximity sensor (capacitive or IR)</a:t>
            </a:r>
          </a:p>
          <a:p>
            <a:r>
              <a:rPr lang="en-US" sz="3600" dirty="0" smtClean="0"/>
              <a:t>Relative Fusion supported (</a:t>
            </a:r>
            <a:r>
              <a:rPr lang="en-US" sz="3600" dirty="0" err="1" smtClean="0"/>
              <a:t>accel+gyro</a:t>
            </a:r>
            <a:r>
              <a:rPr lang="en-US" sz="3600" dirty="0" smtClean="0"/>
              <a:t>) </a:t>
            </a:r>
          </a:p>
          <a:p>
            <a:endParaRPr lang="en-US" sz="3600" dirty="0" smtClean="0"/>
          </a:p>
          <a:p>
            <a:r>
              <a:rPr lang="en-US" sz="3600" dirty="0" smtClean="0"/>
              <a:t>Apps relying on optional sensors could leverage other forms of input, to prevent negative user feedback</a:t>
            </a:r>
          </a:p>
          <a:p>
            <a:pPr lvl="1"/>
            <a:endParaRPr lang="en-US" sz="2000" dirty="0"/>
          </a:p>
        </p:txBody>
      </p:sp>
      <p:sp>
        <p:nvSpPr>
          <p:cNvPr id="4" name="Title 3"/>
          <p:cNvSpPr>
            <a:spLocks noGrp="1"/>
          </p:cNvSpPr>
          <p:nvPr>
            <p:ph type="title"/>
          </p:nvPr>
        </p:nvSpPr>
        <p:spPr/>
        <p:txBody>
          <a:bodyPr/>
          <a:lstStyle/>
          <a:p>
            <a:r>
              <a:rPr lang="en-US" smtClean="0"/>
              <a:t>Optional sensors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51637" y="1897062"/>
            <a:ext cx="5071673" cy="2209800"/>
          </a:xfrm>
          <a:prstGeom prst="rect">
            <a:avLst/>
          </a:prstGeom>
          <a:ln>
            <a:noFill/>
          </a:ln>
          <a:effectLst/>
        </p:spPr>
      </p:pic>
    </p:spTree>
    <p:extLst>
      <p:ext uri="{BB962C8B-B14F-4D97-AF65-F5344CB8AC3E}">
        <p14:creationId xmlns:p14="http://schemas.microsoft.com/office/powerpoint/2010/main" val="58697305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618038" y="3040063"/>
            <a:ext cx="7543804" cy="914400"/>
          </a:xfrm>
        </p:spPr>
        <p:txBody>
          <a:bodyPr/>
          <a:lstStyle/>
          <a:p>
            <a:pPr marL="571500" indent="-571500">
              <a:buFont typeface="Arial" panose="020B0604020202020204" pitchFamily="34" charset="0"/>
              <a:buChar char="•"/>
            </a:pPr>
            <a:r>
              <a:rPr lang="en-US" dirty="0" smtClean="0"/>
              <a:t>Leverage new Windows Phone 8.1 sensor capabilities</a:t>
            </a:r>
          </a:p>
          <a:p>
            <a:pPr marL="571500" indent="-571500">
              <a:buFont typeface="Arial" panose="020B0604020202020204" pitchFamily="34" charset="0"/>
              <a:buChar char="•"/>
            </a:pPr>
            <a:r>
              <a:rPr lang="en-US" dirty="0" smtClean="0"/>
              <a:t>Be cognizant of user interactions and conserve power appropriately</a:t>
            </a:r>
          </a:p>
          <a:p>
            <a:pPr marL="571500" indent="-571500">
              <a:buFont typeface="Arial" panose="020B0604020202020204" pitchFamily="34" charset="0"/>
              <a:buChar char="•"/>
            </a:pPr>
            <a:r>
              <a:rPr lang="en-US" dirty="0" smtClean="0"/>
              <a:t>Build your Apps to align to Windows and Windows Phone</a:t>
            </a:r>
            <a:endParaRPr lang="en-US" dirty="0"/>
          </a:p>
        </p:txBody>
      </p:sp>
      <p:sp>
        <p:nvSpPr>
          <p:cNvPr id="10" name="Title 9"/>
          <p:cNvSpPr>
            <a:spLocks noGrp="1"/>
          </p:cNvSpPr>
          <p:nvPr>
            <p:ph type="ctrTitle"/>
          </p:nvPr>
        </p:nvSpPr>
        <p:spPr/>
        <p:txBody>
          <a:bodyPr/>
          <a:lstStyle/>
          <a:p>
            <a:r>
              <a:rPr lang="en-US" dirty="0" smtClean="0"/>
              <a:t>Key takeaways</a:t>
            </a:r>
            <a:endParaRPr lang="en-US" dirty="0"/>
          </a:p>
        </p:txBody>
      </p:sp>
    </p:spTree>
    <p:extLst>
      <p:ext uri="{BB962C8B-B14F-4D97-AF65-F5344CB8AC3E}">
        <p14:creationId xmlns:p14="http://schemas.microsoft.com/office/powerpoint/2010/main" val="301525603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708981"/>
          </a:xfrm>
        </p:spPr>
        <p:txBody>
          <a:bodyPr/>
          <a:lstStyle/>
          <a:p>
            <a:r>
              <a:rPr lang="en-US" sz="2800" b="1" dirty="0"/>
              <a:t>Choosing the right </a:t>
            </a:r>
            <a:r>
              <a:rPr lang="en-US" sz="2800" b="1" dirty="0" smtClean="0"/>
              <a:t>sensor </a:t>
            </a:r>
            <a:r>
              <a:rPr lang="en-US" sz="2800" dirty="0" smtClean="0">
                <a:hlinkClick r:id="rId2"/>
              </a:rPr>
              <a:t>http</a:t>
            </a:r>
            <a:r>
              <a:rPr lang="en-US" sz="2800" dirty="0">
                <a:hlinkClick r:id="rId2"/>
              </a:rPr>
              <a:t>://</a:t>
            </a:r>
            <a:r>
              <a:rPr lang="en-US" sz="2800" dirty="0" smtClean="0">
                <a:hlinkClick r:id="rId2"/>
              </a:rPr>
              <a:t>blogs.windows.com/windows/b/appbuilder/archive/2013/11/26/choosing-the-right-sensor.aspx</a:t>
            </a:r>
            <a:r>
              <a:rPr lang="en-US" sz="2800" dirty="0" smtClean="0"/>
              <a:t> </a:t>
            </a:r>
          </a:p>
          <a:p>
            <a:r>
              <a:rPr lang="en-US" sz="2800" b="1" dirty="0" smtClean="0"/>
              <a:t>Aligning Sensors </a:t>
            </a:r>
            <a:r>
              <a:rPr lang="en-US" sz="2800" b="1" dirty="0"/>
              <a:t>to Orientation </a:t>
            </a:r>
            <a:r>
              <a:rPr lang="en-US" sz="2800" dirty="0">
                <a:hlinkClick r:id="rId3"/>
              </a:rPr>
              <a:t>http://</a:t>
            </a:r>
            <a:r>
              <a:rPr lang="en-US" sz="2800" dirty="0" smtClean="0">
                <a:hlinkClick r:id="rId3"/>
              </a:rPr>
              <a:t>blogs.windows.com/windows/b/appbuilder/archive/2013/10/29/aligning-sensors-with-your-app-s-orientation.aspx</a:t>
            </a:r>
            <a:r>
              <a:rPr lang="en-US" sz="2800" dirty="0" smtClean="0"/>
              <a:t> </a:t>
            </a:r>
          </a:p>
          <a:p>
            <a:r>
              <a:rPr lang="en-US" sz="2800" b="1" dirty="0" smtClean="0"/>
              <a:t>Supporting Sensors in Windows 8 / 8.1 </a:t>
            </a:r>
            <a:r>
              <a:rPr lang="en-US" sz="2800" dirty="0" smtClean="0">
                <a:hlinkClick r:id="rId4"/>
              </a:rPr>
              <a:t>http</a:t>
            </a:r>
            <a:r>
              <a:rPr lang="en-US" sz="2800" dirty="0">
                <a:hlinkClick r:id="rId4"/>
              </a:rPr>
              <a:t>://</a:t>
            </a:r>
            <a:r>
              <a:rPr lang="en-US" sz="2800" dirty="0" smtClean="0">
                <a:hlinkClick r:id="rId4"/>
              </a:rPr>
              <a:t>blogs.msdn.com/b/b8/archive/2012/01/24/supporting-sensors-in-windows-8.aspx</a:t>
            </a:r>
            <a:r>
              <a:rPr lang="en-US" sz="2800" dirty="0" smtClean="0"/>
              <a:t> </a:t>
            </a:r>
          </a:p>
          <a:p>
            <a:r>
              <a:rPr lang="en-US" sz="2800" b="1" dirty="0" smtClean="0"/>
              <a:t>Integrating Motion and Orientation Sensors</a:t>
            </a:r>
            <a:r>
              <a:rPr lang="en-US" sz="2800" b="1" dirty="0"/>
              <a:t> </a:t>
            </a:r>
            <a:r>
              <a:rPr lang="en-US" sz="2800" dirty="0">
                <a:hlinkClick r:id="rId5"/>
              </a:rPr>
              <a:t>http://</a:t>
            </a:r>
            <a:r>
              <a:rPr lang="en-US" sz="2800" dirty="0" smtClean="0">
                <a:hlinkClick r:id="rId5"/>
              </a:rPr>
              <a:t>msdn.microsoft.com/library/windows/hardware/br259127.aspx</a:t>
            </a:r>
            <a:r>
              <a:rPr lang="en-US" sz="2800" dirty="0" smtClean="0"/>
              <a:t> </a:t>
            </a:r>
          </a:p>
        </p:txBody>
      </p:sp>
      <p:sp>
        <p:nvSpPr>
          <p:cNvPr id="3" name="Title 2"/>
          <p:cNvSpPr>
            <a:spLocks noGrp="1"/>
          </p:cNvSpPr>
          <p:nvPr>
            <p:ph type="title"/>
          </p:nvPr>
        </p:nvSpPr>
        <p:spPr/>
        <p:txBody>
          <a:bodyPr/>
          <a:lstStyle/>
          <a:p>
            <a:r>
              <a:rPr lang="en-US" dirty="0" smtClean="0"/>
              <a:t>References</a:t>
            </a:r>
            <a:endParaRPr lang="en-US" dirty="0"/>
          </a:p>
        </p:txBody>
      </p:sp>
    </p:spTree>
    <p:extLst>
      <p:ext uri="{BB962C8B-B14F-4D97-AF65-F5344CB8AC3E}">
        <p14:creationId xmlns:p14="http://schemas.microsoft.com/office/powerpoint/2010/main" val="115247054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7" y="2735262"/>
            <a:ext cx="4224528" cy="4224528"/>
          </a:xfrm>
          <a:prstGeom prst="rect">
            <a:avLst/>
          </a:prstGeom>
        </p:spPr>
      </p:pic>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40225681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 </a:t>
            </a:r>
            <a:r>
              <a:rPr lang="en-US" sz="700" dirty="0" smtClean="0">
                <a:gradFill>
                  <a:gsLst>
                    <a:gs pos="0">
                      <a:srgbClr val="404040">
                        <a:lumMod val="75000"/>
                        <a:lumOff val="25000"/>
                      </a:srgbClr>
                    </a:gs>
                    <a:gs pos="100000">
                      <a:srgbClr val="404040">
                        <a:lumMod val="75000"/>
                        <a:lumOff val="25000"/>
                      </a:srgbClr>
                    </a:gs>
                  </a:gsLst>
                  <a:lin ang="5400000" scaled="0"/>
                </a:gradFill>
                <a:cs typeface="Segoe UI" pitchFamily="34" charset="0"/>
              </a:rPr>
              <a:t>2014 </a:t>
            </a:r>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79329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smtClean="0"/>
              <a:t>Extra Slides</a:t>
            </a:r>
            <a:endParaRPr lang="en-US" dirty="0"/>
          </a:p>
        </p:txBody>
      </p:sp>
    </p:spTree>
    <p:extLst>
      <p:ext uri="{BB962C8B-B14F-4D97-AF65-F5344CB8AC3E}">
        <p14:creationId xmlns:p14="http://schemas.microsoft.com/office/powerpoint/2010/main" val="207929700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rPr>
              <a:t>Applications can seamlessly adapt </a:t>
            </a:r>
            <a:br>
              <a:rPr lang="en-US" dirty="0" smtClean="0">
                <a:solidFill>
                  <a:schemeClr val="accent2"/>
                </a:solidFill>
              </a:rPr>
            </a:br>
            <a:r>
              <a:rPr lang="en-US" dirty="0" smtClean="0">
                <a:solidFill>
                  <a:schemeClr val="accent2"/>
                </a:solidFill>
              </a:rPr>
              <a:t>to the users environment using </a:t>
            </a:r>
            <a:r>
              <a:rPr lang="en-US" sz="4400" b="1" dirty="0">
                <a:solidFill>
                  <a:schemeClr val="accent2"/>
                </a:solidFill>
              </a:rPr>
              <a:t>environmental</a:t>
            </a:r>
            <a:r>
              <a:rPr lang="en-US" dirty="0" smtClean="0">
                <a:solidFill>
                  <a:schemeClr val="accent2"/>
                </a:solidFill>
              </a:rPr>
              <a:t> and </a:t>
            </a:r>
            <a:r>
              <a:rPr lang="en-US" sz="4400" b="1" dirty="0">
                <a:solidFill>
                  <a:schemeClr val="accent2"/>
                </a:solidFill>
              </a:rPr>
              <a:t>motion/activity</a:t>
            </a:r>
            <a:r>
              <a:rPr lang="en-US" dirty="0" smtClean="0">
                <a:solidFill>
                  <a:schemeClr val="accent2"/>
                </a:solidFill>
              </a:rPr>
              <a:t> sensors </a:t>
            </a:r>
            <a:endParaRPr lang="en-US" dirty="0">
              <a:solidFill>
                <a:schemeClr val="accent2"/>
              </a:solidFill>
            </a:endParaRPr>
          </a:p>
        </p:txBody>
      </p:sp>
    </p:spTree>
    <p:extLst>
      <p:ext uri="{BB962C8B-B14F-4D97-AF65-F5344CB8AC3E}">
        <p14:creationId xmlns:p14="http://schemas.microsoft.com/office/powerpoint/2010/main" val="375790662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167842"/>
          </a:xfrm>
        </p:spPr>
        <p:txBody>
          <a:bodyPr/>
          <a:lstStyle/>
          <a:p>
            <a:r>
              <a:rPr lang="en-US" dirty="0" smtClean="0"/>
              <a:t>Fusion performed:</a:t>
            </a:r>
          </a:p>
          <a:p>
            <a:pPr lvl="1"/>
            <a:r>
              <a:rPr lang="en-US" dirty="0" smtClean="0"/>
              <a:t>In hardware (Microcontroller / on </a:t>
            </a:r>
            <a:r>
              <a:rPr lang="en-US" dirty="0" err="1" smtClean="0"/>
              <a:t>Soc</a:t>
            </a:r>
            <a:r>
              <a:rPr lang="en-US" dirty="0" smtClean="0"/>
              <a:t>)</a:t>
            </a:r>
          </a:p>
          <a:p>
            <a:pPr lvl="1"/>
            <a:r>
              <a:rPr lang="en-US" dirty="0" smtClean="0"/>
              <a:t>In Software (Vendor’s driver)</a:t>
            </a:r>
          </a:p>
          <a:p>
            <a:pPr lvl="1"/>
            <a:endParaRPr lang="en-US" dirty="0"/>
          </a:p>
          <a:p>
            <a:pPr lvl="1"/>
            <a:endParaRPr lang="en-US" dirty="0" smtClean="0"/>
          </a:p>
          <a:p>
            <a:pPr lvl="1"/>
            <a:endParaRPr lang="en-US" dirty="0"/>
          </a:p>
          <a:p>
            <a:pPr lvl="1"/>
            <a:endParaRPr lang="en-US" dirty="0" smtClean="0"/>
          </a:p>
          <a:p>
            <a:pPr lvl="1"/>
            <a:endParaRPr lang="en-US" dirty="0" smtClean="0"/>
          </a:p>
          <a:p>
            <a:endParaRPr lang="en-US" dirty="0" smtClean="0"/>
          </a:p>
          <a:p>
            <a:r>
              <a:rPr lang="en-US" dirty="0" smtClean="0"/>
              <a:t>Orientation of axis are consistent between Windows 8.1 and Windows Phone 8.1</a:t>
            </a:r>
          </a:p>
          <a:p>
            <a:endParaRPr lang="en-US" dirty="0"/>
          </a:p>
        </p:txBody>
      </p:sp>
      <p:sp>
        <p:nvSpPr>
          <p:cNvPr id="5" name="Title 4"/>
          <p:cNvSpPr>
            <a:spLocks noGrp="1"/>
          </p:cNvSpPr>
          <p:nvPr>
            <p:ph type="title"/>
          </p:nvPr>
        </p:nvSpPr>
        <p:spPr/>
        <p:txBody>
          <a:bodyPr/>
          <a:lstStyle/>
          <a:p>
            <a:r>
              <a:rPr lang="en-US" smtClean="0"/>
              <a:t>Sensor Fusion in Windows	8.1</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41313" y="2354262"/>
            <a:ext cx="6820525" cy="2971800"/>
          </a:xfrm>
          <a:prstGeom prst="rect">
            <a:avLst/>
          </a:prstGeom>
        </p:spPr>
      </p:pic>
    </p:spTree>
    <p:extLst>
      <p:ext uri="{BB962C8B-B14F-4D97-AF65-F5344CB8AC3E}">
        <p14:creationId xmlns:p14="http://schemas.microsoft.com/office/powerpoint/2010/main" val="359421342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75037" y="5234542"/>
            <a:ext cx="3064168" cy="1807405"/>
          </a:xfrm>
          <a:prstGeom prst="rect">
            <a:avLst/>
          </a:prstGeom>
        </p:spPr>
      </p:pic>
      <p:sp>
        <p:nvSpPr>
          <p:cNvPr id="14" name="Rectangle 13"/>
          <p:cNvSpPr/>
          <p:nvPr/>
        </p:nvSpPr>
        <p:spPr bwMode="auto">
          <a:xfrm>
            <a:off x="2076509" y="3664276"/>
            <a:ext cx="3071698" cy="1342205"/>
          </a:xfrm>
          <a:prstGeom prst="rect">
            <a:avLst/>
          </a:prstGeom>
          <a:solidFill>
            <a:schemeClr val="tx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91440"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800" dirty="0">
                <a:solidFill>
                  <a:srgbClr val="FFFFFF"/>
                </a:solidFill>
                <a:latin typeface="Segoe UI Light"/>
                <a:ea typeface="Segoe UI" pitchFamily="34" charset="0"/>
                <a:cs typeface="Segoe UI" pitchFamily="34" charset="0"/>
              </a:rPr>
              <a:t>Win RT API</a:t>
            </a:r>
          </a:p>
        </p:txBody>
      </p:sp>
      <p:sp>
        <p:nvSpPr>
          <p:cNvPr id="3" name="Content Placeholder 2"/>
          <p:cNvSpPr>
            <a:spLocks noGrp="1"/>
          </p:cNvSpPr>
          <p:nvPr>
            <p:ph idx="10"/>
          </p:nvPr>
        </p:nvSpPr>
        <p:spPr/>
        <p:txBody>
          <a:bodyPr/>
          <a:lstStyle/>
          <a:p>
            <a:r>
              <a:rPr lang="en-US" dirty="0" smtClean="0"/>
              <a:t>One set of APIs that connect to a smart world</a:t>
            </a:r>
            <a:endParaRPr lang="en-US" dirty="0"/>
          </a:p>
        </p:txBody>
      </p:sp>
      <p:sp>
        <p:nvSpPr>
          <p:cNvPr id="2" name="Title 1"/>
          <p:cNvSpPr>
            <a:spLocks noGrp="1"/>
          </p:cNvSpPr>
          <p:nvPr>
            <p:ph type="title"/>
          </p:nvPr>
        </p:nvSpPr>
        <p:spPr/>
        <p:txBody>
          <a:bodyPr/>
          <a:lstStyle/>
          <a:p>
            <a:r>
              <a:rPr lang="en-US" smtClean="0"/>
              <a:t>Vision</a:t>
            </a:r>
            <a:endParaRPr lang="en-US" dirty="0"/>
          </a:p>
        </p:txBody>
      </p:sp>
      <p:sp>
        <p:nvSpPr>
          <p:cNvPr id="7" name="Rectangle 6"/>
          <p:cNvSpPr/>
          <p:nvPr/>
        </p:nvSpPr>
        <p:spPr bwMode="auto">
          <a:xfrm>
            <a:off x="2484478" y="4244481"/>
            <a:ext cx="2255760" cy="62434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Sensors Stack</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21432" y="2156507"/>
            <a:ext cx="1668205" cy="122800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27637" y="3751890"/>
            <a:ext cx="1739737" cy="1040809"/>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96095" y="2125662"/>
            <a:ext cx="2059942" cy="1204419"/>
          </a:xfrm>
          <a:prstGeom prst="rect">
            <a:avLst/>
          </a:prstGeom>
        </p:spPr>
      </p:pic>
      <p:pic>
        <p:nvPicPr>
          <p:cNvPr id="22" name="Picture 21"/>
          <p:cNvPicPr>
            <a:picLocks noChangeAspect="1"/>
          </p:cNvPicPr>
          <p:nvPr/>
        </p:nvPicPr>
        <p:blipFill>
          <a:blip r:embed="rId7"/>
          <a:stretch>
            <a:fillRect/>
          </a:stretch>
        </p:blipFill>
        <p:spPr>
          <a:xfrm>
            <a:off x="579437" y="3498675"/>
            <a:ext cx="997368" cy="1547239"/>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04432" y="5176947"/>
            <a:ext cx="816537" cy="1547239"/>
          </a:xfrm>
          <a:prstGeom prst="rect">
            <a:avLst/>
          </a:prstGeom>
        </p:spPr>
      </p:pic>
      <p:sp>
        <p:nvSpPr>
          <p:cNvPr id="4" name="Chevron 3"/>
          <p:cNvSpPr/>
          <p:nvPr/>
        </p:nvSpPr>
        <p:spPr bwMode="auto">
          <a:xfrm>
            <a:off x="7285037" y="3531952"/>
            <a:ext cx="1143867" cy="1425057"/>
          </a:xfrm>
          <a:prstGeom prst="chevron">
            <a:avLst>
              <a:gd name="adj" fmla="val 6736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848823" y="2125662"/>
            <a:ext cx="2484182" cy="59183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Gaming</a:t>
            </a:r>
          </a:p>
        </p:txBody>
      </p:sp>
      <p:sp>
        <p:nvSpPr>
          <p:cNvPr id="19" name="Rectangle 18"/>
          <p:cNvSpPr/>
          <p:nvPr/>
        </p:nvSpPr>
        <p:spPr bwMode="auto">
          <a:xfrm>
            <a:off x="8848823" y="2767142"/>
            <a:ext cx="2484182" cy="59183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In App Gestures</a:t>
            </a:r>
          </a:p>
        </p:txBody>
      </p:sp>
      <p:sp>
        <p:nvSpPr>
          <p:cNvPr id="21" name="Rectangle 20"/>
          <p:cNvSpPr/>
          <p:nvPr/>
        </p:nvSpPr>
        <p:spPr bwMode="auto">
          <a:xfrm>
            <a:off x="8848823" y="4050102"/>
            <a:ext cx="2484182" cy="59183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Environmental </a:t>
            </a: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awareness</a:t>
            </a:r>
          </a:p>
        </p:txBody>
      </p:sp>
      <p:sp>
        <p:nvSpPr>
          <p:cNvPr id="24" name="Rectangle 23"/>
          <p:cNvSpPr/>
          <p:nvPr/>
        </p:nvSpPr>
        <p:spPr bwMode="auto">
          <a:xfrm>
            <a:off x="8848823" y="3408622"/>
            <a:ext cx="2484182" cy="59183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Enhanced Readability</a:t>
            </a:r>
          </a:p>
        </p:txBody>
      </p:sp>
      <p:sp>
        <p:nvSpPr>
          <p:cNvPr id="17" name="Rectangle 16"/>
          <p:cNvSpPr/>
          <p:nvPr/>
        </p:nvSpPr>
        <p:spPr bwMode="auto">
          <a:xfrm>
            <a:off x="8866728" y="5831474"/>
            <a:ext cx="2484182" cy="59183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M</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any more</a:t>
            </a:r>
          </a:p>
        </p:txBody>
      </p:sp>
      <p:sp>
        <p:nvSpPr>
          <p:cNvPr id="6" name="TextBox 5"/>
          <p:cNvSpPr txBox="1"/>
          <p:nvPr/>
        </p:nvSpPr>
        <p:spPr>
          <a:xfrm>
            <a:off x="9799637" y="5207218"/>
            <a:ext cx="978729" cy="717208"/>
          </a:xfrm>
          <a:prstGeom prst="rect">
            <a:avLst/>
          </a:prstGeom>
          <a:noFill/>
        </p:spPr>
        <p:txBody>
          <a:bodyPr vert="vert" wrap="square" lIns="182880" tIns="146304" rIns="182880" bIns="146304" rtlCol="0" anchor="ctr" anchorCtr="0">
            <a:spAutoFit/>
          </a:bodyPr>
          <a:lstStyle/>
          <a:p>
            <a:pPr algn="ctr">
              <a:lnSpc>
                <a:spcPct val="90000"/>
              </a:lnSpc>
              <a:spcAft>
                <a:spcPts val="600"/>
              </a:spcAft>
            </a:pPr>
            <a:r>
              <a:rPr lang="en-US" sz="4400" b="1" dirty="0" smtClean="0">
                <a:gradFill>
                  <a:gsLst>
                    <a:gs pos="2917">
                      <a:srgbClr val="404040"/>
                    </a:gs>
                    <a:gs pos="30000">
                      <a:srgbClr val="404040"/>
                    </a:gs>
                  </a:gsLst>
                  <a:lin ang="5400000" scaled="0"/>
                </a:gradFill>
              </a:rPr>
              <a:t>…</a:t>
            </a:r>
          </a:p>
        </p:txBody>
      </p:sp>
      <p:sp>
        <p:nvSpPr>
          <p:cNvPr id="25" name="Rectangle 24"/>
          <p:cNvSpPr/>
          <p:nvPr/>
        </p:nvSpPr>
        <p:spPr bwMode="auto">
          <a:xfrm>
            <a:off x="8866728" y="4691582"/>
            <a:ext cx="2484182" cy="59183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Background / locked screen</a:t>
            </a:r>
          </a:p>
        </p:txBody>
      </p:sp>
    </p:spTree>
    <p:extLst>
      <p:ext uri="{BB962C8B-B14F-4D97-AF65-F5344CB8AC3E}">
        <p14:creationId xmlns:p14="http://schemas.microsoft.com/office/powerpoint/2010/main" val="409986539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574366" y="3040063"/>
            <a:ext cx="7589837" cy="914400"/>
          </a:xfrm>
        </p:spPr>
        <p:txBody>
          <a:bodyPr/>
          <a:lstStyle/>
          <a:p>
            <a:pPr>
              <a:lnSpc>
                <a:spcPct val="125000"/>
              </a:lnSpc>
            </a:pPr>
            <a:r>
              <a:rPr lang="en-US" sz="3200" dirty="0" smtClean="0"/>
              <a:t>Sensor Enhancements in Windows</a:t>
            </a:r>
          </a:p>
          <a:p>
            <a:pPr>
              <a:lnSpc>
                <a:spcPct val="125000"/>
              </a:lnSpc>
            </a:pPr>
            <a:r>
              <a:rPr lang="en-US" sz="3200" dirty="0" smtClean="0"/>
              <a:t>Optimizing your apps around Sensors</a:t>
            </a:r>
          </a:p>
          <a:p>
            <a:pPr marL="509588" indent="-509588">
              <a:lnSpc>
                <a:spcPct val="125000"/>
              </a:lnSpc>
            </a:pPr>
            <a:r>
              <a:rPr lang="en-US" sz="3200" dirty="0"/>
              <a:t>Hardware configurations </a:t>
            </a:r>
            <a:r>
              <a:rPr lang="en-US" sz="3200" dirty="0" smtClean="0"/>
              <a:t>&amp; impact </a:t>
            </a:r>
            <a:r>
              <a:rPr lang="en-US" sz="3200" dirty="0"/>
              <a:t>to </a:t>
            </a:r>
            <a:r>
              <a:rPr lang="en-US" sz="3200" dirty="0" smtClean="0"/>
              <a:t>apps</a:t>
            </a:r>
            <a:endParaRPr lang="en-US" sz="3200" dirty="0"/>
          </a:p>
          <a:p>
            <a:pPr>
              <a:lnSpc>
                <a:spcPct val="125000"/>
              </a:lnSpc>
            </a:pPr>
            <a:r>
              <a:rPr lang="en-US" sz="3200" dirty="0" smtClean="0"/>
              <a:t>References</a:t>
            </a:r>
          </a:p>
        </p:txBody>
      </p:sp>
      <p:pic>
        <p:nvPicPr>
          <p:cNvPr id="4" name="Picture Placeholder 3"/>
          <p:cNvPicPr>
            <a:picLocks noGrp="1" noChangeAspect="1"/>
          </p:cNvPicPr>
          <p:nvPr>
            <p:ph type="pic" sz="quarter" idx="16"/>
          </p:nvPr>
        </p:nvPicPr>
        <p:blipFill rotWithShape="1">
          <a:blip r:embed="rId3" cstate="print">
            <a:extLst>
              <a:ext uri="{28A0092B-C50C-407E-A947-70E740481C1C}">
                <a14:useLocalDpi xmlns:a14="http://schemas.microsoft.com/office/drawing/2010/main"/>
              </a:ext>
            </a:extLst>
          </a:blip>
          <a:srcRect l="20" r="20"/>
          <a:stretch/>
        </p:blipFill>
        <p:spPr/>
      </p:pic>
      <p:sp>
        <p:nvSpPr>
          <p:cNvPr id="5" name="Title 4"/>
          <p:cNvSpPr>
            <a:spLocks noGrp="1"/>
          </p:cNvSpPr>
          <p:nvPr>
            <p:ph type="title"/>
          </p:nvPr>
        </p:nvSpPr>
        <p:spPr/>
        <p:txBody>
          <a:bodyPr/>
          <a:lstStyle/>
          <a:p>
            <a:r>
              <a:rPr lang="en-US" smtClean="0"/>
              <a:t>Agenda</a:t>
            </a:r>
            <a:br>
              <a:rPr lang="en-US" smtClean="0"/>
            </a:br>
            <a:endParaRPr lang="en-US" dirty="0"/>
          </a:p>
        </p:txBody>
      </p:sp>
    </p:spTree>
    <p:extLst>
      <p:ext uri="{BB962C8B-B14F-4D97-AF65-F5344CB8AC3E}">
        <p14:creationId xmlns:p14="http://schemas.microsoft.com/office/powerpoint/2010/main" val="4110822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Choosing the right sensor</a:t>
            </a:r>
            <a:endParaRPr lang="en-US" dirty="0"/>
          </a:p>
        </p:txBody>
      </p:sp>
      <p:pic>
        <p:nvPicPr>
          <p:cNvPr id="8" name="Picture 7"/>
          <p:cNvPicPr>
            <a:picLocks noChangeAspect="1"/>
          </p:cNvPicPr>
          <p:nvPr/>
        </p:nvPicPr>
        <p:blipFill>
          <a:blip r:embed="rId2"/>
          <a:stretch>
            <a:fillRect/>
          </a:stretch>
        </p:blipFill>
        <p:spPr>
          <a:xfrm>
            <a:off x="1537075" y="1592262"/>
            <a:ext cx="2673225" cy="1341438"/>
          </a:xfrm>
          <a:prstGeom prst="rect">
            <a:avLst/>
          </a:prstGeom>
        </p:spPr>
      </p:pic>
      <p:sp>
        <p:nvSpPr>
          <p:cNvPr id="9" name="TextBox 8"/>
          <p:cNvSpPr txBox="1"/>
          <p:nvPr/>
        </p:nvSpPr>
        <p:spPr>
          <a:xfrm>
            <a:off x="1921187" y="2936874"/>
            <a:ext cx="1905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Accelerometer</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l="14952" r="10288"/>
          <a:stretch/>
        </p:blipFill>
        <p:spPr>
          <a:xfrm>
            <a:off x="8222208" y="1519098"/>
            <a:ext cx="1905000" cy="1376501"/>
          </a:xfrm>
          <a:prstGeom prst="rect">
            <a:avLst/>
          </a:prstGeom>
        </p:spPr>
      </p:pic>
      <p:sp>
        <p:nvSpPr>
          <p:cNvPr id="13" name="TextBox 12"/>
          <p:cNvSpPr txBox="1"/>
          <p:nvPr/>
        </p:nvSpPr>
        <p:spPr>
          <a:xfrm>
            <a:off x="8222208" y="2936874"/>
            <a:ext cx="1905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Inclinometer</a:t>
            </a:r>
          </a:p>
        </p:txBody>
      </p:sp>
      <p:grpSp>
        <p:nvGrpSpPr>
          <p:cNvPr id="2" name="Group 1"/>
          <p:cNvGrpSpPr/>
          <p:nvPr/>
        </p:nvGrpSpPr>
        <p:grpSpPr>
          <a:xfrm>
            <a:off x="4694236" y="5201760"/>
            <a:ext cx="2692673" cy="1800703"/>
            <a:chOff x="4445187" y="4266141"/>
            <a:chExt cx="3216738" cy="2151166"/>
          </a:xfrm>
        </p:grpSpPr>
        <p:pic>
          <p:nvPicPr>
            <p:cNvPr id="14" name="Picture 13"/>
            <p:cNvPicPr>
              <a:picLocks noChangeAspect="1"/>
            </p:cNvPicPr>
            <p:nvPr/>
          </p:nvPicPr>
          <p:blipFill>
            <a:blip r:embed="rId4"/>
            <a:stretch>
              <a:fillRect/>
            </a:stretch>
          </p:blipFill>
          <p:spPr>
            <a:xfrm>
              <a:off x="4968442" y="4266141"/>
              <a:ext cx="2143125" cy="1447800"/>
            </a:xfrm>
            <a:prstGeom prst="rect">
              <a:avLst/>
            </a:prstGeom>
          </p:spPr>
        </p:pic>
        <p:sp>
          <p:nvSpPr>
            <p:cNvPr id="15" name="TextBox 14"/>
            <p:cNvSpPr txBox="1"/>
            <p:nvPr/>
          </p:nvSpPr>
          <p:spPr>
            <a:xfrm>
              <a:off x="4445187" y="5766517"/>
              <a:ext cx="3216738" cy="650790"/>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Device Orientation</a:t>
              </a:r>
            </a:p>
          </p:txBody>
        </p:sp>
      </p:grpSp>
      <p:sp>
        <p:nvSpPr>
          <p:cNvPr id="17" name="TextBox 16"/>
          <p:cNvSpPr txBox="1"/>
          <p:nvPr/>
        </p:nvSpPr>
        <p:spPr>
          <a:xfrm>
            <a:off x="8222208" y="5804148"/>
            <a:ext cx="1905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Light Sensor</a:t>
            </a:r>
          </a:p>
        </p:txBody>
      </p:sp>
      <p:pic>
        <p:nvPicPr>
          <p:cNvPr id="18" name="Picture 17"/>
          <p:cNvPicPr>
            <a:picLocks noChangeAspect="1"/>
          </p:cNvPicPr>
          <p:nvPr/>
        </p:nvPicPr>
        <p:blipFill>
          <a:blip r:embed="rId5"/>
          <a:stretch>
            <a:fillRect/>
          </a:stretch>
        </p:blipFill>
        <p:spPr>
          <a:xfrm>
            <a:off x="1844987" y="4240212"/>
            <a:ext cx="2057400" cy="1473729"/>
          </a:xfrm>
          <a:prstGeom prst="rect">
            <a:avLst/>
          </a:prstGeom>
        </p:spPr>
      </p:pic>
      <p:sp>
        <p:nvSpPr>
          <p:cNvPr id="19" name="TextBox 18"/>
          <p:cNvSpPr txBox="1"/>
          <p:nvPr/>
        </p:nvSpPr>
        <p:spPr>
          <a:xfrm>
            <a:off x="1929124" y="5804148"/>
            <a:ext cx="1905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Gyrometer</a:t>
            </a:r>
          </a:p>
        </p:txBody>
      </p:sp>
      <p:pic>
        <p:nvPicPr>
          <p:cNvPr id="7" name="Picture 6">
            <a:hlinkClick r:id="rId6" action="ppaction://hlinkfile"/>
          </p:cNvPr>
          <p:cNvPicPr>
            <a:picLocks noChangeAspect="1"/>
          </p:cNvPicPr>
          <p:nvPr/>
        </p:nvPicPr>
        <p:blipFill>
          <a:blip r:embed="rId7"/>
          <a:stretch>
            <a:fillRect/>
          </a:stretch>
        </p:blipFill>
        <p:spPr>
          <a:xfrm>
            <a:off x="4313237" y="3039394"/>
            <a:ext cx="3611344" cy="204022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 name="Group 2"/>
          <p:cNvGrpSpPr/>
          <p:nvPr/>
        </p:nvGrpSpPr>
        <p:grpSpPr>
          <a:xfrm>
            <a:off x="5076728" y="1140492"/>
            <a:ext cx="1905000" cy="1868740"/>
            <a:chOff x="5087505" y="1592262"/>
            <a:chExt cx="1905000" cy="1868740"/>
          </a:xfrm>
        </p:grpSpPr>
        <p:pic>
          <p:nvPicPr>
            <p:cNvPr id="10" name="Picture 9"/>
            <p:cNvPicPr>
              <a:picLocks noChangeAspect="1"/>
            </p:cNvPicPr>
            <p:nvPr/>
          </p:nvPicPr>
          <p:blipFill>
            <a:blip r:embed="rId8"/>
            <a:stretch>
              <a:fillRect/>
            </a:stretch>
          </p:blipFill>
          <p:spPr>
            <a:xfrm>
              <a:off x="5135130" y="1592262"/>
              <a:ext cx="1809750" cy="1323975"/>
            </a:xfrm>
            <a:prstGeom prst="rect">
              <a:avLst/>
            </a:prstGeom>
          </p:spPr>
        </p:pic>
        <p:sp>
          <p:nvSpPr>
            <p:cNvPr id="11" name="TextBox 10"/>
            <p:cNvSpPr txBox="1"/>
            <p:nvPr/>
          </p:nvSpPr>
          <p:spPr>
            <a:xfrm>
              <a:off x="5087505" y="2916237"/>
              <a:ext cx="1905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404040"/>
                      </a:gs>
                      <a:gs pos="30000">
                        <a:srgbClr val="404040"/>
                      </a:gs>
                    </a:gsLst>
                    <a:lin ang="5400000" scaled="0"/>
                  </a:gradFill>
                </a:rPr>
                <a:t>Compass</a:t>
              </a:r>
            </a:p>
          </p:txBody>
        </p:sp>
      </p:grpSp>
      <p:pic>
        <p:nvPicPr>
          <p:cNvPr id="16" name="Picture 15"/>
          <p:cNvPicPr>
            <a:picLocks noChangeAspect="1"/>
          </p:cNvPicPr>
          <p:nvPr/>
        </p:nvPicPr>
        <p:blipFill>
          <a:blip r:embed="rId9"/>
          <a:stretch>
            <a:fillRect/>
          </a:stretch>
        </p:blipFill>
        <p:spPr>
          <a:xfrm>
            <a:off x="8102855" y="4240212"/>
            <a:ext cx="2143706" cy="1494367"/>
          </a:xfrm>
          <a:prstGeom prst="rect">
            <a:avLst/>
          </a:prstGeom>
        </p:spPr>
      </p:pic>
    </p:spTree>
    <p:extLst>
      <p:ext uri="{BB962C8B-B14F-4D97-AF65-F5344CB8AC3E}">
        <p14:creationId xmlns:p14="http://schemas.microsoft.com/office/powerpoint/2010/main" val="1020091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Sensors across Windows platforms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489594187"/>
              </p:ext>
            </p:extLst>
          </p:nvPr>
        </p:nvGraphicFramePr>
        <p:xfrm>
          <a:off x="1722437" y="1757185"/>
          <a:ext cx="8290984" cy="2250440"/>
        </p:xfrm>
        <a:graphic>
          <a:graphicData uri="http://schemas.openxmlformats.org/drawingml/2006/table">
            <a:tbl>
              <a:tblPr firstRow="1" bandRow="1">
                <a:tableStyleId>{0E3FDE45-AF77-4B5C-9715-49D594BDF05E}</a:tableStyleId>
              </a:tblPr>
              <a:tblGrid>
                <a:gridCol w="3429000"/>
                <a:gridCol w="2430992"/>
                <a:gridCol w="2430992"/>
              </a:tblGrid>
              <a:tr h="370840">
                <a:tc>
                  <a:txBody>
                    <a:bodyPr/>
                    <a:lstStyle/>
                    <a:p>
                      <a:r>
                        <a:rPr lang="en-US" sz="2000" b="0" dirty="0" smtClean="0">
                          <a:solidFill>
                            <a:schemeClr val="bg1"/>
                          </a:solidFill>
                        </a:rPr>
                        <a:t>Raw Sensor</a:t>
                      </a:r>
                      <a:r>
                        <a:rPr lang="en-US" sz="2000" b="0" baseline="0" dirty="0" smtClean="0">
                          <a:solidFill>
                            <a:schemeClr val="bg1"/>
                          </a:solidFill>
                        </a:rPr>
                        <a:t> Type</a:t>
                      </a:r>
                      <a:endParaRPr lang="en-US" sz="2000" b="0" dirty="0">
                        <a:solidFill>
                          <a:schemeClr val="bg1"/>
                        </a:solidFill>
                      </a:endParaRPr>
                    </a:p>
                  </a:txBody>
                  <a:tcPr>
                    <a:solidFill>
                      <a:schemeClr val="accent2"/>
                    </a:solidFill>
                  </a:tcPr>
                </a:tc>
                <a:tc>
                  <a:txBody>
                    <a:bodyPr/>
                    <a:lstStyle/>
                    <a:p>
                      <a:pPr algn="ctr"/>
                      <a:r>
                        <a:rPr lang="en-US" sz="2000" b="0" dirty="0" smtClean="0">
                          <a:solidFill>
                            <a:schemeClr val="bg1"/>
                          </a:solidFill>
                        </a:rPr>
                        <a:t>Windows 8.1</a:t>
                      </a:r>
                      <a:endParaRPr lang="en-US" sz="2000" b="0" dirty="0">
                        <a:solidFill>
                          <a:schemeClr val="bg1"/>
                        </a:solidFill>
                      </a:endParaRPr>
                    </a:p>
                  </a:txBody>
                  <a:tcPr>
                    <a:solidFill>
                      <a:schemeClr val="accent2"/>
                    </a:solidFill>
                  </a:tcPr>
                </a:tc>
                <a:tc>
                  <a:txBody>
                    <a:bodyPr/>
                    <a:lstStyle/>
                    <a:p>
                      <a:pPr algn="ctr"/>
                      <a:r>
                        <a:rPr lang="en-US" sz="2000" b="0" dirty="0" smtClean="0">
                          <a:solidFill>
                            <a:schemeClr val="bg1"/>
                          </a:solidFill>
                        </a:rPr>
                        <a:t>Windows Phone 8.1</a:t>
                      </a:r>
                      <a:endParaRPr lang="en-US" sz="2000" b="0" dirty="0">
                        <a:solidFill>
                          <a:schemeClr val="bg1"/>
                        </a:solidFill>
                      </a:endParaRPr>
                    </a:p>
                  </a:txBody>
                  <a:tcPr>
                    <a:solidFill>
                      <a:schemeClr val="accent2"/>
                    </a:solidFill>
                  </a:tcPr>
                </a:tc>
              </a:tr>
              <a:tr h="370840">
                <a:tc>
                  <a:txBody>
                    <a:bodyPr/>
                    <a:lstStyle/>
                    <a:p>
                      <a:r>
                        <a:rPr lang="en-US" sz="1600" dirty="0" smtClean="0"/>
                        <a:t>3D-Accelerometer</a:t>
                      </a:r>
                      <a:endParaRPr lang="en-US" sz="1600" b="0" dirty="0"/>
                    </a:p>
                  </a:txBody>
                  <a:tcPr/>
                </a:tc>
                <a:tc>
                  <a:txBody>
                    <a:bodyPr/>
                    <a:lstStyle/>
                    <a:p>
                      <a:pPr algn="ctr"/>
                      <a:r>
                        <a:rPr lang="en-US" sz="1600" dirty="0" smtClean="0">
                          <a:solidFill>
                            <a:schemeClr val="accent4"/>
                          </a:solidFill>
                        </a:rPr>
                        <a:t>Yes</a:t>
                      </a:r>
                      <a:endParaRPr lang="en-US" sz="1600" b="0" dirty="0">
                        <a:solidFill>
                          <a:schemeClr val="accent4"/>
                        </a:solidFill>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accent4"/>
                          </a:solidFill>
                        </a:rPr>
                        <a:t>Yes</a:t>
                      </a:r>
                      <a:endParaRPr lang="en-US" sz="1600" b="0" kern="1200" dirty="0" smtClean="0">
                        <a:solidFill>
                          <a:schemeClr val="accent4"/>
                        </a:solidFill>
                        <a:latin typeface="+mn-lt"/>
                        <a:ea typeface="+mn-ea"/>
                        <a:cs typeface="+mn-cs"/>
                      </a:endParaRPr>
                    </a:p>
                  </a:txBody>
                  <a:tcPr/>
                </a:tc>
              </a:tr>
              <a:tr h="370840">
                <a:tc>
                  <a:txBody>
                    <a:bodyPr/>
                    <a:lstStyle/>
                    <a:p>
                      <a:r>
                        <a:rPr lang="en-US" sz="1600" dirty="0" smtClean="0"/>
                        <a:t>3D-Magnetometer</a:t>
                      </a:r>
                      <a:endParaRPr lang="en-US" sz="1600" b="0" dirty="0"/>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dirty="0" smtClean="0">
                          <a:solidFill>
                            <a:schemeClr val="accent4"/>
                          </a:solidFill>
                        </a:rPr>
                        <a:t>Yes</a:t>
                      </a:r>
                      <a:endParaRPr lang="en-US" sz="1600" b="0" dirty="0" smtClean="0">
                        <a:solidFill>
                          <a:schemeClr val="accent4"/>
                        </a:solidFill>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accent4"/>
                          </a:solidFill>
                        </a:rPr>
                        <a:t>Yes</a:t>
                      </a:r>
                      <a:endParaRPr lang="en-US" sz="1600" b="0" kern="1200" dirty="0" smtClean="0">
                        <a:solidFill>
                          <a:schemeClr val="accent4"/>
                        </a:solidFill>
                        <a:latin typeface="+mn-lt"/>
                        <a:ea typeface="+mn-ea"/>
                        <a:cs typeface="+mn-cs"/>
                      </a:endParaRPr>
                    </a:p>
                  </a:txBody>
                  <a:tcPr/>
                </a:tc>
              </a:tr>
              <a:tr h="370840">
                <a:tc>
                  <a:txBody>
                    <a:bodyPr/>
                    <a:lstStyle/>
                    <a:p>
                      <a:r>
                        <a:rPr lang="en-US" sz="1600" dirty="0" smtClean="0"/>
                        <a:t>3D-Gyroscope</a:t>
                      </a:r>
                      <a:endParaRPr lang="en-US" sz="1600" b="0" dirty="0"/>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dirty="0" smtClean="0">
                          <a:solidFill>
                            <a:schemeClr val="accent4"/>
                          </a:solidFill>
                        </a:rPr>
                        <a:t>Yes</a:t>
                      </a:r>
                      <a:endParaRPr lang="en-US" sz="1600" b="0" dirty="0" smtClean="0">
                        <a:solidFill>
                          <a:schemeClr val="accent4"/>
                        </a:solidFill>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accent4"/>
                          </a:solidFill>
                        </a:rPr>
                        <a:t>Yes</a:t>
                      </a:r>
                      <a:endParaRPr lang="en-US" sz="1600" b="0" kern="1200" dirty="0" smtClean="0">
                        <a:solidFill>
                          <a:schemeClr val="accent4"/>
                        </a:solidFill>
                        <a:latin typeface="+mn-lt"/>
                        <a:ea typeface="+mn-ea"/>
                        <a:cs typeface="+mn-cs"/>
                      </a:endParaRPr>
                    </a:p>
                  </a:txBody>
                  <a:tcPr/>
                </a:tc>
              </a:tr>
              <a:tr h="370840">
                <a:tc>
                  <a:txBody>
                    <a:bodyPr/>
                    <a:lstStyle/>
                    <a:p>
                      <a:r>
                        <a:rPr lang="en-US" sz="1600" dirty="0" smtClean="0"/>
                        <a:t>Ambient Light</a:t>
                      </a:r>
                      <a:endParaRPr lang="en-US" sz="1600" b="0" dirty="0"/>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dirty="0" smtClean="0">
                          <a:solidFill>
                            <a:schemeClr val="accent4"/>
                          </a:solidFill>
                        </a:rPr>
                        <a:t>Yes</a:t>
                      </a:r>
                      <a:endParaRPr lang="en-US" sz="1600" b="0" dirty="0" smtClean="0">
                        <a:solidFill>
                          <a:schemeClr val="accent4"/>
                        </a:solidFill>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accent4"/>
                          </a:solidFill>
                        </a:rPr>
                        <a:t>Yes</a:t>
                      </a:r>
                      <a:endParaRPr lang="en-US" sz="1600" b="0" kern="1200" dirty="0" smtClean="0">
                        <a:solidFill>
                          <a:schemeClr val="accent4"/>
                        </a:solidFill>
                        <a:latin typeface="+mn-lt"/>
                        <a:ea typeface="+mn-ea"/>
                        <a:cs typeface="+mn-cs"/>
                      </a:endParaRPr>
                    </a:p>
                  </a:txBody>
                  <a:tcPr/>
                </a:tc>
              </a:tr>
              <a:tr h="370840">
                <a:tc>
                  <a:txBody>
                    <a:bodyPr/>
                    <a:lstStyle/>
                    <a:p>
                      <a:r>
                        <a:rPr lang="en-US" sz="1600" dirty="0" smtClean="0"/>
                        <a:t>Short Range Proximity</a:t>
                      </a:r>
                      <a:endParaRPr lang="en-US" sz="1600" b="0" dirty="0"/>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dirty="0" smtClean="0">
                          <a:solidFill>
                            <a:srgbClr val="C00000"/>
                          </a:solidFill>
                        </a:rPr>
                        <a:t>No</a:t>
                      </a:r>
                      <a:endParaRPr lang="en-US" sz="1600" b="0" dirty="0" smtClean="0">
                        <a:solidFill>
                          <a:srgbClr val="C00000"/>
                        </a:solidFill>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accent4"/>
                          </a:solidFill>
                        </a:rPr>
                        <a:t>Yes</a:t>
                      </a:r>
                      <a:endParaRPr lang="en-US" sz="1600" b="0" kern="1200" dirty="0" smtClean="0">
                        <a:solidFill>
                          <a:schemeClr val="accent4"/>
                        </a:solidFill>
                        <a:latin typeface="+mn-lt"/>
                        <a:ea typeface="+mn-ea"/>
                        <a:cs typeface="+mn-cs"/>
                      </a:endParaRPr>
                    </a:p>
                  </a:txBody>
                  <a:tcPr/>
                </a:tc>
              </a:tr>
            </a:tbl>
          </a:graphicData>
        </a:graphic>
      </p:graphicFrame>
      <p:graphicFrame>
        <p:nvGraphicFramePr>
          <p:cNvPr id="5" name="Diagram 4"/>
          <p:cNvGraphicFramePr/>
          <p:nvPr>
            <p:extLst/>
          </p:nvPr>
        </p:nvGraphicFramePr>
        <p:xfrm>
          <a:off x="1646237" y="5186185"/>
          <a:ext cx="8290983" cy="1239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 name="Group 1"/>
          <p:cNvGrpSpPr/>
          <p:nvPr/>
        </p:nvGrpSpPr>
        <p:grpSpPr>
          <a:xfrm>
            <a:off x="1646236" y="4106860"/>
            <a:ext cx="8290983" cy="990596"/>
            <a:chOff x="1646236" y="4338852"/>
            <a:chExt cx="8290983" cy="822639"/>
          </a:xfrm>
        </p:grpSpPr>
        <p:sp>
          <p:nvSpPr>
            <p:cNvPr id="6" name="Right Brace 5"/>
            <p:cNvSpPr/>
            <p:nvPr/>
          </p:nvSpPr>
          <p:spPr>
            <a:xfrm rot="16200000">
              <a:off x="5493013" y="717285"/>
              <a:ext cx="597429" cy="8290983"/>
            </a:xfrm>
            <a:prstGeom prst="rightBrace">
              <a:avLst>
                <a:gd name="adj1" fmla="val 36579"/>
                <a:gd name="adj2" fmla="val 1807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404040"/>
                </a:solidFill>
              </a:endParaRPr>
            </a:p>
          </p:txBody>
        </p:sp>
        <p:sp>
          <p:nvSpPr>
            <p:cNvPr id="7" name="TextBox 6"/>
            <p:cNvSpPr txBox="1"/>
            <p:nvPr/>
          </p:nvSpPr>
          <p:spPr>
            <a:xfrm>
              <a:off x="3475037" y="4338852"/>
              <a:ext cx="4648200" cy="567415"/>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404040"/>
                      </a:gs>
                      <a:gs pos="30000">
                        <a:srgbClr val="404040"/>
                      </a:gs>
                    </a:gsLst>
                    <a:lin ang="5400000" scaled="0"/>
                  </a:gradFill>
                  <a:latin typeface="Segoe UI Light"/>
                </a:rPr>
                <a:t>Derived Sensors (Fusion)</a:t>
              </a:r>
            </a:p>
          </p:txBody>
        </p:sp>
      </p:grpSp>
    </p:spTree>
    <p:extLst>
      <p:ext uri="{BB962C8B-B14F-4D97-AF65-F5344CB8AC3E}">
        <p14:creationId xmlns:p14="http://schemas.microsoft.com/office/powerpoint/2010/main" val="366030929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Sensor Enhancements </a:t>
            </a:r>
            <a:br>
              <a:rPr lang="en-US" dirty="0" smtClean="0"/>
            </a:br>
            <a:r>
              <a:rPr lang="en-US" dirty="0" smtClean="0"/>
              <a:t>in Windows Phone 8.1</a:t>
            </a:r>
            <a:endParaRPr lang="en-US" dirty="0"/>
          </a:p>
        </p:txBody>
      </p:sp>
      <p:pic>
        <p:nvPicPr>
          <p:cNvPr id="24" name="Picture Placeholder 4"/>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l="16691" r="16691"/>
          <a:stretch>
            <a:fillRect/>
          </a:stretch>
        </p:blipFill>
        <p:spPr/>
      </p:pic>
      <p:sp>
        <p:nvSpPr>
          <p:cNvPr id="8" name="Title 7"/>
          <p:cNvSpPr>
            <a:spLocks noGrp="1"/>
          </p:cNvSpPr>
          <p:nvPr>
            <p:ph type="title"/>
          </p:nvPr>
        </p:nvSpPr>
        <p:spPr/>
        <p:txBody>
          <a:bodyPr/>
          <a:lstStyle/>
          <a:p>
            <a:endParaRPr lang="en-US"/>
          </a:p>
        </p:txBody>
      </p:sp>
    </p:spTree>
    <p:extLst>
      <p:ext uri="{BB962C8B-B14F-4D97-AF65-F5344CB8AC3E}">
        <p14:creationId xmlns:p14="http://schemas.microsoft.com/office/powerpoint/2010/main" val="2879401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5"/>
          </p:nvPr>
        </p:nvSpPr>
        <p:spPr/>
        <p:txBody>
          <a:bodyPr/>
          <a:lstStyle/>
          <a:p>
            <a:r>
              <a:rPr lang="en-US" sz="3200" dirty="0" smtClean="0"/>
              <a:t>Windows &amp; Windows Phone automatically adjust screen </a:t>
            </a:r>
            <a:br>
              <a:rPr lang="en-US" sz="3200" dirty="0" smtClean="0"/>
            </a:br>
            <a:r>
              <a:rPr lang="en-US" sz="3200" dirty="0" smtClean="0"/>
              <a:t>brightness to help maximize readability</a:t>
            </a:r>
          </a:p>
          <a:p>
            <a:endParaRPr lang="en-US" sz="3200" dirty="0" smtClean="0"/>
          </a:p>
          <a:p>
            <a:r>
              <a:rPr lang="en-US" sz="3200" dirty="0"/>
              <a:t>Windows Phone 8.1 allows apps to get ambient light readings (in LUX)</a:t>
            </a:r>
          </a:p>
          <a:p>
            <a:endParaRPr lang="en-US" sz="3200" dirty="0" smtClean="0"/>
          </a:p>
          <a:p>
            <a:r>
              <a:rPr lang="en-US" sz="3200" dirty="0" smtClean="0"/>
              <a:t>App differentiation empowered, based on environmental lighting conditions</a:t>
            </a:r>
          </a:p>
          <a:p>
            <a:pPr lvl="1"/>
            <a:endParaRPr lang="en-US" sz="2000" dirty="0" smtClean="0"/>
          </a:p>
          <a:p>
            <a:pPr lvl="1"/>
            <a:endParaRPr lang="en-US" sz="2000"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7098" r="17098"/>
          <a:stretch>
            <a:fillRect/>
          </a:stretch>
        </p:blipFill>
        <p:spPr/>
      </p:pic>
      <p:sp>
        <p:nvSpPr>
          <p:cNvPr id="9" name="Title 8"/>
          <p:cNvSpPr>
            <a:spLocks noGrp="1"/>
          </p:cNvSpPr>
          <p:nvPr>
            <p:ph type="title"/>
          </p:nvPr>
        </p:nvSpPr>
        <p:spPr/>
        <p:txBody>
          <a:bodyPr/>
          <a:lstStyle/>
          <a:p>
            <a:r>
              <a:rPr lang="en-US" dirty="0" smtClean="0"/>
              <a:t>Light sensor</a:t>
            </a:r>
            <a:endParaRPr lang="en-US" dirty="0"/>
          </a:p>
        </p:txBody>
      </p:sp>
      <p:sp>
        <p:nvSpPr>
          <p:cNvPr id="2" name="Rectangle 1"/>
          <p:cNvSpPr/>
          <p:nvPr/>
        </p:nvSpPr>
        <p:spPr>
          <a:xfrm>
            <a:off x="4846637" y="6383835"/>
            <a:ext cx="7317566" cy="307777"/>
          </a:xfrm>
          <a:prstGeom prst="rect">
            <a:avLst/>
          </a:prstGeom>
        </p:spPr>
        <p:txBody>
          <a:bodyPr wrap="square">
            <a:spAutoFit/>
          </a:bodyPr>
          <a:lstStyle/>
          <a:p>
            <a:pPr algn="ctr"/>
            <a:r>
              <a:rPr lang="en-US" sz="1400" dirty="0" smtClean="0">
                <a:solidFill>
                  <a:srgbClr val="404040"/>
                </a:solidFill>
                <a:hlinkClick r:id="rId3"/>
              </a:rPr>
              <a:t>http://aka.ms/gm9hhy</a:t>
            </a:r>
            <a:r>
              <a:rPr lang="en-US" sz="1400" dirty="0" smtClean="0">
                <a:solidFill>
                  <a:srgbClr val="404040"/>
                </a:solidFill>
              </a:rPr>
              <a:t> </a:t>
            </a:r>
            <a:endParaRPr lang="en-US" sz="1400" dirty="0">
              <a:solidFill>
                <a:srgbClr val="404040"/>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87461" y="-1912938"/>
            <a:ext cx="1638193" cy="1068386"/>
          </a:xfrm>
          <a:prstGeom prst="rect">
            <a:avLst/>
          </a:prstGeom>
        </p:spPr>
      </p:pic>
    </p:spTree>
    <p:extLst>
      <p:ext uri="{BB962C8B-B14F-4D97-AF65-F5344CB8AC3E}">
        <p14:creationId xmlns:p14="http://schemas.microsoft.com/office/powerpoint/2010/main" val="91834345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4164"/>
            <a:ext cx="7619999" cy="4755421"/>
          </a:xfrm>
        </p:spPr>
        <p:txBody>
          <a:bodyPr/>
          <a:lstStyle/>
          <a:p>
            <a:r>
              <a:rPr lang="en-US" dirty="0" smtClean="0"/>
              <a:t>Dim Lighting Conditions</a:t>
            </a:r>
          </a:p>
          <a:p>
            <a:pPr lvl="1"/>
            <a:r>
              <a:rPr lang="en-US" dirty="0"/>
              <a:t>Minimize brightness*</a:t>
            </a:r>
          </a:p>
          <a:p>
            <a:pPr lvl="1"/>
            <a:r>
              <a:rPr lang="en-US" dirty="0"/>
              <a:t>Maximize contrast (washes out colors)</a:t>
            </a:r>
          </a:p>
          <a:p>
            <a:pPr lvl="1"/>
            <a:r>
              <a:rPr lang="en-US" dirty="0"/>
              <a:t>Inverse the reading mode</a:t>
            </a:r>
          </a:p>
          <a:p>
            <a:pPr lvl="1"/>
            <a:r>
              <a:rPr lang="en-US" dirty="0"/>
              <a:t>Adjust fonts on transitions</a:t>
            </a:r>
          </a:p>
          <a:p>
            <a:endParaRPr lang="en-US" dirty="0" smtClean="0"/>
          </a:p>
          <a:p>
            <a:r>
              <a:rPr lang="en-US" dirty="0" smtClean="0"/>
              <a:t>Bright Lighting Conditions</a:t>
            </a:r>
          </a:p>
          <a:p>
            <a:pPr lvl="1"/>
            <a:r>
              <a:rPr lang="en-US" dirty="0" smtClean="0"/>
              <a:t>Maximize brightness*</a:t>
            </a:r>
          </a:p>
          <a:p>
            <a:pPr lvl="1"/>
            <a:r>
              <a:rPr lang="en-US" dirty="0" smtClean="0"/>
              <a:t>Maximize contrast and reduce colors</a:t>
            </a:r>
          </a:p>
          <a:p>
            <a:pPr lvl="1"/>
            <a:r>
              <a:rPr lang="en-US" dirty="0"/>
              <a:t>Adjust fonts on </a:t>
            </a:r>
            <a:r>
              <a:rPr lang="en-US" dirty="0" smtClean="0"/>
              <a:t>transitions</a:t>
            </a:r>
            <a:endParaRPr lang="en-US" dirty="0"/>
          </a:p>
        </p:txBody>
      </p:sp>
      <p:sp>
        <p:nvSpPr>
          <p:cNvPr id="3" name="Title 2"/>
          <p:cNvSpPr>
            <a:spLocks noGrp="1"/>
          </p:cNvSpPr>
          <p:nvPr>
            <p:ph type="title"/>
          </p:nvPr>
        </p:nvSpPr>
        <p:spPr/>
        <p:txBody>
          <a:bodyPr/>
          <a:lstStyle/>
          <a:p>
            <a:r>
              <a:rPr lang="en-US" dirty="0" smtClean="0"/>
              <a:t>Tips to enhance readability</a:t>
            </a:r>
            <a:endParaRPr lang="en-US" dirty="0"/>
          </a:p>
        </p:txBody>
      </p:sp>
      <p:sp>
        <p:nvSpPr>
          <p:cNvPr id="5" name="TextBox 4"/>
          <p:cNvSpPr txBox="1"/>
          <p:nvPr/>
        </p:nvSpPr>
        <p:spPr>
          <a:xfrm>
            <a:off x="274638" y="6413864"/>
            <a:ext cx="44196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404040"/>
                    </a:gs>
                    <a:gs pos="30000">
                      <a:srgbClr val="404040"/>
                    </a:gs>
                  </a:gsLst>
                  <a:lin ang="5400000" scaled="0"/>
                </a:gradFill>
              </a:rPr>
              <a:t>* Done by OS</a:t>
            </a:r>
          </a:p>
        </p:txBody>
      </p:sp>
      <p:graphicFrame>
        <p:nvGraphicFramePr>
          <p:cNvPr id="6" name="Diagram 5"/>
          <p:cNvGraphicFramePr/>
          <p:nvPr>
            <p:extLst/>
          </p:nvPr>
        </p:nvGraphicFramePr>
        <p:xfrm>
          <a:off x="7208837" y="1212850"/>
          <a:ext cx="5059891" cy="518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922363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14 Sensors" id="{5F1DBC9C-9002-4E47-9B6F-6D957A66237F}" vid="{66785083-70C9-4D5A-A359-3CFB67949988}"/>
    </a:ext>
  </a:extLst>
</a:theme>
</file>

<file path=ppt/theme/theme4.xml><?xml version="1.0" encoding="utf-8"?>
<a:theme xmlns:a="http://schemas.openxmlformats.org/drawingml/2006/main" name="2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14 Sensors" id="{5F1DBC9C-9002-4E47-9B6F-6D957A66237F}" vid="{2AAFB309-D15B-41D8-BAFA-9D0302CCAC1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Fred Bhesania</External_x0020_Speaker>
    <Session_x0020_Code xmlns="e36bfbf9-5e42-489c-a259-4c54eb22cb57">2-529</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dcmitype/"/>
    <ds:schemaRef ds:uri="e36bfbf9-5e42-489c-a259-4c54eb22cb57"/>
    <ds:schemaRef ds:uri="http://schemas.microsoft.com/office/2006/documentManagement/types"/>
    <ds:schemaRef ds:uri="http://schemas.openxmlformats.org/package/2006/metadata/core-properties"/>
    <ds:schemaRef ds:uri="230e9df3-be65-4c73-a93b-d1236ebd677e"/>
    <ds:schemaRef ds:uri="http://schemas.microsoft.com/sharepoint/v3"/>
    <ds:schemaRef ds:uri="http://purl.org/dc/terms/"/>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3548</TotalTime>
  <Words>1220</Words>
  <Application>Microsoft Office PowerPoint</Application>
  <PresentationFormat>Custom</PresentationFormat>
  <Paragraphs>205</Paragraphs>
  <Slides>31</Slides>
  <Notes>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31</vt:i4>
      </vt:variant>
    </vt:vector>
  </HeadingPairs>
  <TitlesOfParts>
    <vt:vector size="43" baseType="lpstr">
      <vt:lpstr>ＭＳ Ｐゴシック</vt:lpstr>
      <vt:lpstr>Arial</vt:lpstr>
      <vt:lpstr>Avenir LT Pro 45 Book</vt:lpstr>
      <vt:lpstr>Calibri</vt:lpstr>
      <vt:lpstr>Consolas</vt:lpstr>
      <vt:lpstr>Segoe UI</vt:lpstr>
      <vt:lpstr>Segoe UI Light</vt:lpstr>
      <vt:lpstr>Wingdings</vt:lpstr>
      <vt:lpstr>5-30536_Build_2014_Breakout_Template_White_16x9</vt:lpstr>
      <vt:lpstr>1_5-30536_Build_2014_Breakout_Template_Blue_16x9</vt:lpstr>
      <vt:lpstr>1_5-30536_Build_2014_Breakout_Template_White_16x9</vt:lpstr>
      <vt:lpstr>2_5-30536_Build_2014_Breakout_Template_Blue_16x9</vt:lpstr>
      <vt:lpstr>PowerPoint Presentation</vt:lpstr>
      <vt:lpstr>Sensors Platform Enhancements  in Windows</vt:lpstr>
      <vt:lpstr>Applications can seamlessly adapt  to the users environment using environmental and motion/activity sensors </vt:lpstr>
      <vt:lpstr>Agenda </vt:lpstr>
      <vt:lpstr>Choosing the right sensor</vt:lpstr>
      <vt:lpstr>Sensors across Windows platforms</vt:lpstr>
      <vt:lpstr>PowerPoint Presentation</vt:lpstr>
      <vt:lpstr>Light sensor</vt:lpstr>
      <vt:lpstr>Tips to enhance readability</vt:lpstr>
      <vt:lpstr>Simple orientation sensor</vt:lpstr>
      <vt:lpstr>Sensors access in locked screen mode</vt:lpstr>
      <vt:lpstr>Sensors access for background apps</vt:lpstr>
      <vt:lpstr>Requirements and tips</vt:lpstr>
      <vt:lpstr>Code Background Sensors</vt:lpstr>
      <vt:lpstr>Key Takeaway  1. Appxmanifest  must declare use of DeviceUse Trigger  2. Build a separate process for background task  3. Optimizing the background task to ensure efficiencies</vt:lpstr>
      <vt:lpstr>PowerPoint Presentation</vt:lpstr>
      <vt:lpstr>Tips for software developers</vt:lpstr>
      <vt:lpstr>Orientation: display vs. device</vt:lpstr>
      <vt:lpstr>Orientation: display vs. device (part 2)</vt:lpstr>
      <vt:lpstr>Conserving power</vt:lpstr>
      <vt:lpstr>Interesting validation conditions</vt:lpstr>
      <vt:lpstr>PowerPoint Presentation</vt:lpstr>
      <vt:lpstr>New sensors driver model</vt:lpstr>
      <vt:lpstr>Optional sensors</vt:lpstr>
      <vt:lpstr>Key takeaways</vt:lpstr>
      <vt:lpstr>References</vt:lpstr>
      <vt:lpstr>PowerPoint Presentation</vt:lpstr>
      <vt:lpstr>PowerPoint Presentation</vt:lpstr>
      <vt:lpstr>Extra Slides</vt:lpstr>
      <vt:lpstr>Sensor Fusion in Windows 8.1</vt:lpstr>
      <vt:lpstr>Vision</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Sensors Platform Enhancements in Windows Phone</dc:title>
  <dc:subject>Build 2014</dc:subject>
  <dc:creator>&lt;Speaker name goes here&gt;</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204</cp:revision>
  <dcterms:created xsi:type="dcterms:W3CDTF">2013-10-21T21:40:33Z</dcterms:created>
  <dcterms:modified xsi:type="dcterms:W3CDTF">2014-04-04T18:27:32Z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