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49" r:id="rId7"/>
  </p:sldMasterIdLst>
  <p:notesMasterIdLst>
    <p:notesMasterId r:id="rId45"/>
  </p:notesMasterIdLst>
  <p:handoutMasterIdLst>
    <p:handoutMasterId r:id="rId46"/>
  </p:handoutMasterIdLst>
  <p:sldIdLst>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7" r:id="rId30"/>
    <p:sldId id="308" r:id="rId31"/>
    <p:sldId id="309" r:id="rId32"/>
    <p:sldId id="311" r:id="rId33"/>
    <p:sldId id="312" r:id="rId34"/>
    <p:sldId id="313" r:id="rId35"/>
    <p:sldId id="314" r:id="rId36"/>
    <p:sldId id="315" r:id="rId37"/>
    <p:sldId id="316" r:id="rId38"/>
    <p:sldId id="317" r:id="rId39"/>
    <p:sldId id="318" r:id="rId40"/>
    <p:sldId id="319" r:id="rId41"/>
    <p:sldId id="320" r:id="rId42"/>
    <p:sldId id="283" r:id="rId43"/>
    <p:sldId id="321"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7"/>
            <p14:sldId id="308"/>
            <p14:sldId id="309"/>
            <p14:sldId id="311"/>
            <p14:sldId id="312"/>
            <p14:sldId id="313"/>
            <p14:sldId id="314"/>
            <p14:sldId id="315"/>
            <p14:sldId id="316"/>
            <p14:sldId id="317"/>
            <p14:sldId id="318"/>
            <p14:sldId id="319"/>
            <p14:sldId id="320"/>
            <p14:sldId id="283"/>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8C8C8C"/>
    <a:srgbClr val="505050"/>
    <a:srgbClr val="D2D2D2"/>
    <a:srgbClr val="BAD80A"/>
    <a:srgbClr val="7FBA00"/>
    <a:srgbClr val="FFFFFF"/>
    <a:srgbClr val="FFB900"/>
    <a:srgbClr val="DC3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5747" autoAdjust="0"/>
  </p:normalViewPr>
  <p:slideViewPr>
    <p:cSldViewPr snapToObjects="1">
      <p:cViewPr varScale="1">
        <p:scale>
          <a:sx n="107" d="100"/>
          <a:sy n="107" d="100"/>
        </p:scale>
        <p:origin x="540"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12331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Improvement over V1 where app had to do</a:t>
            </a:r>
            <a:r>
              <a:rPr lang="en-US" baseline="0" dirty="0" smtClean="0"/>
              <a:t> more work to manage sensors coming and going</a:t>
            </a:r>
          </a:p>
          <a:p>
            <a:endParaRPr lang="en-US" baseline="0" dirty="0" smtClean="0"/>
          </a:p>
          <a:p>
            <a:r>
              <a:rPr lang="en-US" baseline="0" dirty="0" smtClean="0"/>
              <a:t>Talk to usage pattern</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8048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Metadata – count of bodies, width and height of bitmap sources</a:t>
            </a:r>
          </a:p>
          <a:p>
            <a:endParaRPr lang="en-US" dirty="0" smtClean="0"/>
          </a:p>
          <a:p>
            <a:r>
              <a:rPr lang="en-US" dirty="0" smtClean="0"/>
              <a:t>We’ll talk about readers in the next slide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436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multiple pieces</a:t>
            </a:r>
            <a:r>
              <a:rPr lang="en-US" baseline="0" dirty="0" smtClean="0"/>
              <a:t> of your application independent access to the frames”</a:t>
            </a:r>
          </a:p>
          <a:p>
            <a:endParaRPr lang="en-US" baseline="0" dirty="0" smtClean="0"/>
          </a:p>
          <a:p>
            <a:r>
              <a:rPr lang="en-US" baseline="0" dirty="0" err="1" smtClean="0"/>
              <a:t>Pausable</a:t>
            </a:r>
            <a:r>
              <a:rPr lang="en-US" baseline="0" dirty="0" smtClean="0"/>
              <a:t> – explain benefits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2581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eaLnBrk="1" latinLnBrk="0" hangingPunct="1"/>
            <a:r>
              <a:rPr lang="en-US" sz="2400" kern="1200" spc="0" baseline="0" dirty="0" smtClean="0">
                <a:gradFill>
                  <a:gsLst>
                    <a:gs pos="1250">
                      <a:schemeClr val="tx1"/>
                    </a:gs>
                    <a:gs pos="100000">
                      <a:schemeClr val="tx1"/>
                    </a:gs>
                  </a:gsLst>
                  <a:lin ang="5400000" scaled="0"/>
                </a:gradFill>
                <a:effectLst/>
                <a:latin typeface="Segoe UI Light" pitchFamily="34" charset="0"/>
                <a:ea typeface="+mn-ea"/>
                <a:cs typeface="+mn-cs"/>
              </a:rPr>
              <a:t>Why will a frame expire</a:t>
            </a:r>
          </a:p>
          <a:p>
            <a:pPr lvl="1" rtl="0" eaLnBrk="1" latinLnBrk="0" hangingPunct="1"/>
            <a:r>
              <a:rPr lang="en-US" sz="2400" kern="1200" spc="0" baseline="0" dirty="0" smtClean="0">
                <a:gradFill>
                  <a:gsLst>
                    <a:gs pos="1250">
                      <a:schemeClr val="tx1"/>
                    </a:gs>
                    <a:gs pos="100000">
                      <a:schemeClr val="tx1"/>
                    </a:gs>
                  </a:gsLst>
                  <a:lin ang="5400000" scaled="0"/>
                </a:gradFill>
                <a:effectLst/>
                <a:latin typeface="Segoe UI Light" pitchFamily="34" charset="0"/>
                <a:ea typeface="+mn-ea"/>
                <a:cs typeface="+mn-cs"/>
              </a:rPr>
              <a:t>A newer frame has already taken its place</a:t>
            </a:r>
            <a:endParaRPr lang="en-US" dirty="0" smtClean="0">
              <a:effectLst/>
            </a:endParaRPr>
          </a:p>
          <a:p>
            <a:pPr lvl="1" rtl="0" eaLnBrk="1" latinLnBrk="0" hangingPunct="1"/>
            <a:r>
              <a:rPr lang="en-US" sz="2400" kern="1200" spc="0" baseline="0" dirty="0" err="1" smtClean="0">
                <a:gradFill>
                  <a:gsLst>
                    <a:gs pos="1250">
                      <a:schemeClr val="tx1"/>
                    </a:gs>
                    <a:gs pos="100000">
                      <a:schemeClr val="tx1"/>
                    </a:gs>
                  </a:gsLst>
                  <a:lin ang="5400000" scaled="0"/>
                </a:gradFill>
                <a:effectLst/>
                <a:latin typeface="Segoe UI Light" pitchFamily="34" charset="0"/>
                <a:ea typeface="+mn-ea"/>
                <a:cs typeface="+mn-cs"/>
              </a:rPr>
              <a:t>AcquireFrame</a:t>
            </a:r>
            <a:r>
              <a:rPr lang="en-US" sz="2400" kern="1200" spc="0" baseline="0" dirty="0" smtClean="0">
                <a:gradFill>
                  <a:gsLst>
                    <a:gs pos="1250">
                      <a:schemeClr val="tx1"/>
                    </a:gs>
                    <a:gs pos="100000">
                      <a:schemeClr val="tx1"/>
                    </a:gs>
                  </a:gsLst>
                  <a:lin ang="5400000" scaled="0"/>
                </a:gradFill>
                <a:effectLst/>
                <a:latin typeface="Segoe UI Light" pitchFamily="34" charset="0"/>
                <a:ea typeface="+mn-ea"/>
                <a:cs typeface="+mn-cs"/>
              </a:rPr>
              <a:t> returns null</a:t>
            </a:r>
            <a:endParaRPr lang="en-US" dirty="0" smtClean="0">
              <a:effectLst/>
            </a:endParaRPr>
          </a:p>
          <a:p>
            <a:pPr lvl="1" rtl="0" eaLnBrk="1" latinLnBrk="0" hangingPunct="1"/>
            <a:r>
              <a:rPr lang="en-US" sz="2400" kern="1200" spc="0" baseline="0" dirty="0" smtClean="0">
                <a:gradFill>
                  <a:gsLst>
                    <a:gs pos="1250">
                      <a:schemeClr val="tx1"/>
                    </a:gs>
                    <a:gs pos="100000">
                      <a:schemeClr val="tx1"/>
                    </a:gs>
                  </a:gsLst>
                  <a:lin ang="5400000" scaled="0"/>
                </a:gradFill>
                <a:effectLst/>
                <a:latin typeface="Segoe UI Light" pitchFamily="34" charset="0"/>
                <a:ea typeface="+mn-ea"/>
                <a:cs typeface="+mn-cs"/>
              </a:rPr>
              <a:t>Caller always needs to check </a:t>
            </a:r>
          </a:p>
          <a:p>
            <a:pPr lvl="0" rtl="0" eaLnBrk="1" latinLnBrk="0" hangingPunct="1"/>
            <a:endPar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endParaRPr>
          </a:p>
          <a:p>
            <a:pPr lvl="0" rtl="0" eaLnBrk="1" latinLnBrk="0" hangingPunct="1"/>
            <a:r>
              <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rPr>
              <a:t>Goes back to optimizing for </a:t>
            </a:r>
          </a:p>
          <a:p>
            <a:pPr lvl="0" rtl="0" eaLnBrk="1" latinLnBrk="0" hangingPunct="1"/>
            <a:endPar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endParaRPr>
          </a:p>
          <a:p>
            <a:pPr lvl="0" rtl="0" eaLnBrk="1" latinLnBrk="0" hangingPunct="1"/>
            <a:r>
              <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rPr>
              <a:t>Timestamp replaces V1 frame index</a:t>
            </a:r>
          </a:p>
          <a:p>
            <a:pPr lvl="0" rtl="0" eaLnBrk="1" latinLnBrk="0" hangingPunct="1"/>
            <a:endPar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endParaRPr>
          </a:p>
          <a:p>
            <a:pPr lvl="0" rtl="0" eaLnBrk="1" latinLnBrk="0" hangingPunct="1"/>
            <a:r>
              <a:rPr lang="en-US" kern="1200" spc="0" baseline="0" dirty="0" smtClean="0">
                <a:gradFill>
                  <a:gsLst>
                    <a:gs pos="1250">
                      <a:schemeClr val="tx1"/>
                    </a:gs>
                    <a:gs pos="100000">
                      <a:schemeClr val="tx1"/>
                    </a:gs>
                  </a:gsLst>
                  <a:lin ang="5400000" scaled="0"/>
                </a:gradFill>
                <a:effectLst/>
                <a:latin typeface="Segoe UI Light" pitchFamily="34" charset="0"/>
                <a:ea typeface="+mn-ea"/>
                <a:cs typeface="+mn-cs"/>
              </a:rPr>
              <a:t>Compare hand location across two bodies to know how fast hand is moving.  Coordinating skeleton over IR overlay</a:t>
            </a:r>
          </a:p>
          <a:p>
            <a:pPr lvl="0" rtl="0" eaLnBrk="1" latinLnBrk="0" hangingPunct="1"/>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6222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frame is null, that frame has expired.  Your app will</a:t>
            </a:r>
            <a:r>
              <a:rPr lang="en-US" baseline="0" dirty="0" smtClean="0"/>
              <a:t> quickly catch up to a valid frame.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6628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Windows Store App, display color frames.</a:t>
            </a:r>
            <a:r>
              <a:rPr lang="en-US" baseline="0" dirty="0" smtClean="0"/>
              <a:t>  Practice the hell out of this.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2160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heat – different frequency</a:t>
            </a:r>
          </a:p>
          <a:p>
            <a:endParaRPr lang="en-US" dirty="0" smtClean="0"/>
          </a:p>
          <a:p>
            <a:r>
              <a:rPr lang="en-US" dirty="0" smtClean="0"/>
              <a:t>People have used this for: night vision, computer vision applications that need consistent illumination like face recognition, retro reflective materials</a:t>
            </a:r>
            <a:r>
              <a:rPr lang="en-US" baseline="0" dirty="0" smtClean="0"/>
              <a:t> also show up very well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3355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sensor</a:t>
            </a:r>
            <a:r>
              <a:rPr lang="en-US" baseline="0" dirty="0" smtClean="0"/>
              <a:t> means d</a:t>
            </a:r>
            <a:r>
              <a:rPr lang="en-US" dirty="0" smtClean="0"/>
              <a:t>ifferent pixel dimensions and aspect ratio.  Also has wider </a:t>
            </a:r>
            <a:r>
              <a:rPr lang="en-US" baseline="0" dirty="0" smtClean="0"/>
              <a:t>field of view so there will be color pixels that don’t map to depth pixels.</a:t>
            </a:r>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8787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detect a body moved by comparing one frame to the next</a:t>
            </a:r>
          </a:p>
          <a:p>
            <a:endParaRPr lang="en-US" dirty="0" smtClean="0"/>
          </a:p>
          <a:p>
            <a:r>
              <a:rPr lang="en-US" dirty="0" smtClean="0"/>
              <a:t>Can</a:t>
            </a:r>
            <a:r>
              <a:rPr lang="en-US" baseline="0" dirty="0" smtClean="0"/>
              <a:t> be used directly for some background removal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1860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out thumb and fingertip, hips, </a:t>
            </a:r>
            <a:r>
              <a:rPr lang="en-US" smtClean="0"/>
              <a:t>skeleton</a:t>
            </a:r>
            <a:r>
              <a:rPr lang="en-US" baseline="0" smtClean="0"/>
              <a:t> leaning</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1322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4086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CameraSpacePoint</a:t>
            </a:r>
            <a:r>
              <a:rPr lang="en-US" dirty="0" smtClean="0"/>
              <a:t> was named </a:t>
            </a:r>
            <a:r>
              <a:rPr lang="en-US" dirty="0" err="1" smtClean="0"/>
              <a:t>SkeletonPoint</a:t>
            </a:r>
            <a:r>
              <a:rPr lang="en-US" dirty="0" smtClean="0"/>
              <a:t> in the</a:t>
            </a:r>
            <a:r>
              <a:rPr lang="en-US" baseline="0" dirty="0" smtClean="0"/>
              <a:t> V1 API. But it applies </a:t>
            </a:r>
            <a:r>
              <a:rPr lang="en-US" dirty="0" smtClean="0"/>
              <a:t>more generally, not only to Body</a:t>
            </a:r>
            <a:r>
              <a:rPr lang="en-US" baseline="0" dirty="0" smtClean="0"/>
              <a:t> joint positions, but to any point that is within the depth camera’s field of view. </a:t>
            </a:r>
            <a:r>
              <a:rPr lang="en-US" baseline="0" smtClean="0"/>
              <a:t>Hence, </a:t>
            </a:r>
            <a:r>
              <a:rPr lang="en-US" baseline="0" dirty="0" smtClean="0"/>
              <a:t>the </a:t>
            </a:r>
            <a:r>
              <a:rPr lang="en-US" baseline="0" smtClean="0"/>
              <a:t>new name.</a:t>
            </a:r>
            <a:endParaRPr lang="en-US" dirty="0"/>
          </a:p>
        </p:txBody>
      </p:sp>
      <p:sp>
        <p:nvSpPr>
          <p:cNvPr id="4" name="Slide Number Placeholder 3"/>
          <p:cNvSpPr>
            <a:spLocks noGrp="1"/>
          </p:cNvSpPr>
          <p:nvPr>
            <p:ph type="sldNum" sz="quarter" idx="10"/>
          </p:nvPr>
        </p:nvSpPr>
        <p:spPr/>
        <p:txBody>
          <a:bodyPr/>
          <a:lstStyle/>
          <a:p>
            <a:fld id="{DB579AB2-BF5F-4135-8825-04284AF2CB3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50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Replaces </a:t>
            </a:r>
            <a:r>
              <a:rPr lang="en-US" dirty="0" err="1" smtClean="0"/>
              <a:t>AllFramesReady</a:t>
            </a:r>
            <a:r>
              <a:rPr lang="en-US" dirty="0" smtClean="0"/>
              <a:t> event in V1</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38281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 on using inferred joints</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26985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15292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68750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At start of presentation:</a:t>
            </a:r>
          </a:p>
          <a:p>
            <a:r>
              <a:rPr lang="en-US" sz="900" kern="1200" dirty="0" smtClean="0">
                <a:solidFill>
                  <a:schemeClr val="tx1"/>
                </a:solidFill>
                <a:effectLst/>
                <a:latin typeface="Segoe UI Light" pitchFamily="34" charset="0"/>
                <a:ea typeface="+mn-ea"/>
                <a:cs typeface="+mn-cs"/>
              </a:rPr>
              <a:t>Survey Audience:</a:t>
            </a:r>
          </a:p>
          <a:p>
            <a:r>
              <a:rPr lang="en-US" sz="900" kern="1200" dirty="0" smtClean="0">
                <a:solidFill>
                  <a:schemeClr val="tx1"/>
                </a:solidFill>
                <a:effectLst/>
                <a:latin typeface="Segoe UI Light" pitchFamily="34" charset="0"/>
                <a:ea typeface="+mn-ea"/>
                <a:cs typeface="+mn-cs"/>
              </a:rPr>
              <a:t>Who went to The earlier "" talk by Chris White?</a:t>
            </a:r>
          </a:p>
          <a:p>
            <a:r>
              <a:rPr lang="en-US" sz="900" kern="1200" dirty="0" smtClean="0">
                <a:solidFill>
                  <a:schemeClr val="tx1"/>
                </a:solidFill>
                <a:effectLst/>
                <a:latin typeface="Segoe UI Light" pitchFamily="34" charset="0"/>
                <a:ea typeface="+mn-ea"/>
                <a:cs typeface="+mn-cs"/>
              </a:rPr>
              <a:t>Who had used Kinect V1?</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76811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43444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 “Streams” in V1</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When talking about lean - present body as </a:t>
            </a:r>
            <a:r>
              <a:rPr lang="en-US" sz="900" kern="1200" dirty="0" err="1" smtClean="0">
                <a:solidFill>
                  <a:schemeClr val="tx1"/>
                </a:solidFill>
                <a:effectLst/>
                <a:latin typeface="Segoe UI Light" pitchFamily="34" charset="0"/>
                <a:ea typeface="+mn-ea"/>
                <a:cs typeface="+mn-cs"/>
              </a:rPr>
              <a:t>thumbstick</a:t>
            </a:r>
            <a:r>
              <a:rPr lang="en-US" sz="900" kern="1200" dirty="0" smtClean="0">
                <a:solidFill>
                  <a:schemeClr val="tx1"/>
                </a:solidFill>
                <a:effectLst/>
                <a:latin typeface="Segoe UI Light" pitchFamily="34" charset="0"/>
                <a:ea typeface="+mn-ea"/>
                <a:cs typeface="+mn-cs"/>
              </a:rPr>
              <a:t>.  Tie in to design principles</a:t>
            </a:r>
          </a:p>
          <a:p>
            <a:endParaRPr lang="en-US" dirty="0" smtClean="0"/>
          </a:p>
          <a:p>
            <a:r>
              <a:rPr lang="en-US" dirty="0" smtClean="0"/>
              <a:t>Interactions and speech</a:t>
            </a:r>
            <a:r>
              <a:rPr lang="en-US" baseline="0" dirty="0" smtClean="0"/>
              <a:t> too</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121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detail of depth</a:t>
            </a:r>
          </a:p>
          <a:p>
            <a:r>
              <a:rPr lang="en-US" dirty="0" smtClean="0"/>
              <a:t>Removal of other light sources from IR</a:t>
            </a:r>
          </a:p>
          <a:p>
            <a:r>
              <a:rPr lang="en-US" dirty="0" smtClean="0"/>
              <a:t>Hand states</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7519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instance of the service per session</a:t>
            </a:r>
          </a:p>
          <a:p>
            <a:endParaRPr lang="en-US" dirty="0" smtClean="0"/>
          </a:p>
          <a:p>
            <a:r>
              <a:rPr lang="en-US" dirty="0" smtClean="0"/>
              <a:t>All</a:t>
            </a:r>
            <a:r>
              <a:rPr lang="en-US" baseline="0" dirty="0" smtClean="0"/>
              <a:t> the same – not lower-higher level</a:t>
            </a:r>
            <a:endParaRPr lang="en-US" dirty="0" smtClean="0"/>
          </a:p>
          <a:p>
            <a:endParaRPr lang="en-US" dirty="0" smtClean="0"/>
          </a:p>
          <a:p>
            <a:r>
              <a:rPr lang="en-US" dirty="0" smtClean="0"/>
              <a:t>Talk</a:t>
            </a:r>
            <a:r>
              <a:rPr lang="en-US" baseline="0" dirty="0" smtClean="0"/>
              <a:t> to USB3, Windows 8, GPU requirement</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0354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Talk to why these are important.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System is moving a lot of data constantly</a:t>
            </a:r>
          </a:p>
          <a:p>
            <a:endParaRPr lang="en-US" dirty="0" smtClean="0"/>
          </a:p>
          <a:p>
            <a:r>
              <a:rPr lang="en-US" dirty="0" smtClean="0"/>
              <a:t>Apps should “get-in, do it, and get out”</a:t>
            </a:r>
          </a:p>
          <a:p>
            <a:endParaRPr lang="en-US" dirty="0" smtClean="0"/>
          </a:p>
          <a:p>
            <a:r>
              <a:rPr lang="en-US" dirty="0" smtClean="0"/>
              <a:t>Deliver range of stuff from low to high level.  </a:t>
            </a:r>
          </a:p>
          <a:p>
            <a:endParaRPr lang="en-US" dirty="0" smtClean="0"/>
          </a:p>
          <a:p>
            <a:r>
              <a:rPr lang="en-US" sz="900" kern="1200" dirty="0" smtClean="0">
                <a:solidFill>
                  <a:schemeClr val="tx1"/>
                </a:solidFill>
                <a:effectLst/>
                <a:latin typeface="Segoe UI Light" pitchFamily="34" charset="0"/>
                <a:ea typeface="+mn-ea"/>
                <a:cs typeface="+mn-cs"/>
              </a:rPr>
              <a:t>Working towards exposing higher level interpretations of lower level data – if you just want one specific goal</a:t>
            </a:r>
          </a:p>
          <a:p>
            <a:r>
              <a:rPr lang="en-US" sz="900" kern="1200" dirty="0" smtClean="0">
                <a:solidFill>
                  <a:schemeClr val="tx1"/>
                </a:solidFill>
                <a:effectLst/>
                <a:latin typeface="Segoe UI Light" pitchFamily="34" charset="0"/>
                <a:ea typeface="+mn-ea"/>
                <a:cs typeface="+mn-cs"/>
              </a:rPr>
              <a:t>	Hand state</a:t>
            </a:r>
          </a:p>
          <a:p>
            <a:r>
              <a:rPr lang="en-US" sz="900" kern="1200" dirty="0" smtClean="0">
                <a:solidFill>
                  <a:schemeClr val="tx1"/>
                </a:solidFill>
                <a:effectLst/>
                <a:latin typeface="Segoe UI Light" pitchFamily="34" charset="0"/>
                <a:ea typeface="+mn-ea"/>
                <a:cs typeface="+mn-cs"/>
              </a:rPr>
              <a:t>	Lean</a:t>
            </a:r>
          </a:p>
          <a:p>
            <a:r>
              <a:rPr lang="en-US" sz="900" kern="1200" dirty="0" smtClean="0">
                <a:solidFill>
                  <a:schemeClr val="tx1"/>
                </a:solidFill>
                <a:effectLst/>
                <a:latin typeface="Segoe UI Light" pitchFamily="34" charset="0"/>
                <a:ea typeface="+mn-ea"/>
                <a:cs typeface="+mn-cs"/>
              </a:rPr>
              <a:t>	Expressions,</a:t>
            </a:r>
          </a:p>
          <a:p>
            <a:r>
              <a:rPr lang="en-US" sz="900" kern="1200" dirty="0" smtClean="0">
                <a:solidFill>
                  <a:schemeClr val="tx1"/>
                </a:solidFill>
                <a:effectLst/>
                <a:latin typeface="Segoe UI Light" pitchFamily="34" charset="0"/>
                <a:ea typeface="+mn-ea"/>
                <a:cs typeface="+mn-cs"/>
              </a:rPr>
              <a:t>	Etc.</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680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is currently “</a:t>
            </a:r>
            <a:r>
              <a:rPr lang="en-US" dirty="0" err="1" smtClean="0"/>
              <a:t>WindowsPreview.Kinect</a:t>
            </a:r>
            <a:r>
              <a:rPr lang="en-US" dirty="0" smtClean="0"/>
              <a:t>”  That, of course, will change before final RTM.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8397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98557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239320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95797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9807764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67979588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63963483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19448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326884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8731486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056183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44399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0429366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014769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077418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290622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335276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91357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91439983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103474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23449802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168070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11108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4956824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95952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92956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093719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60184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1790239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672242899"/>
      </p:ext>
    </p:extLst>
  </p:cSld>
  <p:clrMap bg1="dk1" tx1="lt1" bg2="dk2" tx2="lt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004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 “New Project” create a new Windows Store app</a:t>
            </a:r>
          </a:p>
          <a:p>
            <a:r>
              <a:rPr lang="en-US" dirty="0" smtClean="0"/>
              <a:t>Enable Microphone </a:t>
            </a:r>
            <a:r>
              <a:rPr lang="en-US" dirty="0"/>
              <a:t>and Webcam </a:t>
            </a:r>
            <a:r>
              <a:rPr lang="en-US" dirty="0" smtClean="0"/>
              <a:t>capabilities</a:t>
            </a:r>
          </a:p>
          <a:p>
            <a:r>
              <a:rPr lang="en-US" dirty="0" smtClean="0"/>
              <a:t>Add a reference to </a:t>
            </a:r>
            <a:r>
              <a:rPr lang="en-US" dirty="0" err="1" smtClean="0"/>
              <a:t>WindowsPreview.Kinect</a:t>
            </a:r>
            <a:endParaRPr lang="en-US" dirty="0" smtClean="0"/>
          </a:p>
          <a:p>
            <a:r>
              <a:rPr lang="en-US" dirty="0" smtClean="0"/>
              <a:t>Use the </a:t>
            </a:r>
            <a:r>
              <a:rPr lang="en-US" dirty="0" err="1" smtClean="0"/>
              <a:t>WindowsPreview.Kinect</a:t>
            </a:r>
            <a:r>
              <a:rPr lang="en-US" dirty="0" smtClean="0"/>
              <a:t> namespace in your code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Creating a new store app using Kinect</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247110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125663"/>
            <a:ext cx="11353800" cy="1828800"/>
          </a:xfrm>
        </p:spPr>
        <p:txBody>
          <a:bodyPr/>
          <a:lstStyle/>
          <a:p>
            <a:r>
              <a:rPr lang="en-US" dirty="0" smtClean="0"/>
              <a:t>Accessing K</a:t>
            </a:r>
            <a:r>
              <a:rPr lang="en-US" baseline="0" dirty="0" smtClean="0"/>
              <a:t>inect Data Sources</a:t>
            </a:r>
            <a:endParaRPr lang="en-US" dirty="0"/>
          </a:p>
        </p:txBody>
      </p:sp>
    </p:spTree>
    <p:extLst>
      <p:ext uri="{BB962C8B-B14F-4D97-AF65-F5344CB8AC3E}">
        <p14:creationId xmlns:p14="http://schemas.microsoft.com/office/powerpoint/2010/main" val="34856556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982662"/>
            <a:ext cx="10210798" cy="5235958"/>
          </a:xfrm>
        </p:spPr>
        <p:txBody>
          <a:bodyPr/>
          <a:lstStyle/>
          <a:p>
            <a:r>
              <a:rPr lang="en-US" dirty="0" smtClean="0"/>
              <a:t>Represents a single physical sensor</a:t>
            </a:r>
          </a:p>
          <a:p>
            <a:r>
              <a:rPr lang="en-US" dirty="0" smtClean="0"/>
              <a:t>Always valid</a:t>
            </a:r>
          </a:p>
          <a:p>
            <a:pPr lvl="1"/>
            <a:r>
              <a:rPr lang="en-US" dirty="0" smtClean="0"/>
              <a:t>If sensor is unplugged, app will not receive any frames. </a:t>
            </a:r>
          </a:p>
          <a:p>
            <a:pPr lvl="1"/>
            <a:r>
              <a:rPr lang="en-US" dirty="0" smtClean="0"/>
              <a:t>App will start receiving frames when plugged back in</a:t>
            </a:r>
          </a:p>
          <a:p>
            <a:pPr lvl="1"/>
            <a:r>
              <a:rPr lang="en-US" dirty="0" err="1" smtClean="0"/>
              <a:t>KinectSensor.IsAvailable</a:t>
            </a:r>
            <a:r>
              <a:rPr lang="en-US" dirty="0" smtClean="0"/>
              <a:t> tells you if the sensor is actually there</a:t>
            </a:r>
          </a:p>
        </p:txBody>
      </p:sp>
      <p:sp>
        <p:nvSpPr>
          <p:cNvPr id="3" name="Title 2"/>
          <p:cNvSpPr>
            <a:spLocks noGrp="1"/>
          </p:cNvSpPr>
          <p:nvPr>
            <p:ph type="title"/>
          </p:nvPr>
        </p:nvSpPr>
        <p:spPr/>
        <p:txBody>
          <a:bodyPr/>
          <a:lstStyle/>
          <a:p>
            <a:r>
              <a:rPr lang="en-US" dirty="0" smtClean="0"/>
              <a:t>The </a:t>
            </a:r>
            <a:r>
              <a:rPr lang="en-US" dirty="0" err="1" smtClean="0"/>
              <a:t>KinectSensor</a:t>
            </a:r>
            <a:r>
              <a:rPr lang="en-US" baseline="0" dirty="0" smtClean="0"/>
              <a:t> class</a:t>
            </a:r>
            <a:endParaRPr lang="en-US" dirty="0"/>
          </a:p>
        </p:txBody>
      </p:sp>
      <p:sp>
        <p:nvSpPr>
          <p:cNvPr id="4" name="Text Placeholder 3"/>
          <p:cNvSpPr>
            <a:spLocks noGrp="1"/>
          </p:cNvSpPr>
          <p:nvPr>
            <p:ph type="body" sz="quarter" idx="11"/>
          </p:nvPr>
        </p:nvSpPr>
        <p:spPr>
          <a:xfrm>
            <a:off x="314050" y="4640262"/>
            <a:ext cx="5943600" cy="1066800"/>
          </a:xfrm>
        </p:spPr>
        <p:txBody>
          <a:bodyPr/>
          <a:lstStyle/>
          <a:p>
            <a:r>
              <a:rPr lang="en-US" sz="1800" dirty="0" err="1" smtClean="0">
                <a:solidFill>
                  <a:schemeClr val="accent5">
                    <a:lumMod val="75000"/>
                  </a:schemeClr>
                </a:solidFill>
                <a:latin typeface="Consolas" panose="020B0609020204030204" pitchFamily="49" charset="0"/>
                <a:cs typeface="Consolas" panose="020B0609020204030204" pitchFamily="49" charset="0"/>
              </a:rPr>
              <a:t>this</a:t>
            </a:r>
            <a:r>
              <a:rPr lang="en-US" sz="1800" dirty="0" err="1" smtClean="0">
                <a:latin typeface="Consolas" panose="020B0609020204030204" pitchFamily="49" charset="0"/>
                <a:cs typeface="Consolas" panose="020B0609020204030204" pitchFamily="49" charset="0"/>
              </a:rPr>
              <a:t>.sensor</a:t>
            </a:r>
            <a:r>
              <a:rPr lang="en-US" sz="1800" dirty="0" smtClean="0">
                <a:latin typeface="Consolas" panose="020B0609020204030204" pitchFamily="49" charset="0"/>
                <a:cs typeface="Consolas" panose="020B0609020204030204" pitchFamily="49" charset="0"/>
              </a:rPr>
              <a:t> = </a:t>
            </a:r>
            <a:r>
              <a:rPr lang="en-US" sz="1800" dirty="0" smtClean="0">
                <a:solidFill>
                  <a:srgbClr val="009999"/>
                </a:solidFill>
                <a:latin typeface="Consolas" panose="020B0609020204030204" pitchFamily="49" charset="0"/>
                <a:cs typeface="Consolas" panose="020B0609020204030204" pitchFamily="49" charset="0"/>
              </a:rPr>
              <a:t> </a:t>
            </a:r>
            <a:r>
              <a:rPr lang="en-US" sz="1800" dirty="0" err="1" smtClean="0">
                <a:solidFill>
                  <a:srgbClr val="009999"/>
                </a:solidFill>
                <a:latin typeface="Consolas" panose="020B0609020204030204" pitchFamily="49" charset="0"/>
                <a:cs typeface="Consolas" panose="020B0609020204030204" pitchFamily="49" charset="0"/>
              </a:rPr>
              <a:t>KinectSensor</a:t>
            </a:r>
            <a:r>
              <a:rPr lang="en-US" sz="1800" dirty="0" err="1" smtClean="0">
                <a:latin typeface="Consolas" panose="020B0609020204030204" pitchFamily="49" charset="0"/>
                <a:cs typeface="Consolas" panose="020B0609020204030204" pitchFamily="49" charset="0"/>
              </a:rPr>
              <a:t>.GetDefault</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
            </a:r>
            <a:br>
              <a:rPr lang="en-US" sz="1800" dirty="0">
                <a:latin typeface="Consolas" panose="020B0609020204030204" pitchFamily="49" charset="0"/>
                <a:cs typeface="Consolas" panose="020B0609020204030204" pitchFamily="49" charset="0"/>
              </a:rPr>
            </a:br>
            <a:r>
              <a:rPr lang="en-US" sz="1800" dirty="0" err="1">
                <a:solidFill>
                  <a:schemeClr val="accent5">
                    <a:lumMod val="75000"/>
                  </a:schemeClr>
                </a:solidFill>
                <a:latin typeface="Consolas" panose="020B0609020204030204" pitchFamily="49" charset="0"/>
                <a:cs typeface="Consolas" panose="020B0609020204030204" pitchFamily="49" charset="0"/>
              </a:rPr>
              <a:t>this</a:t>
            </a:r>
            <a:r>
              <a:rPr lang="en-US" sz="1800" dirty="0" err="1">
                <a:latin typeface="Consolas" panose="020B0609020204030204" pitchFamily="49" charset="0"/>
                <a:cs typeface="Consolas" panose="020B0609020204030204" pitchFamily="49" charset="0"/>
              </a:rPr>
              <a:t>.sensor.Open</a:t>
            </a:r>
            <a:r>
              <a:rPr lang="en-US" sz="1800" dirty="0">
                <a:latin typeface="Consolas" panose="020B0609020204030204" pitchFamily="49" charset="0"/>
                <a:cs typeface="Consolas" panose="020B0609020204030204" pitchFamily="49" charset="0"/>
              </a:rPr>
              <a:t>();</a:t>
            </a:r>
            <a:br>
              <a:rPr lang="en-US" sz="1800" dirty="0">
                <a:latin typeface="Consolas" panose="020B0609020204030204" pitchFamily="49" charset="0"/>
                <a:cs typeface="Consolas" panose="020B0609020204030204" pitchFamily="49" charset="0"/>
              </a:rPr>
            </a:br>
            <a:r>
              <a:rPr lang="en-US" sz="1800" dirty="0" smtClean="0">
                <a:solidFill>
                  <a:schemeClr val="accent4"/>
                </a:solidFill>
                <a:latin typeface="Consolas" panose="020B0609020204030204" pitchFamily="49" charset="0"/>
                <a:cs typeface="Consolas" panose="020B0609020204030204" pitchFamily="49" charset="0"/>
              </a:rPr>
              <a:t>// Make the world a better place with Kinect</a:t>
            </a:r>
            <a:r>
              <a:rPr lang="en-US" sz="1800" dirty="0">
                <a:latin typeface="Consolas" panose="020B0609020204030204" pitchFamily="49" charset="0"/>
                <a:cs typeface="Consolas" panose="020B0609020204030204" pitchFamily="49" charset="0"/>
              </a:rPr>
              <a:t/>
            </a:r>
            <a:br>
              <a:rPr lang="en-US" sz="1800" dirty="0">
                <a:latin typeface="Consolas" panose="020B0609020204030204" pitchFamily="49" charset="0"/>
                <a:cs typeface="Consolas" panose="020B0609020204030204" pitchFamily="49" charset="0"/>
              </a:rPr>
            </a:br>
            <a:r>
              <a:rPr lang="en-US" sz="1800" dirty="0" err="1">
                <a:solidFill>
                  <a:schemeClr val="accent5">
                    <a:lumMod val="75000"/>
                  </a:schemeClr>
                </a:solidFill>
                <a:latin typeface="Consolas" panose="020B0609020204030204" pitchFamily="49" charset="0"/>
                <a:cs typeface="Consolas" panose="020B0609020204030204" pitchFamily="49" charset="0"/>
              </a:rPr>
              <a:t>this</a:t>
            </a:r>
            <a:r>
              <a:rPr lang="en-US" sz="1800" dirty="0" err="1">
                <a:latin typeface="Consolas" panose="020B0609020204030204" pitchFamily="49" charset="0"/>
                <a:cs typeface="Consolas" panose="020B0609020204030204" pitchFamily="49" charset="0"/>
              </a:rPr>
              <a:t>.sensor.Close</a:t>
            </a:r>
            <a:r>
              <a:rPr lang="en-US" sz="1800" dirty="0" smtClean="0">
                <a:latin typeface="Consolas" panose="020B0609020204030204" pitchFamily="49" charset="0"/>
                <a:cs typeface="Consolas" panose="020B0609020204030204" pitchFamily="49" charset="0"/>
              </a:rPr>
              <a:t>();</a:t>
            </a:r>
            <a:endParaRPr lang="en-US" dirty="0"/>
          </a:p>
        </p:txBody>
      </p:sp>
      <p:grpSp>
        <p:nvGrpSpPr>
          <p:cNvPr id="12" name="Group 11"/>
          <p:cNvGrpSpPr/>
          <p:nvPr/>
        </p:nvGrpSpPr>
        <p:grpSpPr>
          <a:xfrm>
            <a:off x="1324868" y="6240462"/>
            <a:ext cx="7848147" cy="609600"/>
            <a:chOff x="1324868" y="6240462"/>
            <a:chExt cx="7848147" cy="609600"/>
          </a:xfrm>
        </p:grpSpPr>
        <p:sp>
          <p:nvSpPr>
            <p:cNvPr id="13" name="Rectangle 12"/>
            <p:cNvSpPr/>
            <p:nvPr/>
          </p:nvSpPr>
          <p:spPr bwMode="auto">
            <a:xfrm>
              <a:off x="1324868" y="6240462"/>
              <a:ext cx="1363089" cy="609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14" name="Rectangle 13"/>
            <p:cNvSpPr/>
            <p:nvPr/>
          </p:nvSpPr>
          <p:spPr bwMode="auto">
            <a:xfrm>
              <a:off x="2840357"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15" name="Rectangle 14"/>
            <p:cNvSpPr/>
            <p:nvPr/>
          </p:nvSpPr>
          <p:spPr bwMode="auto">
            <a:xfrm>
              <a:off x="435584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Reader</a:t>
              </a:r>
            </a:p>
          </p:txBody>
        </p:sp>
        <p:sp>
          <p:nvSpPr>
            <p:cNvPr id="16" name="Rectangle 15"/>
            <p:cNvSpPr/>
            <p:nvPr/>
          </p:nvSpPr>
          <p:spPr bwMode="auto">
            <a:xfrm>
              <a:off x="780992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17" name="Rectangle 16"/>
            <p:cNvSpPr/>
            <p:nvPr/>
          </p:nvSpPr>
          <p:spPr bwMode="auto">
            <a:xfrm>
              <a:off x="5871335" y="6240462"/>
              <a:ext cx="1778133"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 Ref</a:t>
              </a:r>
            </a:p>
          </p:txBody>
        </p:sp>
      </p:grpSp>
      <p:sp>
        <p:nvSpPr>
          <p:cNvPr id="11" name="Text Placeholder 3"/>
          <p:cNvSpPr txBox="1">
            <a:spLocks/>
          </p:cNvSpPr>
          <p:nvPr/>
        </p:nvSpPr>
        <p:spPr>
          <a:xfrm>
            <a:off x="6599237" y="4640262"/>
            <a:ext cx="5943600" cy="1066800"/>
          </a:xfrm>
          <a:prstGeom prst="rect">
            <a:avLst/>
          </a:prstGeom>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sz="1800">
                <a:solidFill>
                  <a:srgbClr val="000000"/>
                </a:solidFill>
                <a:highlight>
                  <a:srgbClr val="FFFFFF"/>
                </a:highlight>
                <a:latin typeface="Consolas" panose="020B0609020204030204" pitchFamily="49" charset="0"/>
              </a:rPr>
              <a:t>sensor = </a:t>
            </a:r>
            <a:r>
              <a:rPr sz="1800" err="1">
                <a:solidFill>
                  <a:srgbClr val="000000"/>
                </a:solidFill>
                <a:highlight>
                  <a:srgbClr val="FFFFFF"/>
                </a:highlight>
                <a:latin typeface="Consolas" panose="020B0609020204030204" pitchFamily="49" charset="0"/>
              </a:rPr>
              <a:t>kinect.KinectSensor.getDefault</a:t>
            </a:r>
            <a:r>
              <a:rPr sz="1800">
                <a:solidFill>
                  <a:srgbClr val="000000"/>
                </a:solidFill>
                <a:highlight>
                  <a:srgbClr val="FFFFFF"/>
                </a:highlight>
                <a:latin typeface="Consolas" panose="020B0609020204030204" pitchFamily="49" charset="0"/>
              </a:rPr>
              <a:t>();</a:t>
            </a:r>
            <a:r>
              <a:rPr sz="1800">
                <a:latin typeface="Consolas" panose="020B0609020204030204" pitchFamily="49" charset="0"/>
                <a:cs typeface="Consolas" panose="020B0609020204030204" pitchFamily="49" charset="0"/>
              </a:rPr>
              <a:t/>
            </a:r>
            <a:br>
              <a:rPr sz="1800">
                <a:latin typeface="Consolas" panose="020B0609020204030204" pitchFamily="49" charset="0"/>
                <a:cs typeface="Consolas" panose="020B0609020204030204" pitchFamily="49" charset="0"/>
              </a:rPr>
            </a:br>
            <a:r>
              <a:rPr sz="1800" err="1">
                <a:solidFill>
                  <a:srgbClr val="000000"/>
                </a:solidFill>
                <a:highlight>
                  <a:srgbClr val="FFFFFF"/>
                </a:highlight>
                <a:latin typeface="Consolas" panose="020B0609020204030204" pitchFamily="49" charset="0"/>
              </a:rPr>
              <a:t>sensor.open</a:t>
            </a:r>
            <a:r>
              <a:rPr sz="1800">
                <a:solidFill>
                  <a:srgbClr val="000000"/>
                </a:solidFill>
                <a:highlight>
                  <a:srgbClr val="FFFFFF"/>
                </a:highlight>
                <a:latin typeface="Consolas" panose="020B0609020204030204" pitchFamily="49" charset="0"/>
              </a:rPr>
              <a:t>();</a:t>
            </a:r>
            <a:r>
              <a:rPr sz="1800">
                <a:latin typeface="Consolas" panose="020B0609020204030204" pitchFamily="49" charset="0"/>
                <a:cs typeface="Consolas" panose="020B0609020204030204" pitchFamily="49" charset="0"/>
              </a:rPr>
              <a:t/>
            </a:r>
            <a:br>
              <a:rPr sz="1800">
                <a:latin typeface="Consolas" panose="020B0609020204030204" pitchFamily="49" charset="0"/>
                <a:cs typeface="Consolas" panose="020B0609020204030204" pitchFamily="49" charset="0"/>
              </a:rPr>
            </a:br>
            <a:r>
              <a:rPr sz="1800">
                <a:solidFill>
                  <a:srgbClr val="7FBA00"/>
                </a:solidFill>
                <a:latin typeface="Consolas" panose="020B0609020204030204" pitchFamily="49" charset="0"/>
                <a:cs typeface="Consolas" panose="020B0609020204030204" pitchFamily="49" charset="0"/>
              </a:rPr>
              <a:t>// Make the world a better place with Kinect</a:t>
            </a:r>
            <a:r>
              <a:rPr sz="1800">
                <a:latin typeface="Consolas" panose="020B0609020204030204" pitchFamily="49" charset="0"/>
                <a:cs typeface="Consolas" panose="020B0609020204030204" pitchFamily="49" charset="0"/>
              </a:rPr>
              <a:t/>
            </a:r>
            <a:br>
              <a:rPr sz="1800">
                <a:latin typeface="Consolas" panose="020B0609020204030204" pitchFamily="49" charset="0"/>
                <a:cs typeface="Consolas" panose="020B0609020204030204" pitchFamily="49" charset="0"/>
              </a:rPr>
            </a:br>
            <a:r>
              <a:rPr sz="1800" err="1">
                <a:solidFill>
                  <a:srgbClr val="000000"/>
                </a:solidFill>
                <a:highlight>
                  <a:srgbClr val="FFFFFF"/>
                </a:highlight>
                <a:latin typeface="Consolas" panose="020B0609020204030204" pitchFamily="49" charset="0"/>
              </a:rPr>
              <a:t>sensor.close</a:t>
            </a:r>
            <a:r>
              <a:rPr sz="1800">
                <a:solidFill>
                  <a:srgbClr val="000000"/>
                </a:solidFill>
                <a:highlight>
                  <a:srgbClr val="FFFFFF"/>
                </a:highlight>
                <a:latin typeface="Consolas" panose="020B0609020204030204" pitchFamily="49" charset="0"/>
              </a:rPr>
              <a:t>();</a:t>
            </a:r>
            <a:endParaRPr/>
          </a:p>
        </p:txBody>
      </p:sp>
      <p:sp>
        <p:nvSpPr>
          <p:cNvPr id="19" name="Rectangle 18"/>
          <p:cNvSpPr/>
          <p:nvPr/>
        </p:nvSpPr>
        <p:spPr bwMode="auto">
          <a:xfrm>
            <a:off x="427037" y="3983830"/>
            <a:ext cx="5444298"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20" name="Rectangle 19"/>
          <p:cNvSpPr/>
          <p:nvPr/>
        </p:nvSpPr>
        <p:spPr bwMode="auto">
          <a:xfrm>
            <a:off x="6718317" y="3983830"/>
            <a:ext cx="5444298"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JavaScript</a:t>
            </a:r>
          </a:p>
        </p:txBody>
      </p:sp>
    </p:spTree>
    <p:extLst>
      <p:ext uri="{BB962C8B-B14F-4D97-AF65-F5344CB8AC3E}">
        <p14:creationId xmlns:p14="http://schemas.microsoft.com/office/powerpoint/2010/main" val="939307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219421" y="3497262"/>
            <a:ext cx="5180416" cy="2747624"/>
          </a:xfrm>
          <a:prstGeom prst="rect">
            <a:avLst/>
          </a:prstGeom>
        </p:spPr>
      </p:pic>
      <p:sp>
        <p:nvSpPr>
          <p:cNvPr id="2" name="Text Placeholder 1"/>
          <p:cNvSpPr>
            <a:spLocks noGrp="1"/>
          </p:cNvSpPr>
          <p:nvPr>
            <p:ph type="body" sz="quarter" idx="10"/>
          </p:nvPr>
        </p:nvSpPr>
        <p:spPr>
          <a:xfrm>
            <a:off x="3383628" y="1287463"/>
            <a:ext cx="8792330" cy="3886200"/>
          </a:xfrm>
        </p:spPr>
        <p:txBody>
          <a:bodyPr/>
          <a:lstStyle/>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Expose</a:t>
            </a:r>
            <a:r>
              <a:rPr lang="en-US" sz="4000" kern="1200" spc="0" dirty="0" smtClean="0">
                <a:gradFill>
                  <a:gsLst>
                    <a:gs pos="1250">
                      <a:schemeClr val="tx1"/>
                    </a:gs>
                    <a:gs pos="100000">
                      <a:schemeClr val="tx1"/>
                    </a:gs>
                  </a:gsLst>
                  <a:lin ang="5400000" scaled="0"/>
                </a:gradFill>
                <a:effectLst/>
                <a:latin typeface="+mj-lt"/>
                <a:ea typeface="+mn-ea"/>
                <a:cs typeface="+mn-cs"/>
              </a:rPr>
              <a:t> metadata about the source and give access to readers</a:t>
            </a:r>
            <a:endParaRPr lang="en-US" sz="4000" kern="1200" spc="0" baseline="0" dirty="0" smtClean="0">
              <a:gradFill>
                <a:gsLst>
                  <a:gs pos="1250">
                    <a:schemeClr val="tx1"/>
                  </a:gs>
                  <a:gs pos="100000">
                    <a:schemeClr val="tx1"/>
                  </a:gs>
                </a:gsLst>
                <a:lin ang="5400000" scaled="0"/>
              </a:gradFill>
              <a:effectLst/>
              <a:latin typeface="+mj-lt"/>
              <a:ea typeface="+mn-ea"/>
              <a:cs typeface="+mn-cs"/>
            </a:endParaRPr>
          </a:p>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Sensors expose one source per data type</a:t>
            </a:r>
          </a:p>
        </p:txBody>
      </p:sp>
      <p:sp>
        <p:nvSpPr>
          <p:cNvPr id="3" name="Title 2"/>
          <p:cNvSpPr>
            <a:spLocks noGrp="1"/>
          </p:cNvSpPr>
          <p:nvPr>
            <p:ph type="title"/>
          </p:nvPr>
        </p:nvSpPr>
        <p:spPr/>
        <p:txBody>
          <a:bodyPr/>
          <a:lstStyle/>
          <a:p>
            <a:r>
              <a:rPr lang="en-US" dirty="0" smtClean="0"/>
              <a:t>Sources</a:t>
            </a:r>
            <a:endParaRPr lang="en-US" dirty="0"/>
          </a:p>
        </p:txBody>
      </p:sp>
      <p:sp>
        <p:nvSpPr>
          <p:cNvPr id="4" name="Text Placeholder 3"/>
          <p:cNvSpPr>
            <a:spLocks noGrp="1"/>
          </p:cNvSpPr>
          <p:nvPr>
            <p:ph type="body" sz="quarter" idx="11"/>
          </p:nvPr>
        </p:nvSpPr>
        <p:spPr/>
        <p:txBody>
          <a:bodyPr/>
          <a:lstStyle/>
          <a:p>
            <a:r>
              <a:rPr lang="en-US" dirty="0" smtClean="0"/>
              <a:t>Use the source</a:t>
            </a:r>
            <a:endParaRPr lang="en-US" dirty="0"/>
          </a:p>
        </p:txBody>
      </p:sp>
      <p:grpSp>
        <p:nvGrpSpPr>
          <p:cNvPr id="12" name="Group 11"/>
          <p:cNvGrpSpPr/>
          <p:nvPr/>
        </p:nvGrpSpPr>
        <p:grpSpPr>
          <a:xfrm>
            <a:off x="1324868" y="6240462"/>
            <a:ext cx="7848147" cy="609600"/>
            <a:chOff x="1324868" y="6240462"/>
            <a:chExt cx="7848147" cy="609600"/>
          </a:xfrm>
        </p:grpSpPr>
        <p:sp>
          <p:nvSpPr>
            <p:cNvPr id="5" name="Rectangle 4"/>
            <p:cNvSpPr/>
            <p:nvPr/>
          </p:nvSpPr>
          <p:spPr bwMode="auto">
            <a:xfrm>
              <a:off x="1324868"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6" name="Rectangle 5"/>
            <p:cNvSpPr/>
            <p:nvPr/>
          </p:nvSpPr>
          <p:spPr bwMode="auto">
            <a:xfrm>
              <a:off x="2840357" y="6240462"/>
              <a:ext cx="1363089" cy="609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7" name="Rectangle 6"/>
            <p:cNvSpPr/>
            <p:nvPr/>
          </p:nvSpPr>
          <p:spPr bwMode="auto">
            <a:xfrm>
              <a:off x="435584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Reader</a:t>
              </a:r>
            </a:p>
          </p:txBody>
        </p:sp>
        <p:sp>
          <p:nvSpPr>
            <p:cNvPr id="8" name="Rectangle 7"/>
            <p:cNvSpPr/>
            <p:nvPr/>
          </p:nvSpPr>
          <p:spPr bwMode="auto">
            <a:xfrm>
              <a:off x="780992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9" name="Rectangle 8"/>
            <p:cNvSpPr/>
            <p:nvPr/>
          </p:nvSpPr>
          <p:spPr bwMode="auto">
            <a:xfrm>
              <a:off x="5871335" y="6240462"/>
              <a:ext cx="1778133"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 Ref</a:t>
              </a:r>
            </a:p>
          </p:txBody>
        </p:sp>
      </p:grpSp>
    </p:spTree>
    <p:extLst>
      <p:ext uri="{BB962C8B-B14F-4D97-AF65-F5344CB8AC3E}">
        <p14:creationId xmlns:p14="http://schemas.microsoft.com/office/powerpoint/2010/main" val="27308992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88193" y="1457326"/>
            <a:ext cx="9126043" cy="5029200"/>
          </a:xfrm>
        </p:spPr>
        <p:txBody>
          <a:bodyPr/>
          <a:lstStyle/>
          <a:p>
            <a:r>
              <a:rPr lang="en-US" dirty="0" smtClean="0"/>
              <a:t>Give access to frames</a:t>
            </a:r>
          </a:p>
          <a:p>
            <a:pPr lvl="1"/>
            <a:r>
              <a:rPr lang="en-US" dirty="0" smtClean="0"/>
              <a:t>Events</a:t>
            </a:r>
          </a:p>
          <a:p>
            <a:pPr lvl="1"/>
            <a:r>
              <a:rPr lang="en-US" dirty="0" smtClean="0"/>
              <a:t>Polling</a:t>
            </a:r>
          </a:p>
          <a:p>
            <a:r>
              <a:rPr lang="en-US" dirty="0" smtClean="0"/>
              <a:t>Multiple readers may be created on a single source</a:t>
            </a:r>
          </a:p>
          <a:p>
            <a:pPr lvl="1"/>
            <a:r>
              <a:rPr lang="en-US" dirty="0" smtClean="0"/>
              <a:t>Allows better componentization</a:t>
            </a:r>
          </a:p>
          <a:p>
            <a:r>
              <a:rPr lang="en-US" dirty="0" smtClean="0"/>
              <a:t>Readers can be paused</a:t>
            </a:r>
          </a:p>
        </p:txBody>
      </p:sp>
      <p:sp>
        <p:nvSpPr>
          <p:cNvPr id="3" name="Title 2"/>
          <p:cNvSpPr>
            <a:spLocks noGrp="1"/>
          </p:cNvSpPr>
          <p:nvPr>
            <p:ph type="title"/>
          </p:nvPr>
        </p:nvSpPr>
        <p:spPr/>
        <p:txBody>
          <a:bodyPr/>
          <a:lstStyle/>
          <a:p>
            <a:r>
              <a:rPr lang="en-US" dirty="0" smtClean="0"/>
              <a:t>Readers</a:t>
            </a:r>
            <a:endParaRPr lang="en-US" dirty="0"/>
          </a:p>
        </p:txBody>
      </p:sp>
      <p:sp>
        <p:nvSpPr>
          <p:cNvPr id="4" name="Text Placeholder 3"/>
          <p:cNvSpPr>
            <a:spLocks noGrp="1"/>
          </p:cNvSpPr>
          <p:nvPr>
            <p:ph type="body" sz="quarter" idx="11"/>
          </p:nvPr>
        </p:nvSpPr>
        <p:spPr>
          <a:xfrm>
            <a:off x="292593" y="1457326"/>
            <a:ext cx="2743200" cy="5029200"/>
          </a:xfrm>
        </p:spPr>
        <p:txBody>
          <a:bodyPr/>
          <a:lstStyle/>
          <a:p>
            <a:endParaRPr lang="en-US"/>
          </a:p>
        </p:txBody>
      </p:sp>
      <p:grpSp>
        <p:nvGrpSpPr>
          <p:cNvPr id="19" name="Group 18"/>
          <p:cNvGrpSpPr/>
          <p:nvPr/>
        </p:nvGrpSpPr>
        <p:grpSpPr>
          <a:xfrm>
            <a:off x="1324868" y="6240462"/>
            <a:ext cx="7848147" cy="609600"/>
            <a:chOff x="1324868" y="6240462"/>
            <a:chExt cx="7848147" cy="609600"/>
          </a:xfrm>
        </p:grpSpPr>
        <p:sp>
          <p:nvSpPr>
            <p:cNvPr id="20" name="Rectangle 19"/>
            <p:cNvSpPr/>
            <p:nvPr/>
          </p:nvSpPr>
          <p:spPr bwMode="auto">
            <a:xfrm>
              <a:off x="1324868"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21" name="Rectangle 20"/>
            <p:cNvSpPr/>
            <p:nvPr/>
          </p:nvSpPr>
          <p:spPr bwMode="auto">
            <a:xfrm>
              <a:off x="2840357"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22" name="Rectangle 21"/>
            <p:cNvSpPr/>
            <p:nvPr/>
          </p:nvSpPr>
          <p:spPr bwMode="auto">
            <a:xfrm>
              <a:off x="4355846" y="6240462"/>
              <a:ext cx="1363089" cy="609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Reader</a:t>
              </a:r>
            </a:p>
          </p:txBody>
        </p:sp>
        <p:sp>
          <p:nvSpPr>
            <p:cNvPr id="23" name="Rectangle 22"/>
            <p:cNvSpPr/>
            <p:nvPr/>
          </p:nvSpPr>
          <p:spPr bwMode="auto">
            <a:xfrm>
              <a:off x="780992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24" name="Rectangle 23"/>
            <p:cNvSpPr/>
            <p:nvPr/>
          </p:nvSpPr>
          <p:spPr bwMode="auto">
            <a:xfrm>
              <a:off x="5871335" y="6240462"/>
              <a:ext cx="1778133"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 Ref</a:t>
              </a:r>
            </a:p>
          </p:txBody>
        </p:sp>
      </p:grpSp>
    </p:spTree>
    <p:extLst>
      <p:ext uri="{BB962C8B-B14F-4D97-AF65-F5344CB8AC3E}">
        <p14:creationId xmlns:p14="http://schemas.microsoft.com/office/powerpoint/2010/main" val="28327217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Readers</a:t>
            </a:r>
            <a:endParaRPr lang="en-US" dirty="0"/>
          </a:p>
        </p:txBody>
      </p:sp>
      <p:sp>
        <p:nvSpPr>
          <p:cNvPr id="4" name="Text Placeholder 3"/>
          <p:cNvSpPr>
            <a:spLocks noGrp="1"/>
          </p:cNvSpPr>
          <p:nvPr>
            <p:ph type="body" sz="quarter" idx="11"/>
          </p:nvPr>
        </p:nvSpPr>
        <p:spPr>
          <a:xfrm>
            <a:off x="2662996" y="1744663"/>
            <a:ext cx="681545" cy="533399"/>
          </a:xfrm>
        </p:spPr>
        <p:txBody>
          <a:bodyPr/>
          <a:lstStyle/>
          <a:p>
            <a:pPr algn="r"/>
            <a:r>
              <a:rPr lang="en-US" dirty="0" smtClean="0"/>
              <a:t>C#</a:t>
            </a:r>
            <a:endParaRPr lang="en-US" dirty="0"/>
          </a:p>
        </p:txBody>
      </p:sp>
      <p:sp>
        <p:nvSpPr>
          <p:cNvPr id="5" name="Text Placeholder 3"/>
          <p:cNvSpPr>
            <a:spLocks noGrp="1"/>
          </p:cNvSpPr>
          <p:nvPr>
            <p:ph type="body" sz="quarter" idx="11"/>
          </p:nvPr>
        </p:nvSpPr>
        <p:spPr>
          <a:xfrm>
            <a:off x="3553603" y="295274"/>
            <a:ext cx="8610600" cy="3505200"/>
          </a:xfrm>
        </p:spPr>
        <p:txBody>
          <a:bodyPr/>
          <a:lstStyle/>
          <a:p>
            <a:r>
              <a:rPr lang="en-US" dirty="0" err="1" smtClean="0">
                <a:solidFill>
                  <a:srgbClr val="2B91AF"/>
                </a:solidFill>
                <a:highlight>
                  <a:srgbClr val="FFFFFF"/>
                </a:highlight>
                <a:latin typeface="Consolas" panose="020B0609020204030204" pitchFamily="49" charset="0"/>
              </a:rPr>
              <a:t>InfraredFrameReader</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reader </a:t>
            </a:r>
            <a:r>
              <a:rPr lang="en-US" dirty="0" smtClean="0">
                <a:solidFill>
                  <a:srgbClr val="000000"/>
                </a:solidFill>
                <a:highlight>
                  <a:srgbClr val="FFFFFF"/>
                </a:highlight>
                <a:latin typeface="Consolas" panose="020B0609020204030204" pitchFamily="49" charset="0"/>
              </a:rPr>
              <a:t>=</a:t>
            </a:r>
          </a:p>
          <a:p>
            <a:r>
              <a:rPr lang="en-US" dirty="0" smtClean="0">
                <a:solidFill>
                  <a:srgbClr val="0000FF"/>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sensor.InfraredFrameSource.OpenReader</a:t>
            </a:r>
            <a:r>
              <a:rPr lang="en-US" dirty="0">
                <a:solidFill>
                  <a:srgbClr val="000000"/>
                </a:solidFill>
                <a:highlight>
                  <a:srgbClr val="FFFFFF"/>
                </a:highlight>
                <a:latin typeface="Consolas" panose="020B0609020204030204" pitchFamily="49" charset="0"/>
              </a:rPr>
              <a:t>();</a:t>
            </a:r>
          </a:p>
          <a:p>
            <a:r>
              <a:rPr lang="en-US" dirty="0" err="1" smtClean="0">
                <a:solidFill>
                  <a:srgbClr val="000000"/>
                </a:solidFill>
                <a:highlight>
                  <a:srgbClr val="FFFFFF"/>
                </a:highlight>
                <a:latin typeface="Consolas" panose="020B0609020204030204" pitchFamily="49" charset="0"/>
              </a:rPr>
              <a:t>reader.FrameArrived</a:t>
            </a:r>
            <a:r>
              <a:rPr lang="en-US" dirty="0" smtClean="0">
                <a:solidFill>
                  <a:srgbClr val="000000"/>
                </a:solidFill>
                <a:highlight>
                  <a:srgbClr val="FFFFFF"/>
                </a:highlight>
                <a:latin typeface="Consolas" panose="020B0609020204030204" pitchFamily="49" charset="0"/>
              </a:rPr>
              <a:t> +=</a:t>
            </a:r>
          </a:p>
          <a:p>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InfraredReaderFrameArrived</a:t>
            </a:r>
            <a:r>
              <a:rPr lang="en-US" dirty="0" smtClean="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a:t>
            </a:r>
            <a:endParaRPr lang="en-US" dirty="0" smtClean="0">
              <a:solidFill>
                <a:srgbClr val="008000"/>
              </a:solidFill>
              <a:highlight>
                <a:srgbClr val="FFFFFF"/>
              </a:highlight>
              <a:latin typeface="Consolas" panose="020B0609020204030204" pitchFamily="49" charset="0"/>
            </a:endParaRPr>
          </a:p>
          <a:p>
            <a:r>
              <a:rPr lang="en-US" dirty="0" smtClean="0">
                <a:solidFill>
                  <a:srgbClr val="008000"/>
                </a:solidFill>
                <a:highlight>
                  <a:srgbClr val="FFFFFF"/>
                </a:highlight>
                <a:latin typeface="Consolas" panose="020B0609020204030204" pitchFamily="49" charset="0"/>
              </a:rPr>
              <a:t>// see in the dark</a:t>
            </a:r>
            <a:endParaRPr lang="en-US" dirty="0" smtClean="0">
              <a:solidFill>
                <a:srgbClr val="000000"/>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a:t>
            </a:r>
          </a:p>
          <a:p>
            <a:r>
              <a:rPr lang="en-US" dirty="0" err="1" smtClean="0">
                <a:solidFill>
                  <a:srgbClr val="000000"/>
                </a:solidFill>
                <a:highlight>
                  <a:srgbClr val="FFFFFF"/>
                </a:highlight>
                <a:latin typeface="Consolas" panose="020B0609020204030204" pitchFamily="49" charset="0"/>
              </a:rPr>
              <a:t>reader.Dispose</a:t>
            </a:r>
            <a:r>
              <a:rPr lang="en-US" dirty="0">
                <a:solidFill>
                  <a:srgbClr val="000000"/>
                </a:solidFill>
                <a:highlight>
                  <a:srgbClr val="FFFFFF"/>
                </a:highlight>
                <a:latin typeface="Consolas" panose="020B0609020204030204" pitchFamily="49" charset="0"/>
              </a:rPr>
              <a:t>();</a:t>
            </a:r>
            <a:endParaRPr lang="en-US" dirty="0"/>
          </a:p>
        </p:txBody>
      </p:sp>
      <p:sp>
        <p:nvSpPr>
          <p:cNvPr id="6" name="Text Placeholder 3"/>
          <p:cNvSpPr>
            <a:spLocks noGrp="1"/>
          </p:cNvSpPr>
          <p:nvPr>
            <p:ph type="body" sz="quarter" idx="11"/>
          </p:nvPr>
        </p:nvSpPr>
        <p:spPr>
          <a:xfrm>
            <a:off x="1628977" y="5097463"/>
            <a:ext cx="1715564" cy="609599"/>
          </a:xfrm>
        </p:spPr>
        <p:txBody>
          <a:bodyPr/>
          <a:lstStyle/>
          <a:p>
            <a:pPr algn="r"/>
            <a:r>
              <a:rPr lang="en-US" dirty="0" smtClean="0"/>
              <a:t>JavaScript</a:t>
            </a:r>
            <a:endParaRPr lang="en-US" dirty="0"/>
          </a:p>
        </p:txBody>
      </p:sp>
      <p:sp>
        <p:nvSpPr>
          <p:cNvPr id="7" name="Text Placeholder 3"/>
          <p:cNvSpPr>
            <a:spLocks noGrp="1"/>
          </p:cNvSpPr>
          <p:nvPr>
            <p:ph type="body" sz="quarter" idx="11"/>
          </p:nvPr>
        </p:nvSpPr>
        <p:spPr>
          <a:xfrm>
            <a:off x="3579762" y="4106862"/>
            <a:ext cx="8610600" cy="2590799"/>
          </a:xfrm>
        </p:spPr>
        <p:txBody>
          <a:bodyPr/>
          <a:lstStyle/>
          <a:p>
            <a:r>
              <a:rPr lang="en-US" dirty="0">
                <a:solidFill>
                  <a:srgbClr val="000000"/>
                </a:solidFill>
                <a:highlight>
                  <a:srgbClr val="FFFFFF"/>
                </a:highlight>
                <a:latin typeface="Consolas" panose="020B0609020204030204" pitchFamily="49" charset="0"/>
              </a:rPr>
              <a:t>reader = </a:t>
            </a:r>
            <a:r>
              <a:rPr lang="en-US" dirty="0" err="1">
                <a:solidFill>
                  <a:srgbClr val="000000"/>
                </a:solidFill>
                <a:highlight>
                  <a:srgbClr val="FFFFFF"/>
                </a:highlight>
                <a:latin typeface="Consolas" panose="020B0609020204030204" pitchFamily="49" charset="0"/>
              </a:rPr>
              <a:t>sensor.infraredFrameSource.openReader</a:t>
            </a:r>
            <a:r>
              <a:rPr lang="en-US" dirty="0">
                <a:solidFill>
                  <a:srgbClr val="000000"/>
                </a:solidFill>
                <a:highlight>
                  <a:srgbClr val="FFFFFF"/>
                </a:highlight>
                <a:latin typeface="Consolas" panose="020B0609020204030204" pitchFamily="49" charset="0"/>
              </a:rPr>
              <a:t>();</a:t>
            </a:r>
            <a:endParaRPr lang="en-US" dirty="0" smtClean="0">
              <a:solidFill>
                <a:srgbClr val="000000"/>
              </a:solidFill>
              <a:highlight>
                <a:srgbClr val="FFFFFF"/>
              </a:highlight>
              <a:latin typeface="Consolas" panose="020B0609020204030204" pitchFamily="49" charset="0"/>
            </a:endParaRPr>
          </a:p>
          <a:p>
            <a:r>
              <a:rPr lang="en-US" dirty="0" err="1">
                <a:solidFill>
                  <a:srgbClr val="000000"/>
                </a:solidFill>
                <a:highlight>
                  <a:srgbClr val="FFFFFF"/>
                </a:highlight>
                <a:latin typeface="Consolas" panose="020B0609020204030204" pitchFamily="49" charset="0"/>
              </a:rPr>
              <a:t>reader.onframearrived</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function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 ... };</a:t>
            </a:r>
          </a:p>
          <a:p>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smtClean="0">
                <a:solidFill>
                  <a:srgbClr val="008000"/>
                </a:solidFill>
                <a:highlight>
                  <a:srgbClr val="FFFFFF"/>
                </a:highlight>
                <a:latin typeface="Consolas" panose="020B0609020204030204" pitchFamily="49" charset="0"/>
              </a:rPr>
              <a:t>// see in the dark</a:t>
            </a:r>
            <a:endParaRPr lang="en-US" dirty="0">
              <a:solidFill>
                <a:srgbClr val="000000"/>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a:t>
            </a:r>
          </a:p>
          <a:p>
            <a:r>
              <a:rPr lang="en-US" dirty="0" err="1" smtClean="0">
                <a:solidFill>
                  <a:srgbClr val="000000"/>
                </a:solidFill>
                <a:highlight>
                  <a:srgbClr val="FFFFFF"/>
                </a:highlight>
                <a:latin typeface="Consolas" panose="020B0609020204030204" pitchFamily="49" charset="0"/>
              </a:rPr>
              <a:t>reader.close</a:t>
            </a:r>
            <a:r>
              <a:rPr lang="en-US" dirty="0" smtClean="0">
                <a:solidFill>
                  <a:srgbClr val="000000"/>
                </a:solidFill>
                <a:highlight>
                  <a:srgbClr val="FFFFFF"/>
                </a:highlight>
                <a:latin typeface="Consolas" panose="020B0609020204030204" pitchFamily="49" charset="0"/>
              </a:rPr>
              <a:t>();</a:t>
            </a:r>
            <a:endParaRPr lang="en-US" dirty="0"/>
          </a:p>
        </p:txBody>
      </p:sp>
      <p:cxnSp>
        <p:nvCxnSpPr>
          <p:cNvPr id="8" name="Straight Connector 7"/>
          <p:cNvCxnSpPr/>
          <p:nvPr/>
        </p:nvCxnSpPr>
        <p:spPr>
          <a:xfrm>
            <a:off x="960437" y="3802062"/>
            <a:ext cx="103042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031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26349" y="1212850"/>
            <a:ext cx="9364088" cy="5484814"/>
          </a:xfrm>
        </p:spPr>
        <p:txBody>
          <a:bodyPr/>
          <a:lstStyle/>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Sent in frame event </a:t>
            </a:r>
            <a:r>
              <a:rPr lang="en-US" sz="4000" kern="1200" spc="0" baseline="0" dirty="0" err="1" smtClean="0">
                <a:gradFill>
                  <a:gsLst>
                    <a:gs pos="1250">
                      <a:schemeClr val="tx1"/>
                    </a:gs>
                    <a:gs pos="100000">
                      <a:schemeClr val="tx1"/>
                    </a:gs>
                  </a:gsLst>
                  <a:lin ang="5400000" scaled="0"/>
                </a:gradFill>
                <a:effectLst/>
                <a:latin typeface="+mj-lt"/>
                <a:ea typeface="+mn-ea"/>
                <a:cs typeface="+mn-cs"/>
              </a:rPr>
              <a:t>args</a:t>
            </a:r>
            <a:r>
              <a:rPr lang="en-US" sz="4000" kern="1200" spc="0" baseline="0" dirty="0" smtClean="0">
                <a:gradFill>
                  <a:gsLst>
                    <a:gs pos="1250">
                      <a:schemeClr val="tx1"/>
                    </a:gs>
                    <a:gs pos="100000">
                      <a:schemeClr val="tx1"/>
                    </a:gs>
                  </a:gsLst>
                  <a:lin ang="5400000" scaled="0"/>
                </a:gradFill>
                <a:effectLst/>
                <a:latin typeface="+mj-lt"/>
                <a:ea typeface="+mn-ea"/>
                <a:cs typeface="+mn-cs"/>
              </a:rPr>
              <a:t> and give access to the actual frame via </a:t>
            </a:r>
            <a:r>
              <a:rPr lang="en-US" sz="4000" kern="1200" spc="0" baseline="0" dirty="0" err="1" smtClean="0">
                <a:gradFill>
                  <a:gsLst>
                    <a:gs pos="1250">
                      <a:schemeClr val="tx1"/>
                    </a:gs>
                    <a:gs pos="100000">
                      <a:schemeClr val="tx1"/>
                    </a:gs>
                  </a:gsLst>
                  <a:lin ang="5400000" scaled="0"/>
                </a:gradFill>
                <a:effectLst/>
                <a:latin typeface="+mj-lt"/>
                <a:ea typeface="+mn-ea"/>
                <a:cs typeface="+mn-cs"/>
              </a:rPr>
              <a:t>AcquireFrame</a:t>
            </a:r>
            <a:endParaRPr lang="en-US" sz="4000" kern="1200" spc="0" baseline="0" dirty="0" smtClean="0">
              <a:gradFill>
                <a:gsLst>
                  <a:gs pos="1250">
                    <a:schemeClr val="tx1"/>
                  </a:gs>
                  <a:gs pos="100000">
                    <a:schemeClr val="tx1"/>
                  </a:gs>
                </a:gsLst>
                <a:lin ang="5400000" scaled="0"/>
              </a:gradFill>
              <a:effectLst/>
              <a:latin typeface="+mj-lt"/>
              <a:ea typeface="+mn-ea"/>
              <a:cs typeface="+mn-cs"/>
            </a:endParaRPr>
          </a:p>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By the time the app calls </a:t>
            </a:r>
            <a:r>
              <a:rPr lang="en-US" sz="4000" kern="1200" spc="0" baseline="0" dirty="0" err="1" smtClean="0">
                <a:gradFill>
                  <a:gsLst>
                    <a:gs pos="1250">
                      <a:schemeClr val="tx1"/>
                    </a:gs>
                    <a:gs pos="100000">
                      <a:schemeClr val="tx1"/>
                    </a:gs>
                  </a:gsLst>
                  <a:lin ang="5400000" scaled="0"/>
                </a:gradFill>
                <a:effectLst/>
                <a:latin typeface="+mj-lt"/>
                <a:ea typeface="+mn-ea"/>
                <a:cs typeface="+mn-cs"/>
              </a:rPr>
              <a:t>AcquireFrame</a:t>
            </a:r>
            <a:r>
              <a:rPr lang="en-US" sz="4000" kern="1200" spc="0" baseline="0" dirty="0" smtClean="0">
                <a:gradFill>
                  <a:gsLst>
                    <a:gs pos="1250">
                      <a:schemeClr val="tx1"/>
                    </a:gs>
                    <a:gs pos="100000">
                      <a:schemeClr val="tx1"/>
                    </a:gs>
                  </a:gsLst>
                  <a:lin ang="5400000" scaled="0"/>
                </a:gradFill>
                <a:effectLst/>
                <a:latin typeface="+mj-lt"/>
                <a:ea typeface="+mn-ea"/>
                <a:cs typeface="+mn-cs"/>
              </a:rPr>
              <a:t>, the frame might already have expired</a:t>
            </a:r>
          </a:p>
          <a:p>
            <a:pPr rtl="0" eaLnBrk="1" latinLnBrk="0" hangingPunct="1"/>
            <a:r>
              <a:rPr lang="en-US" sz="4000" kern="1200" spc="0" baseline="0" dirty="0" err="1" smtClean="0">
                <a:gradFill>
                  <a:gsLst>
                    <a:gs pos="1250">
                      <a:schemeClr val="tx1"/>
                    </a:gs>
                    <a:gs pos="100000">
                      <a:schemeClr val="tx1"/>
                    </a:gs>
                  </a:gsLst>
                  <a:lin ang="5400000" scaled="0"/>
                </a:gradFill>
                <a:effectLst/>
                <a:latin typeface="+mj-lt"/>
                <a:ea typeface="+mn-ea"/>
                <a:cs typeface="+mn-cs"/>
              </a:rPr>
              <a:t>FrameReference.RelativeTime</a:t>
            </a:r>
            <a:r>
              <a:rPr lang="en-US" sz="4000" kern="1200" spc="0" baseline="0" dirty="0" smtClean="0">
                <a:gradFill>
                  <a:gsLst>
                    <a:gs pos="1250">
                      <a:schemeClr val="tx1"/>
                    </a:gs>
                    <a:gs pos="100000">
                      <a:schemeClr val="tx1"/>
                    </a:gs>
                  </a:gsLst>
                  <a:lin ang="5400000" scaled="0"/>
                </a:gradFill>
                <a:effectLst/>
                <a:latin typeface="+mj-lt"/>
                <a:ea typeface="+mn-ea"/>
                <a:cs typeface="+mn-cs"/>
              </a:rPr>
              <a:t> allow you to </a:t>
            </a:r>
            <a:r>
              <a:rPr lang="en-US" dirty="0" smtClean="0"/>
              <a:t>temporally</a:t>
            </a:r>
            <a:r>
              <a:rPr lang="en-US" sz="4000" kern="1200" spc="0" baseline="0" dirty="0" smtClean="0">
                <a:gradFill>
                  <a:gsLst>
                    <a:gs pos="1250">
                      <a:schemeClr val="tx1"/>
                    </a:gs>
                    <a:gs pos="100000">
                      <a:schemeClr val="tx1"/>
                    </a:gs>
                  </a:gsLst>
                  <a:lin ang="5400000" scaled="0"/>
                </a:gradFill>
                <a:effectLst/>
                <a:latin typeface="+mj-lt"/>
                <a:ea typeface="+mn-ea"/>
                <a:cs typeface="+mn-cs"/>
              </a:rPr>
              <a:t> correlate frames</a:t>
            </a:r>
            <a:endParaRPr lang="en-US" sz="2400" dirty="0" smtClean="0">
              <a:latin typeface="+mj-lt"/>
            </a:endParaRPr>
          </a:p>
        </p:txBody>
      </p:sp>
      <p:sp>
        <p:nvSpPr>
          <p:cNvPr id="3" name="Title 2"/>
          <p:cNvSpPr>
            <a:spLocks noGrp="1"/>
          </p:cNvSpPr>
          <p:nvPr>
            <p:ph type="title"/>
          </p:nvPr>
        </p:nvSpPr>
        <p:spPr/>
        <p:txBody>
          <a:bodyPr/>
          <a:lstStyle/>
          <a:p>
            <a:r>
              <a:rPr lang="en-US" dirty="0" smtClean="0"/>
              <a:t>Frame references</a:t>
            </a:r>
            <a:endParaRPr lang="en-US" dirty="0"/>
          </a:p>
        </p:txBody>
      </p:sp>
      <p:sp>
        <p:nvSpPr>
          <p:cNvPr id="4" name="Text Placeholder 3"/>
          <p:cNvSpPr>
            <a:spLocks noGrp="1"/>
          </p:cNvSpPr>
          <p:nvPr>
            <p:ph type="body" sz="quarter" idx="11"/>
          </p:nvPr>
        </p:nvSpPr>
        <p:spPr/>
        <p:txBody>
          <a:bodyPr/>
          <a:lstStyle/>
          <a:p>
            <a:endParaRPr lang="en-US"/>
          </a:p>
        </p:txBody>
      </p:sp>
      <p:grpSp>
        <p:nvGrpSpPr>
          <p:cNvPr id="12" name="Group 11"/>
          <p:cNvGrpSpPr/>
          <p:nvPr/>
        </p:nvGrpSpPr>
        <p:grpSpPr>
          <a:xfrm>
            <a:off x="1324868" y="6240462"/>
            <a:ext cx="7848147" cy="609600"/>
            <a:chOff x="1324868" y="6240462"/>
            <a:chExt cx="7848147" cy="609600"/>
          </a:xfrm>
        </p:grpSpPr>
        <p:sp>
          <p:nvSpPr>
            <p:cNvPr id="13" name="Rectangle 12"/>
            <p:cNvSpPr/>
            <p:nvPr/>
          </p:nvSpPr>
          <p:spPr bwMode="auto">
            <a:xfrm>
              <a:off x="1324868"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14" name="Rectangle 13"/>
            <p:cNvSpPr/>
            <p:nvPr/>
          </p:nvSpPr>
          <p:spPr bwMode="auto">
            <a:xfrm>
              <a:off x="2840357"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15" name="Rectangle 14"/>
            <p:cNvSpPr/>
            <p:nvPr/>
          </p:nvSpPr>
          <p:spPr bwMode="auto">
            <a:xfrm>
              <a:off x="435584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Reader</a:t>
              </a:r>
            </a:p>
          </p:txBody>
        </p:sp>
        <p:sp>
          <p:nvSpPr>
            <p:cNvPr id="16" name="Rectangle 15"/>
            <p:cNvSpPr/>
            <p:nvPr/>
          </p:nvSpPr>
          <p:spPr bwMode="auto">
            <a:xfrm>
              <a:off x="780992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17" name="Rectangle 16"/>
            <p:cNvSpPr/>
            <p:nvPr/>
          </p:nvSpPr>
          <p:spPr bwMode="auto">
            <a:xfrm>
              <a:off x="5871335" y="6240462"/>
              <a:ext cx="1778133" cy="609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 Ref</a:t>
              </a:r>
            </a:p>
          </p:txBody>
        </p:sp>
      </p:grpSp>
    </p:spTree>
    <p:extLst>
      <p:ext uri="{BB962C8B-B14F-4D97-AF65-F5344CB8AC3E}">
        <p14:creationId xmlns:p14="http://schemas.microsoft.com/office/powerpoint/2010/main" val="20220744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Frame references</a:t>
            </a:r>
            <a:endParaRPr lang="en-US" dirty="0"/>
          </a:p>
        </p:txBody>
      </p:sp>
      <p:sp>
        <p:nvSpPr>
          <p:cNvPr id="4" name="Text Placeholder 3"/>
          <p:cNvSpPr>
            <a:spLocks noGrp="1"/>
          </p:cNvSpPr>
          <p:nvPr>
            <p:ph type="body" sz="quarter" idx="11"/>
          </p:nvPr>
        </p:nvSpPr>
        <p:spPr>
          <a:xfrm>
            <a:off x="1112837" y="2104472"/>
            <a:ext cx="1596543" cy="685799"/>
          </a:xfrm>
        </p:spPr>
        <p:txBody>
          <a:bodyPr/>
          <a:lstStyle/>
          <a:p>
            <a:pPr algn="r"/>
            <a:r>
              <a:rPr lang="en-US" dirty="0" smtClean="0"/>
              <a:t>C#</a:t>
            </a:r>
            <a:endParaRPr lang="en-US" dirty="0"/>
          </a:p>
        </p:txBody>
      </p:sp>
      <p:sp>
        <p:nvSpPr>
          <p:cNvPr id="5" name="Text Placeholder 3"/>
          <p:cNvSpPr>
            <a:spLocks noGrp="1"/>
          </p:cNvSpPr>
          <p:nvPr>
            <p:ph type="body" sz="quarter" idx="11"/>
          </p:nvPr>
        </p:nvSpPr>
        <p:spPr>
          <a:xfrm>
            <a:off x="3322637" y="1058862"/>
            <a:ext cx="8610600" cy="3352800"/>
          </a:xfrm>
        </p:spPr>
        <p:txBody>
          <a:bodyPr/>
          <a:lstStyle/>
          <a:p>
            <a:r>
              <a:rPr lang="en-US" dirty="0" smtClean="0">
                <a:solidFill>
                  <a:srgbClr val="0000FF"/>
                </a:solidFill>
                <a:highlight>
                  <a:srgbClr val="FFFFFF"/>
                </a:highlight>
                <a:latin typeface="Consolas" panose="020B0609020204030204" pitchFamily="49" charset="0"/>
              </a:rPr>
              <a:t>using</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InfraredFrame</a:t>
            </a:r>
            <a:r>
              <a:rPr lang="en-US" dirty="0">
                <a:solidFill>
                  <a:srgbClr val="000000"/>
                </a:solidFill>
                <a:highlight>
                  <a:srgbClr val="FFFFFF"/>
                </a:highlight>
                <a:latin typeface="Consolas" panose="020B0609020204030204" pitchFamily="49" charset="0"/>
              </a:rPr>
              <a:t> frame </a:t>
            </a:r>
            <a:r>
              <a:rPr lang="en-US" dirty="0" smtClean="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args.FrameReference.AcquireFrame</a:t>
            </a:r>
            <a:r>
              <a:rPr lang="en-US" dirty="0" smtClean="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if</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(frame != </a:t>
            </a:r>
            <a:r>
              <a:rPr lang="en-US" dirty="0">
                <a:solidFill>
                  <a:srgbClr val="0000FF"/>
                </a:solidFill>
                <a:highlight>
                  <a:srgbClr val="FFFFFF"/>
                </a:highlight>
                <a:latin typeface="Consolas" panose="020B0609020204030204" pitchFamily="49" charset="0"/>
              </a:rPr>
              <a:t>null</a:t>
            </a:r>
            <a:r>
              <a:rPr lang="en-US" dirty="0" smtClean="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        </a:t>
            </a:r>
            <a:r>
              <a:rPr lang="en-US" dirty="0" smtClean="0">
                <a:solidFill>
                  <a:schemeClr val="accent4"/>
                </a:solidFill>
                <a:highlight>
                  <a:srgbClr val="FFFFFF"/>
                </a:highlight>
                <a:latin typeface="Consolas" panose="020B0609020204030204" pitchFamily="49" charset="0"/>
              </a:rPr>
              <a:t>// Get what you need from the frame</a:t>
            </a:r>
          </a:p>
          <a:p>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a:t>
            </a:r>
          </a:p>
          <a:p>
            <a:endParaRPr lang="en-US" dirty="0"/>
          </a:p>
        </p:txBody>
      </p:sp>
      <p:sp>
        <p:nvSpPr>
          <p:cNvPr id="6" name="Text Placeholder 3"/>
          <p:cNvSpPr>
            <a:spLocks noGrp="1"/>
          </p:cNvSpPr>
          <p:nvPr>
            <p:ph type="body" sz="quarter" idx="11"/>
          </p:nvPr>
        </p:nvSpPr>
        <p:spPr>
          <a:xfrm>
            <a:off x="46037" y="5398293"/>
            <a:ext cx="2743200" cy="761999"/>
          </a:xfrm>
        </p:spPr>
        <p:txBody>
          <a:bodyPr/>
          <a:lstStyle/>
          <a:p>
            <a:pPr algn="r"/>
            <a:r>
              <a:rPr lang="en-US" dirty="0" smtClean="0"/>
              <a:t>JavaScript</a:t>
            </a:r>
            <a:endParaRPr lang="en-US" dirty="0"/>
          </a:p>
        </p:txBody>
      </p:sp>
      <p:sp>
        <p:nvSpPr>
          <p:cNvPr id="7" name="Text Placeholder 3"/>
          <p:cNvSpPr>
            <a:spLocks noGrp="1"/>
          </p:cNvSpPr>
          <p:nvPr>
            <p:ph type="body" sz="quarter" idx="11"/>
          </p:nvPr>
        </p:nvSpPr>
        <p:spPr>
          <a:xfrm>
            <a:off x="3322637" y="4708525"/>
            <a:ext cx="8610600" cy="2141537"/>
          </a:xfrm>
        </p:spPr>
        <p:txBody>
          <a:bodyPr/>
          <a:lstStyle/>
          <a:p>
            <a:r>
              <a:rPr lang="en-US" dirty="0" err="1" smtClean="0">
                <a:solidFill>
                  <a:srgbClr val="0000FF"/>
                </a:solidFill>
                <a:highlight>
                  <a:srgbClr val="FFFFFF"/>
                </a:highlight>
                <a:latin typeface="Consolas" panose="020B0609020204030204" pitchFamily="49" charset="0"/>
              </a:rPr>
              <a:t>var</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frame </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args.frameReference.acquireFrame</a:t>
            </a:r>
            <a:r>
              <a:rPr lang="en-US" dirty="0">
                <a:solidFill>
                  <a:srgbClr val="000000"/>
                </a:solidFill>
                <a:highlight>
                  <a:srgbClr val="FFFFFF"/>
                </a:highlight>
                <a:latin typeface="Consolas" panose="020B0609020204030204" pitchFamily="49" charset="0"/>
              </a:rPr>
              <a:t>();</a:t>
            </a:r>
          </a:p>
          <a:p>
            <a:r>
              <a:rPr lang="en-US" dirty="0" smtClean="0">
                <a:solidFill>
                  <a:srgbClr val="0000FF"/>
                </a:solidFill>
                <a:highlight>
                  <a:srgbClr val="FFFFFF"/>
                </a:highlight>
                <a:latin typeface="Consolas" panose="020B0609020204030204" pitchFamily="49" charset="0"/>
              </a:rPr>
              <a:t>if</a:t>
            </a:r>
            <a:r>
              <a:rPr lang="en-US" dirty="0" smtClean="0">
                <a:solidFill>
                  <a:srgbClr val="000000"/>
                </a:solidFill>
                <a:highlight>
                  <a:srgbClr val="FFFFFF"/>
                </a:highlight>
                <a:latin typeface="Consolas" panose="020B0609020204030204" pitchFamily="49" charset="0"/>
              </a:rPr>
              <a:t>(frame </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null</a:t>
            </a:r>
            <a:r>
              <a:rPr lang="en-US" dirty="0" smtClean="0">
                <a:solidFill>
                  <a:srgbClr val="000000"/>
                </a:solidFill>
                <a:highlight>
                  <a:srgbClr val="FFFFFF"/>
                </a:highlight>
                <a:latin typeface="Consolas" panose="020B0609020204030204" pitchFamily="49" charset="0"/>
              </a:rPr>
              <a:t>) {</a:t>
            </a:r>
          </a:p>
          <a:p>
            <a:r>
              <a:rPr lang="en-US" dirty="0" smtClean="0">
                <a:solidFill>
                  <a:srgbClr val="000000"/>
                </a:solidFill>
                <a:highlight>
                  <a:srgbClr val="FFFFFF"/>
                </a:highlight>
                <a:latin typeface="Consolas" panose="020B0609020204030204" pitchFamily="49" charset="0"/>
              </a:rPr>
              <a:t>    </a:t>
            </a:r>
            <a:r>
              <a:rPr lang="en-US" dirty="0" smtClean="0">
                <a:solidFill>
                  <a:schemeClr val="accent4"/>
                </a:solidFill>
                <a:highlight>
                  <a:srgbClr val="FFFFFF"/>
                </a:highlight>
                <a:latin typeface="Consolas" panose="020B0609020204030204" pitchFamily="49" charset="0"/>
              </a:rPr>
              <a:t>// Get what you need from the frame</a:t>
            </a:r>
            <a:endParaRPr lang="en-US" dirty="0">
              <a:solidFill>
                <a:schemeClr val="accent4"/>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frame.close</a:t>
            </a:r>
            <a:r>
              <a:rPr lang="en-US" dirty="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p:txBody>
      </p:sp>
      <p:cxnSp>
        <p:nvCxnSpPr>
          <p:cNvPr id="8" name="Straight Connector 7"/>
          <p:cNvCxnSpPr/>
          <p:nvPr/>
        </p:nvCxnSpPr>
        <p:spPr>
          <a:xfrm>
            <a:off x="866977" y="4564062"/>
            <a:ext cx="103042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7627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Gives access to the frame data</a:t>
            </a:r>
          </a:p>
          <a:p>
            <a:pPr lvl="1"/>
            <a:r>
              <a:rPr lang="en-US" dirty="0" smtClean="0"/>
              <a:t>Make a local copy or access the underlying buffer directly</a:t>
            </a:r>
          </a:p>
          <a:p>
            <a:r>
              <a:rPr lang="en-US" dirty="0" smtClean="0"/>
              <a:t>Contains metadata for the frame</a:t>
            </a:r>
          </a:p>
          <a:p>
            <a:pPr lvl="1"/>
            <a:r>
              <a:rPr lang="en-US" dirty="0" smtClean="0"/>
              <a:t>e.g. Color: format, width, height, etc.</a:t>
            </a:r>
          </a:p>
          <a:p>
            <a:pPr lvl="0"/>
            <a:r>
              <a:rPr lang="en-US" dirty="0" smtClean="0"/>
              <a:t>Pro tip: Minimize how long you hold onto the frame</a:t>
            </a:r>
          </a:p>
          <a:p>
            <a:pPr lvl="1"/>
            <a:r>
              <a:rPr lang="en-US" dirty="0" smtClean="0"/>
              <a:t>Not Disposing frames will cause you to not receive more frames</a:t>
            </a:r>
          </a:p>
        </p:txBody>
      </p:sp>
      <p:sp>
        <p:nvSpPr>
          <p:cNvPr id="3" name="Title 2"/>
          <p:cNvSpPr>
            <a:spLocks noGrp="1"/>
          </p:cNvSpPr>
          <p:nvPr>
            <p:ph type="title"/>
          </p:nvPr>
        </p:nvSpPr>
        <p:spPr/>
        <p:txBody>
          <a:bodyPr/>
          <a:lstStyle/>
          <a:p>
            <a:r>
              <a:rPr lang="en-US" dirty="0" smtClean="0"/>
              <a:t>Frames</a:t>
            </a:r>
            <a:endParaRPr lang="en-US" dirty="0"/>
          </a:p>
        </p:txBody>
      </p:sp>
      <p:sp>
        <p:nvSpPr>
          <p:cNvPr id="7" name="Text Placeholder 6"/>
          <p:cNvSpPr>
            <a:spLocks noGrp="1"/>
          </p:cNvSpPr>
          <p:nvPr>
            <p:ph type="body" sz="quarter" idx="11"/>
          </p:nvPr>
        </p:nvSpPr>
        <p:spPr/>
        <p:txBody>
          <a:bodyPr/>
          <a:lstStyle/>
          <a:p>
            <a:endParaRPr lang="en-US" dirty="0"/>
          </a:p>
        </p:txBody>
      </p:sp>
      <p:grpSp>
        <p:nvGrpSpPr>
          <p:cNvPr id="12" name="Group 11"/>
          <p:cNvGrpSpPr/>
          <p:nvPr/>
        </p:nvGrpSpPr>
        <p:grpSpPr>
          <a:xfrm>
            <a:off x="1324868" y="6240462"/>
            <a:ext cx="7848147" cy="609600"/>
            <a:chOff x="1324868" y="6240462"/>
            <a:chExt cx="7848147" cy="609600"/>
          </a:xfrm>
        </p:grpSpPr>
        <p:sp>
          <p:nvSpPr>
            <p:cNvPr id="13" name="Rectangle 12"/>
            <p:cNvSpPr/>
            <p:nvPr/>
          </p:nvSpPr>
          <p:spPr bwMode="auto">
            <a:xfrm>
              <a:off x="1324868"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14" name="Rectangle 13"/>
            <p:cNvSpPr/>
            <p:nvPr/>
          </p:nvSpPr>
          <p:spPr bwMode="auto">
            <a:xfrm>
              <a:off x="2840357"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15" name="Rectangle 14"/>
            <p:cNvSpPr/>
            <p:nvPr/>
          </p:nvSpPr>
          <p:spPr bwMode="auto">
            <a:xfrm>
              <a:off x="4355846" y="6240462"/>
              <a:ext cx="1363089"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Reader</a:t>
              </a:r>
            </a:p>
          </p:txBody>
        </p:sp>
        <p:sp>
          <p:nvSpPr>
            <p:cNvPr id="16" name="Rectangle 15"/>
            <p:cNvSpPr/>
            <p:nvPr/>
          </p:nvSpPr>
          <p:spPr bwMode="auto">
            <a:xfrm>
              <a:off x="7809926" y="6240462"/>
              <a:ext cx="1363089" cy="609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17" name="Rectangle 16"/>
            <p:cNvSpPr/>
            <p:nvPr/>
          </p:nvSpPr>
          <p:spPr bwMode="auto">
            <a:xfrm>
              <a:off x="5871335" y="6240462"/>
              <a:ext cx="1778133"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Frame Ref</a:t>
              </a:r>
            </a:p>
          </p:txBody>
        </p:sp>
      </p:grpSp>
    </p:spTree>
    <p:extLst>
      <p:ext uri="{BB962C8B-B14F-4D97-AF65-F5344CB8AC3E}">
        <p14:creationId xmlns:p14="http://schemas.microsoft.com/office/powerpoint/2010/main" val="20994151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
            </a:r>
            <a:br>
              <a:rPr lang="en-US" dirty="0" smtClean="0"/>
            </a:br>
            <a:r>
              <a:rPr lang="en-US" dirty="0" smtClean="0"/>
              <a:t>Display an infrared frame</a:t>
            </a:r>
            <a:br>
              <a:rPr lang="en-US" dirty="0" smtClean="0"/>
            </a:br>
            <a:r>
              <a:rPr lang="en-US" dirty="0" smtClean="0"/>
              <a:t>in a Windows Store App</a:t>
            </a:r>
            <a:endParaRPr lang="en-US" dirty="0"/>
          </a:p>
        </p:txBody>
      </p:sp>
    </p:spTree>
    <p:extLst>
      <p:ext uri="{BB962C8B-B14F-4D97-AF65-F5344CB8AC3E}">
        <p14:creationId xmlns:p14="http://schemas.microsoft.com/office/powerpoint/2010/main" val="23340112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6225" y="5783263"/>
            <a:ext cx="11885613" cy="903287"/>
          </a:xfrm>
        </p:spPr>
        <p:txBody>
          <a:bodyPr/>
          <a:lstStyle/>
          <a:p>
            <a:r>
              <a:rPr lang="en-US" dirty="0" smtClean="0"/>
              <a:t>Kevin Kennedy</a:t>
            </a:r>
          </a:p>
          <a:p>
            <a:r>
              <a:rPr lang="en-US" dirty="0" smtClean="0"/>
              <a:t>Senior Development Lead, Kinect Team, Microsoft</a:t>
            </a:r>
          </a:p>
        </p:txBody>
      </p:sp>
      <p:sp>
        <p:nvSpPr>
          <p:cNvPr id="2" name="Title 1"/>
          <p:cNvSpPr>
            <a:spLocks noGrp="1"/>
          </p:cNvSpPr>
          <p:nvPr>
            <p:ph type="ctrTitle"/>
          </p:nvPr>
        </p:nvSpPr>
        <p:spPr/>
        <p:txBody>
          <a:bodyPr/>
          <a:lstStyle/>
          <a:p>
            <a:r>
              <a:rPr lang="en-US" dirty="0"/>
              <a:t>Bringing Kinect Into </a:t>
            </a:r>
            <a:r>
              <a:rPr lang="en-US" dirty="0" smtClean="0"/>
              <a:t>Your</a:t>
            </a:r>
            <a:br>
              <a:rPr lang="en-US" dirty="0" smtClean="0"/>
            </a:br>
            <a:r>
              <a:rPr lang="en-US" dirty="0" smtClean="0"/>
              <a:t>Windows </a:t>
            </a:r>
            <a:r>
              <a:rPr lang="en-US" dirty="0"/>
              <a:t>Store </a:t>
            </a:r>
            <a:r>
              <a:rPr lang="en-US" dirty="0" smtClean="0"/>
              <a:t>Apps</a:t>
            </a:r>
            <a:endParaRPr lang="en-US" dirty="0"/>
          </a:p>
        </p:txBody>
      </p:sp>
      <p:sp>
        <p:nvSpPr>
          <p:cNvPr id="4" name="TextBox 3"/>
          <p:cNvSpPr txBox="1"/>
          <p:nvPr/>
        </p:nvSpPr>
        <p:spPr>
          <a:xfrm>
            <a:off x="274638" y="296863"/>
            <a:ext cx="3200429"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latin typeface="+mj-lt"/>
              </a:rPr>
              <a:t>2-532</a:t>
            </a:r>
          </a:p>
        </p:txBody>
      </p:sp>
    </p:spTree>
    <p:extLst>
      <p:ext uri="{BB962C8B-B14F-4D97-AF65-F5344CB8AC3E}">
        <p14:creationId xmlns:p14="http://schemas.microsoft.com/office/powerpoint/2010/main" val="6755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source details</a:t>
            </a:r>
            <a:endParaRPr lang="en-US" dirty="0"/>
          </a:p>
        </p:txBody>
      </p:sp>
    </p:spTree>
    <p:extLst>
      <p:ext uri="{BB962C8B-B14F-4D97-AF65-F5344CB8AC3E}">
        <p14:creationId xmlns:p14="http://schemas.microsoft.com/office/powerpoint/2010/main" val="8884264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512 x 424 array of pixels</a:t>
            </a:r>
            <a:endParaRPr lang="en-US" dirty="0"/>
          </a:p>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30 </a:t>
            </a:r>
            <a:r>
              <a:rPr lang="en-US" dirty="0" smtClean="0"/>
              <a:t>fps</a:t>
            </a:r>
          </a:p>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2 bytes per pixel</a:t>
            </a:r>
          </a:p>
          <a:p>
            <a:pPr lvl="1" rtl="0" eaLnBrk="1" latinLnBrk="0" hangingPunct="1"/>
            <a:r>
              <a:rPr lang="en-US" sz="2400" kern="1200" spc="0" baseline="0" dirty="0" smtClean="0">
                <a:gradFill>
                  <a:gsLst>
                    <a:gs pos="1250">
                      <a:schemeClr val="tx1"/>
                    </a:gs>
                    <a:gs pos="100000">
                      <a:schemeClr val="tx1"/>
                    </a:gs>
                  </a:gsLst>
                  <a:lin ang="5400000" scaled="0"/>
                </a:gradFill>
                <a:effectLst/>
                <a:latin typeface="+mj-lt"/>
                <a:ea typeface="+mn-ea"/>
                <a:cs typeface="+mn-cs"/>
              </a:rPr>
              <a:t>16-bit IR intensity value</a:t>
            </a:r>
          </a:p>
          <a:p>
            <a:r>
              <a:rPr lang="en-US" dirty="0" smtClean="0"/>
              <a:t>Ambient light removed</a:t>
            </a:r>
          </a:p>
          <a:p>
            <a:r>
              <a:rPr lang="en-US" dirty="0" smtClean="0"/>
              <a:t>From the same physical sensor as depth</a:t>
            </a:r>
          </a:p>
        </p:txBody>
      </p:sp>
      <p:pic>
        <p:nvPicPr>
          <p:cNvPr id="7" name="Picture Placeholder 6"/>
          <p:cNvPicPr>
            <a:picLocks noGrp="1" noChangeAspect="1"/>
          </p:cNvPicPr>
          <p:nvPr>
            <p:ph type="pic" sz="quarter" idx="16"/>
          </p:nvPr>
        </p:nvPicPr>
        <p:blipFill>
          <a:blip r:embed="rId3"/>
          <a:srcRect l="9068" r="9068"/>
          <a:stretch>
            <a:fillRect/>
          </a:stretch>
        </p:blipFill>
        <p:spPr>
          <a:prstGeom prst="rect">
            <a:avLst/>
          </a:prstGeom>
        </p:spPr>
      </p:pic>
      <p:sp>
        <p:nvSpPr>
          <p:cNvPr id="3" name="Title 2"/>
          <p:cNvSpPr>
            <a:spLocks noGrp="1"/>
          </p:cNvSpPr>
          <p:nvPr>
            <p:ph type="title"/>
          </p:nvPr>
        </p:nvSpPr>
        <p:spPr/>
        <p:txBody>
          <a:bodyPr/>
          <a:lstStyle/>
          <a:p>
            <a:r>
              <a:rPr lang="en-US" dirty="0" err="1" smtClean="0"/>
              <a:t>InfraredFrameSource</a:t>
            </a:r>
            <a:endParaRPr lang="en-US" dirty="0"/>
          </a:p>
        </p:txBody>
      </p:sp>
    </p:spTree>
    <p:extLst>
      <p:ext uri="{BB962C8B-B14F-4D97-AF65-F5344CB8AC3E}">
        <p14:creationId xmlns:p14="http://schemas.microsoft.com/office/powerpoint/2010/main" val="18420992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0" fontAlgn="t">
              <a:spcBef>
                <a:spcPts val="0"/>
              </a:spcBef>
            </a:pPr>
            <a:r>
              <a:rPr lang="en-US" b="0" dirty="0" smtClean="0">
                <a:latin typeface="+mj-lt"/>
              </a:rPr>
              <a:t>512 x 424 array of depth pixels</a:t>
            </a:r>
            <a:endParaRPr lang="en-US" b="0" dirty="0">
              <a:latin typeface="+mj-lt"/>
            </a:endParaRPr>
          </a:p>
          <a:p>
            <a:pPr marL="0" fontAlgn="t">
              <a:spcBef>
                <a:spcPts val="0"/>
              </a:spcBef>
            </a:pPr>
            <a:r>
              <a:rPr lang="en-US" b="0" dirty="0" smtClean="0">
                <a:latin typeface="+mj-lt"/>
              </a:rPr>
              <a:t>30 </a:t>
            </a:r>
            <a:r>
              <a:rPr lang="en-US" b="0" dirty="0">
                <a:latin typeface="+mj-lt"/>
              </a:rPr>
              <a:t>fps</a:t>
            </a:r>
          </a:p>
          <a:p>
            <a:pPr marL="0" fontAlgn="t">
              <a:spcBef>
                <a:spcPts val="0"/>
              </a:spcBef>
            </a:pPr>
            <a:r>
              <a:rPr lang="en-US" b="0" dirty="0" smtClean="0">
                <a:latin typeface="+mj-lt"/>
              </a:rPr>
              <a:t>Range: 0.5 </a:t>
            </a:r>
            <a:r>
              <a:rPr lang="en-US" b="0" dirty="0">
                <a:latin typeface="+mj-lt"/>
              </a:rPr>
              <a:t>- 4.5 </a:t>
            </a:r>
            <a:r>
              <a:rPr lang="en-US" b="0" dirty="0" smtClean="0">
                <a:latin typeface="+mj-lt"/>
              </a:rPr>
              <a:t>meters</a:t>
            </a:r>
          </a:p>
          <a:p>
            <a:pPr marL="0" marR="0" indent="-342900" algn="l" defTabSz="932742" rtl="0" eaLnBrk="1" fontAlgn="t" latinLnBrk="0" hangingPunct="1">
              <a:lnSpc>
                <a:spcPct val="90000"/>
              </a:lnSpc>
              <a:spcBef>
                <a:spcPts val="0"/>
              </a:spcBef>
              <a:spcAft>
                <a:spcPts val="0"/>
              </a:spcAft>
              <a:buClr>
                <a:schemeClr val="tx1"/>
              </a:buClr>
              <a:buSzPct val="90000"/>
              <a:buFont typeface="Wingdings" panose="05000000000000000000" pitchFamily="2" charset="2"/>
              <a:buChar char="§"/>
              <a:tabLst/>
              <a:defRPr/>
            </a:pPr>
            <a:r>
              <a:rPr lang="en-US" sz="4000" b="0" kern="1200" spc="0" baseline="0" dirty="0" smtClean="0">
                <a:gradFill>
                  <a:gsLst>
                    <a:gs pos="1250">
                      <a:schemeClr val="tx1"/>
                    </a:gs>
                    <a:gs pos="100000">
                      <a:schemeClr val="tx1"/>
                    </a:gs>
                  </a:gsLst>
                  <a:lin ang="5400000" scaled="0"/>
                </a:gradFill>
                <a:effectLst/>
                <a:latin typeface="+mj-lt"/>
                <a:ea typeface="+mn-ea"/>
                <a:cs typeface="+mn-cs"/>
              </a:rPr>
              <a:t>Each depth pixel is a 16-bit distance in millimeters from the sensor’s focal plane</a:t>
            </a:r>
          </a:p>
        </p:txBody>
      </p:sp>
      <p:pic>
        <p:nvPicPr>
          <p:cNvPr id="6" name="Picture Placeholder 5"/>
          <p:cNvPicPr>
            <a:picLocks noGrp="1" noChangeAspect="1"/>
          </p:cNvPicPr>
          <p:nvPr>
            <p:ph type="pic" sz="quarter" idx="16"/>
          </p:nvPr>
        </p:nvPicPr>
        <p:blipFill>
          <a:blip r:embed="rId2"/>
          <a:srcRect l="8779" r="8779"/>
          <a:stretch>
            <a:fillRect/>
          </a:stretch>
        </p:blipFill>
        <p:spPr>
          <a:prstGeom prst="rect">
            <a:avLst/>
          </a:prstGeom>
        </p:spPr>
      </p:pic>
      <p:sp>
        <p:nvSpPr>
          <p:cNvPr id="3" name="Title 2"/>
          <p:cNvSpPr>
            <a:spLocks noGrp="1"/>
          </p:cNvSpPr>
          <p:nvPr>
            <p:ph type="title"/>
          </p:nvPr>
        </p:nvSpPr>
        <p:spPr/>
        <p:txBody>
          <a:bodyPr/>
          <a:lstStyle/>
          <a:p>
            <a:r>
              <a:rPr lang="en-US" dirty="0" err="1" smtClean="0"/>
              <a:t>DepthFrameSource</a:t>
            </a:r>
            <a:endParaRPr lang="en-US" dirty="0"/>
          </a:p>
        </p:txBody>
      </p:sp>
    </p:spTree>
    <p:extLst>
      <p:ext uri="{BB962C8B-B14F-4D97-AF65-F5344CB8AC3E}">
        <p14:creationId xmlns:p14="http://schemas.microsoft.com/office/powerpoint/2010/main" val="21691255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1920 x 1080 array of color pixels</a:t>
            </a:r>
            <a:endParaRPr lang="en-US" dirty="0"/>
          </a:p>
          <a:p>
            <a:r>
              <a:rPr lang="en-US" dirty="0" smtClean="0"/>
              <a:t>Different image sensor than depth</a:t>
            </a:r>
            <a:endParaRPr lang="en-US" dirty="0"/>
          </a:p>
          <a:p>
            <a:r>
              <a:rPr lang="en-US" dirty="0" smtClean="0"/>
              <a:t>30 fps</a:t>
            </a:r>
          </a:p>
          <a:p>
            <a:pPr lvl="1"/>
            <a:r>
              <a:rPr lang="en-US" dirty="0" smtClean="0"/>
              <a:t>Will maintain brightness and quality by dropping to 15 fps in low-light</a:t>
            </a:r>
            <a:endParaRPr lang="en-US" dirty="0"/>
          </a:p>
        </p:txBody>
      </p:sp>
      <p:pic>
        <p:nvPicPr>
          <p:cNvPr id="6" name="Picture Placeholder 5"/>
          <p:cNvPicPr>
            <a:picLocks noGrp="1" noChangeAspect="1"/>
          </p:cNvPicPr>
          <p:nvPr>
            <p:ph type="pic" sz="quarter" idx="16"/>
          </p:nvPr>
        </p:nvPicPr>
        <p:blipFill>
          <a:blip r:embed="rId3"/>
          <a:srcRect l="21965" r="21965"/>
          <a:stretch>
            <a:fillRect/>
          </a:stretch>
        </p:blipFill>
        <p:spPr>
          <a:xfrm>
            <a:off x="350837" y="1527937"/>
            <a:ext cx="3931920" cy="3922776"/>
          </a:xfrm>
          <a:prstGeom prst="rect">
            <a:avLst/>
          </a:prstGeom>
        </p:spPr>
      </p:pic>
      <p:sp>
        <p:nvSpPr>
          <p:cNvPr id="2" name="Title 1"/>
          <p:cNvSpPr>
            <a:spLocks noGrp="1"/>
          </p:cNvSpPr>
          <p:nvPr>
            <p:ph type="title"/>
          </p:nvPr>
        </p:nvSpPr>
        <p:spPr/>
        <p:txBody>
          <a:bodyPr/>
          <a:lstStyle/>
          <a:p>
            <a:r>
              <a:rPr lang="en-US" dirty="0" err="1" smtClean="0"/>
              <a:t>ColorFrameSource</a:t>
            </a:r>
            <a:endParaRPr lang="en-US" dirty="0"/>
          </a:p>
        </p:txBody>
      </p:sp>
    </p:spTree>
    <p:extLst>
      <p:ext uri="{BB962C8B-B14F-4D97-AF65-F5344CB8AC3E}">
        <p14:creationId xmlns:p14="http://schemas.microsoft.com/office/powerpoint/2010/main" val="41084334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512 x 424 array of body indexes</a:t>
            </a:r>
          </a:p>
          <a:p>
            <a:pPr lvl="1" rtl="0" eaLnBrk="1" fontAlgn="auto" latinLnBrk="0" hangingPunct="1"/>
            <a:r>
              <a:rPr lang="en-US" sz="2400" kern="1200" spc="0" baseline="0" dirty="0" smtClean="0">
                <a:gradFill>
                  <a:gsLst>
                    <a:gs pos="1250">
                      <a:schemeClr val="tx1"/>
                    </a:gs>
                    <a:gs pos="100000">
                      <a:schemeClr val="tx1"/>
                    </a:gs>
                  </a:gsLst>
                  <a:lin ang="5400000" scaled="0"/>
                </a:gradFill>
                <a:effectLst/>
                <a:latin typeface="+mj-lt"/>
                <a:ea typeface="+mn-ea"/>
                <a:cs typeface="+mn-cs"/>
              </a:rPr>
              <a:t>-1: No body at this pixel</a:t>
            </a:r>
            <a:endParaRPr lang="en-US" sz="2400" dirty="0" smtClean="0">
              <a:effectLst/>
            </a:endParaRPr>
          </a:p>
          <a:p>
            <a:pPr lvl="1" rtl="0" eaLnBrk="1" fontAlgn="auto" latinLnBrk="0" hangingPunct="1"/>
            <a:r>
              <a:rPr lang="en-US" sz="2400" kern="1200" spc="0" baseline="0" dirty="0" smtClean="0">
                <a:gradFill>
                  <a:gsLst>
                    <a:gs pos="1250">
                      <a:schemeClr val="tx1"/>
                    </a:gs>
                    <a:gs pos="100000">
                      <a:schemeClr val="tx1"/>
                    </a:gs>
                  </a:gsLst>
                  <a:lin ang="5400000" scaled="0"/>
                </a:gradFill>
                <a:effectLst/>
                <a:latin typeface="+mj-lt"/>
                <a:ea typeface="+mn-ea"/>
                <a:cs typeface="+mn-cs"/>
              </a:rPr>
              <a:t>0 to 5: Index of the corresponding body, as tracked by the body source</a:t>
            </a:r>
          </a:p>
          <a:p>
            <a:r>
              <a:rPr lang="en-US" dirty="0" smtClean="0"/>
              <a:t>30 fps</a:t>
            </a:r>
            <a:endParaRPr lang="en-US" dirty="0" smtClean="0">
              <a:effectLst/>
            </a:endParaRPr>
          </a:p>
          <a:p>
            <a:r>
              <a:rPr lang="en-US" dirty="0" smtClean="0"/>
              <a:t>Resolution is same as depth</a:t>
            </a:r>
          </a:p>
        </p:txBody>
      </p:sp>
      <p:pic>
        <p:nvPicPr>
          <p:cNvPr id="5" name="Picture Placeholder 4"/>
          <p:cNvPicPr>
            <a:picLocks noGrp="1" noChangeAspect="1"/>
          </p:cNvPicPr>
          <p:nvPr>
            <p:ph type="pic" sz="quarter" idx="16"/>
          </p:nvPr>
        </p:nvPicPr>
        <p:blipFill>
          <a:blip r:embed="rId3"/>
          <a:srcRect l="8469" r="8469"/>
          <a:stretch>
            <a:fillRect/>
          </a:stretch>
        </p:blipFill>
        <p:spPr>
          <a:prstGeom prst="rect">
            <a:avLst/>
          </a:prstGeom>
        </p:spPr>
      </p:pic>
      <p:sp>
        <p:nvSpPr>
          <p:cNvPr id="3" name="Title 2"/>
          <p:cNvSpPr>
            <a:spLocks noGrp="1"/>
          </p:cNvSpPr>
          <p:nvPr>
            <p:ph type="title"/>
          </p:nvPr>
        </p:nvSpPr>
        <p:spPr/>
        <p:txBody>
          <a:bodyPr/>
          <a:lstStyle/>
          <a:p>
            <a:r>
              <a:rPr lang="en-US" dirty="0" err="1" smtClean="0"/>
              <a:t>BodyIndexFrameSource</a:t>
            </a:r>
            <a:endParaRPr lang="en-US" dirty="0"/>
          </a:p>
        </p:txBody>
      </p:sp>
    </p:spTree>
    <p:extLst>
      <p:ext uri="{BB962C8B-B14F-4D97-AF65-F5344CB8AC3E}">
        <p14:creationId xmlns:p14="http://schemas.microsoft.com/office/powerpoint/2010/main" val="299671931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9029" y="1114897"/>
            <a:ext cx="8778210" cy="5029200"/>
          </a:xfrm>
        </p:spPr>
        <p:txBody>
          <a:bodyPr/>
          <a:lstStyle/>
          <a:p>
            <a:r>
              <a:rPr lang="en-US" dirty="0" smtClean="0"/>
              <a:t>Frame data is a collection of Body objects each with 25 joints</a:t>
            </a:r>
          </a:p>
          <a:p>
            <a:pPr lvl="1"/>
            <a:r>
              <a:rPr lang="en-US" dirty="0" smtClean="0"/>
              <a:t>Each joint has position in 3D space and an orientation</a:t>
            </a:r>
          </a:p>
          <a:p>
            <a:r>
              <a:rPr lang="en-US" dirty="0" smtClean="0"/>
              <a:t>Up to six simultaneous bodies</a:t>
            </a:r>
          </a:p>
          <a:p>
            <a:r>
              <a:rPr lang="en-US" dirty="0" smtClean="0"/>
              <a:t>30fps</a:t>
            </a:r>
          </a:p>
          <a:p>
            <a:r>
              <a:rPr lang="en-US" dirty="0" smtClean="0"/>
              <a:t>Hand State on 2 bodies</a:t>
            </a:r>
          </a:p>
          <a:p>
            <a:r>
              <a:rPr lang="en-US" dirty="0" smtClean="0"/>
              <a:t>Lean</a:t>
            </a:r>
            <a:endParaRPr lang="en-US" dirty="0"/>
          </a:p>
        </p:txBody>
      </p:sp>
      <p:sp>
        <p:nvSpPr>
          <p:cNvPr id="3" name="Title 2"/>
          <p:cNvSpPr>
            <a:spLocks noGrp="1"/>
          </p:cNvSpPr>
          <p:nvPr>
            <p:ph type="title"/>
          </p:nvPr>
        </p:nvSpPr>
        <p:spPr/>
        <p:txBody>
          <a:bodyPr/>
          <a:lstStyle/>
          <a:p>
            <a:r>
              <a:rPr lang="en-US" dirty="0" err="1" smtClean="0"/>
              <a:t>BodyFrameSource</a:t>
            </a:r>
            <a:endParaRPr lang="en-US" dirty="0"/>
          </a:p>
        </p:txBody>
      </p:sp>
      <p:sp>
        <p:nvSpPr>
          <p:cNvPr id="7" name="Oval 6"/>
          <p:cNvSpPr/>
          <p:nvPr/>
        </p:nvSpPr>
        <p:spPr>
          <a:xfrm>
            <a:off x="10394721" y="3121234"/>
            <a:ext cx="155434" cy="155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61437" y="375496"/>
            <a:ext cx="3233858" cy="6245966"/>
          </a:xfrm>
          <a:prstGeom prst="rect">
            <a:avLst/>
          </a:prstGeom>
          <a:ln>
            <a:noFill/>
          </a:ln>
          <a:effectLst/>
        </p:spPr>
      </p:pic>
      <p:cxnSp>
        <p:nvCxnSpPr>
          <p:cNvPr id="9" name="Straight Connector 8"/>
          <p:cNvCxnSpPr>
            <a:stCxn id="24" idx="3"/>
          </p:cNvCxnSpPr>
          <p:nvPr/>
        </p:nvCxnSpPr>
        <p:spPr>
          <a:xfrm flipH="1">
            <a:off x="9522267" y="1639445"/>
            <a:ext cx="322054" cy="94379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9510691" y="2654202"/>
            <a:ext cx="18072" cy="855618"/>
          </a:xfrm>
          <a:prstGeom prst="line">
            <a:avLst/>
          </a:prstGeom>
        </p:spPr>
        <p:style>
          <a:lnRef idx="3">
            <a:schemeClr val="dk1"/>
          </a:lnRef>
          <a:fillRef idx="0">
            <a:schemeClr val="dk1"/>
          </a:fillRef>
          <a:effectRef idx="2">
            <a:schemeClr val="dk1"/>
          </a:effectRef>
          <a:fontRef idx="minor">
            <a:schemeClr val="tx1"/>
          </a:fontRef>
        </p:style>
      </p:cxnSp>
      <p:sp>
        <p:nvSpPr>
          <p:cNvPr id="11" name="Oval 10"/>
          <p:cNvSpPr/>
          <p:nvPr/>
        </p:nvSpPr>
        <p:spPr>
          <a:xfrm>
            <a:off x="9444550" y="2507352"/>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cxnSp>
        <p:nvCxnSpPr>
          <p:cNvPr id="12" name="Straight Connector 11"/>
          <p:cNvCxnSpPr/>
          <p:nvPr/>
        </p:nvCxnSpPr>
        <p:spPr>
          <a:xfrm>
            <a:off x="9513851" y="3500104"/>
            <a:ext cx="68682" cy="62173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9548191" y="3500105"/>
            <a:ext cx="307706" cy="24286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a:stCxn id="25" idx="5"/>
          </p:cNvCxnSpPr>
          <p:nvPr/>
        </p:nvCxnSpPr>
        <p:spPr>
          <a:xfrm>
            <a:off x="11119984" y="1639446"/>
            <a:ext cx="217055" cy="88550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1375898" y="2594784"/>
            <a:ext cx="446872" cy="1381337"/>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1668917" y="3412673"/>
            <a:ext cx="406433" cy="20886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24" idx="6"/>
            <a:endCxn id="22" idx="2"/>
          </p:cNvCxnSpPr>
          <p:nvPr/>
        </p:nvCxnSpPr>
        <p:spPr>
          <a:xfrm flipV="1">
            <a:off x="9976993" y="1558098"/>
            <a:ext cx="419102" cy="26393"/>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a:stCxn id="22" idx="6"/>
            <a:endCxn id="25" idx="2"/>
          </p:cNvCxnSpPr>
          <p:nvPr/>
        </p:nvCxnSpPr>
        <p:spPr>
          <a:xfrm>
            <a:off x="10551529" y="1558098"/>
            <a:ext cx="435784" cy="26393"/>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a:stCxn id="22" idx="0"/>
            <a:endCxn id="20" idx="4"/>
          </p:cNvCxnSpPr>
          <p:nvPr/>
        </p:nvCxnSpPr>
        <p:spPr>
          <a:xfrm flipV="1">
            <a:off x="10473812" y="832252"/>
            <a:ext cx="5868" cy="648129"/>
          </a:xfrm>
          <a:prstGeom prst="line">
            <a:avLst/>
          </a:prstGeom>
        </p:spPr>
        <p:style>
          <a:lnRef idx="3">
            <a:schemeClr val="dk1"/>
          </a:lnRef>
          <a:fillRef idx="0">
            <a:schemeClr val="dk1"/>
          </a:fillRef>
          <a:effectRef idx="2">
            <a:schemeClr val="dk1"/>
          </a:effectRef>
          <a:fontRef idx="minor">
            <a:schemeClr val="tx1"/>
          </a:fontRef>
        </p:style>
      </p:cxnSp>
      <p:sp>
        <p:nvSpPr>
          <p:cNvPr id="20" name="Oval 19"/>
          <p:cNvSpPr/>
          <p:nvPr/>
        </p:nvSpPr>
        <p:spPr>
          <a:xfrm>
            <a:off x="10401963" y="676818"/>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cxnSp>
        <p:nvCxnSpPr>
          <p:cNvPr id="21" name="Straight Connector 20"/>
          <p:cNvCxnSpPr>
            <a:stCxn id="38" idx="0"/>
            <a:endCxn id="22" idx="4"/>
          </p:cNvCxnSpPr>
          <p:nvPr/>
        </p:nvCxnSpPr>
        <p:spPr>
          <a:xfrm flipH="1" flipV="1">
            <a:off x="10473812" y="1635815"/>
            <a:ext cx="4673" cy="1500908"/>
          </a:xfrm>
          <a:prstGeom prst="line">
            <a:avLst/>
          </a:prstGeom>
        </p:spPr>
        <p:style>
          <a:lnRef idx="3">
            <a:schemeClr val="dk1"/>
          </a:lnRef>
          <a:fillRef idx="0">
            <a:schemeClr val="dk1"/>
          </a:fillRef>
          <a:effectRef idx="2">
            <a:schemeClr val="dk1"/>
          </a:effectRef>
          <a:fontRef idx="minor">
            <a:schemeClr val="tx1"/>
          </a:fontRef>
        </p:style>
      </p:cxnSp>
      <p:sp>
        <p:nvSpPr>
          <p:cNvPr id="22" name="Oval 21"/>
          <p:cNvSpPr/>
          <p:nvPr/>
        </p:nvSpPr>
        <p:spPr>
          <a:xfrm>
            <a:off x="10396095" y="1480381"/>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3" name="Oval 22"/>
          <p:cNvSpPr/>
          <p:nvPr/>
        </p:nvSpPr>
        <p:spPr>
          <a:xfrm>
            <a:off x="10395638" y="1227929"/>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4" name="Oval 23"/>
          <p:cNvSpPr/>
          <p:nvPr/>
        </p:nvSpPr>
        <p:spPr>
          <a:xfrm>
            <a:off x="9821559" y="1506774"/>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5" name="Oval 24"/>
          <p:cNvSpPr/>
          <p:nvPr/>
        </p:nvSpPr>
        <p:spPr>
          <a:xfrm>
            <a:off x="10987313" y="1506774"/>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6" name="Oval 25"/>
          <p:cNvSpPr/>
          <p:nvPr/>
        </p:nvSpPr>
        <p:spPr>
          <a:xfrm>
            <a:off x="11259322" y="2487923"/>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7" name="Oval 26"/>
          <p:cNvSpPr/>
          <p:nvPr/>
        </p:nvSpPr>
        <p:spPr>
          <a:xfrm>
            <a:off x="11570190" y="3344501"/>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8" name="Oval 27"/>
          <p:cNvSpPr/>
          <p:nvPr/>
        </p:nvSpPr>
        <p:spPr>
          <a:xfrm>
            <a:off x="9432974" y="3439387"/>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29" name="Oval 28"/>
          <p:cNvSpPr/>
          <p:nvPr/>
        </p:nvSpPr>
        <p:spPr>
          <a:xfrm>
            <a:off x="9725001" y="3623965"/>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0" name="Oval 29"/>
          <p:cNvSpPr/>
          <p:nvPr/>
        </p:nvSpPr>
        <p:spPr>
          <a:xfrm>
            <a:off x="9491171" y="3976121"/>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1" name="Oval 30"/>
          <p:cNvSpPr/>
          <p:nvPr/>
        </p:nvSpPr>
        <p:spPr>
          <a:xfrm>
            <a:off x="9460760" y="3691967"/>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2" name="Oval 31"/>
          <p:cNvSpPr/>
          <p:nvPr/>
        </p:nvSpPr>
        <p:spPr>
          <a:xfrm>
            <a:off x="10404436" y="2188631"/>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3" name="Oval 32"/>
          <p:cNvSpPr/>
          <p:nvPr/>
        </p:nvSpPr>
        <p:spPr>
          <a:xfrm>
            <a:off x="11929631" y="3509819"/>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4" name="Oval 33"/>
          <p:cNvSpPr/>
          <p:nvPr/>
        </p:nvSpPr>
        <p:spPr>
          <a:xfrm>
            <a:off x="11638192" y="3585107"/>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35" name="Oval 34"/>
          <p:cNvSpPr/>
          <p:nvPr/>
        </p:nvSpPr>
        <p:spPr>
          <a:xfrm>
            <a:off x="11725624" y="3837687"/>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cxnSp>
        <p:nvCxnSpPr>
          <p:cNvPr id="36" name="Straight Connector 35"/>
          <p:cNvCxnSpPr>
            <a:stCxn id="38" idx="6"/>
            <a:endCxn id="52" idx="2"/>
          </p:cNvCxnSpPr>
          <p:nvPr/>
        </p:nvCxnSpPr>
        <p:spPr>
          <a:xfrm>
            <a:off x="10556203" y="3214439"/>
            <a:ext cx="163955" cy="13655"/>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a:stCxn id="51" idx="6"/>
            <a:endCxn id="38" idx="2"/>
          </p:cNvCxnSpPr>
          <p:nvPr/>
        </p:nvCxnSpPr>
        <p:spPr>
          <a:xfrm flipV="1">
            <a:off x="10229852" y="3214439"/>
            <a:ext cx="170917" cy="13655"/>
          </a:xfrm>
          <a:prstGeom prst="line">
            <a:avLst/>
          </a:prstGeom>
        </p:spPr>
        <p:style>
          <a:lnRef idx="3">
            <a:schemeClr val="dk1"/>
          </a:lnRef>
          <a:fillRef idx="0">
            <a:schemeClr val="dk1"/>
          </a:fillRef>
          <a:effectRef idx="2">
            <a:schemeClr val="dk1"/>
          </a:effectRef>
          <a:fontRef idx="minor">
            <a:schemeClr val="tx1"/>
          </a:fontRef>
        </p:style>
      </p:cxnSp>
      <p:sp>
        <p:nvSpPr>
          <p:cNvPr id="38" name="Oval 37"/>
          <p:cNvSpPr/>
          <p:nvPr/>
        </p:nvSpPr>
        <p:spPr>
          <a:xfrm>
            <a:off x="10400768" y="3136723"/>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cxnSp>
        <p:nvCxnSpPr>
          <p:cNvPr id="39" name="Straight Connector 38"/>
          <p:cNvCxnSpPr>
            <a:stCxn id="51" idx="4"/>
            <a:endCxn id="46" idx="0"/>
          </p:cNvCxnSpPr>
          <p:nvPr/>
        </p:nvCxnSpPr>
        <p:spPr>
          <a:xfrm>
            <a:off x="10152134" y="3305812"/>
            <a:ext cx="89840" cy="1437764"/>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a:stCxn id="52" idx="4"/>
            <a:endCxn id="47" idx="0"/>
          </p:cNvCxnSpPr>
          <p:nvPr/>
        </p:nvCxnSpPr>
        <p:spPr>
          <a:xfrm flipH="1">
            <a:off x="10677033" y="3305811"/>
            <a:ext cx="120841" cy="1447479"/>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10256779" y="4831007"/>
            <a:ext cx="62912" cy="1321188"/>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10618159" y="4860151"/>
            <a:ext cx="68001" cy="1321188"/>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a:off x="10618157" y="6229912"/>
            <a:ext cx="155434" cy="174863"/>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H="1">
            <a:off x="10181000" y="6188625"/>
            <a:ext cx="141853" cy="187007"/>
          </a:xfrm>
          <a:prstGeom prst="line">
            <a:avLst/>
          </a:prstGeom>
        </p:spPr>
        <p:style>
          <a:lnRef idx="3">
            <a:schemeClr val="dk1"/>
          </a:lnRef>
          <a:fillRef idx="0">
            <a:schemeClr val="dk1"/>
          </a:fillRef>
          <a:effectRef idx="2">
            <a:schemeClr val="dk1"/>
          </a:effectRef>
          <a:fontRef idx="minor">
            <a:schemeClr val="tx1"/>
          </a:fontRef>
        </p:style>
      </p:cxnSp>
      <p:sp>
        <p:nvSpPr>
          <p:cNvPr id="45" name="Oval 44"/>
          <p:cNvSpPr/>
          <p:nvPr/>
        </p:nvSpPr>
        <p:spPr>
          <a:xfrm>
            <a:off x="10081102" y="6316810"/>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46" name="Oval 45"/>
          <p:cNvSpPr/>
          <p:nvPr/>
        </p:nvSpPr>
        <p:spPr>
          <a:xfrm>
            <a:off x="10164257" y="4743576"/>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47" name="Oval 46"/>
          <p:cNvSpPr/>
          <p:nvPr/>
        </p:nvSpPr>
        <p:spPr>
          <a:xfrm>
            <a:off x="10599317" y="4753290"/>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48" name="Oval 47"/>
          <p:cNvSpPr/>
          <p:nvPr/>
        </p:nvSpPr>
        <p:spPr>
          <a:xfrm>
            <a:off x="10521600" y="6110907"/>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49" name="Oval 48"/>
          <p:cNvSpPr/>
          <p:nvPr/>
        </p:nvSpPr>
        <p:spPr>
          <a:xfrm>
            <a:off x="10220447" y="6103622"/>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50" name="Oval 49"/>
          <p:cNvSpPr/>
          <p:nvPr/>
        </p:nvSpPr>
        <p:spPr>
          <a:xfrm>
            <a:off x="10699661" y="6325330"/>
            <a:ext cx="155434" cy="155434"/>
          </a:xfrm>
          <a:prstGeom prst="ellipse">
            <a:avLst/>
          </a:prstGeom>
          <a:solidFill>
            <a:schemeClr val="accent2"/>
          </a:solidFill>
          <a:ln w="28575" cap="flat" cmpd="sng" algn="ctr">
            <a:solidFill>
              <a:schemeClr val="tx2"/>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51" name="Oval 50"/>
          <p:cNvSpPr/>
          <p:nvPr/>
        </p:nvSpPr>
        <p:spPr>
          <a:xfrm>
            <a:off x="10074417" y="3150377"/>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52" name="Oval 51"/>
          <p:cNvSpPr/>
          <p:nvPr/>
        </p:nvSpPr>
        <p:spPr>
          <a:xfrm>
            <a:off x="10720157" y="3150377"/>
            <a:ext cx="155434" cy="155434"/>
          </a:xfrm>
          <a:prstGeom prst="ellipse">
            <a:avLst/>
          </a:prstGeom>
          <a:solidFill>
            <a:srgbClr val="6076B4"/>
          </a:solidFill>
          <a:ln w="28575" cap="flat" cmpd="sng" algn="ctr">
            <a:solidFill>
              <a:srgbClr val="6076B4">
                <a:shade val="50000"/>
              </a:srgbClr>
            </a:solidFill>
            <a:prstDash val="solid"/>
          </a:ln>
          <a:effectLst/>
        </p:spPr>
        <p:txBody>
          <a:bodyPr rtlCol="0" anchor="ctr"/>
          <a:lstStyle/>
          <a:p>
            <a:pPr algn="ctr" defTabSz="932597"/>
            <a:endParaRPr lang="en-US" sz="2448" kern="0">
              <a:solidFill>
                <a:sysClr val="window" lastClr="FFFFFF"/>
              </a:solidFill>
              <a:latin typeface="Palatino Linotype"/>
            </a:endParaRPr>
          </a:p>
        </p:txBody>
      </p:sp>
      <p:sp>
        <p:nvSpPr>
          <p:cNvPr id="53" name="Oval 52"/>
          <p:cNvSpPr/>
          <p:nvPr/>
        </p:nvSpPr>
        <p:spPr>
          <a:xfrm>
            <a:off x="10400768" y="1227929"/>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4" name="Oval 53"/>
          <p:cNvSpPr/>
          <p:nvPr/>
        </p:nvSpPr>
        <p:spPr>
          <a:xfrm>
            <a:off x="10400768" y="1480381"/>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5" name="Oval 54"/>
          <p:cNvSpPr/>
          <p:nvPr/>
        </p:nvSpPr>
        <p:spPr>
          <a:xfrm>
            <a:off x="10405028" y="2188631"/>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6" name="Oval 55"/>
          <p:cNvSpPr/>
          <p:nvPr/>
        </p:nvSpPr>
        <p:spPr>
          <a:xfrm>
            <a:off x="10394721" y="3138967"/>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7" name="Oval 56"/>
          <p:cNvSpPr/>
          <p:nvPr/>
        </p:nvSpPr>
        <p:spPr>
          <a:xfrm>
            <a:off x="10074626" y="3150377"/>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8" name="Oval 57"/>
          <p:cNvSpPr/>
          <p:nvPr/>
        </p:nvSpPr>
        <p:spPr>
          <a:xfrm>
            <a:off x="10720157" y="3150377"/>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59" name="Oval 58"/>
          <p:cNvSpPr/>
          <p:nvPr/>
        </p:nvSpPr>
        <p:spPr>
          <a:xfrm>
            <a:off x="11726216" y="3837687"/>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60" name="Oval 59"/>
          <p:cNvSpPr/>
          <p:nvPr/>
        </p:nvSpPr>
        <p:spPr>
          <a:xfrm>
            <a:off x="11932440" y="3507390"/>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61" name="Oval 60"/>
          <p:cNvSpPr/>
          <p:nvPr/>
        </p:nvSpPr>
        <p:spPr>
          <a:xfrm>
            <a:off x="9725594" y="3629497"/>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62" name="Oval 61"/>
          <p:cNvSpPr/>
          <p:nvPr/>
        </p:nvSpPr>
        <p:spPr>
          <a:xfrm>
            <a:off x="9491171" y="3981653"/>
            <a:ext cx="155434" cy="155434"/>
          </a:xfrm>
          <a:prstGeom prst="ellipse">
            <a:avLst/>
          </a:prstGeom>
          <a:solidFill>
            <a:schemeClr val="accent2"/>
          </a:solidFill>
          <a:ln w="25400" cap="flat" cmpd="sng" algn="ctr">
            <a:solidFill>
              <a:schemeClr val="tx2"/>
            </a:solidFill>
            <a:prstDash val="solid"/>
          </a:ln>
          <a:effectLst/>
        </p:spPr>
        <p:txBody>
          <a:bodyPr rtlCol="0" anchor="ctr"/>
          <a:lstStyle/>
          <a:p>
            <a:pPr algn="ctr" defTabSz="932597">
              <a:defRPr/>
            </a:pPr>
            <a:endParaRPr lang="en-US" sz="1836" kern="0">
              <a:solidFill>
                <a:sysClr val="window" lastClr="FFFFFF"/>
              </a:solidFill>
              <a:latin typeface="Calibri"/>
            </a:endParaRPr>
          </a:p>
        </p:txBody>
      </p:sp>
      <p:pic>
        <p:nvPicPr>
          <p:cNvPr id="4" name="Picture 3"/>
          <p:cNvPicPr>
            <a:picLocks noChangeAspect="1"/>
          </p:cNvPicPr>
          <p:nvPr/>
        </p:nvPicPr>
        <p:blipFill>
          <a:blip r:embed="rId4"/>
          <a:stretch>
            <a:fillRect/>
          </a:stretch>
        </p:blipFill>
        <p:spPr>
          <a:xfrm>
            <a:off x="5555195" y="4743576"/>
            <a:ext cx="3396811" cy="2163232"/>
          </a:xfrm>
          <a:prstGeom prst="rect">
            <a:avLst/>
          </a:prstGeom>
        </p:spPr>
      </p:pic>
    </p:spTree>
    <p:extLst>
      <p:ext uri="{BB962C8B-B14F-4D97-AF65-F5344CB8AC3E}">
        <p14:creationId xmlns:p14="http://schemas.microsoft.com/office/powerpoint/2010/main" val="9474276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Data is audio samples captured over a specific interval of time</a:t>
            </a:r>
          </a:p>
          <a:p>
            <a:pPr rtl="0" eaLnBrk="1" latinLnBrk="0" hangingPunct="1"/>
            <a:r>
              <a:rPr lang="en-US" sz="4000" kern="1200" spc="0" baseline="0" dirty="0" smtClean="0">
                <a:gradFill>
                  <a:gsLst>
                    <a:gs pos="1250">
                      <a:schemeClr val="tx1"/>
                    </a:gs>
                    <a:gs pos="100000">
                      <a:schemeClr val="tx1"/>
                    </a:gs>
                  </a:gsLst>
                  <a:lin ang="5400000" scaled="0"/>
                </a:gradFill>
                <a:effectLst/>
                <a:latin typeface="+mj-lt"/>
                <a:ea typeface="+mn-ea"/>
                <a:cs typeface="+mn-cs"/>
              </a:rPr>
              <a:t>Audio data is associated with an “audio beam”</a:t>
            </a:r>
          </a:p>
          <a:p>
            <a:pPr lvl="1"/>
            <a:r>
              <a:rPr lang="en-US" sz="2400" dirty="0" smtClean="0">
                <a:latin typeface="+mj-lt"/>
              </a:rPr>
              <a:t>A</a:t>
            </a:r>
            <a:r>
              <a:rPr lang="en-US" sz="2400" kern="1200" spc="0" baseline="0" dirty="0" smtClean="0">
                <a:gradFill>
                  <a:gsLst>
                    <a:gs pos="1250">
                      <a:schemeClr val="tx1"/>
                    </a:gs>
                    <a:gs pos="100000">
                      <a:schemeClr val="tx1"/>
                    </a:gs>
                  </a:gsLst>
                  <a:lin ang="5400000" scaled="0"/>
                </a:gradFill>
                <a:effectLst/>
                <a:latin typeface="+mj-lt"/>
                <a:ea typeface="+mn-ea"/>
                <a:cs typeface="+mn-cs"/>
              </a:rPr>
              <a:t> steerable “cone” of focus for audio</a:t>
            </a:r>
            <a:endParaRPr lang="en-US" dirty="0" smtClean="0">
              <a:effectLst/>
            </a:endParaRPr>
          </a:p>
          <a:p>
            <a:pPr lvl="1"/>
            <a:r>
              <a:rPr lang="en-US" sz="2400" kern="1200" spc="0" baseline="0" dirty="0" smtClean="0">
                <a:gradFill>
                  <a:gsLst>
                    <a:gs pos="1250">
                      <a:schemeClr val="tx1"/>
                    </a:gs>
                    <a:gs pos="100000">
                      <a:schemeClr val="tx1"/>
                    </a:gs>
                  </a:gsLst>
                  <a:lin ang="5400000" scaled="0"/>
                </a:gradFill>
                <a:effectLst/>
                <a:latin typeface="+mj-lt"/>
                <a:ea typeface="+mn-ea"/>
                <a:cs typeface="+mn-cs"/>
              </a:rPr>
              <a:t>May be automatically or manually aimed</a:t>
            </a:r>
            <a:endParaRPr lang="en-US" dirty="0" smtClean="0">
              <a:effectLst/>
            </a:endParaRPr>
          </a:p>
          <a:p>
            <a:endParaRPr lang="en-US" dirty="0"/>
          </a:p>
        </p:txBody>
      </p:sp>
      <p:sp>
        <p:nvSpPr>
          <p:cNvPr id="3" name="Title 2"/>
          <p:cNvSpPr>
            <a:spLocks noGrp="1"/>
          </p:cNvSpPr>
          <p:nvPr>
            <p:ph type="title"/>
          </p:nvPr>
        </p:nvSpPr>
        <p:spPr/>
        <p:txBody>
          <a:bodyPr/>
          <a:lstStyle/>
          <a:p>
            <a:r>
              <a:rPr lang="en-US" dirty="0" err="1" smtClean="0"/>
              <a:t>AudioFrameSource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2273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Tree>
    <p:extLst>
      <p:ext uri="{BB962C8B-B14F-4D97-AF65-F5344CB8AC3E}">
        <p14:creationId xmlns:p14="http://schemas.microsoft.com/office/powerpoint/2010/main" val="114834976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25027" y="198857"/>
            <a:ext cx="3362661" cy="2003005"/>
          </a:xfrm>
          <a:prstGeom prst="rect">
            <a:avLst/>
          </a:prstGeom>
        </p:spPr>
      </p:pic>
      <p:sp>
        <p:nvSpPr>
          <p:cNvPr id="3" name="Content Placeholder 2"/>
          <p:cNvSpPr>
            <a:spLocks noGrp="1"/>
          </p:cNvSpPr>
          <p:nvPr>
            <p:ph idx="10"/>
          </p:nvPr>
        </p:nvSpPr>
        <p:spPr>
          <a:xfrm>
            <a:off x="274638" y="1348389"/>
            <a:ext cx="11887200" cy="4678204"/>
          </a:xfrm>
        </p:spPr>
        <p:txBody>
          <a:bodyPr/>
          <a:lstStyle/>
          <a:p>
            <a:r>
              <a:rPr lang="en-US" dirty="0" smtClean="0"/>
              <a:t>Three coordinate systems</a:t>
            </a:r>
          </a:p>
          <a:p>
            <a:endParaRPr lang="en-US" dirty="0" smtClean="0"/>
          </a:p>
          <a:p>
            <a:endParaRPr lang="en-US" dirty="0" smtClean="0"/>
          </a:p>
          <a:p>
            <a:endParaRPr lang="en-US" dirty="0" smtClean="0"/>
          </a:p>
          <a:p>
            <a:r>
              <a:rPr lang="en-US" dirty="0" smtClean="0"/>
              <a:t>Coordinate mapper provides conversions between each system</a:t>
            </a:r>
          </a:p>
          <a:p>
            <a:r>
              <a:rPr lang="en-US" dirty="0" smtClean="0"/>
              <a:t>Convert single or multiple points</a:t>
            </a:r>
          </a:p>
        </p:txBody>
      </p:sp>
      <p:sp>
        <p:nvSpPr>
          <p:cNvPr id="2" name="Title 1"/>
          <p:cNvSpPr>
            <a:spLocks noGrp="1"/>
          </p:cNvSpPr>
          <p:nvPr>
            <p:ph type="title"/>
          </p:nvPr>
        </p:nvSpPr>
        <p:spPr/>
        <p:txBody>
          <a:bodyPr/>
          <a:lstStyle/>
          <a:p>
            <a:r>
              <a:rPr lang="en-US" dirty="0" smtClean="0"/>
              <a:t>Coordinate mapping</a:t>
            </a:r>
            <a:endParaRPr lang="en-US" dirty="0"/>
          </a:p>
        </p:txBody>
      </p:sp>
      <p:graphicFrame>
        <p:nvGraphicFramePr>
          <p:cNvPr id="4" name="Table 3"/>
          <p:cNvGraphicFramePr>
            <a:graphicFrameLocks noGrp="1"/>
          </p:cNvGraphicFramePr>
          <p:nvPr>
            <p:extLst/>
          </p:nvPr>
        </p:nvGraphicFramePr>
        <p:xfrm>
          <a:off x="808037" y="2049463"/>
          <a:ext cx="9677400" cy="2018960"/>
        </p:xfrm>
        <a:graphic>
          <a:graphicData uri="http://schemas.openxmlformats.org/drawingml/2006/table">
            <a:tbl>
              <a:tblPr firstRow="1" bandRow="1">
                <a:tableStyleId>{5C22544A-7EE6-4342-B048-85BDC9FD1C3A}</a:tableStyleId>
              </a:tblPr>
              <a:tblGrid>
                <a:gridCol w="2105376"/>
                <a:gridCol w="1348865"/>
                <a:gridCol w="1481045"/>
                <a:gridCol w="925386"/>
                <a:gridCol w="1328409"/>
                <a:gridCol w="2488319"/>
              </a:tblGrid>
              <a:tr h="362475">
                <a:tc>
                  <a:txBody>
                    <a:bodyPr/>
                    <a:lstStyle/>
                    <a:p>
                      <a:r>
                        <a:rPr lang="en-US" sz="1800" dirty="0" smtClean="0"/>
                        <a:t>Name</a:t>
                      </a:r>
                      <a:endParaRPr lang="en-US" sz="1800" dirty="0"/>
                    </a:p>
                  </a:txBody>
                  <a:tcPr marL="93260" marR="93260" marT="46630" marB="46630"/>
                </a:tc>
                <a:tc>
                  <a:txBody>
                    <a:bodyPr/>
                    <a:lstStyle/>
                    <a:p>
                      <a:r>
                        <a:rPr lang="en-US" sz="1800" dirty="0" smtClean="0"/>
                        <a:t>Applies to</a:t>
                      </a:r>
                      <a:endParaRPr lang="en-US" sz="1800" dirty="0"/>
                    </a:p>
                  </a:txBody>
                  <a:tcPr marL="93260" marR="93260" marT="46630" marB="46630"/>
                </a:tc>
                <a:tc>
                  <a:txBody>
                    <a:bodyPr/>
                    <a:lstStyle/>
                    <a:p>
                      <a:r>
                        <a:rPr lang="en-US" sz="1800" dirty="0" smtClean="0"/>
                        <a:t>Dimensions</a:t>
                      </a:r>
                      <a:endParaRPr lang="en-US" sz="1800" dirty="0"/>
                    </a:p>
                  </a:txBody>
                  <a:tcPr marL="93260" marR="93260" marT="46630" marB="46630"/>
                </a:tc>
                <a:tc>
                  <a:txBody>
                    <a:bodyPr/>
                    <a:lstStyle/>
                    <a:p>
                      <a:r>
                        <a:rPr lang="en-US" sz="1800" dirty="0" smtClean="0"/>
                        <a:t>Units</a:t>
                      </a:r>
                      <a:endParaRPr lang="en-US" sz="1800" dirty="0"/>
                    </a:p>
                  </a:txBody>
                  <a:tcPr marL="93260" marR="93260" marT="46630" marB="46630"/>
                </a:tc>
                <a:tc>
                  <a:txBody>
                    <a:bodyPr/>
                    <a:lstStyle/>
                    <a:p>
                      <a:r>
                        <a:rPr lang="en-US" sz="1800" dirty="0" smtClean="0"/>
                        <a:t>Range</a:t>
                      </a:r>
                      <a:endParaRPr lang="en-US" sz="1800" dirty="0"/>
                    </a:p>
                  </a:txBody>
                  <a:tcPr marL="93260" marR="93260" marT="46630" marB="46630"/>
                </a:tc>
                <a:tc>
                  <a:txBody>
                    <a:bodyPr/>
                    <a:lstStyle/>
                    <a:p>
                      <a:r>
                        <a:rPr lang="en-US" sz="1800" dirty="0" smtClean="0"/>
                        <a:t>Origin</a:t>
                      </a:r>
                      <a:endParaRPr lang="en-US" sz="1800" dirty="0"/>
                    </a:p>
                  </a:txBody>
                  <a:tcPr marL="93260" marR="93260" marT="46630" marB="46630"/>
                </a:tc>
              </a:tr>
              <a:tr h="362475">
                <a:tc>
                  <a:txBody>
                    <a:bodyPr/>
                    <a:lstStyle/>
                    <a:p>
                      <a:r>
                        <a:rPr lang="en-US" sz="1800" dirty="0" err="1" smtClean="0"/>
                        <a:t>ColorSpacePoint</a:t>
                      </a:r>
                      <a:endParaRPr lang="en-US" sz="1800" dirty="0"/>
                    </a:p>
                  </a:txBody>
                  <a:tcPr marL="93260" marR="93260" marT="46630" marB="46630"/>
                </a:tc>
                <a:tc>
                  <a:txBody>
                    <a:bodyPr/>
                    <a:lstStyle/>
                    <a:p>
                      <a:r>
                        <a:rPr lang="en-US" sz="1800" dirty="0" smtClean="0"/>
                        <a:t>Color</a:t>
                      </a:r>
                      <a:endParaRPr lang="en-US" sz="1800" dirty="0"/>
                    </a:p>
                  </a:txBody>
                  <a:tcPr marL="93260" marR="93260" marT="46630" marB="46630"/>
                </a:tc>
                <a:tc>
                  <a:txBody>
                    <a:bodyPr/>
                    <a:lstStyle/>
                    <a:p>
                      <a:r>
                        <a:rPr lang="en-US" sz="1800" dirty="0" smtClean="0"/>
                        <a:t>2</a:t>
                      </a:r>
                      <a:endParaRPr lang="en-US" sz="1800" dirty="0"/>
                    </a:p>
                  </a:txBody>
                  <a:tcPr marL="93260" marR="93260" marT="46630" marB="46630"/>
                </a:tc>
                <a:tc>
                  <a:txBody>
                    <a:bodyPr/>
                    <a:lstStyle/>
                    <a:p>
                      <a:r>
                        <a:rPr lang="en-US" sz="1800" dirty="0" smtClean="0"/>
                        <a:t>pixels</a:t>
                      </a:r>
                      <a:endParaRPr lang="en-US" sz="1800" dirty="0"/>
                    </a:p>
                  </a:txBody>
                  <a:tcPr marL="93260" marR="93260" marT="46630" marB="46630"/>
                </a:tc>
                <a:tc>
                  <a:txBody>
                    <a:bodyPr/>
                    <a:lstStyle/>
                    <a:p>
                      <a:r>
                        <a:rPr lang="en-US" sz="1800" dirty="0" smtClean="0"/>
                        <a:t>1920x1080</a:t>
                      </a:r>
                      <a:endParaRPr lang="en-US" sz="1800" dirty="0"/>
                    </a:p>
                  </a:txBody>
                  <a:tcPr marL="93260" marR="93260" marT="46630" marB="46630"/>
                </a:tc>
                <a:tc>
                  <a:txBody>
                    <a:bodyPr/>
                    <a:lstStyle/>
                    <a:p>
                      <a:r>
                        <a:rPr lang="en-US" sz="1800" dirty="0" smtClean="0"/>
                        <a:t>Top left corner</a:t>
                      </a:r>
                      <a:endParaRPr lang="en-US" sz="1800" dirty="0"/>
                    </a:p>
                  </a:txBody>
                  <a:tcPr marL="93260" marR="93260" marT="46630" marB="46630"/>
                </a:tc>
              </a:tr>
              <a:tr h="893775">
                <a:tc>
                  <a:txBody>
                    <a:bodyPr/>
                    <a:lstStyle/>
                    <a:p>
                      <a:r>
                        <a:rPr lang="en-US" sz="1800" dirty="0" err="1" smtClean="0"/>
                        <a:t>DepthSpacePoint</a:t>
                      </a:r>
                      <a:endParaRPr lang="en-US" sz="1800" dirty="0"/>
                    </a:p>
                  </a:txBody>
                  <a:tcPr marL="93260" marR="93260" marT="46630" marB="46630"/>
                </a:tc>
                <a:tc>
                  <a:txBody>
                    <a:bodyPr/>
                    <a:lstStyle/>
                    <a:p>
                      <a:r>
                        <a:rPr lang="en-US" sz="1800" dirty="0" smtClean="0"/>
                        <a:t>Depth,</a:t>
                      </a:r>
                      <a:br>
                        <a:rPr lang="en-US" sz="1800" dirty="0" smtClean="0"/>
                      </a:br>
                      <a:r>
                        <a:rPr lang="en-US" sz="1800" dirty="0" smtClean="0"/>
                        <a:t>Infrared,</a:t>
                      </a:r>
                      <a:br>
                        <a:rPr lang="en-US" sz="1800" dirty="0" smtClean="0"/>
                      </a:br>
                      <a:r>
                        <a:rPr lang="en-US" sz="1800" dirty="0" smtClean="0"/>
                        <a:t>Body index</a:t>
                      </a:r>
                      <a:endParaRPr lang="en-US" sz="1800" dirty="0"/>
                    </a:p>
                  </a:txBody>
                  <a:tcPr marL="93260" marR="93260" marT="46630" marB="46630"/>
                </a:tc>
                <a:tc>
                  <a:txBody>
                    <a:bodyPr/>
                    <a:lstStyle/>
                    <a:p>
                      <a:r>
                        <a:rPr lang="en-US" sz="1800" dirty="0" smtClean="0"/>
                        <a:t>2</a:t>
                      </a:r>
                      <a:endParaRPr lang="en-US" sz="1800" dirty="0"/>
                    </a:p>
                  </a:txBody>
                  <a:tcPr marL="93260" marR="93260" marT="46630" marB="46630"/>
                </a:tc>
                <a:tc>
                  <a:txBody>
                    <a:bodyPr/>
                    <a:lstStyle/>
                    <a:p>
                      <a:r>
                        <a:rPr lang="en-US" sz="1800" dirty="0" smtClean="0"/>
                        <a:t>pixels</a:t>
                      </a:r>
                      <a:endParaRPr lang="en-US" sz="1800" dirty="0"/>
                    </a:p>
                  </a:txBody>
                  <a:tcPr marL="93260" marR="93260" marT="46630" marB="46630"/>
                </a:tc>
                <a:tc>
                  <a:txBody>
                    <a:bodyPr/>
                    <a:lstStyle/>
                    <a:p>
                      <a:r>
                        <a:rPr lang="en-US" sz="1800" dirty="0" smtClean="0"/>
                        <a:t>512x424</a:t>
                      </a:r>
                      <a:endParaRPr lang="en-US" sz="1800" dirty="0"/>
                    </a:p>
                  </a:txBody>
                  <a:tcPr marL="93260" marR="93260" marT="46630" marB="46630"/>
                </a:tc>
                <a:tc>
                  <a:txBody>
                    <a:bodyPr/>
                    <a:lstStyle/>
                    <a:p>
                      <a:r>
                        <a:rPr lang="en-US" sz="1800" dirty="0" smtClean="0"/>
                        <a:t>Top left corner</a:t>
                      </a:r>
                      <a:endParaRPr lang="en-US" sz="1800" dirty="0"/>
                    </a:p>
                  </a:txBody>
                  <a:tcPr marL="93260" marR="93260" marT="46630" marB="46630"/>
                </a:tc>
              </a:tr>
              <a:tr h="362475">
                <a:tc>
                  <a:txBody>
                    <a:bodyPr/>
                    <a:lstStyle/>
                    <a:p>
                      <a:r>
                        <a:rPr lang="en-US" sz="1800" dirty="0" err="1" smtClean="0"/>
                        <a:t>CameraSpacePoint</a:t>
                      </a:r>
                      <a:endParaRPr lang="en-US" sz="1800" dirty="0"/>
                    </a:p>
                  </a:txBody>
                  <a:tcPr marL="93260" marR="93260" marT="46630" marB="46630"/>
                </a:tc>
                <a:tc>
                  <a:txBody>
                    <a:bodyPr/>
                    <a:lstStyle/>
                    <a:p>
                      <a:r>
                        <a:rPr lang="en-US" sz="1800" dirty="0" smtClean="0"/>
                        <a:t>Body</a:t>
                      </a:r>
                      <a:endParaRPr lang="en-US" sz="1800" dirty="0"/>
                    </a:p>
                  </a:txBody>
                  <a:tcPr marL="93260" marR="93260" marT="46630" marB="46630"/>
                </a:tc>
                <a:tc>
                  <a:txBody>
                    <a:bodyPr/>
                    <a:lstStyle/>
                    <a:p>
                      <a:r>
                        <a:rPr lang="en-US" sz="1800" dirty="0" smtClean="0"/>
                        <a:t>3</a:t>
                      </a:r>
                      <a:endParaRPr lang="en-US" sz="1800" dirty="0"/>
                    </a:p>
                  </a:txBody>
                  <a:tcPr marL="93260" marR="93260" marT="46630" marB="46630"/>
                </a:tc>
                <a:tc>
                  <a:txBody>
                    <a:bodyPr/>
                    <a:lstStyle/>
                    <a:p>
                      <a:r>
                        <a:rPr lang="en-US" sz="1800" dirty="0" smtClean="0"/>
                        <a:t>meters</a:t>
                      </a:r>
                      <a:endParaRPr lang="en-US" sz="1800" dirty="0"/>
                    </a:p>
                  </a:txBody>
                  <a:tcPr marL="93260" marR="93260" marT="46630" marB="46630"/>
                </a:tc>
                <a:tc>
                  <a:txBody>
                    <a:bodyPr/>
                    <a:lstStyle/>
                    <a:p>
                      <a:r>
                        <a:rPr lang="en-US" sz="1800" dirty="0" smtClean="0"/>
                        <a:t>–</a:t>
                      </a:r>
                      <a:endParaRPr lang="en-US" sz="1800" dirty="0"/>
                    </a:p>
                  </a:txBody>
                  <a:tcPr marL="93260" marR="93260" marT="46630" marB="46630"/>
                </a:tc>
                <a:tc>
                  <a:txBody>
                    <a:bodyPr/>
                    <a:lstStyle/>
                    <a:p>
                      <a:r>
                        <a:rPr lang="en-US" sz="1800" dirty="0" smtClean="0"/>
                        <a:t>Infrared/depth</a:t>
                      </a:r>
                      <a:r>
                        <a:rPr lang="en-US" sz="1800" baseline="0" dirty="0" smtClean="0"/>
                        <a:t> camera</a:t>
                      </a:r>
                      <a:endParaRPr lang="en-US" sz="1800" dirty="0"/>
                    </a:p>
                  </a:txBody>
                  <a:tcPr marL="93260" marR="93260" marT="46630" marB="46630"/>
                </a:tc>
              </a:tr>
            </a:tbl>
          </a:graphicData>
        </a:graphic>
      </p:graphicFrame>
    </p:spTree>
    <p:extLst>
      <p:ext uri="{BB962C8B-B14F-4D97-AF65-F5344CB8AC3E}">
        <p14:creationId xmlns:p14="http://schemas.microsoft.com/office/powerpoint/2010/main" val="8666532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Allows the app to get a matched set of frames from multiple sources on a single event</a:t>
            </a:r>
          </a:p>
          <a:p>
            <a:r>
              <a:rPr lang="en-US" dirty="0" smtClean="0"/>
              <a:t>Caveat: Delivers frames at the lowest FPS of the selected sources</a:t>
            </a:r>
          </a:p>
        </p:txBody>
      </p:sp>
      <p:sp>
        <p:nvSpPr>
          <p:cNvPr id="2" name="Title 1"/>
          <p:cNvSpPr>
            <a:spLocks noGrp="1"/>
          </p:cNvSpPr>
          <p:nvPr>
            <p:ph type="title"/>
          </p:nvPr>
        </p:nvSpPr>
        <p:spPr/>
        <p:txBody>
          <a:bodyPr/>
          <a:lstStyle/>
          <a:p>
            <a:r>
              <a:rPr lang="en-US" dirty="0" err="1"/>
              <a:t>MultiSourceFrameReader</a:t>
            </a:r>
            <a:endParaRPr lang="en-US" dirty="0"/>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879824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lstStyle/>
          <a:p>
            <a:r>
              <a:rPr lang="en-US" dirty="0" smtClean="0"/>
              <a:t>Kinect for Windows v2 coming this summer</a:t>
            </a:r>
          </a:p>
          <a:p>
            <a:r>
              <a:rPr lang="en-US" dirty="0" smtClean="0"/>
              <a:t>Create &amp; publish Kinect apps to the Windows Store</a:t>
            </a:r>
          </a:p>
          <a:p>
            <a:r>
              <a:rPr lang="en-US" dirty="0" smtClean="0"/>
              <a:t>Kinect Unity plugin for both desktop &amp; store apps</a:t>
            </a:r>
          </a:p>
        </p:txBody>
      </p:sp>
      <p:sp>
        <p:nvSpPr>
          <p:cNvPr id="3" name="Title 2"/>
          <p:cNvSpPr>
            <a:spLocks noGrp="1"/>
          </p:cNvSpPr>
          <p:nvPr>
            <p:ph type="title"/>
          </p:nvPr>
        </p:nvSpPr>
        <p:spPr/>
        <p:txBody>
          <a:bodyPr/>
          <a:lstStyle/>
          <a:p>
            <a:r>
              <a:rPr lang="en-US" baseline="0" dirty="0" smtClean="0"/>
              <a:t>K4W News</a:t>
            </a:r>
            <a:r>
              <a:rPr lang="en-US" dirty="0" smtClean="0"/>
              <a:t> @ //build</a:t>
            </a:r>
            <a:endParaRPr lang="en-US" dirty="0"/>
          </a:p>
        </p:txBody>
      </p:sp>
    </p:spTree>
    <p:extLst>
      <p:ext uri="{BB962C8B-B14F-4D97-AF65-F5344CB8AC3E}">
        <p14:creationId xmlns:p14="http://schemas.microsoft.com/office/powerpoint/2010/main" val="29128227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a:t/>
            </a:r>
            <a:br>
              <a:rPr lang="en-US" dirty="0"/>
            </a:br>
            <a:r>
              <a:rPr lang="en-US" dirty="0" smtClean="0"/>
              <a:t>Handle body frames and coordinate mapping</a:t>
            </a:r>
            <a:endParaRPr lang="en-US" dirty="0"/>
          </a:p>
        </p:txBody>
      </p:sp>
    </p:spTree>
    <p:extLst>
      <p:ext uri="{BB962C8B-B14F-4D97-AF65-F5344CB8AC3E}">
        <p14:creationId xmlns:p14="http://schemas.microsoft.com/office/powerpoint/2010/main" val="32397102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Every app is different in what it does with body data.  However, some processing is almost always required</a:t>
            </a:r>
          </a:p>
          <a:p>
            <a:pPr lvl="1"/>
            <a:r>
              <a:rPr lang="en-US" dirty="0" smtClean="0"/>
              <a:t>Smoothing</a:t>
            </a:r>
          </a:p>
          <a:p>
            <a:pPr lvl="1"/>
            <a:r>
              <a:rPr lang="en-US" dirty="0" smtClean="0"/>
              <a:t>Selectively ignoring low-confidence data</a:t>
            </a:r>
          </a:p>
          <a:p>
            <a:pPr lvl="2"/>
            <a:r>
              <a:rPr lang="en-US" dirty="0" smtClean="0"/>
              <a:t>Tracked vs. Inferred joints</a:t>
            </a:r>
          </a:p>
          <a:p>
            <a:pPr lvl="1"/>
            <a:r>
              <a:rPr lang="en-US" dirty="0" smtClean="0"/>
              <a:t>Heuristics</a:t>
            </a:r>
          </a:p>
          <a:p>
            <a:pPr lvl="1"/>
            <a:r>
              <a:rPr lang="en-US" dirty="0" smtClean="0"/>
              <a:t>Machine learning</a:t>
            </a:r>
          </a:p>
          <a:p>
            <a:pPr lvl="1"/>
            <a:r>
              <a:rPr lang="en-US" dirty="0" smtClean="0"/>
              <a:t>…</a:t>
            </a:r>
            <a:endParaRPr lang="en-US" dirty="0"/>
          </a:p>
        </p:txBody>
      </p:sp>
      <p:sp>
        <p:nvSpPr>
          <p:cNvPr id="3" name="Title 2"/>
          <p:cNvSpPr>
            <a:spLocks noGrp="1"/>
          </p:cNvSpPr>
          <p:nvPr>
            <p:ph type="title"/>
          </p:nvPr>
        </p:nvSpPr>
        <p:spPr/>
        <p:txBody>
          <a:bodyPr/>
          <a:lstStyle/>
          <a:p>
            <a:r>
              <a:rPr lang="en-US" dirty="0" smtClean="0"/>
              <a:t>Processing body data</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595901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439862"/>
            <a:ext cx="8778210" cy="5029200"/>
          </a:xfrm>
        </p:spPr>
        <p:txBody>
          <a:bodyPr/>
          <a:lstStyle/>
          <a:p>
            <a:r>
              <a:rPr lang="en-US" dirty="0" smtClean="0"/>
              <a:t>Activities, Appearance, Expression</a:t>
            </a:r>
          </a:p>
          <a:p>
            <a:pPr lvl="1"/>
            <a:r>
              <a:rPr lang="en-US" dirty="0" err="1" smtClean="0"/>
              <a:t>EyeLeftClosed</a:t>
            </a:r>
            <a:r>
              <a:rPr lang="en-US" dirty="0"/>
              <a:t>, </a:t>
            </a:r>
            <a:r>
              <a:rPr lang="en-US" dirty="0" err="1"/>
              <a:t>EyeRightClosed</a:t>
            </a:r>
            <a:r>
              <a:rPr lang="en-US" dirty="0"/>
              <a:t>, </a:t>
            </a:r>
            <a:r>
              <a:rPr lang="en-US" dirty="0" err="1"/>
              <a:t>LookingAway</a:t>
            </a:r>
            <a:r>
              <a:rPr lang="en-US" dirty="0"/>
              <a:t>, </a:t>
            </a:r>
            <a:r>
              <a:rPr lang="en-US" dirty="0" err="1"/>
              <a:t>MouthMoved</a:t>
            </a:r>
            <a:r>
              <a:rPr lang="en-US" dirty="0"/>
              <a:t>, </a:t>
            </a:r>
            <a:r>
              <a:rPr lang="en-US" dirty="0" err="1" smtClean="0"/>
              <a:t>MouthOpen</a:t>
            </a:r>
            <a:r>
              <a:rPr lang="en-US" dirty="0" smtClean="0"/>
              <a:t>, </a:t>
            </a:r>
            <a:r>
              <a:rPr lang="en-US" sz="2400" kern="1200" spc="0" baseline="0" dirty="0" err="1" smtClean="0">
                <a:gradFill>
                  <a:gsLst>
                    <a:gs pos="1250">
                      <a:schemeClr val="tx1"/>
                    </a:gs>
                    <a:gs pos="100000">
                      <a:schemeClr val="tx1"/>
                    </a:gs>
                  </a:gsLst>
                  <a:lin ang="5400000" scaled="0"/>
                </a:gradFill>
                <a:effectLst/>
                <a:latin typeface="+mn-lt"/>
                <a:ea typeface="+mn-ea"/>
                <a:cs typeface="+mn-cs"/>
              </a:rPr>
              <a:t>WearingGlasses</a:t>
            </a:r>
            <a:r>
              <a:rPr lang="en-US" sz="2400" kern="1200" spc="0" baseline="0" dirty="0" smtClean="0">
                <a:gradFill>
                  <a:gsLst>
                    <a:gs pos="1250">
                      <a:schemeClr val="tx1"/>
                    </a:gs>
                    <a:gs pos="100000">
                      <a:schemeClr val="tx1"/>
                    </a:gs>
                  </a:gsLst>
                  <a:lin ang="5400000" scaled="0"/>
                </a:gradFill>
                <a:effectLst/>
                <a:latin typeface="+mn-lt"/>
                <a:ea typeface="+mn-ea"/>
                <a:cs typeface="+mn-cs"/>
              </a:rPr>
              <a:t>, Happy expression, Neutral expression</a:t>
            </a:r>
            <a:endParaRPr lang="en-US" dirty="0"/>
          </a:p>
          <a:p>
            <a:r>
              <a:rPr lang="en-US" dirty="0" smtClean="0"/>
              <a:t>Speech</a:t>
            </a:r>
            <a:endParaRPr lang="en-US" dirty="0"/>
          </a:p>
          <a:p>
            <a:r>
              <a:rPr lang="en-US" dirty="0" smtClean="0"/>
              <a:t>HD </a:t>
            </a:r>
            <a:r>
              <a:rPr lang="en-US" dirty="0"/>
              <a:t>Face</a:t>
            </a:r>
          </a:p>
          <a:p>
            <a:r>
              <a:rPr lang="en-US" dirty="0"/>
              <a:t>Unity</a:t>
            </a:r>
          </a:p>
          <a:p>
            <a:r>
              <a:rPr lang="en-US" dirty="0" smtClean="0"/>
              <a:t>Fusion</a:t>
            </a:r>
            <a:endParaRPr lang="en-US" dirty="0"/>
          </a:p>
        </p:txBody>
      </p:sp>
      <p:sp>
        <p:nvSpPr>
          <p:cNvPr id="3" name="Title 2"/>
          <p:cNvSpPr>
            <a:spLocks noGrp="1"/>
          </p:cNvSpPr>
          <p:nvPr>
            <p:ph type="title"/>
          </p:nvPr>
        </p:nvSpPr>
        <p:spPr/>
        <p:txBody>
          <a:bodyPr/>
          <a:lstStyle/>
          <a:p>
            <a:r>
              <a:rPr lang="en-US" dirty="0" smtClean="0"/>
              <a:t>Other features</a:t>
            </a:r>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03195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82300"/>
          </a:xfrm>
        </p:spPr>
        <p:txBody>
          <a:bodyPr/>
          <a:lstStyle/>
          <a:p>
            <a:r>
              <a:rPr lang="en-US" dirty="0"/>
              <a:t>Kinect 101: Introduction to Kinect for </a:t>
            </a:r>
            <a:r>
              <a:rPr lang="en-US" dirty="0" smtClean="0"/>
              <a:t>Windows</a:t>
            </a:r>
          </a:p>
          <a:p>
            <a:pPr lvl="1"/>
            <a:r>
              <a:rPr lang="en-US" dirty="0" smtClean="0"/>
              <a:t>Wednesday, April 2</a:t>
            </a:r>
            <a:r>
              <a:rPr lang="en-US" baseline="30000" dirty="0" smtClean="0"/>
              <a:t>nd</a:t>
            </a:r>
            <a:r>
              <a:rPr lang="en-US" dirty="0" smtClean="0"/>
              <a:t> 4-5pm, Room 3024</a:t>
            </a:r>
          </a:p>
          <a:p>
            <a:r>
              <a:rPr lang="en-US" dirty="0" smtClean="0"/>
              <a:t>Building </a:t>
            </a:r>
            <a:r>
              <a:rPr lang="en-US" dirty="0"/>
              <a:t>Windows, Windows Phone, and Xbox One Apps with HTML/JS/CSS &amp; C</a:t>
            </a:r>
            <a:r>
              <a:rPr lang="en-US" dirty="0" smtClean="0"/>
              <a:t>++</a:t>
            </a:r>
          </a:p>
          <a:p>
            <a:pPr lvl="1"/>
            <a:r>
              <a:rPr lang="en-US" dirty="0" smtClean="0"/>
              <a:t>Wednesday, April 2</a:t>
            </a:r>
            <a:r>
              <a:rPr lang="en-US" baseline="30000" dirty="0" smtClean="0"/>
              <a:t>nd</a:t>
            </a:r>
            <a:r>
              <a:rPr lang="en-US" dirty="0" smtClean="0"/>
              <a:t> 1-2pm. Room 3024</a:t>
            </a:r>
          </a:p>
        </p:txBody>
      </p:sp>
      <p:sp>
        <p:nvSpPr>
          <p:cNvPr id="3" name="Title 2"/>
          <p:cNvSpPr>
            <a:spLocks noGrp="1"/>
          </p:cNvSpPr>
          <p:nvPr>
            <p:ph type="title"/>
          </p:nvPr>
        </p:nvSpPr>
        <p:spPr/>
        <p:txBody>
          <a:bodyPr/>
          <a:lstStyle/>
          <a:p>
            <a:r>
              <a:rPr lang="en-US" dirty="0" smtClean="0"/>
              <a:t>Other Talks @ //build</a:t>
            </a:r>
            <a:endParaRPr lang="en-US" dirty="0"/>
          </a:p>
        </p:txBody>
      </p:sp>
    </p:spTree>
    <p:extLst>
      <p:ext uri="{BB962C8B-B14F-4D97-AF65-F5344CB8AC3E}">
        <p14:creationId xmlns:p14="http://schemas.microsoft.com/office/powerpoint/2010/main" val="160716323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092881"/>
          </a:xfrm>
        </p:spPr>
        <p:txBody>
          <a:bodyPr/>
          <a:lstStyle/>
          <a:p>
            <a:r>
              <a:rPr lang="en-US" dirty="0" smtClean="0"/>
              <a:t>Preorder v2 - Use your MS Store credit</a:t>
            </a:r>
            <a:endParaRPr lang="en-US" dirty="0"/>
          </a:p>
          <a:p>
            <a:r>
              <a:rPr lang="en-US" dirty="0" smtClean="0"/>
              <a:t>Dev Center – http://aka.ms/k4wdev</a:t>
            </a:r>
            <a:endParaRPr lang="en-US" dirty="0"/>
          </a:p>
          <a:p>
            <a:r>
              <a:rPr lang="en-US" dirty="0" smtClean="0"/>
              <a:t>More Info – http://kinectforwindows.com</a:t>
            </a:r>
            <a:endParaRPr lang="en-US" dirty="0"/>
          </a:p>
        </p:txBody>
      </p:sp>
      <p:sp>
        <p:nvSpPr>
          <p:cNvPr id="3" name="Title 2"/>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23536342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val="18719834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6991861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737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65638" y="3040063"/>
            <a:ext cx="7848600" cy="914400"/>
          </a:xfrm>
        </p:spPr>
        <p:txBody>
          <a:bodyPr/>
          <a:lstStyle/>
          <a:p>
            <a:r>
              <a:rPr lang="en-US" dirty="0" smtClean="0"/>
              <a:t>Kinect Development Overview</a:t>
            </a:r>
          </a:p>
          <a:p>
            <a:pPr lvl="1"/>
            <a:r>
              <a:rPr lang="en-US" dirty="0" smtClean="0"/>
              <a:t>Desktop and Windows Store</a:t>
            </a:r>
          </a:p>
          <a:p>
            <a:r>
              <a:rPr lang="en-US" dirty="0" smtClean="0"/>
              <a:t>Kinect Data Sources</a:t>
            </a:r>
          </a:p>
          <a:p>
            <a:pPr lvl="1"/>
            <a:r>
              <a:rPr lang="en-US" dirty="0" smtClean="0"/>
              <a:t>Color</a:t>
            </a:r>
            <a:r>
              <a:rPr lang="en-US" dirty="0"/>
              <a:t>, Depth</a:t>
            </a:r>
            <a:r>
              <a:rPr lang="en-US" dirty="0" smtClean="0"/>
              <a:t>, Infrared, Body, </a:t>
            </a:r>
            <a:r>
              <a:rPr lang="en-US" dirty="0" err="1" smtClean="0"/>
              <a:t>BodyIndex</a:t>
            </a:r>
            <a:endParaRPr lang="en-US" dirty="0" smtClean="0"/>
          </a:p>
          <a:p>
            <a:r>
              <a:rPr lang="en-US" dirty="0" smtClean="0"/>
              <a:t>Other</a:t>
            </a:r>
            <a:r>
              <a:rPr lang="en-US" baseline="0" dirty="0" smtClean="0"/>
              <a:t> tools</a:t>
            </a:r>
          </a:p>
          <a:p>
            <a:pPr lvl="1"/>
            <a:r>
              <a:rPr lang="en-US" baseline="0" dirty="0" smtClean="0"/>
              <a:t>Frame synchronization, coordinate mapping, processing body data</a:t>
            </a:r>
          </a:p>
          <a:p>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63" y="1973262"/>
            <a:ext cx="4419600" cy="2486025"/>
          </a:xfrm>
          <a:prstGeom prst="rect">
            <a:avLst/>
          </a:prstGeom>
        </p:spPr>
      </p:pic>
    </p:spTree>
    <p:extLst>
      <p:ext uri="{BB962C8B-B14F-4D97-AF65-F5344CB8AC3E}">
        <p14:creationId xmlns:p14="http://schemas.microsoft.com/office/powerpoint/2010/main" val="312002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Kinect Overview</a:t>
            </a:r>
            <a:endParaRPr lang="en-US" dirty="0"/>
          </a:p>
        </p:txBody>
      </p:sp>
    </p:spTree>
    <p:extLst>
      <p:ext uri="{BB962C8B-B14F-4D97-AF65-F5344CB8AC3E}">
        <p14:creationId xmlns:p14="http://schemas.microsoft.com/office/powerpoint/2010/main" val="33688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sources</a:t>
            </a:r>
            <a:endParaRPr lang="en-US" dirty="0"/>
          </a:p>
        </p:txBody>
      </p:sp>
      <p:sp>
        <p:nvSpPr>
          <p:cNvPr id="9" name="Text Placeholder 2"/>
          <p:cNvSpPr txBox="1">
            <a:spLocks/>
          </p:cNvSpPr>
          <p:nvPr/>
        </p:nvSpPr>
        <p:spPr>
          <a:xfrm>
            <a:off x="9015748" y="5213349"/>
            <a:ext cx="2615048" cy="990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t">
              <a:spcBef>
                <a:spcPts val="0"/>
              </a:spcBef>
              <a:buClr>
                <a:srgbClr val="404040"/>
              </a:buClr>
            </a:pPr>
            <a:r>
              <a:t>Audio, Speech,</a:t>
            </a:r>
          </a:p>
          <a:p>
            <a:pPr marL="0" algn="ctr" fontAlgn="t">
              <a:spcBef>
                <a:spcPts val="0"/>
              </a:spcBef>
              <a:buClr>
                <a:srgbClr val="404040"/>
              </a:buClr>
            </a:pPr>
            <a:r>
              <a:t>Interactions</a:t>
            </a:r>
            <a:endParaRPr/>
          </a:p>
          <a:p>
            <a:pPr marL="0" algn="ctr" fontAlgn="t">
              <a:spcBef>
                <a:spcPts val="0"/>
              </a:spcBef>
              <a:buClr>
                <a:srgbClr val="404040"/>
              </a:buClr>
            </a:pPr>
            <a:endParaRPr/>
          </a:p>
        </p:txBody>
      </p:sp>
      <p:grpSp>
        <p:nvGrpSpPr>
          <p:cNvPr id="16" name="Group 15"/>
          <p:cNvGrpSpPr/>
          <p:nvPr/>
        </p:nvGrpSpPr>
        <p:grpSpPr>
          <a:xfrm>
            <a:off x="5072797" y="677862"/>
            <a:ext cx="2924543" cy="2928333"/>
            <a:chOff x="5072797" y="677862"/>
            <a:chExt cx="2924543" cy="2928333"/>
          </a:xfrm>
        </p:grpSpPr>
        <p:sp>
          <p:nvSpPr>
            <p:cNvPr id="7" name="Text Placeholder 2"/>
            <p:cNvSpPr txBox="1">
              <a:spLocks/>
            </p:cNvSpPr>
            <p:nvPr/>
          </p:nvSpPr>
          <p:spPr>
            <a:xfrm>
              <a:off x="5072798" y="677862"/>
              <a:ext cx="2924542" cy="472319"/>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t">
                <a:spcBef>
                  <a:spcPts val="0"/>
                </a:spcBef>
                <a:buClr>
                  <a:srgbClr val="404040"/>
                </a:buClr>
              </a:pPr>
              <a:r>
                <a:t>Depth</a:t>
              </a:r>
              <a:endParaRPr/>
            </a:p>
          </p:txBody>
        </p:sp>
        <p:graphicFrame>
          <p:nvGraphicFramePr>
            <p:cNvPr id="5" name="Object 4"/>
            <p:cNvGraphicFramePr>
              <a:graphicFrameLocks noChangeAspect="1"/>
            </p:cNvGraphicFramePr>
            <p:nvPr>
              <p:extLst/>
            </p:nvPr>
          </p:nvGraphicFramePr>
          <p:xfrm>
            <a:off x="5072797" y="1169077"/>
            <a:ext cx="2924542" cy="2437118"/>
          </p:xfrm>
          <a:graphic>
            <a:graphicData uri="http://schemas.openxmlformats.org/presentationml/2006/ole">
              <mc:AlternateContent xmlns:mc="http://schemas.openxmlformats.org/markup-compatibility/2006">
                <mc:Choice xmlns:v="urn:schemas-microsoft-com:vml" Requires="v">
                  <p:oleObj spid="_x0000_s1036" r:id="rId4" imgW="4342680" imgH="3618720" progId="">
                    <p:embed/>
                  </p:oleObj>
                </mc:Choice>
                <mc:Fallback>
                  <p:oleObj r:id="rId4" imgW="4342680" imgH="3618720" progId="">
                    <p:embed/>
                    <p:pic>
                      <p:nvPicPr>
                        <p:cNvPr id="0" name=""/>
                        <p:cNvPicPr/>
                        <p:nvPr/>
                      </p:nvPicPr>
                      <p:blipFill>
                        <a:blip r:embed="rId5"/>
                        <a:stretch>
                          <a:fillRect/>
                        </a:stretch>
                      </p:blipFill>
                      <p:spPr>
                        <a:xfrm>
                          <a:off x="5072797" y="1169077"/>
                          <a:ext cx="2924542" cy="2437118"/>
                        </a:xfrm>
                        <a:prstGeom prst="rect">
                          <a:avLst/>
                        </a:prstGeom>
                      </p:spPr>
                    </p:pic>
                  </p:oleObj>
                </mc:Fallback>
              </mc:AlternateContent>
            </a:graphicData>
          </a:graphic>
        </p:graphicFrame>
      </p:grpSp>
      <p:grpSp>
        <p:nvGrpSpPr>
          <p:cNvPr id="15" name="Group 14"/>
          <p:cNvGrpSpPr/>
          <p:nvPr/>
        </p:nvGrpSpPr>
        <p:grpSpPr>
          <a:xfrm>
            <a:off x="8862294" y="748946"/>
            <a:ext cx="2921956" cy="2877886"/>
            <a:chOff x="8993622" y="1204817"/>
            <a:chExt cx="2921956" cy="2877886"/>
          </a:xfrm>
        </p:grpSpPr>
        <p:sp>
          <p:nvSpPr>
            <p:cNvPr id="10" name="Text Placeholder 2"/>
            <p:cNvSpPr txBox="1">
              <a:spLocks/>
            </p:cNvSpPr>
            <p:nvPr/>
          </p:nvSpPr>
          <p:spPr>
            <a:xfrm>
              <a:off x="9547126" y="1204817"/>
              <a:ext cx="1814949" cy="409454"/>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04040"/>
                </a:buClr>
              </a:pPr>
              <a:r>
                <a:t>Infrared</a:t>
              </a:r>
              <a:endParaRPr/>
            </a:p>
          </p:txBody>
        </p:sp>
        <p:graphicFrame>
          <p:nvGraphicFramePr>
            <p:cNvPr id="11" name="Object 10"/>
            <p:cNvGraphicFramePr>
              <a:graphicFrameLocks noChangeAspect="1"/>
            </p:cNvGraphicFramePr>
            <p:nvPr>
              <p:extLst/>
            </p:nvPr>
          </p:nvGraphicFramePr>
          <p:xfrm>
            <a:off x="8993622" y="1645585"/>
            <a:ext cx="2921956" cy="2437118"/>
          </p:xfrm>
          <a:graphic>
            <a:graphicData uri="http://schemas.openxmlformats.org/presentationml/2006/ole">
              <mc:AlternateContent xmlns:mc="http://schemas.openxmlformats.org/markup-compatibility/2006">
                <mc:Choice xmlns:v="urn:schemas-microsoft-com:vml" Requires="v">
                  <p:oleObj spid="_x0000_s1037" r:id="rId6" imgW="4304520" imgH="3590280" progId="">
                    <p:embed/>
                  </p:oleObj>
                </mc:Choice>
                <mc:Fallback>
                  <p:oleObj r:id="rId6" imgW="4304520" imgH="3590280" progId="">
                    <p:embed/>
                    <p:pic>
                      <p:nvPicPr>
                        <p:cNvPr id="0" name=""/>
                        <p:cNvPicPr/>
                        <p:nvPr/>
                      </p:nvPicPr>
                      <p:blipFill>
                        <a:blip r:embed="rId7"/>
                        <a:stretch>
                          <a:fillRect/>
                        </a:stretch>
                      </p:blipFill>
                      <p:spPr>
                        <a:xfrm>
                          <a:off x="8993622" y="1645585"/>
                          <a:ext cx="2921956" cy="2437118"/>
                        </a:xfrm>
                        <a:prstGeom prst="rect">
                          <a:avLst/>
                        </a:prstGeom>
                      </p:spPr>
                    </p:pic>
                  </p:oleObj>
                </mc:Fallback>
              </mc:AlternateContent>
            </a:graphicData>
          </a:graphic>
        </p:graphicFrame>
      </p:grpSp>
      <p:grpSp>
        <p:nvGrpSpPr>
          <p:cNvPr id="18" name="Group 17"/>
          <p:cNvGrpSpPr/>
          <p:nvPr/>
        </p:nvGrpSpPr>
        <p:grpSpPr>
          <a:xfrm>
            <a:off x="701920" y="4046099"/>
            <a:ext cx="3341950" cy="2445187"/>
            <a:chOff x="701920" y="4411662"/>
            <a:chExt cx="3341950" cy="2445187"/>
          </a:xfrm>
        </p:grpSpPr>
        <p:sp>
          <p:nvSpPr>
            <p:cNvPr id="13" name="Text Placeholder 2"/>
            <p:cNvSpPr txBox="1">
              <a:spLocks/>
            </p:cNvSpPr>
            <p:nvPr/>
          </p:nvSpPr>
          <p:spPr>
            <a:xfrm>
              <a:off x="731837" y="4411662"/>
              <a:ext cx="3312033" cy="438423"/>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04040"/>
                </a:buClr>
              </a:pPr>
              <a:r>
                <a:t>Body</a:t>
              </a:r>
              <a:endParaRPr/>
            </a:p>
          </p:txBody>
        </p:sp>
        <p:graphicFrame>
          <p:nvGraphicFramePr>
            <p:cNvPr id="12" name="Object 11"/>
            <p:cNvGraphicFramePr>
              <a:graphicFrameLocks noChangeAspect="1"/>
            </p:cNvGraphicFramePr>
            <p:nvPr>
              <p:extLst/>
            </p:nvPr>
          </p:nvGraphicFramePr>
          <p:xfrm>
            <a:off x="701920" y="4862342"/>
            <a:ext cx="3341949" cy="1994507"/>
          </p:xfrm>
          <a:graphic>
            <a:graphicData uri="http://schemas.openxmlformats.org/presentationml/2006/ole">
              <mc:AlternateContent xmlns:mc="http://schemas.openxmlformats.org/markup-compatibility/2006">
                <mc:Choice xmlns:v="urn:schemas-microsoft-com:vml" Requires="v">
                  <p:oleObj spid="_x0000_s1038" r:id="rId8" imgW="5076000" imgH="3028320" progId="">
                    <p:embed/>
                  </p:oleObj>
                </mc:Choice>
                <mc:Fallback>
                  <p:oleObj r:id="rId8" imgW="5076000" imgH="3028320" progId="">
                    <p:embed/>
                    <p:pic>
                      <p:nvPicPr>
                        <p:cNvPr id="0" name=""/>
                        <p:cNvPicPr/>
                        <p:nvPr/>
                      </p:nvPicPr>
                      <p:blipFill>
                        <a:blip r:embed="rId9"/>
                        <a:stretch>
                          <a:fillRect/>
                        </a:stretch>
                      </p:blipFill>
                      <p:spPr>
                        <a:xfrm>
                          <a:off x="701920" y="4862342"/>
                          <a:ext cx="3341949" cy="1994507"/>
                        </a:xfrm>
                        <a:prstGeom prst="rect">
                          <a:avLst/>
                        </a:prstGeom>
                      </p:spPr>
                    </p:pic>
                  </p:oleObj>
                </mc:Fallback>
              </mc:AlternateContent>
            </a:graphicData>
          </a:graphic>
        </p:graphicFrame>
      </p:grpSp>
      <p:grpSp>
        <p:nvGrpSpPr>
          <p:cNvPr id="17" name="Group 16"/>
          <p:cNvGrpSpPr/>
          <p:nvPr/>
        </p:nvGrpSpPr>
        <p:grpSpPr>
          <a:xfrm>
            <a:off x="4627563" y="3802062"/>
            <a:ext cx="3694112" cy="3127375"/>
            <a:chOff x="4775639" y="3595184"/>
            <a:chExt cx="3694112" cy="3127375"/>
          </a:xfrm>
        </p:grpSpPr>
        <p:graphicFrame>
          <p:nvGraphicFramePr>
            <p:cNvPr id="14" name="Object 13"/>
            <p:cNvGraphicFramePr>
              <a:graphicFrameLocks noChangeAspect="1"/>
            </p:cNvGraphicFramePr>
            <p:nvPr>
              <p:extLst/>
            </p:nvPr>
          </p:nvGraphicFramePr>
          <p:xfrm>
            <a:off x="4775639" y="3595184"/>
            <a:ext cx="3694112" cy="3127375"/>
          </p:xfrm>
          <a:graphic>
            <a:graphicData uri="http://schemas.openxmlformats.org/presentationml/2006/ole">
              <mc:AlternateContent xmlns:mc="http://schemas.openxmlformats.org/markup-compatibility/2006">
                <mc:Choice xmlns:v="urn:schemas-microsoft-com:vml" Requires="v">
                  <p:oleObj spid="_x0000_s1039" r:id="rId10" imgW="5523480" imgH="4672800" progId="">
                    <p:embed/>
                  </p:oleObj>
                </mc:Choice>
                <mc:Fallback>
                  <p:oleObj r:id="rId10" imgW="5523480" imgH="4672800" progId="">
                    <p:embed/>
                    <p:pic>
                      <p:nvPicPr>
                        <p:cNvPr id="0" name=""/>
                        <p:cNvPicPr/>
                        <p:nvPr/>
                      </p:nvPicPr>
                      <p:blipFill>
                        <a:blip r:embed="rId11"/>
                        <a:stretch>
                          <a:fillRect/>
                        </a:stretch>
                      </p:blipFill>
                      <p:spPr>
                        <a:xfrm>
                          <a:off x="4775639" y="3595184"/>
                          <a:ext cx="3694112" cy="3127375"/>
                        </a:xfrm>
                        <a:prstGeom prst="rect">
                          <a:avLst/>
                        </a:prstGeom>
                      </p:spPr>
                    </p:pic>
                  </p:oleObj>
                </mc:Fallback>
              </mc:AlternateContent>
            </a:graphicData>
          </a:graphic>
        </p:graphicFrame>
        <p:sp>
          <p:nvSpPr>
            <p:cNvPr id="21" name="Text Placeholder 2"/>
            <p:cNvSpPr txBox="1">
              <a:spLocks/>
            </p:cNvSpPr>
            <p:nvPr/>
          </p:nvSpPr>
          <p:spPr>
            <a:xfrm>
              <a:off x="5636865" y="3925383"/>
              <a:ext cx="1974276" cy="4572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t">
                <a:spcBef>
                  <a:spcPts val="0"/>
                </a:spcBef>
                <a:buClr>
                  <a:srgbClr val="404040"/>
                </a:buClr>
              </a:pPr>
              <a:r>
                <a:t>Body Masks</a:t>
              </a:r>
            </a:p>
          </p:txBody>
        </p:sp>
      </p:grpSp>
      <p:sp>
        <p:nvSpPr>
          <p:cNvPr id="19" name="Text Placeholder 18"/>
          <p:cNvSpPr>
            <a:spLocks noGrp="1"/>
          </p:cNvSpPr>
          <p:nvPr>
            <p:ph type="body" sz="quarter" idx="11"/>
          </p:nvPr>
        </p:nvSpPr>
        <p:spPr/>
        <p:txBody>
          <a:bodyPr/>
          <a:lstStyle/>
          <a:p>
            <a:endParaRPr lang="en-US"/>
          </a:p>
        </p:txBody>
      </p:sp>
      <p:grpSp>
        <p:nvGrpSpPr>
          <p:cNvPr id="20" name="Group 19"/>
          <p:cNvGrpSpPr/>
          <p:nvPr/>
        </p:nvGrpSpPr>
        <p:grpSpPr>
          <a:xfrm>
            <a:off x="731837" y="1500943"/>
            <a:ext cx="3312033" cy="2347624"/>
            <a:chOff x="731837" y="1500943"/>
            <a:chExt cx="3312033" cy="2347624"/>
          </a:xfrm>
        </p:grpSpPr>
        <p:graphicFrame>
          <p:nvGraphicFramePr>
            <p:cNvPr id="4" name="Object 3"/>
            <p:cNvGraphicFramePr>
              <a:graphicFrameLocks noChangeAspect="1"/>
            </p:cNvGraphicFramePr>
            <p:nvPr>
              <p:extLst/>
            </p:nvPr>
          </p:nvGraphicFramePr>
          <p:xfrm>
            <a:off x="731837" y="1989605"/>
            <a:ext cx="3312033" cy="1858962"/>
          </p:xfrm>
          <a:graphic>
            <a:graphicData uri="http://schemas.openxmlformats.org/presentationml/2006/ole">
              <mc:AlternateContent xmlns:mc="http://schemas.openxmlformats.org/markup-compatibility/2006">
                <mc:Choice xmlns:v="urn:schemas-microsoft-com:vml" Requires="v">
                  <p:oleObj spid="_x0000_s1040" r:id="rId12" imgW="6076080" imgH="3409200" progId="">
                    <p:embed/>
                  </p:oleObj>
                </mc:Choice>
                <mc:Fallback>
                  <p:oleObj r:id="rId12" imgW="6076080" imgH="3409200" progId="">
                    <p:embed/>
                    <p:pic>
                      <p:nvPicPr>
                        <p:cNvPr id="0" name=""/>
                        <p:cNvPicPr/>
                        <p:nvPr/>
                      </p:nvPicPr>
                      <p:blipFill>
                        <a:blip r:embed="rId13"/>
                        <a:stretch>
                          <a:fillRect/>
                        </a:stretch>
                      </p:blipFill>
                      <p:spPr>
                        <a:xfrm>
                          <a:off x="731837" y="1989605"/>
                          <a:ext cx="3312033" cy="1858962"/>
                        </a:xfrm>
                        <a:prstGeom prst="rect">
                          <a:avLst/>
                        </a:prstGeom>
                      </p:spPr>
                    </p:pic>
                  </p:oleObj>
                </mc:Fallback>
              </mc:AlternateContent>
            </a:graphicData>
          </a:graphic>
        </p:graphicFrame>
        <p:sp>
          <p:nvSpPr>
            <p:cNvPr id="22" name="Text Placeholder 2"/>
            <p:cNvSpPr txBox="1">
              <a:spLocks/>
            </p:cNvSpPr>
            <p:nvPr/>
          </p:nvSpPr>
          <p:spPr>
            <a:xfrm>
              <a:off x="731837" y="1500943"/>
              <a:ext cx="3312032" cy="472319"/>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t">
                <a:spcBef>
                  <a:spcPts val="0"/>
                </a:spcBef>
                <a:buClr>
                  <a:srgbClr val="404040"/>
                </a:buClr>
              </a:pPr>
              <a:r>
                <a:t>Color</a:t>
              </a:r>
              <a:endParaRPr/>
            </a:p>
          </p:txBody>
        </p:sp>
      </p:grpSp>
    </p:spTree>
    <p:extLst>
      <p:ext uri="{BB962C8B-B14F-4D97-AF65-F5344CB8AC3E}">
        <p14:creationId xmlns:p14="http://schemas.microsoft.com/office/powerpoint/2010/main" val="916072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a:t/>
            </a:r>
            <a:br>
              <a:rPr lang="en-US" dirty="0"/>
            </a:br>
            <a:r>
              <a:rPr lang="en-US" dirty="0" smtClean="0"/>
              <a:t>Data Sources</a:t>
            </a:r>
            <a:endParaRPr lang="en-US" dirty="0"/>
          </a:p>
        </p:txBody>
      </p:sp>
    </p:spTree>
    <p:extLst>
      <p:ext uri="{BB962C8B-B14F-4D97-AF65-F5344CB8AC3E}">
        <p14:creationId xmlns:p14="http://schemas.microsoft.com/office/powerpoint/2010/main" val="34295132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architecture</a:t>
            </a:r>
            <a:endParaRPr lang="en-US" dirty="0"/>
          </a:p>
        </p:txBody>
      </p:sp>
      <p:sp>
        <p:nvSpPr>
          <p:cNvPr id="4" name="Rectangle 3"/>
          <p:cNvSpPr/>
          <p:nvPr/>
        </p:nvSpPr>
        <p:spPr bwMode="auto">
          <a:xfrm>
            <a:off x="4626695" y="5162839"/>
            <a:ext cx="7077941"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Kinect Drivers</a:t>
            </a:r>
          </a:p>
        </p:txBody>
      </p:sp>
      <p:sp>
        <p:nvSpPr>
          <p:cNvPr id="5" name="Rectangle 4"/>
          <p:cNvSpPr/>
          <p:nvPr/>
        </p:nvSpPr>
        <p:spPr bwMode="auto">
          <a:xfrm>
            <a:off x="4618037" y="4438939"/>
            <a:ext cx="7086599" cy="647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Kinect Runtime</a:t>
            </a:r>
          </a:p>
        </p:txBody>
      </p:sp>
      <p:sp>
        <p:nvSpPr>
          <p:cNvPr id="6" name="Rectangle 5"/>
          <p:cNvSpPr/>
          <p:nvPr/>
        </p:nvSpPr>
        <p:spPr bwMode="auto">
          <a:xfrm>
            <a:off x="6525273" y="3372139"/>
            <a:ext cx="1752600" cy="990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.Net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API</a:t>
            </a:r>
          </a:p>
        </p:txBody>
      </p:sp>
      <p:sp>
        <p:nvSpPr>
          <p:cNvPr id="7" name="Rectangle 6"/>
          <p:cNvSpPr/>
          <p:nvPr/>
        </p:nvSpPr>
        <p:spPr bwMode="auto">
          <a:xfrm>
            <a:off x="6525273" y="2310390"/>
            <a:ext cx="17526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.Net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Apps</a:t>
            </a:r>
          </a:p>
        </p:txBody>
      </p:sp>
      <p:sp>
        <p:nvSpPr>
          <p:cNvPr id="8" name="Rectangle 7"/>
          <p:cNvSpPr/>
          <p:nvPr/>
        </p:nvSpPr>
        <p:spPr bwMode="auto">
          <a:xfrm>
            <a:off x="4622510" y="3372139"/>
            <a:ext cx="1752600" cy="990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Native API</a:t>
            </a:r>
          </a:p>
        </p:txBody>
      </p:sp>
      <p:sp>
        <p:nvSpPr>
          <p:cNvPr id="9" name="Rectangle 8"/>
          <p:cNvSpPr/>
          <p:nvPr/>
        </p:nvSpPr>
        <p:spPr bwMode="auto">
          <a:xfrm>
            <a:off x="4622510" y="2310390"/>
            <a:ext cx="1752600"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Native Apps</a:t>
            </a:r>
          </a:p>
        </p:txBody>
      </p:sp>
      <p:sp>
        <p:nvSpPr>
          <p:cNvPr id="10" name="Rectangle 9"/>
          <p:cNvSpPr/>
          <p:nvPr/>
        </p:nvSpPr>
        <p:spPr bwMode="auto">
          <a:xfrm>
            <a:off x="8428037" y="3372139"/>
            <a:ext cx="3276600" cy="990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WinRT</a:t>
            </a:r>
            <a:r>
              <a:rPr lang="en-US" sz="2400" dirty="0" smtClean="0">
                <a:gradFill>
                  <a:gsLst>
                    <a:gs pos="0">
                      <a:srgbClr val="FFFFFF"/>
                    </a:gs>
                    <a:gs pos="100000">
                      <a:srgbClr val="FFFFFF"/>
                    </a:gs>
                  </a:gsLst>
                  <a:lin ang="5400000" scaled="0"/>
                </a:gradFill>
                <a:ea typeface="Segoe UI" pitchFamily="34" charset="0"/>
                <a:cs typeface="Segoe UI" pitchFamily="34" charset="0"/>
              </a:rPr>
              <a:t> API</a:t>
            </a:r>
          </a:p>
        </p:txBody>
      </p:sp>
      <p:sp>
        <p:nvSpPr>
          <p:cNvPr id="11" name="Rectangle 10"/>
          <p:cNvSpPr/>
          <p:nvPr/>
        </p:nvSpPr>
        <p:spPr bwMode="auto">
          <a:xfrm>
            <a:off x="8415191" y="2310390"/>
            <a:ext cx="3289445"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Store Apps</a:t>
            </a:r>
          </a:p>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C</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a:gradFill>
                  <a:gsLst>
                    <a:gs pos="0">
                      <a:srgbClr val="FFFFFF"/>
                    </a:gs>
                    <a:gs pos="100000">
                      <a:srgbClr val="FFFFFF"/>
                    </a:gs>
                  </a:gsLst>
                  <a:lin ang="5400000" scaled="0"/>
                </a:gradFill>
                <a:ea typeface="Segoe UI" pitchFamily="34" charset="0"/>
                <a:cs typeface="Segoe UI" pitchFamily="34" charset="0"/>
              </a:rPr>
              <a:t>VB, </a:t>
            </a:r>
            <a:r>
              <a:rPr lang="en-US" dirty="0" smtClean="0">
                <a:gradFill>
                  <a:gsLst>
                    <a:gs pos="0">
                      <a:srgbClr val="FFFFFF"/>
                    </a:gs>
                    <a:gs pos="100000">
                      <a:srgbClr val="FFFFFF"/>
                    </a:gs>
                  </a:gsLst>
                  <a:lin ang="5400000" scaled="0"/>
                </a:gradFill>
                <a:ea typeface="Segoe UI" pitchFamily="34" charset="0"/>
                <a:cs typeface="Segoe UI" pitchFamily="34" charset="0"/>
              </a:rPr>
              <a:t>JS, C++/CX</a:t>
            </a:r>
          </a:p>
        </p:txBody>
      </p:sp>
      <p:sp>
        <p:nvSpPr>
          <p:cNvPr id="12" name="Text Placeholder 2"/>
          <p:cNvSpPr>
            <a:spLocks noGrp="1"/>
          </p:cNvSpPr>
          <p:nvPr>
            <p:ph type="body" sz="quarter" idx="11"/>
          </p:nvPr>
        </p:nvSpPr>
        <p:spPr>
          <a:xfrm>
            <a:off x="283147" y="1668463"/>
            <a:ext cx="3953890" cy="5029200"/>
          </a:xfrm>
        </p:spPr>
        <p:txBody>
          <a:bodyPr/>
          <a:lstStyle/>
          <a:p>
            <a:r>
              <a:rPr lang="en-US" dirty="0" smtClean="0"/>
              <a:t>	Multiple Kinect enabled applications can run simultaneously</a:t>
            </a:r>
          </a:p>
        </p:txBody>
      </p:sp>
      <p:sp>
        <p:nvSpPr>
          <p:cNvPr id="13" name="Rectangle 12"/>
          <p:cNvSpPr/>
          <p:nvPr/>
        </p:nvSpPr>
        <p:spPr bwMode="auto">
          <a:xfrm>
            <a:off x="4618036" y="5924550"/>
            <a:ext cx="7086600" cy="685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Physical Kinect Sensor</a:t>
            </a:r>
          </a:p>
        </p:txBody>
      </p:sp>
    </p:spTree>
    <p:extLst>
      <p:ext uri="{BB962C8B-B14F-4D97-AF65-F5344CB8AC3E}">
        <p14:creationId xmlns:p14="http://schemas.microsoft.com/office/powerpoint/2010/main" val="2867127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build="p"/>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Minimize per-frame allocations</a:t>
            </a:r>
          </a:p>
          <a:p>
            <a:r>
              <a:rPr lang="en-US" dirty="0" smtClean="0"/>
              <a:t>Low latency – high throughput</a:t>
            </a:r>
          </a:p>
          <a:p>
            <a:r>
              <a:rPr lang="en-US" dirty="0" smtClean="0"/>
              <a:t>Expose low level data </a:t>
            </a:r>
            <a:r>
              <a:rPr lang="en-US" i="1" dirty="0" smtClean="0"/>
              <a:t>and</a:t>
            </a:r>
            <a:r>
              <a:rPr lang="en-US" dirty="0" smtClean="0"/>
              <a:t> high level interpretations</a:t>
            </a:r>
          </a:p>
        </p:txBody>
      </p:sp>
      <p:sp>
        <p:nvSpPr>
          <p:cNvPr id="3" name="Title 2"/>
          <p:cNvSpPr>
            <a:spLocks noGrp="1"/>
          </p:cNvSpPr>
          <p:nvPr>
            <p:ph type="title"/>
          </p:nvPr>
        </p:nvSpPr>
        <p:spPr/>
        <p:txBody>
          <a:bodyPr/>
          <a:lstStyle/>
          <a:p>
            <a:r>
              <a:rPr lang="en-US" dirty="0" smtClean="0"/>
              <a:t>Design Principles</a:t>
            </a:r>
            <a:endParaRPr lang="en-US" dirty="0"/>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246777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Kevin Kennedy</External_x0020_Speaker>
    <Session_x0020_Code xmlns="e36bfbf9-5e42-489c-a259-4c54eb22cb57">2-532</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e36bfbf9-5e42-489c-a259-4c54eb22cb57"/>
    <ds:schemaRef ds:uri="http://schemas.microsoft.com/office/2006/metadata/properties"/>
    <ds:schemaRef ds:uri="http://www.w3.org/XML/1998/namespace"/>
    <ds:schemaRef ds:uri="http://schemas.microsoft.com/sharepoint/v3"/>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3798</TotalTime>
  <Words>4285</Words>
  <Application>Microsoft Office PowerPoint</Application>
  <PresentationFormat>Custom</PresentationFormat>
  <Paragraphs>400</Paragraphs>
  <Slides>37</Slides>
  <Notes>24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0</vt:i4>
      </vt:variant>
      <vt:variant>
        <vt:lpstr>Slide Titles</vt:lpstr>
      </vt:variant>
      <vt:variant>
        <vt:i4>37</vt:i4>
      </vt:variant>
    </vt:vector>
  </HeadingPairs>
  <TitlesOfParts>
    <vt:vector size="50" baseType="lpstr">
      <vt:lpstr>ＭＳ Ｐゴシック</vt:lpstr>
      <vt:lpstr>Arial</vt:lpstr>
      <vt:lpstr>Avenir LT Pro 45 Book</vt:lpstr>
      <vt:lpstr>Calibri</vt:lpstr>
      <vt:lpstr>Consolas</vt:lpstr>
      <vt:lpstr>Palatino Linotype</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Bringing Kinect Into Your Windows Store Apps</vt:lpstr>
      <vt:lpstr>K4W News @ //build</vt:lpstr>
      <vt:lpstr>Agenda </vt:lpstr>
      <vt:lpstr>Kinect Overview</vt:lpstr>
      <vt:lpstr>The data sources</vt:lpstr>
      <vt:lpstr>Demo:  Data Sources</vt:lpstr>
      <vt:lpstr>High-level architecture</vt:lpstr>
      <vt:lpstr>Design Principles</vt:lpstr>
      <vt:lpstr>Creating a new store app using Kinect</vt:lpstr>
      <vt:lpstr>Accessing Kinect Data Sources</vt:lpstr>
      <vt:lpstr>The KinectSensor class</vt:lpstr>
      <vt:lpstr>Sources</vt:lpstr>
      <vt:lpstr>Readers</vt:lpstr>
      <vt:lpstr>Readers</vt:lpstr>
      <vt:lpstr>Frame references</vt:lpstr>
      <vt:lpstr>Frame references</vt:lpstr>
      <vt:lpstr>Frames</vt:lpstr>
      <vt:lpstr>Demo:  Display an infrared frame in a Windows Store App</vt:lpstr>
      <vt:lpstr>Data source details</vt:lpstr>
      <vt:lpstr>InfraredFrameSource</vt:lpstr>
      <vt:lpstr>DepthFrameSource</vt:lpstr>
      <vt:lpstr>ColorFrameSource</vt:lpstr>
      <vt:lpstr>BodyIndexFrameSource</vt:lpstr>
      <vt:lpstr>BodyFrameSource</vt:lpstr>
      <vt:lpstr>AudioFrameSource</vt:lpstr>
      <vt:lpstr>Other tools</vt:lpstr>
      <vt:lpstr>Coordinate mapping</vt:lpstr>
      <vt:lpstr>MultiSourceFrameReader</vt:lpstr>
      <vt:lpstr>Demo:  Handle body frames and coordinate mapping</vt:lpstr>
      <vt:lpstr>Processing body data</vt:lpstr>
      <vt:lpstr>Other features</vt:lpstr>
      <vt:lpstr>Other Talks @ //build</vt:lpstr>
      <vt:lpstr>Getting Started</vt:lpstr>
      <vt:lpstr>Q &amp; A</vt:lpstr>
      <vt:lpstr>PowerPoint Presentation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Kinect Into Your Windows Store Apps</dc:title>
  <dc:subject>Build 2014</dc:subject>
  <dc:creator>&lt;Speaker name goes here&gt;</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203</cp:revision>
  <dcterms:created xsi:type="dcterms:W3CDTF">2013-10-21T21:40:33Z</dcterms:created>
  <dcterms:modified xsi:type="dcterms:W3CDTF">2014-04-04T00:46:26Z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