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19" r:id="rId5"/>
    <p:sldMasterId id="2147484234" r:id="rId6"/>
  </p:sldMasterIdLst>
  <p:notesMasterIdLst>
    <p:notesMasterId r:id="rId44"/>
  </p:notesMasterIdLst>
  <p:handoutMasterIdLst>
    <p:handoutMasterId r:id="rId45"/>
  </p:handoutMasterIdLst>
  <p:sldIdLst>
    <p:sldId id="258" r:id="rId7"/>
    <p:sldId id="295" r:id="rId8"/>
    <p:sldId id="296" r:id="rId9"/>
    <p:sldId id="297" r:id="rId10"/>
    <p:sldId id="298" r:id="rId11"/>
    <p:sldId id="299" r:id="rId12"/>
    <p:sldId id="300" r:id="rId13"/>
    <p:sldId id="301" r:id="rId14"/>
    <p:sldId id="302" r:id="rId15"/>
    <p:sldId id="303" r:id="rId16"/>
    <p:sldId id="304" r:id="rId17"/>
    <p:sldId id="305" r:id="rId18"/>
    <p:sldId id="306" r:id="rId19"/>
    <p:sldId id="307" r:id="rId20"/>
    <p:sldId id="308" r:id="rId21"/>
    <p:sldId id="309" r:id="rId22"/>
    <p:sldId id="310" r:id="rId23"/>
    <p:sldId id="311" r:id="rId24"/>
    <p:sldId id="312" r:id="rId25"/>
    <p:sldId id="313" r:id="rId26"/>
    <p:sldId id="314" r:id="rId27"/>
    <p:sldId id="315" r:id="rId28"/>
    <p:sldId id="316" r:id="rId29"/>
    <p:sldId id="317" r:id="rId30"/>
    <p:sldId id="318" r:id="rId31"/>
    <p:sldId id="319" r:id="rId32"/>
    <p:sldId id="320" r:id="rId33"/>
    <p:sldId id="321" r:id="rId34"/>
    <p:sldId id="322" r:id="rId35"/>
    <p:sldId id="323" r:id="rId36"/>
    <p:sldId id="324" r:id="rId37"/>
    <p:sldId id="325" r:id="rId38"/>
    <p:sldId id="326" r:id="rId39"/>
    <p:sldId id="327" r:id="rId40"/>
    <p:sldId id="328" r:id="rId41"/>
    <p:sldId id="294" r:id="rId42"/>
    <p:sldId id="293" r:id="rId43"/>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uild 2014 Breakout Template" id="{5CF46F38-2ECC-4583-8D7D-57BEA9520F7C}">
          <p14:sldIdLst>
            <p14:sldId id="258"/>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294"/>
            <p14:sldId id="29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D2D2D2"/>
    <a:srgbClr val="BAD80A"/>
    <a:srgbClr val="7FBA00"/>
    <a:srgbClr val="FFFFFF"/>
    <a:srgbClr val="FFB900"/>
    <a:srgbClr val="DC3C00"/>
    <a:srgbClr val="000000"/>
    <a:srgbClr val="008272"/>
    <a:srgbClr val="737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2274" autoAdjust="0"/>
  </p:normalViewPr>
  <p:slideViewPr>
    <p:cSldViewPr snapToObjects="1">
      <p:cViewPr varScale="1">
        <p:scale>
          <a:sx n="73" d="100"/>
          <a:sy n="73" d="100"/>
        </p:scale>
        <p:origin x="1800" y="60"/>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Objects="1" showGuides="1">
      <p:cViewPr varScale="1">
        <p:scale>
          <a:sx n="65" d="100"/>
          <a:sy n="65" d="100"/>
        </p:scale>
        <p:origin x="3276"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0172694-61BA-4353-BA89-77A3A7646F9B}" type="datetime1">
              <a:rPr lang="en-US" smtClean="0">
                <a:latin typeface="Segoe UI" pitchFamily="34" charset="0"/>
              </a:rPr>
              <a:t>4/2/2014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
        <p:nvSpPr>
          <p:cNvPr id="5"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2014</a:t>
            </a:r>
            <a:endParaRPr lang="en-US"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2014</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9F00D60D-1703-4D24-8308-FEE06A50A69C}" type="datetime1">
              <a:rPr lang="en-US" smtClean="0"/>
              <a:t>4/2/2014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C6996B83-60CF-42A8-BA06-F99D0BEC30B3}" type="datetime1">
              <a:rPr lang="en-US" smtClean="0">
                <a:solidFill>
                  <a:prstClr val="black"/>
                </a:solidFill>
              </a:rPr>
              <a:pPr/>
              <a:t>4/2/2014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
        <p:nvSpPr>
          <p:cNvPr id="7" name="Header Placeholder 6"/>
          <p:cNvSpPr>
            <a:spLocks noGrp="1"/>
          </p:cNvSpPr>
          <p:nvPr>
            <p:ph type="hdr" sz="quarter" idx="13"/>
          </p:nvPr>
        </p:nvSpPr>
        <p:spPr/>
        <p:txBody>
          <a:bodyPr/>
          <a:lstStyle/>
          <a:p>
            <a:r>
              <a:rPr lang="en-US" dirty="0" smtClean="0">
                <a:solidFill>
                  <a:prstClr val="black"/>
                </a:solidFill>
              </a:rPr>
              <a:t>Build 2014</a:t>
            </a:r>
            <a:endParaRPr lang="en-US" dirty="0">
              <a:solidFill>
                <a:prstClr val="black"/>
              </a:solidFill>
            </a:endParaRPr>
          </a:p>
        </p:txBody>
      </p:sp>
    </p:spTree>
    <p:extLst>
      <p:ext uri="{BB962C8B-B14F-4D97-AF65-F5344CB8AC3E}">
        <p14:creationId xmlns:p14="http://schemas.microsoft.com/office/powerpoint/2010/main" val="4289688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5263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822919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731280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221137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751731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201659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897126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821587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435913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332962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B079C3B8-7366-4A44-A34B-3977080C19E7}" type="datetime1">
              <a:rPr lang="en-US" smtClean="0">
                <a:solidFill>
                  <a:prstClr val="black"/>
                </a:solidFill>
              </a:rPr>
              <a:pPr/>
              <a:t>4/2/2014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
        <p:nvSpPr>
          <p:cNvPr id="7" name="Header Placeholder 6"/>
          <p:cNvSpPr>
            <a:spLocks noGrp="1"/>
          </p:cNvSpPr>
          <p:nvPr>
            <p:ph type="hdr" sz="quarter" idx="13"/>
          </p:nvPr>
        </p:nvSpPr>
        <p:spPr/>
        <p:txBody>
          <a:bodyPr/>
          <a:lstStyle/>
          <a:p>
            <a:r>
              <a:rPr lang="en-US" smtClean="0">
                <a:solidFill>
                  <a:prstClr val="black"/>
                </a:solidFill>
              </a:rPr>
              <a:t>Build 2014</a:t>
            </a:r>
            <a:endParaRPr lang="en-US" dirty="0">
              <a:solidFill>
                <a:prstClr val="black"/>
              </a:solidFill>
            </a:endParaRPr>
          </a:p>
        </p:txBody>
      </p:sp>
    </p:spTree>
    <p:extLst>
      <p:ext uri="{BB962C8B-B14F-4D97-AF65-F5344CB8AC3E}">
        <p14:creationId xmlns:p14="http://schemas.microsoft.com/office/powerpoint/2010/main" val="2235479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900374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634739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91924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507423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259478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880036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645897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487736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21838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77958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174014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42245082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812150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878897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644615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4020764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65507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719063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15754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381914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807115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1611442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06697334"/>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390312070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54597292"/>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118852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86192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12138268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0182529"/>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1372855731"/>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32227972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36215611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a:defRPr kumimoji="0" lang="en-US" sz="2400"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buFont typeface="Arial" pitchFamily="34" charset="0"/>
              <a:buNone/>
              <a:tabLst/>
              <a:defRPr/>
            </a:pPr>
            <a:r>
              <a:rPr lang="en-US" dirty="0" smtClean="0"/>
              <a:t>Click to edit Master text styles</a:t>
            </a:r>
          </a:p>
        </p:txBody>
      </p:sp>
    </p:spTree>
    <p:extLst>
      <p:ext uri="{BB962C8B-B14F-4D97-AF65-F5344CB8AC3E}">
        <p14:creationId xmlns:p14="http://schemas.microsoft.com/office/powerpoint/2010/main" val="1462853086"/>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60856795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7218113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279610937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84200" indent="-2413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71441" indent="-3429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dirty="0" smtClean="0"/>
              <a:t>Click to edit Master text styles</a:t>
            </a:r>
          </a:p>
          <a:p>
            <a:pPr marL="0" marR="0" lvl="1" indent="0" algn="l" defTabSz="914166" rtl="0" eaLnBrk="1" fontAlgn="auto" latinLnBrk="0" hangingPunct="1">
              <a:lnSpc>
                <a:spcPct val="90000"/>
              </a:lnSpc>
              <a:spcBef>
                <a:spcPct val="20000"/>
              </a:spcBef>
              <a:spcAft>
                <a:spcPts val="816"/>
              </a:spcAft>
              <a:buClr>
                <a:schemeClr val="tx1"/>
              </a:buClr>
              <a:buSzPct val="90000"/>
              <a:buFont typeface="Arial" pitchFamily="34" charset="0"/>
              <a:buNone/>
              <a:tabLst/>
            </a:pPr>
            <a:r>
              <a:rPr lang="en-US" dirty="0" smtClean="0"/>
              <a:t>Second level</a:t>
            </a:r>
          </a:p>
          <a:p>
            <a:pPr marL="457082" lvl="2" indent="-228541" algn="l" defTabSz="914166" rtl="0" eaLnBrk="1" latinLnBrk="0" hangingPunct="1">
              <a:spcBef>
                <a:spcPct val="20000"/>
              </a:spcBef>
              <a:spcAft>
                <a:spcPts val="816"/>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49634120"/>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113524"/>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991420366"/>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65911206"/>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35844342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2120491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7928956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560265746"/>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258114034"/>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2858854424"/>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08171133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95614331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252098302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52201657"/>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191215"/>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2867621122"/>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2428715814"/>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2464944"/>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79072979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367358941"/>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10687508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66105043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261358710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67" r:id="rId1"/>
    <p:sldLayoutId id="2147484214" r:id="rId2"/>
    <p:sldLayoutId id="2147484086" r:id="rId3"/>
    <p:sldLayoutId id="2147484206" r:id="rId4"/>
    <p:sldLayoutId id="2147484195" r:id="rId5"/>
    <p:sldLayoutId id="2147484207" r:id="rId6"/>
    <p:sldLayoutId id="2147484216" r:id="rId7"/>
    <p:sldLayoutId id="2147484217" r:id="rId8"/>
    <p:sldLayoutId id="2147484218" r:id="rId9"/>
    <p:sldLayoutId id="2147484212" r:id="rId10"/>
    <p:sldLayoutId id="2147484093" r:id="rId11"/>
    <p:sldLayoutId id="2147484213" r:id="rId12"/>
    <p:sldLayoutId id="2147484215" r:id="rId13"/>
    <p:sldLayoutId id="2147484203" r:id="rId1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2980749296"/>
      </p:ext>
    </p:extLst>
  </p:cSld>
  <p:clrMap bg1="dk1" tx1="lt1" bg2="dk2" tx2="lt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2" r:id="rId12"/>
    <p:sldLayoutId id="2147484233" r:id="rId1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3129517748"/>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hyperlink" Target="http://msdn.microsoft.com/en-us/library/windows/desktop/dn423905(v=vs.85).aspx" TargetMode="External"/><Relationship Id="rId2" Type="http://schemas.openxmlformats.org/officeDocument/2006/relationships/notesSlide" Target="../notesSlides/notesSlide29.xml"/><Relationship Id="rId1" Type="http://schemas.openxmlformats.org/officeDocument/2006/relationships/slideLayout" Target="../slideLayouts/slideLayout31.xml"/><Relationship Id="rId4" Type="http://schemas.openxmlformats.org/officeDocument/2006/relationships/hyperlink" Target="http://msdn.microsoft.com/en-us/library/windows/desktop/Hh768905(v=vs.85).aspx"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8" Type="http://schemas.openxmlformats.org/officeDocument/2006/relationships/hyperlink" Target="https://www.youtube.com/watch?v=jPPY4m8iY0k" TargetMode="External"/><Relationship Id="rId3" Type="http://schemas.openxmlformats.org/officeDocument/2006/relationships/hyperlink" Target="http://msdn.microsoft.com/en-us/library/windows/desktop/dd464659(v=vs.85).aspx" TargetMode="External"/><Relationship Id="rId7" Type="http://schemas.openxmlformats.org/officeDocument/2006/relationships/hyperlink" Target="http://www.w3.org/TR/pointerevents/" TargetMode="External"/><Relationship Id="rId2" Type="http://schemas.openxmlformats.org/officeDocument/2006/relationships/notesSlide" Target="../notesSlides/notesSlide32.xml"/><Relationship Id="rId1" Type="http://schemas.openxmlformats.org/officeDocument/2006/relationships/slideLayout" Target="../slideLayouts/slideLayout30.xml"/><Relationship Id="rId6" Type="http://schemas.openxmlformats.org/officeDocument/2006/relationships/hyperlink" Target="http://code.msdn.microsoft.com/windowsdesktop/Per-Monitor-Aware-WPF-e43cde33" TargetMode="External"/><Relationship Id="rId5" Type="http://schemas.openxmlformats.org/officeDocument/2006/relationships/hyperlink" Target="http://msdn.microsoft.com/en-us/library/windows/desktop/ee308410(v=vs.85).aspx" TargetMode="External"/><Relationship Id="rId4" Type="http://schemas.openxmlformats.org/officeDocument/2006/relationships/hyperlink" Target="http://code.msdn.microsoft.com/DPI-Tutorial-sample-64134744" TargetMode="External"/><Relationship Id="rId9" Type="http://schemas.openxmlformats.org/officeDocument/2006/relationships/hyperlink" Target="http://msdn.microsoft.com/en-us/library/windows/apps/windows.foundation.metadata.dualapipartitionattribute.aspx"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09376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Accelerating pace of display scaling</a:t>
            </a:r>
            <a:endParaRPr lang="en-US" dirty="0"/>
          </a:p>
        </p:txBody>
      </p:sp>
      <p:sp>
        <p:nvSpPr>
          <p:cNvPr id="21" name="Text Placeholder 20"/>
          <p:cNvSpPr>
            <a:spLocks noGrp="1"/>
          </p:cNvSpPr>
          <p:nvPr>
            <p:ph type="body" sz="quarter" idx="11"/>
          </p:nvPr>
        </p:nvSpPr>
        <p:spPr/>
        <p:txBody>
          <a:bodyPr/>
          <a:lstStyle/>
          <a:p>
            <a:r>
              <a:rPr lang="en-US" dirty="0" smtClean="0"/>
              <a:t>Exciting times: rapid move towards much higher display densities</a:t>
            </a:r>
            <a:endParaRPr lang="en-US" dirty="0"/>
          </a:p>
        </p:txBody>
      </p:sp>
      <p:sp>
        <p:nvSpPr>
          <p:cNvPr id="6" name="Rectangle 5"/>
          <p:cNvSpPr/>
          <p:nvPr/>
        </p:nvSpPr>
        <p:spPr>
          <a:xfrm>
            <a:off x="4418319" y="2036269"/>
            <a:ext cx="3050562" cy="368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Picture 3"/>
          <p:cNvPicPr>
            <a:picLocks noChangeAspect="1"/>
          </p:cNvPicPr>
          <p:nvPr/>
        </p:nvPicPr>
        <p:blipFill>
          <a:blip r:embed="rId3"/>
          <a:stretch>
            <a:fillRect/>
          </a:stretch>
        </p:blipFill>
        <p:spPr>
          <a:xfrm>
            <a:off x="3026348" y="1439862"/>
            <a:ext cx="8382002" cy="5038120"/>
          </a:xfrm>
          <a:prstGeom prst="rect">
            <a:avLst/>
          </a:prstGeom>
        </p:spPr>
      </p:pic>
    </p:spTree>
    <p:extLst>
      <p:ext uri="{BB962C8B-B14F-4D97-AF65-F5344CB8AC3E}">
        <p14:creationId xmlns:p14="http://schemas.microsoft.com/office/powerpoint/2010/main" val="2019143806"/>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26348" y="1668463"/>
            <a:ext cx="9135490" cy="5029200"/>
          </a:xfrm>
        </p:spPr>
        <p:txBody>
          <a:bodyPr/>
          <a:lstStyle/>
          <a:p>
            <a:r>
              <a:rPr lang="en-US" sz="3200" dirty="0" smtClean="0"/>
              <a:t>150+% scaling: mainstream parts in 2015</a:t>
            </a:r>
            <a:endParaRPr lang="en-US" sz="1800" dirty="0" smtClean="0"/>
          </a:p>
          <a:p>
            <a:r>
              <a:rPr lang="en-US" sz="3200" dirty="0" smtClean="0"/>
              <a:t>4K (3840x2160): new wave of higher DPI parts:</a:t>
            </a:r>
            <a:endParaRPr lang="en-US" sz="3600" dirty="0" smtClean="0"/>
          </a:p>
          <a:p>
            <a:r>
              <a:rPr lang="en-US" sz="3600" dirty="0"/>
              <a:t>8.1 + Update: 250% support for QHD+ &amp; 4K</a:t>
            </a:r>
          </a:p>
          <a:p>
            <a:endParaRPr lang="en-US" sz="3600" dirty="0" smtClean="0"/>
          </a:p>
        </p:txBody>
      </p:sp>
      <p:sp>
        <p:nvSpPr>
          <p:cNvPr id="3" name="Title 2"/>
          <p:cNvSpPr>
            <a:spLocks noGrp="1"/>
          </p:cNvSpPr>
          <p:nvPr>
            <p:ph type="title"/>
          </p:nvPr>
        </p:nvSpPr>
        <p:spPr/>
        <p:txBody>
          <a:bodyPr/>
          <a:lstStyle/>
          <a:p>
            <a:r>
              <a:rPr lang="en-US" dirty="0" smtClean="0"/>
              <a:t>Displays will continue to move quickly</a:t>
            </a:r>
            <a:endParaRPr lang="en-US" dirty="0"/>
          </a:p>
        </p:txBody>
      </p:sp>
      <p:sp>
        <p:nvSpPr>
          <p:cNvPr id="4" name="Content Placeholder 3"/>
          <p:cNvSpPr>
            <a:spLocks noGrp="1"/>
          </p:cNvSpPr>
          <p:nvPr>
            <p:ph type="body" sz="quarter" idx="11"/>
          </p:nvPr>
        </p:nvSpPr>
        <p:spPr/>
        <p:txBody>
          <a:bodyPr/>
          <a:lstStyle/>
          <a:p>
            <a:r>
              <a:rPr lang="en-US" dirty="0" smtClean="0"/>
              <a:t>We – us, and you! – need to get ahead of the curve</a:t>
            </a:r>
          </a:p>
        </p:txBody>
      </p:sp>
      <p:graphicFrame>
        <p:nvGraphicFramePr>
          <p:cNvPr id="5" name="Table 4"/>
          <p:cNvGraphicFramePr>
            <a:graphicFrameLocks noGrp="1"/>
          </p:cNvGraphicFramePr>
          <p:nvPr>
            <p:extLst/>
          </p:nvPr>
        </p:nvGraphicFramePr>
        <p:xfrm>
          <a:off x="4694237" y="3649662"/>
          <a:ext cx="4953000" cy="2483315"/>
        </p:xfrm>
        <a:graphic>
          <a:graphicData uri="http://schemas.openxmlformats.org/drawingml/2006/table">
            <a:tbl>
              <a:tblPr firstRow="1" bandRow="1">
                <a:tableStyleId>{793D81CF-94F2-401A-BA57-92F5A7B2D0C5}</a:tableStyleId>
              </a:tblPr>
              <a:tblGrid>
                <a:gridCol w="2387598"/>
                <a:gridCol w="1041402"/>
                <a:gridCol w="1524000"/>
              </a:tblGrid>
              <a:tr h="533399">
                <a:tc>
                  <a:txBody>
                    <a:bodyPr/>
                    <a:lstStyle/>
                    <a:p>
                      <a:r>
                        <a:rPr lang="en-US" sz="2400" b="1" dirty="0" smtClean="0">
                          <a:gradFill>
                            <a:gsLst>
                              <a:gs pos="9934">
                                <a:srgbClr val="1E1E1E"/>
                              </a:gs>
                              <a:gs pos="100000">
                                <a:srgbClr val="1E1E1E"/>
                              </a:gs>
                            </a:gsLst>
                            <a:lin ang="5400000" scaled="0"/>
                          </a:gradFill>
                          <a:latin typeface="+mn-lt"/>
                        </a:rPr>
                        <a:t>Display</a:t>
                      </a:r>
                      <a:r>
                        <a:rPr lang="en-US" sz="2400" b="1" baseline="0" dirty="0" smtClean="0">
                          <a:gradFill>
                            <a:gsLst>
                              <a:gs pos="9934">
                                <a:srgbClr val="1E1E1E"/>
                              </a:gs>
                              <a:gs pos="100000">
                                <a:srgbClr val="1E1E1E"/>
                              </a:gs>
                            </a:gsLst>
                            <a:lin ang="5400000" scaled="0"/>
                          </a:gradFill>
                          <a:latin typeface="+mn-lt"/>
                        </a:rPr>
                        <a:t> Size</a:t>
                      </a:r>
                      <a:endParaRPr lang="en-US" sz="2400" b="0" dirty="0">
                        <a:gradFill>
                          <a:gsLst>
                            <a:gs pos="9934">
                              <a:srgbClr val="1E1E1E"/>
                            </a:gs>
                            <a:gs pos="100000">
                              <a:srgbClr val="1E1E1E"/>
                            </a:gs>
                          </a:gsLst>
                          <a:lin ang="5400000" scaled="0"/>
                        </a:gradFill>
                        <a:latin typeface="+mn-lt"/>
                      </a:endParaRPr>
                    </a:p>
                  </a:txBody>
                  <a:tcPr marT="0" marB="0" anchor="ctr">
                    <a:lnL w="12700" cmpd="sng">
                      <a:noFill/>
                    </a:lnL>
                    <a:lnT w="6350" cap="flat" cmpd="sng" algn="ctr">
                      <a:solidFill>
                        <a:srgbClr val="00BCF2"/>
                      </a:solidFill>
                      <a:prstDash val="solid"/>
                      <a:round/>
                      <a:headEnd type="none" w="med" len="med"/>
                      <a:tailEnd type="none" w="med" len="med"/>
                    </a:lnT>
                    <a:lnB w="6350" cap="flat" cmpd="sng" algn="ctr">
                      <a:solidFill>
                        <a:srgbClr val="00BCF2"/>
                      </a:solidFill>
                      <a:prstDash val="solid"/>
                      <a:round/>
                      <a:headEnd type="none" w="med" len="med"/>
                      <a:tailEnd type="none" w="med" len="med"/>
                    </a:lnB>
                    <a:solidFill>
                      <a:srgbClr val="00BCF2"/>
                    </a:solidFill>
                  </a:tcPr>
                </a:tc>
                <a:tc>
                  <a:txBody>
                    <a:bodyPr/>
                    <a:lstStyle/>
                    <a:p>
                      <a:r>
                        <a:rPr lang="en-US" sz="2400" dirty="0" smtClean="0">
                          <a:gradFill>
                            <a:gsLst>
                              <a:gs pos="9934">
                                <a:srgbClr val="1E1E1E"/>
                              </a:gs>
                              <a:gs pos="100000">
                                <a:srgbClr val="1E1E1E"/>
                              </a:gs>
                            </a:gsLst>
                            <a:lin ang="5400000" scaled="0"/>
                          </a:gradFill>
                          <a:latin typeface="+mn-lt"/>
                        </a:rPr>
                        <a:t>DPI</a:t>
                      </a:r>
                      <a:endParaRPr lang="en-US" sz="2400" b="0" dirty="0">
                        <a:gradFill>
                          <a:gsLst>
                            <a:gs pos="9934">
                              <a:srgbClr val="1E1E1E"/>
                            </a:gs>
                            <a:gs pos="100000">
                              <a:srgbClr val="1E1E1E"/>
                            </a:gs>
                          </a:gsLst>
                          <a:lin ang="5400000" scaled="0"/>
                        </a:gradFill>
                        <a:latin typeface="+mn-lt"/>
                      </a:endParaRPr>
                    </a:p>
                  </a:txBody>
                  <a:tcPr marT="0" marB="0" anchor="ctr">
                    <a:lnT w="6350" cap="flat" cmpd="sng" algn="ctr">
                      <a:solidFill>
                        <a:srgbClr val="00BCF2"/>
                      </a:solidFill>
                      <a:prstDash val="solid"/>
                      <a:round/>
                      <a:headEnd type="none" w="med" len="med"/>
                      <a:tailEnd type="none" w="med" len="med"/>
                    </a:lnT>
                    <a:lnB w="6350" cap="flat" cmpd="sng" algn="ctr">
                      <a:solidFill>
                        <a:srgbClr val="00BCF2"/>
                      </a:solidFill>
                      <a:prstDash val="solid"/>
                      <a:round/>
                      <a:headEnd type="none" w="med" len="med"/>
                      <a:tailEnd type="none" w="med" len="med"/>
                    </a:lnB>
                    <a:solidFill>
                      <a:srgbClr val="00BCF2"/>
                    </a:solidFill>
                  </a:tcPr>
                </a:tc>
                <a:tc>
                  <a:txBody>
                    <a:bodyPr/>
                    <a:lstStyle/>
                    <a:p>
                      <a:r>
                        <a:rPr lang="en-US" sz="2400" dirty="0" smtClean="0">
                          <a:gradFill>
                            <a:gsLst>
                              <a:gs pos="9934">
                                <a:srgbClr val="1E1E1E"/>
                              </a:gs>
                              <a:gs pos="100000">
                                <a:srgbClr val="1E1E1E"/>
                              </a:gs>
                            </a:gsLst>
                            <a:lin ang="5400000" scaled="0"/>
                          </a:gradFill>
                          <a:latin typeface="+mn-lt"/>
                        </a:rPr>
                        <a:t>Scaling</a:t>
                      </a:r>
                      <a:endParaRPr lang="en-US" sz="2400" b="0" dirty="0">
                        <a:gradFill>
                          <a:gsLst>
                            <a:gs pos="9934">
                              <a:srgbClr val="1E1E1E"/>
                            </a:gs>
                            <a:gs pos="100000">
                              <a:srgbClr val="1E1E1E"/>
                            </a:gs>
                          </a:gsLst>
                          <a:lin ang="5400000" scaled="0"/>
                        </a:gradFill>
                        <a:latin typeface="+mn-lt"/>
                      </a:endParaRPr>
                    </a:p>
                  </a:txBody>
                  <a:tcPr marT="0" marB="0" anchor="ctr">
                    <a:lnT w="6350" cap="flat" cmpd="sng" algn="ctr">
                      <a:solidFill>
                        <a:srgbClr val="00BCF2"/>
                      </a:solidFill>
                      <a:prstDash val="solid"/>
                      <a:round/>
                      <a:headEnd type="none" w="med" len="med"/>
                      <a:tailEnd type="none" w="med" len="med"/>
                    </a:lnT>
                    <a:lnB w="6350" cap="flat" cmpd="sng" algn="ctr">
                      <a:solidFill>
                        <a:srgbClr val="00BCF2"/>
                      </a:solidFill>
                      <a:prstDash val="solid"/>
                      <a:round/>
                      <a:headEnd type="none" w="med" len="med"/>
                      <a:tailEnd type="none" w="med" len="med"/>
                    </a:lnB>
                    <a:solidFill>
                      <a:srgbClr val="00BCF2"/>
                    </a:solidFill>
                  </a:tcPr>
                </a:tc>
              </a:tr>
              <a:tr h="487479">
                <a:tc>
                  <a:txBody>
                    <a:bodyPr/>
                    <a:lstStyle/>
                    <a:p>
                      <a:r>
                        <a:rPr lang="en-US" sz="2400" dirty="0" smtClean="0">
                          <a:gradFill>
                            <a:gsLst>
                              <a:gs pos="66981">
                                <a:schemeClr val="tx1">
                                  <a:lumMod val="75000"/>
                                  <a:lumOff val="25000"/>
                                </a:schemeClr>
                              </a:gs>
                              <a:gs pos="0">
                                <a:schemeClr val="tx1">
                                  <a:lumMod val="75000"/>
                                  <a:lumOff val="25000"/>
                                </a:schemeClr>
                              </a:gs>
                            </a:gsLst>
                            <a:lin ang="5400000" scaled="0"/>
                          </a:gradFill>
                        </a:rPr>
                        <a:t>24” (Desktop)</a:t>
                      </a:r>
                      <a:endParaRPr lang="en-US" sz="2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12700" cmpd="sng">
                      <a:noFill/>
                    </a:lnL>
                    <a:lnR w="3175" cap="flat" cmpd="sng" algn="ctr">
                      <a:solidFill>
                        <a:srgbClr val="FFFFFF"/>
                      </a:solidFill>
                      <a:prstDash val="solid"/>
                      <a:round/>
                      <a:headEnd type="none" w="med" len="med"/>
                      <a:tailEnd type="none" w="med" len="med"/>
                    </a:lnR>
                    <a:lnT w="6350" cap="flat" cmpd="sng" algn="ctr">
                      <a:solidFill>
                        <a:srgbClr val="00BCF2"/>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r>
                        <a:rPr lang="en-US" sz="2400" dirty="0" smtClean="0">
                          <a:gradFill>
                            <a:gsLst>
                              <a:gs pos="66981">
                                <a:schemeClr val="tx1">
                                  <a:lumMod val="75000"/>
                                  <a:lumOff val="25000"/>
                                </a:schemeClr>
                              </a:gs>
                              <a:gs pos="0">
                                <a:schemeClr val="tx1">
                                  <a:lumMod val="75000"/>
                                  <a:lumOff val="25000"/>
                                </a:schemeClr>
                              </a:gs>
                            </a:gsLst>
                            <a:lin ang="5400000" scaled="0"/>
                          </a:gradFill>
                        </a:rPr>
                        <a:t>192</a:t>
                      </a:r>
                      <a:endParaRPr lang="en-US" sz="2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00BCF2"/>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r>
                        <a:rPr lang="en-US" sz="2400" dirty="0" smtClean="0">
                          <a:gradFill>
                            <a:gsLst>
                              <a:gs pos="66981">
                                <a:schemeClr val="tx1">
                                  <a:lumMod val="75000"/>
                                  <a:lumOff val="25000"/>
                                </a:schemeClr>
                              </a:gs>
                              <a:gs pos="0">
                                <a:schemeClr val="tx1">
                                  <a:lumMod val="75000"/>
                                  <a:lumOff val="25000"/>
                                </a:schemeClr>
                              </a:gs>
                            </a:gsLst>
                            <a:lin ang="5400000" scaled="0"/>
                          </a:gradFill>
                        </a:rPr>
                        <a:t>200%</a:t>
                      </a:r>
                      <a:endParaRPr lang="en-US" sz="2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00BCF2"/>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r>
              <a:tr h="487479">
                <a:tc>
                  <a:txBody>
                    <a:bodyPr/>
                    <a:lstStyle/>
                    <a:p>
                      <a:r>
                        <a:rPr lang="en-US" sz="2400" dirty="0" smtClean="0">
                          <a:gradFill>
                            <a:gsLst>
                              <a:gs pos="66981">
                                <a:schemeClr val="tx1">
                                  <a:lumMod val="75000"/>
                                  <a:lumOff val="25000"/>
                                </a:schemeClr>
                              </a:gs>
                              <a:gs pos="0">
                                <a:schemeClr val="tx1">
                                  <a:lumMod val="75000"/>
                                  <a:lumOff val="25000"/>
                                </a:schemeClr>
                              </a:gs>
                            </a:gsLst>
                            <a:lin ang="5400000" scaled="0"/>
                          </a:gradFill>
                        </a:rPr>
                        <a:t>15.6” (Laptop)</a:t>
                      </a:r>
                      <a:endParaRPr lang="en-US" sz="2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12700" cmpd="sng">
                      <a:noFill/>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CF2">
                        <a:alpha val="10000"/>
                      </a:srgbClr>
                    </a:solidFill>
                  </a:tcPr>
                </a:tc>
                <a:tc>
                  <a:txBody>
                    <a:bodyPr/>
                    <a:lstStyle/>
                    <a:p>
                      <a:r>
                        <a:rPr lang="en-US" sz="2400" dirty="0" smtClean="0">
                          <a:gradFill>
                            <a:gsLst>
                              <a:gs pos="66981">
                                <a:schemeClr val="tx1">
                                  <a:lumMod val="75000"/>
                                  <a:lumOff val="25000"/>
                                </a:schemeClr>
                              </a:gs>
                              <a:gs pos="0">
                                <a:schemeClr val="tx1">
                                  <a:lumMod val="75000"/>
                                  <a:lumOff val="25000"/>
                                </a:schemeClr>
                              </a:gs>
                            </a:gsLst>
                            <a:lin ang="5400000" scaled="0"/>
                          </a:gradFill>
                        </a:rPr>
                        <a:t>296</a:t>
                      </a:r>
                      <a:endParaRPr lang="en-US" sz="2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CF2">
                        <a:alpha val="10000"/>
                      </a:srgbClr>
                    </a:solidFill>
                  </a:tcPr>
                </a:tc>
                <a:tc>
                  <a:txBody>
                    <a:bodyPr/>
                    <a:lstStyle/>
                    <a:p>
                      <a:r>
                        <a:rPr lang="en-US" sz="2400" dirty="0" smtClean="0">
                          <a:gradFill>
                            <a:gsLst>
                              <a:gs pos="66981">
                                <a:schemeClr val="tx1">
                                  <a:lumMod val="75000"/>
                                  <a:lumOff val="25000"/>
                                </a:schemeClr>
                              </a:gs>
                              <a:gs pos="0">
                                <a:schemeClr val="tx1">
                                  <a:lumMod val="75000"/>
                                  <a:lumOff val="25000"/>
                                </a:schemeClr>
                              </a:gs>
                            </a:gsLst>
                            <a:lin ang="5400000" scaled="0"/>
                          </a:gradFill>
                        </a:rPr>
                        <a:t>250%</a:t>
                      </a:r>
                      <a:endParaRPr lang="en-US" sz="2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CF2">
                        <a:alpha val="10000"/>
                      </a:srgbClr>
                    </a:solidFill>
                  </a:tcPr>
                </a:tc>
              </a:tr>
              <a:tr h="487479">
                <a:tc>
                  <a:txBody>
                    <a:bodyPr/>
                    <a:lstStyle/>
                    <a:p>
                      <a:r>
                        <a:rPr lang="en-US" sz="2400" dirty="0" smtClean="0">
                          <a:gradFill>
                            <a:gsLst>
                              <a:gs pos="66981">
                                <a:schemeClr val="tx1">
                                  <a:lumMod val="75000"/>
                                  <a:lumOff val="25000"/>
                                </a:schemeClr>
                              </a:gs>
                              <a:gs pos="0">
                                <a:schemeClr val="tx1">
                                  <a:lumMod val="75000"/>
                                  <a:lumOff val="25000"/>
                                </a:schemeClr>
                              </a:gs>
                            </a:gsLst>
                            <a:lin ang="5400000" scaled="0"/>
                          </a:gradFill>
                        </a:rPr>
                        <a:t>13.3” (Laptop)</a:t>
                      </a:r>
                      <a:endParaRPr lang="en-US" sz="2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12700" cmpd="sng">
                      <a:noFill/>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r>
                        <a:rPr lang="en-US" sz="2400" dirty="0" smtClean="0">
                          <a:gradFill>
                            <a:gsLst>
                              <a:gs pos="66981">
                                <a:schemeClr val="tx1">
                                  <a:lumMod val="75000"/>
                                  <a:lumOff val="25000"/>
                                </a:schemeClr>
                              </a:gs>
                              <a:gs pos="0">
                                <a:schemeClr val="tx1">
                                  <a:lumMod val="75000"/>
                                  <a:lumOff val="25000"/>
                                </a:schemeClr>
                              </a:gs>
                            </a:gsLst>
                            <a:lin ang="5400000" scaled="0"/>
                          </a:gradFill>
                        </a:rPr>
                        <a:t>347</a:t>
                      </a:r>
                      <a:endParaRPr lang="en-US" sz="2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r>
                        <a:rPr lang="en-US" sz="2400" dirty="0" smtClean="0">
                          <a:gradFill>
                            <a:gsLst>
                              <a:gs pos="66981">
                                <a:schemeClr val="tx1">
                                  <a:lumMod val="75000"/>
                                  <a:lumOff val="25000"/>
                                </a:schemeClr>
                              </a:gs>
                              <a:gs pos="0">
                                <a:schemeClr val="tx1">
                                  <a:lumMod val="75000"/>
                                  <a:lumOff val="25000"/>
                                </a:schemeClr>
                              </a:gs>
                            </a:gsLst>
                            <a:lin ang="5400000" scaled="0"/>
                          </a:gradFill>
                        </a:rPr>
                        <a:t>TBD</a:t>
                      </a:r>
                      <a:endParaRPr lang="en-US" sz="2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r>
              <a:tr h="487479">
                <a:tc>
                  <a:txBody>
                    <a:bodyPr/>
                    <a:lstStyle/>
                    <a:p>
                      <a:r>
                        <a:rPr lang="en-US" sz="2400" dirty="0" smtClean="0">
                          <a:gradFill>
                            <a:gsLst>
                              <a:gs pos="66981">
                                <a:schemeClr val="tx1">
                                  <a:lumMod val="75000"/>
                                  <a:lumOff val="25000"/>
                                </a:schemeClr>
                              </a:gs>
                              <a:gs pos="0">
                                <a:schemeClr val="tx1">
                                  <a:lumMod val="75000"/>
                                  <a:lumOff val="25000"/>
                                </a:schemeClr>
                              </a:gs>
                            </a:gsLst>
                            <a:lin ang="5400000" scaled="0"/>
                          </a:gradFill>
                        </a:rPr>
                        <a:t>10” (Laptop)</a:t>
                      </a:r>
                      <a:endParaRPr lang="en-US" sz="2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12700" cmpd="sng">
                      <a:noFill/>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CF2">
                        <a:alpha val="10000"/>
                      </a:srgbClr>
                    </a:solidFill>
                  </a:tcPr>
                </a:tc>
                <a:tc>
                  <a:txBody>
                    <a:bodyPr/>
                    <a:lstStyle/>
                    <a:p>
                      <a:r>
                        <a:rPr lang="en-US" sz="2400" dirty="0" smtClean="0">
                          <a:gradFill>
                            <a:gsLst>
                              <a:gs pos="66981">
                                <a:schemeClr val="tx1">
                                  <a:lumMod val="75000"/>
                                  <a:lumOff val="25000"/>
                                </a:schemeClr>
                              </a:gs>
                              <a:gs pos="0">
                                <a:schemeClr val="tx1">
                                  <a:lumMod val="75000"/>
                                  <a:lumOff val="25000"/>
                                </a:schemeClr>
                              </a:gs>
                            </a:gsLst>
                            <a:lin ang="5400000" scaled="0"/>
                          </a:gradFill>
                        </a:rPr>
                        <a:t>461</a:t>
                      </a:r>
                      <a:endParaRPr lang="en-US" sz="2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CF2">
                        <a:alpha val="10000"/>
                      </a:srgbClr>
                    </a:solidFill>
                  </a:tcPr>
                </a:tc>
                <a:tc>
                  <a:txBody>
                    <a:bodyPr/>
                    <a:lstStyle/>
                    <a:p>
                      <a:r>
                        <a:rPr lang="en-US" sz="2400" dirty="0" smtClean="0">
                          <a:gradFill>
                            <a:gsLst>
                              <a:gs pos="66981">
                                <a:schemeClr val="tx1">
                                  <a:lumMod val="75000"/>
                                  <a:lumOff val="25000"/>
                                </a:schemeClr>
                              </a:gs>
                              <a:gs pos="0">
                                <a:schemeClr val="tx1">
                                  <a:lumMod val="75000"/>
                                  <a:lumOff val="25000"/>
                                </a:schemeClr>
                              </a:gs>
                            </a:gsLst>
                            <a:lin ang="5400000" scaled="0"/>
                          </a:gradFill>
                        </a:rPr>
                        <a:t>TBD</a:t>
                      </a:r>
                      <a:endParaRPr lang="en-US" sz="2400" dirty="0">
                        <a:gradFill>
                          <a:gsLst>
                            <a:gs pos="66981">
                              <a:schemeClr val="tx1">
                                <a:lumMod val="75000"/>
                                <a:lumOff val="25000"/>
                              </a:schemeClr>
                            </a:gs>
                            <a:gs pos="0">
                              <a:schemeClr val="tx1">
                                <a:lumMod val="75000"/>
                                <a:lumOff val="25000"/>
                              </a:schemeClr>
                            </a:gs>
                          </a:gsLst>
                          <a:lin ang="5400000" scaled="0"/>
                        </a:gradFill>
                      </a:endParaRPr>
                    </a:p>
                  </a:txBody>
                  <a:tcPr marT="0" marB="0"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BCF2">
                        <a:alpha val="10000"/>
                      </a:srgbClr>
                    </a:solidFill>
                  </a:tcPr>
                </a:tc>
              </a:tr>
            </a:tbl>
          </a:graphicData>
        </a:graphic>
      </p:graphicFrame>
    </p:spTree>
    <p:extLst>
      <p:ext uri="{BB962C8B-B14F-4D97-AF65-F5344CB8AC3E}">
        <p14:creationId xmlns:p14="http://schemas.microsoft.com/office/powerpoint/2010/main" val="332865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250% desktop scaling control in update</a:t>
            </a:r>
            <a:endParaRPr lang="en-US" dirty="0"/>
          </a:p>
        </p:txBody>
      </p:sp>
      <p:sp>
        <p:nvSpPr>
          <p:cNvPr id="6" name="Rectangle 5"/>
          <p:cNvSpPr/>
          <p:nvPr/>
        </p:nvSpPr>
        <p:spPr>
          <a:xfrm>
            <a:off x="4418319" y="2036269"/>
            <a:ext cx="3050562" cy="368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 name="Picture 1"/>
          <p:cNvPicPr>
            <a:picLocks noChangeAspect="1"/>
          </p:cNvPicPr>
          <p:nvPr/>
        </p:nvPicPr>
        <p:blipFill>
          <a:blip r:embed="rId3"/>
          <a:stretch>
            <a:fillRect/>
          </a:stretch>
        </p:blipFill>
        <p:spPr>
          <a:xfrm>
            <a:off x="731837" y="1897062"/>
            <a:ext cx="5029200" cy="4089368"/>
          </a:xfrm>
          <a:prstGeom prst="rect">
            <a:avLst/>
          </a:prstGeom>
        </p:spPr>
      </p:pic>
      <p:pic>
        <p:nvPicPr>
          <p:cNvPr id="5" name="Picture 4"/>
          <p:cNvPicPr>
            <a:picLocks noChangeAspect="1"/>
          </p:cNvPicPr>
          <p:nvPr/>
        </p:nvPicPr>
        <p:blipFill>
          <a:blip r:embed="rId4"/>
          <a:stretch>
            <a:fillRect/>
          </a:stretch>
        </p:blipFill>
        <p:spPr>
          <a:xfrm>
            <a:off x="6599237" y="1212849"/>
            <a:ext cx="5186363" cy="5456682"/>
          </a:xfrm>
          <a:prstGeom prst="rect">
            <a:avLst/>
          </a:prstGeom>
        </p:spPr>
      </p:pic>
    </p:spTree>
    <p:extLst>
      <p:ext uri="{BB962C8B-B14F-4D97-AF65-F5344CB8AC3E}">
        <p14:creationId xmlns:p14="http://schemas.microsoft.com/office/powerpoint/2010/main" val="274608729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How can you design icons and other assets at various scale factors</a:t>
            </a:r>
            <a:r>
              <a:rPr lang="en-US" dirty="0" smtClean="0"/>
              <a:t>?</a:t>
            </a:r>
          </a:p>
          <a:p>
            <a:r>
              <a:rPr lang="en-US" dirty="0" smtClean="0"/>
              <a:t>How do you write DPI aware code</a:t>
            </a:r>
          </a:p>
          <a:p>
            <a:r>
              <a:rPr lang="en-US" dirty="0" smtClean="0"/>
              <a:t>How can you test at different DPI without a lot of hardware?</a:t>
            </a:r>
          </a:p>
          <a:p>
            <a:endParaRPr lang="en-US" dirty="0" smtClean="0"/>
          </a:p>
        </p:txBody>
      </p:sp>
      <p:sp>
        <p:nvSpPr>
          <p:cNvPr id="3" name="Title 2"/>
          <p:cNvSpPr>
            <a:spLocks noGrp="1"/>
          </p:cNvSpPr>
          <p:nvPr>
            <p:ph type="title"/>
          </p:nvPr>
        </p:nvSpPr>
        <p:spPr/>
        <p:txBody>
          <a:bodyPr/>
          <a:lstStyle/>
          <a:p>
            <a:r>
              <a:rPr lang="en-US" dirty="0" smtClean="0"/>
              <a:t>Challenges with desktop scaling</a:t>
            </a:r>
            <a:endParaRPr lang="en-US" dirty="0"/>
          </a:p>
        </p:txBody>
      </p:sp>
      <p:sp>
        <p:nvSpPr>
          <p:cNvPr id="4" name="Content Placeholder 3"/>
          <p:cNvSpPr>
            <a:spLocks noGrp="1"/>
          </p:cNvSpPr>
          <p:nvPr>
            <p:ph type="body" sz="quarter" idx="11"/>
          </p:nvPr>
        </p:nvSpPr>
        <p:spPr/>
        <p:txBody>
          <a:bodyPr/>
          <a:lstStyle/>
          <a:p>
            <a:r>
              <a:rPr lang="en-US" dirty="0" smtClean="0"/>
              <a:t>Assets</a:t>
            </a:r>
          </a:p>
          <a:p>
            <a:r>
              <a:rPr lang="en-US" dirty="0" err="1" smtClean="0"/>
              <a:t>Scaleable</a:t>
            </a:r>
            <a:r>
              <a:rPr lang="en-US" dirty="0" smtClean="0"/>
              <a:t> UI</a:t>
            </a:r>
          </a:p>
          <a:p>
            <a:r>
              <a:rPr lang="en-US" dirty="0" smtClean="0"/>
              <a:t>Testing</a:t>
            </a:r>
          </a:p>
          <a:p>
            <a:endParaRPr lang="en-US" dirty="0" smtClean="0"/>
          </a:p>
          <a:p>
            <a:endParaRPr lang="en-US" dirty="0" smtClean="0"/>
          </a:p>
        </p:txBody>
      </p:sp>
    </p:spTree>
    <p:extLst>
      <p:ext uri="{BB962C8B-B14F-4D97-AF65-F5344CB8AC3E}">
        <p14:creationId xmlns:p14="http://schemas.microsoft.com/office/powerpoint/2010/main" val="189129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89237" y="1668463"/>
            <a:ext cx="9372601" cy="5029200"/>
          </a:xfrm>
        </p:spPr>
        <p:txBody>
          <a:bodyPr/>
          <a:lstStyle/>
          <a:p>
            <a:r>
              <a:rPr lang="en-US" dirty="0" smtClean="0"/>
              <a:t>Tell Windows your app scales itself</a:t>
            </a:r>
          </a:p>
          <a:p>
            <a:pPr lvl="1"/>
            <a:r>
              <a:rPr lang="en-US" dirty="0" smtClean="0"/>
              <a:t>Manifest </a:t>
            </a:r>
            <a:r>
              <a:rPr lang="en-US" dirty="0"/>
              <a:t>setting: </a:t>
            </a:r>
            <a:r>
              <a:rPr lang="en-US" dirty="0">
                <a:latin typeface="Consolas" panose="020B0609020204030204" pitchFamily="49" charset="0"/>
                <a:cs typeface="Consolas" panose="020B0609020204030204" pitchFamily="49" charset="0"/>
              </a:rPr>
              <a:t>&lt;</a:t>
            </a:r>
            <a:r>
              <a:rPr lang="en-US" dirty="0" err="1">
                <a:latin typeface="Consolas" panose="020B0609020204030204" pitchFamily="49" charset="0"/>
                <a:cs typeface="Consolas" panose="020B0609020204030204" pitchFamily="49" charset="0"/>
              </a:rPr>
              <a:t>dpiAware</a:t>
            </a:r>
            <a:r>
              <a:rPr lang="en-US" dirty="0">
                <a:latin typeface="Consolas" panose="020B0609020204030204" pitchFamily="49" charset="0"/>
                <a:cs typeface="Consolas" panose="020B0609020204030204" pitchFamily="49" charset="0"/>
              </a:rPr>
              <a:t>&gt;</a:t>
            </a:r>
            <a:r>
              <a:rPr lang="en-US" b="1" dirty="0">
                <a:latin typeface="Consolas" panose="020B0609020204030204" pitchFamily="49" charset="0"/>
                <a:cs typeface="Consolas" panose="020B0609020204030204" pitchFamily="49" charset="0"/>
              </a:rPr>
              <a:t>Per monitor</a:t>
            </a:r>
            <a:r>
              <a:rPr lang="en-US" dirty="0">
                <a:latin typeface="Consolas" panose="020B0609020204030204" pitchFamily="49" charset="0"/>
                <a:cs typeface="Consolas" panose="020B0609020204030204" pitchFamily="49" charset="0"/>
              </a:rPr>
              <a:t>&lt;/</a:t>
            </a:r>
            <a:r>
              <a:rPr lang="en-US" dirty="0" err="1">
                <a:latin typeface="Consolas" panose="020B0609020204030204" pitchFamily="49" charset="0"/>
                <a:cs typeface="Consolas" panose="020B0609020204030204" pitchFamily="49" charset="0"/>
              </a:rPr>
              <a:t>dpiAware</a:t>
            </a:r>
            <a:r>
              <a:rPr lang="en-US" dirty="0">
                <a:latin typeface="Consolas" panose="020B0609020204030204" pitchFamily="49" charset="0"/>
                <a:cs typeface="Consolas" panose="020B0609020204030204" pitchFamily="49" charset="0"/>
              </a:rPr>
              <a:t>&gt;</a:t>
            </a:r>
            <a:endParaRPr lang="en-US" dirty="0" smtClean="0">
              <a:latin typeface="Consolas" panose="020B0609020204030204" pitchFamily="49" charset="0"/>
              <a:cs typeface="Consolas" panose="020B0609020204030204" pitchFamily="49" charset="0"/>
            </a:endParaRPr>
          </a:p>
          <a:p>
            <a:r>
              <a:rPr lang="en-US" dirty="0" smtClean="0"/>
              <a:t>Ask Windows for scale factor</a:t>
            </a:r>
          </a:p>
          <a:p>
            <a:pPr lvl="1"/>
            <a:r>
              <a:rPr lang="en-US" dirty="0" err="1" smtClean="0">
                <a:latin typeface="Consolas" panose="020B0609020204030204" pitchFamily="49" charset="0"/>
                <a:cs typeface="Consolas" panose="020B0609020204030204" pitchFamily="49" charset="0"/>
              </a:rPr>
              <a:t>GetDpiForMonitor</a:t>
            </a:r>
            <a:r>
              <a:rPr lang="en-US" dirty="0" smtClean="0">
                <a:latin typeface="Consolas" panose="020B0609020204030204" pitchFamily="49" charset="0"/>
                <a:cs typeface="Consolas" panose="020B0609020204030204" pitchFamily="49" charset="0"/>
              </a:rPr>
              <a:t>(monitor</a:t>
            </a: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per-monitor scaling MONITOR_DPI_TYPE</a:t>
            </a:r>
            <a:r>
              <a:rPr lang="en-US" dirty="0">
                <a:latin typeface="Consolas" panose="020B0609020204030204" pitchFamily="49" charset="0"/>
                <a:cs typeface="Consolas" panose="020B0609020204030204" pitchFamily="49" charset="0"/>
              </a:rPr>
              <a:t>::MDT_EFFECTIVE_DPI, &amp;</a:t>
            </a:r>
            <a:r>
              <a:rPr lang="en-US" dirty="0" err="1">
                <a:latin typeface="Consolas" panose="020B0609020204030204" pitchFamily="49" charset="0"/>
                <a:cs typeface="Consolas" panose="020B0609020204030204" pitchFamily="49" charset="0"/>
              </a:rPr>
              <a:t>dpix</a:t>
            </a:r>
            <a:r>
              <a:rPr lang="en-US" dirty="0" smtClean="0">
                <a:latin typeface="Consolas" panose="020B0609020204030204" pitchFamily="49" charset="0"/>
                <a:cs typeface="Consolas" panose="020B0609020204030204" pitchFamily="49" charset="0"/>
              </a:rPr>
              <a:t>,&amp;</a:t>
            </a:r>
            <a:r>
              <a:rPr lang="en-US" dirty="0" err="1">
                <a:latin typeface="Consolas" panose="020B0609020204030204" pitchFamily="49" charset="0"/>
                <a:cs typeface="Consolas" panose="020B0609020204030204" pitchFamily="49" charset="0"/>
              </a:rPr>
              <a:t>dpiy</a:t>
            </a:r>
            <a:r>
              <a:rPr lang="en-US" dirty="0" smtClean="0">
                <a:latin typeface="Consolas" panose="020B0609020204030204" pitchFamily="49" charset="0"/>
                <a:cs typeface="Consolas" panose="020B0609020204030204" pitchFamily="49" charset="0"/>
              </a:rPr>
              <a:t>);</a:t>
            </a:r>
          </a:p>
          <a:p>
            <a:r>
              <a:rPr lang="en-US" dirty="0" smtClean="0"/>
              <a:t>Handle per-monitor scale changes</a:t>
            </a:r>
          </a:p>
          <a:p>
            <a:pPr lvl="1"/>
            <a:r>
              <a:rPr lang="en-US" dirty="0" smtClean="0">
                <a:latin typeface="Consolas" panose="020B0609020204030204" pitchFamily="49" charset="0"/>
                <a:cs typeface="Consolas" panose="020B0609020204030204" pitchFamily="49" charset="0"/>
              </a:rPr>
              <a:t>WM_DPICHANGED  // windows message</a:t>
            </a:r>
            <a:endParaRPr lang="en-US" dirty="0">
              <a:latin typeface="Consolas" panose="020B0609020204030204" pitchFamily="49" charset="0"/>
              <a:cs typeface="Consolas" panose="020B0609020204030204" pitchFamily="49" charset="0"/>
            </a:endParaRPr>
          </a:p>
          <a:p>
            <a:pPr lvl="1"/>
            <a:endParaRPr lang="en-US" dirty="0" smtClean="0"/>
          </a:p>
        </p:txBody>
      </p:sp>
      <p:sp>
        <p:nvSpPr>
          <p:cNvPr id="3" name="Title 2"/>
          <p:cNvSpPr>
            <a:spLocks noGrp="1"/>
          </p:cNvSpPr>
          <p:nvPr>
            <p:ph type="title"/>
          </p:nvPr>
        </p:nvSpPr>
        <p:spPr/>
        <p:txBody>
          <a:bodyPr/>
          <a:lstStyle/>
          <a:p>
            <a:r>
              <a:rPr lang="en-US" dirty="0" smtClean="0"/>
              <a:t>Writing DPI aware applications</a:t>
            </a:r>
            <a:endParaRPr lang="en-US" dirty="0"/>
          </a:p>
        </p:txBody>
      </p:sp>
      <p:sp>
        <p:nvSpPr>
          <p:cNvPr id="4" name="Content Placeholder 3"/>
          <p:cNvSpPr>
            <a:spLocks noGrp="1"/>
          </p:cNvSpPr>
          <p:nvPr>
            <p:ph type="body" sz="quarter" idx="11"/>
          </p:nvPr>
        </p:nvSpPr>
        <p:spPr/>
        <p:txBody>
          <a:bodyPr/>
          <a:lstStyle/>
          <a:p>
            <a:r>
              <a:rPr lang="en-US" dirty="0" smtClean="0"/>
              <a:t>Samples and tutorials at MSDN</a:t>
            </a:r>
          </a:p>
        </p:txBody>
      </p:sp>
    </p:spTree>
    <p:extLst>
      <p:ext uri="{BB962C8B-B14F-4D97-AF65-F5344CB8AC3E}">
        <p14:creationId xmlns:p14="http://schemas.microsoft.com/office/powerpoint/2010/main" val="417681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can you test for the bugs?</a:t>
            </a:r>
            <a:endParaRPr lang="en-US" dirty="0"/>
          </a:p>
        </p:txBody>
      </p:sp>
      <p:pic>
        <p:nvPicPr>
          <p:cNvPr id="2" name="Picture 1"/>
          <p:cNvPicPr>
            <a:picLocks noChangeAspect="1"/>
          </p:cNvPicPr>
          <p:nvPr/>
        </p:nvPicPr>
        <p:blipFill>
          <a:blip r:embed="rId3"/>
          <a:stretch>
            <a:fillRect/>
          </a:stretch>
        </p:blipFill>
        <p:spPr>
          <a:xfrm>
            <a:off x="3439348" y="1592262"/>
            <a:ext cx="5560146" cy="4147111"/>
          </a:xfrm>
          <a:prstGeom prst="rect">
            <a:avLst/>
          </a:prstGeom>
        </p:spPr>
      </p:pic>
    </p:spTree>
    <p:extLst>
      <p:ext uri="{BB962C8B-B14F-4D97-AF65-F5344CB8AC3E}">
        <p14:creationId xmlns:p14="http://schemas.microsoft.com/office/powerpoint/2010/main" val="182993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Limited hardware? Remote desktop!</a:t>
            </a:r>
          </a:p>
          <a:p>
            <a:pPr lvl="1"/>
            <a:r>
              <a:rPr lang="en-US" dirty="0" smtClean="0"/>
              <a:t>Lets you set up a large virtual desktop that will support high DPI scaling</a:t>
            </a:r>
          </a:p>
          <a:p>
            <a:pPr lvl="1"/>
            <a:r>
              <a:rPr lang="en-US" dirty="0" smtClean="0"/>
              <a:t>Windows 8.1 RDP supports per-monitor scaling to the client machine</a:t>
            </a:r>
          </a:p>
          <a:p>
            <a:pPr lvl="1"/>
            <a:r>
              <a:rPr lang="en-US" dirty="0" smtClean="0"/>
              <a:t>We will be publishing a white paper with all the details </a:t>
            </a:r>
          </a:p>
          <a:p>
            <a:r>
              <a:rPr lang="en-US" dirty="0" smtClean="0"/>
              <a:t>Call to action:</a:t>
            </a:r>
          </a:p>
          <a:p>
            <a:pPr lvl="1"/>
            <a:r>
              <a:rPr lang="en-US" dirty="0" smtClean="0"/>
              <a:t>When you add high DPI support, test it up to 500%</a:t>
            </a:r>
          </a:p>
          <a:p>
            <a:pPr lvl="1"/>
            <a:r>
              <a:rPr lang="en-US" dirty="0" smtClean="0"/>
              <a:t>Prioritize bugs at lower DPI, but fix well above 250% so your app doesn’t break if Windows needs to add higher scaling in the future!</a:t>
            </a:r>
          </a:p>
        </p:txBody>
      </p:sp>
      <p:sp>
        <p:nvSpPr>
          <p:cNvPr id="3" name="Title 2"/>
          <p:cNvSpPr>
            <a:spLocks noGrp="1"/>
          </p:cNvSpPr>
          <p:nvPr>
            <p:ph type="title"/>
          </p:nvPr>
        </p:nvSpPr>
        <p:spPr/>
        <p:txBody>
          <a:bodyPr/>
          <a:lstStyle/>
          <a:p>
            <a:r>
              <a:rPr lang="en-US" dirty="0" smtClean="0"/>
              <a:t>How to test your app at high DPI</a:t>
            </a:r>
            <a:endParaRPr lang="en-US" dirty="0"/>
          </a:p>
        </p:txBody>
      </p:sp>
      <p:sp>
        <p:nvSpPr>
          <p:cNvPr id="4" name="Content Placeholder 3"/>
          <p:cNvSpPr>
            <a:spLocks noGrp="1"/>
          </p:cNvSpPr>
          <p:nvPr>
            <p:ph type="body" sz="quarter" idx="11"/>
          </p:nvPr>
        </p:nvSpPr>
        <p:spPr/>
        <p:txBody>
          <a:bodyPr/>
          <a:lstStyle/>
          <a:p>
            <a:r>
              <a:rPr lang="en-US" smtClean="0"/>
              <a:t>Everyone can validate their apps up to 500%!</a:t>
            </a:r>
            <a:endParaRPr lang="en-US" dirty="0" smtClean="0"/>
          </a:p>
        </p:txBody>
      </p:sp>
    </p:spTree>
    <p:extLst>
      <p:ext uri="{BB962C8B-B14F-4D97-AF65-F5344CB8AC3E}">
        <p14:creationId xmlns:p14="http://schemas.microsoft.com/office/powerpoint/2010/main" val="228137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 – RDP for testing scaling</a:t>
            </a:r>
            <a:endParaRPr lang="en-US" dirty="0"/>
          </a:p>
        </p:txBody>
      </p:sp>
    </p:spTree>
    <p:extLst>
      <p:ext uri="{BB962C8B-B14F-4D97-AF65-F5344CB8AC3E}">
        <p14:creationId xmlns:p14="http://schemas.microsoft.com/office/powerpoint/2010/main" val="146241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Fixed assets</a:t>
            </a:r>
          </a:p>
          <a:p>
            <a:pPr lvl="1"/>
            <a:r>
              <a:rPr lang="en-US" dirty="0" smtClean="0"/>
              <a:t>Have to be tuned and tested for each scale level</a:t>
            </a:r>
          </a:p>
          <a:p>
            <a:pPr lvl="1"/>
            <a:r>
              <a:rPr lang="en-US" dirty="0" smtClean="0"/>
              <a:t>Doesn’t future proof the application against future possible scale levels</a:t>
            </a:r>
          </a:p>
          <a:p>
            <a:r>
              <a:rPr lang="en-US" dirty="0" smtClean="0"/>
              <a:t>Consider vector assets as an alternative</a:t>
            </a:r>
          </a:p>
          <a:p>
            <a:pPr lvl="1"/>
            <a:r>
              <a:rPr lang="en-US" dirty="0" smtClean="0"/>
              <a:t>Color font glyphs make excellent containers for vector graphics</a:t>
            </a:r>
          </a:p>
          <a:p>
            <a:pPr lvl="1"/>
            <a:r>
              <a:rPr lang="en-US" dirty="0" smtClean="0"/>
              <a:t>Will look good at future plateaus</a:t>
            </a:r>
          </a:p>
          <a:p>
            <a:pPr lvl="1"/>
            <a:r>
              <a:rPr lang="en-US" dirty="0" smtClean="0"/>
              <a:t>Will look good at “in-between” scale factors</a:t>
            </a:r>
          </a:p>
          <a:p>
            <a:pPr lvl="1"/>
            <a:r>
              <a:rPr lang="en-US" dirty="0" smtClean="0"/>
              <a:t>Completes the scaling abstraction!</a:t>
            </a:r>
          </a:p>
          <a:p>
            <a:pPr lvl="1"/>
            <a:endParaRPr lang="en-US" dirty="0" smtClean="0"/>
          </a:p>
        </p:txBody>
      </p:sp>
      <p:sp>
        <p:nvSpPr>
          <p:cNvPr id="3" name="Title 2"/>
          <p:cNvSpPr>
            <a:spLocks noGrp="1"/>
          </p:cNvSpPr>
          <p:nvPr>
            <p:ph type="title"/>
          </p:nvPr>
        </p:nvSpPr>
        <p:spPr/>
        <p:txBody>
          <a:bodyPr/>
          <a:lstStyle/>
          <a:p>
            <a:r>
              <a:rPr lang="en-US" dirty="0" smtClean="0"/>
              <a:t>How to have great assets at each scale factor</a:t>
            </a:r>
            <a:endParaRPr lang="en-US" dirty="0"/>
          </a:p>
        </p:txBody>
      </p:sp>
      <p:sp>
        <p:nvSpPr>
          <p:cNvPr id="4" name="Content Placeholder 3"/>
          <p:cNvSpPr>
            <a:spLocks noGrp="1"/>
          </p:cNvSpPr>
          <p:nvPr>
            <p:ph type="body" sz="quarter" idx="11"/>
          </p:nvPr>
        </p:nvSpPr>
        <p:spPr/>
        <p:txBody>
          <a:bodyPr/>
          <a:lstStyle/>
          <a:p>
            <a:r>
              <a:rPr lang="en-US" dirty="0" smtClean="0"/>
              <a:t>Vector graphics!</a:t>
            </a:r>
          </a:p>
          <a:p>
            <a:endParaRPr lang="en-US" dirty="0"/>
          </a:p>
          <a:p>
            <a:r>
              <a:rPr lang="en-US" dirty="0" smtClean="0"/>
              <a:t>Color fonts!</a:t>
            </a:r>
          </a:p>
        </p:txBody>
      </p:sp>
    </p:spTree>
    <p:extLst>
      <p:ext uri="{BB962C8B-B14F-4D97-AF65-F5344CB8AC3E}">
        <p14:creationId xmlns:p14="http://schemas.microsoft.com/office/powerpoint/2010/main" val="139783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 – Color fonts</a:t>
            </a:r>
            <a:endParaRPr lang="en-US" dirty="0"/>
          </a:p>
        </p:txBody>
      </p:sp>
    </p:spTree>
    <p:extLst>
      <p:ext uri="{BB962C8B-B14F-4D97-AF65-F5344CB8AC3E}">
        <p14:creationId xmlns:p14="http://schemas.microsoft.com/office/powerpoint/2010/main" val="329187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2"/>
          </p:nvPr>
        </p:nvSpPr>
        <p:spPr>
          <a:xfrm>
            <a:off x="276225" y="5783263"/>
            <a:ext cx="11885613" cy="903287"/>
          </a:xfrm>
        </p:spPr>
        <p:txBody>
          <a:bodyPr/>
          <a:lstStyle/>
          <a:p>
            <a:r>
              <a:rPr lang="en-US" dirty="0" smtClean="0"/>
              <a:t>Steve Wright</a:t>
            </a:r>
          </a:p>
          <a:p>
            <a:r>
              <a:rPr lang="en-US" dirty="0" smtClean="0"/>
              <a:t>Senior Program Manager</a:t>
            </a:r>
          </a:p>
          <a:p>
            <a:r>
              <a:rPr lang="en-US" dirty="0" smtClean="0"/>
              <a:t>Windows Desktop Development Platform Advances</a:t>
            </a:r>
            <a:endParaRPr lang="en-US" dirty="0"/>
          </a:p>
        </p:txBody>
      </p:sp>
      <p:sp>
        <p:nvSpPr>
          <p:cNvPr id="2" name="Title 1"/>
          <p:cNvSpPr>
            <a:spLocks noGrp="1"/>
          </p:cNvSpPr>
          <p:nvPr>
            <p:ph type="ctrTitle"/>
          </p:nvPr>
        </p:nvSpPr>
        <p:spPr/>
        <p:txBody>
          <a:bodyPr/>
          <a:lstStyle/>
          <a:p>
            <a:r>
              <a:rPr lang="en-US" dirty="0" smtClean="0"/>
              <a:t>Windows Desktop Development Platform Advances</a:t>
            </a:r>
            <a:endParaRPr lang="en-US" dirty="0"/>
          </a:p>
        </p:txBody>
      </p:sp>
    </p:spTree>
    <p:extLst>
      <p:ext uri="{BB962C8B-B14F-4D97-AF65-F5344CB8AC3E}">
        <p14:creationId xmlns:p14="http://schemas.microsoft.com/office/powerpoint/2010/main" val="368329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Critical for best docking experience</a:t>
            </a:r>
          </a:p>
          <a:p>
            <a:pPr lvl="1"/>
            <a:r>
              <a:rPr lang="en-US" dirty="0" smtClean="0"/>
              <a:t>High DPI device docked to low DPI desktop display</a:t>
            </a:r>
          </a:p>
          <a:p>
            <a:r>
              <a:rPr lang="en-US" dirty="0" smtClean="0"/>
              <a:t>Windows Runtime apps do this with framework scaling</a:t>
            </a:r>
          </a:p>
          <a:p>
            <a:pPr lvl="1"/>
            <a:r>
              <a:rPr lang="en-US" dirty="0" smtClean="0"/>
              <a:t>Vector scaling managed by framework on app’s behalf</a:t>
            </a:r>
          </a:p>
          <a:p>
            <a:pPr lvl="1"/>
            <a:r>
              <a:rPr lang="en-US" dirty="0" smtClean="0"/>
              <a:t>Desktop “Win32” apps have to scale themselves</a:t>
            </a:r>
          </a:p>
          <a:p>
            <a:r>
              <a:rPr lang="en-US" dirty="0" smtClean="0"/>
              <a:t>WPF also provides framework support</a:t>
            </a:r>
          </a:p>
          <a:p>
            <a:pPr lvl="1"/>
            <a:r>
              <a:rPr lang="en-US" dirty="0" smtClean="0"/>
              <a:t>Updated sample showing how to get per-display scaling</a:t>
            </a:r>
          </a:p>
          <a:p>
            <a:pPr lvl="1"/>
            <a:endParaRPr lang="en-US" dirty="0" smtClean="0"/>
          </a:p>
        </p:txBody>
      </p:sp>
      <p:sp>
        <p:nvSpPr>
          <p:cNvPr id="3" name="Title 2"/>
          <p:cNvSpPr>
            <a:spLocks noGrp="1"/>
          </p:cNvSpPr>
          <p:nvPr>
            <p:ph type="title"/>
          </p:nvPr>
        </p:nvSpPr>
        <p:spPr/>
        <p:txBody>
          <a:bodyPr/>
          <a:lstStyle/>
          <a:p>
            <a:r>
              <a:rPr lang="en-US" dirty="0" smtClean="0"/>
              <a:t>Importance of per-display scaling</a:t>
            </a:r>
            <a:endParaRPr lang="en-US" dirty="0"/>
          </a:p>
        </p:txBody>
      </p:sp>
      <p:sp>
        <p:nvSpPr>
          <p:cNvPr id="4" name="Content Placeholder 3"/>
          <p:cNvSpPr>
            <a:spLocks noGrp="1"/>
          </p:cNvSpPr>
          <p:nvPr>
            <p:ph type="body" sz="quarter" idx="11"/>
          </p:nvPr>
        </p:nvSpPr>
        <p:spPr/>
        <p:txBody>
          <a:bodyPr/>
          <a:lstStyle/>
          <a:p>
            <a:r>
              <a:rPr lang="en-US" dirty="0" smtClean="0"/>
              <a:t>Docking and multi-</a:t>
            </a:r>
            <a:r>
              <a:rPr lang="en-US" dirty="0" err="1" smtClean="0"/>
              <a:t>mon</a:t>
            </a:r>
            <a:endParaRPr lang="en-US" dirty="0" smtClean="0"/>
          </a:p>
        </p:txBody>
      </p:sp>
    </p:spTree>
    <p:extLst>
      <p:ext uri="{BB962C8B-B14F-4D97-AF65-F5344CB8AC3E}">
        <p14:creationId xmlns:p14="http://schemas.microsoft.com/office/powerpoint/2010/main" val="360613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Code peek – WPF scaling</a:t>
            </a:r>
            <a:endParaRPr lang="en-US" dirty="0"/>
          </a:p>
        </p:txBody>
      </p:sp>
    </p:spTree>
    <p:extLst>
      <p:ext uri="{BB962C8B-B14F-4D97-AF65-F5344CB8AC3E}">
        <p14:creationId xmlns:p14="http://schemas.microsoft.com/office/powerpoint/2010/main" val="318064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Display trends make high quality app scaling more and more urgent</a:t>
            </a:r>
          </a:p>
          <a:p>
            <a:pPr lvl="1"/>
            <a:r>
              <a:rPr lang="en-US" dirty="0" smtClean="0"/>
              <a:t>Competitive advantage if you get on board</a:t>
            </a:r>
          </a:p>
          <a:p>
            <a:pPr lvl="1"/>
            <a:r>
              <a:rPr lang="en-US" dirty="0" smtClean="0"/>
              <a:t>Disadvantage if you don’t and your competition does</a:t>
            </a:r>
            <a:endParaRPr lang="en-US" dirty="0"/>
          </a:p>
          <a:p>
            <a:pPr lvl="1"/>
            <a:r>
              <a:rPr lang="en-US" dirty="0" smtClean="0"/>
              <a:t>Support docking</a:t>
            </a:r>
          </a:p>
          <a:p>
            <a:pPr lvl="1"/>
            <a:r>
              <a:rPr lang="en-US" dirty="0" smtClean="0"/>
              <a:t>Test to very high DPI for future-proofing</a:t>
            </a:r>
            <a:endParaRPr lang="en-US" dirty="0"/>
          </a:p>
        </p:txBody>
      </p:sp>
      <p:sp>
        <p:nvSpPr>
          <p:cNvPr id="3" name="Title 2"/>
          <p:cNvSpPr>
            <a:spLocks noGrp="1"/>
          </p:cNvSpPr>
          <p:nvPr>
            <p:ph type="title"/>
          </p:nvPr>
        </p:nvSpPr>
        <p:spPr/>
        <p:txBody>
          <a:bodyPr/>
          <a:lstStyle/>
          <a:p>
            <a:r>
              <a:rPr lang="en-US" dirty="0" smtClean="0"/>
              <a:t>Call to Action</a:t>
            </a:r>
            <a:endParaRPr lang="en-US" dirty="0"/>
          </a:p>
        </p:txBody>
      </p:sp>
      <p:sp>
        <p:nvSpPr>
          <p:cNvPr id="4" name="Content Placeholder 3"/>
          <p:cNvSpPr>
            <a:spLocks noGrp="1"/>
          </p:cNvSpPr>
          <p:nvPr>
            <p:ph type="body" sz="quarter" idx="11"/>
          </p:nvPr>
        </p:nvSpPr>
        <p:spPr/>
        <p:txBody>
          <a:bodyPr/>
          <a:lstStyle/>
          <a:p>
            <a:r>
              <a:rPr lang="en-US" dirty="0" smtClean="0"/>
              <a:t>Scale and test!</a:t>
            </a:r>
          </a:p>
        </p:txBody>
      </p:sp>
    </p:spTree>
    <p:extLst>
      <p:ext uri="{BB962C8B-B14F-4D97-AF65-F5344CB8AC3E}">
        <p14:creationId xmlns:p14="http://schemas.microsoft.com/office/powerpoint/2010/main" val="391625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Input</a:t>
            </a:r>
            <a:endParaRPr lang="en-US" dirty="0"/>
          </a:p>
        </p:txBody>
      </p:sp>
    </p:spTree>
    <p:extLst>
      <p:ext uri="{BB962C8B-B14F-4D97-AF65-F5344CB8AC3E}">
        <p14:creationId xmlns:p14="http://schemas.microsoft.com/office/powerpoint/2010/main" val="413056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2"/>
            <a:endParaRPr lang="en-US" dirty="0" smtClean="0"/>
          </a:p>
          <a:p>
            <a:pPr lvl="1"/>
            <a:endParaRPr lang="en-US" dirty="0" smtClean="0"/>
          </a:p>
        </p:txBody>
      </p:sp>
      <p:sp>
        <p:nvSpPr>
          <p:cNvPr id="3" name="Title 2"/>
          <p:cNvSpPr>
            <a:spLocks noGrp="1"/>
          </p:cNvSpPr>
          <p:nvPr>
            <p:ph type="title"/>
          </p:nvPr>
        </p:nvSpPr>
        <p:spPr/>
        <p:txBody>
          <a:bodyPr/>
          <a:lstStyle/>
          <a:p>
            <a:r>
              <a:rPr lang="en-US" dirty="0" smtClean="0"/>
              <a:t>Accelerating pace of input innovation</a:t>
            </a:r>
            <a:endParaRPr lang="en-US" dirty="0"/>
          </a:p>
        </p:txBody>
      </p:sp>
      <p:sp>
        <p:nvSpPr>
          <p:cNvPr id="4" name="Content Placeholder 3"/>
          <p:cNvSpPr>
            <a:spLocks noGrp="1"/>
          </p:cNvSpPr>
          <p:nvPr>
            <p:ph type="body" sz="quarter" idx="11"/>
          </p:nvPr>
        </p:nvSpPr>
        <p:spPr/>
        <p:txBody>
          <a:bodyPr/>
          <a:lstStyle/>
          <a:p>
            <a:r>
              <a:rPr lang="en-US" dirty="0" smtClean="0"/>
              <a:t>Exciting times: acceleration of input modalities</a:t>
            </a:r>
          </a:p>
        </p:txBody>
      </p:sp>
      <p:pic>
        <p:nvPicPr>
          <p:cNvPr id="8" name="Picture 7"/>
          <p:cNvPicPr>
            <a:picLocks noChangeAspect="1"/>
          </p:cNvPicPr>
          <p:nvPr/>
        </p:nvPicPr>
        <p:blipFill>
          <a:blip r:embed="rId3"/>
          <a:stretch>
            <a:fillRect/>
          </a:stretch>
        </p:blipFill>
        <p:spPr>
          <a:xfrm rot="10800000">
            <a:off x="460877" y="3120688"/>
            <a:ext cx="2299374" cy="3067086"/>
          </a:xfrm>
          <a:prstGeom prst="rect">
            <a:avLst/>
          </a:prstGeom>
        </p:spPr>
      </p:pic>
      <p:pic>
        <p:nvPicPr>
          <p:cNvPr id="6" name="Picture 5"/>
          <p:cNvPicPr>
            <a:picLocks noChangeAspect="1"/>
          </p:cNvPicPr>
          <p:nvPr/>
        </p:nvPicPr>
        <p:blipFill>
          <a:blip r:embed="rId4"/>
          <a:stretch>
            <a:fillRect/>
          </a:stretch>
        </p:blipFill>
        <p:spPr>
          <a:xfrm>
            <a:off x="3922893" y="1516062"/>
            <a:ext cx="7811008" cy="4667933"/>
          </a:xfrm>
          <a:prstGeom prst="rect">
            <a:avLst/>
          </a:prstGeom>
        </p:spPr>
      </p:pic>
    </p:spTree>
    <p:extLst>
      <p:ext uri="{BB962C8B-B14F-4D97-AF65-F5344CB8AC3E}">
        <p14:creationId xmlns:p14="http://schemas.microsoft.com/office/powerpoint/2010/main" val="369608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3600" dirty="0" smtClean="0"/>
              <a:t>Start with the common denominator: a simple locator or pointer event</a:t>
            </a:r>
          </a:p>
          <a:p>
            <a:pPr lvl="1"/>
            <a:r>
              <a:rPr lang="en-US" sz="2000" dirty="0" smtClean="0"/>
              <a:t>Down, Move, Up – all these devices can generate these abstract events</a:t>
            </a:r>
          </a:p>
          <a:p>
            <a:pPr lvl="1"/>
            <a:r>
              <a:rPr lang="en-US" sz="2000" dirty="0" smtClean="0"/>
              <a:t>Exactly the support you need for most desktop apps!</a:t>
            </a:r>
          </a:p>
          <a:p>
            <a:r>
              <a:rPr lang="en-US" sz="3600" dirty="0" smtClean="0"/>
              <a:t>Then go beyond common denominator</a:t>
            </a:r>
          </a:p>
          <a:p>
            <a:pPr lvl="1"/>
            <a:r>
              <a:rPr lang="en-US" sz="2000" dirty="0" smtClean="0"/>
              <a:t>Differentiators: pressure, tilt, contact, etc.</a:t>
            </a:r>
          </a:p>
          <a:p>
            <a:pPr lvl="1"/>
            <a:r>
              <a:rPr lang="en-US" sz="2000" dirty="0" smtClean="0"/>
              <a:t>Ways to move the user experience forward for specific form factors</a:t>
            </a:r>
          </a:p>
          <a:p>
            <a:pPr lvl="1"/>
            <a:r>
              <a:rPr lang="en-US" sz="2000" dirty="0" smtClean="0"/>
              <a:t>Apps that need them can get this data on demand</a:t>
            </a:r>
          </a:p>
          <a:p>
            <a:pPr lvl="1"/>
            <a:r>
              <a:rPr lang="en-US" sz="2000" dirty="0"/>
              <a:t>Advanced pointer </a:t>
            </a:r>
            <a:r>
              <a:rPr lang="en-US" sz="2000" dirty="0" smtClean="0"/>
              <a:t>processing</a:t>
            </a:r>
          </a:p>
          <a:p>
            <a:pPr lvl="1"/>
            <a:r>
              <a:rPr lang="en-US" sz="2000" dirty="0" smtClean="0"/>
              <a:t>Multi-touch</a:t>
            </a:r>
            <a:r>
              <a:rPr lang="en-US" sz="2000" dirty="0"/>
              <a:t>, </a:t>
            </a:r>
            <a:r>
              <a:rPr lang="en-US" sz="2000" dirty="0" smtClean="0"/>
              <a:t>gesture processing</a:t>
            </a:r>
            <a:endParaRPr lang="en-US" sz="3600" dirty="0"/>
          </a:p>
          <a:p>
            <a:pPr marL="342900" lvl="1" indent="0">
              <a:buNone/>
            </a:pPr>
            <a:endParaRPr lang="en-US" sz="2000" dirty="0" smtClean="0"/>
          </a:p>
          <a:p>
            <a:pPr lvl="2"/>
            <a:endParaRPr lang="en-US" sz="2000" dirty="0" smtClean="0"/>
          </a:p>
          <a:p>
            <a:pPr lvl="1"/>
            <a:endParaRPr lang="en-US" sz="2000" dirty="0" smtClean="0"/>
          </a:p>
        </p:txBody>
      </p:sp>
      <p:sp>
        <p:nvSpPr>
          <p:cNvPr id="3" name="Title 2"/>
          <p:cNvSpPr>
            <a:spLocks noGrp="1"/>
          </p:cNvSpPr>
          <p:nvPr>
            <p:ph type="title"/>
          </p:nvPr>
        </p:nvSpPr>
        <p:spPr/>
        <p:txBody>
          <a:bodyPr/>
          <a:lstStyle/>
          <a:p>
            <a:r>
              <a:rPr lang="en-US" smtClean="0"/>
              <a:t>Abstracting input modalities</a:t>
            </a:r>
            <a:endParaRPr lang="en-US" dirty="0"/>
          </a:p>
        </p:txBody>
      </p:sp>
      <p:sp>
        <p:nvSpPr>
          <p:cNvPr id="4" name="Content Placeholder 3"/>
          <p:cNvSpPr>
            <a:spLocks noGrp="1"/>
          </p:cNvSpPr>
          <p:nvPr>
            <p:ph type="body" sz="quarter" idx="11"/>
          </p:nvPr>
        </p:nvSpPr>
        <p:spPr/>
        <p:txBody>
          <a:bodyPr/>
          <a:lstStyle/>
          <a:p>
            <a:r>
              <a:rPr lang="en-US" dirty="0" smtClean="0"/>
              <a:t>Abstraction:</a:t>
            </a:r>
          </a:p>
          <a:p>
            <a:r>
              <a:rPr lang="en-US" dirty="0" smtClean="0"/>
              <a:t>identifying common denominators and important differentiators</a:t>
            </a:r>
          </a:p>
        </p:txBody>
      </p:sp>
    </p:spTree>
    <p:extLst>
      <p:ext uri="{BB962C8B-B14F-4D97-AF65-F5344CB8AC3E}">
        <p14:creationId xmlns:p14="http://schemas.microsoft.com/office/powerpoint/2010/main" val="8975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New frameworks like XAML: </a:t>
            </a:r>
          </a:p>
          <a:p>
            <a:pPr lvl="1"/>
            <a:r>
              <a:rPr lang="en-US" dirty="0" smtClean="0"/>
              <a:t>pointer-only</a:t>
            </a:r>
          </a:p>
          <a:p>
            <a:r>
              <a:rPr lang="en-US" dirty="0"/>
              <a:t>Web </a:t>
            </a:r>
            <a:r>
              <a:rPr lang="en-US" dirty="0" smtClean="0"/>
              <a:t>is embracing pointer for DOM</a:t>
            </a:r>
          </a:p>
          <a:p>
            <a:pPr lvl="1"/>
            <a:r>
              <a:rPr lang="en-US" dirty="0" smtClean="0"/>
              <a:t>Win8/IE </a:t>
            </a:r>
            <a:r>
              <a:rPr lang="en-US" dirty="0" smtClean="0">
                <a:sym typeface="Wingdings" panose="05000000000000000000" pitchFamily="2" charset="2"/>
              </a:rPr>
              <a:t></a:t>
            </a:r>
            <a:r>
              <a:rPr lang="en-US" dirty="0" smtClean="0"/>
              <a:t> W3C specification </a:t>
            </a:r>
            <a:r>
              <a:rPr lang="en-US" dirty="0" smtClean="0">
                <a:sym typeface="Wingdings" panose="05000000000000000000" pitchFamily="2" charset="2"/>
              </a:rPr>
              <a:t></a:t>
            </a:r>
            <a:r>
              <a:rPr lang="en-US" dirty="0" smtClean="0"/>
              <a:t> Firefox, Chrome support</a:t>
            </a:r>
          </a:p>
          <a:p>
            <a:r>
              <a:rPr lang="en-US" dirty="0" smtClean="0"/>
              <a:t>Major desktop apps moving to pointer</a:t>
            </a:r>
            <a:endParaRPr lang="en-US" dirty="0"/>
          </a:p>
          <a:p>
            <a:pPr lvl="1"/>
            <a:r>
              <a:rPr lang="en-US" dirty="0" smtClean="0"/>
              <a:t>Adobe Photoshop &amp; Illustrator</a:t>
            </a:r>
          </a:p>
          <a:p>
            <a:pPr lvl="1"/>
            <a:endParaRPr lang="en-US" dirty="0" smtClean="0"/>
          </a:p>
          <a:p>
            <a:pPr lvl="2"/>
            <a:endParaRPr lang="en-US" dirty="0" smtClean="0"/>
          </a:p>
          <a:p>
            <a:pPr lvl="1"/>
            <a:endParaRPr lang="en-US" dirty="0" smtClean="0"/>
          </a:p>
        </p:txBody>
      </p:sp>
      <p:sp>
        <p:nvSpPr>
          <p:cNvPr id="3" name="Title 2"/>
          <p:cNvSpPr>
            <a:spLocks noGrp="1"/>
          </p:cNvSpPr>
          <p:nvPr>
            <p:ph type="title"/>
          </p:nvPr>
        </p:nvSpPr>
        <p:spPr/>
        <p:txBody>
          <a:bodyPr/>
          <a:lstStyle/>
          <a:p>
            <a:r>
              <a:rPr lang="en-US" dirty="0" smtClean="0"/>
              <a:t>Success stories for unified pointer</a:t>
            </a:r>
            <a:endParaRPr lang="en-US" dirty="0"/>
          </a:p>
        </p:txBody>
      </p:sp>
      <p:sp>
        <p:nvSpPr>
          <p:cNvPr id="4" name="Content Placeholder 3"/>
          <p:cNvSpPr>
            <a:spLocks noGrp="1"/>
          </p:cNvSpPr>
          <p:nvPr>
            <p:ph type="body" sz="quarter" idx="11"/>
          </p:nvPr>
        </p:nvSpPr>
        <p:spPr/>
        <p:txBody>
          <a:bodyPr/>
          <a:lstStyle/>
          <a:p>
            <a:r>
              <a:rPr lang="en-US" dirty="0" err="1" smtClean="0"/>
              <a:t>WinRT</a:t>
            </a:r>
            <a:r>
              <a:rPr lang="en-US" dirty="0" smtClean="0"/>
              <a:t>, XAML and HTML as pointer-first</a:t>
            </a:r>
          </a:p>
        </p:txBody>
      </p:sp>
    </p:spTree>
    <p:extLst>
      <p:ext uri="{BB962C8B-B14F-4D97-AF65-F5344CB8AC3E}">
        <p14:creationId xmlns:p14="http://schemas.microsoft.com/office/powerpoint/2010/main" val="357247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a:t>
            </a:r>
            <a:r>
              <a:rPr lang="en-US" dirty="0" err="1"/>
              <a:t>wm_pointer</a:t>
            </a:r>
            <a:r>
              <a:rPr lang="en-US" dirty="0"/>
              <a:t> to paint is giving us </a:t>
            </a:r>
            <a:r>
              <a:rPr lang="en-US" dirty="0" smtClean="0"/>
              <a:t>‘the </a:t>
            </a:r>
            <a:r>
              <a:rPr lang="en-US" dirty="0"/>
              <a:t>best painting experience </a:t>
            </a:r>
            <a:r>
              <a:rPr lang="en-US" dirty="0" smtClean="0"/>
              <a:t>ever’ </a:t>
            </a:r>
            <a:r>
              <a:rPr lang="en-US" dirty="0"/>
              <a:t>(internally referred to as </a:t>
            </a:r>
            <a:r>
              <a:rPr lang="en-US" dirty="0" smtClean="0"/>
              <a:t>‘as </a:t>
            </a:r>
            <a:r>
              <a:rPr lang="en-US" dirty="0"/>
              <a:t>smooth as </a:t>
            </a:r>
            <a:r>
              <a:rPr lang="en-US" dirty="0" smtClean="0"/>
              <a:t>butter’).”</a:t>
            </a:r>
            <a:r>
              <a:rPr lang="en-US" dirty="0"/>
              <a:t/>
            </a:r>
            <a:br>
              <a:rPr lang="en-US" dirty="0"/>
            </a:br>
            <a:endParaRPr lang="en-US" dirty="0"/>
          </a:p>
        </p:txBody>
      </p:sp>
    </p:spTree>
    <p:extLst>
      <p:ext uri="{BB962C8B-B14F-4D97-AF65-F5344CB8AC3E}">
        <p14:creationId xmlns:p14="http://schemas.microsoft.com/office/powerpoint/2010/main" val="406752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Default desktop app input flow in 8 &amp; 8.1</a:t>
            </a:r>
            <a:endParaRPr lang="en-US" dirty="0"/>
          </a:p>
        </p:txBody>
      </p:sp>
      <p:sp>
        <p:nvSpPr>
          <p:cNvPr id="6" name="Text Placeholder 5"/>
          <p:cNvSpPr>
            <a:spLocks noGrp="1"/>
          </p:cNvSpPr>
          <p:nvPr>
            <p:ph type="body" sz="quarter" idx="11"/>
          </p:nvPr>
        </p:nvSpPr>
        <p:spPr/>
        <p:txBody>
          <a:bodyPr/>
          <a:lstStyle/>
          <a:p>
            <a:r>
              <a:rPr lang="en-US" dirty="0" smtClean="0"/>
              <a:t>Default window message processing turns unhandled pointer messages into mouse messages</a:t>
            </a:r>
            <a:endParaRPr lang="en-US" dirty="0"/>
          </a:p>
        </p:txBody>
      </p:sp>
      <p:cxnSp>
        <p:nvCxnSpPr>
          <p:cNvPr id="9" name="Straight Arrow Connector 8"/>
          <p:cNvCxnSpPr/>
          <p:nvPr/>
        </p:nvCxnSpPr>
        <p:spPr>
          <a:xfrm flipV="1">
            <a:off x="6446837" y="4335462"/>
            <a:ext cx="2514600" cy="1219200"/>
          </a:xfrm>
          <a:prstGeom prst="straightConnector1">
            <a:avLst/>
          </a:prstGeom>
          <a:ln w="28575">
            <a:solidFill>
              <a:srgbClr val="00188F">
                <a:alpha val="30196"/>
              </a:srgbClr>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4922837" y="1439862"/>
            <a:ext cx="5723566" cy="4821263"/>
          </a:xfrm>
          <a:prstGeom prst="rect">
            <a:avLst/>
          </a:prstGeom>
        </p:spPr>
      </p:pic>
    </p:spTree>
    <p:extLst>
      <p:ext uri="{BB962C8B-B14F-4D97-AF65-F5344CB8AC3E}">
        <p14:creationId xmlns:p14="http://schemas.microsoft.com/office/powerpoint/2010/main" val="3891102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Default </a:t>
            </a:r>
            <a:r>
              <a:rPr lang="en-US" dirty="0" err="1" smtClean="0"/>
              <a:t>WinRT</a:t>
            </a:r>
            <a:r>
              <a:rPr lang="en-US" dirty="0" smtClean="0"/>
              <a:t> input flow in 8 &amp; 8.1</a:t>
            </a:r>
            <a:endParaRPr lang="en-US" dirty="0"/>
          </a:p>
        </p:txBody>
      </p:sp>
      <p:sp>
        <p:nvSpPr>
          <p:cNvPr id="6" name="Text Placeholder 5"/>
          <p:cNvSpPr>
            <a:spLocks noGrp="1"/>
          </p:cNvSpPr>
          <p:nvPr>
            <p:ph type="body" sz="quarter" idx="11"/>
          </p:nvPr>
        </p:nvSpPr>
        <p:spPr/>
        <p:txBody>
          <a:bodyPr/>
          <a:lstStyle/>
          <a:p>
            <a:r>
              <a:rPr lang="en-US" dirty="0" smtClean="0"/>
              <a:t>Same, but preemptively wrap mouse in pointer.</a:t>
            </a:r>
          </a:p>
          <a:p>
            <a:endParaRPr lang="en-US" dirty="0"/>
          </a:p>
          <a:p>
            <a:r>
              <a:rPr lang="en-US" dirty="0" smtClean="0"/>
              <a:t>You can enable this for desktop apps, too!</a:t>
            </a:r>
            <a:endParaRPr lang="en-US" dirty="0"/>
          </a:p>
        </p:txBody>
      </p:sp>
      <p:cxnSp>
        <p:nvCxnSpPr>
          <p:cNvPr id="5" name="Straight Arrow Connector 4"/>
          <p:cNvCxnSpPr/>
          <p:nvPr/>
        </p:nvCxnSpPr>
        <p:spPr>
          <a:xfrm flipV="1">
            <a:off x="6523037" y="4411662"/>
            <a:ext cx="2438400" cy="1219200"/>
          </a:xfrm>
          <a:prstGeom prst="straightConnector1">
            <a:avLst/>
          </a:prstGeom>
          <a:ln w="28575">
            <a:solidFill>
              <a:srgbClr val="00188F">
                <a:alpha val="30196"/>
              </a:srgb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9647237" y="4564062"/>
            <a:ext cx="0" cy="381000"/>
          </a:xfrm>
          <a:prstGeom prst="straightConnector1">
            <a:avLst/>
          </a:prstGeom>
          <a:ln w="28575">
            <a:solidFill>
              <a:srgbClr val="00188F">
                <a:alpha val="30196"/>
              </a:srgbClr>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4922837" y="1439862"/>
            <a:ext cx="5778529" cy="4867562"/>
          </a:xfrm>
          <a:prstGeom prst="rect">
            <a:avLst/>
          </a:prstGeom>
        </p:spPr>
      </p:pic>
    </p:spTree>
    <p:extLst>
      <p:ext uri="{BB962C8B-B14F-4D97-AF65-F5344CB8AC3E}">
        <p14:creationId xmlns:p14="http://schemas.microsoft.com/office/powerpoint/2010/main" val="555620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Introduction</a:t>
            </a:r>
          </a:p>
          <a:p>
            <a:r>
              <a:rPr lang="en-US" dirty="0" smtClean="0"/>
              <a:t>Windows platform</a:t>
            </a:r>
          </a:p>
          <a:p>
            <a:r>
              <a:rPr lang="en-US" dirty="0" smtClean="0"/>
              <a:t>Form factors</a:t>
            </a:r>
          </a:p>
          <a:p>
            <a:r>
              <a:rPr lang="en-US" dirty="0" smtClean="0"/>
              <a:t>Dense displays</a:t>
            </a:r>
          </a:p>
          <a:p>
            <a:r>
              <a:rPr lang="en-US" dirty="0" smtClean="0"/>
              <a:t>Unified pointer events</a:t>
            </a:r>
          </a:p>
          <a:p>
            <a:r>
              <a:rPr lang="en-US" dirty="0" smtClean="0"/>
              <a:t>Summary and other talks</a:t>
            </a:r>
          </a:p>
        </p:txBody>
      </p:sp>
      <p:pic>
        <p:nvPicPr>
          <p:cNvPr id="4" name="Picture Placeholder 3"/>
          <p:cNvPicPr>
            <a:picLocks noGrp="1" noChangeAspect="1"/>
          </p:cNvPicPr>
          <p:nvPr>
            <p:ph type="pic" sz="quarter" idx="16"/>
          </p:nvPr>
        </p:nvPicPr>
        <p:blipFill>
          <a:blip r:embed="rId3">
            <a:extLst>
              <a:ext uri="{28A0092B-C50C-407E-A947-70E740481C1C}">
                <a14:useLocalDpi xmlns:a14="http://schemas.microsoft.com/office/drawing/2010/main" val="0"/>
              </a:ext>
            </a:extLst>
          </a:blip>
          <a:stretch>
            <a:fillRect/>
          </a:stretch>
        </p:blipFill>
        <p:spPr>
          <a:xfrm>
            <a:off x="274638" y="1897062"/>
            <a:ext cx="3962399" cy="3124200"/>
          </a:xfrm>
        </p:spPr>
      </p:pic>
      <p:sp>
        <p:nvSpPr>
          <p:cNvPr id="5" name="Title 4"/>
          <p:cNvSpPr>
            <a:spLocks noGrp="1"/>
          </p:cNvSpPr>
          <p:nvPr>
            <p:ph type="title"/>
          </p:nvPr>
        </p:nvSpPr>
        <p:spPr/>
        <p:txBody>
          <a:bodyPr/>
          <a:lstStyle/>
          <a:p>
            <a:r>
              <a:rPr lang="en-US" dirty="0" smtClean="0"/>
              <a:t>Agenda</a:t>
            </a:r>
            <a:br>
              <a:rPr lang="en-US" dirty="0" smtClean="0"/>
            </a:br>
            <a:endParaRPr lang="en-US" dirty="0"/>
          </a:p>
        </p:txBody>
      </p:sp>
    </p:spTree>
    <p:extLst>
      <p:ext uri="{BB962C8B-B14F-4D97-AF65-F5344CB8AC3E}">
        <p14:creationId xmlns:p14="http://schemas.microsoft.com/office/powerpoint/2010/main" val="387240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Code dive: migrating a simple app from mouse to pointer</a:t>
            </a:r>
            <a:endParaRPr lang="en-US" dirty="0"/>
          </a:p>
        </p:txBody>
      </p:sp>
    </p:spTree>
    <p:extLst>
      <p:ext uri="{BB962C8B-B14F-4D97-AF65-F5344CB8AC3E}">
        <p14:creationId xmlns:p14="http://schemas.microsoft.com/office/powerpoint/2010/main" val="268065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3600" dirty="0" smtClean="0"/>
              <a:t>For traditional mouse interactions</a:t>
            </a:r>
          </a:p>
          <a:p>
            <a:pPr lvl="1"/>
            <a:r>
              <a:rPr lang="en-US" sz="2000" dirty="0" smtClean="0"/>
              <a:t>Generates mouse messages, or ...</a:t>
            </a:r>
          </a:p>
          <a:p>
            <a:pPr lvl="1"/>
            <a:r>
              <a:rPr lang="en-US" sz="2000" dirty="0" smtClean="0"/>
              <a:t>Pointer messages if you call </a:t>
            </a:r>
            <a:r>
              <a:rPr lang="en-US" sz="2000" dirty="0" err="1" smtClean="0"/>
              <a:t>EnableMouseinPointer</a:t>
            </a:r>
            <a:r>
              <a:rPr lang="en-US" sz="2000" dirty="0" smtClean="0"/>
              <a:t>() </a:t>
            </a:r>
            <a:r>
              <a:rPr lang="en-US" sz="400" dirty="0" smtClean="0">
                <a:sym typeface="Wingdings" panose="05000000000000000000" pitchFamily="2" charset="2"/>
              </a:rPr>
              <a:t>I</a:t>
            </a:r>
          </a:p>
          <a:p>
            <a:r>
              <a:rPr lang="en-US" sz="3600" dirty="0" smtClean="0">
                <a:sym typeface="Wingdings" panose="05000000000000000000" pitchFamily="2" charset="2"/>
              </a:rPr>
              <a:t>For pan and zoom</a:t>
            </a:r>
          </a:p>
          <a:p>
            <a:pPr lvl="1"/>
            <a:r>
              <a:rPr lang="en-US" sz="2000" dirty="0" smtClean="0">
                <a:sym typeface="Wingdings" panose="05000000000000000000" pitchFamily="2" charset="2"/>
              </a:rPr>
              <a:t>Can drive </a:t>
            </a:r>
            <a:r>
              <a:rPr lang="en-US" sz="2000" dirty="0" err="1" smtClean="0">
                <a:sym typeface="Wingdings" panose="05000000000000000000" pitchFamily="2" charset="2"/>
              </a:rPr>
              <a:t>DirectManipulation</a:t>
            </a:r>
            <a:r>
              <a:rPr lang="en-US" sz="2000" dirty="0" smtClean="0">
                <a:sym typeface="Wingdings" panose="05000000000000000000" pitchFamily="2" charset="2"/>
              </a:rPr>
              <a:t> if your app consumes it</a:t>
            </a:r>
          </a:p>
          <a:p>
            <a:pPr lvl="2"/>
            <a:r>
              <a:rPr lang="en-US" sz="2000" dirty="0"/>
              <a:t>Understand how input drives DManip in general: </a:t>
            </a:r>
            <a:r>
              <a:rPr lang="en-US" sz="2000" dirty="0">
                <a:hlinkClick r:id="rId3"/>
              </a:rPr>
              <a:t>http://msdn.microsoft.com/en-us/library/windows/desktop/dn423905(v=vs.85).aspx</a:t>
            </a:r>
            <a:r>
              <a:rPr lang="en-US" sz="2000" dirty="0"/>
              <a:t> </a:t>
            </a:r>
          </a:p>
          <a:p>
            <a:pPr lvl="2"/>
            <a:r>
              <a:rPr lang="en-US" sz="2000" dirty="0"/>
              <a:t>Implement </a:t>
            </a:r>
            <a:r>
              <a:rPr lang="en-US" sz="2000" dirty="0" err="1"/>
              <a:t>RegisterHitTestTarget</a:t>
            </a:r>
            <a:r>
              <a:rPr lang="en-US" sz="2000" dirty="0"/>
              <a:t> method: </a:t>
            </a:r>
            <a:r>
              <a:rPr lang="en-US" sz="2000" dirty="0">
                <a:hlinkClick r:id="rId4"/>
              </a:rPr>
              <a:t>http://msdn.microsoft.com/en-us/library/windows/desktop/Hh768905(v=vs.85).</a:t>
            </a:r>
            <a:r>
              <a:rPr lang="en-US" sz="2000" dirty="0" smtClean="0">
                <a:hlinkClick r:id="rId4"/>
              </a:rPr>
              <a:t>aspx</a:t>
            </a:r>
            <a:endParaRPr lang="en-US" sz="2000" dirty="0" smtClean="0"/>
          </a:p>
          <a:p>
            <a:pPr lvl="1"/>
            <a:r>
              <a:rPr lang="en-US" sz="2000" dirty="0" smtClean="0"/>
              <a:t>Otherwise, Windows falls back on </a:t>
            </a:r>
            <a:r>
              <a:rPr lang="en-US" sz="2000" dirty="0" err="1" smtClean="0"/>
              <a:t>scrollwheel</a:t>
            </a:r>
            <a:r>
              <a:rPr lang="en-US" sz="2000" dirty="0" smtClean="0"/>
              <a:t> messages</a:t>
            </a:r>
          </a:p>
          <a:p>
            <a:endParaRPr lang="en-US" sz="3600" dirty="0" smtClean="0"/>
          </a:p>
          <a:p>
            <a:pPr lvl="1"/>
            <a:endParaRPr lang="en-US" sz="2000" dirty="0" smtClean="0"/>
          </a:p>
        </p:txBody>
      </p:sp>
      <p:sp>
        <p:nvSpPr>
          <p:cNvPr id="3" name="Title 2"/>
          <p:cNvSpPr>
            <a:spLocks noGrp="1"/>
          </p:cNvSpPr>
          <p:nvPr>
            <p:ph type="title"/>
          </p:nvPr>
        </p:nvSpPr>
        <p:spPr/>
        <p:txBody>
          <a:bodyPr/>
          <a:lstStyle/>
          <a:p>
            <a:r>
              <a:rPr lang="en-US" dirty="0" smtClean="0"/>
              <a:t>Where does precision touchpad fit in?</a:t>
            </a:r>
            <a:endParaRPr lang="en-US" dirty="0"/>
          </a:p>
        </p:txBody>
      </p:sp>
      <p:sp>
        <p:nvSpPr>
          <p:cNvPr id="4" name="Content Placeholder 3"/>
          <p:cNvSpPr>
            <a:spLocks noGrp="1"/>
          </p:cNvSpPr>
          <p:nvPr>
            <p:ph type="body" sz="quarter" idx="11"/>
          </p:nvPr>
        </p:nvSpPr>
        <p:spPr/>
        <p:txBody>
          <a:bodyPr/>
          <a:lstStyle/>
          <a:p>
            <a:r>
              <a:rPr lang="en-US" dirty="0" smtClean="0"/>
              <a:t>Appears as mouse and input to DManip today</a:t>
            </a:r>
          </a:p>
        </p:txBody>
      </p:sp>
    </p:spTree>
    <p:extLst>
      <p:ext uri="{BB962C8B-B14F-4D97-AF65-F5344CB8AC3E}">
        <p14:creationId xmlns:p14="http://schemas.microsoft.com/office/powerpoint/2010/main" val="220660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Ongoing investments in touch-free experiences in Kinect</a:t>
            </a:r>
          </a:p>
          <a:p>
            <a:pPr lvl="1"/>
            <a:r>
              <a:rPr lang="en-US" dirty="0" smtClean="0"/>
              <a:t>All these investments are exposed to desktop developers through Kinect for Windows</a:t>
            </a:r>
          </a:p>
          <a:p>
            <a:pPr lvl="1"/>
            <a:r>
              <a:rPr lang="en-US" dirty="0" smtClean="0"/>
              <a:t>See related sessions in this conference</a:t>
            </a:r>
          </a:p>
          <a:p>
            <a:pPr lvl="1"/>
            <a:r>
              <a:rPr lang="en-US" dirty="0" smtClean="0"/>
              <a:t>Kinect </a:t>
            </a:r>
            <a:r>
              <a:rPr lang="en-US" dirty="0"/>
              <a:t>101: Introduction to Kinect for Windows </a:t>
            </a:r>
            <a:r>
              <a:rPr lang="en-US" dirty="0" smtClean="0"/>
              <a:t>4/2 4PM</a:t>
            </a:r>
          </a:p>
          <a:p>
            <a:pPr lvl="1"/>
            <a:r>
              <a:rPr lang="en-US" dirty="0" smtClean="0"/>
              <a:t>Kinect </a:t>
            </a:r>
            <a:r>
              <a:rPr lang="en-US" dirty="0"/>
              <a:t>for Windows Session #2 </a:t>
            </a:r>
            <a:r>
              <a:rPr lang="en-US" dirty="0" smtClean="0"/>
              <a:t>4/3 4PM</a:t>
            </a:r>
          </a:p>
          <a:p>
            <a:pPr lvl="1"/>
            <a:endParaRPr lang="en-US" dirty="0" smtClean="0"/>
          </a:p>
          <a:p>
            <a:pPr lvl="1"/>
            <a:endParaRPr lang="en-US" dirty="0" smtClean="0"/>
          </a:p>
          <a:p>
            <a:endParaRPr lang="en-US" dirty="0" smtClean="0"/>
          </a:p>
          <a:p>
            <a:pPr lvl="1"/>
            <a:endParaRPr lang="en-US" dirty="0" smtClean="0"/>
          </a:p>
        </p:txBody>
      </p:sp>
      <p:sp>
        <p:nvSpPr>
          <p:cNvPr id="3" name="Title 2"/>
          <p:cNvSpPr>
            <a:spLocks noGrp="1"/>
          </p:cNvSpPr>
          <p:nvPr>
            <p:ph type="title"/>
          </p:nvPr>
        </p:nvSpPr>
        <p:spPr/>
        <p:txBody>
          <a:bodyPr/>
          <a:lstStyle/>
          <a:p>
            <a:r>
              <a:rPr lang="en-US" dirty="0" smtClean="0"/>
              <a:t>How does Kinect fit in?</a:t>
            </a:r>
            <a:endParaRPr lang="en-US" dirty="0"/>
          </a:p>
        </p:txBody>
      </p:sp>
      <p:sp>
        <p:nvSpPr>
          <p:cNvPr id="4" name="Content Placeholder 3"/>
          <p:cNvSpPr>
            <a:spLocks noGrp="1"/>
          </p:cNvSpPr>
          <p:nvPr>
            <p:ph type="body" sz="quarter" idx="11"/>
          </p:nvPr>
        </p:nvSpPr>
        <p:spPr/>
        <p:txBody>
          <a:bodyPr/>
          <a:lstStyle/>
          <a:p>
            <a:r>
              <a:rPr lang="en-US" dirty="0" smtClean="0"/>
              <a:t>You got a coupon! How can you use it?</a:t>
            </a:r>
          </a:p>
        </p:txBody>
      </p:sp>
    </p:spTree>
    <p:extLst>
      <p:ext uri="{BB962C8B-B14F-4D97-AF65-F5344CB8AC3E}">
        <p14:creationId xmlns:p14="http://schemas.microsoft.com/office/powerpoint/2010/main" val="102410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smtClean="0"/>
              <a:t>Pointer: strategic forward direction</a:t>
            </a:r>
          </a:p>
          <a:p>
            <a:pPr lvl="1"/>
            <a:r>
              <a:rPr lang="en-US" dirty="0" smtClean="0"/>
              <a:t>Take control of your input handling</a:t>
            </a:r>
          </a:p>
          <a:p>
            <a:pPr lvl="1"/>
            <a:r>
              <a:rPr lang="en-US" dirty="0" smtClean="0"/>
              <a:t>Future </a:t>
            </a:r>
            <a:r>
              <a:rPr lang="en-US" dirty="0"/>
              <a:t>proof your </a:t>
            </a:r>
            <a:r>
              <a:rPr lang="en-US" dirty="0" smtClean="0"/>
              <a:t>app against future </a:t>
            </a:r>
            <a:r>
              <a:rPr lang="en-US" dirty="0" err="1" smtClean="0"/>
              <a:t>hw</a:t>
            </a:r>
            <a:r>
              <a:rPr lang="en-US" dirty="0" smtClean="0"/>
              <a:t> innovations</a:t>
            </a:r>
            <a:endParaRPr lang="en-US" dirty="0"/>
          </a:p>
          <a:p>
            <a:pPr lvl="1"/>
            <a:r>
              <a:rPr lang="en-US" dirty="0"/>
              <a:t>Reduce input </a:t>
            </a:r>
            <a:r>
              <a:rPr lang="en-US" dirty="0" smtClean="0"/>
              <a:t>latency for </a:t>
            </a:r>
            <a:r>
              <a:rPr lang="en-US" dirty="0" err="1" smtClean="0"/>
              <a:t>perf</a:t>
            </a:r>
            <a:r>
              <a:rPr lang="en-US" dirty="0" smtClean="0"/>
              <a:t>-critical interactions</a:t>
            </a:r>
          </a:p>
          <a:p>
            <a:pPr lvl="1"/>
            <a:r>
              <a:rPr lang="en-US" dirty="0" err="1" smtClean="0"/>
              <a:t>EnableMouseInPointer</a:t>
            </a:r>
            <a:r>
              <a:rPr lang="en-US" dirty="0" smtClean="0"/>
              <a:t>()</a:t>
            </a:r>
            <a:endParaRPr lang="en-US" dirty="0"/>
          </a:p>
        </p:txBody>
      </p:sp>
      <p:sp>
        <p:nvSpPr>
          <p:cNvPr id="4" name="Title 3"/>
          <p:cNvSpPr>
            <a:spLocks noGrp="1"/>
          </p:cNvSpPr>
          <p:nvPr>
            <p:ph type="title"/>
          </p:nvPr>
        </p:nvSpPr>
        <p:spPr/>
        <p:txBody>
          <a:bodyPr/>
          <a:lstStyle/>
          <a:p>
            <a:r>
              <a:rPr lang="en-US" dirty="0" smtClean="0"/>
              <a:t>Call to Action</a:t>
            </a:r>
            <a:endParaRPr lang="en-US" dirty="0"/>
          </a:p>
        </p:txBody>
      </p:sp>
      <p:sp>
        <p:nvSpPr>
          <p:cNvPr id="6" name="Text Placeholder 5"/>
          <p:cNvSpPr>
            <a:spLocks noGrp="1"/>
          </p:cNvSpPr>
          <p:nvPr>
            <p:ph type="body" sz="quarter" idx="11"/>
          </p:nvPr>
        </p:nvSpPr>
        <p:spPr/>
        <p:txBody>
          <a:bodyPr/>
          <a:lstStyle/>
          <a:p>
            <a:r>
              <a:rPr lang="en-US" dirty="0" smtClean="0"/>
              <a:t>Adopt pointer</a:t>
            </a:r>
            <a:endParaRPr lang="en-US" dirty="0"/>
          </a:p>
        </p:txBody>
      </p:sp>
    </p:spTree>
    <p:extLst>
      <p:ext uri="{BB962C8B-B14F-4D97-AF65-F5344CB8AC3E}">
        <p14:creationId xmlns:p14="http://schemas.microsoft.com/office/powerpoint/2010/main" val="203186098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11887200" cy="6632585"/>
          </a:xfrm>
        </p:spPr>
        <p:txBody>
          <a:bodyPr/>
          <a:lstStyle/>
          <a:p>
            <a:r>
              <a:rPr lang="en-US" sz="3200" dirty="0" smtClean="0"/>
              <a:t>General desktop scaling:</a:t>
            </a:r>
          </a:p>
          <a:p>
            <a:pPr lvl="1"/>
            <a:r>
              <a:rPr lang="en-US" sz="1800" dirty="0" smtClean="0">
                <a:hlinkClick r:id="rId3"/>
              </a:rPr>
              <a:t>http://msdn.microsoft.com/en-us/library/windows/desktop/dn469266(v=vs.85).aspx</a:t>
            </a:r>
          </a:p>
          <a:p>
            <a:pPr lvl="1"/>
            <a:r>
              <a:rPr lang="en-US" sz="1800" dirty="0" smtClean="0">
                <a:hlinkClick r:id="rId3"/>
              </a:rPr>
              <a:t>http://msdn.microsoft.com/en-us/library/windows/desktop/dd464659(v=vs.85).aspx</a:t>
            </a:r>
            <a:r>
              <a:rPr lang="en-US" sz="1800" dirty="0" smtClean="0"/>
              <a:t> </a:t>
            </a:r>
          </a:p>
          <a:p>
            <a:pPr lvl="1"/>
            <a:r>
              <a:rPr lang="en-US" sz="1800" dirty="0" smtClean="0">
                <a:hlinkClick r:id="rId4"/>
              </a:rPr>
              <a:t>http://code.msdn.microsoft.com/DPI-Tutorial-sample-64134744</a:t>
            </a:r>
            <a:endParaRPr lang="en-US" sz="1800" dirty="0" smtClean="0"/>
          </a:p>
          <a:p>
            <a:r>
              <a:rPr lang="en-US" sz="3200" dirty="0"/>
              <a:t>Updated WPF per-monitor scaling:</a:t>
            </a:r>
          </a:p>
          <a:p>
            <a:pPr lvl="1"/>
            <a:r>
              <a:rPr lang="en-US" sz="1800" dirty="0"/>
              <a:t>Article: </a:t>
            </a:r>
            <a:r>
              <a:rPr lang="en-US" sz="1800" dirty="0">
                <a:hlinkClick r:id="rId5"/>
              </a:rPr>
              <a:t>http://msdn.microsoft.com/en-us/library/windows/desktop/ee308410(v=vs.85).aspx</a:t>
            </a:r>
            <a:r>
              <a:rPr lang="en-US" sz="1800" dirty="0"/>
              <a:t> </a:t>
            </a:r>
          </a:p>
          <a:p>
            <a:pPr lvl="1"/>
            <a:r>
              <a:rPr lang="en-US" sz="1800" dirty="0"/>
              <a:t>Sample: </a:t>
            </a:r>
            <a:r>
              <a:rPr lang="en-US" sz="1800" dirty="0">
                <a:hlinkClick r:id="rId6"/>
              </a:rPr>
              <a:t>http://code.msdn.microsoft.com/windowsdesktop/Per-Monitor-Aware-WPF-e43cde33</a:t>
            </a:r>
            <a:r>
              <a:rPr lang="en-US" sz="1800" dirty="0"/>
              <a:t> </a:t>
            </a:r>
          </a:p>
          <a:p>
            <a:r>
              <a:rPr lang="en-US" sz="3200" dirty="0" smtClean="0"/>
              <a:t>W3C unified pointer info:</a:t>
            </a:r>
          </a:p>
          <a:p>
            <a:pPr lvl="1"/>
            <a:r>
              <a:rPr lang="en-US" sz="1800" dirty="0" smtClean="0">
                <a:hlinkClick r:id="rId7"/>
              </a:rPr>
              <a:t>http://www.w3.org/TR/pointerevents/</a:t>
            </a:r>
            <a:endParaRPr lang="en-US" sz="1800" dirty="0" smtClean="0"/>
          </a:p>
          <a:p>
            <a:r>
              <a:rPr lang="en-US" sz="3200" dirty="0" smtClean="0"/>
              <a:t>Dell Venue 8 Pro driving four monitors video</a:t>
            </a:r>
            <a:r>
              <a:rPr lang="en-US" sz="3200" dirty="0"/>
              <a:t>:</a:t>
            </a:r>
          </a:p>
          <a:p>
            <a:pPr lvl="1"/>
            <a:r>
              <a:rPr lang="en-US" sz="1800" dirty="0">
                <a:hlinkClick r:id="rId8"/>
              </a:rPr>
              <a:t>https://</a:t>
            </a:r>
            <a:r>
              <a:rPr lang="en-US" sz="1800" dirty="0" smtClean="0">
                <a:hlinkClick r:id="rId8"/>
              </a:rPr>
              <a:t>www.youtube.com/watch?v=jPPY4m8iY0k</a:t>
            </a:r>
            <a:endParaRPr lang="en-US" sz="1800" dirty="0" smtClean="0"/>
          </a:p>
          <a:p>
            <a:r>
              <a:rPr lang="en-US" sz="3200" dirty="0" err="1"/>
              <a:t>WinRT</a:t>
            </a:r>
            <a:r>
              <a:rPr lang="en-US" sz="3200" dirty="0"/>
              <a:t> APIs for desktop developers:</a:t>
            </a:r>
          </a:p>
          <a:p>
            <a:pPr lvl="1"/>
            <a:r>
              <a:rPr lang="en-US" sz="1800" dirty="0">
                <a:hlinkClick r:id="rId9"/>
              </a:rPr>
              <a:t>http://msdn.microsoft.com/en-us/library/windows/apps/windows.foundation.metadata.dualapipartitionattribute.aspx</a:t>
            </a:r>
            <a:endParaRPr lang="en-US" sz="1800" dirty="0" smtClean="0"/>
          </a:p>
          <a:p>
            <a:pPr lvl="1"/>
            <a:endParaRPr lang="en-US" sz="1800" dirty="0"/>
          </a:p>
          <a:p>
            <a:pPr lvl="1"/>
            <a:endParaRPr lang="en-US" sz="1800" dirty="0" smtClean="0"/>
          </a:p>
          <a:p>
            <a:endParaRPr lang="en-US" sz="3200" dirty="0"/>
          </a:p>
        </p:txBody>
      </p:sp>
      <p:sp>
        <p:nvSpPr>
          <p:cNvPr id="2" name="Title 1"/>
          <p:cNvSpPr>
            <a:spLocks noGrp="1"/>
          </p:cNvSpPr>
          <p:nvPr>
            <p:ph type="title"/>
          </p:nvPr>
        </p:nvSpPr>
        <p:spPr/>
        <p:txBody>
          <a:bodyPr/>
          <a:lstStyle/>
          <a:p>
            <a:r>
              <a:rPr lang="en-US" smtClean="0"/>
              <a:t>Resources</a:t>
            </a:r>
            <a:endParaRPr lang="en-US" dirty="0"/>
          </a:p>
        </p:txBody>
      </p:sp>
    </p:spTree>
    <p:extLst>
      <p:ext uri="{BB962C8B-B14F-4D97-AF65-F5344CB8AC3E}">
        <p14:creationId xmlns:p14="http://schemas.microsoft.com/office/powerpoint/2010/main" val="420074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2049462"/>
            <a:ext cx="11887200" cy="5423023"/>
          </a:xfrm>
        </p:spPr>
        <p:txBody>
          <a:bodyPr/>
          <a:lstStyle/>
          <a:p>
            <a:r>
              <a:rPr lang="en-US" sz="2800" b="1" dirty="0"/>
              <a:t>Windows Desktop Development: A Panel Discussion - 4/3 12-12:40 </a:t>
            </a:r>
            <a:r>
              <a:rPr lang="en-US" sz="2800" b="1" dirty="0" smtClean="0"/>
              <a:t>2005</a:t>
            </a:r>
          </a:p>
          <a:p>
            <a:r>
              <a:rPr lang="en-US" sz="2400" dirty="0" smtClean="0"/>
              <a:t>2-534</a:t>
            </a:r>
            <a:r>
              <a:rPr lang="en-US" sz="2400" dirty="0"/>
              <a:t>: 3D Printing With Windows - Kris Iverson, Steve Olsson - 4/2 2:30-3:30PM 2005</a:t>
            </a:r>
          </a:p>
          <a:p>
            <a:r>
              <a:rPr lang="en-US" sz="2400" dirty="0"/>
              <a:t>2-514: Kinect 101: Introduction to Kinect for Windows - Chris White - 4/2 4-5PM 3024</a:t>
            </a:r>
          </a:p>
          <a:p>
            <a:r>
              <a:rPr lang="en-US" sz="2400" dirty="0"/>
              <a:t>3-541: From 4 to 40 Inches: Developing Windows Applications Across Multiple Form Factors - Peter Torr - 4/2 4-5PM 2018</a:t>
            </a:r>
          </a:p>
          <a:p>
            <a:r>
              <a:rPr lang="en-US" sz="2400" dirty="0"/>
              <a:t>2-501: Internet Explorer as a Web Application Platform - </a:t>
            </a:r>
            <a:r>
              <a:rPr lang="en-US" sz="2400" dirty="0" err="1"/>
              <a:t>Joshn</a:t>
            </a:r>
            <a:r>
              <a:rPr lang="en-US" sz="2400" dirty="0"/>
              <a:t> Holmes - 4/2 5:30-6:30PM 2018</a:t>
            </a:r>
          </a:p>
          <a:p>
            <a:r>
              <a:rPr lang="en-US" sz="2400" dirty="0"/>
              <a:t>3-510: Innovations in High Performance 2D Graphics with DirectX Across Windows and Windows Phone - Dan </a:t>
            </a:r>
            <a:r>
              <a:rPr lang="en-US" sz="2400" dirty="0" err="1"/>
              <a:t>MacLachlan</a:t>
            </a:r>
            <a:r>
              <a:rPr lang="en-US" sz="2400" dirty="0"/>
              <a:t> - 4/2 5:30-6:30PM 2014</a:t>
            </a:r>
          </a:p>
          <a:p>
            <a:r>
              <a:rPr lang="en-US" sz="2400" dirty="0"/>
              <a:t>3-580: Internet Explorer's Developer Tools, F12 Just Got Nicer (Again) - </a:t>
            </a:r>
            <a:r>
              <a:rPr lang="en-US" sz="2400" dirty="0" err="1"/>
              <a:t>Andry</a:t>
            </a:r>
            <a:r>
              <a:rPr lang="en-US" sz="2400" dirty="0"/>
              <a:t> </a:t>
            </a:r>
            <a:r>
              <a:rPr lang="en-US" sz="2400" dirty="0" err="1"/>
              <a:t>Sterland</a:t>
            </a:r>
            <a:r>
              <a:rPr lang="en-US" sz="2400" dirty="0"/>
              <a:t> - 4/3 2:30-3:30 3022</a:t>
            </a:r>
          </a:p>
          <a:p>
            <a:r>
              <a:rPr lang="en-US" sz="2400" dirty="0" smtClean="0"/>
              <a:t>2-532</a:t>
            </a:r>
            <a:r>
              <a:rPr lang="en-US" sz="2400" dirty="0"/>
              <a:t>: Kinect for Windows Session #2 - Kevin Kennedy 4/3 4-5PM 2004</a:t>
            </a:r>
          </a:p>
          <a:p>
            <a:endParaRPr lang="en-US" dirty="0"/>
          </a:p>
        </p:txBody>
      </p:sp>
      <p:sp>
        <p:nvSpPr>
          <p:cNvPr id="3" name="Title 2"/>
          <p:cNvSpPr>
            <a:spLocks noGrp="1"/>
          </p:cNvSpPr>
          <p:nvPr>
            <p:ph type="title"/>
          </p:nvPr>
        </p:nvSpPr>
        <p:spPr/>
        <p:txBody>
          <a:bodyPr/>
          <a:lstStyle/>
          <a:p>
            <a:r>
              <a:rPr lang="en-US" dirty="0" smtClean="0"/>
              <a:t>Other BUILD 2014 talks with desktop </a:t>
            </a:r>
            <a:r>
              <a:rPr lang="en-US" dirty="0" err="1" smtClean="0"/>
              <a:t>dev</a:t>
            </a:r>
            <a:r>
              <a:rPr lang="en-US" dirty="0" smtClean="0"/>
              <a:t> content</a:t>
            </a:r>
            <a:endParaRPr lang="en-US" dirty="0"/>
          </a:p>
        </p:txBody>
      </p:sp>
    </p:spTree>
    <p:extLst>
      <p:ext uri="{BB962C8B-B14F-4D97-AF65-F5344CB8AC3E}">
        <p14:creationId xmlns:p14="http://schemas.microsoft.com/office/powerpoint/2010/main" val="92206996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274639" y="295274"/>
            <a:ext cx="11889564"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6000">
                <a:gradFill>
                  <a:gsLst>
                    <a:gs pos="1087">
                      <a:srgbClr val="00188F"/>
                    </a:gs>
                    <a:gs pos="100000">
                      <a:srgbClr val="00188F"/>
                    </a:gs>
                  </a:gsLst>
                  <a:lin ang="5400000" scaled="0"/>
                </a:gradFill>
              </a:rPr>
              <a:t>Your Feedback is Important</a:t>
            </a:r>
          </a:p>
        </p:txBody>
      </p:sp>
      <p:sp>
        <p:nvSpPr>
          <p:cNvPr id="19" name="Text Placeholder 2"/>
          <p:cNvSpPr txBox="1">
            <a:spLocks/>
          </p:cNvSpPr>
          <p:nvPr/>
        </p:nvSpPr>
        <p:spPr>
          <a:xfrm>
            <a:off x="274638" y="1778483"/>
            <a:ext cx="11887200" cy="2175980"/>
          </a:xfrm>
          <a:prstGeom prst="rect">
            <a:avLst/>
          </a:prstGeom>
        </p:spPr>
        <p:txBody>
          <a:bodyPr lIns="182880" tIns="146304" rIns="182880" bIns="146304"/>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Clr>
                <a:srgbClr val="404040"/>
              </a:buClr>
              <a:buFont typeface="Wingdings" panose="05000000000000000000" pitchFamily="2" charset="2"/>
              <a:buNone/>
            </a:pPr>
            <a:r>
              <a:rPr lang="en-US" sz="3600" dirty="0" smtClean="0">
                <a:gradFill>
                  <a:gsLst>
                    <a:gs pos="5435">
                      <a:srgbClr val="404040"/>
                    </a:gs>
                    <a:gs pos="100000">
                      <a:srgbClr val="404040"/>
                    </a:gs>
                  </a:gsLst>
                  <a:lin ang="5400000" scaled="0"/>
                </a:gradFill>
              </a:rPr>
              <a:t>Fill out an evaluation of this session </a:t>
            </a:r>
            <a:br>
              <a:rPr lang="en-US" sz="3600" dirty="0" smtClean="0">
                <a:gradFill>
                  <a:gsLst>
                    <a:gs pos="5435">
                      <a:srgbClr val="404040"/>
                    </a:gs>
                    <a:gs pos="100000">
                      <a:srgbClr val="404040"/>
                    </a:gs>
                  </a:gsLst>
                  <a:lin ang="5400000" scaled="0"/>
                </a:gradFill>
              </a:rPr>
            </a:br>
            <a:r>
              <a:rPr lang="en-US" sz="3600" dirty="0" smtClean="0">
                <a:gradFill>
                  <a:gsLst>
                    <a:gs pos="5435">
                      <a:srgbClr val="404040"/>
                    </a:gs>
                    <a:gs pos="100000">
                      <a:srgbClr val="404040"/>
                    </a:gs>
                  </a:gsLst>
                  <a:lin ang="5400000" scaled="0"/>
                </a:gradFill>
              </a:rPr>
              <a:t>and help shape future events. </a:t>
            </a:r>
          </a:p>
          <a:p>
            <a:pPr marL="0" indent="0">
              <a:lnSpc>
                <a:spcPct val="80000"/>
              </a:lnSpc>
              <a:spcBef>
                <a:spcPts val="2200"/>
              </a:spcBef>
              <a:buClr>
                <a:srgbClr val="404040"/>
              </a:buClr>
              <a:buFont typeface="Wingdings" panose="05000000000000000000" pitchFamily="2" charset="2"/>
              <a:buNone/>
            </a:pPr>
            <a:r>
              <a:rPr lang="en-US" sz="3600" dirty="0" smtClean="0">
                <a:gradFill>
                  <a:gsLst>
                    <a:gs pos="5435">
                      <a:srgbClr val="404040"/>
                    </a:gs>
                    <a:gs pos="100000">
                      <a:srgbClr val="404040"/>
                    </a:gs>
                  </a:gsLst>
                  <a:lin ang="5400000" scaled="0"/>
                </a:gradFill>
                <a:latin typeface="Segoe UI"/>
              </a:rPr>
              <a:t>Scan the QR code </a:t>
            </a:r>
            <a:r>
              <a:rPr lang="en-US" sz="3600" dirty="0" smtClean="0">
                <a:gradFill>
                  <a:gsLst>
                    <a:gs pos="5435">
                      <a:srgbClr val="404040"/>
                    </a:gs>
                    <a:gs pos="100000">
                      <a:srgbClr val="404040"/>
                    </a:gs>
                  </a:gsLst>
                  <a:lin ang="5400000" scaled="0"/>
                </a:gradFill>
              </a:rPr>
              <a:t>to evaluate </a:t>
            </a:r>
            <a:br>
              <a:rPr lang="en-US" sz="3600" dirty="0" smtClean="0">
                <a:gradFill>
                  <a:gsLst>
                    <a:gs pos="5435">
                      <a:srgbClr val="404040"/>
                    </a:gs>
                    <a:gs pos="100000">
                      <a:srgbClr val="404040"/>
                    </a:gs>
                  </a:gsLst>
                  <a:lin ang="5400000" scaled="0"/>
                </a:gradFill>
              </a:rPr>
            </a:br>
            <a:r>
              <a:rPr lang="en-US" sz="3600" dirty="0" smtClean="0">
                <a:gradFill>
                  <a:gsLst>
                    <a:gs pos="5435">
                      <a:srgbClr val="404040"/>
                    </a:gs>
                    <a:gs pos="100000">
                      <a:srgbClr val="404040"/>
                    </a:gs>
                  </a:gsLst>
                  <a:lin ang="5400000" scaled="0"/>
                </a:gradFill>
              </a:rPr>
              <a:t>this session on your mobile device. </a:t>
            </a:r>
          </a:p>
          <a:p>
            <a:pPr marL="0" indent="0">
              <a:spcBef>
                <a:spcPts val="1800"/>
              </a:spcBef>
              <a:buClr>
                <a:srgbClr val="404040"/>
              </a:buClr>
              <a:buFont typeface="Wingdings" panose="05000000000000000000" pitchFamily="2" charset="2"/>
              <a:buNone/>
            </a:pPr>
            <a:r>
              <a:rPr lang="en-US" sz="3200" dirty="0" smtClean="0">
                <a:gradFill>
                  <a:gsLst>
                    <a:gs pos="3261">
                      <a:srgbClr val="00188F"/>
                    </a:gs>
                    <a:gs pos="100000">
                      <a:srgbClr val="00188F"/>
                    </a:gs>
                  </a:gsLst>
                  <a:lin ang="5400000" scaled="0"/>
                </a:gradFill>
                <a:latin typeface="Segoe UI"/>
              </a:rPr>
              <a:t>You’ll also be entered into </a:t>
            </a:r>
            <a:br>
              <a:rPr lang="en-US" sz="3200" dirty="0" smtClean="0">
                <a:gradFill>
                  <a:gsLst>
                    <a:gs pos="3261">
                      <a:srgbClr val="00188F"/>
                    </a:gs>
                    <a:gs pos="100000">
                      <a:srgbClr val="00188F"/>
                    </a:gs>
                  </a:gsLst>
                  <a:lin ang="5400000" scaled="0"/>
                </a:gradFill>
                <a:latin typeface="Segoe UI"/>
              </a:rPr>
            </a:br>
            <a:r>
              <a:rPr lang="en-US" sz="3200" dirty="0" smtClean="0">
                <a:gradFill>
                  <a:gsLst>
                    <a:gs pos="3261">
                      <a:srgbClr val="00188F"/>
                    </a:gs>
                    <a:gs pos="100000">
                      <a:srgbClr val="00188F"/>
                    </a:gs>
                  </a:gsLst>
                  <a:lin ang="5400000" scaled="0"/>
                </a:gradFill>
                <a:latin typeface="Segoe UI"/>
              </a:rPr>
              <a:t>a daily prize drawing!</a:t>
            </a:r>
            <a:endParaRPr lang="en-US" sz="3200" dirty="0">
              <a:gradFill>
                <a:gsLst>
                  <a:gs pos="3261">
                    <a:srgbClr val="00188F"/>
                  </a:gs>
                  <a:gs pos="100000">
                    <a:srgbClr val="00188F"/>
                  </a:gs>
                </a:gsLst>
                <a:lin ang="5400000" scaled="0"/>
              </a:gradFill>
              <a:latin typeface="Segoe UI"/>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4239" y="3027946"/>
            <a:ext cx="3657600" cy="3657600"/>
          </a:xfrm>
          <a:prstGeom prst="rect">
            <a:avLst/>
          </a:prstGeom>
          <a:ln>
            <a:solidFill>
              <a:srgbClr val="8C8C8C"/>
            </a:solidFill>
          </a:ln>
        </p:spPr>
      </p:pic>
      <p:sp>
        <p:nvSpPr>
          <p:cNvPr id="25" name="Freeform 24"/>
          <p:cNvSpPr>
            <a:spLocks noChangeAspect="1" noEditPoints="1"/>
          </p:cNvSpPr>
          <p:nvPr/>
        </p:nvSpPr>
        <p:spPr bwMode="black">
          <a:xfrm>
            <a:off x="475560"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919893026"/>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3050" y="6079032"/>
            <a:ext cx="118887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404040">
                        <a:lumMod val="75000"/>
                        <a:lumOff val="25000"/>
                      </a:srgbClr>
                    </a:gs>
                    <a:gs pos="100000">
                      <a:srgbClr val="404040">
                        <a:lumMod val="75000"/>
                        <a:lumOff val="25000"/>
                      </a:srgbClr>
                    </a:gs>
                  </a:gsLst>
                  <a:lin ang="5400000" scaled="0"/>
                </a:gradFill>
                <a:cs typeface="Segoe UI" pitchFamily="34" charset="0"/>
              </a:rPr>
              <a:t>© </a:t>
            </a:r>
            <a:r>
              <a:rPr lang="en-US" sz="700" dirty="0" smtClean="0">
                <a:gradFill>
                  <a:gsLst>
                    <a:gs pos="0">
                      <a:srgbClr val="404040">
                        <a:lumMod val="75000"/>
                        <a:lumOff val="25000"/>
                      </a:srgbClr>
                    </a:gs>
                    <a:gs pos="100000">
                      <a:srgbClr val="404040">
                        <a:lumMod val="75000"/>
                        <a:lumOff val="25000"/>
                      </a:srgbClr>
                    </a:gs>
                  </a:gsLst>
                  <a:lin ang="5400000" scaled="0"/>
                </a:gradFill>
                <a:cs typeface="Segoe UI" pitchFamily="34" charset="0"/>
              </a:rPr>
              <a:t>2014 </a:t>
            </a:r>
            <a:r>
              <a:rPr lang="en-US" sz="700" dirty="0">
                <a:gradFill>
                  <a:gsLst>
                    <a:gs pos="0">
                      <a:srgbClr val="404040">
                        <a:lumMod val="75000"/>
                        <a:lumOff val="25000"/>
                      </a:srgbClr>
                    </a:gs>
                    <a:gs pos="100000">
                      <a:srgbClr val="404040">
                        <a:lumMod val="75000"/>
                        <a:lumOff val="25000"/>
                      </a:srgbClr>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404040">
                        <a:lumMod val="75000"/>
                        <a:lumOff val="25000"/>
                      </a:srgbClr>
                    </a:gs>
                    <a:gs pos="100000">
                      <a:srgbClr val="404040">
                        <a:lumMod val="75000"/>
                        <a:lumOff val="25000"/>
                      </a:srgbClr>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232" y="3103733"/>
            <a:ext cx="3687046" cy="787059"/>
          </a:xfrm>
          <a:prstGeom prst="rect">
            <a:avLst/>
          </a:prstGeom>
        </p:spPr>
      </p:pic>
    </p:spTree>
    <p:extLst>
      <p:ext uri="{BB962C8B-B14F-4D97-AF65-F5344CB8AC3E}">
        <p14:creationId xmlns:p14="http://schemas.microsoft.com/office/powerpoint/2010/main" val="17301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70660" y="1844733"/>
            <a:ext cx="11894701" cy="242150"/>
            <a:chOff x="269815" y="2512362"/>
            <a:chExt cx="11896388" cy="222711"/>
          </a:xfrm>
        </p:grpSpPr>
        <p:cxnSp>
          <p:nvCxnSpPr>
            <p:cNvPr id="32" name="Straight Connector 31"/>
            <p:cNvCxnSpPr/>
            <p:nvPr/>
          </p:nvCxnSpPr>
          <p:spPr>
            <a:xfrm>
              <a:off x="269815" y="2512362"/>
              <a:ext cx="0" cy="22271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2166203" y="2512362"/>
              <a:ext cx="0" cy="22271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0" name="Straight Connector 39"/>
          <p:cNvCxnSpPr/>
          <p:nvPr/>
        </p:nvCxnSpPr>
        <p:spPr>
          <a:xfrm>
            <a:off x="883" y="2198422"/>
            <a:ext cx="12098843" cy="0"/>
          </a:xfrm>
          <a:prstGeom prst="line">
            <a:avLst/>
          </a:prstGeom>
          <a:ln w="25400">
            <a:solidFill>
              <a:srgbClr val="FFFFFF"/>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707152" y="1392169"/>
            <a:ext cx="1116437" cy="747314"/>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3199" dirty="0">
                <a:gradFill>
                  <a:gsLst>
                    <a:gs pos="2917">
                      <a:srgbClr val="FFFFFF"/>
                    </a:gs>
                    <a:gs pos="30000">
                      <a:srgbClr val="FFFFFF"/>
                    </a:gs>
                  </a:gsLst>
                  <a:lin ang="5400000" scaled="0"/>
                </a:gradFill>
                <a:latin typeface="Segoe UI Light"/>
              </a:rPr>
              <a:t>APIs</a:t>
            </a:r>
          </a:p>
        </p:txBody>
      </p:sp>
      <p:sp>
        <p:nvSpPr>
          <p:cNvPr id="22" name="Title 2"/>
          <p:cNvSpPr txBox="1">
            <a:spLocks/>
          </p:cNvSpPr>
          <p:nvPr/>
        </p:nvSpPr>
        <p:spPr>
          <a:xfrm>
            <a:off x="275482" y="295730"/>
            <a:ext cx="11887878" cy="917444"/>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5399">
                <a:solidFill>
                  <a:srgbClr val="404040"/>
                </a:solidFill>
              </a:rPr>
              <a:t>Platform </a:t>
            </a:r>
            <a:r>
              <a:rPr sz="5399" err="1">
                <a:solidFill>
                  <a:srgbClr val="404040"/>
                </a:solidFill>
              </a:rPr>
              <a:t>overview</a:t>
            </a:r>
            <a:r>
              <a:rPr sz="5399" err="1">
                <a:gradFill>
                  <a:gsLst>
                    <a:gs pos="1250">
                      <a:srgbClr val="FFFFFF"/>
                    </a:gs>
                    <a:gs pos="100000">
                      <a:srgbClr val="FFFFFF"/>
                    </a:gs>
                  </a:gsLst>
                  <a:lin ang="5400000" scaled="0"/>
                </a:gradFill>
              </a:rPr>
              <a:t>p</a:t>
            </a:r>
            <a:r>
              <a:rPr sz="5399">
                <a:gradFill>
                  <a:gsLst>
                    <a:gs pos="1250">
                      <a:srgbClr val="FFFFFF"/>
                    </a:gs>
                    <a:gs pos="100000">
                      <a:srgbClr val="FFFFFF"/>
                    </a:gs>
                  </a:gsLst>
                  <a:lin ang="5400000" scaled="0"/>
                </a:gradFill>
              </a:rPr>
              <a:t> in a way that’s familiar</a:t>
            </a:r>
          </a:p>
        </p:txBody>
      </p:sp>
      <p:sp>
        <p:nvSpPr>
          <p:cNvPr id="42" name="Rectangle 41"/>
          <p:cNvSpPr/>
          <p:nvPr/>
        </p:nvSpPr>
        <p:spPr bwMode="auto">
          <a:xfrm>
            <a:off x="8394512" y="2430371"/>
            <a:ext cx="3766486" cy="949191"/>
          </a:xfrm>
          <a:prstGeom prst="rect">
            <a:avLst/>
          </a:prstGeom>
          <a:solidFill>
            <a:srgbClr val="008372"/>
          </a:solidFill>
          <a:ln w="6350">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HTML / CSS</a:t>
            </a:r>
          </a:p>
        </p:txBody>
      </p:sp>
      <p:sp>
        <p:nvSpPr>
          <p:cNvPr id="56" name="Rectangle 55"/>
          <p:cNvSpPr/>
          <p:nvPr/>
        </p:nvSpPr>
        <p:spPr bwMode="auto">
          <a:xfrm>
            <a:off x="8394512" y="3469812"/>
            <a:ext cx="3766486" cy="921291"/>
          </a:xfrm>
          <a:prstGeom prst="rect">
            <a:avLst/>
          </a:prstGeom>
          <a:solidFill>
            <a:srgbClr val="00B294"/>
          </a:solidFill>
          <a:ln w="6350">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JavaScript</a:t>
            </a:r>
          </a:p>
        </p:txBody>
      </p:sp>
      <p:grpSp>
        <p:nvGrpSpPr>
          <p:cNvPr id="5" name="Group 4"/>
          <p:cNvGrpSpPr/>
          <p:nvPr/>
        </p:nvGrpSpPr>
        <p:grpSpPr>
          <a:xfrm>
            <a:off x="270659" y="4470460"/>
            <a:ext cx="11892701" cy="1952118"/>
            <a:chOff x="270659" y="4470460"/>
            <a:chExt cx="11892701" cy="1952118"/>
          </a:xfrm>
        </p:grpSpPr>
        <p:sp>
          <p:nvSpPr>
            <p:cNvPr id="38" name="Rectangle 37"/>
            <p:cNvSpPr/>
            <p:nvPr/>
          </p:nvSpPr>
          <p:spPr bwMode="auto">
            <a:xfrm>
              <a:off x="270659" y="5405418"/>
              <a:ext cx="11885514" cy="1017160"/>
            </a:xfrm>
            <a:prstGeom prst="rect">
              <a:avLst/>
            </a:prstGeom>
            <a:solidFill>
              <a:srgbClr val="00B0F0"/>
            </a:solidFill>
            <a:ln>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Windows Kernel Services</a:t>
              </a:r>
            </a:p>
          </p:txBody>
        </p:sp>
        <p:sp>
          <p:nvSpPr>
            <p:cNvPr id="57" name="Rectangle 56"/>
            <p:cNvSpPr/>
            <p:nvPr/>
          </p:nvSpPr>
          <p:spPr bwMode="auto">
            <a:xfrm>
              <a:off x="270659" y="4470460"/>
              <a:ext cx="11892701" cy="855602"/>
            </a:xfrm>
            <a:prstGeom prst="rect">
              <a:avLst/>
            </a:prstGeom>
            <a:solidFill>
              <a:srgbClr val="00B294"/>
            </a:solidFill>
            <a:ln w="6350">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Windows Runtime</a:t>
              </a:r>
            </a:p>
          </p:txBody>
        </p:sp>
      </p:grpSp>
      <p:sp>
        <p:nvSpPr>
          <p:cNvPr id="58" name="Rectangle 57"/>
          <p:cNvSpPr/>
          <p:nvPr/>
        </p:nvSpPr>
        <p:spPr bwMode="auto">
          <a:xfrm>
            <a:off x="4219346" y="2440057"/>
            <a:ext cx="4070919" cy="1951046"/>
          </a:xfrm>
          <a:prstGeom prst="rect">
            <a:avLst/>
          </a:prstGeom>
          <a:solidFill>
            <a:srgbClr val="00B294"/>
          </a:solidFill>
          <a:ln w="6350">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ea typeface="Segoe UI" pitchFamily="34" charset="0"/>
              <a:cs typeface="Segoe UI" pitchFamily="34" charset="0"/>
            </a:endParaRPr>
          </a:p>
          <a:p>
            <a:pPr algn="ct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ea typeface="Segoe UI" pitchFamily="34" charset="0"/>
              <a:cs typeface="Segoe UI" pitchFamily="34" charset="0"/>
            </a:endParaRPr>
          </a:p>
          <a:p>
            <a:pPr algn="ctr" defTabSz="932293" fontAlgn="base">
              <a:lnSpc>
                <a:spcPct val="90000"/>
              </a:lnSpc>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C# / VB</a:t>
            </a:r>
          </a:p>
        </p:txBody>
      </p:sp>
      <p:sp>
        <p:nvSpPr>
          <p:cNvPr id="59" name="Rectangle 58"/>
          <p:cNvSpPr/>
          <p:nvPr/>
        </p:nvSpPr>
        <p:spPr bwMode="auto">
          <a:xfrm>
            <a:off x="270660" y="2440057"/>
            <a:ext cx="3844441" cy="1951047"/>
          </a:xfrm>
          <a:prstGeom prst="rect">
            <a:avLst/>
          </a:prstGeom>
          <a:solidFill>
            <a:srgbClr val="00B294"/>
          </a:solidFill>
          <a:ln w="6350">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ea typeface="Segoe UI" pitchFamily="34" charset="0"/>
              <a:cs typeface="Segoe UI" pitchFamily="34" charset="0"/>
            </a:endParaRPr>
          </a:p>
          <a:p>
            <a:pPr algn="ct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ea typeface="Segoe UI" pitchFamily="34" charset="0"/>
              <a:cs typeface="Segoe UI" pitchFamily="34" charset="0"/>
            </a:endParaRPr>
          </a:p>
          <a:p>
            <a:pPr algn="ctr" defTabSz="932293" fontAlgn="base">
              <a:lnSpc>
                <a:spcPct val="90000"/>
              </a:lnSpc>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C / C++</a:t>
            </a:r>
          </a:p>
        </p:txBody>
      </p:sp>
      <p:sp>
        <p:nvSpPr>
          <p:cNvPr id="60" name="Rectangle 59"/>
          <p:cNvSpPr/>
          <p:nvPr/>
        </p:nvSpPr>
        <p:spPr bwMode="auto">
          <a:xfrm>
            <a:off x="2286559" y="2403566"/>
            <a:ext cx="3766794" cy="986444"/>
          </a:xfrm>
          <a:prstGeom prst="rect">
            <a:avLst/>
          </a:prstGeom>
          <a:solidFill>
            <a:srgbClr val="008372"/>
          </a:solidFill>
          <a:ln w="5715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XAML</a:t>
            </a:r>
          </a:p>
        </p:txBody>
      </p:sp>
      <p:grpSp>
        <p:nvGrpSpPr>
          <p:cNvPr id="120" name="Group 119"/>
          <p:cNvGrpSpPr/>
          <p:nvPr/>
        </p:nvGrpSpPr>
        <p:grpSpPr>
          <a:xfrm>
            <a:off x="160864" y="4425151"/>
            <a:ext cx="12119113" cy="2023105"/>
            <a:chOff x="160864" y="4425151"/>
            <a:chExt cx="12119113" cy="2023105"/>
          </a:xfrm>
        </p:grpSpPr>
        <p:sp>
          <p:nvSpPr>
            <p:cNvPr id="121" name="Rectangle 120"/>
            <p:cNvSpPr/>
            <p:nvPr/>
          </p:nvSpPr>
          <p:spPr>
            <a:xfrm>
              <a:off x="160864" y="4425151"/>
              <a:ext cx="12119113" cy="2023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2" name="Rectangle 121"/>
            <p:cNvSpPr/>
            <p:nvPr/>
          </p:nvSpPr>
          <p:spPr>
            <a:xfrm>
              <a:off x="270659" y="5068957"/>
              <a:ext cx="11885514" cy="73549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23" name="Group 122"/>
            <p:cNvGrpSpPr/>
            <p:nvPr/>
          </p:nvGrpSpPr>
          <p:grpSpPr>
            <a:xfrm>
              <a:off x="331304" y="5143412"/>
              <a:ext cx="11754678" cy="596527"/>
              <a:chOff x="317171" y="5520833"/>
              <a:chExt cx="8956228" cy="548640"/>
            </a:xfrm>
          </p:grpSpPr>
          <p:sp>
            <p:nvSpPr>
              <p:cNvPr id="126" name="Rectangle 125"/>
              <p:cNvSpPr/>
              <p:nvPr/>
            </p:nvSpPr>
            <p:spPr bwMode="auto">
              <a:xfrm>
                <a:off x="317171" y="5520833"/>
                <a:ext cx="4450593" cy="548640"/>
              </a:xfrm>
              <a:prstGeom prst="rect">
                <a:avLst/>
              </a:prstGeom>
              <a:solidFill>
                <a:srgbClr val="002050"/>
              </a:solidFill>
              <a:ln>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Input, Interaction, &amp; Manipulation</a:t>
                </a:r>
              </a:p>
            </p:txBody>
          </p:sp>
          <p:sp>
            <p:nvSpPr>
              <p:cNvPr id="127" name="Rectangle 126"/>
              <p:cNvSpPr/>
              <p:nvPr/>
            </p:nvSpPr>
            <p:spPr bwMode="auto">
              <a:xfrm>
                <a:off x="4833752" y="5520833"/>
                <a:ext cx="4439647" cy="548640"/>
              </a:xfrm>
              <a:prstGeom prst="rect">
                <a:avLst/>
              </a:prstGeom>
              <a:solidFill>
                <a:srgbClr val="002050"/>
              </a:solidFill>
              <a:ln>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DirectX, Media, &amp; Composition</a:t>
                </a:r>
              </a:p>
            </p:txBody>
          </p:sp>
        </p:grpSp>
        <p:sp>
          <p:nvSpPr>
            <p:cNvPr id="124" name="Rectangle 123"/>
            <p:cNvSpPr/>
            <p:nvPr/>
          </p:nvSpPr>
          <p:spPr bwMode="auto">
            <a:xfrm>
              <a:off x="270659" y="5878908"/>
              <a:ext cx="11885514" cy="543670"/>
            </a:xfrm>
            <a:prstGeom prst="rect">
              <a:avLst/>
            </a:prstGeom>
            <a:solidFill>
              <a:srgbClr val="00B0F0"/>
            </a:solidFill>
            <a:ln>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Windows Kernel Services</a:t>
              </a:r>
            </a:p>
          </p:txBody>
        </p:sp>
        <p:sp>
          <p:nvSpPr>
            <p:cNvPr id="125" name="Rectangle 124"/>
            <p:cNvSpPr/>
            <p:nvPr/>
          </p:nvSpPr>
          <p:spPr bwMode="auto">
            <a:xfrm>
              <a:off x="270659" y="4470460"/>
              <a:ext cx="11894702" cy="533984"/>
            </a:xfrm>
            <a:prstGeom prst="rect">
              <a:avLst/>
            </a:prstGeom>
            <a:solidFill>
              <a:srgbClr val="00B294"/>
            </a:solidFill>
            <a:ln w="6350">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Windows Runtime</a:t>
              </a:r>
            </a:p>
          </p:txBody>
        </p:sp>
      </p:grpSp>
      <p:grpSp>
        <p:nvGrpSpPr>
          <p:cNvPr id="173" name="Group 172"/>
          <p:cNvGrpSpPr/>
          <p:nvPr/>
        </p:nvGrpSpPr>
        <p:grpSpPr>
          <a:xfrm>
            <a:off x="212035" y="2403565"/>
            <a:ext cx="12205252" cy="2685269"/>
            <a:chOff x="212035" y="2403565"/>
            <a:chExt cx="12205252" cy="2685269"/>
          </a:xfrm>
        </p:grpSpPr>
        <p:grpSp>
          <p:nvGrpSpPr>
            <p:cNvPr id="174" name="Group 173"/>
            <p:cNvGrpSpPr/>
            <p:nvPr/>
          </p:nvGrpSpPr>
          <p:grpSpPr>
            <a:xfrm>
              <a:off x="212035" y="2403565"/>
              <a:ext cx="12205252" cy="2685269"/>
              <a:chOff x="212035" y="2403565"/>
              <a:chExt cx="12205252" cy="2685269"/>
            </a:xfrm>
          </p:grpSpPr>
          <p:sp>
            <p:nvSpPr>
              <p:cNvPr id="182" name="Rectangle 181"/>
              <p:cNvSpPr/>
              <p:nvPr/>
            </p:nvSpPr>
            <p:spPr>
              <a:xfrm>
                <a:off x="212035" y="2403565"/>
                <a:ext cx="12205252" cy="2685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83" name="Group 182"/>
              <p:cNvGrpSpPr/>
              <p:nvPr/>
            </p:nvGrpSpPr>
            <p:grpSpPr>
              <a:xfrm>
                <a:off x="270661" y="2403566"/>
                <a:ext cx="7508366" cy="2600878"/>
                <a:chOff x="270660" y="2403566"/>
                <a:chExt cx="11894701" cy="2600878"/>
              </a:xfrm>
            </p:grpSpPr>
            <p:sp>
              <p:nvSpPr>
                <p:cNvPr id="184" name="Rectangle 183"/>
                <p:cNvSpPr/>
                <p:nvPr/>
              </p:nvSpPr>
              <p:spPr bwMode="auto">
                <a:xfrm>
                  <a:off x="8394512" y="2430371"/>
                  <a:ext cx="3766486" cy="949191"/>
                </a:xfrm>
                <a:prstGeom prst="rect">
                  <a:avLst/>
                </a:prstGeom>
                <a:solidFill>
                  <a:srgbClr val="008372"/>
                </a:solidFill>
                <a:ln w="6350">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HTML / CSS</a:t>
                  </a:r>
                </a:p>
              </p:txBody>
            </p:sp>
            <p:sp>
              <p:nvSpPr>
                <p:cNvPr id="185" name="Rectangle 184"/>
                <p:cNvSpPr/>
                <p:nvPr/>
              </p:nvSpPr>
              <p:spPr bwMode="auto">
                <a:xfrm>
                  <a:off x="8394512" y="3469812"/>
                  <a:ext cx="3766486" cy="921291"/>
                </a:xfrm>
                <a:prstGeom prst="rect">
                  <a:avLst/>
                </a:prstGeom>
                <a:solidFill>
                  <a:srgbClr val="00B294"/>
                </a:solidFill>
                <a:ln w="6350">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JavaScript</a:t>
                  </a:r>
                </a:p>
              </p:txBody>
            </p:sp>
            <p:sp>
              <p:nvSpPr>
                <p:cNvPr id="186" name="Rectangle 185"/>
                <p:cNvSpPr/>
                <p:nvPr/>
              </p:nvSpPr>
              <p:spPr bwMode="auto">
                <a:xfrm>
                  <a:off x="4219346" y="2440057"/>
                  <a:ext cx="4070919" cy="1951046"/>
                </a:xfrm>
                <a:prstGeom prst="rect">
                  <a:avLst/>
                </a:prstGeom>
                <a:solidFill>
                  <a:srgbClr val="00B294"/>
                </a:solidFill>
                <a:ln w="6350">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ea typeface="Segoe UI" pitchFamily="34" charset="0"/>
                    <a:cs typeface="Segoe UI" pitchFamily="34" charset="0"/>
                  </a:endParaRPr>
                </a:p>
                <a:p>
                  <a:pPr algn="ct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ea typeface="Segoe UI" pitchFamily="34" charset="0"/>
                    <a:cs typeface="Segoe UI" pitchFamily="34" charset="0"/>
                  </a:endParaRPr>
                </a:p>
                <a:p>
                  <a:pPr algn="ctr" defTabSz="932293" fontAlgn="base">
                    <a:lnSpc>
                      <a:spcPct val="90000"/>
                    </a:lnSpc>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C# / VB</a:t>
                  </a:r>
                </a:p>
              </p:txBody>
            </p:sp>
            <p:sp>
              <p:nvSpPr>
                <p:cNvPr id="187" name="Rectangle 186"/>
                <p:cNvSpPr/>
                <p:nvPr/>
              </p:nvSpPr>
              <p:spPr bwMode="auto">
                <a:xfrm>
                  <a:off x="270660" y="2440057"/>
                  <a:ext cx="3844441" cy="1951047"/>
                </a:xfrm>
                <a:prstGeom prst="rect">
                  <a:avLst/>
                </a:prstGeom>
                <a:solidFill>
                  <a:srgbClr val="00B294"/>
                </a:solidFill>
                <a:ln w="6350">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ea typeface="Segoe UI" pitchFamily="34" charset="0"/>
                    <a:cs typeface="Segoe UI" pitchFamily="34" charset="0"/>
                  </a:endParaRPr>
                </a:p>
                <a:p>
                  <a:pPr algn="ct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ea typeface="Segoe UI" pitchFamily="34" charset="0"/>
                    <a:cs typeface="Segoe UI" pitchFamily="34" charset="0"/>
                  </a:endParaRPr>
                </a:p>
                <a:p>
                  <a:pPr algn="ctr" defTabSz="932293" fontAlgn="base">
                    <a:lnSpc>
                      <a:spcPct val="90000"/>
                    </a:lnSpc>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C / C++</a:t>
                  </a:r>
                </a:p>
              </p:txBody>
            </p:sp>
            <p:sp>
              <p:nvSpPr>
                <p:cNvPr id="188" name="Rectangle 187"/>
                <p:cNvSpPr/>
                <p:nvPr/>
              </p:nvSpPr>
              <p:spPr bwMode="auto">
                <a:xfrm>
                  <a:off x="2286559" y="2403566"/>
                  <a:ext cx="3766794" cy="986444"/>
                </a:xfrm>
                <a:prstGeom prst="rect">
                  <a:avLst/>
                </a:prstGeom>
                <a:solidFill>
                  <a:srgbClr val="008372"/>
                </a:solidFill>
                <a:ln w="5715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XAML</a:t>
                  </a:r>
                </a:p>
              </p:txBody>
            </p:sp>
            <p:sp>
              <p:nvSpPr>
                <p:cNvPr id="189" name="Rectangle 188"/>
                <p:cNvSpPr/>
                <p:nvPr/>
              </p:nvSpPr>
              <p:spPr bwMode="auto">
                <a:xfrm>
                  <a:off x="275481" y="4470460"/>
                  <a:ext cx="11889880" cy="533984"/>
                </a:xfrm>
                <a:prstGeom prst="rect">
                  <a:avLst/>
                </a:prstGeom>
                <a:solidFill>
                  <a:srgbClr val="00B294"/>
                </a:solidFill>
                <a:ln w="6350">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Windows Runtime</a:t>
                  </a:r>
                </a:p>
              </p:txBody>
            </p:sp>
          </p:grpSp>
        </p:grpSp>
        <p:grpSp>
          <p:nvGrpSpPr>
            <p:cNvPr id="175" name="Group 174"/>
            <p:cNvGrpSpPr/>
            <p:nvPr/>
          </p:nvGrpSpPr>
          <p:grpSpPr>
            <a:xfrm>
              <a:off x="7959884" y="2440057"/>
              <a:ext cx="4191000" cy="2564388"/>
              <a:chOff x="7285037" y="2320722"/>
              <a:chExt cx="4191000" cy="2415819"/>
            </a:xfrm>
            <a:solidFill>
              <a:srgbClr val="00B294"/>
            </a:solidFill>
          </p:grpSpPr>
          <p:sp>
            <p:nvSpPr>
              <p:cNvPr id="176" name="Rectangle 175"/>
              <p:cNvSpPr/>
              <p:nvPr/>
            </p:nvSpPr>
            <p:spPr bwMode="auto">
              <a:xfrm>
                <a:off x="7285037" y="2320722"/>
                <a:ext cx="1295400" cy="1838011"/>
              </a:xfrm>
              <a:prstGeom prst="rect">
                <a:avLst/>
              </a:prstGeom>
              <a:grpFill/>
              <a:ln w="6350" cap="flat" cmpd="sng" algn="ctr">
                <a:solidFill>
                  <a:srgbClr val="0072C6"/>
                </a:solidFill>
                <a:prstDash val="solid"/>
                <a:headEnd type="none" w="med" len="med"/>
                <a:tailEnd type="none" w="med" len="med"/>
              </a:ln>
              <a:effectLst/>
            </p:spPr>
            <p:txBody>
              <a:bodyPr lIns="91440" tIns="91440" rIns="34294" bIns="34294" rtlCol="0" anchor="t" anchorCtr="0"/>
              <a:lstStyle/>
              <a:p>
                <a:pPr algn="ctr" defTabSz="932406">
                  <a:defRPr/>
                </a:pPr>
                <a:r>
                  <a:rPr lang="en-US" sz="1600" kern="0" spc="-102" dirty="0" smtClean="0">
                    <a:solidFill>
                      <a:srgbClr val="FFFFFF"/>
                    </a:solidFill>
                    <a:ea typeface="Segoe UI" pitchFamily="34" charset="0"/>
                    <a:cs typeface="Segoe UI" pitchFamily="34" charset="0"/>
                  </a:rPr>
                  <a:t>HTML</a:t>
                </a:r>
              </a:p>
              <a:p>
                <a:pPr algn="ctr" defTabSz="932406">
                  <a:defRPr/>
                </a:pPr>
                <a:r>
                  <a:rPr lang="en-US" sz="1600" kern="0" spc="-102" dirty="0" smtClean="0">
                    <a:solidFill>
                      <a:srgbClr val="FFFFFF"/>
                    </a:solidFill>
                    <a:ea typeface="Segoe UI" pitchFamily="34" charset="0"/>
                    <a:cs typeface="Segoe UI" pitchFamily="34" charset="0"/>
                  </a:rPr>
                  <a:t>JS</a:t>
                </a:r>
              </a:p>
            </p:txBody>
          </p:sp>
          <p:sp>
            <p:nvSpPr>
              <p:cNvPr id="177" name="Rectangle 176"/>
              <p:cNvSpPr/>
              <p:nvPr/>
            </p:nvSpPr>
            <p:spPr bwMode="auto">
              <a:xfrm>
                <a:off x="7285037" y="4233493"/>
                <a:ext cx="1295400" cy="503048"/>
              </a:xfrm>
              <a:prstGeom prst="rect">
                <a:avLst/>
              </a:prstGeom>
              <a:grpFill/>
              <a:ln w="6350" cap="flat" cmpd="sng" algn="ctr">
                <a:solidFill>
                  <a:srgbClr val="0072C6"/>
                </a:solidFill>
                <a:prstDash val="solid"/>
                <a:headEnd type="none" w="med" len="med"/>
                <a:tailEnd type="none" w="med" len="med"/>
              </a:ln>
              <a:effectLst/>
            </p:spPr>
            <p:txBody>
              <a:bodyPr lIns="91440" tIns="91440" rIns="34294" bIns="34294" rtlCol="0" anchor="t" anchorCtr="0"/>
              <a:lstStyle/>
              <a:p>
                <a:pPr algn="ctr" defTabSz="932406">
                  <a:defRPr/>
                </a:pPr>
                <a:r>
                  <a:rPr lang="en-US" sz="1600" kern="0" spc="-102" dirty="0" smtClean="0">
                    <a:solidFill>
                      <a:srgbClr val="FFFFFF"/>
                    </a:solidFill>
                    <a:ea typeface="Segoe UI" pitchFamily="34" charset="0"/>
                    <a:cs typeface="Segoe UI" pitchFamily="34" charset="0"/>
                  </a:rPr>
                  <a:t>IE</a:t>
                </a:r>
              </a:p>
            </p:txBody>
          </p:sp>
          <p:sp>
            <p:nvSpPr>
              <p:cNvPr id="178" name="Rectangle 177"/>
              <p:cNvSpPr/>
              <p:nvPr/>
            </p:nvSpPr>
            <p:spPr bwMode="auto">
              <a:xfrm>
                <a:off x="8732837" y="2320722"/>
                <a:ext cx="1295400" cy="1838013"/>
              </a:xfrm>
              <a:prstGeom prst="rect">
                <a:avLst/>
              </a:prstGeom>
              <a:grpFill/>
              <a:ln w="6350" cap="flat" cmpd="sng" algn="ctr">
                <a:solidFill>
                  <a:srgbClr val="0072C6"/>
                </a:solidFill>
                <a:prstDash val="solid"/>
                <a:headEnd type="none" w="med" len="med"/>
                <a:tailEnd type="none" w="med" len="med"/>
              </a:ln>
              <a:effectLst/>
            </p:spPr>
            <p:txBody>
              <a:bodyPr lIns="91440" tIns="91440" rIns="34294" bIns="34294" rtlCol="0" anchor="t" anchorCtr="0"/>
              <a:lstStyle/>
              <a:p>
                <a:pPr algn="ctr" defTabSz="932406">
                  <a:defRPr/>
                </a:pPr>
                <a:r>
                  <a:rPr lang="en-US" sz="1600" kern="0" spc="-102" dirty="0" smtClean="0">
                    <a:solidFill>
                      <a:srgbClr val="FFFFFF"/>
                    </a:solidFill>
                    <a:ea typeface="Segoe UI" pitchFamily="34" charset="0"/>
                    <a:cs typeface="Segoe UI" pitchFamily="34" charset="0"/>
                  </a:rPr>
                  <a:t>C/C++</a:t>
                </a:r>
              </a:p>
            </p:txBody>
          </p:sp>
          <p:sp>
            <p:nvSpPr>
              <p:cNvPr id="179" name="Rectangle 178"/>
              <p:cNvSpPr/>
              <p:nvPr/>
            </p:nvSpPr>
            <p:spPr bwMode="auto">
              <a:xfrm>
                <a:off x="10180637" y="2320722"/>
                <a:ext cx="1295400" cy="1831649"/>
              </a:xfrm>
              <a:prstGeom prst="rect">
                <a:avLst/>
              </a:prstGeom>
              <a:grpFill/>
              <a:ln w="6350" cap="flat" cmpd="sng" algn="ctr">
                <a:solidFill>
                  <a:srgbClr val="0072C6"/>
                </a:solidFill>
                <a:prstDash val="solid"/>
                <a:headEnd type="none" w="med" len="med"/>
                <a:tailEnd type="none" w="med" len="med"/>
              </a:ln>
              <a:effectLst/>
            </p:spPr>
            <p:txBody>
              <a:bodyPr lIns="91440" tIns="91440" rIns="34294" bIns="34294" rtlCol="0" anchor="t" anchorCtr="0"/>
              <a:lstStyle/>
              <a:p>
                <a:pPr algn="ctr" defTabSz="932406">
                  <a:defRPr/>
                </a:pPr>
                <a:r>
                  <a:rPr lang="en-US" sz="1600" kern="0" spc="-102" dirty="0" smtClean="0">
                    <a:solidFill>
                      <a:srgbClr val="FFFFFF"/>
                    </a:solidFill>
                    <a:ea typeface="Segoe UI" pitchFamily="34" charset="0"/>
                    <a:cs typeface="Segoe UI" pitchFamily="34" charset="0"/>
                  </a:rPr>
                  <a:t>C#/VB</a:t>
                </a:r>
              </a:p>
            </p:txBody>
          </p:sp>
          <p:sp>
            <p:nvSpPr>
              <p:cNvPr id="180" name="Rectangle 179"/>
              <p:cNvSpPr/>
              <p:nvPr/>
            </p:nvSpPr>
            <p:spPr bwMode="auto">
              <a:xfrm>
                <a:off x="10180637" y="4233493"/>
                <a:ext cx="1295400" cy="503048"/>
              </a:xfrm>
              <a:prstGeom prst="rect">
                <a:avLst/>
              </a:prstGeom>
              <a:grpFill/>
              <a:ln w="6350" cap="flat" cmpd="sng" algn="ctr">
                <a:solidFill>
                  <a:srgbClr val="0072C6"/>
                </a:solidFill>
                <a:prstDash val="solid"/>
                <a:headEnd type="none" w="med" len="med"/>
                <a:tailEnd type="none" w="med" len="med"/>
              </a:ln>
              <a:effectLst/>
            </p:spPr>
            <p:txBody>
              <a:bodyPr lIns="91440" tIns="91440" rIns="34294" bIns="34294" rtlCol="0" anchor="t" anchorCtr="0"/>
              <a:lstStyle/>
              <a:p>
                <a:pPr algn="ctr" defTabSz="932406">
                  <a:defRPr/>
                </a:pPr>
                <a:r>
                  <a:rPr lang="en-US" sz="1600" kern="0" spc="-102" dirty="0" smtClean="0">
                    <a:solidFill>
                      <a:srgbClr val="FFFFFF"/>
                    </a:solidFill>
                    <a:ea typeface="Segoe UI" pitchFamily="34" charset="0"/>
                    <a:cs typeface="Segoe UI" pitchFamily="34" charset="0"/>
                  </a:rPr>
                  <a:t>.NET /WPF/ SL</a:t>
                </a:r>
              </a:p>
            </p:txBody>
          </p:sp>
          <p:sp>
            <p:nvSpPr>
              <p:cNvPr id="181" name="Rectangle 180"/>
              <p:cNvSpPr/>
              <p:nvPr/>
            </p:nvSpPr>
            <p:spPr bwMode="auto">
              <a:xfrm>
                <a:off x="8732837" y="4233493"/>
                <a:ext cx="1295400" cy="503046"/>
              </a:xfrm>
              <a:prstGeom prst="rect">
                <a:avLst/>
              </a:prstGeom>
              <a:grpFill/>
              <a:ln w="6350" cap="flat" cmpd="sng" algn="ctr">
                <a:solidFill>
                  <a:srgbClr val="0072C6"/>
                </a:solidFill>
                <a:prstDash val="solid"/>
                <a:headEnd type="none" w="med" len="med"/>
                <a:tailEnd type="none" w="med" len="med"/>
              </a:ln>
              <a:effectLst/>
            </p:spPr>
            <p:txBody>
              <a:bodyPr lIns="91440" tIns="91440" rIns="34294" bIns="34294" rtlCol="0" anchor="t" anchorCtr="0"/>
              <a:lstStyle/>
              <a:p>
                <a:pPr algn="ctr" defTabSz="932406">
                  <a:defRPr/>
                </a:pPr>
                <a:r>
                  <a:rPr lang="en-US" sz="1600" kern="0" spc="-102" dirty="0" smtClean="0">
                    <a:solidFill>
                      <a:srgbClr val="FFFFFF"/>
                    </a:solidFill>
                    <a:ea typeface="Segoe UI" pitchFamily="34" charset="0"/>
                    <a:cs typeface="Segoe UI" pitchFamily="34" charset="0"/>
                  </a:rPr>
                  <a:t>WIN32</a:t>
                </a:r>
              </a:p>
            </p:txBody>
          </p:sp>
        </p:grpSp>
      </p:grpSp>
    </p:spTree>
    <p:extLst>
      <p:ext uri="{BB962C8B-B14F-4D97-AF65-F5344CB8AC3E}">
        <p14:creationId xmlns:p14="http://schemas.microsoft.com/office/powerpoint/2010/main" val="142204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
                                        </p:tgtEl>
                                        <p:attrNameLst>
                                          <p:attrName>style.visibility</p:attrName>
                                        </p:attrNameLst>
                                      </p:cBhvr>
                                      <p:to>
                                        <p:strVal val="visible"/>
                                      </p:to>
                                    </p:set>
                                    <p:animEffect transition="in" filter="fade">
                                      <p:cBhvr>
                                        <p:cTn id="12"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283051" y="4214178"/>
            <a:ext cx="1603566" cy="10668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6834" y="3577163"/>
            <a:ext cx="1529787" cy="117041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0208" y="4259262"/>
            <a:ext cx="1065019" cy="2065939"/>
          </a:xfrm>
          <a:prstGeom prst="rect">
            <a:avLst/>
          </a:prstGeom>
        </p:spPr>
      </p:pic>
      <p:sp>
        <p:nvSpPr>
          <p:cNvPr id="3" name="Title 2"/>
          <p:cNvSpPr>
            <a:spLocks noGrp="1"/>
          </p:cNvSpPr>
          <p:nvPr>
            <p:ph type="title"/>
          </p:nvPr>
        </p:nvSpPr>
        <p:spPr/>
        <p:txBody>
          <a:bodyPr/>
          <a:lstStyle/>
          <a:p>
            <a:r>
              <a:rPr lang="en-US" dirty="0" smtClean="0"/>
              <a:t>Form factors!</a:t>
            </a:r>
            <a:endParaRPr lang="en-US"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0637" y="0"/>
            <a:ext cx="5588000" cy="4995333"/>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5089" y="2278062"/>
            <a:ext cx="4992960" cy="231775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2998" y="3545944"/>
            <a:ext cx="4562930" cy="3203575"/>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85342" y="4702129"/>
            <a:ext cx="3554908" cy="2412640"/>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74559" y="2973689"/>
            <a:ext cx="950319" cy="1556713"/>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50" y="4759143"/>
            <a:ext cx="4126440" cy="2321122"/>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1035" y="3776124"/>
            <a:ext cx="2428704" cy="1639375"/>
          </a:xfrm>
          <a:prstGeom prst="rect">
            <a:avLst/>
          </a:prstGeom>
        </p:spPr>
      </p:pic>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22992" y="5028712"/>
            <a:ext cx="2581163" cy="1881187"/>
          </a:xfrm>
          <a:prstGeom prst="rect">
            <a:avLst/>
          </a:prstGeom>
        </p:spPr>
      </p:pic>
      <p:sp>
        <p:nvSpPr>
          <p:cNvPr id="4" name="Rectangle 3"/>
          <p:cNvSpPr/>
          <p:nvPr/>
        </p:nvSpPr>
        <p:spPr bwMode="auto">
          <a:xfrm>
            <a:off x="6305227" y="6621462"/>
            <a:ext cx="1589410" cy="228600"/>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9746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Write display-independent code that works at any display density</a:t>
            </a:r>
          </a:p>
          <a:p>
            <a:pPr lvl="1"/>
            <a:r>
              <a:rPr lang="en-US" dirty="0" smtClean="0"/>
              <a:t>And looks great on premium hardware</a:t>
            </a:r>
          </a:p>
          <a:p>
            <a:r>
              <a:rPr lang="en-US" dirty="0" smtClean="0"/>
              <a:t>Write input-agnostic code that works well with any input device</a:t>
            </a:r>
          </a:p>
          <a:p>
            <a:pPr lvl="1"/>
            <a:r>
              <a:rPr lang="en-US" dirty="0" smtClean="0"/>
              <a:t>And takes advantage of the unique features of each class if of input </a:t>
            </a:r>
          </a:p>
        </p:txBody>
      </p:sp>
      <p:sp>
        <p:nvSpPr>
          <p:cNvPr id="3" name="Title 2"/>
          <p:cNvSpPr>
            <a:spLocks noGrp="1"/>
          </p:cNvSpPr>
          <p:nvPr>
            <p:ph type="title"/>
          </p:nvPr>
        </p:nvSpPr>
        <p:spPr/>
        <p:txBody>
          <a:bodyPr/>
          <a:lstStyle/>
          <a:p>
            <a:r>
              <a:rPr lang="en-US" dirty="0" smtClean="0"/>
              <a:t>An exciting time to be developing desktop apps!</a:t>
            </a:r>
            <a:endParaRPr lang="en-US" dirty="0"/>
          </a:p>
        </p:txBody>
      </p:sp>
      <p:sp>
        <p:nvSpPr>
          <p:cNvPr id="4" name="Content Placeholder 3"/>
          <p:cNvSpPr>
            <a:spLocks noGrp="1"/>
          </p:cNvSpPr>
          <p:nvPr>
            <p:ph type="body" sz="quarter" idx="11"/>
          </p:nvPr>
        </p:nvSpPr>
        <p:spPr>
          <a:xfrm>
            <a:off x="283148" y="2201861"/>
            <a:ext cx="2743200" cy="4495801"/>
          </a:xfrm>
        </p:spPr>
        <p:txBody>
          <a:bodyPr/>
          <a:lstStyle/>
          <a:p>
            <a:r>
              <a:rPr lang="en-US" dirty="0" smtClean="0"/>
              <a:t>You can leverage or target all these new hardware options and form factors</a:t>
            </a:r>
          </a:p>
        </p:txBody>
      </p:sp>
    </p:spTree>
    <p:extLst>
      <p:ext uri="{BB962C8B-B14F-4D97-AF65-F5344CB8AC3E}">
        <p14:creationId xmlns:p14="http://schemas.microsoft.com/office/powerpoint/2010/main" val="170209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
            </a:r>
            <a:r>
              <a:rPr lang="en-US" dirty="0" smtClean="0"/>
              <a:t>isplays</a:t>
            </a:r>
            <a:endParaRPr lang="en-US" dirty="0"/>
          </a:p>
        </p:txBody>
      </p:sp>
    </p:spTree>
    <p:extLst>
      <p:ext uri="{BB962C8B-B14F-4D97-AF65-F5344CB8AC3E}">
        <p14:creationId xmlns:p14="http://schemas.microsoft.com/office/powerpoint/2010/main" val="77088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Contrast, vision, and productivity</a:t>
            </a:r>
            <a:endParaRPr lang="en-US" dirty="0"/>
          </a:p>
        </p:txBody>
      </p:sp>
      <p:sp>
        <p:nvSpPr>
          <p:cNvPr id="4" name="Content Placeholder 3"/>
          <p:cNvSpPr>
            <a:spLocks noGrp="1"/>
          </p:cNvSpPr>
          <p:nvPr>
            <p:ph type="body" sz="quarter" idx="11"/>
          </p:nvPr>
        </p:nvSpPr>
        <p:spPr/>
        <p:txBody>
          <a:bodyPr/>
          <a:lstStyle/>
          <a:p>
            <a:r>
              <a:rPr lang="en-US" dirty="0" smtClean="0"/>
              <a:t>DPI -&gt; contrast</a:t>
            </a:r>
          </a:p>
          <a:p>
            <a:r>
              <a:rPr lang="en-US" dirty="0" smtClean="0"/>
              <a:t>Contrast -&gt; reading</a:t>
            </a:r>
          </a:p>
        </p:txBody>
      </p:sp>
      <p:pic>
        <p:nvPicPr>
          <p:cNvPr id="10" name="Picture 9"/>
          <p:cNvPicPr>
            <a:picLocks noChangeAspect="1"/>
          </p:cNvPicPr>
          <p:nvPr/>
        </p:nvPicPr>
        <p:blipFill>
          <a:blip r:embed="rId3"/>
          <a:stretch>
            <a:fillRect/>
          </a:stretch>
        </p:blipFill>
        <p:spPr>
          <a:xfrm>
            <a:off x="3465512" y="2316162"/>
            <a:ext cx="5800725" cy="1971675"/>
          </a:xfrm>
          <a:prstGeom prst="rect">
            <a:avLst/>
          </a:prstGeom>
        </p:spPr>
      </p:pic>
      <p:pic>
        <p:nvPicPr>
          <p:cNvPr id="9" name="Picture 8"/>
          <p:cNvPicPr>
            <a:picLocks noChangeAspect="1"/>
          </p:cNvPicPr>
          <p:nvPr/>
        </p:nvPicPr>
        <p:blipFill>
          <a:blip r:embed="rId4"/>
          <a:stretch>
            <a:fillRect/>
          </a:stretch>
        </p:blipFill>
        <p:spPr>
          <a:xfrm>
            <a:off x="3551326" y="2344737"/>
            <a:ext cx="5686425" cy="1914525"/>
          </a:xfrm>
          <a:prstGeom prst="rect">
            <a:avLst/>
          </a:prstGeom>
        </p:spPr>
      </p:pic>
      <p:grpSp>
        <p:nvGrpSpPr>
          <p:cNvPr id="17" name="Group 16"/>
          <p:cNvGrpSpPr/>
          <p:nvPr/>
        </p:nvGrpSpPr>
        <p:grpSpPr>
          <a:xfrm>
            <a:off x="274637" y="1639888"/>
            <a:ext cx="11069115" cy="4800934"/>
            <a:chOff x="274637" y="1639888"/>
            <a:chExt cx="11069115" cy="4800934"/>
          </a:xfrm>
        </p:grpSpPr>
        <p:sp>
          <p:nvSpPr>
            <p:cNvPr id="11" name="Rectangle 10"/>
            <p:cNvSpPr/>
            <p:nvPr/>
          </p:nvSpPr>
          <p:spPr bwMode="auto">
            <a:xfrm>
              <a:off x="3026348" y="1639888"/>
              <a:ext cx="6925689" cy="310356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5" name="Group 14"/>
            <p:cNvGrpSpPr/>
            <p:nvPr/>
          </p:nvGrpSpPr>
          <p:grpSpPr>
            <a:xfrm>
              <a:off x="274637" y="2963862"/>
              <a:ext cx="6184952" cy="3476960"/>
              <a:chOff x="274637" y="2963862"/>
              <a:chExt cx="6184952" cy="3476960"/>
            </a:xfrm>
          </p:grpSpPr>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274637" y="2963862"/>
                <a:ext cx="6184952" cy="3476960"/>
              </a:xfrm>
              <a:prstGeom prst="rect">
                <a:avLst/>
              </a:prstGeom>
            </p:spPr>
          </p:pic>
          <p:sp>
            <p:nvSpPr>
              <p:cNvPr id="6" name="TextBox 5"/>
              <p:cNvSpPr txBox="1"/>
              <p:nvPr/>
            </p:nvSpPr>
            <p:spPr>
              <a:xfrm>
                <a:off x="2580441" y="5857229"/>
                <a:ext cx="2209800" cy="461665"/>
              </a:xfrm>
              <a:prstGeom prst="rect">
                <a:avLst/>
              </a:prstGeom>
              <a:solidFill>
                <a:schemeClr val="bg1"/>
              </a:solidFill>
            </p:spPr>
            <p:txBody>
              <a:bodyPr wrap="square" lIns="182880" tIns="146304" rIns="182880" bIns="146304" rtlCol="0">
                <a:spAutoFit/>
              </a:bodyPr>
              <a:lstStyle/>
              <a:p>
                <a:pPr algn="ctr">
                  <a:lnSpc>
                    <a:spcPct val="90000"/>
                  </a:lnSpc>
                  <a:spcAft>
                    <a:spcPts val="600"/>
                  </a:spcAft>
                </a:pPr>
                <a:r>
                  <a:rPr lang="en-US" sz="1200" dirty="0" smtClean="0">
                    <a:gradFill>
                      <a:gsLst>
                        <a:gs pos="2917">
                          <a:srgbClr val="404040"/>
                        </a:gs>
                        <a:gs pos="30000">
                          <a:srgbClr val="404040"/>
                        </a:gs>
                      </a:gsLst>
                      <a:lin ang="5400000" scaled="0"/>
                    </a:gradFill>
                  </a:rPr>
                  <a:t>Proxy for pixel density</a:t>
                </a:r>
              </a:p>
            </p:txBody>
          </p:sp>
          <p:sp>
            <p:nvSpPr>
              <p:cNvPr id="13" name="TextBox 12"/>
              <p:cNvSpPr txBox="1"/>
              <p:nvPr/>
            </p:nvSpPr>
            <p:spPr>
              <a:xfrm>
                <a:off x="396387" y="3725770"/>
                <a:ext cx="535531" cy="1488997"/>
              </a:xfrm>
              <a:prstGeom prst="rect">
                <a:avLst/>
              </a:prstGeom>
              <a:solidFill>
                <a:schemeClr val="bg1"/>
              </a:solidFill>
            </p:spPr>
            <p:txBody>
              <a:bodyPr vert="vert270" wrap="none" lIns="182880" tIns="146304" rIns="182880" bIns="146304" rtlCol="0">
                <a:spAutoFit/>
              </a:bodyPr>
              <a:lstStyle/>
              <a:p>
                <a:pPr>
                  <a:lnSpc>
                    <a:spcPct val="90000"/>
                  </a:lnSpc>
                  <a:spcAft>
                    <a:spcPts val="600"/>
                  </a:spcAft>
                </a:pPr>
                <a:r>
                  <a:rPr lang="en-US" sz="1200" dirty="0" smtClean="0">
                    <a:gradFill>
                      <a:gsLst>
                        <a:gs pos="2917">
                          <a:srgbClr val="404040"/>
                        </a:gs>
                        <a:gs pos="30000">
                          <a:srgbClr val="404040"/>
                        </a:gs>
                      </a:gsLst>
                      <a:lin ang="5400000" scaled="0"/>
                    </a:gradFill>
                  </a:rPr>
                  <a:t>Proxy for contrast</a:t>
                </a:r>
              </a:p>
            </p:txBody>
          </p:sp>
        </p:grpSp>
        <p:grpSp>
          <p:nvGrpSpPr>
            <p:cNvPr id="16" name="Group 15"/>
            <p:cNvGrpSpPr/>
            <p:nvPr/>
          </p:nvGrpSpPr>
          <p:grpSpPr>
            <a:xfrm>
              <a:off x="6538239" y="1744662"/>
              <a:ext cx="4805513" cy="4600287"/>
              <a:chOff x="6538239" y="1744662"/>
              <a:chExt cx="4805513" cy="4600287"/>
            </a:xfrm>
          </p:grpSpPr>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9678" y="1744662"/>
                <a:ext cx="4664074" cy="446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132851" y="5883284"/>
                <a:ext cx="2657386" cy="461665"/>
              </a:xfrm>
              <a:prstGeom prst="rect">
                <a:avLst/>
              </a:prstGeom>
              <a:solidFill>
                <a:schemeClr val="bg1"/>
              </a:solidFill>
            </p:spPr>
            <p:txBody>
              <a:bodyPr wrap="square" lIns="182880" tIns="146304" rIns="182880" bIns="146304" rtlCol="0">
                <a:spAutoFit/>
              </a:bodyPr>
              <a:lstStyle/>
              <a:p>
                <a:pPr algn="ctr">
                  <a:lnSpc>
                    <a:spcPct val="90000"/>
                  </a:lnSpc>
                  <a:spcAft>
                    <a:spcPts val="600"/>
                  </a:spcAft>
                </a:pPr>
                <a:r>
                  <a:rPr lang="en-US" sz="1200" dirty="0" smtClean="0">
                    <a:gradFill>
                      <a:gsLst>
                        <a:gs pos="2917">
                          <a:srgbClr val="404040"/>
                        </a:gs>
                        <a:gs pos="30000">
                          <a:srgbClr val="404040"/>
                        </a:gs>
                      </a:gsLst>
                      <a:lin ang="5400000" scaled="0"/>
                    </a:gradFill>
                  </a:rPr>
                  <a:t>Proxy for contrast</a:t>
                </a:r>
              </a:p>
            </p:txBody>
          </p:sp>
          <p:sp>
            <p:nvSpPr>
              <p:cNvPr id="14" name="TextBox 13"/>
              <p:cNvSpPr txBox="1"/>
              <p:nvPr/>
            </p:nvSpPr>
            <p:spPr>
              <a:xfrm>
                <a:off x="6538239" y="1887771"/>
                <a:ext cx="535531" cy="3704365"/>
              </a:xfrm>
              <a:prstGeom prst="rect">
                <a:avLst/>
              </a:prstGeom>
              <a:solidFill>
                <a:schemeClr val="bg1"/>
              </a:solidFill>
            </p:spPr>
            <p:txBody>
              <a:bodyPr vert="vert270" wrap="square" lIns="182880" tIns="146304" rIns="182880" bIns="146304" rtlCol="0">
                <a:spAutoFit/>
              </a:bodyPr>
              <a:lstStyle/>
              <a:p>
                <a:pPr>
                  <a:lnSpc>
                    <a:spcPct val="90000"/>
                  </a:lnSpc>
                  <a:spcAft>
                    <a:spcPts val="600"/>
                  </a:spcAft>
                </a:pPr>
                <a:r>
                  <a:rPr lang="en-US" sz="1200" dirty="0" smtClean="0">
                    <a:gradFill>
                      <a:gsLst>
                        <a:gs pos="2917">
                          <a:srgbClr val="404040"/>
                        </a:gs>
                        <a:gs pos="30000">
                          <a:srgbClr val="404040"/>
                        </a:gs>
                      </a:gsLst>
                      <a:lin ang="5400000" scaled="0"/>
                    </a:gradFill>
                  </a:rPr>
                  <a:t>Reading rate (words/minute)</a:t>
                </a:r>
              </a:p>
            </p:txBody>
          </p:sp>
        </p:grpSp>
      </p:grpSp>
    </p:spTree>
    <p:extLst>
      <p:ext uri="{BB962C8B-B14F-4D97-AF65-F5344CB8AC3E}">
        <p14:creationId xmlns:p14="http://schemas.microsoft.com/office/powerpoint/2010/main" val="357113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Workstation in your pocket ...</a:t>
            </a:r>
            <a:endParaRPr lang="en-US" dirty="0"/>
          </a:p>
        </p:txBody>
      </p:sp>
    </p:spTree>
    <p:extLst>
      <p:ext uri="{BB962C8B-B14F-4D97-AF65-F5344CB8AC3E}">
        <p14:creationId xmlns:p14="http://schemas.microsoft.com/office/powerpoint/2010/main" val="318915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5-30536_Build_2014_Breakout_Template_White_16x9">
  <a:themeElements>
    <a:clrScheme name="Build 2014">
      <a:dk1>
        <a:srgbClr val="40404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4_Template.potx" id="{39E59A6A-D504-4212-89A7-01891365F18E}" vid="{A4136940-2F30-4F5C-9ED6-88F2C49C1AE1}"/>
    </a:ext>
  </a:extLst>
</a:theme>
</file>

<file path=ppt/theme/theme2.xml><?xml version="1.0" encoding="utf-8"?>
<a:theme xmlns:a="http://schemas.openxmlformats.org/drawingml/2006/main" name="1_5-30536_Build_2014_Breakout_Template_Blue_16x9">
  <a:themeElements>
    <a:clrScheme name="Build 2014">
      <a:dk1>
        <a:srgbClr val="00000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4_Template.potx" id="{39E59A6A-D504-4212-89A7-01891365F18E}" vid="{C5418590-2BCF-48C6-AF37-67DC4D4291A7}"/>
    </a:ext>
  </a:extLst>
</a:theme>
</file>

<file path=ppt/theme/theme3.xml><?xml version="1.0" encoding="utf-8"?>
<a:theme xmlns:a="http://schemas.openxmlformats.org/drawingml/2006/main" name="1_5-30536_Build_2014_Breakout_Template_White_16x9">
  <a:themeElements>
    <a:clrScheme name="Build 2014">
      <a:dk1>
        <a:srgbClr val="40404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4_Breakout_Template" id="{52D42D64-89DE-41AD-8975-A48A4AD41E3B}" vid="{F51D7F8F-CACB-4F96-BA60-D319CB42686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27</Value>
      <Value>55</Value>
      <Value>28</Value>
      <Value>6</Value>
    </TaxCatchAll>
    <Event_x0020_End_x0020_Date xmlns="e36bfbf9-5e42-489c-a259-4c54eb22cb57">2014-04-04T07:00:00+00:00</Event_x0020_End_x0020_Date>
    <Event_x0020_Start_x0020_Date xmlns="e36bfbf9-5e42-489c-a259-4c54eb22cb57">2014-04-02T07:00:00+00:00</Event_x0020_Start_x0020_Date>
    <MS_x0020_Speaker xmlns="e36bfbf9-5e42-489c-a259-4c54eb22cb57">
      <UserInfo>
        <DisplayName/>
        <AccountId xsi:nil="true"/>
        <AccountType/>
      </UserInfo>
    </MS_x0020_Speaker>
    <External_x0020_Speaker xmlns="e36bfbf9-5e42-489c-a259-4c54eb22cb57"> Steve Wright</External_x0020_Speaker>
    <Session_x0020_Code xmlns="e36bfbf9-5e42-489c-a259-4c54eb22cb57">2-535</Session_x0020_Code>
    <Presentation_x0020_Date xmlns="e36bfbf9-5e42-489c-a259-4c54eb22cb57">2014-04-02T00:00:00-07:00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TermInfo xmlns="http://schemas.microsoft.com/office/infopath/2007/PartnerControls">
          <TermName xmlns="http://schemas.microsoft.com/office/infopath/2007/PartnerControls">Moscone Center</TermName>
          <TermId xmlns="http://schemas.microsoft.com/office/infopath/2007/PartnerControls">d4f36a2e-dd0d-4424-990f-7c93b4e9f063</TermId>
        </TermInfo>
      </Term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ermInfo xmlns="http://schemas.microsoft.com/office/infopath/2007/PartnerControls">
          <TermName xmlns="http://schemas.microsoft.com/office/infopath/2007/PartnerControls">Build 2014</TermName>
          <TermId xmlns="http://schemas.microsoft.com/office/infopath/2007/PartnerControls">8770012f-d296-48ca-a06e-3861b41b8494</TermId>
        </TermInfo>
      </Terms>
    </TaxKeywordTaxHTField>
    <RatedBy xmlns="http://schemas.microsoft.com/sharepoint/v3">
      <UserInfo>
        <DisplayName/>
        <AccountId xsi:nil="true"/>
        <AccountType/>
      </UserInfo>
    </RatedBy>
  </documentManagement>
</p:properties>
</file>

<file path=customXml/item3.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59190252e8f6b8110360cee8e4044d5b">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ce62f3e539b6767ca1e323fb703a26fd"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purl.org/dc/terms/"/>
    <ds:schemaRef ds:uri="http://schemas.openxmlformats.org/package/2006/metadata/core-properties"/>
    <ds:schemaRef ds:uri="230e9df3-be65-4c73-a93b-d1236ebd677e"/>
    <ds:schemaRef ds:uri="http://schemas.microsoft.com/office/2006/documentManagement/types"/>
    <ds:schemaRef ds:uri="http://purl.org/dc/dcmitype/"/>
    <ds:schemaRef ds:uri="http://purl.org/dc/elements/1.1/"/>
    <ds:schemaRef ds:uri="http://schemas.microsoft.com/office/infopath/2007/PartnerControls"/>
    <ds:schemaRef ds:uri="http://schemas.microsoft.com/office/2006/metadata/properties"/>
    <ds:schemaRef ds:uri="http://schemas.microsoft.com/sharepoint/v3"/>
    <ds:schemaRef ds:uri="e36bfbf9-5e42-489c-a259-4c54eb22cb57"/>
    <ds:schemaRef ds:uri="http://www.w3.org/XML/1998/namespace"/>
  </ds:schemaRefs>
</ds:datastoreItem>
</file>

<file path=customXml/itemProps3.xml><?xml version="1.0" encoding="utf-8"?>
<ds:datastoreItem xmlns:ds="http://schemas.openxmlformats.org/officeDocument/2006/customXml" ds:itemID="{08D1A452-E14D-4855-86D9-B23C243AD4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Build_2014_Template</Template>
  <TotalTime>31</TotalTime>
  <Words>5551</Words>
  <Application>Microsoft Office PowerPoint</Application>
  <PresentationFormat>Custom</PresentationFormat>
  <Paragraphs>365</Paragraphs>
  <Slides>37</Slides>
  <Notes>34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37</vt:i4>
      </vt:variant>
    </vt:vector>
  </HeadingPairs>
  <TitlesOfParts>
    <vt:vector size="48" baseType="lpstr">
      <vt:lpstr>ＭＳ Ｐゴシック</vt:lpstr>
      <vt:lpstr>Arial</vt:lpstr>
      <vt:lpstr>Avenir LT Pro 45 Book</vt:lpstr>
      <vt:lpstr>Calibri</vt:lpstr>
      <vt:lpstr>Consolas</vt:lpstr>
      <vt:lpstr>Segoe UI</vt:lpstr>
      <vt:lpstr>Segoe UI Light</vt:lpstr>
      <vt:lpstr>Wingdings</vt:lpstr>
      <vt:lpstr>5-30536_Build_2014_Breakout_Template_White_16x9</vt:lpstr>
      <vt:lpstr>1_5-30536_Build_2014_Breakout_Template_Blue_16x9</vt:lpstr>
      <vt:lpstr>1_5-30536_Build_2014_Breakout_Template_White_16x9</vt:lpstr>
      <vt:lpstr>PowerPoint Presentation</vt:lpstr>
      <vt:lpstr>Windows Desktop Development Platform Advances</vt:lpstr>
      <vt:lpstr>Agenda </vt:lpstr>
      <vt:lpstr>PowerPoint Presentation</vt:lpstr>
      <vt:lpstr>Form factors!</vt:lpstr>
      <vt:lpstr>An exciting time to be developing desktop apps!</vt:lpstr>
      <vt:lpstr>Displays</vt:lpstr>
      <vt:lpstr>Contrast, vision, and productivity</vt:lpstr>
      <vt:lpstr>Workstation in your pocket ...</vt:lpstr>
      <vt:lpstr>Accelerating pace of display scaling</vt:lpstr>
      <vt:lpstr>Displays will continue to move quickly</vt:lpstr>
      <vt:lpstr>250% desktop scaling control in update</vt:lpstr>
      <vt:lpstr>Challenges with desktop scaling</vt:lpstr>
      <vt:lpstr>Writing DPI aware applications</vt:lpstr>
      <vt:lpstr>How can you test for the bugs?</vt:lpstr>
      <vt:lpstr>How to test your app at high DPI</vt:lpstr>
      <vt:lpstr>Demo – RDP for testing scaling</vt:lpstr>
      <vt:lpstr>How to have great assets at each scale factor</vt:lpstr>
      <vt:lpstr>Demo – Color fonts</vt:lpstr>
      <vt:lpstr>Importance of per-display scaling</vt:lpstr>
      <vt:lpstr>Code peek – WPF scaling</vt:lpstr>
      <vt:lpstr>Call to Action</vt:lpstr>
      <vt:lpstr>Input</vt:lpstr>
      <vt:lpstr>Accelerating pace of input innovation</vt:lpstr>
      <vt:lpstr>Abstracting input modalities</vt:lpstr>
      <vt:lpstr>Success stories for unified pointer</vt:lpstr>
      <vt:lpstr>“Using wm_pointer to paint is giving us ‘the best painting experience ever’ (internally referred to as ‘as smooth as butter’).” </vt:lpstr>
      <vt:lpstr>Default desktop app input flow in 8 &amp; 8.1</vt:lpstr>
      <vt:lpstr>Default WinRT input flow in 8 &amp; 8.1</vt:lpstr>
      <vt:lpstr>Code dive: migrating a simple app from mouse to pointer</vt:lpstr>
      <vt:lpstr>Where does precision touchpad fit in?</vt:lpstr>
      <vt:lpstr>How does Kinect fit in?</vt:lpstr>
      <vt:lpstr>Call to Action</vt:lpstr>
      <vt:lpstr>Resources</vt:lpstr>
      <vt:lpstr>Other BUILD 2014 talks with desktop dev content</vt:lpstr>
      <vt:lpstr>PowerPoint Presentation</vt:lpstr>
      <vt:lpstr>PowerPoint Presentation</vt:lpstr>
    </vt:vector>
  </TitlesOfParts>
  <Manager>&lt;Speech writer name goes here&gt;</Manager>
  <Company>MS Events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Windows Desktop Development Platform Advances</dc:title>
  <dc:subject>Build 2014</dc:subject>
  <dc:creator>Administrator</dc:creator>
  <cp:keywords>Build 2014</cp:keywords>
  <dc:description>Template: Mitchell Derrey, Silver Fox Productions
Formatting: 
Event Dates: April 2nd - 4th, 2014
Event Location: Moscone Conference Center, San Francisco, CA
Audience Type: Internal</dc:description>
  <cp:lastModifiedBy>Administrator</cp:lastModifiedBy>
  <cp:revision>4</cp:revision>
  <dcterms:created xsi:type="dcterms:W3CDTF">2014-04-02T16:10:19Z</dcterms:created>
  <dcterms:modified xsi:type="dcterms:W3CDTF">2014-04-02T21:57:45Z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28;#Moscone Center|d4f36a2e-dd0d-4424-990f-7c93b4e9f063</vt:lpwstr>
  </property>
  <property fmtid="{D5CDD505-2E9C-101B-9397-08002B2CF9AE}" pid="7" name="Track">
    <vt:lpwstr/>
  </property>
  <property fmtid="{D5CDD505-2E9C-101B-9397-08002B2CF9AE}" pid="8" name="Event Location">
    <vt:lpwstr>6;#San Francisco|84dfcb53-432b-499d-8965-93d483d36b4a</vt:lpwstr>
  </property>
  <property fmtid="{D5CDD505-2E9C-101B-9397-08002B2CF9AE}" pid="9" name="Campaign">
    <vt:lpwstr/>
  </property>
  <property fmtid="{D5CDD505-2E9C-101B-9397-08002B2CF9AE}" pid="10" name="Audience1">
    <vt:lpwstr/>
  </property>
  <property fmtid="{D5CDD505-2E9C-101B-9397-08002B2CF9AE}" pid="11" name="Event Name">
    <vt:lpwstr>27;#BUILD|58542b36-5bf5-46a6-a53f-a41fb7a73785</vt:lpwstr>
  </property>
  <property fmtid="{D5CDD505-2E9C-101B-9397-08002B2CF9AE}" pid="12" name="TaxKeyword">
    <vt:lpwstr>55;#Build 2014|8770012f-d296-48ca-a06e-3861b41b8494</vt:lpwstr>
  </property>
</Properties>
</file>