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19" r:id="rId5"/>
    <p:sldMasterId id="2147484234" r:id="rId6"/>
    <p:sldMasterId id="2147484250" r:id="rId7"/>
  </p:sldMasterIdLst>
  <p:notesMasterIdLst>
    <p:notesMasterId r:id="rId40"/>
  </p:notesMasterIdLst>
  <p:handoutMasterIdLst>
    <p:handoutMasterId r:id="rId41"/>
  </p:handoutMasterIdLst>
  <p:sldIdLst>
    <p:sldId id="258" r:id="rId8"/>
    <p:sldId id="257"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4 Breakout Template" id="{5CF46F38-2ECC-4583-8D7D-57BEA9520F7C}">
          <p14:sldIdLst>
            <p14:sldId id="258"/>
            <p14:sldId id="257"/>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5747" autoAdjust="0"/>
  </p:normalViewPr>
  <p:slideViewPr>
    <p:cSldViewPr snapToObjects="1">
      <p:cViewPr varScale="1">
        <p:scale>
          <a:sx n="110" d="100"/>
          <a:sy n="110" d="100"/>
        </p:scale>
        <p:origin x="126"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4/4/2014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4/4/2014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t>4/4/2014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7" name="Header Placeholder 6"/>
          <p:cNvSpPr>
            <a:spLocks noGrp="1"/>
          </p:cNvSpPr>
          <p:nvPr>
            <p:ph type="hdr" sz="quarter" idx="13"/>
          </p:nvPr>
        </p:nvSpPr>
        <p:spPr/>
        <p:txBody>
          <a:bodyPr/>
          <a:lstStyle/>
          <a:p>
            <a:r>
              <a:rPr lang="en-US" dirty="0" smtClean="0"/>
              <a:t>Build 2014</a:t>
            </a:r>
            <a:endParaRPr lang="en-US" dirty="0"/>
          </a:p>
        </p:txBody>
      </p:sp>
    </p:spTree>
    <p:extLst>
      <p:ext uri="{BB962C8B-B14F-4D97-AF65-F5344CB8AC3E}">
        <p14:creationId xmlns:p14="http://schemas.microsoft.com/office/powerpoint/2010/main" val="258534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1030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61734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48143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053923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940556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075006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D74F5-B551-394F-8576-2611B469BEB8}"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926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78969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020518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46418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79999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272815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600265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29498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01368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17782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079282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94854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78150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457615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63181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3143797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3509920"/>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100794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177136059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40850286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724610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5307302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55687557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96685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2384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214311643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25640297"/>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792193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1 Column">
    <p:spTree>
      <p:nvGrpSpPr>
        <p:cNvPr id="1" name=""/>
        <p:cNvGrpSpPr/>
        <p:nvPr/>
      </p:nvGrpSpPr>
      <p:grpSpPr>
        <a:xfrm>
          <a:off x="0" y="0"/>
          <a:ext cx="0" cy="0"/>
          <a:chOff x="0" y="0"/>
          <a:chExt cx="0" cy="0"/>
        </a:xfrm>
      </p:grpSpPr>
      <p:sp>
        <p:nvSpPr>
          <p:cNvPr id="2" name="Title 1"/>
          <p:cNvSpPr>
            <a:spLocks noGrp="1"/>
          </p:cNvSpPr>
          <p:nvPr>
            <p:ph type="title"/>
          </p:nvPr>
        </p:nvSpPr>
        <p:spPr>
          <a:xfrm>
            <a:off x="621827" y="493203"/>
            <a:ext cx="5116993" cy="1163874"/>
          </a:xfrm>
          <a:prstGeom prst="rect">
            <a:avLst/>
          </a:prstGeom>
        </p:spPr>
        <p:txBody>
          <a:bodyPr wrap="square" lIns="91406" tIns="45703" rIns="91406" bIns="45703">
            <a:spAutoFit/>
          </a:bodyPr>
          <a:lstStyle>
            <a:lvl1pPr>
              <a:lnSpc>
                <a:spcPct val="80000"/>
              </a:lnSpc>
              <a:defRPr sz="4352">
                <a:solidFill>
                  <a:srgbClr val="12419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1824" y="2510929"/>
            <a:ext cx="6582951" cy="318323"/>
          </a:xfrm>
          <a:prstGeom prst="rect">
            <a:avLst/>
          </a:prstGeom>
        </p:spPr>
        <p:txBody>
          <a:bodyPr lIns="91406" tIns="45703" rIns="91406" bIns="45703">
            <a:spAutoFit/>
          </a:bodyPr>
          <a:lstStyle>
            <a:lvl1pPr marL="0" indent="0">
              <a:spcBef>
                <a:spcPts val="2040"/>
              </a:spcBef>
              <a:buFontTx/>
              <a:buNone/>
              <a:defRPr sz="1632" b="0" i="0">
                <a:latin typeface="Nokia Pure Headline"/>
                <a:cs typeface="Nokia Pure Headline"/>
              </a:defRPr>
            </a:lvl1pPr>
            <a:lvl2pPr marL="353894" indent="0" defTabSz="491983">
              <a:buFontTx/>
              <a:buNone/>
              <a:defRPr sz="1632">
                <a:latin typeface="Nokia Pure Text"/>
                <a:cs typeface="Nokia Pure Text"/>
              </a:defRPr>
            </a:lvl2pPr>
            <a:lvl3pPr marL="729340" indent="0" defTabSz="491983">
              <a:buFontTx/>
              <a:buNone/>
              <a:defRPr sz="1496">
                <a:latin typeface="Nokia Pure Text"/>
                <a:cs typeface="Nokia Pure Text"/>
              </a:defRPr>
            </a:lvl3pPr>
            <a:lvl4pPr>
              <a:defRPr sz="1632"/>
            </a:lvl4pPr>
            <a:lvl5pPr>
              <a:defRPr sz="1632"/>
            </a:lvl5pPr>
          </a:lstStyle>
          <a:p>
            <a:pPr lvl="0"/>
            <a:r>
              <a:rPr lang="en-US" smtClean="0"/>
              <a:t>Click to edit Master text styles</a:t>
            </a:r>
          </a:p>
        </p:txBody>
      </p:sp>
    </p:spTree>
    <p:extLst>
      <p:ext uri="{BB962C8B-B14F-4D97-AF65-F5344CB8AC3E}">
        <p14:creationId xmlns:p14="http://schemas.microsoft.com/office/powerpoint/2010/main" val="62005793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940433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4722000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84096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46810784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62142994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50312147"/>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00883292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932622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387901053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2887445"/>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03015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57930009"/>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921502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057268228"/>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169603269"/>
      </p:ext>
    </p:extLst>
  </p:cSld>
  <p:clrMap bg1="dk1" tx1="lt1" bg2="dk2" tx2="lt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10.jpg"/><Relationship Id="rId3" Type="http://schemas.openxmlformats.org/officeDocument/2006/relationships/image" Target="../media/image4.jpg"/><Relationship Id="rId21"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8.jp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5.jp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7.jpg"/><Relationship Id="rId23" Type="http://schemas.openxmlformats.org/officeDocument/2006/relationships/image" Target="../media/image24.png"/><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6.jpg"/><Relationship Id="rId14" Type="http://schemas.openxmlformats.org/officeDocument/2006/relationships/image" Target="../media/image18.png"/><Relationship Id="rId22"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28.jpg"/><Relationship Id="rId18" Type="http://schemas.openxmlformats.org/officeDocument/2006/relationships/image" Target="../media/image33.jpg"/><Relationship Id="rId26" Type="http://schemas.openxmlformats.org/officeDocument/2006/relationships/image" Target="../media/image41.png"/><Relationship Id="rId3" Type="http://schemas.openxmlformats.org/officeDocument/2006/relationships/image" Target="../media/image4.jpg"/><Relationship Id="rId21" Type="http://schemas.openxmlformats.org/officeDocument/2006/relationships/image" Target="../media/image36.png"/><Relationship Id="rId7" Type="http://schemas.openxmlformats.org/officeDocument/2006/relationships/image" Target="../media/image7.jpg"/><Relationship Id="rId12" Type="http://schemas.openxmlformats.org/officeDocument/2006/relationships/image" Target="../media/image27.jpg"/><Relationship Id="rId17" Type="http://schemas.openxmlformats.org/officeDocument/2006/relationships/image" Target="../media/image32.jpg"/><Relationship Id="rId25" Type="http://schemas.openxmlformats.org/officeDocument/2006/relationships/image" Target="../media/image40.jpg"/><Relationship Id="rId2" Type="http://schemas.openxmlformats.org/officeDocument/2006/relationships/notesSlide" Target="../notesSlides/notesSlide5.xml"/><Relationship Id="rId16" Type="http://schemas.openxmlformats.org/officeDocument/2006/relationships/image" Target="../media/image31.jpg"/><Relationship Id="rId20" Type="http://schemas.openxmlformats.org/officeDocument/2006/relationships/image" Target="../media/image35.png"/><Relationship Id="rId29" Type="http://schemas.openxmlformats.org/officeDocument/2006/relationships/image" Target="../media/image44.jpg"/><Relationship Id="rId1" Type="http://schemas.openxmlformats.org/officeDocument/2006/relationships/slideLayout" Target="../slideLayouts/slideLayout30.xml"/><Relationship Id="rId6" Type="http://schemas.openxmlformats.org/officeDocument/2006/relationships/image" Target="../media/image8.jpg"/><Relationship Id="rId11" Type="http://schemas.openxmlformats.org/officeDocument/2006/relationships/image" Target="../media/image26.jpg"/><Relationship Id="rId24" Type="http://schemas.openxmlformats.org/officeDocument/2006/relationships/image" Target="../media/image39.jpg"/><Relationship Id="rId5" Type="http://schemas.openxmlformats.org/officeDocument/2006/relationships/image" Target="../media/image6.jpg"/><Relationship Id="rId15" Type="http://schemas.openxmlformats.org/officeDocument/2006/relationships/image" Target="../media/image30.jpg"/><Relationship Id="rId23" Type="http://schemas.openxmlformats.org/officeDocument/2006/relationships/image" Target="../media/image38.png"/><Relationship Id="rId28" Type="http://schemas.openxmlformats.org/officeDocument/2006/relationships/image" Target="../media/image43.jp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5.jpg"/><Relationship Id="rId9" Type="http://schemas.openxmlformats.org/officeDocument/2006/relationships/image" Target="../media/image9.jpg"/><Relationship Id="rId14" Type="http://schemas.openxmlformats.org/officeDocument/2006/relationships/image" Target="../media/image29.jp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1061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89038" y="2125662"/>
            <a:ext cx="10058399" cy="18288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dirty="0" smtClean="0">
                <a:gradFill>
                  <a:gsLst>
                    <a:gs pos="1250">
                      <a:srgbClr val="404040"/>
                    </a:gs>
                    <a:gs pos="100000">
                      <a:srgbClr val="404040"/>
                    </a:gs>
                  </a:gsLst>
                  <a:lin ang="5400000" scaled="0"/>
                </a:gradFill>
              </a:rPr>
              <a:t>Clutter and </a:t>
            </a:r>
            <a:r>
              <a:rPr dirty="0">
                <a:gradFill>
                  <a:gsLst>
                    <a:gs pos="1250">
                      <a:srgbClr val="404040"/>
                    </a:gs>
                    <a:gs pos="100000">
                      <a:srgbClr val="404040"/>
                    </a:gs>
                  </a:gsLst>
                  <a:lin ang="5400000" scaled="0"/>
                </a:gradFill>
              </a:rPr>
              <a:t>overload are not </a:t>
            </a:r>
            <a:r>
              <a:rPr dirty="0" smtClean="0">
                <a:gradFill>
                  <a:gsLst>
                    <a:gs pos="1250">
                      <a:srgbClr val="404040"/>
                    </a:gs>
                    <a:gs pos="100000">
                      <a:srgbClr val="404040"/>
                    </a:gs>
                  </a:gsLst>
                  <a:lin ang="5400000" scaled="0"/>
                </a:gradFill>
              </a:rPr>
              <a:t>attributes of information, they are failures of design. </a:t>
            </a:r>
          </a:p>
          <a:p>
            <a:r>
              <a:rPr sz="4000" dirty="0">
                <a:gradFill>
                  <a:gsLst>
                    <a:gs pos="1250">
                      <a:srgbClr val="404040"/>
                    </a:gs>
                    <a:gs pos="100000">
                      <a:srgbClr val="404040"/>
                    </a:gs>
                  </a:gsLst>
                  <a:lin ang="5400000" scaled="0"/>
                </a:gradFill>
              </a:rPr>
              <a:t>— Edward </a:t>
            </a:r>
            <a:r>
              <a:rPr sz="4000" dirty="0" err="1">
                <a:gradFill>
                  <a:gsLst>
                    <a:gs pos="1250">
                      <a:srgbClr val="404040"/>
                    </a:gs>
                    <a:gs pos="100000">
                      <a:srgbClr val="404040"/>
                    </a:gs>
                  </a:gsLst>
                  <a:lin ang="5400000" scaled="0"/>
                </a:gradFill>
              </a:rPr>
              <a:t>Tufte</a:t>
            </a:r>
            <a:endParaRPr sz="4000" dirty="0">
              <a:gradFill>
                <a:gsLst>
                  <a:gs pos="1250">
                    <a:srgbClr val="404040"/>
                  </a:gs>
                  <a:gs pos="100000">
                    <a:srgbClr val="404040"/>
                  </a:gs>
                </a:gsLst>
                <a:lin ang="5400000" scaled="0"/>
              </a:gradFill>
            </a:endParaRPr>
          </a:p>
        </p:txBody>
      </p:sp>
      <p:sp>
        <p:nvSpPr>
          <p:cNvPr id="6" name="Frame 5"/>
          <p:cNvSpPr/>
          <p:nvPr/>
        </p:nvSpPr>
        <p:spPr bwMode="auto">
          <a:xfrm>
            <a:off x="731837" y="1592262"/>
            <a:ext cx="11049000" cy="3962400"/>
          </a:xfrm>
          <a:prstGeom prst="fram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solidFill>
                <a:srgbClr val="404040"/>
              </a:solidFill>
              <a:ea typeface="Segoe UI" pitchFamily="34" charset="0"/>
              <a:cs typeface="Segoe UI" pitchFamily="34" charset="0"/>
            </a:endParaRPr>
          </a:p>
        </p:txBody>
      </p:sp>
      <p:sp>
        <p:nvSpPr>
          <p:cNvPr id="7" name="Rectangle 6">
            <a:hlinkClick r:id="rId2" action="ppaction://hlinksldjump"/>
          </p:cNvPr>
          <p:cNvSpPr/>
          <p:nvPr/>
        </p:nvSpPr>
        <p:spPr bwMode="auto">
          <a:xfrm>
            <a:off x="9418637" y="5859462"/>
            <a:ext cx="3017838" cy="11350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solidFill>
                <a:srgbClr val="404040"/>
              </a:solidFill>
              <a:ea typeface="Segoe UI" pitchFamily="34" charset="0"/>
              <a:cs typeface="Segoe UI" pitchFamily="34" charset="0"/>
            </a:endParaRPr>
          </a:p>
        </p:txBody>
      </p:sp>
    </p:spTree>
    <p:extLst>
      <p:ext uri="{BB962C8B-B14F-4D97-AF65-F5344CB8AC3E}">
        <p14:creationId xmlns:p14="http://schemas.microsoft.com/office/powerpoint/2010/main" val="166874036"/>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274638" y="1535875"/>
            <a:ext cx="8915399" cy="4780786"/>
          </a:xfrm>
        </p:spPr>
        <p:txBody>
          <a:bodyPr/>
          <a:lstStyle/>
          <a:p>
            <a:pPr marL="571500" indent="-571500">
              <a:spcAft>
                <a:spcPts val="600"/>
              </a:spcAft>
              <a:buFont typeface="Arial" panose="020B0604020202020204" pitchFamily="34" charset="0"/>
              <a:buChar char="•"/>
            </a:pPr>
            <a:r>
              <a:rPr lang="en-US" dirty="0">
                <a:solidFill>
                  <a:schemeClr val="tx1"/>
                </a:solidFill>
              </a:rPr>
              <a:t>Design Patterns &amp; Size of screen</a:t>
            </a:r>
          </a:p>
          <a:p>
            <a:pPr marL="571500" indent="-571500">
              <a:spcAft>
                <a:spcPts val="600"/>
              </a:spcAft>
              <a:buFont typeface="Arial" panose="020B0604020202020204" pitchFamily="34" charset="0"/>
              <a:buChar char="•"/>
            </a:pPr>
            <a:r>
              <a:rPr lang="en-US" dirty="0" smtClean="0">
                <a:solidFill>
                  <a:schemeClr val="tx1"/>
                </a:solidFill>
              </a:rPr>
              <a:t>User </a:t>
            </a:r>
            <a:r>
              <a:rPr lang="en-US" dirty="0">
                <a:solidFill>
                  <a:schemeClr val="tx1"/>
                </a:solidFill>
              </a:rPr>
              <a:t>Engagement Style</a:t>
            </a:r>
            <a:r>
              <a:rPr lang="en-US" dirty="0"/>
              <a:t> </a:t>
            </a:r>
          </a:p>
          <a:p>
            <a:pPr marL="571500" indent="-571500">
              <a:spcAft>
                <a:spcPts val="600"/>
              </a:spcAft>
              <a:buFont typeface="Arial" panose="020B0604020202020204" pitchFamily="34" charset="0"/>
              <a:buChar char="•"/>
            </a:pPr>
            <a:r>
              <a:rPr lang="en-US" dirty="0" smtClean="0">
                <a:solidFill>
                  <a:schemeClr val="tx1"/>
                </a:solidFill>
              </a:rPr>
              <a:t>Input </a:t>
            </a:r>
            <a:r>
              <a:rPr lang="en-US" dirty="0">
                <a:solidFill>
                  <a:schemeClr val="tx1"/>
                </a:solidFill>
              </a:rPr>
              <a:t>Modality</a:t>
            </a:r>
          </a:p>
          <a:p>
            <a:pPr lvl="1" indent="0">
              <a:spcAft>
                <a:spcPts val="600"/>
              </a:spcAft>
              <a:buNone/>
            </a:pPr>
            <a:endParaRPr lang="en-US" dirty="0" smtClean="0">
              <a:solidFill>
                <a:schemeClr val="tx1"/>
              </a:solidFill>
            </a:endParaRPr>
          </a:p>
          <a:p>
            <a:pPr marL="1155700" lvl="1" indent="-571500">
              <a:spcAft>
                <a:spcPts val="600"/>
              </a:spcAft>
              <a:buFont typeface="Arial" panose="020B0604020202020204" pitchFamily="34" charset="0"/>
              <a:buChar char="•"/>
            </a:pPr>
            <a:endParaRPr lang="en-US" dirty="0" smtClean="0">
              <a:solidFill>
                <a:schemeClr val="tx1"/>
              </a:solidFill>
            </a:endParaRPr>
          </a:p>
        </p:txBody>
      </p:sp>
      <p:sp>
        <p:nvSpPr>
          <p:cNvPr id="4" name="Title 3"/>
          <p:cNvSpPr>
            <a:spLocks noGrp="1"/>
          </p:cNvSpPr>
          <p:nvPr>
            <p:ph type="title"/>
          </p:nvPr>
        </p:nvSpPr>
        <p:spPr/>
        <p:txBody>
          <a:bodyPr/>
          <a:lstStyle/>
          <a:p>
            <a:r>
              <a:rPr lang="en-US" dirty="0" smtClean="0"/>
              <a:t>Designing across Form Factors</a:t>
            </a:r>
            <a:endParaRPr lang="en-US" dirty="0"/>
          </a:p>
        </p:txBody>
      </p:sp>
      <p:pic>
        <p:nvPicPr>
          <p:cNvPr id="6" name="Picture 5"/>
          <p:cNvPicPr>
            <a:picLocks noChangeAspect="1"/>
          </p:cNvPicPr>
          <p:nvPr/>
        </p:nvPicPr>
        <p:blipFill>
          <a:blip r:embed="rId3"/>
          <a:stretch>
            <a:fillRect/>
          </a:stretch>
        </p:blipFill>
        <p:spPr>
          <a:xfrm>
            <a:off x="4343705" y="2012759"/>
            <a:ext cx="8540582" cy="5698653"/>
          </a:xfrm>
          <a:prstGeom prst="rect">
            <a:avLst/>
          </a:prstGeom>
        </p:spPr>
      </p:pic>
    </p:spTree>
    <p:extLst>
      <p:ext uri="{BB962C8B-B14F-4D97-AF65-F5344CB8AC3E}">
        <p14:creationId xmlns:p14="http://schemas.microsoft.com/office/powerpoint/2010/main" val="2615387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1535876"/>
            <a:ext cx="7315203" cy="4780786"/>
          </a:xfrm>
        </p:spPr>
        <p:txBody>
          <a:bodyPr/>
          <a:lstStyle/>
          <a:p>
            <a:pPr marL="571500" indent="-571500">
              <a:spcAft>
                <a:spcPts val="600"/>
              </a:spcAft>
              <a:buFont typeface="Arial" panose="020B0604020202020204" pitchFamily="34" charset="0"/>
              <a:buChar char="•"/>
            </a:pPr>
            <a:r>
              <a:rPr lang="en-US" dirty="0">
                <a:solidFill>
                  <a:schemeClr val="tx1"/>
                </a:solidFill>
              </a:rPr>
              <a:t>Design Patterns &amp; Size of screen</a:t>
            </a:r>
          </a:p>
          <a:p>
            <a:pPr marL="571500" indent="-571500">
              <a:spcAft>
                <a:spcPts val="600"/>
              </a:spcAft>
              <a:buFont typeface="Arial" panose="020B0604020202020204" pitchFamily="34" charset="0"/>
              <a:buChar char="•"/>
            </a:pPr>
            <a:r>
              <a:rPr lang="en-US" dirty="0">
                <a:solidFill>
                  <a:schemeClr val="bg2">
                    <a:lumMod val="75000"/>
                  </a:schemeClr>
                </a:solidFill>
              </a:rPr>
              <a:t>User Engagement Style </a:t>
            </a:r>
          </a:p>
          <a:p>
            <a:pPr marL="571500" indent="-571500">
              <a:spcAft>
                <a:spcPts val="600"/>
              </a:spcAft>
              <a:buFont typeface="Arial" panose="020B0604020202020204" pitchFamily="34" charset="0"/>
              <a:buChar char="•"/>
            </a:pPr>
            <a:r>
              <a:rPr lang="en-US" dirty="0" smtClean="0">
                <a:solidFill>
                  <a:schemeClr val="bg2">
                    <a:lumMod val="75000"/>
                  </a:schemeClr>
                </a:solidFill>
              </a:rPr>
              <a:t>Input Modality</a:t>
            </a:r>
          </a:p>
        </p:txBody>
      </p:sp>
      <p:sp>
        <p:nvSpPr>
          <p:cNvPr id="4" name="Title 3"/>
          <p:cNvSpPr>
            <a:spLocks noGrp="1"/>
          </p:cNvSpPr>
          <p:nvPr>
            <p:ph type="title"/>
          </p:nvPr>
        </p:nvSpPr>
        <p:spPr/>
        <p:txBody>
          <a:bodyPr/>
          <a:lstStyle/>
          <a:p>
            <a:r>
              <a:rPr lang="en-US" dirty="0" smtClean="0"/>
              <a:t>Demo </a:t>
            </a:r>
            <a:endParaRPr lang="en-US" dirty="0"/>
          </a:p>
        </p:txBody>
      </p:sp>
      <p:pic>
        <p:nvPicPr>
          <p:cNvPr id="17" name="Picture Placeholder 1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9201" r="19201"/>
          <a:stretch>
            <a:fillRect/>
          </a:stretch>
        </p:blipFill>
        <p:spPr/>
      </p:pic>
    </p:spTree>
    <p:extLst>
      <p:ext uri="{BB962C8B-B14F-4D97-AF65-F5344CB8AC3E}">
        <p14:creationId xmlns:p14="http://schemas.microsoft.com/office/powerpoint/2010/main" val="4135046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81555"/>
          </a:xfrm>
        </p:spPr>
        <p:txBody>
          <a:bodyPr/>
          <a:lstStyle/>
          <a:p>
            <a:pPr marL="742950" indent="-742950">
              <a:buFont typeface="+mj-lt"/>
              <a:buAutoNum type="arabicPeriod"/>
            </a:pPr>
            <a:endParaRPr lang="en-US" dirty="0" smtClean="0"/>
          </a:p>
          <a:p>
            <a:pPr marL="742950" indent="-742950">
              <a:buFont typeface="+mj-lt"/>
              <a:buAutoNum type="arabicPeriod"/>
            </a:pPr>
            <a:r>
              <a:rPr lang="en-US" dirty="0" smtClean="0"/>
              <a:t>Minimize user learning </a:t>
            </a:r>
          </a:p>
          <a:p>
            <a:pPr lvl="1"/>
            <a:r>
              <a:rPr lang="en-US" sz="2800" dirty="0" smtClean="0"/>
              <a:t>Use &amp; extend Platform Design Patterns </a:t>
            </a:r>
          </a:p>
          <a:p>
            <a:pPr lvl="1"/>
            <a:r>
              <a:rPr lang="en-US" sz="2800" dirty="0" smtClean="0"/>
              <a:t>Leverage </a:t>
            </a:r>
            <a:r>
              <a:rPr lang="en-US" sz="2800" dirty="0"/>
              <a:t>the ecosystem for interaction </a:t>
            </a:r>
            <a:r>
              <a:rPr lang="en-US" sz="2800" dirty="0" smtClean="0"/>
              <a:t>paradigms</a:t>
            </a:r>
          </a:p>
          <a:p>
            <a:pPr marL="742950" indent="-742950">
              <a:buFont typeface="+mj-lt"/>
              <a:buAutoNum type="arabicPeriod"/>
            </a:pPr>
            <a:endParaRPr lang="en-US" dirty="0" smtClean="0"/>
          </a:p>
          <a:p>
            <a:pPr marL="742950" indent="-742950">
              <a:buFont typeface="+mj-lt"/>
              <a:buAutoNum type="arabicPeriod"/>
            </a:pPr>
            <a:r>
              <a:rPr lang="en-US" dirty="0" smtClean="0"/>
              <a:t>Optimize Info-Architecture </a:t>
            </a:r>
            <a:r>
              <a:rPr lang="en-US" dirty="0"/>
              <a:t>for device </a:t>
            </a:r>
            <a:endParaRPr lang="en-US" dirty="0" smtClean="0"/>
          </a:p>
          <a:p>
            <a:pPr lvl="1"/>
            <a:r>
              <a:rPr lang="en-US" sz="2800" dirty="0"/>
              <a:t>Tie your apps across devices in with Color, Font and High-level </a:t>
            </a:r>
            <a:r>
              <a:rPr lang="en-US" sz="2800" dirty="0" smtClean="0"/>
              <a:t>IA</a:t>
            </a:r>
          </a:p>
          <a:p>
            <a:pPr marL="342900" lvl="1" indent="0">
              <a:buNone/>
            </a:pPr>
            <a:endParaRPr lang="en-US" dirty="0" smtClean="0"/>
          </a:p>
          <a:p>
            <a:pPr marL="742950" indent="-742950">
              <a:buFont typeface="+mj-lt"/>
              <a:buAutoNum type="arabicPeriod"/>
            </a:pPr>
            <a:r>
              <a:rPr lang="en-US" dirty="0" smtClean="0"/>
              <a:t>Tune data density for device  </a:t>
            </a:r>
          </a:p>
          <a:p>
            <a:pPr lvl="1"/>
            <a:endParaRPr lang="en-US" dirty="0"/>
          </a:p>
        </p:txBody>
      </p:sp>
      <p:sp>
        <p:nvSpPr>
          <p:cNvPr id="3" name="Title 2"/>
          <p:cNvSpPr>
            <a:spLocks noGrp="1"/>
          </p:cNvSpPr>
          <p:nvPr>
            <p:ph type="title"/>
          </p:nvPr>
        </p:nvSpPr>
        <p:spPr>
          <a:xfrm>
            <a:off x="274639" y="295274"/>
            <a:ext cx="12161836" cy="917575"/>
          </a:xfrm>
        </p:spPr>
        <p:txBody>
          <a:bodyPr/>
          <a:lstStyle/>
          <a:p>
            <a:r>
              <a:rPr lang="en-US" dirty="0" smtClean="0"/>
              <a:t>Design Patterns &amp; Screen Size </a:t>
            </a:r>
            <a:endParaRPr lang="en-US" dirty="0"/>
          </a:p>
        </p:txBody>
      </p:sp>
    </p:spTree>
    <p:extLst>
      <p:ext uri="{BB962C8B-B14F-4D97-AF65-F5344CB8AC3E}">
        <p14:creationId xmlns:p14="http://schemas.microsoft.com/office/powerpoint/2010/main" val="2953704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Understanding User Intent </a:t>
            </a:r>
            <a:endParaRPr lang="en-US" dirty="0"/>
          </a:p>
        </p:txBody>
      </p:sp>
      <p:sp>
        <p:nvSpPr>
          <p:cNvPr id="3" name="Title 2"/>
          <p:cNvSpPr>
            <a:spLocks noGrp="1"/>
          </p:cNvSpPr>
          <p:nvPr>
            <p:ph type="ctrTitle"/>
          </p:nvPr>
        </p:nvSpPr>
        <p:spPr/>
        <p:txBody>
          <a:bodyPr/>
          <a:lstStyle/>
          <a:p>
            <a:r>
              <a:rPr lang="en-US" dirty="0" smtClean="0"/>
              <a:t>User Engagement Styles </a:t>
            </a:r>
            <a:endParaRPr lang="en-US" dirty="0"/>
          </a:p>
        </p:txBody>
      </p:sp>
      <p:sp>
        <p:nvSpPr>
          <p:cNvPr id="5" name="TextBox 4"/>
          <p:cNvSpPr txBox="1"/>
          <p:nvPr/>
        </p:nvSpPr>
        <p:spPr>
          <a:xfrm>
            <a:off x="5837237" y="4404640"/>
            <a:ext cx="39624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00188F"/>
                </a:solidFill>
              </a:rPr>
              <a:t>Look for something </a:t>
            </a:r>
          </a:p>
        </p:txBody>
      </p:sp>
      <p:sp>
        <p:nvSpPr>
          <p:cNvPr id="6" name="TextBox 5"/>
          <p:cNvSpPr txBox="1"/>
          <p:nvPr/>
        </p:nvSpPr>
        <p:spPr>
          <a:xfrm>
            <a:off x="6351360" y="1375885"/>
            <a:ext cx="2286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FFB900"/>
                </a:solidFill>
              </a:rPr>
              <a:t>Kill time </a:t>
            </a:r>
          </a:p>
        </p:txBody>
      </p:sp>
      <p:sp>
        <p:nvSpPr>
          <p:cNvPr id="7" name="TextBox 6"/>
          <p:cNvSpPr txBox="1"/>
          <p:nvPr/>
        </p:nvSpPr>
        <p:spPr>
          <a:xfrm>
            <a:off x="8351837" y="5313688"/>
            <a:ext cx="2286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E81123"/>
                </a:solidFill>
              </a:rPr>
              <a:t>Analysis</a:t>
            </a:r>
          </a:p>
        </p:txBody>
      </p:sp>
      <p:sp>
        <p:nvSpPr>
          <p:cNvPr id="10" name="TextBox 9"/>
          <p:cNvSpPr txBox="1"/>
          <p:nvPr/>
        </p:nvSpPr>
        <p:spPr>
          <a:xfrm>
            <a:off x="9639141" y="2067994"/>
            <a:ext cx="2286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BFDE0A"/>
                </a:solidFill>
              </a:rPr>
              <a:t>On the go</a:t>
            </a:r>
          </a:p>
        </p:txBody>
      </p:sp>
      <p:sp>
        <p:nvSpPr>
          <p:cNvPr id="11" name="TextBox 10"/>
          <p:cNvSpPr txBox="1"/>
          <p:nvPr/>
        </p:nvSpPr>
        <p:spPr>
          <a:xfrm>
            <a:off x="4770437" y="5853404"/>
            <a:ext cx="3810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EC008C"/>
                </a:solidFill>
              </a:rPr>
              <a:t>Task completion</a:t>
            </a:r>
          </a:p>
        </p:txBody>
      </p:sp>
      <p:sp>
        <p:nvSpPr>
          <p:cNvPr id="12" name="TextBox 11"/>
          <p:cNvSpPr txBox="1"/>
          <p:nvPr/>
        </p:nvSpPr>
        <p:spPr>
          <a:xfrm>
            <a:off x="8275637" y="708769"/>
            <a:ext cx="28956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008A00"/>
                </a:solidFill>
              </a:rPr>
              <a:t>Deep reading </a:t>
            </a:r>
          </a:p>
        </p:txBody>
      </p:sp>
      <p:sp>
        <p:nvSpPr>
          <p:cNvPr id="13" name="TextBox 12"/>
          <p:cNvSpPr txBox="1"/>
          <p:nvPr/>
        </p:nvSpPr>
        <p:spPr>
          <a:xfrm>
            <a:off x="4389437" y="708769"/>
            <a:ext cx="2286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6DC2E9"/>
                </a:solidFill>
              </a:rPr>
              <a:t>Fun </a:t>
            </a:r>
          </a:p>
        </p:txBody>
      </p:sp>
    </p:spTree>
    <p:extLst>
      <p:ext uri="{BB962C8B-B14F-4D97-AF65-F5344CB8AC3E}">
        <p14:creationId xmlns:p14="http://schemas.microsoft.com/office/powerpoint/2010/main" val="3871657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1535876"/>
            <a:ext cx="7315203" cy="4780786"/>
          </a:xfrm>
        </p:spPr>
        <p:txBody>
          <a:bodyPr/>
          <a:lstStyle/>
          <a:p>
            <a:pPr marL="571500" indent="-571500">
              <a:spcAft>
                <a:spcPts val="600"/>
              </a:spcAft>
              <a:buFont typeface="Arial" panose="020B0604020202020204" pitchFamily="34" charset="0"/>
              <a:buChar char="•"/>
            </a:pPr>
            <a:r>
              <a:rPr lang="en-US" dirty="0">
                <a:solidFill>
                  <a:schemeClr val="bg2">
                    <a:lumMod val="75000"/>
                  </a:schemeClr>
                </a:solidFill>
              </a:rPr>
              <a:t>Design Patterns &amp; Size of screen</a:t>
            </a:r>
          </a:p>
          <a:p>
            <a:pPr marL="571500" indent="-571500">
              <a:spcAft>
                <a:spcPts val="600"/>
              </a:spcAft>
              <a:buFont typeface="Arial" panose="020B0604020202020204" pitchFamily="34" charset="0"/>
              <a:buChar char="•"/>
            </a:pPr>
            <a:r>
              <a:rPr lang="en-US" dirty="0" smtClean="0">
                <a:solidFill>
                  <a:schemeClr val="tx1"/>
                </a:solidFill>
              </a:rPr>
              <a:t>User </a:t>
            </a:r>
            <a:r>
              <a:rPr lang="en-US" dirty="0">
                <a:solidFill>
                  <a:schemeClr val="tx1"/>
                </a:solidFill>
              </a:rPr>
              <a:t>Engagement </a:t>
            </a:r>
            <a:r>
              <a:rPr lang="en-US" dirty="0" smtClean="0">
                <a:solidFill>
                  <a:schemeClr val="tx1"/>
                </a:solidFill>
              </a:rPr>
              <a:t>Style </a:t>
            </a:r>
          </a:p>
          <a:p>
            <a:pPr marL="1155700" lvl="1" indent="-571500">
              <a:spcAft>
                <a:spcPts val="600"/>
              </a:spcAft>
              <a:buFont typeface="Arial" panose="020B0604020202020204" pitchFamily="34" charset="0"/>
              <a:buChar char="•"/>
            </a:pPr>
            <a:r>
              <a:rPr lang="en-US" dirty="0" smtClean="0">
                <a:solidFill>
                  <a:schemeClr val="tx1"/>
                </a:solidFill>
              </a:rPr>
              <a:t>To snack or not to snack</a:t>
            </a:r>
          </a:p>
          <a:p>
            <a:pPr marL="1155700" lvl="1" indent="-571500">
              <a:spcAft>
                <a:spcPts val="600"/>
              </a:spcAft>
              <a:buFont typeface="Arial" panose="020B0604020202020204" pitchFamily="34" charset="0"/>
              <a:buChar char="•"/>
            </a:pPr>
            <a:r>
              <a:rPr lang="en-US" dirty="0" smtClean="0">
                <a:solidFill>
                  <a:schemeClr val="tx1"/>
                </a:solidFill>
              </a:rPr>
              <a:t>Tasks, Tasks, Tasks</a:t>
            </a:r>
          </a:p>
          <a:p>
            <a:pPr marL="1155700" lvl="1" indent="-571500">
              <a:spcAft>
                <a:spcPts val="600"/>
              </a:spcAft>
              <a:buFont typeface="Arial" panose="020B0604020202020204" pitchFamily="34" charset="0"/>
              <a:buChar char="•"/>
            </a:pPr>
            <a:r>
              <a:rPr lang="en-US" dirty="0" smtClean="0">
                <a:solidFill>
                  <a:schemeClr val="tx1"/>
                </a:solidFill>
              </a:rPr>
              <a:t>Search It!</a:t>
            </a:r>
            <a:endParaRPr lang="en-US" dirty="0">
              <a:solidFill>
                <a:schemeClr val="tx1"/>
              </a:solidFill>
            </a:endParaRPr>
          </a:p>
          <a:p>
            <a:pPr marL="571500" indent="-571500">
              <a:spcAft>
                <a:spcPts val="600"/>
              </a:spcAft>
              <a:buFont typeface="Arial" panose="020B0604020202020204" pitchFamily="34" charset="0"/>
              <a:buChar char="•"/>
            </a:pPr>
            <a:r>
              <a:rPr lang="en-US" dirty="0">
                <a:solidFill>
                  <a:schemeClr val="bg2">
                    <a:lumMod val="75000"/>
                  </a:schemeClr>
                </a:solidFill>
              </a:rPr>
              <a:t>Input </a:t>
            </a:r>
            <a:r>
              <a:rPr lang="en-US" dirty="0" smtClean="0">
                <a:solidFill>
                  <a:schemeClr val="bg2">
                    <a:lumMod val="75000"/>
                  </a:schemeClr>
                </a:solidFill>
              </a:rPr>
              <a:t>Modality</a:t>
            </a:r>
          </a:p>
        </p:txBody>
      </p:sp>
      <p:sp>
        <p:nvSpPr>
          <p:cNvPr id="4" name="Title 3"/>
          <p:cNvSpPr>
            <a:spLocks noGrp="1"/>
          </p:cNvSpPr>
          <p:nvPr>
            <p:ph type="title"/>
          </p:nvPr>
        </p:nvSpPr>
        <p:spPr/>
        <p:txBody>
          <a:bodyPr/>
          <a:lstStyle/>
          <a:p>
            <a:r>
              <a:rPr lang="en-US" dirty="0" smtClean="0"/>
              <a:t>Demo </a:t>
            </a:r>
            <a:endParaRPr lang="en-US" dirty="0"/>
          </a:p>
        </p:txBody>
      </p:sp>
      <p:pic>
        <p:nvPicPr>
          <p:cNvPr id="17" name="Picture Placeholder 1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9201" r="19201"/>
          <a:stretch>
            <a:fillRect/>
          </a:stretch>
        </p:blipFill>
        <p:spPr/>
      </p:pic>
    </p:spTree>
    <p:extLst>
      <p:ext uri="{BB962C8B-B14F-4D97-AF65-F5344CB8AC3E}">
        <p14:creationId xmlns:p14="http://schemas.microsoft.com/office/powerpoint/2010/main" val="412644808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952399"/>
          </a:xfrm>
        </p:spPr>
        <p:txBody>
          <a:bodyPr/>
          <a:lstStyle/>
          <a:p>
            <a:pPr marL="742950" indent="-742950">
              <a:buFont typeface="+mj-lt"/>
              <a:buAutoNum type="arabicPeriod"/>
            </a:pPr>
            <a:endParaRPr lang="en-US" dirty="0" smtClean="0"/>
          </a:p>
          <a:p>
            <a:pPr marL="0" indent="0">
              <a:buNone/>
            </a:pPr>
            <a:r>
              <a:rPr lang="en-US" dirty="0" smtClean="0"/>
              <a:t>Prioritize for user </a:t>
            </a:r>
            <a:r>
              <a:rPr lang="en-US" i="1" dirty="0" smtClean="0"/>
              <a:t>intent</a:t>
            </a:r>
          </a:p>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r>
              <a:rPr lang="en-US" i="1" dirty="0"/>
              <a:t>	</a:t>
            </a:r>
            <a:r>
              <a:rPr lang="en-US" i="1" dirty="0" smtClean="0"/>
              <a:t>				…for every device!</a:t>
            </a:r>
          </a:p>
          <a:p>
            <a:pPr marL="0" indent="0">
              <a:buNone/>
            </a:pPr>
            <a:endParaRPr lang="en-US" sz="2800" i="1" dirty="0"/>
          </a:p>
        </p:txBody>
      </p:sp>
      <p:sp>
        <p:nvSpPr>
          <p:cNvPr id="3" name="Title 2"/>
          <p:cNvSpPr>
            <a:spLocks noGrp="1"/>
          </p:cNvSpPr>
          <p:nvPr>
            <p:ph type="title"/>
          </p:nvPr>
        </p:nvSpPr>
        <p:spPr>
          <a:xfrm>
            <a:off x="274639" y="295274"/>
            <a:ext cx="12161836" cy="917575"/>
          </a:xfrm>
        </p:spPr>
        <p:txBody>
          <a:bodyPr/>
          <a:lstStyle/>
          <a:p>
            <a:r>
              <a:rPr lang="en-US" dirty="0" smtClean="0"/>
              <a:t>Key Takeaways – User Engagement Style</a:t>
            </a:r>
            <a:endParaRPr lang="en-US" dirty="0"/>
          </a:p>
        </p:txBody>
      </p:sp>
      <p:sp>
        <p:nvSpPr>
          <p:cNvPr id="4" name="TextBox 3"/>
          <p:cNvSpPr txBox="1"/>
          <p:nvPr/>
        </p:nvSpPr>
        <p:spPr>
          <a:xfrm>
            <a:off x="1871888" y="4344928"/>
            <a:ext cx="3962400" cy="627864"/>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q"/>
            </a:pPr>
            <a:r>
              <a:rPr lang="en-US" sz="2400" dirty="0" smtClean="0">
                <a:solidFill>
                  <a:srgbClr val="404040"/>
                </a:solidFill>
              </a:rPr>
              <a:t>Look for something </a:t>
            </a:r>
          </a:p>
        </p:txBody>
      </p:sp>
      <p:sp>
        <p:nvSpPr>
          <p:cNvPr id="5" name="TextBox 4"/>
          <p:cNvSpPr txBox="1"/>
          <p:nvPr/>
        </p:nvSpPr>
        <p:spPr>
          <a:xfrm>
            <a:off x="1871888" y="3566797"/>
            <a:ext cx="2286000" cy="627864"/>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q"/>
            </a:pPr>
            <a:r>
              <a:rPr lang="en-US" sz="2400" dirty="0" smtClean="0">
                <a:solidFill>
                  <a:srgbClr val="404040"/>
                </a:solidFill>
              </a:rPr>
              <a:t>Kill time </a:t>
            </a:r>
          </a:p>
        </p:txBody>
      </p:sp>
      <p:sp>
        <p:nvSpPr>
          <p:cNvPr id="6" name="TextBox 5"/>
          <p:cNvSpPr txBox="1"/>
          <p:nvPr/>
        </p:nvSpPr>
        <p:spPr>
          <a:xfrm>
            <a:off x="7018337" y="2794339"/>
            <a:ext cx="2286000" cy="627864"/>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q"/>
            </a:pPr>
            <a:r>
              <a:rPr lang="en-US" sz="2400" dirty="0" smtClean="0">
                <a:solidFill>
                  <a:srgbClr val="404040"/>
                </a:solidFill>
              </a:rPr>
              <a:t>Analysis</a:t>
            </a:r>
          </a:p>
        </p:txBody>
      </p:sp>
      <p:sp>
        <p:nvSpPr>
          <p:cNvPr id="7" name="TextBox 6"/>
          <p:cNvSpPr txBox="1"/>
          <p:nvPr/>
        </p:nvSpPr>
        <p:spPr>
          <a:xfrm>
            <a:off x="7018337" y="3542057"/>
            <a:ext cx="2286000" cy="627864"/>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q"/>
            </a:pPr>
            <a:r>
              <a:rPr lang="en-US" sz="2400" dirty="0" smtClean="0">
                <a:solidFill>
                  <a:srgbClr val="404040"/>
                </a:solidFill>
              </a:rPr>
              <a:t>On the go</a:t>
            </a:r>
          </a:p>
        </p:txBody>
      </p:sp>
      <p:sp>
        <p:nvSpPr>
          <p:cNvPr id="8" name="TextBox 7"/>
          <p:cNvSpPr txBox="1"/>
          <p:nvPr/>
        </p:nvSpPr>
        <p:spPr>
          <a:xfrm>
            <a:off x="7018337" y="4293421"/>
            <a:ext cx="3810000" cy="627864"/>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q"/>
            </a:pPr>
            <a:r>
              <a:rPr lang="en-US" sz="2400" dirty="0" smtClean="0">
                <a:solidFill>
                  <a:srgbClr val="404040"/>
                </a:solidFill>
              </a:rPr>
              <a:t>Task completion</a:t>
            </a:r>
          </a:p>
        </p:txBody>
      </p:sp>
      <p:sp>
        <p:nvSpPr>
          <p:cNvPr id="9" name="TextBox 8"/>
          <p:cNvSpPr txBox="1"/>
          <p:nvPr/>
        </p:nvSpPr>
        <p:spPr>
          <a:xfrm>
            <a:off x="1871888" y="5123059"/>
            <a:ext cx="2895600" cy="627864"/>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q"/>
            </a:pPr>
            <a:r>
              <a:rPr lang="en-US" sz="2400" dirty="0" smtClean="0">
                <a:solidFill>
                  <a:srgbClr val="404040"/>
                </a:solidFill>
              </a:rPr>
              <a:t>Deep reading </a:t>
            </a:r>
          </a:p>
        </p:txBody>
      </p:sp>
      <p:sp>
        <p:nvSpPr>
          <p:cNvPr id="10" name="TextBox 9"/>
          <p:cNvSpPr txBox="1"/>
          <p:nvPr/>
        </p:nvSpPr>
        <p:spPr>
          <a:xfrm>
            <a:off x="1871888" y="2794339"/>
            <a:ext cx="2286000" cy="627864"/>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q"/>
            </a:pPr>
            <a:r>
              <a:rPr lang="en-US" sz="2400" dirty="0" smtClean="0">
                <a:solidFill>
                  <a:srgbClr val="404040"/>
                </a:solidFill>
              </a:rPr>
              <a:t>Fun </a:t>
            </a:r>
          </a:p>
        </p:txBody>
      </p:sp>
    </p:spTree>
    <p:extLst>
      <p:ext uri="{BB962C8B-B14F-4D97-AF65-F5344CB8AC3E}">
        <p14:creationId xmlns:p14="http://schemas.microsoft.com/office/powerpoint/2010/main" val="102426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799688" y="2978231"/>
            <a:ext cx="7315203" cy="914400"/>
          </a:xfrm>
        </p:spPr>
        <p:txBody>
          <a:bodyPr/>
          <a:lstStyle/>
          <a:p>
            <a:r>
              <a:rPr lang="en-US" sz="4400" dirty="0" smtClean="0"/>
              <a:t>Leveraging device capability for input</a:t>
            </a:r>
            <a:endParaRPr lang="en-US" dirty="0"/>
          </a:p>
        </p:txBody>
      </p:sp>
      <p:sp>
        <p:nvSpPr>
          <p:cNvPr id="3" name="Title 2"/>
          <p:cNvSpPr>
            <a:spLocks noGrp="1"/>
          </p:cNvSpPr>
          <p:nvPr>
            <p:ph type="ctrTitle"/>
          </p:nvPr>
        </p:nvSpPr>
        <p:spPr/>
        <p:txBody>
          <a:bodyPr/>
          <a:lstStyle/>
          <a:p>
            <a:r>
              <a:rPr lang="en-US" sz="4800" dirty="0" smtClean="0"/>
              <a:t>Input Modality</a:t>
            </a:r>
            <a:endParaRPr lang="en-US" sz="4800" dirty="0"/>
          </a:p>
        </p:txBody>
      </p:sp>
      <p:sp>
        <p:nvSpPr>
          <p:cNvPr id="5" name="TextBox 4"/>
          <p:cNvSpPr txBox="1"/>
          <p:nvPr/>
        </p:nvSpPr>
        <p:spPr>
          <a:xfrm>
            <a:off x="5458730" y="5390860"/>
            <a:ext cx="39624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00188F"/>
                </a:solidFill>
              </a:rPr>
              <a:t>Sensors</a:t>
            </a:r>
          </a:p>
        </p:txBody>
      </p:sp>
      <p:sp>
        <p:nvSpPr>
          <p:cNvPr id="7" name="TextBox 6"/>
          <p:cNvSpPr txBox="1"/>
          <p:nvPr/>
        </p:nvSpPr>
        <p:spPr>
          <a:xfrm>
            <a:off x="7208836" y="4487547"/>
            <a:ext cx="2286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E81123"/>
                </a:solidFill>
              </a:rPr>
              <a:t>Trackers </a:t>
            </a:r>
          </a:p>
        </p:txBody>
      </p:sp>
      <p:sp>
        <p:nvSpPr>
          <p:cNvPr id="9" name="TextBox 8"/>
          <p:cNvSpPr txBox="1"/>
          <p:nvPr/>
        </p:nvSpPr>
        <p:spPr>
          <a:xfrm>
            <a:off x="9624511" y="4824647"/>
            <a:ext cx="3810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EC008C"/>
                </a:solidFill>
              </a:rPr>
              <a:t>Voice </a:t>
            </a:r>
          </a:p>
        </p:txBody>
      </p:sp>
      <p:sp>
        <p:nvSpPr>
          <p:cNvPr id="10" name="TextBox 9"/>
          <p:cNvSpPr txBox="1"/>
          <p:nvPr/>
        </p:nvSpPr>
        <p:spPr>
          <a:xfrm>
            <a:off x="5456236" y="1631270"/>
            <a:ext cx="28956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008A00"/>
                </a:solidFill>
              </a:rPr>
              <a:t>Touch</a:t>
            </a:r>
          </a:p>
        </p:txBody>
      </p:sp>
      <p:sp>
        <p:nvSpPr>
          <p:cNvPr id="11" name="TextBox 10"/>
          <p:cNvSpPr txBox="1"/>
          <p:nvPr/>
        </p:nvSpPr>
        <p:spPr>
          <a:xfrm>
            <a:off x="6099740" y="753625"/>
            <a:ext cx="4504192"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6DC2E9"/>
                </a:solidFill>
              </a:rPr>
              <a:t>Mouse &amp; Keyboard </a:t>
            </a:r>
          </a:p>
        </p:txBody>
      </p:sp>
      <p:sp>
        <p:nvSpPr>
          <p:cNvPr id="12" name="TextBox 11"/>
          <p:cNvSpPr txBox="1"/>
          <p:nvPr/>
        </p:nvSpPr>
        <p:spPr>
          <a:xfrm>
            <a:off x="8885237" y="1502739"/>
            <a:ext cx="2286000" cy="738664"/>
          </a:xfrm>
          <a:prstGeom prst="rect">
            <a:avLst/>
          </a:prstGeom>
          <a:noFill/>
        </p:spPr>
        <p:txBody>
          <a:bodyPr wrap="square" lIns="182880" tIns="146304" rIns="182880" bIns="146304" rtlCol="0">
            <a:spAutoFit/>
          </a:bodyPr>
          <a:lstStyle/>
          <a:p>
            <a:pPr>
              <a:lnSpc>
                <a:spcPct val="90000"/>
              </a:lnSpc>
              <a:spcAft>
                <a:spcPts val="600"/>
              </a:spcAft>
            </a:pPr>
            <a:r>
              <a:rPr lang="en-US" sz="3200" dirty="0" smtClean="0">
                <a:solidFill>
                  <a:srgbClr val="E81123"/>
                </a:solidFill>
              </a:rPr>
              <a:t>Camera </a:t>
            </a:r>
          </a:p>
        </p:txBody>
      </p:sp>
    </p:spTree>
    <p:extLst>
      <p:ext uri="{BB962C8B-B14F-4D97-AF65-F5344CB8AC3E}">
        <p14:creationId xmlns:p14="http://schemas.microsoft.com/office/powerpoint/2010/main" val="2996038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1535876"/>
            <a:ext cx="7315203" cy="4780786"/>
          </a:xfrm>
        </p:spPr>
        <p:txBody>
          <a:bodyPr/>
          <a:lstStyle/>
          <a:p>
            <a:pPr marL="571500" indent="-571500">
              <a:spcAft>
                <a:spcPts val="600"/>
              </a:spcAft>
              <a:buFont typeface="Arial" panose="020B0604020202020204" pitchFamily="34" charset="0"/>
              <a:buChar char="•"/>
            </a:pPr>
            <a:r>
              <a:rPr lang="en-US" dirty="0">
                <a:solidFill>
                  <a:schemeClr val="bg2">
                    <a:lumMod val="75000"/>
                  </a:schemeClr>
                </a:solidFill>
              </a:rPr>
              <a:t>D</a:t>
            </a:r>
            <a:r>
              <a:rPr lang="en-US" dirty="0" smtClean="0">
                <a:solidFill>
                  <a:schemeClr val="bg2">
                    <a:lumMod val="75000"/>
                  </a:schemeClr>
                </a:solidFill>
              </a:rPr>
              <a:t>esign Patterns &amp; Size </a:t>
            </a:r>
            <a:r>
              <a:rPr lang="en-US" dirty="0">
                <a:solidFill>
                  <a:schemeClr val="bg2">
                    <a:lumMod val="75000"/>
                  </a:schemeClr>
                </a:solidFill>
              </a:rPr>
              <a:t>of screen</a:t>
            </a:r>
            <a:endParaRPr lang="en-US" dirty="0"/>
          </a:p>
          <a:p>
            <a:pPr marL="571500" indent="-571500">
              <a:spcAft>
                <a:spcPts val="600"/>
              </a:spcAft>
              <a:buFont typeface="Arial" panose="020B0604020202020204" pitchFamily="34" charset="0"/>
              <a:buChar char="•"/>
            </a:pPr>
            <a:r>
              <a:rPr lang="en-US" dirty="0" smtClean="0">
                <a:solidFill>
                  <a:schemeClr val="bg2">
                    <a:lumMod val="75000"/>
                  </a:schemeClr>
                </a:solidFill>
              </a:rPr>
              <a:t>User </a:t>
            </a:r>
            <a:r>
              <a:rPr lang="en-US" dirty="0">
                <a:solidFill>
                  <a:schemeClr val="bg2">
                    <a:lumMod val="75000"/>
                  </a:schemeClr>
                </a:solidFill>
              </a:rPr>
              <a:t>Engagement Style </a:t>
            </a:r>
          </a:p>
          <a:p>
            <a:pPr marL="571500" indent="-571500">
              <a:spcAft>
                <a:spcPts val="600"/>
              </a:spcAft>
              <a:buFont typeface="Arial" panose="020B0604020202020204" pitchFamily="34" charset="0"/>
              <a:buChar char="•"/>
            </a:pPr>
            <a:r>
              <a:rPr lang="en-US" dirty="0" smtClean="0">
                <a:solidFill>
                  <a:schemeClr val="tx1"/>
                </a:solidFill>
              </a:rPr>
              <a:t>Input Modality </a:t>
            </a:r>
          </a:p>
          <a:p>
            <a:pPr marL="1155700" lvl="1" indent="-571500">
              <a:spcAft>
                <a:spcPts val="600"/>
              </a:spcAft>
              <a:buFont typeface="Arial" panose="020B0604020202020204" pitchFamily="34" charset="0"/>
              <a:buChar char="•"/>
            </a:pPr>
            <a:r>
              <a:rPr lang="en-US" dirty="0" smtClean="0">
                <a:solidFill>
                  <a:schemeClr val="tx1"/>
                </a:solidFill>
              </a:rPr>
              <a:t>Touch &amp; Camera</a:t>
            </a:r>
          </a:p>
          <a:p>
            <a:pPr marL="1155700" lvl="1" indent="-571500">
              <a:spcAft>
                <a:spcPts val="600"/>
              </a:spcAft>
              <a:buFont typeface="Arial" panose="020B0604020202020204" pitchFamily="34" charset="0"/>
              <a:buChar char="•"/>
            </a:pPr>
            <a:r>
              <a:rPr lang="en-US" dirty="0" smtClean="0">
                <a:solidFill>
                  <a:schemeClr val="bg2">
                    <a:lumMod val="75000"/>
                  </a:schemeClr>
                </a:solidFill>
                <a:latin typeface="+mj-lt"/>
              </a:rPr>
              <a:t>Voice</a:t>
            </a:r>
            <a:endParaRPr lang="en-US" dirty="0">
              <a:solidFill>
                <a:schemeClr val="bg2">
                  <a:lumMod val="75000"/>
                </a:schemeClr>
              </a:solidFill>
              <a:latin typeface="+mj-lt"/>
            </a:endParaRPr>
          </a:p>
          <a:p>
            <a:pPr marL="1155700" lvl="1" indent="-571500">
              <a:spcAft>
                <a:spcPts val="600"/>
              </a:spcAft>
              <a:buFont typeface="Arial" panose="020B0604020202020204" pitchFamily="34" charset="0"/>
              <a:buChar char="•"/>
            </a:pPr>
            <a:r>
              <a:rPr lang="en-US" dirty="0" smtClean="0">
                <a:solidFill>
                  <a:schemeClr val="bg2">
                    <a:lumMod val="75000"/>
                  </a:schemeClr>
                </a:solidFill>
                <a:latin typeface="+mj-lt"/>
              </a:rPr>
              <a:t>Sensors</a:t>
            </a:r>
            <a:endParaRPr lang="en-US" sz="3600" dirty="0">
              <a:solidFill>
                <a:schemeClr val="bg2">
                  <a:lumMod val="75000"/>
                </a:schemeClr>
              </a:solidFill>
              <a:latin typeface="+mj-lt"/>
            </a:endParaRPr>
          </a:p>
        </p:txBody>
      </p:sp>
      <p:sp>
        <p:nvSpPr>
          <p:cNvPr id="4" name="Title 3"/>
          <p:cNvSpPr>
            <a:spLocks noGrp="1"/>
          </p:cNvSpPr>
          <p:nvPr>
            <p:ph type="title"/>
          </p:nvPr>
        </p:nvSpPr>
        <p:spPr/>
        <p:txBody>
          <a:bodyPr/>
          <a:lstStyle/>
          <a:p>
            <a:r>
              <a:rPr lang="en-US" dirty="0" smtClean="0"/>
              <a:t>Demo </a:t>
            </a:r>
            <a:endParaRPr lang="en-US" dirty="0"/>
          </a:p>
        </p:txBody>
      </p:sp>
      <p:pic>
        <p:nvPicPr>
          <p:cNvPr id="17" name="Picture Placeholder 1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9201" r="19201"/>
          <a:stretch>
            <a:fillRect/>
          </a:stretch>
        </p:blipFill>
        <p:spPr/>
      </p:pic>
    </p:spTree>
    <p:extLst>
      <p:ext uri="{BB962C8B-B14F-4D97-AF65-F5344CB8AC3E}">
        <p14:creationId xmlns:p14="http://schemas.microsoft.com/office/powerpoint/2010/main" val="246534774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1535876"/>
            <a:ext cx="7315203" cy="4780786"/>
          </a:xfrm>
        </p:spPr>
        <p:txBody>
          <a:bodyPr/>
          <a:lstStyle/>
          <a:p>
            <a:pPr marL="571500" indent="-571500">
              <a:spcAft>
                <a:spcPts val="600"/>
              </a:spcAft>
              <a:buFont typeface="Arial" panose="020B0604020202020204" pitchFamily="34" charset="0"/>
              <a:buChar char="•"/>
            </a:pPr>
            <a:r>
              <a:rPr lang="en-US" dirty="0">
                <a:solidFill>
                  <a:schemeClr val="bg2">
                    <a:lumMod val="75000"/>
                  </a:schemeClr>
                </a:solidFill>
              </a:rPr>
              <a:t>D</a:t>
            </a:r>
            <a:r>
              <a:rPr lang="en-US" dirty="0" smtClean="0">
                <a:solidFill>
                  <a:schemeClr val="bg2">
                    <a:lumMod val="75000"/>
                  </a:schemeClr>
                </a:solidFill>
              </a:rPr>
              <a:t>esign Patterns &amp; Size </a:t>
            </a:r>
            <a:r>
              <a:rPr lang="en-US" dirty="0">
                <a:solidFill>
                  <a:schemeClr val="bg2">
                    <a:lumMod val="75000"/>
                  </a:schemeClr>
                </a:solidFill>
              </a:rPr>
              <a:t>of screen</a:t>
            </a:r>
            <a:endParaRPr lang="en-US" dirty="0"/>
          </a:p>
          <a:p>
            <a:pPr marL="571500" indent="-571500">
              <a:spcAft>
                <a:spcPts val="600"/>
              </a:spcAft>
              <a:buFont typeface="Arial" panose="020B0604020202020204" pitchFamily="34" charset="0"/>
              <a:buChar char="•"/>
            </a:pPr>
            <a:r>
              <a:rPr lang="en-US" dirty="0" smtClean="0">
                <a:solidFill>
                  <a:schemeClr val="bg2">
                    <a:lumMod val="75000"/>
                  </a:schemeClr>
                </a:solidFill>
              </a:rPr>
              <a:t>User </a:t>
            </a:r>
            <a:r>
              <a:rPr lang="en-US" dirty="0">
                <a:solidFill>
                  <a:schemeClr val="bg2">
                    <a:lumMod val="75000"/>
                  </a:schemeClr>
                </a:solidFill>
              </a:rPr>
              <a:t>Engagement Style </a:t>
            </a:r>
          </a:p>
          <a:p>
            <a:pPr marL="571500" indent="-571500">
              <a:spcAft>
                <a:spcPts val="600"/>
              </a:spcAft>
              <a:buFont typeface="Arial" panose="020B0604020202020204" pitchFamily="34" charset="0"/>
              <a:buChar char="•"/>
            </a:pPr>
            <a:r>
              <a:rPr lang="en-US" dirty="0" smtClean="0">
                <a:solidFill>
                  <a:schemeClr val="tx1"/>
                </a:solidFill>
              </a:rPr>
              <a:t>Input Modality </a:t>
            </a:r>
          </a:p>
          <a:p>
            <a:pPr marL="1155700" lvl="1" indent="-571500">
              <a:spcAft>
                <a:spcPts val="600"/>
              </a:spcAft>
              <a:buFont typeface="Arial" panose="020B0604020202020204" pitchFamily="34" charset="0"/>
              <a:buChar char="•"/>
            </a:pPr>
            <a:r>
              <a:rPr lang="en-US" dirty="0">
                <a:solidFill>
                  <a:schemeClr val="bg2">
                    <a:lumMod val="75000"/>
                  </a:schemeClr>
                </a:solidFill>
                <a:latin typeface="+mj-lt"/>
              </a:rPr>
              <a:t>Touch &amp; Camera</a:t>
            </a:r>
          </a:p>
          <a:p>
            <a:pPr marL="1155700" lvl="1" indent="-571500">
              <a:spcAft>
                <a:spcPts val="600"/>
              </a:spcAft>
              <a:buFont typeface="Arial" panose="020B0604020202020204" pitchFamily="34" charset="0"/>
              <a:buChar char="•"/>
            </a:pPr>
            <a:r>
              <a:rPr lang="en-US" dirty="0">
                <a:solidFill>
                  <a:schemeClr val="tx1"/>
                </a:solidFill>
              </a:rPr>
              <a:t>Voice</a:t>
            </a:r>
          </a:p>
          <a:p>
            <a:pPr marL="1155700" lvl="1" indent="-571500">
              <a:spcAft>
                <a:spcPts val="600"/>
              </a:spcAft>
              <a:buFont typeface="Arial" panose="020B0604020202020204" pitchFamily="34" charset="0"/>
              <a:buChar char="•"/>
            </a:pPr>
            <a:r>
              <a:rPr lang="en-US" dirty="0" smtClean="0">
                <a:solidFill>
                  <a:schemeClr val="bg2">
                    <a:lumMod val="75000"/>
                  </a:schemeClr>
                </a:solidFill>
                <a:latin typeface="+mj-lt"/>
              </a:rPr>
              <a:t>Sensors</a:t>
            </a:r>
            <a:endParaRPr lang="en-US" sz="3600" dirty="0">
              <a:solidFill>
                <a:schemeClr val="bg2">
                  <a:lumMod val="75000"/>
                </a:schemeClr>
              </a:solidFill>
              <a:latin typeface="+mj-lt"/>
            </a:endParaRPr>
          </a:p>
        </p:txBody>
      </p:sp>
      <p:sp>
        <p:nvSpPr>
          <p:cNvPr id="4" name="Title 3"/>
          <p:cNvSpPr>
            <a:spLocks noGrp="1"/>
          </p:cNvSpPr>
          <p:nvPr>
            <p:ph type="title"/>
          </p:nvPr>
        </p:nvSpPr>
        <p:spPr/>
        <p:txBody>
          <a:bodyPr/>
          <a:lstStyle/>
          <a:p>
            <a:r>
              <a:rPr lang="en-US" dirty="0" smtClean="0"/>
              <a:t>Demo </a:t>
            </a:r>
            <a:endParaRPr lang="en-US" dirty="0"/>
          </a:p>
        </p:txBody>
      </p:sp>
      <p:pic>
        <p:nvPicPr>
          <p:cNvPr id="17" name="Picture Placeholder 1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9201" r="19201"/>
          <a:stretch>
            <a:fillRect/>
          </a:stretch>
        </p:blipFill>
        <p:spPr/>
      </p:pic>
    </p:spTree>
    <p:extLst>
      <p:ext uri="{BB962C8B-B14F-4D97-AF65-F5344CB8AC3E}">
        <p14:creationId xmlns:p14="http://schemas.microsoft.com/office/powerpoint/2010/main" val="9574302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2"/>
          </p:nvPr>
        </p:nvSpPr>
        <p:spPr/>
        <p:txBody>
          <a:bodyPr/>
          <a:lstStyle/>
          <a:p>
            <a:r>
              <a:rPr lang="en-US" dirty="0" err="1"/>
              <a:t>Sandhya</a:t>
            </a:r>
            <a:r>
              <a:rPr lang="en-US" dirty="0"/>
              <a:t> </a:t>
            </a:r>
            <a:r>
              <a:rPr lang="en-US" dirty="0" err="1"/>
              <a:t>Vankamamidi</a:t>
            </a:r>
            <a:endParaRPr lang="en-US" dirty="0"/>
          </a:p>
        </p:txBody>
      </p:sp>
      <p:sp>
        <p:nvSpPr>
          <p:cNvPr id="2" name="Title 1"/>
          <p:cNvSpPr>
            <a:spLocks noGrp="1"/>
          </p:cNvSpPr>
          <p:nvPr>
            <p:ph type="ctrTitle"/>
          </p:nvPr>
        </p:nvSpPr>
        <p:spPr/>
        <p:txBody>
          <a:bodyPr/>
          <a:lstStyle/>
          <a:p>
            <a:r>
              <a:rPr lang="en-US" dirty="0"/>
              <a:t>The Story of Bing Apps: Delight Across Multiple Form Factors</a:t>
            </a:r>
          </a:p>
        </p:txBody>
      </p:sp>
      <p:sp>
        <p:nvSpPr>
          <p:cNvPr id="6" name="Text Placeholder 5"/>
          <p:cNvSpPr>
            <a:spLocks noGrp="1"/>
          </p:cNvSpPr>
          <p:nvPr>
            <p:ph type="body" sz="quarter" idx="13"/>
          </p:nvPr>
        </p:nvSpPr>
        <p:spPr/>
        <p:txBody>
          <a:bodyPr/>
          <a:lstStyle/>
          <a:p>
            <a:r>
              <a:rPr lang="en-US" dirty="0" smtClean="0"/>
              <a:t>2-544</a:t>
            </a:r>
            <a:endParaRPr lang="en-US" dirty="0"/>
          </a:p>
        </p:txBody>
      </p:sp>
    </p:spTree>
    <p:extLst>
      <p:ext uri="{BB962C8B-B14F-4D97-AF65-F5344CB8AC3E}">
        <p14:creationId xmlns:p14="http://schemas.microsoft.com/office/powerpoint/2010/main" val="125747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Voice Command: Inside the covers </a:t>
            </a:r>
            <a:endParaRPr lang="en-US" dirty="0"/>
          </a:p>
        </p:txBody>
      </p:sp>
      <p:sp>
        <p:nvSpPr>
          <p:cNvPr id="8" name="Rectangle 7"/>
          <p:cNvSpPr/>
          <p:nvPr/>
        </p:nvSpPr>
        <p:spPr bwMode="auto">
          <a:xfrm>
            <a:off x="4717530" y="2033483"/>
            <a:ext cx="3017520" cy="3013300"/>
          </a:xfrm>
          <a:prstGeom prst="rect">
            <a:avLst/>
          </a:prstGeom>
          <a:solidFill>
            <a:srgbClr val="00A3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solidFill>
                  <a:srgbClr val="404040"/>
                </a:solidFill>
                <a:ea typeface="Segoe UI" pitchFamily="34" charset="0"/>
                <a:cs typeface="Segoe UI" pitchFamily="34" charset="0"/>
              </a:rPr>
              <a:t>Step 2</a:t>
            </a:r>
          </a:p>
        </p:txBody>
      </p:sp>
      <p:sp>
        <p:nvSpPr>
          <p:cNvPr id="74" name="Rectangle 73"/>
          <p:cNvSpPr/>
          <p:nvPr/>
        </p:nvSpPr>
        <p:spPr bwMode="auto">
          <a:xfrm>
            <a:off x="1219516" y="2033483"/>
            <a:ext cx="3017520" cy="3013300"/>
          </a:xfrm>
          <a:prstGeom prst="rect">
            <a:avLst/>
          </a:prstGeom>
          <a:solidFill>
            <a:srgbClr val="6DC2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solidFill>
                  <a:srgbClr val="404040"/>
                </a:solidFill>
                <a:ea typeface="Segoe UI" pitchFamily="34" charset="0"/>
                <a:cs typeface="Segoe UI" pitchFamily="34" charset="0"/>
              </a:rPr>
              <a:t>Step 1</a:t>
            </a:r>
          </a:p>
        </p:txBody>
      </p:sp>
      <p:sp>
        <p:nvSpPr>
          <p:cNvPr id="75" name="Rectangle 74"/>
          <p:cNvSpPr/>
          <p:nvPr/>
        </p:nvSpPr>
        <p:spPr bwMode="auto">
          <a:xfrm>
            <a:off x="8215543" y="2037044"/>
            <a:ext cx="3017520" cy="3013300"/>
          </a:xfrm>
          <a:prstGeom prst="rect">
            <a:avLst/>
          </a:prstGeom>
          <a:solidFill>
            <a:srgbClr val="2887C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solidFill>
                  <a:srgbClr val="404040"/>
                </a:solidFill>
                <a:ea typeface="Segoe UI" pitchFamily="34" charset="0"/>
                <a:cs typeface="Segoe UI" pitchFamily="34" charset="0"/>
              </a:rPr>
              <a:t>Step 3 </a:t>
            </a:r>
          </a:p>
        </p:txBody>
      </p:sp>
      <p:sp>
        <p:nvSpPr>
          <p:cNvPr id="140" name="TextBox 139"/>
          <p:cNvSpPr txBox="1"/>
          <p:nvPr/>
        </p:nvSpPr>
        <p:spPr>
          <a:xfrm>
            <a:off x="1219517" y="3250398"/>
            <a:ext cx="3017520" cy="1181862"/>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gradFill>
                  <a:gsLst>
                    <a:gs pos="2917">
                      <a:srgbClr val="404040"/>
                    </a:gs>
                    <a:gs pos="30000">
                      <a:srgbClr val="404040"/>
                    </a:gs>
                  </a:gsLst>
                  <a:lin ang="5400000" scaled="0"/>
                </a:gradFill>
              </a:rPr>
              <a:t>Define the commands</a:t>
            </a:r>
          </a:p>
        </p:txBody>
      </p:sp>
      <p:sp>
        <p:nvSpPr>
          <p:cNvPr id="141" name="TextBox 140"/>
          <p:cNvSpPr txBox="1"/>
          <p:nvPr/>
        </p:nvSpPr>
        <p:spPr>
          <a:xfrm>
            <a:off x="8219407" y="3250398"/>
            <a:ext cx="3013656" cy="1181862"/>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gradFill>
                  <a:gsLst>
                    <a:gs pos="2917">
                      <a:srgbClr val="404040"/>
                    </a:gs>
                    <a:gs pos="30000">
                      <a:srgbClr val="404040"/>
                    </a:gs>
                  </a:gsLst>
                  <a:lin ang="5400000" scaled="0"/>
                </a:gradFill>
              </a:rPr>
              <a:t>Handle voice activation</a:t>
            </a:r>
          </a:p>
        </p:txBody>
      </p:sp>
      <p:sp>
        <p:nvSpPr>
          <p:cNvPr id="142" name="TextBox 141"/>
          <p:cNvSpPr txBox="1"/>
          <p:nvPr/>
        </p:nvSpPr>
        <p:spPr>
          <a:xfrm>
            <a:off x="4712593" y="3254970"/>
            <a:ext cx="3013656" cy="1181862"/>
          </a:xfrm>
          <a:prstGeom prst="rect">
            <a:avLst/>
          </a:prstGeom>
          <a:noFill/>
          <a:effectLst>
            <a:glow rad="139700">
              <a:schemeClr val="accent2">
                <a:satMod val="175000"/>
                <a:alpha val="40000"/>
              </a:schemeClr>
            </a:glow>
          </a:effectLst>
        </p:spPr>
        <p:txBody>
          <a:bodyPr wrap="square" lIns="182880" tIns="146304" rIns="182880" bIns="146304" rtlCol="0">
            <a:spAutoFit/>
          </a:bodyPr>
          <a:lstStyle/>
          <a:p>
            <a:pPr algn="ctr">
              <a:lnSpc>
                <a:spcPct val="90000"/>
              </a:lnSpc>
              <a:spcAft>
                <a:spcPts val="600"/>
              </a:spcAft>
            </a:pPr>
            <a:r>
              <a:rPr lang="en-US" sz="3200" dirty="0" smtClean="0">
                <a:solidFill>
                  <a:srgbClr val="404040"/>
                </a:solidFill>
              </a:rPr>
              <a:t>Register the command</a:t>
            </a:r>
          </a:p>
        </p:txBody>
      </p:sp>
    </p:spTree>
    <p:extLst>
      <p:ext uri="{BB962C8B-B14F-4D97-AF65-F5344CB8AC3E}">
        <p14:creationId xmlns:p14="http://schemas.microsoft.com/office/powerpoint/2010/main" val="152366672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999690" y="2811462"/>
            <a:ext cx="7315203" cy="914400"/>
          </a:xfrm>
        </p:spPr>
        <p:txBody>
          <a:bodyPr/>
          <a:lstStyle/>
          <a:p>
            <a:pPr>
              <a:spcAft>
                <a:spcPts val="600"/>
              </a:spcAft>
            </a:pPr>
            <a:r>
              <a:rPr lang="en-US" dirty="0">
                <a:solidFill>
                  <a:schemeClr val="tx1"/>
                </a:solidFill>
              </a:rPr>
              <a:t>Code </a:t>
            </a:r>
            <a:r>
              <a:rPr lang="en-US" dirty="0" err="1">
                <a:solidFill>
                  <a:schemeClr val="tx1"/>
                </a:solidFill>
              </a:rPr>
              <a:t>Walkthru</a:t>
            </a:r>
            <a:r>
              <a:rPr lang="en-US" dirty="0">
                <a:solidFill>
                  <a:schemeClr val="tx1"/>
                </a:solidFill>
              </a:rPr>
              <a:t> </a:t>
            </a:r>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1368" b="11368"/>
          <a:stretch>
            <a:fillRect/>
          </a:stretch>
        </p:blipFill>
        <p:spPr/>
      </p:pic>
    </p:spTree>
    <p:extLst>
      <p:ext uri="{BB962C8B-B14F-4D97-AF65-F5344CB8AC3E}">
        <p14:creationId xmlns:p14="http://schemas.microsoft.com/office/powerpoint/2010/main" val="238086814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819781"/>
          </a:xfrm>
        </p:spPr>
        <p:txBody>
          <a:bodyPr/>
          <a:lstStyle/>
          <a:p>
            <a:r>
              <a:rPr lang="en-US" sz="3200" dirty="0" smtClean="0"/>
              <a:t>Step 1 : Define command</a:t>
            </a:r>
          </a:p>
          <a:p>
            <a:pPr marL="800100" lvl="3" indent="0">
              <a:buNone/>
            </a:pPr>
            <a:r>
              <a:rPr lang="en-US" sz="2800" dirty="0" smtClean="0"/>
              <a:t>&lt;</a:t>
            </a:r>
            <a:r>
              <a:rPr lang="en-US" sz="2800" dirty="0"/>
              <a:t>CommandPrefix&gt;Bing Health&lt;/CommandPrefix&gt;</a:t>
            </a:r>
          </a:p>
          <a:p>
            <a:pPr marL="800100" lvl="3" indent="0">
              <a:buNone/>
            </a:pPr>
            <a:r>
              <a:rPr lang="en-US" sz="2800" dirty="0"/>
              <a:t>    </a:t>
            </a:r>
            <a:r>
              <a:rPr lang="en-US" sz="2400" dirty="0"/>
              <a:t>&lt;Example&gt; had 2 eggs for breakfast &lt;/Example&gt;</a:t>
            </a:r>
          </a:p>
          <a:p>
            <a:pPr marL="800100" lvl="3" indent="0">
              <a:buNone/>
            </a:pPr>
            <a:r>
              <a:rPr lang="en-US" sz="2400" dirty="0" smtClean="0"/>
              <a:t>    </a:t>
            </a:r>
            <a:r>
              <a:rPr lang="en-US" sz="2400" dirty="0"/>
              <a:t>&lt;Command Name="DietTrackerAll"&gt;</a:t>
            </a:r>
          </a:p>
          <a:p>
            <a:pPr marL="800100" lvl="3" indent="0">
              <a:buNone/>
            </a:pPr>
            <a:r>
              <a:rPr lang="en-US" sz="2400" dirty="0"/>
              <a:t>      &lt;Example&gt; had 2 eggs for breakfast &lt;/Example&gt;</a:t>
            </a:r>
          </a:p>
          <a:p>
            <a:pPr marL="800100" lvl="3" indent="0">
              <a:buNone/>
            </a:pPr>
            <a:r>
              <a:rPr lang="en-US" sz="2400" dirty="0"/>
              <a:t>      &lt;ListenFor&gt;[had]{number} [*] {foodItem} [*] {mealTime}&lt;/ListenFor&gt;</a:t>
            </a:r>
          </a:p>
          <a:p>
            <a:pPr marL="800100" lvl="3" indent="0">
              <a:buNone/>
            </a:pPr>
            <a:r>
              <a:rPr lang="en-US" sz="2400" dirty="0"/>
              <a:t>      &lt;ListenFor&gt;[ate]{number} [*] {foodItem} [*] {mealTime}&lt;/ListenFor&gt;</a:t>
            </a:r>
          </a:p>
          <a:p>
            <a:pPr marL="800100" lvl="3" indent="0">
              <a:buNone/>
            </a:pPr>
            <a:r>
              <a:rPr lang="en-US" sz="2400" dirty="0"/>
              <a:t>      &lt;Feedback&gt; Adding {number} servings of {foodItem} for {mealTime} to Diet Tracker&lt;/Feedback&gt;</a:t>
            </a:r>
          </a:p>
          <a:p>
            <a:pPr marL="800100" lvl="3" indent="0">
              <a:buNone/>
            </a:pPr>
            <a:r>
              <a:rPr lang="en-US" sz="2400" dirty="0"/>
              <a:t>      &lt;Navigate Target="Pages\EditDietTrackerFoodPage.xaml"/&gt;</a:t>
            </a:r>
          </a:p>
          <a:p>
            <a:pPr marL="800100" lvl="3" indent="0">
              <a:buNone/>
            </a:pPr>
            <a:r>
              <a:rPr lang="en-US" sz="2800" dirty="0"/>
              <a:t> </a:t>
            </a:r>
            <a:r>
              <a:rPr lang="en-US" sz="2800" dirty="0" smtClean="0"/>
              <a:t>&lt;/</a:t>
            </a:r>
            <a:r>
              <a:rPr lang="en-US" sz="2800" dirty="0"/>
              <a:t>Command</a:t>
            </a:r>
            <a:r>
              <a:rPr lang="en-US" sz="2800" dirty="0" smtClean="0"/>
              <a:t>&gt;</a:t>
            </a:r>
            <a:endParaRPr lang="en-US" sz="2800" dirty="0"/>
          </a:p>
        </p:txBody>
      </p:sp>
      <p:sp>
        <p:nvSpPr>
          <p:cNvPr id="3" name="Title 2"/>
          <p:cNvSpPr>
            <a:spLocks noGrp="1"/>
          </p:cNvSpPr>
          <p:nvPr>
            <p:ph type="title"/>
          </p:nvPr>
        </p:nvSpPr>
        <p:spPr/>
        <p:txBody>
          <a:bodyPr/>
          <a:lstStyle/>
          <a:p>
            <a:r>
              <a:rPr lang="en-US" dirty="0" smtClean="0"/>
              <a:t>Key Takeaways – Voice Command</a:t>
            </a:r>
            <a:endParaRPr lang="en-US" dirty="0"/>
          </a:p>
        </p:txBody>
      </p:sp>
    </p:spTree>
    <p:extLst>
      <p:ext uri="{BB962C8B-B14F-4D97-AF65-F5344CB8AC3E}">
        <p14:creationId xmlns:p14="http://schemas.microsoft.com/office/powerpoint/2010/main" val="408466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349157"/>
          </a:xfrm>
        </p:spPr>
        <p:txBody>
          <a:bodyPr/>
          <a:lstStyle/>
          <a:p>
            <a:pPr lvl="1"/>
            <a:r>
              <a:rPr lang="en-US" sz="3200" dirty="0" smtClean="0"/>
              <a:t>Step 1 (</a:t>
            </a:r>
            <a:r>
              <a:rPr lang="en-US" sz="3200" dirty="0" err="1" smtClean="0"/>
              <a:t>contd</a:t>
            </a:r>
            <a:r>
              <a:rPr lang="en-US" sz="3200" dirty="0" smtClean="0"/>
              <a:t>): Define slot values </a:t>
            </a:r>
          </a:p>
          <a:p>
            <a:pPr marL="228541" lvl="2" indent="0">
              <a:buNone/>
            </a:pPr>
            <a:r>
              <a:rPr lang="en-US" sz="2800" dirty="0">
                <a:gradFill>
                  <a:gsLst>
                    <a:gs pos="1250">
                      <a:schemeClr val="tx1"/>
                    </a:gs>
                    <a:gs pos="100000">
                      <a:schemeClr val="tx1"/>
                    </a:gs>
                  </a:gsLst>
                  <a:lin ang="5400000" scaled="0"/>
                </a:gradFill>
                <a:latin typeface="+mn-lt"/>
                <a:cs typeface="+mn-cs"/>
              </a:rPr>
              <a:t>	</a:t>
            </a:r>
            <a:r>
              <a:rPr lang="en-US" sz="2800" dirty="0" smtClean="0">
                <a:gradFill>
                  <a:gsLst>
                    <a:gs pos="1250">
                      <a:schemeClr val="tx1"/>
                    </a:gs>
                    <a:gs pos="100000">
                      <a:schemeClr val="tx1"/>
                    </a:gs>
                  </a:gsLst>
                  <a:lin ang="5400000" scaled="0"/>
                </a:gradFill>
                <a:latin typeface="+mn-lt"/>
                <a:cs typeface="+mn-cs"/>
              </a:rPr>
              <a:t>&lt;</a:t>
            </a:r>
            <a:r>
              <a:rPr lang="en-US" sz="2800" dirty="0" err="1">
                <a:gradFill>
                  <a:gsLst>
                    <a:gs pos="1250">
                      <a:schemeClr val="tx1"/>
                    </a:gs>
                    <a:gs pos="100000">
                      <a:schemeClr val="tx1"/>
                    </a:gs>
                  </a:gsLst>
                  <a:lin ang="5400000" scaled="0"/>
                </a:gradFill>
                <a:latin typeface="+mn-lt"/>
                <a:cs typeface="+mn-cs"/>
              </a:rPr>
              <a:t>PhraseList</a:t>
            </a:r>
            <a:r>
              <a:rPr lang="en-US" sz="2800" dirty="0">
                <a:gradFill>
                  <a:gsLst>
                    <a:gs pos="1250">
                      <a:schemeClr val="tx1"/>
                    </a:gs>
                    <a:gs pos="100000">
                      <a:schemeClr val="tx1"/>
                    </a:gs>
                  </a:gsLst>
                  <a:lin ang="5400000" scaled="0"/>
                </a:gradFill>
                <a:latin typeface="+mn-lt"/>
                <a:cs typeface="+mn-cs"/>
              </a:rPr>
              <a:t> Label="number"&gt;</a:t>
            </a:r>
          </a:p>
          <a:p>
            <a:pPr marL="228541" lvl="2" indent="0">
              <a:buNone/>
            </a:pPr>
            <a:r>
              <a:rPr lang="en-US" sz="2800" dirty="0" smtClean="0">
                <a:gradFill>
                  <a:gsLst>
                    <a:gs pos="1250">
                      <a:schemeClr val="tx1"/>
                    </a:gs>
                    <a:gs pos="100000">
                      <a:schemeClr val="tx1"/>
                    </a:gs>
                  </a:gsLst>
                  <a:lin ang="5400000" scaled="0"/>
                </a:gradFill>
                <a:latin typeface="+mn-lt"/>
                <a:cs typeface="+mn-cs"/>
              </a:rPr>
              <a:t>		OR</a:t>
            </a:r>
            <a:endParaRPr lang="en-US" sz="2800" dirty="0">
              <a:gradFill>
                <a:gsLst>
                  <a:gs pos="1250">
                    <a:schemeClr val="tx1"/>
                  </a:gs>
                  <a:gs pos="100000">
                    <a:schemeClr val="tx1"/>
                  </a:gs>
                </a:gsLst>
                <a:lin ang="5400000" scaled="0"/>
              </a:gradFill>
              <a:latin typeface="+mn-lt"/>
              <a:cs typeface="+mn-cs"/>
            </a:endParaRPr>
          </a:p>
          <a:p>
            <a:pPr marL="228541" lvl="2" indent="0">
              <a:buNone/>
            </a:pPr>
            <a:r>
              <a:rPr lang="en-US" sz="2800" dirty="0" smtClean="0">
                <a:gradFill>
                  <a:gsLst>
                    <a:gs pos="1250">
                      <a:schemeClr val="tx1"/>
                    </a:gs>
                    <a:gs pos="100000">
                      <a:schemeClr val="tx1"/>
                    </a:gs>
                  </a:gsLst>
                  <a:lin ang="5400000" scaled="0"/>
                </a:gradFill>
                <a:latin typeface="+mn-lt"/>
                <a:cs typeface="+mn-cs"/>
              </a:rPr>
              <a:t>	&lt;</a:t>
            </a:r>
            <a:r>
              <a:rPr lang="en-US" sz="2800" dirty="0" err="1">
                <a:gradFill>
                  <a:gsLst>
                    <a:gs pos="1250">
                      <a:schemeClr val="tx1"/>
                    </a:gs>
                    <a:gs pos="100000">
                      <a:schemeClr val="tx1"/>
                    </a:gs>
                  </a:gsLst>
                  <a:lin ang="5400000" scaled="0"/>
                </a:gradFill>
                <a:latin typeface="+mn-lt"/>
                <a:cs typeface="+mn-cs"/>
              </a:rPr>
              <a:t>PhraseTopic</a:t>
            </a:r>
            <a:r>
              <a:rPr lang="en-US" sz="2800" dirty="0">
                <a:gradFill>
                  <a:gsLst>
                    <a:gs pos="1250">
                      <a:schemeClr val="tx1"/>
                    </a:gs>
                    <a:gs pos="100000">
                      <a:schemeClr val="tx1"/>
                    </a:gs>
                  </a:gsLst>
                  <a:lin ang="5400000" scaled="0"/>
                </a:gradFill>
                <a:latin typeface="+mn-lt"/>
                <a:cs typeface="+mn-cs"/>
              </a:rPr>
              <a:t> </a:t>
            </a:r>
            <a:r>
              <a:rPr lang="en-US" sz="2800" dirty="0"/>
              <a:t>Label="</a:t>
            </a:r>
            <a:r>
              <a:rPr lang="en-US" sz="2800" dirty="0" err="1" smtClean="0"/>
              <a:t>foodItem</a:t>
            </a:r>
            <a:r>
              <a:rPr lang="en-US" sz="2800" dirty="0" smtClean="0"/>
              <a:t>“ </a:t>
            </a:r>
            <a:r>
              <a:rPr lang="en-US" sz="2800" dirty="0" smtClean="0">
                <a:gradFill>
                  <a:gsLst>
                    <a:gs pos="1250">
                      <a:schemeClr val="tx1"/>
                    </a:gs>
                    <a:gs pos="100000">
                      <a:schemeClr val="tx1"/>
                    </a:gs>
                  </a:gsLst>
                  <a:lin ang="5400000" scaled="0"/>
                </a:gradFill>
                <a:latin typeface="+mn-lt"/>
                <a:cs typeface="+mn-cs"/>
              </a:rPr>
              <a:t>Scenario</a:t>
            </a:r>
            <a:r>
              <a:rPr lang="en-US" sz="2800" dirty="0">
                <a:gradFill>
                  <a:gsLst>
                    <a:gs pos="1250">
                      <a:schemeClr val="tx1"/>
                    </a:gs>
                    <a:gs pos="100000">
                      <a:schemeClr val="tx1"/>
                    </a:gs>
                  </a:gsLst>
                  <a:lin ang="5400000" scaled="0"/>
                </a:gradFill>
                <a:latin typeface="+mn-lt"/>
                <a:cs typeface="+mn-cs"/>
              </a:rPr>
              <a:t>=“search"&gt;</a:t>
            </a:r>
          </a:p>
          <a:p>
            <a:pPr marL="228541" lvl="2" indent="0">
              <a:buNone/>
            </a:pPr>
            <a:r>
              <a:rPr lang="en-US" sz="2800" dirty="0" smtClean="0">
                <a:gradFill>
                  <a:gsLst>
                    <a:gs pos="1250">
                      <a:schemeClr val="tx1"/>
                    </a:gs>
                    <a:gs pos="100000">
                      <a:schemeClr val="tx1"/>
                    </a:gs>
                  </a:gsLst>
                  <a:lin ang="5400000" scaled="0"/>
                </a:gradFill>
                <a:latin typeface="+mn-lt"/>
                <a:cs typeface="+mn-cs"/>
              </a:rPr>
              <a:t>		OR</a:t>
            </a:r>
            <a:endParaRPr lang="en-US" sz="2800" dirty="0">
              <a:gradFill>
                <a:gsLst>
                  <a:gs pos="1250">
                    <a:schemeClr val="tx1"/>
                  </a:gs>
                  <a:gs pos="100000">
                    <a:schemeClr val="tx1"/>
                  </a:gs>
                </a:gsLst>
                <a:lin ang="5400000" scaled="0"/>
              </a:gradFill>
              <a:latin typeface="+mn-lt"/>
              <a:cs typeface="+mn-cs"/>
            </a:endParaRPr>
          </a:p>
          <a:p>
            <a:pPr marL="228541" lvl="2" indent="0">
              <a:buNone/>
            </a:pPr>
            <a:r>
              <a:rPr lang="en-US" sz="2800" dirty="0" smtClean="0">
                <a:gradFill>
                  <a:gsLst>
                    <a:gs pos="1250">
                      <a:schemeClr val="tx1"/>
                    </a:gs>
                    <a:gs pos="100000">
                      <a:schemeClr val="tx1"/>
                    </a:gs>
                  </a:gsLst>
                  <a:lin ang="5400000" scaled="0"/>
                </a:gradFill>
                <a:latin typeface="+mn-lt"/>
                <a:cs typeface="+mn-cs"/>
              </a:rPr>
              <a:t>	&lt;</a:t>
            </a:r>
            <a:r>
              <a:rPr lang="en-US" sz="2800" dirty="0" err="1">
                <a:gradFill>
                  <a:gsLst>
                    <a:gs pos="1250">
                      <a:schemeClr val="tx1"/>
                    </a:gs>
                    <a:gs pos="100000">
                      <a:schemeClr val="tx1"/>
                    </a:gs>
                  </a:gsLst>
                  <a:lin ang="5400000" scaled="0"/>
                </a:gradFill>
                <a:latin typeface="+mn-lt"/>
                <a:cs typeface="+mn-cs"/>
              </a:rPr>
              <a:t>PhraseTopic</a:t>
            </a:r>
            <a:r>
              <a:rPr lang="en-US" sz="2800" dirty="0">
                <a:gradFill>
                  <a:gsLst>
                    <a:gs pos="1250">
                      <a:schemeClr val="tx1"/>
                    </a:gs>
                    <a:gs pos="100000">
                      <a:schemeClr val="tx1"/>
                    </a:gs>
                  </a:gsLst>
                  <a:lin ang="5400000" scaled="0"/>
                </a:gradFill>
                <a:latin typeface="+mn-lt"/>
                <a:cs typeface="+mn-cs"/>
              </a:rPr>
              <a:t> </a:t>
            </a:r>
            <a:r>
              <a:rPr lang="en-US" sz="2800" dirty="0"/>
              <a:t>Label="</a:t>
            </a:r>
            <a:r>
              <a:rPr lang="en-US" sz="2800" dirty="0" err="1" smtClean="0"/>
              <a:t>dictatedCommand</a:t>
            </a:r>
            <a:r>
              <a:rPr lang="en-US" sz="2800" dirty="0" smtClean="0"/>
              <a:t>" </a:t>
            </a:r>
            <a:r>
              <a:rPr lang="en-US" sz="2800" dirty="0" smtClean="0">
                <a:gradFill>
                  <a:gsLst>
                    <a:gs pos="1250">
                      <a:schemeClr val="tx1"/>
                    </a:gs>
                    <a:gs pos="100000">
                      <a:schemeClr val="tx1"/>
                    </a:gs>
                  </a:gsLst>
                  <a:lin ang="5400000" scaled="0"/>
                </a:gradFill>
                <a:latin typeface="+mn-lt"/>
                <a:cs typeface="+mn-cs"/>
              </a:rPr>
              <a:t>Scenario</a:t>
            </a:r>
            <a:r>
              <a:rPr lang="en-US" sz="2800" dirty="0">
                <a:gradFill>
                  <a:gsLst>
                    <a:gs pos="1250">
                      <a:schemeClr val="tx1"/>
                    </a:gs>
                    <a:gs pos="100000">
                      <a:schemeClr val="tx1"/>
                    </a:gs>
                  </a:gsLst>
                  <a:lin ang="5400000" scaled="0"/>
                </a:gradFill>
                <a:latin typeface="+mn-lt"/>
                <a:cs typeface="+mn-cs"/>
              </a:rPr>
              <a:t>=“dictation"&gt;</a:t>
            </a:r>
          </a:p>
          <a:p>
            <a:pPr lvl="1"/>
            <a:r>
              <a:rPr lang="en-US" sz="3200" dirty="0" smtClean="0"/>
              <a:t>Step 2: </a:t>
            </a:r>
            <a:r>
              <a:rPr lang="en-US" sz="3200" dirty="0"/>
              <a:t>Register the Grammar  </a:t>
            </a:r>
          </a:p>
          <a:p>
            <a:pPr lvl="3"/>
            <a:r>
              <a:rPr lang="en-US" sz="2800" dirty="0" err="1"/>
              <a:t>VoiceCommandService.InstallCommandSetsFromFileAsync</a:t>
            </a:r>
            <a:r>
              <a:rPr lang="en-US" sz="2800" dirty="0"/>
              <a:t>(new Uri("</a:t>
            </a:r>
            <a:r>
              <a:rPr lang="en-US" sz="2800" dirty="0" err="1"/>
              <a:t>ms-appx</a:t>
            </a:r>
            <a:r>
              <a:rPr lang="en-US" sz="2800" dirty="0"/>
              <a:t>:///VoiceCommandDefinition.xml"));</a:t>
            </a:r>
          </a:p>
          <a:p>
            <a:pPr lvl="1"/>
            <a:r>
              <a:rPr lang="en-US" sz="3200" dirty="0" smtClean="0"/>
              <a:t>Step </a:t>
            </a:r>
            <a:r>
              <a:rPr lang="en-US" sz="3200" dirty="0"/>
              <a:t>3</a:t>
            </a:r>
            <a:r>
              <a:rPr lang="en-US" sz="3200" dirty="0" smtClean="0"/>
              <a:t>: Handle callback in the app </a:t>
            </a:r>
          </a:p>
          <a:p>
            <a:endParaRPr lang="en-US" dirty="0"/>
          </a:p>
        </p:txBody>
      </p:sp>
      <p:sp>
        <p:nvSpPr>
          <p:cNvPr id="3" name="Title 2"/>
          <p:cNvSpPr>
            <a:spLocks noGrp="1"/>
          </p:cNvSpPr>
          <p:nvPr>
            <p:ph type="title"/>
          </p:nvPr>
        </p:nvSpPr>
        <p:spPr/>
        <p:txBody>
          <a:bodyPr/>
          <a:lstStyle/>
          <a:p>
            <a:r>
              <a:rPr lang="en-US" dirty="0"/>
              <a:t>Key Takeaways – Voice Command</a:t>
            </a:r>
          </a:p>
        </p:txBody>
      </p:sp>
    </p:spTree>
    <p:extLst>
      <p:ext uri="{BB962C8B-B14F-4D97-AF65-F5344CB8AC3E}">
        <p14:creationId xmlns:p14="http://schemas.microsoft.com/office/powerpoint/2010/main" val="1633298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672596"/>
          </a:xfrm>
        </p:spPr>
        <p:txBody>
          <a:bodyPr/>
          <a:lstStyle/>
          <a:p>
            <a:r>
              <a:rPr lang="en-US" dirty="0" smtClean="0"/>
              <a:t>Phrase List </a:t>
            </a:r>
            <a:r>
              <a:rPr lang="en-US" sz="2400" dirty="0" smtClean="0"/>
              <a:t>(Windows Phone 8.0) </a:t>
            </a:r>
            <a:endParaRPr lang="en-US" dirty="0" smtClean="0"/>
          </a:p>
          <a:p>
            <a:pPr lvl="1"/>
            <a:r>
              <a:rPr lang="en-US" dirty="0" smtClean="0"/>
              <a:t>Pro: Rich feedback </a:t>
            </a:r>
          </a:p>
          <a:p>
            <a:pPr lvl="1"/>
            <a:r>
              <a:rPr lang="en-US" dirty="0" smtClean="0"/>
              <a:t>Cons : Works </a:t>
            </a:r>
            <a:r>
              <a:rPr lang="en-US" dirty="0"/>
              <a:t>for categories which  are inherently </a:t>
            </a:r>
            <a:r>
              <a:rPr lang="en-US" dirty="0" smtClean="0"/>
              <a:t>bounded</a:t>
            </a:r>
          </a:p>
          <a:p>
            <a:r>
              <a:rPr lang="en-US" dirty="0"/>
              <a:t>Phrase Topic - Scenario=search </a:t>
            </a:r>
            <a:r>
              <a:rPr lang="en-US" sz="2400" dirty="0"/>
              <a:t>(Windows Phone 8.1) </a:t>
            </a:r>
            <a:endParaRPr lang="en-US" dirty="0"/>
          </a:p>
          <a:p>
            <a:pPr lvl="1"/>
            <a:r>
              <a:rPr lang="en-US" dirty="0"/>
              <a:t>Pro: Supports entities which are ‘things’ – typically something you would look for in Bing. </a:t>
            </a:r>
          </a:p>
          <a:p>
            <a:pPr lvl="1"/>
            <a:r>
              <a:rPr lang="en-US" dirty="0"/>
              <a:t>Con: M</a:t>
            </a:r>
            <a:r>
              <a:rPr lang="en-US" dirty="0" smtClean="0"/>
              <a:t>ight not match user’s favorites if they are non standard. Requires internet connectivity. </a:t>
            </a:r>
            <a:endParaRPr lang="en-US" sz="4000" dirty="0" smtClean="0">
              <a:latin typeface="+mj-lt"/>
            </a:endParaRPr>
          </a:p>
          <a:p>
            <a:pPr marL="342900" lvl="1" indent="-342900"/>
            <a:r>
              <a:rPr lang="en-US" sz="4000" dirty="0" smtClean="0">
                <a:latin typeface="+mj-lt"/>
              </a:rPr>
              <a:t>Phrase </a:t>
            </a:r>
            <a:r>
              <a:rPr lang="en-US" sz="4000" dirty="0">
                <a:latin typeface="+mj-lt"/>
              </a:rPr>
              <a:t>Topic - </a:t>
            </a:r>
            <a:r>
              <a:rPr lang="en-US" sz="4000" dirty="0" smtClean="0">
                <a:latin typeface="+mj-lt"/>
              </a:rPr>
              <a:t>Scenario=dictation </a:t>
            </a:r>
            <a:r>
              <a:rPr lang="en-US" dirty="0">
                <a:latin typeface="+mj-lt"/>
              </a:rPr>
              <a:t>(Windows Phone 8.1) </a:t>
            </a:r>
          </a:p>
          <a:p>
            <a:pPr lvl="1"/>
            <a:r>
              <a:rPr lang="en-US" dirty="0" smtClean="0"/>
              <a:t>Pro: Complete control over parsing from within the app w/ significant increase in accuracy   </a:t>
            </a:r>
          </a:p>
          <a:p>
            <a:pPr lvl="1"/>
            <a:r>
              <a:rPr lang="en-US" dirty="0" smtClean="0"/>
              <a:t>Con: Feedback is limited</a:t>
            </a:r>
            <a:r>
              <a:rPr lang="en-US" dirty="0"/>
              <a:t> </a:t>
            </a:r>
            <a:r>
              <a:rPr lang="en-US" dirty="0" smtClean="0"/>
              <a:t>for </a:t>
            </a:r>
            <a:r>
              <a:rPr lang="en-US" dirty="0" err="1" smtClean="0"/>
              <a:t>eg</a:t>
            </a:r>
            <a:r>
              <a:rPr lang="en-US" dirty="0" smtClean="0"/>
              <a:t>., “Starting Bing Health</a:t>
            </a:r>
            <a:r>
              <a:rPr lang="en-US" dirty="0"/>
              <a:t>”. </a:t>
            </a:r>
            <a:r>
              <a:rPr lang="en-US" dirty="0" smtClean="0"/>
              <a:t>Requires </a:t>
            </a:r>
            <a:r>
              <a:rPr lang="en-US" dirty="0"/>
              <a:t>internet connectivity. </a:t>
            </a:r>
            <a:endParaRPr lang="en-US" dirty="0" smtClean="0"/>
          </a:p>
          <a:p>
            <a:pPr lvl="2"/>
            <a:endParaRPr lang="en-US" dirty="0" smtClean="0"/>
          </a:p>
          <a:p>
            <a:pPr lvl="1"/>
            <a:endParaRPr lang="en-US" dirty="0"/>
          </a:p>
        </p:txBody>
      </p:sp>
      <p:sp>
        <p:nvSpPr>
          <p:cNvPr id="3" name="Title 2"/>
          <p:cNvSpPr>
            <a:spLocks noGrp="1"/>
          </p:cNvSpPr>
          <p:nvPr>
            <p:ph type="title"/>
          </p:nvPr>
        </p:nvSpPr>
        <p:spPr/>
        <p:txBody>
          <a:bodyPr/>
          <a:lstStyle/>
          <a:p>
            <a:r>
              <a:rPr lang="en-US" dirty="0" smtClean="0"/>
              <a:t>Key Takeaways - Pros and Cons </a:t>
            </a:r>
            <a:endParaRPr lang="en-US" dirty="0"/>
          </a:p>
        </p:txBody>
      </p:sp>
    </p:spTree>
    <p:extLst>
      <p:ext uri="{BB962C8B-B14F-4D97-AF65-F5344CB8AC3E}">
        <p14:creationId xmlns:p14="http://schemas.microsoft.com/office/powerpoint/2010/main" val="1481505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6326" y="1773521"/>
            <a:ext cx="11887200" cy="572464"/>
          </a:xfrm>
        </p:spPr>
        <p:txBody>
          <a:bodyPr/>
          <a:lstStyle/>
          <a:p>
            <a:pPr marL="0" indent="0">
              <a:buNone/>
            </a:pPr>
            <a:r>
              <a:rPr lang="en-US" sz="2800" dirty="0"/>
              <a:t>Smart data collection </a:t>
            </a:r>
            <a:r>
              <a:rPr lang="en-US" sz="2800" dirty="0" smtClean="0"/>
              <a:t>using Nokia </a:t>
            </a:r>
            <a:r>
              <a:rPr lang="en-US" sz="2800" dirty="0" err="1" smtClean="0"/>
              <a:t>SensorCore</a:t>
            </a:r>
            <a:r>
              <a:rPr lang="en-US" sz="2800" dirty="0" smtClean="0"/>
              <a:t> API</a:t>
            </a:r>
            <a:endParaRPr lang="en-US" sz="2800" dirty="0"/>
          </a:p>
        </p:txBody>
      </p:sp>
      <p:sp>
        <p:nvSpPr>
          <p:cNvPr id="4" name="Title 3"/>
          <p:cNvSpPr>
            <a:spLocks noGrp="1"/>
          </p:cNvSpPr>
          <p:nvPr>
            <p:ph type="title"/>
          </p:nvPr>
        </p:nvSpPr>
        <p:spPr/>
        <p:txBody>
          <a:bodyPr/>
          <a:lstStyle/>
          <a:p>
            <a:r>
              <a:rPr lang="en-US" dirty="0" smtClean="0"/>
              <a:t>Input Modality – Sensors </a:t>
            </a:r>
            <a:endParaRPr lang="en-GB" dirty="0"/>
          </a:p>
        </p:txBody>
      </p:sp>
      <p:sp>
        <p:nvSpPr>
          <p:cNvPr id="6" name="Rectangle 5"/>
          <p:cNvSpPr/>
          <p:nvPr/>
        </p:nvSpPr>
        <p:spPr>
          <a:xfrm>
            <a:off x="1496246" y="2372994"/>
            <a:ext cx="2743200" cy="274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4303" tIns="62152" rIns="124303" bIns="62152" rtlCol="0" anchor="ctr"/>
          <a:lstStyle/>
          <a:p>
            <a:pPr algn="ctr" defTabSz="621440" fontAlgn="base">
              <a:spcBef>
                <a:spcPct val="0"/>
              </a:spcBef>
              <a:spcAft>
                <a:spcPct val="0"/>
              </a:spcAft>
            </a:pPr>
            <a:r>
              <a:rPr lang="en-US" sz="2448" dirty="0">
                <a:solidFill>
                  <a:srgbClr val="FFFFFF"/>
                </a:solidFill>
              </a:rPr>
              <a:t>Low power processing of sensor data</a:t>
            </a:r>
          </a:p>
        </p:txBody>
      </p:sp>
      <p:sp>
        <p:nvSpPr>
          <p:cNvPr id="7" name="Rectangle 6"/>
          <p:cNvSpPr/>
          <p:nvPr/>
        </p:nvSpPr>
        <p:spPr>
          <a:xfrm>
            <a:off x="4495008" y="2372994"/>
            <a:ext cx="2743200" cy="274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4303" tIns="62152" rIns="124303" bIns="62152" rtlCol="0" anchor="ctr"/>
          <a:lstStyle/>
          <a:p>
            <a:pPr algn="ctr" defTabSz="621440" fontAlgn="base">
              <a:spcBef>
                <a:spcPct val="0"/>
              </a:spcBef>
              <a:spcAft>
                <a:spcPct val="0"/>
              </a:spcAft>
            </a:pPr>
            <a:r>
              <a:rPr lang="en-US" sz="2448" dirty="0">
                <a:solidFill>
                  <a:srgbClr val="FFFFFF"/>
                </a:solidFill>
              </a:rPr>
              <a:t>Centralized data logging for instant app experience</a:t>
            </a:r>
          </a:p>
        </p:txBody>
      </p:sp>
      <p:sp>
        <p:nvSpPr>
          <p:cNvPr id="9" name="Rectangle 8"/>
          <p:cNvSpPr/>
          <p:nvPr/>
        </p:nvSpPr>
        <p:spPr>
          <a:xfrm>
            <a:off x="7439845" y="2372994"/>
            <a:ext cx="2743200" cy="2743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4303" tIns="62152" rIns="124303" bIns="62152" rtlCol="0" anchor="ctr"/>
          <a:lstStyle/>
          <a:p>
            <a:pPr algn="ctr" defTabSz="621440" fontAlgn="base">
              <a:spcBef>
                <a:spcPct val="0"/>
              </a:spcBef>
              <a:spcAft>
                <a:spcPct val="0"/>
              </a:spcAft>
            </a:pPr>
            <a:r>
              <a:rPr lang="en-US" sz="2448" dirty="0">
                <a:solidFill>
                  <a:srgbClr val="FFFFFF"/>
                </a:solidFill>
              </a:rPr>
              <a:t>Activity tracking and places</a:t>
            </a:r>
          </a:p>
        </p:txBody>
      </p:sp>
    </p:spTree>
    <p:extLst>
      <p:ext uri="{BB962C8B-B14F-4D97-AF65-F5344CB8AC3E}">
        <p14:creationId xmlns:p14="http://schemas.microsoft.com/office/powerpoint/2010/main" val="3011391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846638" y="1535876"/>
            <a:ext cx="7315203" cy="4780786"/>
          </a:xfrm>
        </p:spPr>
        <p:txBody>
          <a:bodyPr/>
          <a:lstStyle/>
          <a:p>
            <a:pPr marL="571500" indent="-571500">
              <a:spcAft>
                <a:spcPts val="600"/>
              </a:spcAft>
              <a:buFont typeface="Arial" panose="020B0604020202020204" pitchFamily="34" charset="0"/>
              <a:buChar char="•"/>
            </a:pPr>
            <a:r>
              <a:rPr lang="en-US" dirty="0">
                <a:solidFill>
                  <a:schemeClr val="bg2">
                    <a:lumMod val="75000"/>
                  </a:schemeClr>
                </a:solidFill>
              </a:rPr>
              <a:t>D</a:t>
            </a:r>
            <a:r>
              <a:rPr lang="en-US" dirty="0" smtClean="0">
                <a:solidFill>
                  <a:schemeClr val="bg2">
                    <a:lumMod val="75000"/>
                  </a:schemeClr>
                </a:solidFill>
              </a:rPr>
              <a:t>esign Patterns &amp; Size </a:t>
            </a:r>
            <a:r>
              <a:rPr lang="en-US" dirty="0">
                <a:solidFill>
                  <a:schemeClr val="bg2">
                    <a:lumMod val="75000"/>
                  </a:schemeClr>
                </a:solidFill>
              </a:rPr>
              <a:t>of screen</a:t>
            </a:r>
            <a:endParaRPr lang="en-US" dirty="0"/>
          </a:p>
          <a:p>
            <a:pPr marL="571500" indent="-571500">
              <a:spcAft>
                <a:spcPts val="600"/>
              </a:spcAft>
              <a:buFont typeface="Arial" panose="020B0604020202020204" pitchFamily="34" charset="0"/>
              <a:buChar char="•"/>
            </a:pPr>
            <a:r>
              <a:rPr lang="en-US" dirty="0" smtClean="0">
                <a:solidFill>
                  <a:schemeClr val="bg2">
                    <a:lumMod val="75000"/>
                  </a:schemeClr>
                </a:solidFill>
              </a:rPr>
              <a:t>User </a:t>
            </a:r>
            <a:r>
              <a:rPr lang="en-US" dirty="0">
                <a:solidFill>
                  <a:schemeClr val="bg2">
                    <a:lumMod val="75000"/>
                  </a:schemeClr>
                </a:solidFill>
              </a:rPr>
              <a:t>Engagement Style </a:t>
            </a:r>
          </a:p>
          <a:p>
            <a:pPr marL="571500" indent="-571500">
              <a:spcAft>
                <a:spcPts val="600"/>
              </a:spcAft>
              <a:buFont typeface="Arial" panose="020B0604020202020204" pitchFamily="34" charset="0"/>
              <a:buChar char="•"/>
            </a:pPr>
            <a:r>
              <a:rPr lang="en-US" dirty="0" smtClean="0">
                <a:solidFill>
                  <a:schemeClr val="tx1"/>
                </a:solidFill>
              </a:rPr>
              <a:t>Input Modality </a:t>
            </a:r>
          </a:p>
          <a:p>
            <a:pPr marL="1155700" lvl="1" indent="-571500">
              <a:spcAft>
                <a:spcPts val="600"/>
              </a:spcAft>
              <a:buFont typeface="Arial" panose="020B0604020202020204" pitchFamily="34" charset="0"/>
              <a:buChar char="•"/>
            </a:pPr>
            <a:r>
              <a:rPr lang="en-US" dirty="0">
                <a:solidFill>
                  <a:schemeClr val="bg2">
                    <a:lumMod val="75000"/>
                  </a:schemeClr>
                </a:solidFill>
                <a:latin typeface="+mj-lt"/>
              </a:rPr>
              <a:t>Touch &amp; Camera</a:t>
            </a:r>
          </a:p>
          <a:p>
            <a:pPr marL="1155700" lvl="1" indent="-571500">
              <a:spcAft>
                <a:spcPts val="600"/>
              </a:spcAft>
              <a:buFont typeface="Arial" panose="020B0604020202020204" pitchFamily="34" charset="0"/>
              <a:buChar char="•"/>
            </a:pPr>
            <a:r>
              <a:rPr lang="en-US" dirty="0">
                <a:solidFill>
                  <a:schemeClr val="bg2">
                    <a:lumMod val="75000"/>
                  </a:schemeClr>
                </a:solidFill>
                <a:latin typeface="+mj-lt"/>
              </a:rPr>
              <a:t>Voice</a:t>
            </a:r>
          </a:p>
          <a:p>
            <a:pPr marL="1155700" lvl="1" indent="-571500">
              <a:spcAft>
                <a:spcPts val="600"/>
              </a:spcAft>
              <a:buFont typeface="Arial" panose="020B0604020202020204" pitchFamily="34" charset="0"/>
              <a:buChar char="•"/>
            </a:pPr>
            <a:r>
              <a:rPr lang="en-US" dirty="0">
                <a:solidFill>
                  <a:schemeClr val="tx1"/>
                </a:solidFill>
              </a:rPr>
              <a:t>Sensors</a:t>
            </a:r>
          </a:p>
        </p:txBody>
      </p:sp>
      <p:sp>
        <p:nvSpPr>
          <p:cNvPr id="4" name="Title 3"/>
          <p:cNvSpPr>
            <a:spLocks noGrp="1"/>
          </p:cNvSpPr>
          <p:nvPr>
            <p:ph type="title"/>
          </p:nvPr>
        </p:nvSpPr>
        <p:spPr/>
        <p:txBody>
          <a:bodyPr/>
          <a:lstStyle/>
          <a:p>
            <a:r>
              <a:rPr lang="en-US" dirty="0" smtClean="0"/>
              <a:t>Demo </a:t>
            </a:r>
            <a:endParaRPr lang="en-US" dirty="0"/>
          </a:p>
        </p:txBody>
      </p:sp>
      <p:pic>
        <p:nvPicPr>
          <p:cNvPr id="17" name="Picture Placeholder 1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9201" r="19201"/>
          <a:stretch>
            <a:fillRect/>
          </a:stretch>
        </p:blipFill>
        <p:spPr/>
      </p:pic>
    </p:spTree>
    <p:extLst>
      <p:ext uri="{BB962C8B-B14F-4D97-AF65-F5344CB8AC3E}">
        <p14:creationId xmlns:p14="http://schemas.microsoft.com/office/powerpoint/2010/main" val="71859580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318653"/>
          </a:xfrm>
        </p:spPr>
        <p:txBody>
          <a:bodyPr/>
          <a:lstStyle/>
          <a:p>
            <a:r>
              <a:rPr lang="en-US" sz="3200" dirty="0" smtClean="0"/>
              <a:t>Step 1: Modify App Manifest  </a:t>
            </a:r>
            <a:endParaRPr lang="en-US" sz="3200" dirty="0"/>
          </a:p>
          <a:p>
            <a:pPr lvl="1"/>
            <a:r>
              <a:rPr lang="en-US" dirty="0" smtClean="0">
                <a:gradFill>
                  <a:gsLst>
                    <a:gs pos="1250">
                      <a:schemeClr val="tx1"/>
                    </a:gs>
                    <a:gs pos="100000">
                      <a:schemeClr val="tx1"/>
                    </a:gs>
                  </a:gsLst>
                  <a:lin ang="5400000" scaled="0"/>
                </a:gradFill>
                <a:latin typeface="+mn-lt"/>
                <a:cs typeface="+mn-cs"/>
              </a:rPr>
              <a:t>2 Capabilities </a:t>
            </a:r>
            <a:endParaRPr lang="en-US" dirty="0">
              <a:gradFill>
                <a:gsLst>
                  <a:gs pos="1250">
                    <a:schemeClr val="tx1"/>
                  </a:gs>
                  <a:gs pos="100000">
                    <a:schemeClr val="tx1"/>
                  </a:gs>
                </a:gsLst>
                <a:lin ang="5400000" scaled="0"/>
              </a:gradFill>
              <a:latin typeface="+mn-lt"/>
              <a:cs typeface="+mn-cs"/>
            </a:endParaRPr>
          </a:p>
          <a:p>
            <a:pPr marL="800100" lvl="3" indent="0">
              <a:buNone/>
            </a:pPr>
            <a:r>
              <a:rPr lang="en-US" dirty="0" smtClean="0"/>
              <a:t>&lt;</a:t>
            </a:r>
            <a:r>
              <a:rPr lang="en-US" dirty="0" err="1" smtClean="0"/>
              <a:t>DeviceCapability</a:t>
            </a:r>
            <a:r>
              <a:rPr lang="en-US" dirty="0" smtClean="0"/>
              <a:t> Name="location" /&gt;</a:t>
            </a:r>
          </a:p>
          <a:p>
            <a:pPr marL="800100" lvl="3" indent="0">
              <a:buNone/>
            </a:pPr>
            <a:r>
              <a:rPr lang="en-US" dirty="0" smtClean="0"/>
              <a:t>&lt;m2:DeviceCapability Name="</a:t>
            </a:r>
            <a:r>
              <a:rPr lang="en-US" dirty="0" err="1" smtClean="0"/>
              <a:t>humaninterfacedevice</a:t>
            </a:r>
            <a:r>
              <a:rPr lang="en-US" dirty="0" smtClean="0"/>
              <a:t>"&gt;</a:t>
            </a:r>
          </a:p>
          <a:p>
            <a:pPr lvl="1"/>
            <a:r>
              <a:rPr lang="en-US" dirty="0" smtClean="0"/>
              <a:t>Define &lt;Extensions&gt;</a:t>
            </a:r>
          </a:p>
          <a:p>
            <a:r>
              <a:rPr lang="en-US" sz="3200" dirty="0" smtClean="0"/>
              <a:t>Step 2: </a:t>
            </a:r>
            <a:r>
              <a:rPr lang="en-US" sz="3200" dirty="0"/>
              <a:t>Add calls to </a:t>
            </a:r>
            <a:r>
              <a:rPr lang="en-US" sz="3200" dirty="0" err="1"/>
              <a:t>SensorCore</a:t>
            </a:r>
            <a:r>
              <a:rPr lang="en-US" sz="3200" dirty="0"/>
              <a:t> from App</a:t>
            </a:r>
          </a:p>
          <a:p>
            <a:pPr lvl="1"/>
            <a:r>
              <a:rPr lang="en-US" dirty="0" smtClean="0"/>
              <a:t>API’s </a:t>
            </a:r>
            <a:r>
              <a:rPr lang="en-US" dirty="0"/>
              <a:t>to retrieve current step count and history</a:t>
            </a:r>
          </a:p>
          <a:p>
            <a:pPr marL="241300" lvl="1" indent="0" defTabSz="932597" eaLnBrk="0" fontAlgn="base" hangingPunct="0">
              <a:lnSpc>
                <a:spcPct val="100000"/>
              </a:lnSpc>
              <a:spcBef>
                <a:spcPct val="0"/>
              </a:spcBef>
              <a:spcAft>
                <a:spcPct val="0"/>
              </a:spcAft>
              <a:buClrTx/>
              <a:buSzTx/>
              <a:buNone/>
            </a:pPr>
            <a:r>
              <a:rPr lang="en-US" altLang="en-US" sz="2000" dirty="0">
                <a:solidFill>
                  <a:schemeClr val="tx1"/>
                </a:solidFill>
                <a:latin typeface="Arial Unicode MS" panose="020B0604020202020204" pitchFamily="34" charset="-128"/>
              </a:rPr>
              <a:t>// initialize</a:t>
            </a:r>
          </a:p>
          <a:p>
            <a:pPr marL="241300" lvl="1" indent="0" defTabSz="932597" eaLnBrk="0" hangingPunct="0">
              <a:spcBef>
                <a:spcPct val="0"/>
              </a:spcBef>
              <a:buClrTx/>
              <a:buNone/>
            </a:pPr>
            <a:r>
              <a:rPr lang="en-US" altLang="en-US" sz="2000" dirty="0" err="1"/>
              <a:t>StepCounter</a:t>
            </a:r>
            <a:r>
              <a:rPr lang="en-US" altLang="en-US" sz="2000" dirty="0"/>
              <a:t> </a:t>
            </a:r>
            <a:r>
              <a:rPr lang="en-US" altLang="en-US" sz="2000" dirty="0" err="1"/>
              <a:t>stepCounter</a:t>
            </a:r>
            <a:r>
              <a:rPr lang="en-US" altLang="en-US" sz="2000" dirty="0"/>
              <a:t> = </a:t>
            </a:r>
            <a:r>
              <a:rPr lang="en-US" altLang="en-US" sz="2000" dirty="0">
                <a:solidFill>
                  <a:schemeClr val="tx1"/>
                </a:solidFill>
              </a:rPr>
              <a:t>await</a:t>
            </a:r>
            <a:r>
              <a:rPr lang="en-US" altLang="en-US" sz="2000" dirty="0"/>
              <a:t> </a:t>
            </a:r>
            <a:r>
              <a:rPr lang="en-US" altLang="en-US" sz="2000" dirty="0" err="1"/>
              <a:t>StepCounter.GetDefaultAsync</a:t>
            </a:r>
            <a:r>
              <a:rPr lang="en-US" altLang="en-US" sz="2000" dirty="0"/>
              <a:t>();</a:t>
            </a:r>
          </a:p>
          <a:p>
            <a:pPr marL="241300" lvl="1" indent="0" defTabSz="932597" eaLnBrk="0" fontAlgn="base" hangingPunct="0">
              <a:lnSpc>
                <a:spcPct val="100000"/>
              </a:lnSpc>
              <a:spcBef>
                <a:spcPct val="0"/>
              </a:spcBef>
              <a:spcAft>
                <a:spcPct val="0"/>
              </a:spcAft>
              <a:buClrTx/>
              <a:buSzTx/>
              <a:buNone/>
            </a:pPr>
            <a:endParaRPr lang="en-US" altLang="en-US" sz="2000" dirty="0" smtClean="0">
              <a:solidFill>
                <a:schemeClr val="tx1"/>
              </a:solidFill>
              <a:latin typeface="Arial Unicode MS" panose="020B0604020202020204" pitchFamily="34" charset="-128"/>
            </a:endParaRPr>
          </a:p>
          <a:p>
            <a:pPr marL="241300" lvl="1" indent="0" defTabSz="932597" eaLnBrk="0" fontAlgn="base" hangingPunct="0">
              <a:lnSpc>
                <a:spcPct val="100000"/>
              </a:lnSpc>
              <a:spcBef>
                <a:spcPct val="0"/>
              </a:spcBef>
              <a:spcAft>
                <a:spcPct val="0"/>
              </a:spcAft>
              <a:buClrTx/>
              <a:buSzTx/>
              <a:buNone/>
            </a:pPr>
            <a:r>
              <a:rPr lang="en-US" altLang="en-US" sz="2000" dirty="0" smtClean="0">
                <a:solidFill>
                  <a:schemeClr val="tx1"/>
                </a:solidFill>
                <a:latin typeface="Arial Unicode MS" panose="020B0604020202020204" pitchFamily="34" charset="-128"/>
              </a:rPr>
              <a:t>// </a:t>
            </a:r>
            <a:r>
              <a:rPr lang="en-US" altLang="en-US" sz="2000" dirty="0">
                <a:solidFill>
                  <a:schemeClr val="tx1"/>
                </a:solidFill>
                <a:latin typeface="Arial Unicode MS" panose="020B0604020202020204" pitchFamily="34" charset="-128"/>
              </a:rPr>
              <a:t>get current reading</a:t>
            </a:r>
          </a:p>
          <a:p>
            <a:pPr marL="241300" lvl="1" indent="0" defTabSz="932597" eaLnBrk="0" fontAlgn="base" hangingPunct="0">
              <a:lnSpc>
                <a:spcPct val="100000"/>
              </a:lnSpc>
              <a:spcBef>
                <a:spcPct val="0"/>
              </a:spcBef>
              <a:spcAft>
                <a:spcPct val="0"/>
              </a:spcAft>
              <a:buClrTx/>
              <a:buSzTx/>
              <a:buNone/>
            </a:pPr>
            <a:r>
              <a:rPr lang="en-US" altLang="en-US" sz="2000" dirty="0" err="1"/>
              <a:t>StepCounterReading</a:t>
            </a:r>
            <a:r>
              <a:rPr lang="en-US" altLang="en-US" sz="2000" dirty="0"/>
              <a:t> </a:t>
            </a:r>
            <a:r>
              <a:rPr lang="en-US" altLang="en-US" sz="2000" dirty="0" err="1"/>
              <a:t>currentSteps</a:t>
            </a:r>
            <a:r>
              <a:rPr lang="en-US" altLang="en-US" sz="2000" dirty="0"/>
              <a:t> = </a:t>
            </a:r>
            <a:r>
              <a:rPr lang="en-US" altLang="en-US" sz="2000" dirty="0">
                <a:solidFill>
                  <a:schemeClr val="tx1"/>
                </a:solidFill>
              </a:rPr>
              <a:t>await</a:t>
            </a:r>
            <a:r>
              <a:rPr lang="en-US" altLang="en-US" sz="2000" dirty="0"/>
              <a:t> </a:t>
            </a:r>
            <a:r>
              <a:rPr lang="en-US" altLang="en-US" sz="2000" dirty="0" err="1"/>
              <a:t>stepCounter.GetCurrentReadingAsync</a:t>
            </a:r>
            <a:r>
              <a:rPr lang="en-US" altLang="en-US" sz="2000" dirty="0"/>
              <a:t>();</a:t>
            </a:r>
          </a:p>
          <a:p>
            <a:pPr marL="241300" lvl="1" indent="0" defTabSz="932597" eaLnBrk="0" fontAlgn="base" hangingPunct="0">
              <a:lnSpc>
                <a:spcPct val="100000"/>
              </a:lnSpc>
              <a:spcBef>
                <a:spcPct val="0"/>
              </a:spcBef>
              <a:spcAft>
                <a:spcPct val="0"/>
              </a:spcAft>
              <a:buClrTx/>
              <a:buSzTx/>
              <a:buNone/>
            </a:pPr>
            <a:endParaRPr lang="en-US" altLang="en-US" sz="2000" dirty="0" smtClean="0">
              <a:solidFill>
                <a:schemeClr val="tx1"/>
              </a:solidFill>
              <a:latin typeface="Arial Unicode MS" panose="020B0604020202020204" pitchFamily="34" charset="-128"/>
            </a:endParaRPr>
          </a:p>
          <a:p>
            <a:pPr marL="241300" lvl="1" indent="0" defTabSz="932597" eaLnBrk="0" fontAlgn="base" hangingPunct="0">
              <a:lnSpc>
                <a:spcPct val="100000"/>
              </a:lnSpc>
              <a:spcBef>
                <a:spcPct val="0"/>
              </a:spcBef>
              <a:spcAft>
                <a:spcPct val="0"/>
              </a:spcAft>
              <a:buClrTx/>
              <a:buSzTx/>
              <a:buNone/>
            </a:pPr>
            <a:r>
              <a:rPr lang="en-US" altLang="en-US" sz="2000" dirty="0" smtClean="0">
                <a:solidFill>
                  <a:schemeClr val="tx1"/>
                </a:solidFill>
                <a:latin typeface="Arial Unicode MS" panose="020B0604020202020204" pitchFamily="34" charset="-128"/>
              </a:rPr>
              <a:t>// </a:t>
            </a:r>
            <a:r>
              <a:rPr lang="en-US" altLang="en-US" sz="2000" dirty="0">
                <a:solidFill>
                  <a:schemeClr val="tx1"/>
                </a:solidFill>
                <a:latin typeface="Arial Unicode MS" panose="020B0604020202020204" pitchFamily="34" charset="-128"/>
              </a:rPr>
              <a:t>get logged events for the past 1 hour</a:t>
            </a:r>
          </a:p>
          <a:p>
            <a:pPr marL="241300" lvl="1" indent="0" defTabSz="932597" eaLnBrk="0" hangingPunct="0">
              <a:spcBef>
                <a:spcPct val="0"/>
              </a:spcBef>
              <a:buClrTx/>
              <a:buNone/>
            </a:pPr>
            <a:r>
              <a:rPr lang="en-US" sz="2000" dirty="0" err="1"/>
              <a:t>IList</a:t>
            </a:r>
            <a:r>
              <a:rPr lang="en-US" sz="2000" dirty="0"/>
              <a:t>&lt;</a:t>
            </a:r>
            <a:r>
              <a:rPr lang="en-US" sz="2000" dirty="0" err="1"/>
              <a:t>StepCounterReading</a:t>
            </a:r>
            <a:r>
              <a:rPr lang="en-US" sz="2000" dirty="0"/>
              <a:t>&gt; steps = </a:t>
            </a:r>
            <a:r>
              <a:rPr lang="en-US" sz="2000" dirty="0">
                <a:solidFill>
                  <a:schemeClr val="tx1"/>
                </a:solidFill>
              </a:rPr>
              <a:t>await</a:t>
            </a:r>
            <a:r>
              <a:rPr lang="en-US" sz="2000" dirty="0"/>
              <a:t> </a:t>
            </a:r>
            <a:r>
              <a:rPr lang="en-US" sz="2000" dirty="0" err="1"/>
              <a:t>stepCounter.GetStepCountHistoryAsync</a:t>
            </a:r>
            <a:endParaRPr lang="en-US" sz="2000" dirty="0"/>
          </a:p>
          <a:p>
            <a:pPr marL="241300" lvl="1" indent="0" defTabSz="932597" eaLnBrk="0" hangingPunct="0">
              <a:spcBef>
                <a:spcPct val="0"/>
              </a:spcBef>
              <a:buClrTx/>
              <a:buNone/>
            </a:pPr>
            <a:r>
              <a:rPr lang="en-US" sz="2000" dirty="0"/>
              <a:t>			( </a:t>
            </a:r>
            <a:r>
              <a:rPr lang="en-US" sz="2000" dirty="0" err="1"/>
              <a:t>DateTime.Now.AddHours</a:t>
            </a:r>
            <a:r>
              <a:rPr lang="en-US" sz="2000" dirty="0"/>
              <a:t>( -1 ), </a:t>
            </a:r>
            <a:r>
              <a:rPr lang="en-US" sz="2000" dirty="0" err="1"/>
              <a:t>TimeSpan.FromHours</a:t>
            </a:r>
            <a:r>
              <a:rPr lang="en-US" sz="2000" dirty="0"/>
              <a:t>( 1 ) );</a:t>
            </a:r>
            <a:endParaRPr lang="en-US" altLang="en-US" sz="1600" dirty="0">
              <a:solidFill>
                <a:schemeClr val="tx1"/>
              </a:solidFill>
              <a:latin typeface="Arial Unicode MS" panose="020B0604020202020204" pitchFamily="34" charset="-128"/>
            </a:endParaRPr>
          </a:p>
          <a:p>
            <a:pPr defTabSz="932597" eaLnBrk="0" fontAlgn="base" hangingPunct="0">
              <a:lnSpc>
                <a:spcPct val="100000"/>
              </a:lnSpc>
              <a:spcBef>
                <a:spcPct val="0"/>
              </a:spcBef>
              <a:spcAft>
                <a:spcPct val="0"/>
              </a:spcAft>
              <a:buClrTx/>
              <a:buSzTx/>
            </a:pPr>
            <a:endParaRPr lang="en-US" altLang="en-US" sz="1100" dirty="0">
              <a:solidFill>
                <a:schemeClr val="tx1"/>
              </a:solidFill>
              <a:latin typeface="Arial Unicode MS" panose="020B0604020202020204" pitchFamily="34" charset="-128"/>
            </a:endParaRPr>
          </a:p>
          <a:p>
            <a:pPr marL="342900" lvl="1" indent="0">
              <a:buNone/>
            </a:pPr>
            <a:endParaRPr lang="en-US" dirty="0"/>
          </a:p>
        </p:txBody>
      </p:sp>
      <p:sp>
        <p:nvSpPr>
          <p:cNvPr id="3" name="Title 2"/>
          <p:cNvSpPr>
            <a:spLocks noGrp="1"/>
          </p:cNvSpPr>
          <p:nvPr>
            <p:ph type="title"/>
          </p:nvPr>
        </p:nvSpPr>
        <p:spPr/>
        <p:txBody>
          <a:bodyPr/>
          <a:lstStyle/>
          <a:p>
            <a:r>
              <a:rPr lang="en-US" dirty="0" smtClean="0"/>
              <a:t>Key Takeaways</a:t>
            </a:r>
            <a:endParaRPr lang="en-US" dirty="0"/>
          </a:p>
        </p:txBody>
      </p:sp>
    </p:spTree>
    <p:extLst>
      <p:ext uri="{BB962C8B-B14F-4D97-AF65-F5344CB8AC3E}">
        <p14:creationId xmlns:p14="http://schemas.microsoft.com/office/powerpoint/2010/main" val="342233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2437" y="2659062"/>
            <a:ext cx="10058399" cy="1828800"/>
          </a:xfrm>
        </p:spPr>
        <p:txBody>
          <a:bodyPr/>
          <a:lstStyle/>
          <a:p>
            <a:r>
              <a:rPr lang="en-US" dirty="0" smtClean="0"/>
              <a:t>Input Modalities – Sky is the limit! </a:t>
            </a:r>
            <a:endParaRPr lang="en-US" dirty="0"/>
          </a:p>
        </p:txBody>
      </p:sp>
    </p:spTree>
    <p:extLst>
      <p:ext uri="{BB962C8B-B14F-4D97-AF65-F5344CB8AC3E}">
        <p14:creationId xmlns:p14="http://schemas.microsoft.com/office/powerpoint/2010/main" val="351561912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89038" y="2125662"/>
            <a:ext cx="10058399" cy="32004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dirty="0">
                <a:gradFill>
                  <a:gsLst>
                    <a:gs pos="1250">
                      <a:srgbClr val="404040"/>
                    </a:gs>
                    <a:gs pos="100000">
                      <a:srgbClr val="404040"/>
                    </a:gs>
                  </a:gsLst>
                  <a:lin ang="5400000" scaled="0"/>
                </a:gradFill>
              </a:rPr>
              <a:t>Perfection is achieved, not when there is nothing more to add, but when there is nothing left to take away. </a:t>
            </a:r>
          </a:p>
          <a:p>
            <a:r>
              <a:rPr sz="4000" dirty="0">
                <a:gradFill>
                  <a:gsLst>
                    <a:gs pos="1250">
                      <a:srgbClr val="404040"/>
                    </a:gs>
                    <a:gs pos="100000">
                      <a:srgbClr val="404040"/>
                    </a:gs>
                  </a:gsLst>
                  <a:lin ang="5400000" scaled="0"/>
                </a:gradFill>
              </a:rPr>
              <a:t>— Antoine de Saint </a:t>
            </a:r>
            <a:r>
              <a:rPr sz="4000" dirty="0" err="1">
                <a:gradFill>
                  <a:gsLst>
                    <a:gs pos="1250">
                      <a:srgbClr val="404040"/>
                    </a:gs>
                    <a:gs pos="100000">
                      <a:srgbClr val="404040"/>
                    </a:gs>
                  </a:gsLst>
                  <a:lin ang="5400000" scaled="0"/>
                </a:gradFill>
              </a:rPr>
              <a:t>Exupéry</a:t>
            </a:r>
            <a:endParaRPr sz="4000" dirty="0">
              <a:gradFill>
                <a:gsLst>
                  <a:gs pos="1250">
                    <a:srgbClr val="404040"/>
                  </a:gs>
                  <a:gs pos="100000">
                    <a:srgbClr val="404040"/>
                  </a:gs>
                </a:gsLst>
                <a:lin ang="5400000" scaled="0"/>
              </a:gradFill>
            </a:endParaRPr>
          </a:p>
          <a:p>
            <a:endParaRPr dirty="0" smtClean="0">
              <a:gradFill>
                <a:gsLst>
                  <a:gs pos="1250">
                    <a:srgbClr val="404040"/>
                  </a:gs>
                  <a:gs pos="100000">
                    <a:srgbClr val="404040"/>
                  </a:gs>
                </a:gsLst>
                <a:lin ang="5400000" scaled="0"/>
              </a:gradFill>
            </a:endParaRPr>
          </a:p>
          <a:p>
            <a:endParaRPr sz="4000" dirty="0">
              <a:gradFill>
                <a:gsLst>
                  <a:gs pos="1250">
                    <a:srgbClr val="404040"/>
                  </a:gs>
                  <a:gs pos="100000">
                    <a:srgbClr val="404040"/>
                  </a:gs>
                </a:gsLst>
                <a:lin ang="5400000" scaled="0"/>
              </a:gradFill>
            </a:endParaRPr>
          </a:p>
        </p:txBody>
      </p:sp>
      <p:sp>
        <p:nvSpPr>
          <p:cNvPr id="4" name="Frame 3"/>
          <p:cNvSpPr/>
          <p:nvPr/>
        </p:nvSpPr>
        <p:spPr bwMode="auto">
          <a:xfrm>
            <a:off x="731837" y="1592262"/>
            <a:ext cx="11049000" cy="3962400"/>
          </a:xfrm>
          <a:prstGeom prst="fram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solidFill>
                <a:srgbClr val="404040"/>
              </a:solidFill>
              <a:ea typeface="Segoe UI" pitchFamily="34" charset="0"/>
              <a:cs typeface="Segoe UI" pitchFamily="34" charset="0"/>
            </a:endParaRPr>
          </a:p>
        </p:txBody>
      </p:sp>
      <p:sp>
        <p:nvSpPr>
          <p:cNvPr id="5" name="Rectangle 4">
            <a:hlinkClick r:id="rId3" action="ppaction://hlinksldjump"/>
          </p:cNvPr>
          <p:cNvSpPr/>
          <p:nvPr/>
        </p:nvSpPr>
        <p:spPr bwMode="auto">
          <a:xfrm>
            <a:off x="9418637" y="5859462"/>
            <a:ext cx="3017838" cy="11350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solidFill>
                <a:srgbClr val="404040"/>
              </a:solidFill>
              <a:ea typeface="Segoe UI" pitchFamily="34" charset="0"/>
              <a:cs typeface="Segoe UI" pitchFamily="34" charset="0"/>
            </a:endParaRPr>
          </a:p>
        </p:txBody>
      </p:sp>
    </p:spTree>
    <p:extLst>
      <p:ext uri="{BB962C8B-B14F-4D97-AF65-F5344CB8AC3E}">
        <p14:creationId xmlns:p14="http://schemas.microsoft.com/office/powerpoint/2010/main" val="85113059"/>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are crazy and yet sane enough to know where to draw the line.</a:t>
            </a:r>
            <a:br>
              <a:rPr lang="en-US" dirty="0"/>
            </a:br>
            <a:r>
              <a:rPr lang="en-US" sz="4000" dirty="0"/>
              <a:t>— Benjamin </a:t>
            </a:r>
            <a:r>
              <a:rPr lang="en-US" sz="4000" dirty="0" err="1"/>
              <a:t>Valbret</a:t>
            </a:r>
            <a:endParaRPr lang="en-US" dirty="0"/>
          </a:p>
        </p:txBody>
      </p:sp>
      <p:sp>
        <p:nvSpPr>
          <p:cNvPr id="7" name="Frame 6"/>
          <p:cNvSpPr/>
          <p:nvPr/>
        </p:nvSpPr>
        <p:spPr bwMode="auto">
          <a:xfrm>
            <a:off x="731837" y="1592262"/>
            <a:ext cx="11049000" cy="3962400"/>
          </a:xfrm>
          <a:prstGeom prst="frame">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solidFill>
                <a:srgbClr val="404040"/>
              </a:solidFill>
              <a:ea typeface="Segoe UI" pitchFamily="34" charset="0"/>
              <a:cs typeface="Segoe UI" pitchFamily="34" charset="0"/>
            </a:endParaRPr>
          </a:p>
        </p:txBody>
      </p:sp>
      <p:sp>
        <p:nvSpPr>
          <p:cNvPr id="8" name="Rectangle 7">
            <a:hlinkClick r:id="rId2" action="ppaction://hlinksldjump"/>
          </p:cNvPr>
          <p:cNvSpPr/>
          <p:nvPr/>
        </p:nvSpPr>
        <p:spPr bwMode="auto">
          <a:xfrm>
            <a:off x="9418637" y="5859462"/>
            <a:ext cx="3017838" cy="11350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solidFill>
                <a:srgbClr val="404040"/>
              </a:solidFill>
              <a:ea typeface="Segoe UI" pitchFamily="34" charset="0"/>
              <a:cs typeface="Segoe UI" pitchFamily="34" charset="0"/>
            </a:endParaRPr>
          </a:p>
        </p:txBody>
      </p:sp>
    </p:spTree>
    <p:extLst>
      <p:ext uri="{BB962C8B-B14F-4D97-AF65-F5344CB8AC3E}">
        <p14:creationId xmlns:p14="http://schemas.microsoft.com/office/powerpoint/2010/main" val="4204885376"/>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693357" y="3725862"/>
            <a:ext cx="7315203" cy="3124200"/>
          </a:xfrm>
        </p:spPr>
        <p:txBody>
          <a:bodyPr/>
          <a:lstStyle/>
          <a:p>
            <a:pPr marL="571500" indent="-571500">
              <a:spcAft>
                <a:spcPts val="600"/>
              </a:spcAft>
              <a:buFont typeface="Arial" panose="020B0604020202020204" pitchFamily="34" charset="0"/>
              <a:buChar char="•"/>
            </a:pPr>
            <a:r>
              <a:rPr lang="en-US" dirty="0" smtClean="0">
                <a:solidFill>
                  <a:schemeClr val="tx1"/>
                </a:solidFill>
              </a:rPr>
              <a:t>Reducing user cognition </a:t>
            </a:r>
          </a:p>
          <a:p>
            <a:pPr marL="571500" indent="-571500">
              <a:spcAft>
                <a:spcPts val="600"/>
              </a:spcAft>
              <a:buFont typeface="Arial" panose="020B0604020202020204" pitchFamily="34" charset="0"/>
              <a:buChar char="•"/>
            </a:pPr>
            <a:r>
              <a:rPr lang="en-US" dirty="0" smtClean="0">
                <a:solidFill>
                  <a:schemeClr val="tx1"/>
                </a:solidFill>
              </a:rPr>
              <a:t>Tune for data density for device </a:t>
            </a:r>
            <a:endParaRPr lang="en-US" dirty="0">
              <a:solidFill>
                <a:schemeClr val="tx1"/>
              </a:solidFill>
            </a:endParaRPr>
          </a:p>
          <a:p>
            <a:pPr marL="571500" indent="-571500">
              <a:spcAft>
                <a:spcPts val="600"/>
              </a:spcAft>
              <a:buFont typeface="Arial" panose="020B0604020202020204" pitchFamily="34" charset="0"/>
              <a:buChar char="•"/>
            </a:pPr>
            <a:r>
              <a:rPr lang="en-US" dirty="0" smtClean="0">
                <a:solidFill>
                  <a:schemeClr val="tx1"/>
                </a:solidFill>
              </a:rPr>
              <a:t>Prioritize, prioritize, prioritize… </a:t>
            </a:r>
            <a:endParaRPr lang="en-US" dirty="0">
              <a:solidFill>
                <a:schemeClr val="tx1"/>
              </a:solidFill>
            </a:endParaRPr>
          </a:p>
          <a:p>
            <a:pPr marL="571500" indent="-571500">
              <a:spcAft>
                <a:spcPts val="600"/>
              </a:spcAft>
              <a:buFont typeface="Arial" panose="020B0604020202020204" pitchFamily="34" charset="0"/>
              <a:buChar char="•"/>
            </a:pPr>
            <a:r>
              <a:rPr lang="en-US" dirty="0" smtClean="0">
                <a:solidFill>
                  <a:schemeClr val="tx1"/>
                </a:solidFill>
              </a:rPr>
              <a:t>Bringing in new modality which solve the scenario</a:t>
            </a:r>
            <a:endParaRPr lang="en-US" dirty="0">
              <a:solidFill>
                <a:schemeClr val="tx1"/>
              </a:solidFill>
            </a:endParaRPr>
          </a:p>
        </p:txBody>
      </p:sp>
      <p:sp>
        <p:nvSpPr>
          <p:cNvPr id="3" name="Title 2"/>
          <p:cNvSpPr>
            <a:spLocks noGrp="1"/>
          </p:cNvSpPr>
          <p:nvPr>
            <p:ph type="ctrTitle"/>
          </p:nvPr>
        </p:nvSpPr>
        <p:spPr/>
        <p:txBody>
          <a:bodyPr/>
          <a:lstStyle/>
          <a:p>
            <a:r>
              <a:rPr lang="en-US" dirty="0" smtClean="0"/>
              <a:t>Conclusion </a:t>
            </a:r>
            <a:endParaRPr lang="en-US" dirty="0"/>
          </a:p>
        </p:txBody>
      </p:sp>
      <p:sp>
        <p:nvSpPr>
          <p:cNvPr id="8" name="Rectangle 7"/>
          <p:cNvSpPr/>
          <p:nvPr/>
        </p:nvSpPr>
        <p:spPr bwMode="auto">
          <a:xfrm>
            <a:off x="7039867" y="1537563"/>
            <a:ext cx="2103121" cy="1981200"/>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solidFill>
                  <a:srgbClr val="404040"/>
                </a:solidFill>
                <a:ea typeface="Segoe UI" pitchFamily="34" charset="0"/>
                <a:cs typeface="Segoe UI" pitchFamily="34" charset="0"/>
              </a:rPr>
              <a:t>Fun</a:t>
            </a:r>
          </a:p>
        </p:txBody>
      </p:sp>
      <p:sp>
        <p:nvSpPr>
          <p:cNvPr id="74" name="Rectangle 73"/>
          <p:cNvSpPr/>
          <p:nvPr/>
        </p:nvSpPr>
        <p:spPr bwMode="auto">
          <a:xfrm>
            <a:off x="4693357" y="1516062"/>
            <a:ext cx="2103121" cy="1981200"/>
          </a:xfrm>
          <a:prstGeom prst="rect">
            <a:avLst/>
          </a:prstGeom>
          <a:solidFill>
            <a:srgbClr val="BFDE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solidFill>
                  <a:srgbClr val="404040"/>
                </a:solidFill>
                <a:ea typeface="Segoe UI" pitchFamily="34" charset="0"/>
                <a:cs typeface="Segoe UI" pitchFamily="34" charset="0"/>
              </a:rPr>
              <a:t>Intuitive</a:t>
            </a:r>
          </a:p>
        </p:txBody>
      </p:sp>
      <p:sp>
        <p:nvSpPr>
          <p:cNvPr id="75" name="Rectangle 74"/>
          <p:cNvSpPr/>
          <p:nvPr/>
        </p:nvSpPr>
        <p:spPr bwMode="auto">
          <a:xfrm>
            <a:off x="9386378" y="1519623"/>
            <a:ext cx="2103121" cy="1981200"/>
          </a:xfrm>
          <a:prstGeom prst="rect">
            <a:avLst/>
          </a:prstGeom>
          <a:solidFill>
            <a:srgbClr val="6DC2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solidFill>
                  <a:srgbClr val="404040"/>
                </a:solidFill>
                <a:ea typeface="Segoe UI" pitchFamily="34" charset="0"/>
                <a:cs typeface="Segoe UI" pitchFamily="34" charset="0"/>
              </a:rPr>
              <a:t>Smart</a:t>
            </a:r>
          </a:p>
        </p:txBody>
      </p:sp>
    </p:spTree>
    <p:extLst>
      <p:ext uri="{BB962C8B-B14F-4D97-AF65-F5344CB8AC3E}">
        <p14:creationId xmlns:p14="http://schemas.microsoft.com/office/powerpoint/2010/main" val="294152518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4638" y="1778483"/>
            <a:ext cx="11887200" cy="21759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rPr>
              <a:t>Fill out an evaluation of this session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latin typeface="Segoe UI"/>
              </a:rPr>
              <a:t>Scan the QR code </a:t>
            </a:r>
            <a:r>
              <a:rPr lang="en-US" sz="3600" dirty="0" smtClean="0">
                <a:gradFill>
                  <a:gsLst>
                    <a:gs pos="5435">
                      <a:srgbClr val="404040"/>
                    </a:gs>
                    <a:gs pos="100000">
                      <a:srgbClr val="404040"/>
                    </a:gs>
                  </a:gsLst>
                  <a:lin ang="5400000" scaled="0"/>
                </a:gradFill>
              </a:rPr>
              <a:t>to evaluate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this session on your mobile device. </a:t>
            </a:r>
          </a:p>
          <a:p>
            <a:pPr marL="0" indent="0">
              <a:spcBef>
                <a:spcPts val="1800"/>
              </a:spcBef>
              <a:buClr>
                <a:srgbClr val="404040"/>
              </a:buClr>
              <a:buFont typeface="Wingdings" panose="05000000000000000000" pitchFamily="2" charset="2"/>
              <a:buNone/>
            </a:pPr>
            <a:r>
              <a:rPr lang="en-US" sz="3200" dirty="0" smtClean="0">
                <a:gradFill>
                  <a:gsLst>
                    <a:gs pos="3261">
                      <a:srgbClr val="00188F"/>
                    </a:gs>
                    <a:gs pos="100000">
                      <a:srgbClr val="00188F"/>
                    </a:gs>
                  </a:gsLst>
                  <a:lin ang="5400000" scaled="0"/>
                </a:gradFill>
                <a:latin typeface="Segoe UI"/>
              </a:rPr>
              <a:t>You’ll also be entered into </a:t>
            </a:r>
            <a:br>
              <a:rPr lang="en-US" sz="3200" dirty="0" smtClean="0">
                <a:gradFill>
                  <a:gsLst>
                    <a:gs pos="3261">
                      <a:srgbClr val="00188F"/>
                    </a:gs>
                    <a:gs pos="100000">
                      <a:srgbClr val="00188F"/>
                    </a:gs>
                  </a:gsLst>
                  <a:lin ang="5400000" scaled="0"/>
                </a:gradFill>
                <a:latin typeface="Segoe UI"/>
              </a:rPr>
            </a:br>
            <a:r>
              <a:rPr lang="en-US" sz="3200" dirty="0" smtClean="0">
                <a:gradFill>
                  <a:gsLst>
                    <a:gs pos="3261">
                      <a:srgbClr val="00188F"/>
                    </a:gs>
                    <a:gs pos="100000">
                      <a:srgbClr val="00188F"/>
                    </a:gs>
                  </a:gsLst>
                  <a:lin ang="5400000" scaled="0"/>
                </a:gradFill>
                <a:latin typeface="Segoe UI"/>
              </a:rPr>
              <a:t>a daily prize drawing!</a:t>
            </a:r>
            <a:endParaRPr lang="en-US" sz="3200" dirty="0">
              <a:gradFill>
                <a:gsLst>
                  <a:gs pos="3261">
                    <a:srgbClr val="00188F"/>
                  </a:gs>
                  <a:gs pos="100000">
                    <a:srgbClr val="00188F"/>
                  </a:gs>
                </a:gsLst>
                <a:lin ang="5400000" scaled="0"/>
              </a:gradFill>
              <a:latin typeface="Segoe UI"/>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239" y="3027946"/>
            <a:ext cx="3657600" cy="3657600"/>
          </a:xfrm>
          <a:prstGeom prst="rect">
            <a:avLst/>
          </a:prstGeom>
          <a:ln>
            <a:noFill/>
          </a:ln>
        </p:spPr>
      </p:pic>
      <p:sp>
        <p:nvSpPr>
          <p:cNvPr id="25" name="Freeform 24"/>
          <p:cNvSpPr>
            <a:spLocks noChangeAspect="1" noEditPoints="1"/>
          </p:cNvSpPr>
          <p:nvPr/>
        </p:nvSpPr>
        <p:spPr bwMode="black">
          <a:xfrm>
            <a:off x="475560"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9704923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3050" y="6079032"/>
            <a:ext cx="118887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 </a:t>
            </a:r>
            <a:r>
              <a:rPr lang="en-US" sz="700" dirty="0" smtClean="0">
                <a:gradFill>
                  <a:gsLst>
                    <a:gs pos="0">
                      <a:srgbClr val="404040">
                        <a:lumMod val="75000"/>
                        <a:lumOff val="25000"/>
                      </a:srgbClr>
                    </a:gs>
                    <a:gs pos="100000">
                      <a:srgbClr val="404040">
                        <a:lumMod val="75000"/>
                        <a:lumOff val="25000"/>
                      </a:srgbClr>
                    </a:gs>
                  </a:gsLst>
                  <a:lin ang="5400000" scaled="0"/>
                </a:gradFill>
                <a:cs typeface="Segoe UI" pitchFamily="34" charset="0"/>
              </a:rPr>
              <a:t>2014 </a:t>
            </a:r>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120469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dirty="0" smtClean="0"/>
              <a:t>Guess the number of black dots…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637" y="1263768"/>
            <a:ext cx="6883400" cy="5452943"/>
          </a:xfrm>
          <a:prstGeom prst="rect">
            <a:avLst/>
          </a:prstGeom>
        </p:spPr>
      </p:pic>
    </p:spTree>
    <p:extLst>
      <p:ext uri="{BB962C8B-B14F-4D97-AF65-F5344CB8AC3E}">
        <p14:creationId xmlns:p14="http://schemas.microsoft.com/office/powerpoint/2010/main" val="33236788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2"/>
          </p:nvPr>
        </p:nvSpPr>
        <p:spPr>
          <a:xfrm>
            <a:off x="352424" y="5478462"/>
            <a:ext cx="11885613" cy="903287"/>
          </a:xfrm>
        </p:spPr>
        <p:txBody>
          <a:bodyPr/>
          <a:lstStyle/>
          <a:p>
            <a:r>
              <a:rPr lang="en-US" dirty="0" smtClean="0">
                <a:solidFill>
                  <a:srgbClr val="00188F"/>
                </a:solidFill>
              </a:rPr>
              <a:t>Sandhya Vankamamidi </a:t>
            </a:r>
          </a:p>
          <a:p>
            <a:r>
              <a:rPr lang="en-US" dirty="0" smtClean="0">
                <a:solidFill>
                  <a:srgbClr val="00188F"/>
                </a:solidFill>
              </a:rPr>
              <a:t>Sr. Program Manager </a:t>
            </a:r>
          </a:p>
        </p:txBody>
      </p:sp>
      <p:sp>
        <p:nvSpPr>
          <p:cNvPr id="2" name="Title 1"/>
          <p:cNvSpPr>
            <a:spLocks noGrp="1"/>
          </p:cNvSpPr>
          <p:nvPr>
            <p:ph type="ctrTitle"/>
          </p:nvPr>
        </p:nvSpPr>
        <p:spPr/>
        <p:txBody>
          <a:bodyPr/>
          <a:lstStyle/>
          <a:p>
            <a:r>
              <a:rPr lang="en-US" dirty="0">
                <a:solidFill>
                  <a:srgbClr val="00188F"/>
                </a:solidFill>
              </a:rPr>
              <a:t>The </a:t>
            </a:r>
            <a:r>
              <a:rPr lang="en-US" dirty="0" smtClean="0">
                <a:solidFill>
                  <a:srgbClr val="00188F"/>
                </a:solidFill>
              </a:rPr>
              <a:t>Bing Apps Story: </a:t>
            </a:r>
            <a:r>
              <a:rPr lang="en-US" dirty="0">
                <a:solidFill>
                  <a:srgbClr val="00188F"/>
                </a:solidFill>
              </a:rPr>
              <a:t>Delight Across Multiple Form Factors</a:t>
            </a:r>
          </a:p>
        </p:txBody>
      </p:sp>
      <p:sp>
        <p:nvSpPr>
          <p:cNvPr id="4" name="Subtitle 2"/>
          <p:cNvSpPr txBox="1">
            <a:spLocks/>
          </p:cNvSpPr>
          <p:nvPr/>
        </p:nvSpPr>
        <p:spPr>
          <a:xfrm>
            <a:off x="364089" y="5783263"/>
            <a:ext cx="11885613" cy="903287"/>
          </a:xfrm>
          <a:prstGeom prst="rect">
            <a:avLst/>
          </a:prstGeom>
          <a:noFill/>
        </p:spPr>
        <p:txBody>
          <a:bodyPr vert="horz" wrap="square" lIns="146304" tIns="109728" rIns="146304" bIns="109728" rtlCol="0" anchor="b">
            <a:noAutofit/>
          </a:bodyPr>
          <a:lstStyle>
            <a:lvl1pPr marL="0" marR="0" indent="0" algn="l" defTabSz="932742" rtl="0" eaLnBrk="1" fontAlgn="auto" latinLnBrk="0" hangingPunct="1">
              <a:lnSpc>
                <a:spcPct val="90000"/>
              </a:lnSpc>
              <a:spcBef>
                <a:spcPts val="0"/>
              </a:spcBef>
              <a:spcAft>
                <a:spcPts val="0"/>
              </a:spcAft>
              <a:buClr>
                <a:schemeClr val="tx1"/>
              </a:buClr>
              <a:buSzPct val="90000"/>
              <a:buFont typeface="Wingdings" panose="05000000000000000000" pitchFamily="2" charset="2"/>
              <a:buNone/>
              <a:tabLst/>
              <a:defRPr sz="2000" kern="1200" spc="0" baseline="0">
                <a:gradFill>
                  <a:gsLst>
                    <a:gs pos="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04040"/>
              </a:buClr>
            </a:pPr>
            <a:r>
              <a:rPr lang="en-US" dirty="0" smtClean="0">
                <a:solidFill>
                  <a:srgbClr val="00188F"/>
                </a:solidFill>
              </a:rPr>
              <a:t>ICE</a:t>
            </a:r>
            <a:endParaRPr lang="en-US" dirty="0">
              <a:solidFill>
                <a:srgbClr val="00188F"/>
              </a:solidFill>
            </a:endParaRPr>
          </a:p>
        </p:txBody>
      </p:sp>
      <p:sp>
        <p:nvSpPr>
          <p:cNvPr id="5" name="Subtitle 2"/>
          <p:cNvSpPr txBox="1">
            <a:spLocks/>
          </p:cNvSpPr>
          <p:nvPr/>
        </p:nvSpPr>
        <p:spPr>
          <a:xfrm>
            <a:off x="372805" y="5786323"/>
            <a:ext cx="11885613" cy="903287"/>
          </a:xfrm>
          <a:prstGeom prst="rect">
            <a:avLst/>
          </a:prstGeom>
          <a:noFill/>
        </p:spPr>
        <p:txBody>
          <a:bodyPr vert="horz" wrap="square" lIns="146304" tIns="109728" rIns="146304" bIns="109728" rtlCol="0" anchor="b">
            <a:noAutofit/>
          </a:bodyPr>
          <a:lstStyle>
            <a:lvl1pPr marL="0" marR="0" indent="0" algn="l" defTabSz="932742" rtl="0" eaLnBrk="1" fontAlgn="auto" latinLnBrk="0" hangingPunct="1">
              <a:lnSpc>
                <a:spcPct val="90000"/>
              </a:lnSpc>
              <a:spcBef>
                <a:spcPts val="0"/>
              </a:spcBef>
              <a:spcAft>
                <a:spcPts val="0"/>
              </a:spcAft>
              <a:buClr>
                <a:schemeClr val="tx1"/>
              </a:buClr>
              <a:buSzPct val="90000"/>
              <a:buFont typeface="Wingdings" panose="05000000000000000000" pitchFamily="2" charset="2"/>
              <a:buNone/>
              <a:tabLst/>
              <a:defRPr sz="2000" kern="1200" spc="0" baseline="0">
                <a:gradFill>
                  <a:gsLst>
                    <a:gs pos="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04040"/>
              </a:buClr>
            </a:pPr>
            <a:r>
              <a:rPr lang="en-US" dirty="0" smtClean="0">
                <a:solidFill>
                  <a:srgbClr val="00188F"/>
                </a:solidFill>
              </a:rPr>
              <a:t>Information and Content Consumption Experiences </a:t>
            </a:r>
            <a:endParaRPr lang="en-US" dirty="0">
              <a:solidFill>
                <a:srgbClr val="00188F"/>
              </a:solidFill>
            </a:endParaRPr>
          </a:p>
        </p:txBody>
      </p:sp>
    </p:spTree>
    <p:extLst>
      <p:ext uri="{BB962C8B-B14F-4D97-AF65-F5344CB8AC3E}">
        <p14:creationId xmlns:p14="http://schemas.microsoft.com/office/powerpoint/2010/main" val="213460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family of Bing Apps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38" y="1626449"/>
            <a:ext cx="559768" cy="559768"/>
          </a:xfrm>
          <a:prstGeom prst="rect">
            <a:avLst/>
          </a:prstGeom>
        </p:spPr>
      </p:pic>
      <p:sp>
        <p:nvSpPr>
          <p:cNvPr id="39" name="Text Placeholder 1"/>
          <p:cNvSpPr>
            <a:spLocks noGrp="1"/>
          </p:cNvSpPr>
          <p:nvPr>
            <p:ph type="body" sz="quarter" idx="10"/>
          </p:nvPr>
        </p:nvSpPr>
        <p:spPr>
          <a:xfrm>
            <a:off x="1063006" y="1647412"/>
            <a:ext cx="2628900" cy="627864"/>
          </a:xfrm>
        </p:spPr>
        <p:txBody>
          <a:bodyPr/>
          <a:lstStyle/>
          <a:p>
            <a:pPr marL="0" indent="0">
              <a:buNone/>
            </a:pPr>
            <a:r>
              <a:rPr lang="en-US" sz="3200" dirty="0" smtClean="0"/>
              <a:t>Bing News </a:t>
            </a:r>
            <a:endParaRPr lang="en-US" sz="3200" dirty="0"/>
          </a:p>
        </p:txBody>
      </p:sp>
      <p:grpSp>
        <p:nvGrpSpPr>
          <p:cNvPr id="11" name="Group 10"/>
          <p:cNvGrpSpPr/>
          <p:nvPr/>
        </p:nvGrpSpPr>
        <p:grpSpPr>
          <a:xfrm>
            <a:off x="6446838" y="1637422"/>
            <a:ext cx="3189455" cy="643618"/>
            <a:chOff x="6446838" y="1637422"/>
            <a:chExt cx="3189455" cy="643618"/>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838" y="1637422"/>
              <a:ext cx="561340" cy="561340"/>
            </a:xfrm>
            <a:prstGeom prst="rect">
              <a:avLst/>
            </a:prstGeom>
          </p:spPr>
        </p:pic>
        <p:sp>
          <p:nvSpPr>
            <p:cNvPr id="48" name="Text Placeholder 1"/>
            <p:cNvSpPr txBox="1">
              <a:spLocks/>
            </p:cNvSpPr>
            <p:nvPr/>
          </p:nvSpPr>
          <p:spPr>
            <a:xfrm>
              <a:off x="7007393" y="1653176"/>
              <a:ext cx="2628900"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3200" dirty="0" smtClean="0">
                  <a:gradFill>
                    <a:gsLst>
                      <a:gs pos="1250">
                        <a:srgbClr val="404040"/>
                      </a:gs>
                      <a:gs pos="100000">
                        <a:srgbClr val="404040"/>
                      </a:gs>
                    </a:gsLst>
                    <a:lin ang="5400000" scaled="0"/>
                  </a:gradFill>
                </a:rPr>
                <a:t>Bing Weather</a:t>
              </a:r>
              <a:endParaRPr lang="en-US" sz="3200" dirty="0">
                <a:gradFill>
                  <a:gsLst>
                    <a:gs pos="1250">
                      <a:srgbClr val="404040"/>
                    </a:gs>
                    <a:gs pos="100000">
                      <a:srgbClr val="404040"/>
                    </a:gs>
                  </a:gsLst>
                  <a:lin ang="5400000" scaled="0"/>
                </a:gradFill>
              </a:endParaRPr>
            </a:p>
          </p:txBody>
        </p:sp>
      </p:grpSp>
      <p:grpSp>
        <p:nvGrpSpPr>
          <p:cNvPr id="2" name="Group 1"/>
          <p:cNvGrpSpPr/>
          <p:nvPr/>
        </p:nvGrpSpPr>
        <p:grpSpPr>
          <a:xfrm>
            <a:off x="1056198" y="3011725"/>
            <a:ext cx="3189809" cy="631655"/>
            <a:chOff x="1056198" y="3011725"/>
            <a:chExt cx="3189809" cy="63165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198" y="3011725"/>
              <a:ext cx="560909" cy="560909"/>
            </a:xfrm>
            <a:prstGeom prst="rect">
              <a:avLst/>
            </a:prstGeom>
          </p:spPr>
        </p:pic>
        <p:sp>
          <p:nvSpPr>
            <p:cNvPr id="49" name="Text Placeholder 1"/>
            <p:cNvSpPr txBox="1">
              <a:spLocks/>
            </p:cNvSpPr>
            <p:nvPr/>
          </p:nvSpPr>
          <p:spPr>
            <a:xfrm>
              <a:off x="1617107" y="3015516"/>
              <a:ext cx="2628900"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3200" dirty="0" smtClean="0">
                  <a:gradFill>
                    <a:gsLst>
                      <a:gs pos="1250">
                        <a:srgbClr val="404040"/>
                      </a:gs>
                      <a:gs pos="100000">
                        <a:srgbClr val="404040"/>
                      </a:gs>
                    </a:gsLst>
                    <a:lin ang="5400000" scaled="0"/>
                  </a:gradFill>
                </a:rPr>
                <a:t>Bing Finance</a:t>
              </a:r>
              <a:endParaRPr lang="en-US" sz="3200" dirty="0">
                <a:gradFill>
                  <a:gsLst>
                    <a:gs pos="1250">
                      <a:srgbClr val="404040"/>
                    </a:gs>
                    <a:gs pos="100000">
                      <a:srgbClr val="404040"/>
                    </a:gs>
                  </a:gsLst>
                  <a:lin ang="5400000" scaled="0"/>
                </a:gradFill>
              </a:endParaRPr>
            </a:p>
          </p:txBody>
        </p:sp>
      </p:grpSp>
      <p:grpSp>
        <p:nvGrpSpPr>
          <p:cNvPr id="12" name="Group 11"/>
          <p:cNvGrpSpPr/>
          <p:nvPr/>
        </p:nvGrpSpPr>
        <p:grpSpPr>
          <a:xfrm>
            <a:off x="7019516" y="3027663"/>
            <a:ext cx="3198632" cy="627864"/>
            <a:chOff x="7019516" y="3027663"/>
            <a:chExt cx="3198632" cy="627864"/>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516" y="3027663"/>
              <a:ext cx="569732" cy="561100"/>
            </a:xfrm>
            <a:prstGeom prst="rect">
              <a:avLst/>
            </a:prstGeom>
          </p:spPr>
        </p:pic>
        <p:sp>
          <p:nvSpPr>
            <p:cNvPr id="50" name="Text Placeholder 1"/>
            <p:cNvSpPr txBox="1">
              <a:spLocks/>
            </p:cNvSpPr>
            <p:nvPr/>
          </p:nvSpPr>
          <p:spPr>
            <a:xfrm>
              <a:off x="7589248" y="3027663"/>
              <a:ext cx="2628900"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3200" dirty="0" smtClean="0">
                  <a:gradFill>
                    <a:gsLst>
                      <a:gs pos="1250">
                        <a:srgbClr val="404040"/>
                      </a:gs>
                      <a:gs pos="100000">
                        <a:srgbClr val="404040"/>
                      </a:gs>
                    </a:gsLst>
                    <a:lin ang="5400000" scaled="0"/>
                  </a:gradFill>
                </a:rPr>
                <a:t>Bing Sports</a:t>
              </a:r>
              <a:endParaRPr lang="en-US" sz="3200" dirty="0">
                <a:gradFill>
                  <a:gsLst>
                    <a:gs pos="1250">
                      <a:srgbClr val="404040"/>
                    </a:gs>
                    <a:gs pos="100000">
                      <a:srgbClr val="404040"/>
                    </a:gs>
                  </a:gsLst>
                  <a:lin ang="5400000" scaled="0"/>
                </a:gradFill>
              </a:endParaRPr>
            </a:p>
          </p:txBody>
        </p:sp>
      </p:grpSp>
      <p:grpSp>
        <p:nvGrpSpPr>
          <p:cNvPr id="14" name="Group 13"/>
          <p:cNvGrpSpPr/>
          <p:nvPr/>
        </p:nvGrpSpPr>
        <p:grpSpPr>
          <a:xfrm>
            <a:off x="503238" y="4393912"/>
            <a:ext cx="5272526" cy="627864"/>
            <a:chOff x="503238" y="4393912"/>
            <a:chExt cx="5272526" cy="627864"/>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38" y="4393912"/>
              <a:ext cx="552961" cy="561339"/>
            </a:xfrm>
            <a:prstGeom prst="rect">
              <a:avLst/>
            </a:prstGeom>
          </p:spPr>
        </p:pic>
        <p:sp>
          <p:nvSpPr>
            <p:cNvPr id="51" name="Text Placeholder 1"/>
            <p:cNvSpPr txBox="1">
              <a:spLocks/>
            </p:cNvSpPr>
            <p:nvPr/>
          </p:nvSpPr>
          <p:spPr>
            <a:xfrm>
              <a:off x="1056198" y="4393912"/>
              <a:ext cx="4719566"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3200" dirty="0" smtClean="0">
                  <a:gradFill>
                    <a:gsLst>
                      <a:gs pos="1250">
                        <a:srgbClr val="404040"/>
                      </a:gs>
                      <a:gs pos="100000">
                        <a:srgbClr val="404040"/>
                      </a:gs>
                    </a:gsLst>
                    <a:lin ang="5400000" scaled="0"/>
                  </a:gradFill>
                </a:rPr>
                <a:t>Bing Food and Drink</a:t>
              </a:r>
              <a:endParaRPr lang="en-US" sz="3200" dirty="0">
                <a:gradFill>
                  <a:gsLst>
                    <a:gs pos="1250">
                      <a:srgbClr val="404040"/>
                    </a:gs>
                    <a:gs pos="100000">
                      <a:srgbClr val="404040"/>
                    </a:gs>
                  </a:gsLst>
                  <a:lin ang="5400000" scaled="0"/>
                </a:gradFill>
              </a:endParaRPr>
            </a:p>
          </p:txBody>
        </p:sp>
      </p:grpSp>
      <p:grpSp>
        <p:nvGrpSpPr>
          <p:cNvPr id="15" name="Group 14"/>
          <p:cNvGrpSpPr/>
          <p:nvPr/>
        </p:nvGrpSpPr>
        <p:grpSpPr>
          <a:xfrm>
            <a:off x="3891236" y="5834537"/>
            <a:ext cx="4972314" cy="627864"/>
            <a:chOff x="3891236" y="5834537"/>
            <a:chExt cx="4972314" cy="627864"/>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1236" y="5834651"/>
              <a:ext cx="561058" cy="561058"/>
            </a:xfrm>
            <a:prstGeom prst="rect">
              <a:avLst/>
            </a:prstGeom>
          </p:spPr>
        </p:pic>
        <p:sp>
          <p:nvSpPr>
            <p:cNvPr id="56" name="Text Placeholder 1"/>
            <p:cNvSpPr txBox="1">
              <a:spLocks/>
            </p:cNvSpPr>
            <p:nvPr/>
          </p:nvSpPr>
          <p:spPr>
            <a:xfrm>
              <a:off x="4452294" y="5834537"/>
              <a:ext cx="4411256"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3200" dirty="0" smtClean="0">
                  <a:gradFill>
                    <a:gsLst>
                      <a:gs pos="1250">
                        <a:srgbClr val="404040"/>
                      </a:gs>
                      <a:gs pos="100000">
                        <a:srgbClr val="404040"/>
                      </a:gs>
                    </a:gsLst>
                    <a:lin ang="5400000" scaled="0"/>
                  </a:gradFill>
                </a:rPr>
                <a:t>Bing Health &amp; Fitness </a:t>
              </a:r>
              <a:endParaRPr lang="en-US" sz="3200" dirty="0">
                <a:gradFill>
                  <a:gsLst>
                    <a:gs pos="1250">
                      <a:srgbClr val="404040"/>
                    </a:gs>
                    <a:gs pos="100000">
                      <a:srgbClr val="404040"/>
                    </a:gs>
                  </a:gsLst>
                  <a:lin ang="5400000" scaled="0"/>
                </a:gradFill>
              </a:endParaRPr>
            </a:p>
          </p:txBody>
        </p:sp>
      </p:grpSp>
      <p:grpSp>
        <p:nvGrpSpPr>
          <p:cNvPr id="13" name="Group 12"/>
          <p:cNvGrpSpPr/>
          <p:nvPr/>
        </p:nvGrpSpPr>
        <p:grpSpPr>
          <a:xfrm>
            <a:off x="6449726" y="4382878"/>
            <a:ext cx="3173587" cy="627864"/>
            <a:chOff x="6449726" y="4382878"/>
            <a:chExt cx="3173587" cy="627864"/>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9726" y="4382878"/>
              <a:ext cx="544687" cy="544687"/>
            </a:xfrm>
            <a:prstGeom prst="rect">
              <a:avLst/>
            </a:prstGeom>
          </p:spPr>
        </p:pic>
        <p:sp>
          <p:nvSpPr>
            <p:cNvPr id="57" name="Text Placeholder 1"/>
            <p:cNvSpPr txBox="1">
              <a:spLocks/>
            </p:cNvSpPr>
            <p:nvPr/>
          </p:nvSpPr>
          <p:spPr>
            <a:xfrm>
              <a:off x="6994413" y="4382878"/>
              <a:ext cx="2628900"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3200" dirty="0" smtClean="0">
                  <a:gradFill>
                    <a:gsLst>
                      <a:gs pos="1250">
                        <a:srgbClr val="404040"/>
                      </a:gs>
                      <a:gs pos="100000">
                        <a:srgbClr val="404040"/>
                      </a:gs>
                    </a:gsLst>
                    <a:lin ang="5400000" scaled="0"/>
                  </a:gradFill>
                </a:rPr>
                <a:t>Bing Travel</a:t>
              </a:r>
              <a:endParaRPr lang="en-US" sz="3200" dirty="0">
                <a:gradFill>
                  <a:gsLst>
                    <a:gs pos="1250">
                      <a:srgbClr val="404040"/>
                    </a:gs>
                    <a:gs pos="100000">
                      <a:srgbClr val="404040"/>
                    </a:gs>
                  </a:gsLst>
                  <a:lin ang="5400000" scaled="0"/>
                </a:gradFill>
              </a:endParaRPr>
            </a:p>
          </p:txBody>
        </p:sp>
      </p:grpSp>
    </p:spTree>
    <p:extLst>
      <p:ext uri="{BB962C8B-B14F-4D97-AF65-F5344CB8AC3E}">
        <p14:creationId xmlns:p14="http://schemas.microsoft.com/office/powerpoint/2010/main" val="3256955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wipe(down)">
                                      <p:cBhvr>
                                        <p:cTn id="7" dur="580">
                                          <p:stCondLst>
                                            <p:cond delay="0"/>
                                          </p:stCondLst>
                                        </p:cTn>
                                        <p:tgtEl>
                                          <p:spTgt spid="39">
                                            <p:txEl>
                                              <p:pRg st="0" end="0"/>
                                            </p:txEl>
                                          </p:spTgt>
                                        </p:tgtEl>
                                      </p:cBhvr>
                                    </p:animEffect>
                                    <p:anim calcmode="lin" valueType="num">
                                      <p:cBhvr>
                                        <p:cTn id="8" dur="1822" tmFilter="0,0; 0.14,0.36; 0.43,0.73; 0.71,0.91; 1.0,1.0">
                                          <p:stCondLst>
                                            <p:cond delay="0"/>
                                          </p:stCondLst>
                                        </p:cTn>
                                        <p:tgtEl>
                                          <p:spTgt spid="3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xEl>
                                              <p:pRg st="0" end="0"/>
                                            </p:txEl>
                                          </p:spTgt>
                                        </p:tgtEl>
                                      </p:cBhvr>
                                      <p:to x="100000" y="60000"/>
                                    </p:animScale>
                                    <p:animScale>
                                      <p:cBhvr>
                                        <p:cTn id="14" dur="166" decel="50000">
                                          <p:stCondLst>
                                            <p:cond delay="676"/>
                                          </p:stCondLst>
                                        </p:cTn>
                                        <p:tgtEl>
                                          <p:spTgt spid="39">
                                            <p:txEl>
                                              <p:pRg st="0" end="0"/>
                                            </p:txEl>
                                          </p:spTgt>
                                        </p:tgtEl>
                                      </p:cBhvr>
                                      <p:to x="100000" y="100000"/>
                                    </p:animScale>
                                    <p:animScale>
                                      <p:cBhvr>
                                        <p:cTn id="15" dur="26">
                                          <p:stCondLst>
                                            <p:cond delay="1312"/>
                                          </p:stCondLst>
                                        </p:cTn>
                                        <p:tgtEl>
                                          <p:spTgt spid="39">
                                            <p:txEl>
                                              <p:pRg st="0" end="0"/>
                                            </p:txEl>
                                          </p:spTgt>
                                        </p:tgtEl>
                                      </p:cBhvr>
                                      <p:to x="100000" y="80000"/>
                                    </p:animScale>
                                    <p:animScale>
                                      <p:cBhvr>
                                        <p:cTn id="16" dur="166" decel="50000">
                                          <p:stCondLst>
                                            <p:cond delay="1338"/>
                                          </p:stCondLst>
                                        </p:cTn>
                                        <p:tgtEl>
                                          <p:spTgt spid="39">
                                            <p:txEl>
                                              <p:pRg st="0" end="0"/>
                                            </p:txEl>
                                          </p:spTgt>
                                        </p:tgtEl>
                                      </p:cBhvr>
                                      <p:to x="100000" y="100000"/>
                                    </p:animScale>
                                    <p:animScale>
                                      <p:cBhvr>
                                        <p:cTn id="17" dur="26">
                                          <p:stCondLst>
                                            <p:cond delay="1642"/>
                                          </p:stCondLst>
                                        </p:cTn>
                                        <p:tgtEl>
                                          <p:spTgt spid="39">
                                            <p:txEl>
                                              <p:pRg st="0" end="0"/>
                                            </p:txEl>
                                          </p:spTgt>
                                        </p:tgtEl>
                                      </p:cBhvr>
                                      <p:to x="100000" y="90000"/>
                                    </p:animScale>
                                    <p:animScale>
                                      <p:cBhvr>
                                        <p:cTn id="18" dur="166" decel="50000">
                                          <p:stCondLst>
                                            <p:cond delay="1668"/>
                                          </p:stCondLst>
                                        </p:cTn>
                                        <p:tgtEl>
                                          <p:spTgt spid="39">
                                            <p:txEl>
                                              <p:pRg st="0" end="0"/>
                                            </p:txEl>
                                          </p:spTgt>
                                        </p:tgtEl>
                                      </p:cBhvr>
                                      <p:to x="100000" y="100000"/>
                                    </p:animScale>
                                    <p:animScale>
                                      <p:cBhvr>
                                        <p:cTn id="19" dur="26">
                                          <p:stCondLst>
                                            <p:cond delay="1808"/>
                                          </p:stCondLst>
                                        </p:cTn>
                                        <p:tgtEl>
                                          <p:spTgt spid="39">
                                            <p:txEl>
                                              <p:pRg st="0" end="0"/>
                                            </p:txEl>
                                          </p:spTgt>
                                        </p:tgtEl>
                                      </p:cBhvr>
                                      <p:to x="100000" y="95000"/>
                                    </p:animScale>
                                    <p:animScale>
                                      <p:cBhvr>
                                        <p:cTn id="20" dur="166" decel="50000">
                                          <p:stCondLst>
                                            <p:cond delay="1834"/>
                                          </p:stCondLst>
                                        </p:cTn>
                                        <p:tgtEl>
                                          <p:spTgt spid="39">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80">
                                          <p:stCondLst>
                                            <p:cond delay="0"/>
                                          </p:stCondLst>
                                        </p:cTn>
                                        <p:tgtEl>
                                          <p:spTgt spid="2"/>
                                        </p:tgtEl>
                                      </p:cBhvr>
                                    </p:animEffect>
                                    <p:anim calcmode="lin" valueType="num">
                                      <p:cBhvr>
                                        <p:cTn id="5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gtEl>
                                      </p:cBhvr>
                                      <p:to x="100000" y="60000"/>
                                    </p:animScale>
                                    <p:animScale>
                                      <p:cBhvr>
                                        <p:cTn id="62" dur="166" decel="50000">
                                          <p:stCondLst>
                                            <p:cond delay="676"/>
                                          </p:stCondLst>
                                        </p:cTn>
                                        <p:tgtEl>
                                          <p:spTgt spid="2"/>
                                        </p:tgtEl>
                                      </p:cBhvr>
                                      <p:to x="100000" y="100000"/>
                                    </p:animScale>
                                    <p:animScale>
                                      <p:cBhvr>
                                        <p:cTn id="63" dur="26">
                                          <p:stCondLst>
                                            <p:cond delay="1312"/>
                                          </p:stCondLst>
                                        </p:cTn>
                                        <p:tgtEl>
                                          <p:spTgt spid="2"/>
                                        </p:tgtEl>
                                      </p:cBhvr>
                                      <p:to x="100000" y="80000"/>
                                    </p:animScale>
                                    <p:animScale>
                                      <p:cBhvr>
                                        <p:cTn id="64" dur="166" decel="50000">
                                          <p:stCondLst>
                                            <p:cond delay="1338"/>
                                          </p:stCondLst>
                                        </p:cTn>
                                        <p:tgtEl>
                                          <p:spTgt spid="2"/>
                                        </p:tgtEl>
                                      </p:cBhvr>
                                      <p:to x="100000" y="100000"/>
                                    </p:animScale>
                                    <p:animScale>
                                      <p:cBhvr>
                                        <p:cTn id="65" dur="26">
                                          <p:stCondLst>
                                            <p:cond delay="1642"/>
                                          </p:stCondLst>
                                        </p:cTn>
                                        <p:tgtEl>
                                          <p:spTgt spid="2"/>
                                        </p:tgtEl>
                                      </p:cBhvr>
                                      <p:to x="100000" y="90000"/>
                                    </p:animScale>
                                    <p:animScale>
                                      <p:cBhvr>
                                        <p:cTn id="66" dur="166" decel="50000">
                                          <p:stCondLst>
                                            <p:cond delay="1668"/>
                                          </p:stCondLst>
                                        </p:cTn>
                                        <p:tgtEl>
                                          <p:spTgt spid="2"/>
                                        </p:tgtEl>
                                      </p:cBhvr>
                                      <p:to x="100000" y="100000"/>
                                    </p:animScale>
                                    <p:animScale>
                                      <p:cBhvr>
                                        <p:cTn id="67" dur="26">
                                          <p:stCondLst>
                                            <p:cond delay="1808"/>
                                          </p:stCondLst>
                                        </p:cTn>
                                        <p:tgtEl>
                                          <p:spTgt spid="2"/>
                                        </p:tgtEl>
                                      </p:cBhvr>
                                      <p:to x="100000" y="95000"/>
                                    </p:animScale>
                                    <p:animScale>
                                      <p:cBhvr>
                                        <p:cTn id="68" dur="166" decel="50000">
                                          <p:stCondLst>
                                            <p:cond delay="1834"/>
                                          </p:stCondLst>
                                        </p:cTn>
                                        <p:tgtEl>
                                          <p:spTgt spid="2"/>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80">
                                          <p:stCondLst>
                                            <p:cond delay="0"/>
                                          </p:stCondLst>
                                        </p:cTn>
                                        <p:tgtEl>
                                          <p:spTgt spid="12"/>
                                        </p:tgtEl>
                                      </p:cBhvr>
                                    </p:animEffect>
                                    <p:anim calcmode="lin" valueType="num">
                                      <p:cBhvr>
                                        <p:cTn id="7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7" dur="26">
                                          <p:stCondLst>
                                            <p:cond delay="650"/>
                                          </p:stCondLst>
                                        </p:cTn>
                                        <p:tgtEl>
                                          <p:spTgt spid="12"/>
                                        </p:tgtEl>
                                      </p:cBhvr>
                                      <p:to x="100000" y="60000"/>
                                    </p:animScale>
                                    <p:animScale>
                                      <p:cBhvr>
                                        <p:cTn id="78" dur="166" decel="50000">
                                          <p:stCondLst>
                                            <p:cond delay="676"/>
                                          </p:stCondLst>
                                        </p:cTn>
                                        <p:tgtEl>
                                          <p:spTgt spid="12"/>
                                        </p:tgtEl>
                                      </p:cBhvr>
                                      <p:to x="100000" y="100000"/>
                                    </p:animScale>
                                    <p:animScale>
                                      <p:cBhvr>
                                        <p:cTn id="79" dur="26">
                                          <p:stCondLst>
                                            <p:cond delay="1312"/>
                                          </p:stCondLst>
                                        </p:cTn>
                                        <p:tgtEl>
                                          <p:spTgt spid="12"/>
                                        </p:tgtEl>
                                      </p:cBhvr>
                                      <p:to x="100000" y="80000"/>
                                    </p:animScale>
                                    <p:animScale>
                                      <p:cBhvr>
                                        <p:cTn id="80" dur="166" decel="50000">
                                          <p:stCondLst>
                                            <p:cond delay="1338"/>
                                          </p:stCondLst>
                                        </p:cTn>
                                        <p:tgtEl>
                                          <p:spTgt spid="12"/>
                                        </p:tgtEl>
                                      </p:cBhvr>
                                      <p:to x="100000" y="100000"/>
                                    </p:animScale>
                                    <p:animScale>
                                      <p:cBhvr>
                                        <p:cTn id="81" dur="26">
                                          <p:stCondLst>
                                            <p:cond delay="1642"/>
                                          </p:stCondLst>
                                        </p:cTn>
                                        <p:tgtEl>
                                          <p:spTgt spid="12"/>
                                        </p:tgtEl>
                                      </p:cBhvr>
                                      <p:to x="100000" y="90000"/>
                                    </p:animScale>
                                    <p:animScale>
                                      <p:cBhvr>
                                        <p:cTn id="82" dur="166" decel="50000">
                                          <p:stCondLst>
                                            <p:cond delay="1668"/>
                                          </p:stCondLst>
                                        </p:cTn>
                                        <p:tgtEl>
                                          <p:spTgt spid="12"/>
                                        </p:tgtEl>
                                      </p:cBhvr>
                                      <p:to x="100000" y="100000"/>
                                    </p:animScale>
                                    <p:animScale>
                                      <p:cBhvr>
                                        <p:cTn id="83" dur="26">
                                          <p:stCondLst>
                                            <p:cond delay="1808"/>
                                          </p:stCondLst>
                                        </p:cTn>
                                        <p:tgtEl>
                                          <p:spTgt spid="12"/>
                                        </p:tgtEl>
                                      </p:cBhvr>
                                      <p:to x="100000" y="95000"/>
                                    </p:animScale>
                                    <p:animScale>
                                      <p:cBhvr>
                                        <p:cTn id="84" dur="166" decel="50000">
                                          <p:stCondLst>
                                            <p:cond delay="1834"/>
                                          </p:stCondLst>
                                        </p:cTn>
                                        <p:tgtEl>
                                          <p:spTgt spid="12"/>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down)">
                                      <p:cBhvr>
                                        <p:cTn id="87" dur="580">
                                          <p:stCondLst>
                                            <p:cond delay="0"/>
                                          </p:stCondLst>
                                        </p:cTn>
                                        <p:tgtEl>
                                          <p:spTgt spid="14"/>
                                        </p:tgtEl>
                                      </p:cBhvr>
                                    </p:animEffect>
                                    <p:anim calcmode="lin" valueType="num">
                                      <p:cBhvr>
                                        <p:cTn id="8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3" dur="26">
                                          <p:stCondLst>
                                            <p:cond delay="650"/>
                                          </p:stCondLst>
                                        </p:cTn>
                                        <p:tgtEl>
                                          <p:spTgt spid="14"/>
                                        </p:tgtEl>
                                      </p:cBhvr>
                                      <p:to x="100000" y="60000"/>
                                    </p:animScale>
                                    <p:animScale>
                                      <p:cBhvr>
                                        <p:cTn id="94" dur="166" decel="50000">
                                          <p:stCondLst>
                                            <p:cond delay="676"/>
                                          </p:stCondLst>
                                        </p:cTn>
                                        <p:tgtEl>
                                          <p:spTgt spid="14"/>
                                        </p:tgtEl>
                                      </p:cBhvr>
                                      <p:to x="100000" y="100000"/>
                                    </p:animScale>
                                    <p:animScale>
                                      <p:cBhvr>
                                        <p:cTn id="95" dur="26">
                                          <p:stCondLst>
                                            <p:cond delay="1312"/>
                                          </p:stCondLst>
                                        </p:cTn>
                                        <p:tgtEl>
                                          <p:spTgt spid="14"/>
                                        </p:tgtEl>
                                      </p:cBhvr>
                                      <p:to x="100000" y="80000"/>
                                    </p:animScale>
                                    <p:animScale>
                                      <p:cBhvr>
                                        <p:cTn id="96" dur="166" decel="50000">
                                          <p:stCondLst>
                                            <p:cond delay="1338"/>
                                          </p:stCondLst>
                                        </p:cTn>
                                        <p:tgtEl>
                                          <p:spTgt spid="14"/>
                                        </p:tgtEl>
                                      </p:cBhvr>
                                      <p:to x="100000" y="100000"/>
                                    </p:animScale>
                                    <p:animScale>
                                      <p:cBhvr>
                                        <p:cTn id="97" dur="26">
                                          <p:stCondLst>
                                            <p:cond delay="1642"/>
                                          </p:stCondLst>
                                        </p:cTn>
                                        <p:tgtEl>
                                          <p:spTgt spid="14"/>
                                        </p:tgtEl>
                                      </p:cBhvr>
                                      <p:to x="100000" y="90000"/>
                                    </p:animScale>
                                    <p:animScale>
                                      <p:cBhvr>
                                        <p:cTn id="98" dur="166" decel="50000">
                                          <p:stCondLst>
                                            <p:cond delay="1668"/>
                                          </p:stCondLst>
                                        </p:cTn>
                                        <p:tgtEl>
                                          <p:spTgt spid="14"/>
                                        </p:tgtEl>
                                      </p:cBhvr>
                                      <p:to x="100000" y="100000"/>
                                    </p:animScale>
                                    <p:animScale>
                                      <p:cBhvr>
                                        <p:cTn id="99" dur="26">
                                          <p:stCondLst>
                                            <p:cond delay="1808"/>
                                          </p:stCondLst>
                                        </p:cTn>
                                        <p:tgtEl>
                                          <p:spTgt spid="14"/>
                                        </p:tgtEl>
                                      </p:cBhvr>
                                      <p:to x="100000" y="95000"/>
                                    </p:animScale>
                                    <p:animScale>
                                      <p:cBhvr>
                                        <p:cTn id="100" dur="166" decel="50000">
                                          <p:stCondLst>
                                            <p:cond delay="1834"/>
                                          </p:stCondLst>
                                        </p:cTn>
                                        <p:tgtEl>
                                          <p:spTgt spid="14"/>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wipe(down)">
                                      <p:cBhvr>
                                        <p:cTn id="103" dur="580">
                                          <p:stCondLst>
                                            <p:cond delay="0"/>
                                          </p:stCondLst>
                                        </p:cTn>
                                        <p:tgtEl>
                                          <p:spTgt spid="15"/>
                                        </p:tgtEl>
                                      </p:cBhvr>
                                    </p:animEffect>
                                    <p:anim calcmode="lin" valueType="num">
                                      <p:cBhvr>
                                        <p:cTn id="10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9" dur="26">
                                          <p:stCondLst>
                                            <p:cond delay="650"/>
                                          </p:stCondLst>
                                        </p:cTn>
                                        <p:tgtEl>
                                          <p:spTgt spid="15"/>
                                        </p:tgtEl>
                                      </p:cBhvr>
                                      <p:to x="100000" y="60000"/>
                                    </p:animScale>
                                    <p:animScale>
                                      <p:cBhvr>
                                        <p:cTn id="110" dur="166" decel="50000">
                                          <p:stCondLst>
                                            <p:cond delay="676"/>
                                          </p:stCondLst>
                                        </p:cTn>
                                        <p:tgtEl>
                                          <p:spTgt spid="15"/>
                                        </p:tgtEl>
                                      </p:cBhvr>
                                      <p:to x="100000" y="100000"/>
                                    </p:animScale>
                                    <p:animScale>
                                      <p:cBhvr>
                                        <p:cTn id="111" dur="26">
                                          <p:stCondLst>
                                            <p:cond delay="1312"/>
                                          </p:stCondLst>
                                        </p:cTn>
                                        <p:tgtEl>
                                          <p:spTgt spid="15"/>
                                        </p:tgtEl>
                                      </p:cBhvr>
                                      <p:to x="100000" y="80000"/>
                                    </p:animScale>
                                    <p:animScale>
                                      <p:cBhvr>
                                        <p:cTn id="112" dur="166" decel="50000">
                                          <p:stCondLst>
                                            <p:cond delay="1338"/>
                                          </p:stCondLst>
                                        </p:cTn>
                                        <p:tgtEl>
                                          <p:spTgt spid="15"/>
                                        </p:tgtEl>
                                      </p:cBhvr>
                                      <p:to x="100000" y="100000"/>
                                    </p:animScale>
                                    <p:animScale>
                                      <p:cBhvr>
                                        <p:cTn id="113" dur="26">
                                          <p:stCondLst>
                                            <p:cond delay="1642"/>
                                          </p:stCondLst>
                                        </p:cTn>
                                        <p:tgtEl>
                                          <p:spTgt spid="15"/>
                                        </p:tgtEl>
                                      </p:cBhvr>
                                      <p:to x="100000" y="90000"/>
                                    </p:animScale>
                                    <p:animScale>
                                      <p:cBhvr>
                                        <p:cTn id="114" dur="166" decel="50000">
                                          <p:stCondLst>
                                            <p:cond delay="1668"/>
                                          </p:stCondLst>
                                        </p:cTn>
                                        <p:tgtEl>
                                          <p:spTgt spid="15"/>
                                        </p:tgtEl>
                                      </p:cBhvr>
                                      <p:to x="100000" y="100000"/>
                                    </p:animScale>
                                    <p:animScale>
                                      <p:cBhvr>
                                        <p:cTn id="115" dur="26">
                                          <p:stCondLst>
                                            <p:cond delay="1808"/>
                                          </p:stCondLst>
                                        </p:cTn>
                                        <p:tgtEl>
                                          <p:spTgt spid="15"/>
                                        </p:tgtEl>
                                      </p:cBhvr>
                                      <p:to x="100000" y="95000"/>
                                    </p:animScale>
                                    <p:animScale>
                                      <p:cBhvr>
                                        <p:cTn id="116" dur="166" decel="50000">
                                          <p:stCondLst>
                                            <p:cond delay="1834"/>
                                          </p:stCondLst>
                                        </p:cTn>
                                        <p:tgtEl>
                                          <p:spTgt spid="15"/>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wipe(down)">
                                      <p:cBhvr>
                                        <p:cTn id="119" dur="580">
                                          <p:stCondLst>
                                            <p:cond delay="0"/>
                                          </p:stCondLst>
                                        </p:cTn>
                                        <p:tgtEl>
                                          <p:spTgt spid="13"/>
                                        </p:tgtEl>
                                      </p:cBhvr>
                                    </p:animEffect>
                                    <p:anim calcmode="lin" valueType="num">
                                      <p:cBhvr>
                                        <p:cTn id="1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5" dur="26">
                                          <p:stCondLst>
                                            <p:cond delay="650"/>
                                          </p:stCondLst>
                                        </p:cTn>
                                        <p:tgtEl>
                                          <p:spTgt spid="13"/>
                                        </p:tgtEl>
                                      </p:cBhvr>
                                      <p:to x="100000" y="60000"/>
                                    </p:animScale>
                                    <p:animScale>
                                      <p:cBhvr>
                                        <p:cTn id="126" dur="166" decel="50000">
                                          <p:stCondLst>
                                            <p:cond delay="676"/>
                                          </p:stCondLst>
                                        </p:cTn>
                                        <p:tgtEl>
                                          <p:spTgt spid="13"/>
                                        </p:tgtEl>
                                      </p:cBhvr>
                                      <p:to x="100000" y="100000"/>
                                    </p:animScale>
                                    <p:animScale>
                                      <p:cBhvr>
                                        <p:cTn id="127" dur="26">
                                          <p:stCondLst>
                                            <p:cond delay="1312"/>
                                          </p:stCondLst>
                                        </p:cTn>
                                        <p:tgtEl>
                                          <p:spTgt spid="13"/>
                                        </p:tgtEl>
                                      </p:cBhvr>
                                      <p:to x="100000" y="80000"/>
                                    </p:animScale>
                                    <p:animScale>
                                      <p:cBhvr>
                                        <p:cTn id="128" dur="166" decel="50000">
                                          <p:stCondLst>
                                            <p:cond delay="1338"/>
                                          </p:stCondLst>
                                        </p:cTn>
                                        <p:tgtEl>
                                          <p:spTgt spid="13"/>
                                        </p:tgtEl>
                                      </p:cBhvr>
                                      <p:to x="100000" y="100000"/>
                                    </p:animScale>
                                    <p:animScale>
                                      <p:cBhvr>
                                        <p:cTn id="129" dur="26">
                                          <p:stCondLst>
                                            <p:cond delay="1642"/>
                                          </p:stCondLst>
                                        </p:cTn>
                                        <p:tgtEl>
                                          <p:spTgt spid="13"/>
                                        </p:tgtEl>
                                      </p:cBhvr>
                                      <p:to x="100000" y="90000"/>
                                    </p:animScale>
                                    <p:animScale>
                                      <p:cBhvr>
                                        <p:cTn id="130" dur="166" decel="50000">
                                          <p:stCondLst>
                                            <p:cond delay="1668"/>
                                          </p:stCondLst>
                                        </p:cTn>
                                        <p:tgtEl>
                                          <p:spTgt spid="13"/>
                                        </p:tgtEl>
                                      </p:cBhvr>
                                      <p:to x="100000" y="100000"/>
                                    </p:animScale>
                                    <p:animScale>
                                      <p:cBhvr>
                                        <p:cTn id="131" dur="26">
                                          <p:stCondLst>
                                            <p:cond delay="1808"/>
                                          </p:stCondLst>
                                        </p:cTn>
                                        <p:tgtEl>
                                          <p:spTgt spid="13"/>
                                        </p:tgtEl>
                                      </p:cBhvr>
                                      <p:to x="100000" y="95000"/>
                                    </p:animScale>
                                    <p:animScale>
                                      <p:cBhvr>
                                        <p:cTn id="1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Content Experiences on Windows</a:t>
            </a:r>
            <a:endParaRPr lang="en-US" dirty="0"/>
          </a:p>
        </p:txBody>
      </p:sp>
      <p:grpSp>
        <p:nvGrpSpPr>
          <p:cNvPr id="42" name="Group 41"/>
          <p:cNvGrpSpPr>
            <a:grpSpLocks noChangeAspect="1"/>
          </p:cNvGrpSpPr>
          <p:nvPr/>
        </p:nvGrpSpPr>
        <p:grpSpPr>
          <a:xfrm>
            <a:off x="503238" y="1358998"/>
            <a:ext cx="4686783" cy="1188720"/>
            <a:chOff x="503237" y="1358998"/>
            <a:chExt cx="5423010" cy="13754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37" y="1668462"/>
              <a:ext cx="647700" cy="647700"/>
            </a:xfrm>
            <a:prstGeom prst="rect">
              <a:avLst/>
            </a:prstGeom>
          </p:spPr>
        </p:pic>
        <p:pic>
          <p:nvPicPr>
            <p:cNvPr id="25" name="Picture 24"/>
            <p:cNvPicPr>
              <a:picLocks noChangeAspect="1"/>
            </p:cNvPicPr>
            <p:nvPr/>
          </p:nvPicPr>
          <p:blipFill>
            <a:blip r:embed="rId4"/>
            <a:stretch>
              <a:fillRect/>
            </a:stretch>
          </p:blipFill>
          <p:spPr>
            <a:xfrm>
              <a:off x="3487847" y="1358998"/>
              <a:ext cx="2438400" cy="1371600"/>
            </a:xfrm>
            <a:prstGeom prst="rect">
              <a:avLst/>
            </a:prstGeom>
          </p:spPr>
        </p:pic>
        <p:pic>
          <p:nvPicPr>
            <p:cNvPr id="26" name="Picture 25"/>
            <p:cNvPicPr>
              <a:picLocks noChangeAspect="1"/>
            </p:cNvPicPr>
            <p:nvPr/>
          </p:nvPicPr>
          <p:blipFill>
            <a:blip r:embed="rId5"/>
            <a:stretch>
              <a:fillRect/>
            </a:stretch>
          </p:blipFill>
          <p:spPr>
            <a:xfrm>
              <a:off x="1150937" y="1359004"/>
              <a:ext cx="2445236" cy="1375445"/>
            </a:xfrm>
            <a:prstGeom prst="rect">
              <a:avLst/>
            </a:prstGeom>
          </p:spPr>
        </p:pic>
      </p:grpSp>
      <p:grpSp>
        <p:nvGrpSpPr>
          <p:cNvPr id="43" name="Group 42"/>
          <p:cNvGrpSpPr>
            <a:grpSpLocks noChangeAspect="1"/>
          </p:cNvGrpSpPr>
          <p:nvPr/>
        </p:nvGrpSpPr>
        <p:grpSpPr>
          <a:xfrm>
            <a:off x="6446838" y="1365210"/>
            <a:ext cx="4677913" cy="1188720"/>
            <a:chOff x="6446837" y="1365210"/>
            <a:chExt cx="5397592" cy="1371600"/>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837" y="1679301"/>
              <a:ext cx="647700" cy="647700"/>
            </a:xfrm>
            <a:prstGeom prst="rect">
              <a:avLst/>
            </a:prstGeom>
          </p:spPr>
        </p:pic>
        <p:pic>
          <p:nvPicPr>
            <p:cNvPr id="28" name="Picture 27"/>
            <p:cNvPicPr>
              <a:picLocks noChangeAspect="1"/>
            </p:cNvPicPr>
            <p:nvPr/>
          </p:nvPicPr>
          <p:blipFill>
            <a:blip r:embed="rId7"/>
            <a:stretch>
              <a:fillRect/>
            </a:stretch>
          </p:blipFill>
          <p:spPr>
            <a:xfrm>
              <a:off x="9406029" y="1365210"/>
              <a:ext cx="2438400" cy="1371600"/>
            </a:xfrm>
            <a:prstGeom prst="rect">
              <a:avLst/>
            </a:prstGeom>
          </p:spPr>
        </p:pic>
        <p:pic>
          <p:nvPicPr>
            <p:cNvPr id="29" name="Picture 28"/>
            <p:cNvPicPr>
              <a:picLocks noChangeAspect="1"/>
            </p:cNvPicPr>
            <p:nvPr/>
          </p:nvPicPr>
          <p:blipFill>
            <a:blip r:embed="rId8"/>
            <a:stretch>
              <a:fillRect/>
            </a:stretch>
          </p:blipFill>
          <p:spPr>
            <a:xfrm>
              <a:off x="7089788" y="1365210"/>
              <a:ext cx="2438400" cy="1371600"/>
            </a:xfrm>
            <a:prstGeom prst="rect">
              <a:avLst/>
            </a:prstGeom>
          </p:spPr>
        </p:pic>
      </p:grpSp>
      <p:grpSp>
        <p:nvGrpSpPr>
          <p:cNvPr id="44" name="Group 43"/>
          <p:cNvGrpSpPr>
            <a:grpSpLocks noChangeAspect="1"/>
          </p:cNvGrpSpPr>
          <p:nvPr/>
        </p:nvGrpSpPr>
        <p:grpSpPr>
          <a:xfrm>
            <a:off x="1056198" y="2718899"/>
            <a:ext cx="4637389" cy="1188720"/>
            <a:chOff x="1189037" y="2816627"/>
            <a:chExt cx="5354949" cy="1372655"/>
          </a:xfrm>
        </p:grpSpPr>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9037" y="3154763"/>
              <a:ext cx="647700" cy="647700"/>
            </a:xfrm>
            <a:prstGeom prst="rect">
              <a:avLst/>
            </a:prstGeom>
          </p:spPr>
        </p:pic>
        <p:pic>
          <p:nvPicPr>
            <p:cNvPr id="30" name="Picture 29"/>
            <p:cNvPicPr>
              <a:picLocks noChangeAspect="1"/>
            </p:cNvPicPr>
            <p:nvPr/>
          </p:nvPicPr>
          <p:blipFill>
            <a:blip r:embed="rId10"/>
            <a:stretch>
              <a:fillRect/>
            </a:stretch>
          </p:blipFill>
          <p:spPr>
            <a:xfrm>
              <a:off x="4105586" y="2817682"/>
              <a:ext cx="2438400" cy="1371600"/>
            </a:xfrm>
            <a:prstGeom prst="rect">
              <a:avLst/>
            </a:prstGeom>
          </p:spPr>
        </p:pic>
        <p:pic>
          <p:nvPicPr>
            <p:cNvPr id="32" name="Picture 31"/>
            <p:cNvPicPr>
              <a:picLocks noChangeAspect="1"/>
            </p:cNvPicPr>
            <p:nvPr/>
          </p:nvPicPr>
          <p:blipFill>
            <a:blip r:embed="rId11"/>
            <a:stretch>
              <a:fillRect/>
            </a:stretch>
          </p:blipFill>
          <p:spPr>
            <a:xfrm>
              <a:off x="1798637" y="2816627"/>
              <a:ext cx="2438400" cy="1371600"/>
            </a:xfrm>
            <a:prstGeom prst="rect">
              <a:avLst/>
            </a:prstGeom>
          </p:spPr>
        </p:pic>
      </p:grpSp>
      <p:grpSp>
        <p:nvGrpSpPr>
          <p:cNvPr id="46" name="Group 45"/>
          <p:cNvGrpSpPr>
            <a:grpSpLocks noChangeAspect="1"/>
          </p:cNvGrpSpPr>
          <p:nvPr/>
        </p:nvGrpSpPr>
        <p:grpSpPr>
          <a:xfrm>
            <a:off x="503238" y="4120031"/>
            <a:ext cx="4700068" cy="1188720"/>
            <a:chOff x="503237" y="4376342"/>
            <a:chExt cx="5423155" cy="1371600"/>
          </a:xfrm>
        </p:grpSpPr>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237" y="4692358"/>
              <a:ext cx="638032" cy="647699"/>
            </a:xfrm>
            <a:prstGeom prst="rect">
              <a:avLst/>
            </a:prstGeom>
          </p:spPr>
        </p:pic>
        <p:pic>
          <p:nvPicPr>
            <p:cNvPr id="34" name="Picture 33"/>
            <p:cNvPicPr>
              <a:picLocks noChangeAspect="1"/>
            </p:cNvPicPr>
            <p:nvPr/>
          </p:nvPicPr>
          <p:blipFill>
            <a:blip r:embed="rId13"/>
            <a:stretch>
              <a:fillRect/>
            </a:stretch>
          </p:blipFill>
          <p:spPr>
            <a:xfrm>
              <a:off x="3487992" y="4376342"/>
              <a:ext cx="2438400" cy="1371600"/>
            </a:xfrm>
            <a:prstGeom prst="rect">
              <a:avLst/>
            </a:prstGeom>
          </p:spPr>
        </p:pic>
        <p:pic>
          <p:nvPicPr>
            <p:cNvPr id="35" name="Picture 34"/>
            <p:cNvPicPr>
              <a:picLocks noChangeAspect="1"/>
            </p:cNvPicPr>
            <p:nvPr/>
          </p:nvPicPr>
          <p:blipFill>
            <a:blip r:embed="rId14"/>
            <a:stretch>
              <a:fillRect/>
            </a:stretch>
          </p:blipFill>
          <p:spPr>
            <a:xfrm>
              <a:off x="1141269" y="4376342"/>
              <a:ext cx="2438400" cy="1371600"/>
            </a:xfrm>
            <a:prstGeom prst="rect">
              <a:avLst/>
            </a:prstGeom>
          </p:spPr>
        </p:pic>
      </p:grpSp>
      <p:grpSp>
        <p:nvGrpSpPr>
          <p:cNvPr id="45" name="Group 44"/>
          <p:cNvGrpSpPr>
            <a:grpSpLocks noChangeAspect="1"/>
          </p:cNvGrpSpPr>
          <p:nvPr/>
        </p:nvGrpSpPr>
        <p:grpSpPr>
          <a:xfrm>
            <a:off x="7019516" y="2717985"/>
            <a:ext cx="4768757" cy="1188720"/>
            <a:chOff x="7011931" y="2987384"/>
            <a:chExt cx="5504759" cy="1372185"/>
          </a:xfrm>
        </p:grpSpPr>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11931" y="3344857"/>
              <a:ext cx="657664" cy="647699"/>
            </a:xfrm>
            <a:prstGeom prst="rect">
              <a:avLst/>
            </a:prstGeom>
          </p:spPr>
        </p:pic>
        <p:pic>
          <p:nvPicPr>
            <p:cNvPr id="37" name="Picture 36"/>
            <p:cNvPicPr>
              <a:picLocks noChangeAspect="1"/>
            </p:cNvPicPr>
            <p:nvPr/>
          </p:nvPicPr>
          <p:blipFill>
            <a:blip r:embed="rId16"/>
            <a:stretch>
              <a:fillRect/>
            </a:stretch>
          </p:blipFill>
          <p:spPr>
            <a:xfrm>
              <a:off x="10078290" y="2987384"/>
              <a:ext cx="2438400" cy="1371600"/>
            </a:xfrm>
            <a:prstGeom prst="rect">
              <a:avLst/>
            </a:prstGeom>
          </p:spPr>
        </p:pic>
        <p:pic>
          <p:nvPicPr>
            <p:cNvPr id="38" name="Picture 37"/>
            <p:cNvPicPr>
              <a:picLocks noChangeAspect="1"/>
            </p:cNvPicPr>
            <p:nvPr/>
          </p:nvPicPr>
          <p:blipFill>
            <a:blip r:embed="rId17"/>
            <a:stretch>
              <a:fillRect/>
            </a:stretch>
          </p:blipFill>
          <p:spPr>
            <a:xfrm>
              <a:off x="7669595" y="2987969"/>
              <a:ext cx="2438400" cy="1371600"/>
            </a:xfrm>
            <a:prstGeom prst="rect">
              <a:avLst/>
            </a:prstGeom>
          </p:spPr>
        </p:pic>
      </p:grpSp>
      <p:grpSp>
        <p:nvGrpSpPr>
          <p:cNvPr id="47" name="Group 46"/>
          <p:cNvGrpSpPr>
            <a:grpSpLocks noChangeAspect="1"/>
          </p:cNvGrpSpPr>
          <p:nvPr/>
        </p:nvGrpSpPr>
        <p:grpSpPr>
          <a:xfrm>
            <a:off x="6449726" y="4081619"/>
            <a:ext cx="4713411" cy="1188720"/>
            <a:chOff x="7011931" y="4640262"/>
            <a:chExt cx="5439982" cy="1371961"/>
          </a:xfrm>
        </p:grpSpPr>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11931" y="4987960"/>
              <a:ext cx="628650" cy="628650"/>
            </a:xfrm>
            <a:prstGeom prst="rect">
              <a:avLst/>
            </a:prstGeom>
          </p:spPr>
        </p:pic>
        <p:pic>
          <p:nvPicPr>
            <p:cNvPr id="40" name="Picture 39"/>
            <p:cNvPicPr>
              <a:picLocks noChangeAspect="1"/>
            </p:cNvPicPr>
            <p:nvPr/>
          </p:nvPicPr>
          <p:blipFill>
            <a:blip r:embed="rId19"/>
            <a:stretch>
              <a:fillRect/>
            </a:stretch>
          </p:blipFill>
          <p:spPr>
            <a:xfrm>
              <a:off x="10013513" y="4640262"/>
              <a:ext cx="2438400" cy="1371600"/>
            </a:xfrm>
            <a:prstGeom prst="rect">
              <a:avLst/>
            </a:prstGeom>
          </p:spPr>
        </p:pic>
        <p:pic>
          <p:nvPicPr>
            <p:cNvPr id="41" name="Picture 40"/>
            <p:cNvPicPr>
              <a:picLocks noChangeAspect="1"/>
            </p:cNvPicPr>
            <p:nvPr/>
          </p:nvPicPr>
          <p:blipFill>
            <a:blip r:embed="rId20"/>
            <a:stretch>
              <a:fillRect/>
            </a:stretch>
          </p:blipFill>
          <p:spPr>
            <a:xfrm>
              <a:off x="7639890" y="4640623"/>
              <a:ext cx="2438400" cy="1371600"/>
            </a:xfrm>
            <a:prstGeom prst="rect">
              <a:avLst/>
            </a:prstGeom>
          </p:spPr>
        </p:pic>
      </p:grpSp>
      <p:grpSp>
        <p:nvGrpSpPr>
          <p:cNvPr id="55" name="Group 54"/>
          <p:cNvGrpSpPr>
            <a:grpSpLocks noChangeAspect="1"/>
          </p:cNvGrpSpPr>
          <p:nvPr/>
        </p:nvGrpSpPr>
        <p:grpSpPr>
          <a:xfrm>
            <a:off x="3891236" y="5560204"/>
            <a:ext cx="4656369" cy="1188720"/>
            <a:chOff x="3419786" y="5736817"/>
            <a:chExt cx="5372734" cy="1371600"/>
          </a:xfrm>
        </p:grpSpPr>
        <p:pic>
          <p:nvPicPr>
            <p:cNvPr id="7" name="Picture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19786" y="6053487"/>
              <a:ext cx="647375" cy="647375"/>
            </a:xfrm>
            <a:prstGeom prst="rect">
              <a:avLst/>
            </a:prstGeom>
          </p:spPr>
        </p:pic>
        <p:grpSp>
          <p:nvGrpSpPr>
            <p:cNvPr id="54" name="Group 53"/>
            <p:cNvGrpSpPr/>
            <p:nvPr/>
          </p:nvGrpSpPr>
          <p:grpSpPr>
            <a:xfrm>
              <a:off x="4068141" y="5736817"/>
              <a:ext cx="4724379" cy="1371600"/>
              <a:chOff x="4068141" y="5736817"/>
              <a:chExt cx="4724379" cy="1371600"/>
            </a:xfrm>
          </p:grpSpPr>
          <p:pic>
            <p:nvPicPr>
              <p:cNvPr id="52" name="Picture 51"/>
              <p:cNvPicPr>
                <a:picLocks noChangeAspect="1"/>
              </p:cNvPicPr>
              <p:nvPr/>
            </p:nvPicPr>
            <p:blipFill>
              <a:blip r:embed="rId22"/>
              <a:stretch>
                <a:fillRect/>
              </a:stretch>
            </p:blipFill>
            <p:spPr>
              <a:xfrm>
                <a:off x="6354120" y="5736817"/>
                <a:ext cx="2438400" cy="1371600"/>
              </a:xfrm>
              <a:prstGeom prst="rect">
                <a:avLst/>
              </a:prstGeom>
            </p:spPr>
          </p:pic>
          <p:pic>
            <p:nvPicPr>
              <p:cNvPr id="53" name="Picture 52"/>
              <p:cNvPicPr>
                <a:picLocks noChangeAspect="1"/>
              </p:cNvPicPr>
              <p:nvPr/>
            </p:nvPicPr>
            <p:blipFill>
              <a:blip r:embed="rId23"/>
              <a:stretch>
                <a:fillRect/>
              </a:stretch>
            </p:blipFill>
            <p:spPr>
              <a:xfrm>
                <a:off x="4068141" y="5736817"/>
                <a:ext cx="2438400" cy="1371600"/>
              </a:xfrm>
              <a:prstGeom prst="rect">
                <a:avLst/>
              </a:prstGeom>
            </p:spPr>
          </p:pic>
        </p:grpSp>
      </p:grpSp>
    </p:spTree>
    <p:extLst>
      <p:ext uri="{BB962C8B-B14F-4D97-AF65-F5344CB8AC3E}">
        <p14:creationId xmlns:p14="http://schemas.microsoft.com/office/powerpoint/2010/main" val="239493449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a:t>
            </a:r>
            <a:r>
              <a:rPr lang="en-US" dirty="0" smtClean="0"/>
              <a:t>nd Windows Phone…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38" y="1626448"/>
            <a:ext cx="559768" cy="55976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838" y="1637422"/>
            <a:ext cx="561340" cy="5613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198" y="3011725"/>
            <a:ext cx="560909" cy="56090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38" y="4393912"/>
            <a:ext cx="552961" cy="5613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9511" y="3027664"/>
            <a:ext cx="569732" cy="5611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9726" y="4382878"/>
            <a:ext cx="544687" cy="544687"/>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1236" y="5834651"/>
            <a:ext cx="561058" cy="56105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0505" y="2713854"/>
            <a:ext cx="668655" cy="118872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6182" y="2713854"/>
            <a:ext cx="668655" cy="1188720"/>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18000" y="2711863"/>
            <a:ext cx="668655" cy="118872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59782" y="2709872"/>
            <a:ext cx="668655" cy="118872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47588" y="4114580"/>
            <a:ext cx="668655" cy="118872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02582" y="4114580"/>
            <a:ext cx="668655" cy="118872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50182" y="1323416"/>
            <a:ext cx="668655" cy="1188720"/>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18178" y="1323416"/>
            <a:ext cx="668655" cy="1188720"/>
          </a:xfrm>
          <a:prstGeom prst="rect">
            <a:avLst/>
          </a:prstGeom>
        </p:spPr>
      </p:pic>
      <p:pic>
        <p:nvPicPr>
          <p:cNvPr id="56" name="Picture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06582" y="1323732"/>
            <a:ext cx="668655" cy="1188720"/>
          </a:xfrm>
          <a:prstGeom prst="rect">
            <a:avLst/>
          </a:prstGeom>
        </p:spPr>
      </p:pic>
      <p:pic>
        <p:nvPicPr>
          <p:cNvPr id="57" name="Picture 5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53126" y="1323732"/>
            <a:ext cx="668655" cy="1188720"/>
          </a:xfrm>
          <a:prstGeom prst="rect">
            <a:avLst/>
          </a:prstGeom>
        </p:spPr>
      </p:pic>
      <p:pic>
        <p:nvPicPr>
          <p:cNvPr id="24" name="Picture 23"/>
          <p:cNvPicPr>
            <a:picLocks noChangeAspect="1"/>
          </p:cNvPicPr>
          <p:nvPr/>
        </p:nvPicPr>
        <p:blipFill>
          <a:blip r:embed="rId20"/>
          <a:stretch>
            <a:fillRect/>
          </a:stretch>
        </p:blipFill>
        <p:spPr>
          <a:xfrm>
            <a:off x="1044398" y="1323732"/>
            <a:ext cx="2113280" cy="1188720"/>
          </a:xfrm>
          <a:prstGeom prst="rect">
            <a:avLst/>
          </a:prstGeom>
        </p:spPr>
      </p:pic>
      <p:pic>
        <p:nvPicPr>
          <p:cNvPr id="27" name="Picture 26"/>
          <p:cNvPicPr>
            <a:picLocks noChangeAspect="1"/>
          </p:cNvPicPr>
          <p:nvPr/>
        </p:nvPicPr>
        <p:blipFill>
          <a:blip r:embed="rId21"/>
          <a:stretch>
            <a:fillRect/>
          </a:stretch>
        </p:blipFill>
        <p:spPr>
          <a:xfrm>
            <a:off x="6989875" y="1323416"/>
            <a:ext cx="2113280" cy="1188720"/>
          </a:xfrm>
          <a:prstGeom prst="rect">
            <a:avLst/>
          </a:prstGeom>
        </p:spPr>
      </p:pic>
      <p:pic>
        <p:nvPicPr>
          <p:cNvPr id="31" name="Picture 30"/>
          <p:cNvPicPr>
            <a:picLocks noChangeAspect="1"/>
          </p:cNvPicPr>
          <p:nvPr/>
        </p:nvPicPr>
        <p:blipFill>
          <a:blip r:embed="rId22"/>
          <a:stretch>
            <a:fillRect/>
          </a:stretch>
        </p:blipFill>
        <p:spPr>
          <a:xfrm>
            <a:off x="1614514" y="2719156"/>
            <a:ext cx="2113280" cy="1188720"/>
          </a:xfrm>
          <a:prstGeom prst="rect">
            <a:avLst/>
          </a:prstGeom>
        </p:spPr>
      </p:pic>
      <p:pic>
        <p:nvPicPr>
          <p:cNvPr id="50" name="Picture 49"/>
          <p:cNvPicPr>
            <a:picLocks noChangeAspect="1"/>
          </p:cNvPicPr>
          <p:nvPr/>
        </p:nvPicPr>
        <p:blipFill>
          <a:blip r:embed="rId23"/>
          <a:stretch>
            <a:fillRect/>
          </a:stretch>
        </p:blipFill>
        <p:spPr>
          <a:xfrm>
            <a:off x="7576734" y="2713854"/>
            <a:ext cx="2113280" cy="1188720"/>
          </a:xfrm>
          <a:prstGeom prst="rect">
            <a:avLst/>
          </a:prstGeom>
        </p:spPr>
      </p:pic>
      <p:pic>
        <p:nvPicPr>
          <p:cNvPr id="60" name="Picture 5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53126" y="4108477"/>
            <a:ext cx="668655" cy="1188720"/>
          </a:xfrm>
          <a:prstGeom prst="rect">
            <a:avLst/>
          </a:prstGeom>
        </p:spPr>
      </p:pic>
      <p:pic>
        <p:nvPicPr>
          <p:cNvPr id="61" name="Picture 6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08120" y="4114580"/>
            <a:ext cx="668655" cy="1188720"/>
          </a:xfrm>
          <a:prstGeom prst="rect">
            <a:avLst/>
          </a:prstGeom>
        </p:spPr>
      </p:pic>
      <p:pic>
        <p:nvPicPr>
          <p:cNvPr id="62" name="Picture 61"/>
          <p:cNvPicPr>
            <a:picLocks noChangeAspect="1"/>
          </p:cNvPicPr>
          <p:nvPr/>
        </p:nvPicPr>
        <p:blipFill>
          <a:blip r:embed="rId26"/>
          <a:stretch>
            <a:fillRect/>
          </a:stretch>
        </p:blipFill>
        <p:spPr>
          <a:xfrm>
            <a:off x="1044398" y="4114580"/>
            <a:ext cx="2113280" cy="1188720"/>
          </a:xfrm>
          <a:prstGeom prst="rect">
            <a:avLst/>
          </a:prstGeom>
        </p:spPr>
      </p:pic>
      <p:pic>
        <p:nvPicPr>
          <p:cNvPr id="63" name="Picture 62"/>
          <p:cNvPicPr>
            <a:picLocks noChangeAspect="1"/>
          </p:cNvPicPr>
          <p:nvPr/>
        </p:nvPicPr>
        <p:blipFill>
          <a:blip r:embed="rId27"/>
          <a:stretch>
            <a:fillRect/>
          </a:stretch>
        </p:blipFill>
        <p:spPr>
          <a:xfrm>
            <a:off x="6994413" y="4114580"/>
            <a:ext cx="2113280" cy="1188720"/>
          </a:xfrm>
          <a:prstGeom prst="rect">
            <a:avLst/>
          </a:prstGeom>
        </p:spPr>
      </p:pic>
      <p:pic>
        <p:nvPicPr>
          <p:cNvPr id="64" name="Picture 6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132637" y="5520820"/>
            <a:ext cx="668655" cy="1188720"/>
          </a:xfrm>
          <a:prstGeom prst="rect">
            <a:avLst/>
          </a:prstGeom>
        </p:spPr>
      </p:pic>
      <p:pic>
        <p:nvPicPr>
          <p:cNvPr id="65" name="Picture 6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873290" y="5520820"/>
            <a:ext cx="668655" cy="1188720"/>
          </a:xfrm>
          <a:prstGeom prst="rect">
            <a:avLst/>
          </a:prstGeom>
        </p:spPr>
      </p:pic>
      <p:pic>
        <p:nvPicPr>
          <p:cNvPr id="68" name="Picture 67"/>
          <p:cNvPicPr>
            <a:picLocks noChangeAspect="1"/>
          </p:cNvPicPr>
          <p:nvPr/>
        </p:nvPicPr>
        <p:blipFill>
          <a:blip r:embed="rId30"/>
          <a:stretch>
            <a:fillRect/>
          </a:stretch>
        </p:blipFill>
        <p:spPr>
          <a:xfrm>
            <a:off x="4452293" y="5504702"/>
            <a:ext cx="2113280" cy="1188720"/>
          </a:xfrm>
          <a:prstGeom prst="rect">
            <a:avLst/>
          </a:prstGeom>
        </p:spPr>
      </p:pic>
    </p:spTree>
    <p:extLst>
      <p:ext uri="{BB962C8B-B14F-4D97-AF65-F5344CB8AC3E}">
        <p14:creationId xmlns:p14="http://schemas.microsoft.com/office/powerpoint/2010/main" val="301057085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088273" y="4125021"/>
            <a:ext cx="3428392" cy="2648841"/>
            <a:chOff x="2088273" y="4211442"/>
            <a:chExt cx="3428392" cy="26488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837" y="4211442"/>
              <a:ext cx="3260828" cy="2514600"/>
            </a:xfrm>
            <a:prstGeom prst="rect">
              <a:avLst/>
            </a:prstGeom>
          </p:spPr>
        </p:pic>
        <p:sp>
          <p:nvSpPr>
            <p:cNvPr id="10" name="Rectangle 9"/>
            <p:cNvSpPr/>
            <p:nvPr/>
          </p:nvSpPr>
          <p:spPr bwMode="auto">
            <a:xfrm>
              <a:off x="2088273" y="4211442"/>
              <a:ext cx="305216" cy="26488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3" name="Group 12"/>
          <p:cNvGrpSpPr/>
          <p:nvPr/>
        </p:nvGrpSpPr>
        <p:grpSpPr>
          <a:xfrm>
            <a:off x="7324794" y="4125021"/>
            <a:ext cx="3846442" cy="2514600"/>
            <a:chOff x="7324794" y="4211442"/>
            <a:chExt cx="3846442" cy="2514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794" y="4211442"/>
              <a:ext cx="3678878" cy="2514600"/>
            </a:xfrm>
            <a:prstGeom prst="rect">
              <a:avLst/>
            </a:prstGeom>
          </p:spPr>
        </p:pic>
        <p:sp>
          <p:nvSpPr>
            <p:cNvPr id="11" name="Rectangle 10"/>
            <p:cNvSpPr/>
            <p:nvPr/>
          </p:nvSpPr>
          <p:spPr bwMode="auto">
            <a:xfrm>
              <a:off x="10593374" y="4211442"/>
              <a:ext cx="577862" cy="2514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 name="Title 2"/>
          <p:cNvSpPr>
            <a:spLocks noGrp="1"/>
          </p:cNvSpPr>
          <p:nvPr>
            <p:ph type="title"/>
          </p:nvPr>
        </p:nvSpPr>
        <p:spPr/>
        <p:txBody>
          <a:bodyPr/>
          <a:lstStyle/>
          <a:p>
            <a:r>
              <a:rPr lang="en-US" dirty="0" smtClean="0"/>
              <a:t>Form Factor Challenge</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238" y="1274251"/>
            <a:ext cx="3107473" cy="2514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404" y="1277701"/>
            <a:ext cx="3272970" cy="2514600"/>
          </a:xfrm>
          <a:prstGeom prst="rect">
            <a:avLst/>
          </a:prstGeom>
        </p:spPr>
      </p:pic>
      <p:sp>
        <p:nvSpPr>
          <p:cNvPr id="14" name="Frame 13"/>
          <p:cNvSpPr/>
          <p:nvPr/>
        </p:nvSpPr>
        <p:spPr bwMode="auto">
          <a:xfrm>
            <a:off x="2941637" y="1058862"/>
            <a:ext cx="7614200" cy="5714999"/>
          </a:xfrm>
          <a:prstGeom prst="fram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Title 2"/>
          <p:cNvSpPr txBox="1">
            <a:spLocks/>
          </p:cNvSpPr>
          <p:nvPr/>
        </p:nvSpPr>
        <p:spPr>
          <a:xfrm>
            <a:off x="274639" y="29686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404040"/>
                    </a:gs>
                    <a:gs pos="100000">
                      <a:srgbClr val="404040"/>
                    </a:gs>
                  </a:gsLst>
                  <a:lin ang="5400000" scaled="0"/>
                </a:gradFill>
              </a:rPr>
              <a:t>Blending of Boundaries</a:t>
            </a:r>
          </a:p>
        </p:txBody>
      </p:sp>
    </p:spTree>
    <p:extLst>
      <p:ext uri="{BB962C8B-B14F-4D97-AF65-F5344CB8AC3E}">
        <p14:creationId xmlns:p14="http://schemas.microsoft.com/office/powerpoint/2010/main" val="135983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3.53332E-6 3.64503E-6 L 0.08961 0.03994 " pathEditMode="relative" rAng="0" ptsTypes="AA">
                                      <p:cBhvr>
                                        <p:cTn id="20" dur="2000" fill="hold"/>
                                        <p:tgtEl>
                                          <p:spTgt spid="4"/>
                                        </p:tgtEl>
                                        <p:attrNameLst>
                                          <p:attrName>ppt_x</p:attrName>
                                          <p:attrName>ppt_y</p:attrName>
                                        </p:attrNameLst>
                                      </p:cBhvr>
                                      <p:rCtr x="4480" y="1997"/>
                                    </p:animMotion>
                                  </p:childTnLst>
                                </p:cTn>
                              </p:par>
                              <p:par>
                                <p:cTn id="21" presetID="42" presetClass="path" presetSubtype="0" accel="50000" decel="50000" fill="hold" nodeType="withEffect">
                                  <p:stCondLst>
                                    <p:cond delay="0"/>
                                  </p:stCondLst>
                                  <p:childTnLst>
                                    <p:animMotion origin="layout" path="M -4.02604E-6 -2.81434E-7 L -0.05476 0.03109 " pathEditMode="relative" rAng="0" ptsTypes="AA">
                                      <p:cBhvr>
                                        <p:cTn id="22" dur="2000" fill="hold"/>
                                        <p:tgtEl>
                                          <p:spTgt spid="5"/>
                                        </p:tgtEl>
                                        <p:attrNameLst>
                                          <p:attrName>ppt_x</p:attrName>
                                          <p:attrName>ppt_y</p:attrName>
                                        </p:attrNameLst>
                                      </p:cBhvr>
                                      <p:rCtr x="-2744" y="1543"/>
                                    </p:animMotion>
                                  </p:childTnLst>
                                </p:cTn>
                              </p:par>
                              <p:par>
                                <p:cTn id="23" presetID="42" presetClass="path" presetSubtype="0" accel="50000" decel="50000" fill="hold" nodeType="withEffect">
                                  <p:stCondLst>
                                    <p:cond delay="0"/>
                                  </p:stCondLst>
                                  <p:childTnLst>
                                    <p:animMotion origin="layout" path="M 1.33776E-6 2.18793E-6 L 0.09625 -0.07195 " pathEditMode="relative" rAng="0" ptsTypes="AA">
                                      <p:cBhvr>
                                        <p:cTn id="24" dur="2000" fill="hold"/>
                                        <p:tgtEl>
                                          <p:spTgt spid="12"/>
                                        </p:tgtEl>
                                        <p:attrNameLst>
                                          <p:attrName>ppt_x</p:attrName>
                                          <p:attrName>ppt_y</p:attrName>
                                        </p:attrNameLst>
                                      </p:cBhvr>
                                      <p:rCtr x="4812" y="-3609"/>
                                    </p:animMotion>
                                  </p:childTnLst>
                                </p:cTn>
                              </p:par>
                              <p:par>
                                <p:cTn id="25" presetID="42" presetClass="path" presetSubtype="0" accel="50000" decel="50000" fill="hold" nodeType="withEffect">
                                  <p:stCondLst>
                                    <p:cond delay="0"/>
                                  </p:stCondLst>
                                  <p:childTnLst>
                                    <p:animMotion origin="layout" path="M 0.00154 0.00136 L -0.05361 -0.07331 " pathEditMode="relative" rAng="0" ptsTypes="AA">
                                      <p:cBhvr>
                                        <p:cTn id="26" dur="2000" fill="hold"/>
                                        <p:tgtEl>
                                          <p:spTgt spid="13"/>
                                        </p:tgtEl>
                                        <p:attrNameLst>
                                          <p:attrName>ppt_x</p:attrName>
                                          <p:attrName>ppt_y</p:attrName>
                                        </p:attrNameLst>
                                      </p:cBhvr>
                                      <p:rCtr x="-2757" y="-3745"/>
                                    </p:animMotion>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p:bld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C5418590-2BCF-48C6-AF37-67DC4D4291A7}"/>
    </a:ext>
  </a:extLst>
</a:theme>
</file>

<file path=ppt/theme/theme3.xml><?xml version="1.0" encoding="utf-8"?>
<a:theme xmlns:a="http://schemas.openxmlformats.org/drawingml/2006/main" name="1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000" dirty="0" smtClean="0">
            <a:solidFill>
              <a:schemeClr val="tx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544_Vankamamidi_v02" id="{CBEEE3AB-4F98-4C19-93F0-069D4545F74A}" vid="{619C10C6-B94C-41A3-A6B4-2D713F91617F}"/>
    </a:ext>
  </a:extLst>
</a:theme>
</file>

<file path=ppt/theme/theme4.xml><?xml version="1.0" encoding="utf-8"?>
<a:theme xmlns:a="http://schemas.openxmlformats.org/drawingml/2006/main" name="2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544_Vankamamidi_v02" id="{CBEEE3AB-4F98-4C19-93F0-069D4545F74A}" vid="{27131D2F-BB51-4B38-A08E-6F0191206E9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Sandhya Vankamamidi</External_x0020_Speaker>
    <Session_x0020_Code xmlns="e36bfbf9-5e42-489c-a259-4c54eb22cb57">2-544</Session_x0020_Code>
    <Presentation_x0020_Date xmlns="e36bfbf9-5e42-489c-a259-4c54eb22cb57">2014-04-03T00:00:00-07:00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schemas.microsoft.com/office/2006/documentManagement/types"/>
    <ds:schemaRef ds:uri="http://purl.org/dc/terms/"/>
    <ds:schemaRef ds:uri="http://schemas.microsoft.com/office/infopath/2007/PartnerControls"/>
    <ds:schemaRef ds:uri="e36bfbf9-5e42-489c-a259-4c54eb22cb57"/>
    <ds:schemaRef ds:uri="http://schemas.openxmlformats.org/package/2006/metadata/core-properties"/>
    <ds:schemaRef ds:uri="http://www.w3.org/XML/1998/namespace"/>
    <ds:schemaRef ds:uri="http://purl.org/dc/elements/1.1/"/>
    <ds:schemaRef ds:uri="230e9df3-be65-4c73-a93b-d1236ebd677e"/>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Build_2014_Template</Template>
  <TotalTime>3</TotalTime>
  <Words>3303</Words>
  <Application>Microsoft Office PowerPoint</Application>
  <PresentationFormat>Custom</PresentationFormat>
  <Paragraphs>262</Paragraphs>
  <Slides>32</Slides>
  <Notes>21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32</vt:i4>
      </vt:variant>
    </vt:vector>
  </HeadingPairs>
  <TitlesOfParts>
    <vt:vector size="47" baseType="lpstr">
      <vt:lpstr>Arial Unicode MS</vt:lpstr>
      <vt:lpstr>ＭＳ Ｐゴシック</vt:lpstr>
      <vt:lpstr>Arial</vt:lpstr>
      <vt:lpstr>Avenir LT Pro 45 Book</vt:lpstr>
      <vt:lpstr>Calibri</vt:lpstr>
      <vt:lpstr>Consolas</vt:lpstr>
      <vt:lpstr>Nokia Pure Headline</vt:lpstr>
      <vt:lpstr>Nokia Pure Text</vt:lpstr>
      <vt:lpstr>Segoe UI</vt:lpstr>
      <vt:lpstr>Segoe UI Light</vt:lpstr>
      <vt:lpstr>Wingdings</vt:lpstr>
      <vt:lpstr>5-30536_Build_2014_Breakout_Template_White_16x9</vt:lpstr>
      <vt:lpstr>1_5-30536_Build_2014_Breakout_Template_Blue_16x9</vt:lpstr>
      <vt:lpstr>1_5-30536_Build_2014_Breakout_Template_White_16x9</vt:lpstr>
      <vt:lpstr>2_5-30536_Build_2014_Breakout_Template_Blue_16x9</vt:lpstr>
      <vt:lpstr>PowerPoint Presentation</vt:lpstr>
      <vt:lpstr>The Story of Bing Apps: Delight Across Multiple Form Factors</vt:lpstr>
      <vt:lpstr>Designers are crazy and yet sane enough to know where to draw the line. — Benjamin Valbret</vt:lpstr>
      <vt:lpstr>Guess the number of black dots… </vt:lpstr>
      <vt:lpstr>The Bing Apps Story: Delight Across Multiple Form Factors</vt:lpstr>
      <vt:lpstr>The family of Bing Apps </vt:lpstr>
      <vt:lpstr>Content Experiences on Windows</vt:lpstr>
      <vt:lpstr>and Windows Phone… </vt:lpstr>
      <vt:lpstr>Form Factor Challenge</vt:lpstr>
      <vt:lpstr>PowerPoint Presentation</vt:lpstr>
      <vt:lpstr>Designing across Form Factors</vt:lpstr>
      <vt:lpstr>Demo </vt:lpstr>
      <vt:lpstr>Design Patterns &amp; Screen Size </vt:lpstr>
      <vt:lpstr>User Engagement Styles </vt:lpstr>
      <vt:lpstr>Demo </vt:lpstr>
      <vt:lpstr>Key Takeaways – User Engagement Style</vt:lpstr>
      <vt:lpstr>Input Modality</vt:lpstr>
      <vt:lpstr>Demo </vt:lpstr>
      <vt:lpstr>Demo </vt:lpstr>
      <vt:lpstr>Voice Command: Inside the covers </vt:lpstr>
      <vt:lpstr>PowerPoint Presentation</vt:lpstr>
      <vt:lpstr>Key Takeaways – Voice Command</vt:lpstr>
      <vt:lpstr>Key Takeaways – Voice Command</vt:lpstr>
      <vt:lpstr>Key Takeaways - Pros and Cons </vt:lpstr>
      <vt:lpstr>Input Modality – Sensors </vt:lpstr>
      <vt:lpstr>Demo </vt:lpstr>
      <vt:lpstr>Key Takeaways</vt:lpstr>
      <vt:lpstr>Input Modalities – Sky is the limit! </vt:lpstr>
      <vt:lpstr>PowerPoint Presentation</vt:lpstr>
      <vt:lpstr>Conclusion </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Bing Apps: Delight Across Multiple Form Factors</dc:title>
  <dc:subject>Build 2014</dc:subject>
  <dc:creator>Administrator</dc:creator>
  <cp:keywords>Build 2014</cp:keywords>
  <dc:description>Template: Mitchell Derrey, Silver Fox Productions
Formatting: 
Event Dates: April 2nd - 4th, 2014
Event Location: Moscone Conference Center, San Francisco, CA
Audience Type: Internal</dc:description>
  <cp:lastModifiedBy>Lynette Spears (Silver Fox)</cp:lastModifiedBy>
  <cp:revision>2</cp:revision>
  <dcterms:created xsi:type="dcterms:W3CDTF">2014-04-04T01:36:27Z</dcterms:created>
  <dcterms:modified xsi:type="dcterms:W3CDTF">2014-04-04T16:07:45Z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