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 id="2147484234" r:id="rId6"/>
  </p:sldMasterIdLst>
  <p:notesMasterIdLst>
    <p:notesMasterId r:id="rId31"/>
  </p:notesMasterIdLst>
  <p:handoutMasterIdLst>
    <p:handoutMasterId r:id="rId32"/>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9" r:id="rId29"/>
    <p:sldId id="278" r:id="rId30"/>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D2D2D2"/>
    <a:srgbClr val="BAD80A"/>
    <a:srgbClr val="7FBA00"/>
    <a:srgbClr val="FFFFFF"/>
    <a:srgbClr val="FFB900"/>
    <a:srgbClr val="DC3C00"/>
    <a:srgbClr val="000000"/>
    <a:srgbClr val="008272"/>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5747" autoAdjust="0"/>
  </p:normalViewPr>
  <p:slideViewPr>
    <p:cSldViewPr snapToObjects="1">
      <p:cViewPr varScale="1">
        <p:scale>
          <a:sx n="112" d="100"/>
          <a:sy n="112" d="100"/>
        </p:scale>
        <p:origin x="408" y="10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4/3/2014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4/3/2014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4/3/2014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348380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036515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115430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79992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90542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281524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381907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899590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784278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615546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014243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69917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924874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721440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23</a:t>
            </a:fld>
            <a:endParaRPr lang="en-US" dirty="0"/>
          </a:p>
        </p:txBody>
      </p:sp>
    </p:spTree>
    <p:extLst>
      <p:ext uri="{BB962C8B-B14F-4D97-AF65-F5344CB8AC3E}">
        <p14:creationId xmlns:p14="http://schemas.microsoft.com/office/powerpoint/2010/main" val="119699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1550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31814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416776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711759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865465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25040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096045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0299898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29339708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9564091"/>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225058698"/>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887743055"/>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565299559"/>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81012387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3995081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2211158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7358374"/>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056289"/>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90614843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64032451"/>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8092082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6"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158523354"/>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32.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hyperlink" Target="http://www.amazon.com/dp/061581875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64012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pPr marL="285750" lvl="1" indent="-285750"/>
            <a:r>
              <a:rPr lang="en-US" sz="3200" dirty="0" smtClean="0">
                <a:latin typeface="+mj-lt"/>
              </a:rPr>
              <a:t>Why </a:t>
            </a:r>
            <a:r>
              <a:rPr lang="en-US" sz="3200" dirty="0">
                <a:latin typeface="+mj-lt"/>
              </a:rPr>
              <a:t>allow millions of devices to overwhelm a single database?</a:t>
            </a:r>
          </a:p>
          <a:p>
            <a:pPr lvl="1"/>
            <a:r>
              <a:rPr lang="en-US" sz="2000" dirty="0" smtClean="0"/>
              <a:t>Replication and </a:t>
            </a:r>
            <a:r>
              <a:rPr lang="en-US" sz="2000" dirty="0" err="1" smtClean="0"/>
              <a:t>AlwaysOn</a:t>
            </a:r>
            <a:r>
              <a:rPr lang="en-US" sz="2000" dirty="0" smtClean="0"/>
              <a:t> are </a:t>
            </a:r>
            <a:r>
              <a:rPr lang="en-US" sz="2000" dirty="0"/>
              <a:t>built-in </a:t>
            </a:r>
            <a:r>
              <a:rPr lang="en-US" sz="2000" dirty="0" smtClean="0"/>
              <a:t>features </a:t>
            </a:r>
            <a:r>
              <a:rPr lang="en-US" sz="2000" dirty="0"/>
              <a:t>of </a:t>
            </a:r>
            <a:r>
              <a:rPr lang="en-US" sz="2000" dirty="0" smtClean="0"/>
              <a:t>SQL Server</a:t>
            </a:r>
            <a:endParaRPr lang="en-US" sz="2000" dirty="0"/>
          </a:p>
          <a:p>
            <a:pPr lvl="1"/>
            <a:r>
              <a:rPr lang="en-US" sz="2000" dirty="0" smtClean="0"/>
              <a:t>It’s better to have smaller </a:t>
            </a:r>
            <a:r>
              <a:rPr lang="en-US" sz="2000" dirty="0"/>
              <a:t>groups of devices </a:t>
            </a:r>
            <a:r>
              <a:rPr lang="en-US" sz="2000" dirty="0" smtClean="0"/>
              <a:t>connect </a:t>
            </a:r>
            <a:r>
              <a:rPr lang="en-US" sz="2000" dirty="0"/>
              <a:t>to multiple, replicated copies of </a:t>
            </a:r>
            <a:r>
              <a:rPr lang="en-US" sz="2000" dirty="0" smtClean="0"/>
              <a:t>the database</a:t>
            </a:r>
            <a:endParaRPr lang="en-US" sz="2000" dirty="0"/>
          </a:p>
          <a:p>
            <a:r>
              <a:rPr lang="en-US" sz="3200" dirty="0" smtClean="0"/>
              <a:t>Filter </a:t>
            </a:r>
            <a:r>
              <a:rPr lang="en-US" sz="3200" dirty="0"/>
              <a:t>and </a:t>
            </a:r>
            <a:r>
              <a:rPr lang="en-US" sz="3200" dirty="0" smtClean="0"/>
              <a:t>replicate databases</a:t>
            </a:r>
            <a:r>
              <a:rPr lang="en-US" sz="3200" dirty="0"/>
              <a:t>, tables, and columns </a:t>
            </a:r>
            <a:r>
              <a:rPr lang="en-US" sz="3200" dirty="0" smtClean="0"/>
              <a:t>to </a:t>
            </a:r>
            <a:r>
              <a:rPr lang="en-US" sz="3200" dirty="0"/>
              <a:t>other SQL Server </a:t>
            </a:r>
            <a:r>
              <a:rPr lang="en-US" sz="3200" dirty="0" smtClean="0"/>
              <a:t>nodes</a:t>
            </a:r>
          </a:p>
          <a:p>
            <a:pPr lvl="1"/>
            <a:r>
              <a:rPr lang="en-US" sz="2000" dirty="0" smtClean="0"/>
              <a:t>Create read-only, Transactional replication subscribers to scale data</a:t>
            </a:r>
          </a:p>
          <a:p>
            <a:pPr lvl="1"/>
            <a:r>
              <a:rPr lang="en-US" sz="2000" dirty="0" smtClean="0"/>
              <a:t>Utilize memory-optimized, subscriber tables in SQL Server 2014</a:t>
            </a:r>
            <a:endParaRPr lang="en-US" sz="2000" dirty="0"/>
          </a:p>
          <a:p>
            <a:r>
              <a:rPr lang="en-US" sz="3200" dirty="0" smtClean="0"/>
              <a:t>Facilitate geo-replication via </a:t>
            </a:r>
            <a:r>
              <a:rPr lang="en-US" sz="3200" dirty="0"/>
              <a:t>Peer to Peer Transactional </a:t>
            </a:r>
            <a:r>
              <a:rPr lang="en-US" sz="3200" dirty="0" smtClean="0"/>
              <a:t>Replication</a:t>
            </a:r>
          </a:p>
        </p:txBody>
      </p:sp>
      <p:sp>
        <p:nvSpPr>
          <p:cNvPr id="3" name="Title 2"/>
          <p:cNvSpPr>
            <a:spLocks noGrp="1"/>
          </p:cNvSpPr>
          <p:nvPr>
            <p:ph type="title"/>
          </p:nvPr>
        </p:nvSpPr>
        <p:spPr/>
        <p:txBody>
          <a:bodyPr/>
          <a:lstStyle/>
          <a:p>
            <a:r>
              <a:rPr lang="en-US" dirty="0" smtClean="0"/>
              <a:t>Scale out your Data</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smtClean="0"/>
              <a:t>Prepare SQL Server for data </a:t>
            </a:r>
            <a:r>
              <a:rPr lang="en-US" dirty="0" err="1" smtClean="0"/>
              <a:t>sharding</a:t>
            </a:r>
            <a:r>
              <a:rPr lang="en-US" dirty="0" smtClean="0"/>
              <a:t> by creating a  shared-nothing, horizontally partitioned architecture</a:t>
            </a:r>
          </a:p>
        </p:txBody>
      </p:sp>
    </p:spTree>
    <p:extLst>
      <p:ext uri="{BB962C8B-B14F-4D97-AF65-F5344CB8AC3E}">
        <p14:creationId xmlns:p14="http://schemas.microsoft.com/office/powerpoint/2010/main" val="227125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5481989" y="192618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Internet</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API Tier</a:t>
            </a: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Backend</a:t>
            </a:r>
          </a:p>
        </p:txBody>
      </p:sp>
      <p:sp>
        <p:nvSpPr>
          <p:cNvPr id="169" name="TextBox 168"/>
          <p:cNvSpPr txBox="1"/>
          <p:nvPr/>
        </p:nvSpPr>
        <p:spPr>
          <a:xfrm rot="5400000">
            <a:off x="11024991" y="2125239"/>
            <a:ext cx="2420981"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Data </a:t>
            </a:r>
            <a:r>
              <a:rPr lang="en-US" sz="2400" dirty="0" err="1" smtClean="0">
                <a:solidFill>
                  <a:srgbClr val="FFFFFF"/>
                </a:solidFill>
              </a:rPr>
              <a:t>Sharding</a:t>
            </a:r>
            <a:endParaRPr lang="en-US" sz="2400" dirty="0" smtClean="0">
              <a:solidFill>
                <a:srgbClr val="FFFFFF"/>
              </a:solidFill>
            </a:endParaRPr>
          </a:p>
        </p:txBody>
      </p:sp>
      <p:sp>
        <p:nvSpPr>
          <p:cNvPr id="216" name="TextBox 215"/>
          <p:cNvSpPr txBox="1"/>
          <p:nvPr/>
        </p:nvSpPr>
        <p:spPr>
          <a:xfrm>
            <a:off x="5537746" y="216046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Publisher</a:t>
            </a:r>
          </a:p>
          <a:p>
            <a:pPr algn="ctr">
              <a:lnSpc>
                <a:spcPct val="90000"/>
              </a:lnSpc>
            </a:pPr>
            <a:r>
              <a:rPr lang="en-US" sz="1200" b="1" dirty="0" smtClean="0">
                <a:solidFill>
                  <a:srgbClr val="FFFFFF"/>
                </a:solidFill>
                <a:ea typeface="Segoe UI" pitchFamily="34" charset="0"/>
                <a:cs typeface="Segoe UI" pitchFamily="34" charset="0"/>
              </a:rPr>
              <a:t>(Write)</a:t>
            </a:r>
          </a:p>
        </p:txBody>
      </p:sp>
      <p:sp>
        <p:nvSpPr>
          <p:cNvPr id="217" name="Oval 216"/>
          <p:cNvSpPr/>
          <p:nvPr/>
        </p:nvSpPr>
        <p:spPr>
          <a:xfrm>
            <a:off x="12015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18" name="TextBox 217"/>
          <p:cNvSpPr txBox="1"/>
          <p:nvPr/>
        </p:nvSpPr>
        <p:spPr>
          <a:xfrm>
            <a:off x="1254211" y="2223426"/>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19" name="Oval 218"/>
          <p:cNvSpPr/>
          <p:nvPr/>
        </p:nvSpPr>
        <p:spPr>
          <a:xfrm>
            <a:off x="3523299" y="1365500"/>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0" name="TextBox 219"/>
          <p:cNvSpPr txBox="1"/>
          <p:nvPr/>
        </p:nvSpPr>
        <p:spPr>
          <a:xfrm>
            <a:off x="3599063" y="162366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21" name="Oval 220"/>
          <p:cNvSpPr/>
          <p:nvPr/>
        </p:nvSpPr>
        <p:spPr>
          <a:xfrm>
            <a:off x="97359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2" name="TextBox 221"/>
          <p:cNvSpPr txBox="1"/>
          <p:nvPr/>
        </p:nvSpPr>
        <p:spPr>
          <a:xfrm>
            <a:off x="9799637" y="223722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23" name="Oval 222"/>
          <p:cNvSpPr/>
          <p:nvPr/>
        </p:nvSpPr>
        <p:spPr>
          <a:xfrm>
            <a:off x="7602310" y="1373707"/>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4" name="TextBox 223"/>
          <p:cNvSpPr txBox="1"/>
          <p:nvPr/>
        </p:nvSpPr>
        <p:spPr>
          <a:xfrm>
            <a:off x="7673128" y="1623051"/>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cxnSp>
        <p:nvCxnSpPr>
          <p:cNvPr id="225" name="Curved Connector 85"/>
          <p:cNvCxnSpPr>
            <a:endCxn id="219" idx="6"/>
          </p:cNvCxnSpPr>
          <p:nvPr/>
        </p:nvCxnSpPr>
        <p:spPr>
          <a:xfrm flipH="1" flipV="1">
            <a:off x="4437699" y="1822700"/>
            <a:ext cx="1100047" cy="345086"/>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0" name="Curved Connector 85"/>
          <p:cNvCxnSpPr>
            <a:endCxn id="223" idx="2"/>
          </p:cNvCxnSpPr>
          <p:nvPr/>
        </p:nvCxnSpPr>
        <p:spPr>
          <a:xfrm flipV="1">
            <a:off x="6346191" y="1830907"/>
            <a:ext cx="1256119" cy="32178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3" name="Curved Connector 85"/>
          <p:cNvCxnSpPr>
            <a:stCxn id="12" idx="6"/>
            <a:endCxn id="221" idx="2"/>
          </p:cNvCxnSpPr>
          <p:nvPr/>
        </p:nvCxnSpPr>
        <p:spPr>
          <a:xfrm>
            <a:off x="6396389" y="2383382"/>
            <a:ext cx="3339521" cy="4708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6" name="Curved Connector 85"/>
          <p:cNvCxnSpPr>
            <a:stCxn id="12" idx="2"/>
            <a:endCxn id="217" idx="6"/>
          </p:cNvCxnSpPr>
          <p:nvPr/>
        </p:nvCxnSpPr>
        <p:spPr>
          <a:xfrm flipH="1">
            <a:off x="2115910" y="2383382"/>
            <a:ext cx="3366079" cy="4708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88" name="TextBox 287"/>
          <p:cNvSpPr txBox="1"/>
          <p:nvPr/>
        </p:nvSpPr>
        <p:spPr>
          <a:xfrm>
            <a:off x="653940" y="2035663"/>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6" name="TextBox 295"/>
          <p:cNvSpPr txBox="1"/>
          <p:nvPr/>
        </p:nvSpPr>
        <p:spPr>
          <a:xfrm>
            <a:off x="4227016" y="2377497"/>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7" name="TextBox 296"/>
          <p:cNvSpPr txBox="1"/>
          <p:nvPr/>
        </p:nvSpPr>
        <p:spPr>
          <a:xfrm>
            <a:off x="6866453" y="2377497"/>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8" name="TextBox 297"/>
          <p:cNvSpPr txBox="1"/>
          <p:nvPr/>
        </p:nvSpPr>
        <p:spPr>
          <a:xfrm rot="1063975">
            <a:off x="4565406" y="1536389"/>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9" name="TextBox 298"/>
          <p:cNvSpPr txBox="1"/>
          <p:nvPr/>
        </p:nvSpPr>
        <p:spPr>
          <a:xfrm rot="20775348">
            <a:off x="6338911" y="1577639"/>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DMZ</a:t>
            </a:r>
          </a:p>
        </p:txBody>
      </p:sp>
      <p:sp>
        <p:nvSpPr>
          <p:cNvPr id="46" name="TextBox 45"/>
          <p:cNvSpPr txBox="1"/>
          <p:nvPr/>
        </p:nvSpPr>
        <p:spPr>
          <a:xfrm>
            <a:off x="0" y="6450798"/>
            <a:ext cx="1254941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Demo</a:t>
            </a:r>
          </a:p>
        </p:txBody>
      </p:sp>
      <p:cxnSp>
        <p:nvCxnSpPr>
          <p:cNvPr id="27" name="Curved Connector 85"/>
          <p:cNvCxnSpPr/>
          <p:nvPr/>
        </p:nvCxnSpPr>
        <p:spPr>
          <a:xfrm>
            <a:off x="1646606" y="3040063"/>
            <a:ext cx="1078" cy="914400"/>
          </a:xfrm>
          <a:prstGeom prst="straightConnector1">
            <a:avLst/>
          </a:prstGeom>
          <a:ln w="28575">
            <a:solidFill>
              <a:schemeClr val="tx1">
                <a:lumMod val="50000"/>
              </a:schemeClr>
            </a:solidFill>
            <a:prstDash val="solid"/>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9" name="Curved Connector 85"/>
          <p:cNvCxnSpPr/>
          <p:nvPr/>
        </p:nvCxnSpPr>
        <p:spPr>
          <a:xfrm>
            <a:off x="4008061" y="2594479"/>
            <a:ext cx="0" cy="1355290"/>
          </a:xfrm>
          <a:prstGeom prst="straightConnector1">
            <a:avLst/>
          </a:prstGeom>
          <a:ln w="28575">
            <a:solidFill>
              <a:schemeClr val="tx1">
                <a:lumMod val="50000"/>
              </a:schemeClr>
            </a:solidFill>
            <a:prstDash val="solid"/>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0" name="Curved Connector 85"/>
          <p:cNvCxnSpPr/>
          <p:nvPr/>
        </p:nvCxnSpPr>
        <p:spPr>
          <a:xfrm>
            <a:off x="10256837" y="3035369"/>
            <a:ext cx="1078" cy="914400"/>
          </a:xfrm>
          <a:prstGeom prst="straightConnector1">
            <a:avLst/>
          </a:prstGeom>
          <a:ln w="28575">
            <a:solidFill>
              <a:schemeClr val="tx1">
                <a:lumMod val="50000"/>
              </a:schemeClr>
            </a:solidFill>
            <a:prstDash val="solid"/>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1" name="Curved Connector 85"/>
          <p:cNvCxnSpPr/>
          <p:nvPr/>
        </p:nvCxnSpPr>
        <p:spPr>
          <a:xfrm>
            <a:off x="8121819" y="2583267"/>
            <a:ext cx="2496" cy="1366502"/>
          </a:xfrm>
          <a:prstGeom prst="straightConnector1">
            <a:avLst/>
          </a:prstGeom>
          <a:ln w="28575">
            <a:solidFill>
              <a:schemeClr val="tx1">
                <a:lumMod val="50000"/>
              </a:schemeClr>
            </a:solidFill>
            <a:prstDash val="solid"/>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281829" y="3264905"/>
            <a:ext cx="1092086" cy="433965"/>
          </a:xfrm>
          <a:prstGeom prst="rect">
            <a:avLst/>
          </a:prstGeom>
          <a:noFill/>
          <a:effectLst/>
        </p:spPr>
        <p:txBody>
          <a:bodyPr wrap="squar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Parallelism</a:t>
            </a:r>
          </a:p>
        </p:txBody>
      </p:sp>
      <p:sp>
        <p:nvSpPr>
          <p:cNvPr id="37" name="TextBox 36"/>
          <p:cNvSpPr txBox="1"/>
          <p:nvPr/>
        </p:nvSpPr>
        <p:spPr>
          <a:xfrm>
            <a:off x="8644533" y="3272124"/>
            <a:ext cx="1092086" cy="433965"/>
          </a:xfrm>
          <a:prstGeom prst="rect">
            <a:avLst/>
          </a:prstGeom>
          <a:noFill/>
          <a:effectLst/>
        </p:spPr>
        <p:txBody>
          <a:bodyPr wrap="squar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Parallelism</a:t>
            </a:r>
          </a:p>
        </p:txBody>
      </p:sp>
    </p:spTree>
    <p:extLst>
      <p:ext uri="{BB962C8B-B14F-4D97-AF65-F5344CB8AC3E}">
        <p14:creationId xmlns:p14="http://schemas.microsoft.com/office/powerpoint/2010/main" val="277176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ppt_x</p:attrName>
                                        </p:attrNameLst>
                                      </p:cBhvr>
                                      <p:tavLst>
                                        <p:tav tm="0">
                                          <p:val>
                                            <p:strVal val="#ppt_x"/>
                                          </p:val>
                                        </p:tav>
                                        <p:tav tm="100000">
                                          <p:val>
                                            <p:strVal val="#ppt_x"/>
                                          </p:val>
                                        </p:tav>
                                      </p:tavLst>
                                    </p:anim>
                                    <p:anim calcmode="lin" valueType="num">
                                      <p:cBhvr>
                                        <p:cTn id="14" dur="500" fill="hold"/>
                                        <p:tgtEl>
                                          <p:spTgt spid="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anim calcmode="lin" valueType="num">
                                      <p:cBhvr>
                                        <p:cTn id="18" dur="500" fill="hold"/>
                                        <p:tgtEl>
                                          <p:spTgt spid="24"/>
                                        </p:tgtEl>
                                        <p:attrNameLst>
                                          <p:attrName>ppt_x</p:attrName>
                                        </p:attrNameLst>
                                      </p:cBhvr>
                                      <p:tavLst>
                                        <p:tav tm="0">
                                          <p:val>
                                            <p:strVal val="#ppt_x"/>
                                          </p:val>
                                        </p:tav>
                                        <p:tav tm="100000">
                                          <p:val>
                                            <p:strVal val="#ppt_x"/>
                                          </p:val>
                                        </p:tav>
                                      </p:tavLst>
                                    </p:anim>
                                    <p:anim calcmode="lin" valueType="num">
                                      <p:cBhvr>
                                        <p:cTn id="19" dur="500" fill="hold"/>
                                        <p:tgtEl>
                                          <p:spTgt spid="2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6"/>
                                        </p:tgtEl>
                                        <p:attrNameLst>
                                          <p:attrName>style.visibility</p:attrName>
                                        </p:attrNameLst>
                                      </p:cBhvr>
                                      <p:to>
                                        <p:strVal val="visible"/>
                                      </p:to>
                                    </p:set>
                                    <p:animEffect transition="in" filter="fade">
                                      <p:cBhvr>
                                        <p:cTn id="22" dur="500"/>
                                        <p:tgtEl>
                                          <p:spTgt spid="166"/>
                                        </p:tgtEl>
                                      </p:cBhvr>
                                    </p:animEffect>
                                    <p:anim calcmode="lin" valueType="num">
                                      <p:cBhvr>
                                        <p:cTn id="23" dur="500" fill="hold"/>
                                        <p:tgtEl>
                                          <p:spTgt spid="166"/>
                                        </p:tgtEl>
                                        <p:attrNameLst>
                                          <p:attrName>ppt_x</p:attrName>
                                        </p:attrNameLst>
                                      </p:cBhvr>
                                      <p:tavLst>
                                        <p:tav tm="0">
                                          <p:val>
                                            <p:strVal val="#ppt_x"/>
                                          </p:val>
                                        </p:tav>
                                        <p:tav tm="100000">
                                          <p:val>
                                            <p:strVal val="#ppt_x"/>
                                          </p:val>
                                        </p:tav>
                                      </p:tavLst>
                                    </p:anim>
                                    <p:anim calcmode="lin" valueType="num">
                                      <p:cBhvr>
                                        <p:cTn id="24" dur="500" fill="hold"/>
                                        <p:tgtEl>
                                          <p:spTgt spid="16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9"/>
                                        </p:tgtEl>
                                        <p:attrNameLst>
                                          <p:attrName>style.visibility</p:attrName>
                                        </p:attrNameLst>
                                      </p:cBhvr>
                                      <p:to>
                                        <p:strVal val="visible"/>
                                      </p:to>
                                    </p:set>
                                    <p:animEffect transition="in" filter="fade">
                                      <p:cBhvr>
                                        <p:cTn id="27" dur="500"/>
                                        <p:tgtEl>
                                          <p:spTgt spid="169"/>
                                        </p:tgtEl>
                                      </p:cBhvr>
                                    </p:animEffect>
                                    <p:anim calcmode="lin" valueType="num">
                                      <p:cBhvr>
                                        <p:cTn id="28" dur="500" fill="hold"/>
                                        <p:tgtEl>
                                          <p:spTgt spid="169"/>
                                        </p:tgtEl>
                                        <p:attrNameLst>
                                          <p:attrName>ppt_x</p:attrName>
                                        </p:attrNameLst>
                                      </p:cBhvr>
                                      <p:tavLst>
                                        <p:tav tm="0">
                                          <p:val>
                                            <p:strVal val="#ppt_x"/>
                                          </p:val>
                                        </p:tav>
                                        <p:tav tm="100000">
                                          <p:val>
                                            <p:strVal val="#ppt_x"/>
                                          </p:val>
                                        </p:tav>
                                      </p:tavLst>
                                    </p:anim>
                                    <p:anim calcmode="lin" valueType="num">
                                      <p:cBhvr>
                                        <p:cTn id="29" dur="500" fill="hold"/>
                                        <p:tgtEl>
                                          <p:spTgt spid="16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16"/>
                                        </p:tgtEl>
                                        <p:attrNameLst>
                                          <p:attrName>style.visibility</p:attrName>
                                        </p:attrNameLst>
                                      </p:cBhvr>
                                      <p:to>
                                        <p:strVal val="visible"/>
                                      </p:to>
                                    </p:set>
                                    <p:animEffect transition="in" filter="fade">
                                      <p:cBhvr>
                                        <p:cTn id="32" dur="500"/>
                                        <p:tgtEl>
                                          <p:spTgt spid="216"/>
                                        </p:tgtEl>
                                      </p:cBhvr>
                                    </p:animEffect>
                                    <p:anim calcmode="lin" valueType="num">
                                      <p:cBhvr>
                                        <p:cTn id="33" dur="500" fill="hold"/>
                                        <p:tgtEl>
                                          <p:spTgt spid="216"/>
                                        </p:tgtEl>
                                        <p:attrNameLst>
                                          <p:attrName>ppt_x</p:attrName>
                                        </p:attrNameLst>
                                      </p:cBhvr>
                                      <p:tavLst>
                                        <p:tav tm="0">
                                          <p:val>
                                            <p:strVal val="#ppt_x"/>
                                          </p:val>
                                        </p:tav>
                                        <p:tav tm="100000">
                                          <p:val>
                                            <p:strVal val="#ppt_x"/>
                                          </p:val>
                                        </p:tav>
                                      </p:tavLst>
                                    </p:anim>
                                    <p:anim calcmode="lin" valueType="num">
                                      <p:cBhvr>
                                        <p:cTn id="34" dur="500" fill="hold"/>
                                        <p:tgtEl>
                                          <p:spTgt spid="2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17"/>
                                        </p:tgtEl>
                                        <p:attrNameLst>
                                          <p:attrName>style.visibility</p:attrName>
                                        </p:attrNameLst>
                                      </p:cBhvr>
                                      <p:to>
                                        <p:strVal val="visible"/>
                                      </p:to>
                                    </p:set>
                                    <p:animEffect transition="in" filter="fade">
                                      <p:cBhvr>
                                        <p:cTn id="37" dur="500"/>
                                        <p:tgtEl>
                                          <p:spTgt spid="217"/>
                                        </p:tgtEl>
                                      </p:cBhvr>
                                    </p:animEffect>
                                    <p:anim calcmode="lin" valueType="num">
                                      <p:cBhvr>
                                        <p:cTn id="38" dur="500" fill="hold"/>
                                        <p:tgtEl>
                                          <p:spTgt spid="217"/>
                                        </p:tgtEl>
                                        <p:attrNameLst>
                                          <p:attrName>ppt_x</p:attrName>
                                        </p:attrNameLst>
                                      </p:cBhvr>
                                      <p:tavLst>
                                        <p:tav tm="0">
                                          <p:val>
                                            <p:strVal val="#ppt_x"/>
                                          </p:val>
                                        </p:tav>
                                        <p:tav tm="100000">
                                          <p:val>
                                            <p:strVal val="#ppt_x"/>
                                          </p:val>
                                        </p:tav>
                                      </p:tavLst>
                                    </p:anim>
                                    <p:anim calcmode="lin" valueType="num">
                                      <p:cBhvr>
                                        <p:cTn id="39" dur="500" fill="hold"/>
                                        <p:tgtEl>
                                          <p:spTgt spid="21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18"/>
                                        </p:tgtEl>
                                        <p:attrNameLst>
                                          <p:attrName>style.visibility</p:attrName>
                                        </p:attrNameLst>
                                      </p:cBhvr>
                                      <p:to>
                                        <p:strVal val="visible"/>
                                      </p:to>
                                    </p:set>
                                    <p:animEffect transition="in" filter="fade">
                                      <p:cBhvr>
                                        <p:cTn id="42" dur="500"/>
                                        <p:tgtEl>
                                          <p:spTgt spid="218"/>
                                        </p:tgtEl>
                                      </p:cBhvr>
                                    </p:animEffect>
                                    <p:anim calcmode="lin" valueType="num">
                                      <p:cBhvr>
                                        <p:cTn id="43" dur="500" fill="hold"/>
                                        <p:tgtEl>
                                          <p:spTgt spid="218"/>
                                        </p:tgtEl>
                                        <p:attrNameLst>
                                          <p:attrName>ppt_x</p:attrName>
                                        </p:attrNameLst>
                                      </p:cBhvr>
                                      <p:tavLst>
                                        <p:tav tm="0">
                                          <p:val>
                                            <p:strVal val="#ppt_x"/>
                                          </p:val>
                                        </p:tav>
                                        <p:tav tm="100000">
                                          <p:val>
                                            <p:strVal val="#ppt_x"/>
                                          </p:val>
                                        </p:tav>
                                      </p:tavLst>
                                    </p:anim>
                                    <p:anim calcmode="lin" valueType="num">
                                      <p:cBhvr>
                                        <p:cTn id="44" dur="500" fill="hold"/>
                                        <p:tgtEl>
                                          <p:spTgt spid="21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19"/>
                                        </p:tgtEl>
                                        <p:attrNameLst>
                                          <p:attrName>style.visibility</p:attrName>
                                        </p:attrNameLst>
                                      </p:cBhvr>
                                      <p:to>
                                        <p:strVal val="visible"/>
                                      </p:to>
                                    </p:set>
                                    <p:animEffect transition="in" filter="fade">
                                      <p:cBhvr>
                                        <p:cTn id="47" dur="500"/>
                                        <p:tgtEl>
                                          <p:spTgt spid="219"/>
                                        </p:tgtEl>
                                      </p:cBhvr>
                                    </p:animEffect>
                                    <p:anim calcmode="lin" valueType="num">
                                      <p:cBhvr>
                                        <p:cTn id="48" dur="500" fill="hold"/>
                                        <p:tgtEl>
                                          <p:spTgt spid="219"/>
                                        </p:tgtEl>
                                        <p:attrNameLst>
                                          <p:attrName>ppt_x</p:attrName>
                                        </p:attrNameLst>
                                      </p:cBhvr>
                                      <p:tavLst>
                                        <p:tav tm="0">
                                          <p:val>
                                            <p:strVal val="#ppt_x"/>
                                          </p:val>
                                        </p:tav>
                                        <p:tav tm="100000">
                                          <p:val>
                                            <p:strVal val="#ppt_x"/>
                                          </p:val>
                                        </p:tav>
                                      </p:tavLst>
                                    </p:anim>
                                    <p:anim calcmode="lin" valueType="num">
                                      <p:cBhvr>
                                        <p:cTn id="49" dur="500" fill="hold"/>
                                        <p:tgtEl>
                                          <p:spTgt spid="219"/>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20"/>
                                        </p:tgtEl>
                                        <p:attrNameLst>
                                          <p:attrName>style.visibility</p:attrName>
                                        </p:attrNameLst>
                                      </p:cBhvr>
                                      <p:to>
                                        <p:strVal val="visible"/>
                                      </p:to>
                                    </p:set>
                                    <p:animEffect transition="in" filter="fade">
                                      <p:cBhvr>
                                        <p:cTn id="52" dur="500"/>
                                        <p:tgtEl>
                                          <p:spTgt spid="220"/>
                                        </p:tgtEl>
                                      </p:cBhvr>
                                    </p:animEffect>
                                    <p:anim calcmode="lin" valueType="num">
                                      <p:cBhvr>
                                        <p:cTn id="53" dur="500" fill="hold"/>
                                        <p:tgtEl>
                                          <p:spTgt spid="220"/>
                                        </p:tgtEl>
                                        <p:attrNameLst>
                                          <p:attrName>ppt_x</p:attrName>
                                        </p:attrNameLst>
                                      </p:cBhvr>
                                      <p:tavLst>
                                        <p:tav tm="0">
                                          <p:val>
                                            <p:strVal val="#ppt_x"/>
                                          </p:val>
                                        </p:tav>
                                        <p:tav tm="100000">
                                          <p:val>
                                            <p:strVal val="#ppt_x"/>
                                          </p:val>
                                        </p:tav>
                                      </p:tavLst>
                                    </p:anim>
                                    <p:anim calcmode="lin" valueType="num">
                                      <p:cBhvr>
                                        <p:cTn id="54" dur="500" fill="hold"/>
                                        <p:tgtEl>
                                          <p:spTgt spid="22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21"/>
                                        </p:tgtEl>
                                        <p:attrNameLst>
                                          <p:attrName>style.visibility</p:attrName>
                                        </p:attrNameLst>
                                      </p:cBhvr>
                                      <p:to>
                                        <p:strVal val="visible"/>
                                      </p:to>
                                    </p:set>
                                    <p:animEffect transition="in" filter="fade">
                                      <p:cBhvr>
                                        <p:cTn id="57" dur="500"/>
                                        <p:tgtEl>
                                          <p:spTgt spid="221"/>
                                        </p:tgtEl>
                                      </p:cBhvr>
                                    </p:animEffect>
                                    <p:anim calcmode="lin" valueType="num">
                                      <p:cBhvr>
                                        <p:cTn id="58" dur="500" fill="hold"/>
                                        <p:tgtEl>
                                          <p:spTgt spid="221"/>
                                        </p:tgtEl>
                                        <p:attrNameLst>
                                          <p:attrName>ppt_x</p:attrName>
                                        </p:attrNameLst>
                                      </p:cBhvr>
                                      <p:tavLst>
                                        <p:tav tm="0">
                                          <p:val>
                                            <p:strVal val="#ppt_x"/>
                                          </p:val>
                                        </p:tav>
                                        <p:tav tm="100000">
                                          <p:val>
                                            <p:strVal val="#ppt_x"/>
                                          </p:val>
                                        </p:tav>
                                      </p:tavLst>
                                    </p:anim>
                                    <p:anim calcmode="lin" valueType="num">
                                      <p:cBhvr>
                                        <p:cTn id="59" dur="500" fill="hold"/>
                                        <p:tgtEl>
                                          <p:spTgt spid="22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22"/>
                                        </p:tgtEl>
                                        <p:attrNameLst>
                                          <p:attrName>style.visibility</p:attrName>
                                        </p:attrNameLst>
                                      </p:cBhvr>
                                      <p:to>
                                        <p:strVal val="visible"/>
                                      </p:to>
                                    </p:set>
                                    <p:animEffect transition="in" filter="fade">
                                      <p:cBhvr>
                                        <p:cTn id="62" dur="500"/>
                                        <p:tgtEl>
                                          <p:spTgt spid="222"/>
                                        </p:tgtEl>
                                      </p:cBhvr>
                                    </p:animEffect>
                                    <p:anim calcmode="lin" valueType="num">
                                      <p:cBhvr>
                                        <p:cTn id="63" dur="500" fill="hold"/>
                                        <p:tgtEl>
                                          <p:spTgt spid="222"/>
                                        </p:tgtEl>
                                        <p:attrNameLst>
                                          <p:attrName>ppt_x</p:attrName>
                                        </p:attrNameLst>
                                      </p:cBhvr>
                                      <p:tavLst>
                                        <p:tav tm="0">
                                          <p:val>
                                            <p:strVal val="#ppt_x"/>
                                          </p:val>
                                        </p:tav>
                                        <p:tav tm="100000">
                                          <p:val>
                                            <p:strVal val="#ppt_x"/>
                                          </p:val>
                                        </p:tav>
                                      </p:tavLst>
                                    </p:anim>
                                    <p:anim calcmode="lin" valueType="num">
                                      <p:cBhvr>
                                        <p:cTn id="64" dur="500" fill="hold"/>
                                        <p:tgtEl>
                                          <p:spTgt spid="22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23"/>
                                        </p:tgtEl>
                                        <p:attrNameLst>
                                          <p:attrName>style.visibility</p:attrName>
                                        </p:attrNameLst>
                                      </p:cBhvr>
                                      <p:to>
                                        <p:strVal val="visible"/>
                                      </p:to>
                                    </p:set>
                                    <p:animEffect transition="in" filter="fade">
                                      <p:cBhvr>
                                        <p:cTn id="67" dur="500"/>
                                        <p:tgtEl>
                                          <p:spTgt spid="223"/>
                                        </p:tgtEl>
                                      </p:cBhvr>
                                    </p:animEffect>
                                    <p:anim calcmode="lin" valueType="num">
                                      <p:cBhvr>
                                        <p:cTn id="68" dur="500" fill="hold"/>
                                        <p:tgtEl>
                                          <p:spTgt spid="223"/>
                                        </p:tgtEl>
                                        <p:attrNameLst>
                                          <p:attrName>ppt_x</p:attrName>
                                        </p:attrNameLst>
                                      </p:cBhvr>
                                      <p:tavLst>
                                        <p:tav tm="0">
                                          <p:val>
                                            <p:strVal val="#ppt_x"/>
                                          </p:val>
                                        </p:tav>
                                        <p:tav tm="100000">
                                          <p:val>
                                            <p:strVal val="#ppt_x"/>
                                          </p:val>
                                        </p:tav>
                                      </p:tavLst>
                                    </p:anim>
                                    <p:anim calcmode="lin" valueType="num">
                                      <p:cBhvr>
                                        <p:cTn id="69" dur="500" fill="hold"/>
                                        <p:tgtEl>
                                          <p:spTgt spid="22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24"/>
                                        </p:tgtEl>
                                        <p:attrNameLst>
                                          <p:attrName>style.visibility</p:attrName>
                                        </p:attrNameLst>
                                      </p:cBhvr>
                                      <p:to>
                                        <p:strVal val="visible"/>
                                      </p:to>
                                    </p:set>
                                    <p:animEffect transition="in" filter="fade">
                                      <p:cBhvr>
                                        <p:cTn id="72" dur="500"/>
                                        <p:tgtEl>
                                          <p:spTgt spid="224"/>
                                        </p:tgtEl>
                                      </p:cBhvr>
                                    </p:animEffect>
                                    <p:anim calcmode="lin" valueType="num">
                                      <p:cBhvr>
                                        <p:cTn id="73" dur="500" fill="hold"/>
                                        <p:tgtEl>
                                          <p:spTgt spid="224"/>
                                        </p:tgtEl>
                                        <p:attrNameLst>
                                          <p:attrName>ppt_x</p:attrName>
                                        </p:attrNameLst>
                                      </p:cBhvr>
                                      <p:tavLst>
                                        <p:tav tm="0">
                                          <p:val>
                                            <p:strVal val="#ppt_x"/>
                                          </p:val>
                                        </p:tav>
                                        <p:tav tm="100000">
                                          <p:val>
                                            <p:strVal val="#ppt_x"/>
                                          </p:val>
                                        </p:tav>
                                      </p:tavLst>
                                    </p:anim>
                                    <p:anim calcmode="lin" valueType="num">
                                      <p:cBhvr>
                                        <p:cTn id="74" dur="500" fill="hold"/>
                                        <p:tgtEl>
                                          <p:spTgt spid="224"/>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25"/>
                                        </p:tgtEl>
                                        <p:attrNameLst>
                                          <p:attrName>style.visibility</p:attrName>
                                        </p:attrNameLst>
                                      </p:cBhvr>
                                      <p:to>
                                        <p:strVal val="visible"/>
                                      </p:to>
                                    </p:set>
                                    <p:animEffect transition="in" filter="fade">
                                      <p:cBhvr>
                                        <p:cTn id="77" dur="500"/>
                                        <p:tgtEl>
                                          <p:spTgt spid="225"/>
                                        </p:tgtEl>
                                      </p:cBhvr>
                                    </p:animEffect>
                                    <p:anim calcmode="lin" valueType="num">
                                      <p:cBhvr>
                                        <p:cTn id="78" dur="500" fill="hold"/>
                                        <p:tgtEl>
                                          <p:spTgt spid="225"/>
                                        </p:tgtEl>
                                        <p:attrNameLst>
                                          <p:attrName>ppt_x</p:attrName>
                                        </p:attrNameLst>
                                      </p:cBhvr>
                                      <p:tavLst>
                                        <p:tav tm="0">
                                          <p:val>
                                            <p:strVal val="#ppt_x"/>
                                          </p:val>
                                        </p:tav>
                                        <p:tav tm="100000">
                                          <p:val>
                                            <p:strVal val="#ppt_x"/>
                                          </p:val>
                                        </p:tav>
                                      </p:tavLst>
                                    </p:anim>
                                    <p:anim calcmode="lin" valueType="num">
                                      <p:cBhvr>
                                        <p:cTn id="79" dur="500" fill="hold"/>
                                        <p:tgtEl>
                                          <p:spTgt spid="225"/>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30"/>
                                        </p:tgtEl>
                                        <p:attrNameLst>
                                          <p:attrName>style.visibility</p:attrName>
                                        </p:attrNameLst>
                                      </p:cBhvr>
                                      <p:to>
                                        <p:strVal val="visible"/>
                                      </p:to>
                                    </p:set>
                                    <p:animEffect transition="in" filter="fade">
                                      <p:cBhvr>
                                        <p:cTn id="82" dur="500"/>
                                        <p:tgtEl>
                                          <p:spTgt spid="230"/>
                                        </p:tgtEl>
                                      </p:cBhvr>
                                    </p:animEffect>
                                    <p:anim calcmode="lin" valueType="num">
                                      <p:cBhvr>
                                        <p:cTn id="83" dur="500" fill="hold"/>
                                        <p:tgtEl>
                                          <p:spTgt spid="230"/>
                                        </p:tgtEl>
                                        <p:attrNameLst>
                                          <p:attrName>ppt_x</p:attrName>
                                        </p:attrNameLst>
                                      </p:cBhvr>
                                      <p:tavLst>
                                        <p:tav tm="0">
                                          <p:val>
                                            <p:strVal val="#ppt_x"/>
                                          </p:val>
                                        </p:tav>
                                        <p:tav tm="100000">
                                          <p:val>
                                            <p:strVal val="#ppt_x"/>
                                          </p:val>
                                        </p:tav>
                                      </p:tavLst>
                                    </p:anim>
                                    <p:anim calcmode="lin" valueType="num">
                                      <p:cBhvr>
                                        <p:cTn id="84" dur="500" fill="hold"/>
                                        <p:tgtEl>
                                          <p:spTgt spid="230"/>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233"/>
                                        </p:tgtEl>
                                        <p:attrNameLst>
                                          <p:attrName>style.visibility</p:attrName>
                                        </p:attrNameLst>
                                      </p:cBhvr>
                                      <p:to>
                                        <p:strVal val="visible"/>
                                      </p:to>
                                    </p:set>
                                    <p:animEffect transition="in" filter="fade">
                                      <p:cBhvr>
                                        <p:cTn id="87" dur="500"/>
                                        <p:tgtEl>
                                          <p:spTgt spid="233"/>
                                        </p:tgtEl>
                                      </p:cBhvr>
                                    </p:animEffect>
                                    <p:anim calcmode="lin" valueType="num">
                                      <p:cBhvr>
                                        <p:cTn id="88" dur="500" fill="hold"/>
                                        <p:tgtEl>
                                          <p:spTgt spid="233"/>
                                        </p:tgtEl>
                                        <p:attrNameLst>
                                          <p:attrName>ppt_x</p:attrName>
                                        </p:attrNameLst>
                                      </p:cBhvr>
                                      <p:tavLst>
                                        <p:tav tm="0">
                                          <p:val>
                                            <p:strVal val="#ppt_x"/>
                                          </p:val>
                                        </p:tav>
                                        <p:tav tm="100000">
                                          <p:val>
                                            <p:strVal val="#ppt_x"/>
                                          </p:val>
                                        </p:tav>
                                      </p:tavLst>
                                    </p:anim>
                                    <p:anim calcmode="lin" valueType="num">
                                      <p:cBhvr>
                                        <p:cTn id="89" dur="500" fill="hold"/>
                                        <p:tgtEl>
                                          <p:spTgt spid="233"/>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36"/>
                                        </p:tgtEl>
                                        <p:attrNameLst>
                                          <p:attrName>style.visibility</p:attrName>
                                        </p:attrNameLst>
                                      </p:cBhvr>
                                      <p:to>
                                        <p:strVal val="visible"/>
                                      </p:to>
                                    </p:set>
                                    <p:animEffect transition="in" filter="fade">
                                      <p:cBhvr>
                                        <p:cTn id="92" dur="500"/>
                                        <p:tgtEl>
                                          <p:spTgt spid="236"/>
                                        </p:tgtEl>
                                      </p:cBhvr>
                                    </p:animEffect>
                                    <p:anim calcmode="lin" valueType="num">
                                      <p:cBhvr>
                                        <p:cTn id="93" dur="500" fill="hold"/>
                                        <p:tgtEl>
                                          <p:spTgt spid="236"/>
                                        </p:tgtEl>
                                        <p:attrNameLst>
                                          <p:attrName>ppt_x</p:attrName>
                                        </p:attrNameLst>
                                      </p:cBhvr>
                                      <p:tavLst>
                                        <p:tav tm="0">
                                          <p:val>
                                            <p:strVal val="#ppt_x"/>
                                          </p:val>
                                        </p:tav>
                                        <p:tav tm="100000">
                                          <p:val>
                                            <p:strVal val="#ppt_x"/>
                                          </p:val>
                                        </p:tav>
                                      </p:tavLst>
                                    </p:anim>
                                    <p:anim calcmode="lin" valueType="num">
                                      <p:cBhvr>
                                        <p:cTn id="94" dur="500" fill="hold"/>
                                        <p:tgtEl>
                                          <p:spTgt spid="236"/>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88"/>
                                        </p:tgtEl>
                                        <p:attrNameLst>
                                          <p:attrName>style.visibility</p:attrName>
                                        </p:attrNameLst>
                                      </p:cBhvr>
                                      <p:to>
                                        <p:strVal val="visible"/>
                                      </p:to>
                                    </p:set>
                                    <p:animEffect transition="in" filter="fade">
                                      <p:cBhvr>
                                        <p:cTn id="97" dur="500"/>
                                        <p:tgtEl>
                                          <p:spTgt spid="288"/>
                                        </p:tgtEl>
                                      </p:cBhvr>
                                    </p:animEffect>
                                    <p:anim calcmode="lin" valueType="num">
                                      <p:cBhvr>
                                        <p:cTn id="98" dur="500" fill="hold"/>
                                        <p:tgtEl>
                                          <p:spTgt spid="288"/>
                                        </p:tgtEl>
                                        <p:attrNameLst>
                                          <p:attrName>ppt_x</p:attrName>
                                        </p:attrNameLst>
                                      </p:cBhvr>
                                      <p:tavLst>
                                        <p:tav tm="0">
                                          <p:val>
                                            <p:strVal val="#ppt_x"/>
                                          </p:val>
                                        </p:tav>
                                        <p:tav tm="100000">
                                          <p:val>
                                            <p:strVal val="#ppt_x"/>
                                          </p:val>
                                        </p:tav>
                                      </p:tavLst>
                                    </p:anim>
                                    <p:anim calcmode="lin" valueType="num">
                                      <p:cBhvr>
                                        <p:cTn id="99" dur="500" fill="hold"/>
                                        <p:tgtEl>
                                          <p:spTgt spid="288"/>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96"/>
                                        </p:tgtEl>
                                        <p:attrNameLst>
                                          <p:attrName>style.visibility</p:attrName>
                                        </p:attrNameLst>
                                      </p:cBhvr>
                                      <p:to>
                                        <p:strVal val="visible"/>
                                      </p:to>
                                    </p:set>
                                    <p:animEffect transition="in" filter="fade">
                                      <p:cBhvr>
                                        <p:cTn id="102" dur="500"/>
                                        <p:tgtEl>
                                          <p:spTgt spid="296"/>
                                        </p:tgtEl>
                                      </p:cBhvr>
                                    </p:animEffect>
                                    <p:anim calcmode="lin" valueType="num">
                                      <p:cBhvr>
                                        <p:cTn id="103" dur="500" fill="hold"/>
                                        <p:tgtEl>
                                          <p:spTgt spid="296"/>
                                        </p:tgtEl>
                                        <p:attrNameLst>
                                          <p:attrName>ppt_x</p:attrName>
                                        </p:attrNameLst>
                                      </p:cBhvr>
                                      <p:tavLst>
                                        <p:tav tm="0">
                                          <p:val>
                                            <p:strVal val="#ppt_x"/>
                                          </p:val>
                                        </p:tav>
                                        <p:tav tm="100000">
                                          <p:val>
                                            <p:strVal val="#ppt_x"/>
                                          </p:val>
                                        </p:tav>
                                      </p:tavLst>
                                    </p:anim>
                                    <p:anim calcmode="lin" valueType="num">
                                      <p:cBhvr>
                                        <p:cTn id="104" dur="500" fill="hold"/>
                                        <p:tgtEl>
                                          <p:spTgt spid="29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97"/>
                                        </p:tgtEl>
                                        <p:attrNameLst>
                                          <p:attrName>style.visibility</p:attrName>
                                        </p:attrNameLst>
                                      </p:cBhvr>
                                      <p:to>
                                        <p:strVal val="visible"/>
                                      </p:to>
                                    </p:set>
                                    <p:animEffect transition="in" filter="fade">
                                      <p:cBhvr>
                                        <p:cTn id="107" dur="500"/>
                                        <p:tgtEl>
                                          <p:spTgt spid="297"/>
                                        </p:tgtEl>
                                      </p:cBhvr>
                                    </p:animEffect>
                                    <p:anim calcmode="lin" valueType="num">
                                      <p:cBhvr>
                                        <p:cTn id="108" dur="500" fill="hold"/>
                                        <p:tgtEl>
                                          <p:spTgt spid="297"/>
                                        </p:tgtEl>
                                        <p:attrNameLst>
                                          <p:attrName>ppt_x</p:attrName>
                                        </p:attrNameLst>
                                      </p:cBhvr>
                                      <p:tavLst>
                                        <p:tav tm="0">
                                          <p:val>
                                            <p:strVal val="#ppt_x"/>
                                          </p:val>
                                        </p:tav>
                                        <p:tav tm="100000">
                                          <p:val>
                                            <p:strVal val="#ppt_x"/>
                                          </p:val>
                                        </p:tav>
                                      </p:tavLst>
                                    </p:anim>
                                    <p:anim calcmode="lin" valueType="num">
                                      <p:cBhvr>
                                        <p:cTn id="109" dur="500" fill="hold"/>
                                        <p:tgtEl>
                                          <p:spTgt spid="297"/>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98"/>
                                        </p:tgtEl>
                                        <p:attrNameLst>
                                          <p:attrName>style.visibility</p:attrName>
                                        </p:attrNameLst>
                                      </p:cBhvr>
                                      <p:to>
                                        <p:strVal val="visible"/>
                                      </p:to>
                                    </p:set>
                                    <p:animEffect transition="in" filter="fade">
                                      <p:cBhvr>
                                        <p:cTn id="112" dur="500"/>
                                        <p:tgtEl>
                                          <p:spTgt spid="298"/>
                                        </p:tgtEl>
                                      </p:cBhvr>
                                    </p:animEffect>
                                    <p:anim calcmode="lin" valueType="num">
                                      <p:cBhvr>
                                        <p:cTn id="113" dur="500" fill="hold"/>
                                        <p:tgtEl>
                                          <p:spTgt spid="298"/>
                                        </p:tgtEl>
                                        <p:attrNameLst>
                                          <p:attrName>ppt_x</p:attrName>
                                        </p:attrNameLst>
                                      </p:cBhvr>
                                      <p:tavLst>
                                        <p:tav tm="0">
                                          <p:val>
                                            <p:strVal val="#ppt_x"/>
                                          </p:val>
                                        </p:tav>
                                        <p:tav tm="100000">
                                          <p:val>
                                            <p:strVal val="#ppt_x"/>
                                          </p:val>
                                        </p:tav>
                                      </p:tavLst>
                                    </p:anim>
                                    <p:anim calcmode="lin" valueType="num">
                                      <p:cBhvr>
                                        <p:cTn id="114" dur="500" fill="hold"/>
                                        <p:tgtEl>
                                          <p:spTgt spid="298"/>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99"/>
                                        </p:tgtEl>
                                        <p:attrNameLst>
                                          <p:attrName>style.visibility</p:attrName>
                                        </p:attrNameLst>
                                      </p:cBhvr>
                                      <p:to>
                                        <p:strVal val="visible"/>
                                      </p:to>
                                    </p:set>
                                    <p:animEffect transition="in" filter="fade">
                                      <p:cBhvr>
                                        <p:cTn id="117" dur="500"/>
                                        <p:tgtEl>
                                          <p:spTgt spid="299"/>
                                        </p:tgtEl>
                                      </p:cBhvr>
                                    </p:animEffect>
                                    <p:anim calcmode="lin" valueType="num">
                                      <p:cBhvr>
                                        <p:cTn id="118" dur="500" fill="hold"/>
                                        <p:tgtEl>
                                          <p:spTgt spid="299"/>
                                        </p:tgtEl>
                                        <p:attrNameLst>
                                          <p:attrName>ppt_x</p:attrName>
                                        </p:attrNameLst>
                                      </p:cBhvr>
                                      <p:tavLst>
                                        <p:tav tm="0">
                                          <p:val>
                                            <p:strVal val="#ppt_x"/>
                                          </p:val>
                                        </p:tav>
                                        <p:tav tm="100000">
                                          <p:val>
                                            <p:strVal val="#ppt_x"/>
                                          </p:val>
                                        </p:tav>
                                      </p:tavLst>
                                    </p:anim>
                                    <p:anim calcmode="lin" valueType="num">
                                      <p:cBhvr>
                                        <p:cTn id="119" dur="500" fill="hold"/>
                                        <p:tgtEl>
                                          <p:spTgt spid="299"/>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26"/>
                                        </p:tgtEl>
                                        <p:attrNameLst>
                                          <p:attrName>style.visibility</p:attrName>
                                        </p:attrNameLst>
                                      </p:cBhvr>
                                      <p:to>
                                        <p:strVal val="visible"/>
                                      </p:to>
                                    </p:set>
                                    <p:animEffect transition="in" filter="fade">
                                      <p:cBhvr>
                                        <p:cTn id="122" dur="500"/>
                                        <p:tgtEl>
                                          <p:spTgt spid="226"/>
                                        </p:tgtEl>
                                      </p:cBhvr>
                                    </p:animEffect>
                                    <p:anim calcmode="lin" valueType="num">
                                      <p:cBhvr>
                                        <p:cTn id="123" dur="500" fill="hold"/>
                                        <p:tgtEl>
                                          <p:spTgt spid="226"/>
                                        </p:tgtEl>
                                        <p:attrNameLst>
                                          <p:attrName>ppt_x</p:attrName>
                                        </p:attrNameLst>
                                      </p:cBhvr>
                                      <p:tavLst>
                                        <p:tav tm="0">
                                          <p:val>
                                            <p:strVal val="#ppt_x"/>
                                          </p:val>
                                        </p:tav>
                                        <p:tav tm="100000">
                                          <p:val>
                                            <p:strVal val="#ppt_x"/>
                                          </p:val>
                                        </p:tav>
                                      </p:tavLst>
                                    </p:anim>
                                    <p:anim calcmode="lin" valueType="num">
                                      <p:cBhvr>
                                        <p:cTn id="124" dur="500" fill="hold"/>
                                        <p:tgtEl>
                                          <p:spTgt spid="226"/>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36"/>
                                        </p:tgtEl>
                                        <p:attrNameLst>
                                          <p:attrName>style.visibility</p:attrName>
                                        </p:attrNameLst>
                                      </p:cBhvr>
                                      <p:to>
                                        <p:strVal val="visible"/>
                                      </p:to>
                                    </p:set>
                                    <p:anim calcmode="lin" valueType="num">
                                      <p:cBhvr additive="base">
                                        <p:cTn id="129" dur="500" fill="hold"/>
                                        <p:tgtEl>
                                          <p:spTgt spid="36"/>
                                        </p:tgtEl>
                                        <p:attrNameLst>
                                          <p:attrName>ppt_x</p:attrName>
                                        </p:attrNameLst>
                                      </p:cBhvr>
                                      <p:tavLst>
                                        <p:tav tm="0">
                                          <p:val>
                                            <p:strVal val="#ppt_x"/>
                                          </p:val>
                                        </p:tav>
                                        <p:tav tm="100000">
                                          <p:val>
                                            <p:strVal val="#ppt_x"/>
                                          </p:val>
                                        </p:tav>
                                      </p:tavLst>
                                    </p:anim>
                                    <p:anim calcmode="lin" valueType="num">
                                      <p:cBhvr additive="base">
                                        <p:cTn id="130" dur="500" fill="hold"/>
                                        <p:tgtEl>
                                          <p:spTgt spid="36"/>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27"/>
                                        </p:tgtEl>
                                        <p:attrNameLst>
                                          <p:attrName>style.visibility</p:attrName>
                                        </p:attrNameLst>
                                      </p:cBhvr>
                                      <p:to>
                                        <p:strVal val="visible"/>
                                      </p:to>
                                    </p:set>
                                    <p:anim calcmode="lin" valueType="num">
                                      <p:cBhvr additive="base">
                                        <p:cTn id="133" dur="500" fill="hold"/>
                                        <p:tgtEl>
                                          <p:spTgt spid="27"/>
                                        </p:tgtEl>
                                        <p:attrNameLst>
                                          <p:attrName>ppt_x</p:attrName>
                                        </p:attrNameLst>
                                      </p:cBhvr>
                                      <p:tavLst>
                                        <p:tav tm="0">
                                          <p:val>
                                            <p:strVal val="#ppt_x"/>
                                          </p:val>
                                        </p:tav>
                                        <p:tav tm="100000">
                                          <p:val>
                                            <p:strVal val="#ppt_x"/>
                                          </p:val>
                                        </p:tav>
                                      </p:tavLst>
                                    </p:anim>
                                    <p:anim calcmode="lin" valueType="num">
                                      <p:cBhvr additive="base">
                                        <p:cTn id="134" dur="500" fill="hold"/>
                                        <p:tgtEl>
                                          <p:spTgt spid="27"/>
                                        </p:tgtEl>
                                        <p:attrNameLst>
                                          <p:attrName>ppt_y</p:attrName>
                                        </p:attrNameLst>
                                      </p:cBhvr>
                                      <p:tavLst>
                                        <p:tav tm="0">
                                          <p:val>
                                            <p:strVal val="1+#ppt_h/2"/>
                                          </p:val>
                                        </p:tav>
                                        <p:tav tm="100000">
                                          <p:val>
                                            <p:strVal val="#ppt_y"/>
                                          </p:val>
                                        </p:tav>
                                      </p:tavLst>
                                    </p:anim>
                                  </p:childTnLst>
                                </p:cTn>
                              </p:par>
                              <p:par>
                                <p:cTn id="135" presetID="2" presetClass="entr" presetSubtype="4" fill="hold" nodeType="with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additive="base">
                                        <p:cTn id="137" dur="500" fill="hold"/>
                                        <p:tgtEl>
                                          <p:spTgt spid="29"/>
                                        </p:tgtEl>
                                        <p:attrNameLst>
                                          <p:attrName>ppt_x</p:attrName>
                                        </p:attrNameLst>
                                      </p:cBhvr>
                                      <p:tavLst>
                                        <p:tav tm="0">
                                          <p:val>
                                            <p:strVal val="#ppt_x"/>
                                          </p:val>
                                        </p:tav>
                                        <p:tav tm="100000">
                                          <p:val>
                                            <p:strVal val="#ppt_x"/>
                                          </p:val>
                                        </p:tav>
                                      </p:tavLst>
                                    </p:anim>
                                    <p:anim calcmode="lin" valueType="num">
                                      <p:cBhvr additive="base">
                                        <p:cTn id="138" dur="500" fill="hold"/>
                                        <p:tgtEl>
                                          <p:spTgt spid="29"/>
                                        </p:tgtEl>
                                        <p:attrNameLst>
                                          <p:attrName>ppt_y</p:attrName>
                                        </p:attrNameLst>
                                      </p:cBhvr>
                                      <p:tavLst>
                                        <p:tav tm="0">
                                          <p:val>
                                            <p:strVal val="1+#ppt_h/2"/>
                                          </p:val>
                                        </p:tav>
                                        <p:tav tm="100000">
                                          <p:val>
                                            <p:strVal val="#ppt_y"/>
                                          </p:val>
                                        </p:tav>
                                      </p:tavLst>
                                    </p:anim>
                                  </p:childTnLst>
                                </p:cTn>
                              </p:par>
                              <p:par>
                                <p:cTn id="139" presetID="2" presetClass="entr" presetSubtype="4" fill="hold" nodeType="withEffect">
                                  <p:stCondLst>
                                    <p:cond delay="0"/>
                                  </p:stCondLst>
                                  <p:childTnLst>
                                    <p:set>
                                      <p:cBhvr>
                                        <p:cTn id="140" dur="1" fill="hold">
                                          <p:stCondLst>
                                            <p:cond delay="0"/>
                                          </p:stCondLst>
                                        </p:cTn>
                                        <p:tgtEl>
                                          <p:spTgt spid="31"/>
                                        </p:tgtEl>
                                        <p:attrNameLst>
                                          <p:attrName>style.visibility</p:attrName>
                                        </p:attrNameLst>
                                      </p:cBhvr>
                                      <p:to>
                                        <p:strVal val="visible"/>
                                      </p:to>
                                    </p:set>
                                    <p:anim calcmode="lin" valueType="num">
                                      <p:cBhvr additive="base">
                                        <p:cTn id="141" dur="500" fill="hold"/>
                                        <p:tgtEl>
                                          <p:spTgt spid="31"/>
                                        </p:tgtEl>
                                        <p:attrNameLst>
                                          <p:attrName>ppt_x</p:attrName>
                                        </p:attrNameLst>
                                      </p:cBhvr>
                                      <p:tavLst>
                                        <p:tav tm="0">
                                          <p:val>
                                            <p:strVal val="#ppt_x"/>
                                          </p:val>
                                        </p:tav>
                                        <p:tav tm="100000">
                                          <p:val>
                                            <p:strVal val="#ppt_x"/>
                                          </p:val>
                                        </p:tav>
                                      </p:tavLst>
                                    </p:anim>
                                    <p:anim calcmode="lin" valueType="num">
                                      <p:cBhvr additive="base">
                                        <p:cTn id="142" dur="500" fill="hold"/>
                                        <p:tgtEl>
                                          <p:spTgt spid="31"/>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37"/>
                                        </p:tgtEl>
                                        <p:attrNameLst>
                                          <p:attrName>style.visibility</p:attrName>
                                        </p:attrNameLst>
                                      </p:cBhvr>
                                      <p:to>
                                        <p:strVal val="visible"/>
                                      </p:to>
                                    </p:set>
                                    <p:anim calcmode="lin" valueType="num">
                                      <p:cBhvr additive="base">
                                        <p:cTn id="145" dur="500" fill="hold"/>
                                        <p:tgtEl>
                                          <p:spTgt spid="37"/>
                                        </p:tgtEl>
                                        <p:attrNameLst>
                                          <p:attrName>ppt_x</p:attrName>
                                        </p:attrNameLst>
                                      </p:cBhvr>
                                      <p:tavLst>
                                        <p:tav tm="0">
                                          <p:val>
                                            <p:strVal val="#ppt_x"/>
                                          </p:val>
                                        </p:tav>
                                        <p:tav tm="100000">
                                          <p:val>
                                            <p:strVal val="#ppt_x"/>
                                          </p:val>
                                        </p:tav>
                                      </p:tavLst>
                                    </p:anim>
                                    <p:anim calcmode="lin" valueType="num">
                                      <p:cBhvr additive="base">
                                        <p:cTn id="146" dur="500" fill="hold"/>
                                        <p:tgtEl>
                                          <p:spTgt spid="37"/>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30"/>
                                        </p:tgtEl>
                                        <p:attrNameLst>
                                          <p:attrName>style.visibility</p:attrName>
                                        </p:attrNameLst>
                                      </p:cBhvr>
                                      <p:to>
                                        <p:strVal val="visible"/>
                                      </p:to>
                                    </p:set>
                                    <p:anim calcmode="lin" valueType="num">
                                      <p:cBhvr additive="base">
                                        <p:cTn id="149" dur="500" fill="hold"/>
                                        <p:tgtEl>
                                          <p:spTgt spid="30"/>
                                        </p:tgtEl>
                                        <p:attrNameLst>
                                          <p:attrName>ppt_x</p:attrName>
                                        </p:attrNameLst>
                                      </p:cBhvr>
                                      <p:tavLst>
                                        <p:tav tm="0">
                                          <p:val>
                                            <p:strVal val="#ppt_x"/>
                                          </p:val>
                                        </p:tav>
                                        <p:tav tm="100000">
                                          <p:val>
                                            <p:strVal val="#ppt_x"/>
                                          </p:val>
                                        </p:tav>
                                      </p:tavLst>
                                    </p:anim>
                                    <p:anim calcmode="lin" valueType="num">
                                      <p:cBhvr additive="base">
                                        <p:cTn id="15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2" fill="hold" grpId="0" nodeType="clickEffect">
                                  <p:stCondLst>
                                    <p:cond delay="0"/>
                                  </p:stCondLst>
                                  <p:childTnLst>
                                    <p:set>
                                      <p:cBhvr>
                                        <p:cTn id="154" dur="1" fill="hold">
                                          <p:stCondLst>
                                            <p:cond delay="0"/>
                                          </p:stCondLst>
                                        </p:cTn>
                                        <p:tgtEl>
                                          <p:spTgt spid="46"/>
                                        </p:tgtEl>
                                        <p:attrNameLst>
                                          <p:attrName>style.visibility</p:attrName>
                                        </p:attrNameLst>
                                      </p:cBhvr>
                                      <p:to>
                                        <p:strVal val="visible"/>
                                      </p:to>
                                    </p:set>
                                    <p:anim calcmode="lin" valueType="num">
                                      <p:cBhvr additive="base">
                                        <p:cTn id="155" dur="500" fill="hold"/>
                                        <p:tgtEl>
                                          <p:spTgt spid="46"/>
                                        </p:tgtEl>
                                        <p:attrNameLst>
                                          <p:attrName>ppt_x</p:attrName>
                                        </p:attrNameLst>
                                      </p:cBhvr>
                                      <p:tavLst>
                                        <p:tav tm="0">
                                          <p:val>
                                            <p:strVal val="1+#ppt_w/2"/>
                                          </p:val>
                                        </p:tav>
                                        <p:tav tm="100000">
                                          <p:val>
                                            <p:strVal val="#ppt_x"/>
                                          </p:val>
                                        </p:tav>
                                      </p:tavLst>
                                    </p:anim>
                                    <p:anim calcmode="lin" valueType="num">
                                      <p:cBhvr additive="base">
                                        <p:cTn id="156"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4" grpId="0" animBg="1"/>
      <p:bldP spid="166" grpId="0" animBg="1"/>
      <p:bldP spid="169" grpId="0" animBg="1"/>
      <p:bldP spid="216" grpId="0"/>
      <p:bldP spid="217" grpId="0" animBg="1"/>
      <p:bldP spid="218" grpId="0"/>
      <p:bldP spid="219" grpId="0" animBg="1"/>
      <p:bldP spid="220" grpId="0"/>
      <p:bldP spid="221" grpId="0" animBg="1"/>
      <p:bldP spid="222" grpId="0"/>
      <p:bldP spid="223" grpId="0" animBg="1"/>
      <p:bldP spid="224" grpId="0"/>
      <p:bldP spid="288" grpId="0"/>
      <p:bldP spid="296" grpId="0"/>
      <p:bldP spid="297" grpId="0"/>
      <p:bldP spid="298" grpId="0"/>
      <p:bldP spid="299" grpId="0"/>
      <p:bldP spid="226" grpId="0" animBg="1"/>
      <p:bldP spid="46" grpId="0" animBg="1"/>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125662"/>
            <a:ext cx="12436475" cy="1828800"/>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ctr"/>
            <a:r>
              <a:rPr dirty="0">
                <a:solidFill>
                  <a:srgbClr val="404040"/>
                </a:solidFill>
              </a:rPr>
              <a:t>w</a:t>
            </a:r>
            <a:r>
              <a:rPr dirty="0" smtClean="0">
                <a:solidFill>
                  <a:srgbClr val="404040"/>
                </a:solidFill>
              </a:rPr>
              <a:t>elcome to the </a:t>
            </a:r>
            <a:r>
              <a:rPr dirty="0" err="1" smtClean="0">
                <a:solidFill>
                  <a:srgbClr val="404040"/>
                </a:solidFill>
              </a:rPr>
              <a:t>api</a:t>
            </a:r>
            <a:r>
              <a:rPr dirty="0" smtClean="0">
                <a:solidFill>
                  <a:srgbClr val="404040"/>
                </a:solidFill>
              </a:rPr>
              <a:t> economy</a:t>
            </a:r>
            <a:endParaRPr dirty="0">
              <a:solidFill>
                <a:srgbClr val="404040"/>
              </a:solidFill>
            </a:endParaRPr>
          </a:p>
        </p:txBody>
      </p:sp>
    </p:spTree>
    <p:extLst>
      <p:ext uri="{BB962C8B-B14F-4D97-AF65-F5344CB8AC3E}">
        <p14:creationId xmlns:p14="http://schemas.microsoft.com/office/powerpoint/2010/main" val="3109442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r>
              <a:rPr lang="en-US" sz="3200" dirty="0"/>
              <a:t>Use Multichannel Transports and Data Formats</a:t>
            </a:r>
          </a:p>
          <a:p>
            <a:pPr lvl="1"/>
            <a:r>
              <a:rPr lang="en-US" sz="2000" dirty="0"/>
              <a:t>REST is how the mobile Internet communicates</a:t>
            </a:r>
          </a:p>
          <a:p>
            <a:pPr lvl="1"/>
            <a:r>
              <a:rPr lang="en-US" sz="2000" dirty="0"/>
              <a:t>JSON is how the mobile Internet serializes data</a:t>
            </a:r>
          </a:p>
          <a:p>
            <a:pPr lvl="1"/>
            <a:r>
              <a:rPr lang="en-US" sz="2000" dirty="0" err="1"/>
              <a:t>GZip</a:t>
            </a:r>
            <a:r>
              <a:rPr lang="en-US" sz="2000" dirty="0"/>
              <a:t>/Deflate is how the mobile Internet compresses </a:t>
            </a:r>
            <a:r>
              <a:rPr lang="en-US" sz="2000" dirty="0" smtClean="0"/>
              <a:t>data</a:t>
            </a:r>
          </a:p>
          <a:p>
            <a:r>
              <a:rPr lang="en-US" sz="3200" dirty="0" smtClean="0"/>
              <a:t>Build </a:t>
            </a:r>
            <a:r>
              <a:rPr lang="en-US" sz="3200" dirty="0"/>
              <a:t>an API Tier</a:t>
            </a:r>
          </a:p>
          <a:p>
            <a:pPr lvl="1"/>
            <a:r>
              <a:rPr lang="en-US" sz="2000" dirty="0"/>
              <a:t>C</a:t>
            </a:r>
            <a:r>
              <a:rPr lang="en-US" sz="2000" dirty="0" smtClean="0"/>
              <a:t>onvert proprietary APIs and wire </a:t>
            </a:r>
            <a:r>
              <a:rPr lang="en-US" sz="2000" dirty="0"/>
              <a:t>protocols to </a:t>
            </a:r>
            <a:r>
              <a:rPr lang="en-US" sz="2000" dirty="0" smtClean="0"/>
              <a:t>mobile-friendly </a:t>
            </a:r>
            <a:r>
              <a:rPr lang="en-US" sz="2000" dirty="0"/>
              <a:t>APIs</a:t>
            </a:r>
          </a:p>
          <a:p>
            <a:pPr lvl="1"/>
            <a:r>
              <a:rPr lang="en-US" sz="2000" dirty="0"/>
              <a:t>Retrieve Data </a:t>
            </a:r>
            <a:r>
              <a:rPr lang="en-US" sz="2000" dirty="0" smtClean="0"/>
              <a:t>from </a:t>
            </a:r>
            <a:r>
              <a:rPr lang="en-US" sz="2000" dirty="0"/>
              <a:t>backend systems to hydrate your Business Objects</a:t>
            </a:r>
          </a:p>
          <a:p>
            <a:pPr lvl="1"/>
            <a:r>
              <a:rPr lang="en-US" sz="2000" dirty="0"/>
              <a:t>Serialize coarse-grained collections of business objects as </a:t>
            </a:r>
            <a:r>
              <a:rPr lang="en-US" sz="2000" dirty="0" smtClean="0"/>
              <a:t>JSON</a:t>
            </a:r>
            <a:endParaRPr lang="en-US" sz="2000" dirty="0"/>
          </a:p>
          <a:p>
            <a:pPr lvl="1"/>
            <a:r>
              <a:rPr lang="en-US" sz="2000" dirty="0"/>
              <a:t>Pre-fetch data </a:t>
            </a:r>
            <a:r>
              <a:rPr lang="en-US" sz="2000" dirty="0" smtClean="0"/>
              <a:t>instead of </a:t>
            </a:r>
            <a:r>
              <a:rPr lang="en-US" sz="2000" dirty="0"/>
              <a:t>making frequent, fine-grained API calls</a:t>
            </a:r>
          </a:p>
          <a:p>
            <a:r>
              <a:rPr lang="en-US" sz="3200" dirty="0"/>
              <a:t>Performance + Scalability + Availability</a:t>
            </a:r>
          </a:p>
          <a:p>
            <a:pPr lvl="1"/>
            <a:r>
              <a:rPr lang="en-US" sz="2000" dirty="0">
                <a:gradFill>
                  <a:gsLst>
                    <a:gs pos="0">
                      <a:schemeClr val="tx1"/>
                    </a:gs>
                    <a:gs pos="100000">
                      <a:schemeClr val="tx1"/>
                    </a:gs>
                  </a:gsLst>
                  <a:lin ang="5400000" scaled="0"/>
                </a:gradFill>
              </a:rPr>
              <a:t>Cache frequently used data via the </a:t>
            </a:r>
            <a:r>
              <a:rPr lang="en-US" sz="2000" dirty="0" err="1">
                <a:gradFill>
                  <a:gsLst>
                    <a:gs pos="0">
                      <a:schemeClr val="tx1"/>
                    </a:gs>
                    <a:gs pos="100000">
                      <a:schemeClr val="tx1"/>
                    </a:gs>
                  </a:gsLst>
                  <a:lin ang="5400000" scaled="0"/>
                </a:gradFill>
              </a:rPr>
              <a:t>MemoryCache</a:t>
            </a:r>
            <a:r>
              <a:rPr lang="en-US" sz="2000" dirty="0">
                <a:gradFill>
                  <a:gsLst>
                    <a:gs pos="0">
                      <a:schemeClr val="tx1"/>
                    </a:gs>
                    <a:gs pos="100000">
                      <a:schemeClr val="tx1"/>
                    </a:gs>
                  </a:gsLst>
                  <a:lin ang="5400000" scaled="0"/>
                </a:gradFill>
              </a:rPr>
              <a:t> class, Azure Cache, or </a:t>
            </a:r>
            <a:r>
              <a:rPr lang="en-US" sz="2000" dirty="0" err="1">
                <a:gradFill>
                  <a:gsLst>
                    <a:gs pos="0">
                      <a:schemeClr val="tx1"/>
                    </a:gs>
                    <a:gs pos="100000">
                      <a:schemeClr val="tx1"/>
                    </a:gs>
                  </a:gsLst>
                  <a:lin ang="5400000" scaled="0"/>
                </a:gradFill>
              </a:rPr>
              <a:t>AppFabric</a:t>
            </a:r>
            <a:r>
              <a:rPr lang="en-US" sz="2000" dirty="0">
                <a:gradFill>
                  <a:gsLst>
                    <a:gs pos="0">
                      <a:schemeClr val="tx1"/>
                    </a:gs>
                    <a:gs pos="100000">
                      <a:schemeClr val="tx1"/>
                    </a:gs>
                  </a:gsLst>
                  <a:lin ang="5400000" scaled="0"/>
                </a:gradFill>
              </a:rPr>
              <a:t> Caching </a:t>
            </a:r>
          </a:p>
          <a:p>
            <a:pPr lvl="1"/>
            <a:r>
              <a:rPr lang="en-US" sz="2000" dirty="0">
                <a:gradFill>
                  <a:gsLst>
                    <a:gs pos="0">
                      <a:schemeClr val="tx1"/>
                    </a:gs>
                    <a:gs pos="100000">
                      <a:schemeClr val="tx1"/>
                    </a:gs>
                  </a:gsLst>
                  <a:lin ang="5400000" scaled="0"/>
                </a:gradFill>
              </a:rPr>
              <a:t>Load-balance </a:t>
            </a:r>
            <a:r>
              <a:rPr lang="en-US" sz="2000" dirty="0" smtClean="0">
                <a:gradFill>
                  <a:gsLst>
                    <a:gs pos="0">
                      <a:schemeClr val="tx1"/>
                    </a:gs>
                    <a:gs pos="100000">
                      <a:schemeClr val="tx1"/>
                    </a:gs>
                  </a:gsLst>
                  <a:lin ang="5400000" scaled="0"/>
                </a:gradFill>
              </a:rPr>
              <a:t>API </a:t>
            </a:r>
            <a:r>
              <a:rPr lang="en-US" sz="2000" dirty="0">
                <a:gradFill>
                  <a:gsLst>
                    <a:gs pos="0">
                      <a:schemeClr val="tx1"/>
                    </a:gs>
                    <a:gs pos="100000">
                      <a:schemeClr val="tx1"/>
                    </a:gs>
                  </a:gsLst>
                  <a:lin ang="5400000" scaled="0"/>
                </a:gradFill>
              </a:rPr>
              <a:t>servers </a:t>
            </a:r>
            <a:r>
              <a:rPr lang="en-US" sz="2000" dirty="0" smtClean="0">
                <a:gradFill>
                  <a:gsLst>
                    <a:gs pos="0">
                      <a:schemeClr val="tx1"/>
                    </a:gs>
                    <a:gs pos="100000">
                      <a:schemeClr val="tx1"/>
                    </a:gs>
                  </a:gsLst>
                  <a:lin ang="5400000" scaled="0"/>
                </a:gradFill>
              </a:rPr>
              <a:t>(IIS, Web </a:t>
            </a:r>
            <a:r>
              <a:rPr lang="en-US" sz="2000" dirty="0">
                <a:gradFill>
                  <a:gsLst>
                    <a:gs pos="0">
                      <a:schemeClr val="tx1"/>
                    </a:gs>
                    <a:gs pos="100000">
                      <a:schemeClr val="tx1"/>
                    </a:gs>
                  </a:gsLst>
                  <a:lin ang="5400000" scaled="0"/>
                </a:gradFill>
              </a:rPr>
              <a:t>Roles and </a:t>
            </a:r>
            <a:r>
              <a:rPr lang="en-US" sz="2000" dirty="0" err="1" smtClean="0">
                <a:gradFill>
                  <a:gsLst>
                    <a:gs pos="0">
                      <a:schemeClr val="tx1"/>
                    </a:gs>
                    <a:gs pos="100000">
                      <a:schemeClr val="tx1"/>
                    </a:gs>
                  </a:gsLst>
                  <a:lin ang="5400000" scaled="0"/>
                </a:gradFill>
              </a:rPr>
              <a:t>IaaS</a:t>
            </a:r>
            <a:r>
              <a:rPr lang="en-US" sz="2000" dirty="0" smtClean="0">
                <a:gradFill>
                  <a:gsLst>
                    <a:gs pos="0">
                      <a:schemeClr val="tx1"/>
                    </a:gs>
                    <a:gs pos="100000">
                      <a:schemeClr val="tx1"/>
                    </a:gs>
                  </a:gsLst>
                  <a:lin ang="5400000" scaled="0"/>
                </a:gradFill>
              </a:rPr>
              <a:t>)</a:t>
            </a:r>
            <a:endParaRPr lang="en-US" sz="2000" dirty="0" smtClean="0"/>
          </a:p>
          <a:p>
            <a:endParaRPr lang="en-US" sz="3400" dirty="0" smtClean="0"/>
          </a:p>
        </p:txBody>
      </p:sp>
      <p:sp>
        <p:nvSpPr>
          <p:cNvPr id="3" name="Title 2"/>
          <p:cNvSpPr>
            <a:spLocks noGrp="1"/>
          </p:cNvSpPr>
          <p:nvPr>
            <p:ph type="title"/>
          </p:nvPr>
        </p:nvSpPr>
        <p:spPr/>
        <p:txBody>
          <a:bodyPr/>
          <a:lstStyle/>
          <a:p>
            <a:r>
              <a:rPr lang="en-US" dirty="0" smtClean="0"/>
              <a:t>APIs</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smtClean="0"/>
              <a:t>APIs before apps</a:t>
            </a:r>
          </a:p>
        </p:txBody>
      </p:sp>
    </p:spTree>
    <p:extLst>
      <p:ext uri="{BB962C8B-B14F-4D97-AF65-F5344CB8AC3E}">
        <p14:creationId xmlns:p14="http://schemas.microsoft.com/office/powerpoint/2010/main" val="83290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68110"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9" name="TextBox 8"/>
          <p:cNvSpPr txBox="1"/>
          <p:nvPr/>
        </p:nvSpPr>
        <p:spPr>
          <a:xfrm>
            <a:off x="801619" y="426070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Internet</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API Tier</a:t>
            </a:r>
          </a:p>
        </p:txBody>
      </p:sp>
      <p:sp>
        <p:nvSpPr>
          <p:cNvPr id="29" name="Oval 28"/>
          <p:cNvSpPr/>
          <p:nvPr/>
        </p:nvSpPr>
        <p:spPr>
          <a:xfrm>
            <a:off x="10662527"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0" name="TextBox 29"/>
          <p:cNvSpPr txBox="1"/>
          <p:nvPr/>
        </p:nvSpPr>
        <p:spPr>
          <a:xfrm>
            <a:off x="10796036" y="4289742"/>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1" name="Oval 30"/>
          <p:cNvSpPr/>
          <p:nvPr/>
        </p:nvSpPr>
        <p:spPr>
          <a:xfrm>
            <a:off x="1974036"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2" name="TextBox 31"/>
          <p:cNvSpPr txBox="1"/>
          <p:nvPr/>
        </p:nvSpPr>
        <p:spPr>
          <a:xfrm>
            <a:off x="2107545"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3" name="Oval 32"/>
          <p:cNvSpPr/>
          <p:nvPr/>
        </p:nvSpPr>
        <p:spPr>
          <a:xfrm>
            <a:off x="9309190"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4" name="TextBox 33"/>
          <p:cNvSpPr txBox="1"/>
          <p:nvPr/>
        </p:nvSpPr>
        <p:spPr>
          <a:xfrm>
            <a:off x="9442699"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5" name="Oval 34"/>
          <p:cNvSpPr/>
          <p:nvPr/>
        </p:nvSpPr>
        <p:spPr>
          <a:xfrm>
            <a:off x="34417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6" name="TextBox 35"/>
          <p:cNvSpPr txBox="1"/>
          <p:nvPr/>
        </p:nvSpPr>
        <p:spPr>
          <a:xfrm>
            <a:off x="35752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7" name="Oval 36"/>
          <p:cNvSpPr/>
          <p:nvPr/>
        </p:nvSpPr>
        <p:spPr>
          <a:xfrm>
            <a:off x="78309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8" name="TextBox 37"/>
          <p:cNvSpPr txBox="1"/>
          <p:nvPr/>
        </p:nvSpPr>
        <p:spPr>
          <a:xfrm>
            <a:off x="79644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9" name="Oval 38"/>
          <p:cNvSpPr/>
          <p:nvPr/>
        </p:nvSpPr>
        <p:spPr>
          <a:xfrm>
            <a:off x="48591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0" name="TextBox 39"/>
          <p:cNvSpPr txBox="1"/>
          <p:nvPr/>
        </p:nvSpPr>
        <p:spPr>
          <a:xfrm>
            <a:off x="49926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41" name="Oval 40"/>
          <p:cNvSpPr/>
          <p:nvPr/>
        </p:nvSpPr>
        <p:spPr>
          <a:xfrm>
            <a:off x="64135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2" name="TextBox 41"/>
          <p:cNvSpPr txBox="1"/>
          <p:nvPr/>
        </p:nvSpPr>
        <p:spPr>
          <a:xfrm>
            <a:off x="65470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Backend</a:t>
            </a:r>
          </a:p>
        </p:txBody>
      </p:sp>
      <p:sp>
        <p:nvSpPr>
          <p:cNvPr id="169" name="TextBox 168"/>
          <p:cNvSpPr txBox="1"/>
          <p:nvPr/>
        </p:nvSpPr>
        <p:spPr>
          <a:xfrm rot="5400000">
            <a:off x="11098985" y="2199232"/>
            <a:ext cx="2272995"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Scale Out</a:t>
            </a:r>
          </a:p>
        </p:txBody>
      </p:sp>
      <p:sp>
        <p:nvSpPr>
          <p:cNvPr id="217" name="Oval 216"/>
          <p:cNvSpPr/>
          <p:nvPr/>
        </p:nvSpPr>
        <p:spPr>
          <a:xfrm>
            <a:off x="12015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18" name="TextBox 217"/>
          <p:cNvSpPr txBox="1"/>
          <p:nvPr/>
        </p:nvSpPr>
        <p:spPr>
          <a:xfrm>
            <a:off x="1254211" y="2223426"/>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19" name="Oval 218"/>
          <p:cNvSpPr/>
          <p:nvPr/>
        </p:nvSpPr>
        <p:spPr>
          <a:xfrm>
            <a:off x="3523299" y="1365500"/>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0" name="TextBox 219"/>
          <p:cNvSpPr txBox="1"/>
          <p:nvPr/>
        </p:nvSpPr>
        <p:spPr>
          <a:xfrm>
            <a:off x="3599063" y="162366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21" name="Oval 220"/>
          <p:cNvSpPr/>
          <p:nvPr/>
        </p:nvSpPr>
        <p:spPr>
          <a:xfrm>
            <a:off x="97359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2" name="TextBox 221"/>
          <p:cNvSpPr txBox="1"/>
          <p:nvPr/>
        </p:nvSpPr>
        <p:spPr>
          <a:xfrm>
            <a:off x="9799637" y="223722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(Write)</a:t>
            </a:r>
          </a:p>
        </p:txBody>
      </p:sp>
      <p:sp>
        <p:nvSpPr>
          <p:cNvPr id="223" name="Oval 222"/>
          <p:cNvSpPr/>
          <p:nvPr/>
        </p:nvSpPr>
        <p:spPr>
          <a:xfrm>
            <a:off x="7602310" y="1373707"/>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4" name="TextBox 223"/>
          <p:cNvSpPr txBox="1"/>
          <p:nvPr/>
        </p:nvSpPr>
        <p:spPr>
          <a:xfrm>
            <a:off x="7673128" y="1623051"/>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cxnSp>
        <p:nvCxnSpPr>
          <p:cNvPr id="239" name="Curved Connector 85"/>
          <p:cNvCxnSpPr>
            <a:endCxn id="6" idx="0"/>
          </p:cNvCxnSpPr>
          <p:nvPr/>
        </p:nvCxnSpPr>
        <p:spPr>
          <a:xfrm>
            <a:off x="1009015" y="3219627"/>
            <a:ext cx="24855" cy="841515"/>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2" name="Curved Connector 85"/>
          <p:cNvCxnSpPr>
            <a:stCxn id="210" idx="3"/>
            <a:endCxn id="31" idx="1"/>
          </p:cNvCxnSpPr>
          <p:nvPr/>
        </p:nvCxnSpPr>
        <p:spPr>
          <a:xfrm>
            <a:off x="1426736" y="3189653"/>
            <a:ext cx="654429" cy="719538"/>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5" name="Curved Connector 85"/>
          <p:cNvCxnSpPr>
            <a:stCxn id="214" idx="1"/>
            <a:endCxn id="35" idx="1"/>
          </p:cNvCxnSpPr>
          <p:nvPr/>
        </p:nvCxnSpPr>
        <p:spPr>
          <a:xfrm>
            <a:off x="3302255" y="2563211"/>
            <a:ext cx="246664" cy="126978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8" name="Curved Connector 85"/>
          <p:cNvCxnSpPr>
            <a:stCxn id="213" idx="1"/>
            <a:endCxn id="39" idx="1"/>
          </p:cNvCxnSpPr>
          <p:nvPr/>
        </p:nvCxnSpPr>
        <p:spPr>
          <a:xfrm>
            <a:off x="3707703" y="2617948"/>
            <a:ext cx="1258536" cy="1215043"/>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1" name="Curved Connector 85"/>
          <p:cNvCxnSpPr>
            <a:stCxn id="255" idx="1"/>
            <a:endCxn id="41" idx="7"/>
          </p:cNvCxnSpPr>
          <p:nvPr/>
        </p:nvCxnSpPr>
        <p:spPr>
          <a:xfrm flipH="1">
            <a:off x="7037981" y="2570502"/>
            <a:ext cx="1337537" cy="126248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4" name="Curved Connector 85"/>
          <p:cNvCxnSpPr>
            <a:stCxn id="253" idx="1"/>
            <a:endCxn id="37" idx="7"/>
          </p:cNvCxnSpPr>
          <p:nvPr/>
        </p:nvCxnSpPr>
        <p:spPr>
          <a:xfrm flipH="1">
            <a:off x="8455301" y="2625239"/>
            <a:ext cx="325665" cy="12077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8" name="Curved Connector 85"/>
          <p:cNvCxnSpPr>
            <a:stCxn id="259" idx="1"/>
            <a:endCxn id="33" idx="7"/>
          </p:cNvCxnSpPr>
          <p:nvPr/>
        </p:nvCxnSpPr>
        <p:spPr>
          <a:xfrm flipH="1">
            <a:off x="9933581" y="3189653"/>
            <a:ext cx="527945" cy="719538"/>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61" name="Curved Connector 85"/>
          <p:cNvCxnSpPr>
            <a:stCxn id="257" idx="1"/>
            <a:endCxn id="29" idx="0"/>
          </p:cNvCxnSpPr>
          <p:nvPr/>
        </p:nvCxnSpPr>
        <p:spPr>
          <a:xfrm>
            <a:off x="10866974" y="3244390"/>
            <a:ext cx="161313" cy="816752"/>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6" name="Oval 195"/>
          <p:cNvSpPr/>
          <p:nvPr/>
        </p:nvSpPr>
        <p:spPr>
          <a:xfrm>
            <a:off x="241086" y="1976198"/>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97" name="Oval 196"/>
          <p:cNvSpPr/>
          <p:nvPr/>
        </p:nvSpPr>
        <p:spPr>
          <a:xfrm>
            <a:off x="10714037" y="1995401"/>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99" name="Oval 198"/>
          <p:cNvSpPr/>
          <p:nvPr/>
        </p:nvSpPr>
        <p:spPr>
          <a:xfrm>
            <a:off x="2573110" y="13636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0" name="Oval 199"/>
          <p:cNvSpPr/>
          <p:nvPr/>
        </p:nvSpPr>
        <p:spPr>
          <a:xfrm>
            <a:off x="8562734" y="13636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1" name="TextBox 200"/>
          <p:cNvSpPr txBox="1"/>
          <p:nvPr/>
        </p:nvSpPr>
        <p:spPr>
          <a:xfrm>
            <a:off x="300264" y="2225718"/>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3" name="TextBox 202"/>
          <p:cNvSpPr txBox="1"/>
          <p:nvPr/>
        </p:nvSpPr>
        <p:spPr>
          <a:xfrm>
            <a:off x="2633780" y="1613615"/>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4" name="TextBox 203"/>
          <p:cNvSpPr txBox="1"/>
          <p:nvPr/>
        </p:nvSpPr>
        <p:spPr>
          <a:xfrm>
            <a:off x="8632169" y="1613615"/>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5" name="TextBox 204"/>
          <p:cNvSpPr txBox="1"/>
          <p:nvPr/>
        </p:nvSpPr>
        <p:spPr>
          <a:xfrm>
            <a:off x="10786107" y="2239899"/>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(Write)</a:t>
            </a:r>
          </a:p>
        </p:txBody>
      </p:sp>
      <p:sp>
        <p:nvSpPr>
          <p:cNvPr id="209" name="Isosceles Triangle 208"/>
          <p:cNvSpPr/>
          <p:nvPr/>
        </p:nvSpPr>
        <p:spPr bwMode="auto">
          <a:xfrm rot="10800000">
            <a:off x="837909" y="3015790"/>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10" name="TextBox 209"/>
          <p:cNvSpPr txBox="1"/>
          <p:nvPr/>
        </p:nvSpPr>
        <p:spPr>
          <a:xfrm>
            <a:off x="981101" y="3037303"/>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12" name="TextBox 211"/>
          <p:cNvSpPr txBox="1"/>
          <p:nvPr/>
        </p:nvSpPr>
        <p:spPr>
          <a:xfrm>
            <a:off x="675854" y="2735262"/>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13" name="Isosceles Triangle 212"/>
          <p:cNvSpPr/>
          <p:nvPr/>
        </p:nvSpPr>
        <p:spPr bwMode="auto">
          <a:xfrm rot="10800000">
            <a:off x="3159063" y="2389348"/>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14" name="TextBox 213"/>
          <p:cNvSpPr txBox="1"/>
          <p:nvPr/>
        </p:nvSpPr>
        <p:spPr>
          <a:xfrm>
            <a:off x="3302255" y="2410861"/>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15" name="TextBox 214"/>
          <p:cNvSpPr txBox="1"/>
          <p:nvPr/>
        </p:nvSpPr>
        <p:spPr>
          <a:xfrm>
            <a:off x="2997008" y="2108820"/>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53" name="Isosceles Triangle 252"/>
          <p:cNvSpPr/>
          <p:nvPr/>
        </p:nvSpPr>
        <p:spPr bwMode="auto">
          <a:xfrm rot="10800000">
            <a:off x="8232326" y="2396639"/>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55" name="TextBox 254"/>
          <p:cNvSpPr txBox="1"/>
          <p:nvPr/>
        </p:nvSpPr>
        <p:spPr>
          <a:xfrm>
            <a:off x="8375518" y="2418152"/>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56" name="TextBox 255"/>
          <p:cNvSpPr txBox="1"/>
          <p:nvPr/>
        </p:nvSpPr>
        <p:spPr>
          <a:xfrm>
            <a:off x="8070271" y="2116111"/>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57" name="Isosceles Triangle 256"/>
          <p:cNvSpPr/>
          <p:nvPr/>
        </p:nvSpPr>
        <p:spPr bwMode="auto">
          <a:xfrm rot="10800000">
            <a:off x="10318334" y="3015790"/>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59" name="TextBox 258"/>
          <p:cNvSpPr txBox="1"/>
          <p:nvPr/>
        </p:nvSpPr>
        <p:spPr>
          <a:xfrm>
            <a:off x="10461526" y="3037303"/>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60" name="TextBox 259"/>
          <p:cNvSpPr txBox="1"/>
          <p:nvPr/>
        </p:nvSpPr>
        <p:spPr>
          <a:xfrm>
            <a:off x="10156279" y="2735262"/>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88" name="TextBox 287"/>
          <p:cNvSpPr txBox="1"/>
          <p:nvPr/>
        </p:nvSpPr>
        <p:spPr>
          <a:xfrm>
            <a:off x="653940" y="2035663"/>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89" name="TextBox 288"/>
          <p:cNvSpPr txBox="1"/>
          <p:nvPr/>
        </p:nvSpPr>
        <p:spPr>
          <a:xfrm>
            <a:off x="2997008" y="1432492"/>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0" name="TextBox 289"/>
          <p:cNvSpPr txBox="1"/>
          <p:nvPr/>
        </p:nvSpPr>
        <p:spPr>
          <a:xfrm>
            <a:off x="8022066" y="1444208"/>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1" name="TextBox 290"/>
          <p:cNvSpPr txBox="1"/>
          <p:nvPr/>
        </p:nvSpPr>
        <p:spPr>
          <a:xfrm>
            <a:off x="10150638" y="2046294"/>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2" name="TextBox 291"/>
          <p:cNvSpPr txBox="1"/>
          <p:nvPr/>
        </p:nvSpPr>
        <p:spPr>
          <a:xfrm>
            <a:off x="1619678" y="2047741"/>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3" name="TextBox 292"/>
          <p:cNvSpPr txBox="1"/>
          <p:nvPr/>
        </p:nvSpPr>
        <p:spPr>
          <a:xfrm>
            <a:off x="3936416" y="1446822"/>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4" name="TextBox 293"/>
          <p:cNvSpPr txBox="1"/>
          <p:nvPr/>
        </p:nvSpPr>
        <p:spPr>
          <a:xfrm>
            <a:off x="8975851" y="1446533"/>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5" name="TextBox 294"/>
          <p:cNvSpPr txBox="1"/>
          <p:nvPr/>
        </p:nvSpPr>
        <p:spPr>
          <a:xfrm>
            <a:off x="11153986" y="2069589"/>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DMZ</a:t>
            </a:r>
          </a:p>
        </p:txBody>
      </p:sp>
      <p:sp>
        <p:nvSpPr>
          <p:cNvPr id="195" name="TextBox 194"/>
          <p:cNvSpPr txBox="1"/>
          <p:nvPr/>
        </p:nvSpPr>
        <p:spPr>
          <a:xfrm>
            <a:off x="1070671" y="3515016"/>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27" name="TextBox 226"/>
          <p:cNvSpPr txBox="1"/>
          <p:nvPr/>
        </p:nvSpPr>
        <p:spPr>
          <a:xfrm>
            <a:off x="3969038" y="3508879"/>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28" name="TextBox 227"/>
          <p:cNvSpPr txBox="1"/>
          <p:nvPr/>
        </p:nvSpPr>
        <p:spPr>
          <a:xfrm>
            <a:off x="7245638" y="3508878"/>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29" name="TextBox 228"/>
          <p:cNvSpPr txBox="1"/>
          <p:nvPr/>
        </p:nvSpPr>
        <p:spPr>
          <a:xfrm>
            <a:off x="10217438" y="3508877"/>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71" name="TextBox 70"/>
          <p:cNvSpPr txBox="1"/>
          <p:nvPr/>
        </p:nvSpPr>
        <p:spPr>
          <a:xfrm>
            <a:off x="0" y="6450798"/>
            <a:ext cx="1254941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Demo</a:t>
            </a:r>
          </a:p>
        </p:txBody>
      </p:sp>
    </p:spTree>
    <p:extLst>
      <p:ext uri="{BB962C8B-B14F-4D97-AF65-F5344CB8AC3E}">
        <p14:creationId xmlns:p14="http://schemas.microsoft.com/office/powerpoint/2010/main" val="255681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additive="base">
                                        <p:cTn id="7" dur="500" fill="hold"/>
                                        <p:tgtEl>
                                          <p:spTgt spid="71"/>
                                        </p:tgtEl>
                                        <p:attrNameLst>
                                          <p:attrName>ppt_x</p:attrName>
                                        </p:attrNameLst>
                                      </p:cBhvr>
                                      <p:tavLst>
                                        <p:tav tm="0">
                                          <p:val>
                                            <p:strVal val="1+#ppt_w/2"/>
                                          </p:val>
                                        </p:tav>
                                        <p:tav tm="100000">
                                          <p:val>
                                            <p:strVal val="#ppt_x"/>
                                          </p:val>
                                        </p:tav>
                                      </p:tavLst>
                                    </p:anim>
                                    <p:anim calcmode="lin" valueType="num">
                                      <p:cBhvr additive="base">
                                        <p:cTn id="8"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125662"/>
            <a:ext cx="12436475" cy="1828800"/>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ctr"/>
            <a:r>
              <a:rPr dirty="0" smtClean="0">
                <a:solidFill>
                  <a:srgbClr val="404040"/>
                </a:solidFill>
              </a:rPr>
              <a:t>gateway</a:t>
            </a:r>
            <a:endParaRPr dirty="0">
              <a:solidFill>
                <a:srgbClr val="404040"/>
              </a:solidFill>
            </a:endParaRPr>
          </a:p>
        </p:txBody>
      </p:sp>
    </p:spTree>
    <p:extLst>
      <p:ext uri="{BB962C8B-B14F-4D97-AF65-F5344CB8AC3E}">
        <p14:creationId xmlns:p14="http://schemas.microsoft.com/office/powerpoint/2010/main" val="72247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r>
              <a:rPr lang="en-US" sz="3200" dirty="0" smtClean="0"/>
              <a:t>Web Application Proxy</a:t>
            </a:r>
          </a:p>
          <a:p>
            <a:pPr lvl="1"/>
            <a:r>
              <a:rPr lang="en-US" sz="2000" dirty="0" smtClean="0"/>
              <a:t>A </a:t>
            </a:r>
            <a:r>
              <a:rPr lang="en-US" sz="2000" dirty="0"/>
              <a:t>new Remote Access server role in Windows Server 2012 R2</a:t>
            </a:r>
          </a:p>
          <a:p>
            <a:pPr lvl="1"/>
            <a:r>
              <a:rPr lang="en-US" sz="2000" dirty="0"/>
              <a:t>Sits in the DMZ between front and back firewalls with inbound and outbound network interface cards</a:t>
            </a:r>
          </a:p>
          <a:p>
            <a:pPr lvl="1"/>
            <a:r>
              <a:rPr lang="en-US" sz="2000" dirty="0"/>
              <a:t>Works with an AD FS server to securely publish services that use claims-based </a:t>
            </a:r>
            <a:r>
              <a:rPr lang="en-US" sz="2000" dirty="0" smtClean="0"/>
              <a:t>authentication </a:t>
            </a:r>
            <a:r>
              <a:rPr lang="en-US" sz="2000" dirty="0"/>
              <a:t>or </a:t>
            </a:r>
            <a:r>
              <a:rPr lang="en-US" sz="2000" dirty="0" smtClean="0"/>
              <a:t>Kerberos</a:t>
            </a:r>
            <a:endParaRPr lang="en-US" sz="2000" dirty="0"/>
          </a:p>
          <a:p>
            <a:pPr lvl="1"/>
            <a:r>
              <a:rPr lang="en-US" sz="2000" dirty="0"/>
              <a:t>A reverse </a:t>
            </a:r>
            <a:r>
              <a:rPr lang="en-US" sz="2000" dirty="0" smtClean="0"/>
              <a:t>proxy </a:t>
            </a:r>
            <a:r>
              <a:rPr lang="en-US" sz="2000" dirty="0"/>
              <a:t>routes requests from external URLs to internal </a:t>
            </a:r>
            <a:r>
              <a:rPr lang="en-US" sz="2000" dirty="0" smtClean="0"/>
              <a:t>URLs</a:t>
            </a:r>
          </a:p>
          <a:p>
            <a:r>
              <a:rPr lang="en-US" sz="3200" dirty="0" smtClean="0"/>
              <a:t>Workplace Join</a:t>
            </a:r>
          </a:p>
          <a:p>
            <a:pPr lvl="1"/>
            <a:r>
              <a:rPr lang="en-US" sz="2000" dirty="0" smtClean="0"/>
              <a:t>Register with Active Directory so devices become “known” to IT</a:t>
            </a:r>
          </a:p>
          <a:p>
            <a:pPr lvl="1"/>
            <a:r>
              <a:rPr lang="en-US" sz="2000" dirty="0" smtClean="0"/>
              <a:t>Supports multifactor authentication</a:t>
            </a:r>
          </a:p>
          <a:p>
            <a:pPr lvl="1"/>
            <a:r>
              <a:rPr lang="en-US" sz="2000" dirty="0" smtClean="0"/>
              <a:t>Single Sign On (SSO)</a:t>
            </a:r>
          </a:p>
        </p:txBody>
      </p:sp>
      <p:sp>
        <p:nvSpPr>
          <p:cNvPr id="3" name="Title 2"/>
          <p:cNvSpPr>
            <a:spLocks noGrp="1"/>
          </p:cNvSpPr>
          <p:nvPr>
            <p:ph type="title"/>
          </p:nvPr>
        </p:nvSpPr>
        <p:spPr/>
        <p:txBody>
          <a:bodyPr/>
          <a:lstStyle/>
          <a:p>
            <a:r>
              <a:rPr lang="en-US" dirty="0" smtClean="0"/>
              <a:t>Mobile Access Gateway</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smtClean="0"/>
              <a:t>Securely publish </a:t>
            </a:r>
            <a:r>
              <a:rPr lang="en-US" dirty="0" err="1" smtClean="0"/>
              <a:t>on-premise</a:t>
            </a:r>
            <a:r>
              <a:rPr lang="en-US" dirty="0" smtClean="0"/>
              <a:t> APIs from your corporate network out to the Internet</a:t>
            </a:r>
          </a:p>
        </p:txBody>
      </p:sp>
    </p:spTree>
    <p:extLst>
      <p:ext uri="{BB962C8B-B14F-4D97-AF65-F5344CB8AC3E}">
        <p14:creationId xmlns:p14="http://schemas.microsoft.com/office/powerpoint/2010/main" val="185969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68110"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9" name="TextBox 8"/>
          <p:cNvSpPr txBox="1"/>
          <p:nvPr/>
        </p:nvSpPr>
        <p:spPr>
          <a:xfrm>
            <a:off x="801619" y="426070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16" name="Rounded Rectangle 15"/>
          <p:cNvSpPr/>
          <p:nvPr/>
        </p:nvSpPr>
        <p:spPr bwMode="auto">
          <a:xfrm>
            <a:off x="4859110" y="4741770"/>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Internet</a:t>
            </a:r>
          </a:p>
        </p:txBody>
      </p:sp>
      <p:sp>
        <p:nvSpPr>
          <p:cNvPr id="21" name="Rounded Rectangle 20"/>
          <p:cNvSpPr/>
          <p:nvPr/>
        </p:nvSpPr>
        <p:spPr bwMode="auto">
          <a:xfrm>
            <a:off x="4859110" y="5658991"/>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p:cNvSpPr txBox="1"/>
          <p:nvPr/>
        </p:nvSpPr>
        <p:spPr>
          <a:xfrm>
            <a:off x="5072635" y="5515598"/>
            <a:ext cx="188378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Front Firewall</a:t>
            </a:r>
          </a:p>
        </p:txBody>
      </p:sp>
      <p:sp>
        <p:nvSpPr>
          <p:cNvPr id="23" name="TextBox 22"/>
          <p:cNvSpPr txBox="1"/>
          <p:nvPr/>
        </p:nvSpPr>
        <p:spPr>
          <a:xfrm>
            <a:off x="5103065" y="4601198"/>
            <a:ext cx="181344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Back Firewall</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API Tier</a:t>
            </a:r>
          </a:p>
        </p:txBody>
      </p:sp>
      <p:sp>
        <p:nvSpPr>
          <p:cNvPr id="29" name="Oval 28"/>
          <p:cNvSpPr/>
          <p:nvPr/>
        </p:nvSpPr>
        <p:spPr>
          <a:xfrm>
            <a:off x="10662527"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0" name="TextBox 29"/>
          <p:cNvSpPr txBox="1"/>
          <p:nvPr/>
        </p:nvSpPr>
        <p:spPr>
          <a:xfrm>
            <a:off x="10796036" y="4289742"/>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1" name="Oval 30"/>
          <p:cNvSpPr/>
          <p:nvPr/>
        </p:nvSpPr>
        <p:spPr>
          <a:xfrm>
            <a:off x="1974036"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2" name="TextBox 31"/>
          <p:cNvSpPr txBox="1"/>
          <p:nvPr/>
        </p:nvSpPr>
        <p:spPr>
          <a:xfrm>
            <a:off x="2107545"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3" name="Oval 32"/>
          <p:cNvSpPr/>
          <p:nvPr/>
        </p:nvSpPr>
        <p:spPr>
          <a:xfrm>
            <a:off x="9309190"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4" name="TextBox 33"/>
          <p:cNvSpPr txBox="1"/>
          <p:nvPr/>
        </p:nvSpPr>
        <p:spPr>
          <a:xfrm>
            <a:off x="9442699"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5" name="Oval 34"/>
          <p:cNvSpPr/>
          <p:nvPr/>
        </p:nvSpPr>
        <p:spPr>
          <a:xfrm>
            <a:off x="34417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6" name="TextBox 35"/>
          <p:cNvSpPr txBox="1"/>
          <p:nvPr/>
        </p:nvSpPr>
        <p:spPr>
          <a:xfrm>
            <a:off x="35752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7" name="Oval 36"/>
          <p:cNvSpPr/>
          <p:nvPr/>
        </p:nvSpPr>
        <p:spPr>
          <a:xfrm>
            <a:off x="78309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8" name="TextBox 37"/>
          <p:cNvSpPr txBox="1"/>
          <p:nvPr/>
        </p:nvSpPr>
        <p:spPr>
          <a:xfrm>
            <a:off x="79644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9" name="Oval 38"/>
          <p:cNvSpPr/>
          <p:nvPr/>
        </p:nvSpPr>
        <p:spPr>
          <a:xfrm>
            <a:off x="48591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0" name="TextBox 39"/>
          <p:cNvSpPr txBox="1"/>
          <p:nvPr/>
        </p:nvSpPr>
        <p:spPr>
          <a:xfrm>
            <a:off x="49926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41" name="Oval 40"/>
          <p:cNvSpPr/>
          <p:nvPr/>
        </p:nvSpPr>
        <p:spPr>
          <a:xfrm>
            <a:off x="64135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2" name="TextBox 41"/>
          <p:cNvSpPr txBox="1"/>
          <p:nvPr/>
        </p:nvSpPr>
        <p:spPr>
          <a:xfrm>
            <a:off x="65470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cxnSp>
        <p:nvCxnSpPr>
          <p:cNvPr id="86" name="Curved Connector 85"/>
          <p:cNvCxnSpPr/>
          <p:nvPr/>
        </p:nvCxnSpPr>
        <p:spPr>
          <a:xfrm flipH="1">
            <a:off x="7155224" y="4574785"/>
            <a:ext cx="3507303" cy="175569"/>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Curved Connector 85"/>
          <p:cNvCxnSpPr>
            <a:stCxn id="33" idx="3"/>
          </p:cNvCxnSpPr>
          <p:nvPr/>
        </p:nvCxnSpPr>
        <p:spPr>
          <a:xfrm flipH="1">
            <a:off x="6898486" y="4426453"/>
            <a:ext cx="2517833" cy="213809"/>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2" name="Curved Connector 85"/>
          <p:cNvCxnSpPr/>
          <p:nvPr/>
        </p:nvCxnSpPr>
        <p:spPr>
          <a:xfrm flipH="1">
            <a:off x="6321733" y="4249381"/>
            <a:ext cx="1534949" cy="4361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5" name="Curved Connector 85"/>
          <p:cNvCxnSpPr>
            <a:stCxn id="41" idx="3"/>
          </p:cNvCxnSpPr>
          <p:nvPr/>
        </p:nvCxnSpPr>
        <p:spPr>
          <a:xfrm flipH="1">
            <a:off x="6164234" y="4350253"/>
            <a:ext cx="356485" cy="34571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1" name="Curved Connector 85"/>
          <p:cNvCxnSpPr>
            <a:stCxn id="39" idx="5"/>
          </p:cNvCxnSpPr>
          <p:nvPr/>
        </p:nvCxnSpPr>
        <p:spPr>
          <a:xfrm>
            <a:off x="5483501" y="4350253"/>
            <a:ext cx="411957" cy="34571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5" name="Curved Connector 85"/>
          <p:cNvCxnSpPr/>
          <p:nvPr/>
        </p:nvCxnSpPr>
        <p:spPr>
          <a:xfrm>
            <a:off x="4150622" y="4249381"/>
            <a:ext cx="1563708" cy="4361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8" name="Curved Connector 85"/>
          <p:cNvCxnSpPr>
            <a:stCxn id="31" idx="5"/>
          </p:cNvCxnSpPr>
          <p:nvPr/>
        </p:nvCxnSpPr>
        <p:spPr>
          <a:xfrm>
            <a:off x="2598427" y="4426453"/>
            <a:ext cx="2421008" cy="21380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1" name="Curved Connector 85"/>
          <p:cNvCxnSpPr/>
          <p:nvPr/>
        </p:nvCxnSpPr>
        <p:spPr>
          <a:xfrm>
            <a:off x="1391497" y="4562622"/>
            <a:ext cx="3434687" cy="18773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37" name="Isosceles Triangle 136"/>
          <p:cNvSpPr/>
          <p:nvPr/>
        </p:nvSpPr>
        <p:spPr bwMode="auto">
          <a:xfrm rot="10800000">
            <a:off x="5626985" y="5173661"/>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38" name="TextBox 137"/>
          <p:cNvSpPr txBox="1"/>
          <p:nvPr/>
        </p:nvSpPr>
        <p:spPr>
          <a:xfrm>
            <a:off x="5770177" y="5195174"/>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143" name="Isosceles Triangle 142"/>
          <p:cNvSpPr/>
          <p:nvPr/>
        </p:nvSpPr>
        <p:spPr bwMode="auto">
          <a:xfrm rot="10800000">
            <a:off x="5659127" y="4235214"/>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44" name="TextBox 143"/>
          <p:cNvSpPr txBox="1"/>
          <p:nvPr/>
        </p:nvSpPr>
        <p:spPr>
          <a:xfrm>
            <a:off x="5802319" y="4256727"/>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145" name="Rounded Rectangle 144"/>
          <p:cNvSpPr/>
          <p:nvPr/>
        </p:nvSpPr>
        <p:spPr bwMode="auto">
          <a:xfrm>
            <a:off x="3702675"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6" name="TextBox 145"/>
          <p:cNvSpPr txBox="1"/>
          <p:nvPr/>
        </p:nvSpPr>
        <p:spPr>
          <a:xfrm>
            <a:off x="3625121"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48" name="Rounded Rectangle 147"/>
          <p:cNvSpPr/>
          <p:nvPr/>
        </p:nvSpPr>
        <p:spPr bwMode="auto">
          <a:xfrm>
            <a:off x="6434961"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9" name="TextBox 148"/>
          <p:cNvSpPr txBox="1"/>
          <p:nvPr/>
        </p:nvSpPr>
        <p:spPr>
          <a:xfrm>
            <a:off x="6357407"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Backend</a:t>
            </a:r>
          </a:p>
        </p:txBody>
      </p:sp>
      <p:sp>
        <p:nvSpPr>
          <p:cNvPr id="169" name="TextBox 168"/>
          <p:cNvSpPr txBox="1"/>
          <p:nvPr/>
        </p:nvSpPr>
        <p:spPr>
          <a:xfrm rot="5400000">
            <a:off x="11098985" y="2199232"/>
            <a:ext cx="2272995"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Server Facade</a:t>
            </a:r>
          </a:p>
        </p:txBody>
      </p:sp>
      <p:sp>
        <p:nvSpPr>
          <p:cNvPr id="206" name="TextBox 205"/>
          <p:cNvSpPr txBox="1"/>
          <p:nvPr/>
        </p:nvSpPr>
        <p:spPr>
          <a:xfrm>
            <a:off x="5497072" y="3954686"/>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07" name="TextBox 206"/>
          <p:cNvSpPr txBox="1"/>
          <p:nvPr/>
        </p:nvSpPr>
        <p:spPr>
          <a:xfrm>
            <a:off x="5468710" y="4893594"/>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DMZ</a:t>
            </a:r>
          </a:p>
        </p:txBody>
      </p:sp>
    </p:spTree>
    <p:extLst>
      <p:ext uri="{BB962C8B-B14F-4D97-AF65-F5344CB8AC3E}">
        <p14:creationId xmlns:p14="http://schemas.microsoft.com/office/powerpoint/2010/main" val="270248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6000"/>
          <a:stretch/>
        </p:blipFill>
        <p:spPr>
          <a:xfrm rot="5400000">
            <a:off x="7758174" y="1165543"/>
            <a:ext cx="2863726" cy="50292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597" y="2125663"/>
            <a:ext cx="5527040" cy="3108960"/>
          </a:xfrm>
          <a:prstGeom prst="rect">
            <a:avLst/>
          </a:prstGeom>
        </p:spPr>
      </p:pic>
      <p:sp>
        <p:nvSpPr>
          <p:cNvPr id="10" name="Title 1"/>
          <p:cNvSpPr txBox="1">
            <a:spLocks/>
          </p:cNvSpPr>
          <p:nvPr/>
        </p:nvSpPr>
        <p:spPr>
          <a:xfrm>
            <a:off x="1329105" y="479425"/>
            <a:ext cx="9994532" cy="1828800"/>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ctr"/>
            <a:r>
              <a:rPr dirty="0" smtClean="0">
                <a:solidFill>
                  <a:srgbClr val="404040"/>
                </a:solidFill>
              </a:rPr>
              <a:t>bring your device to life with data </a:t>
            </a:r>
            <a:endParaRPr dirty="0">
              <a:solidFill>
                <a:srgbClr val="404040"/>
              </a:solidFill>
            </a:endParaRPr>
          </a:p>
        </p:txBody>
      </p:sp>
    </p:spTree>
    <p:extLst>
      <p:ext uri="{BB962C8B-B14F-4D97-AF65-F5344CB8AC3E}">
        <p14:creationId xmlns:p14="http://schemas.microsoft.com/office/powerpoint/2010/main" val="406443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r>
              <a:rPr lang="en-US" sz="3200" dirty="0" err="1"/>
              <a:t>HttpClient</a:t>
            </a:r>
            <a:r>
              <a:rPr lang="en-US" sz="3200" dirty="0"/>
              <a:t> </a:t>
            </a:r>
            <a:r>
              <a:rPr lang="en-US" sz="3200" dirty="0" smtClean="0"/>
              <a:t>is your new best friend</a:t>
            </a:r>
          </a:p>
          <a:p>
            <a:pPr lvl="1"/>
            <a:r>
              <a:rPr lang="en-US" sz="2000" dirty="0" smtClean="0"/>
              <a:t>Asynchronously call </a:t>
            </a:r>
            <a:r>
              <a:rPr lang="en-US" sz="2000" dirty="0" err="1" smtClean="0"/>
              <a:t>RESTful</a:t>
            </a:r>
            <a:r>
              <a:rPr lang="en-US" sz="2000" dirty="0" smtClean="0"/>
              <a:t> APIs</a:t>
            </a:r>
          </a:p>
          <a:p>
            <a:pPr lvl="1"/>
            <a:r>
              <a:rPr lang="en-US" sz="2000" dirty="0" smtClean="0"/>
              <a:t>Support automatic decompression via </a:t>
            </a:r>
            <a:r>
              <a:rPr lang="en-US" sz="2000" dirty="0" err="1" smtClean="0"/>
              <a:t>GZip</a:t>
            </a:r>
            <a:r>
              <a:rPr lang="en-US" sz="2000" dirty="0" smtClean="0"/>
              <a:t> and Deflate</a:t>
            </a:r>
          </a:p>
          <a:p>
            <a:pPr lvl="1"/>
            <a:r>
              <a:rPr lang="en-US" sz="2000" dirty="0" smtClean="0"/>
              <a:t>Download JSON data results and de-serialize into object collections</a:t>
            </a:r>
          </a:p>
          <a:p>
            <a:pPr lvl="1"/>
            <a:r>
              <a:rPr lang="en-US" sz="2000" dirty="0" smtClean="0"/>
              <a:t>Serialize newly created data on your device as JSON and upload</a:t>
            </a:r>
          </a:p>
          <a:p>
            <a:pPr lvl="0">
              <a:buClr>
                <a:srgbClr val="404040"/>
              </a:buClr>
            </a:pPr>
            <a:r>
              <a:rPr lang="en-US" sz="3200" dirty="0" smtClean="0">
                <a:gradFill>
                  <a:gsLst>
                    <a:gs pos="1250">
                      <a:srgbClr val="404040"/>
                    </a:gs>
                    <a:gs pos="100000">
                      <a:srgbClr val="404040"/>
                    </a:gs>
                  </a:gsLst>
                  <a:lin ang="5400000" scaled="0"/>
                </a:gradFill>
              </a:rPr>
              <a:t>Utilize </a:t>
            </a:r>
            <a:r>
              <a:rPr lang="en-US" sz="3200" dirty="0" err="1" smtClean="0">
                <a:gradFill>
                  <a:gsLst>
                    <a:gs pos="1250">
                      <a:srgbClr val="404040"/>
                    </a:gs>
                    <a:gs pos="100000">
                      <a:srgbClr val="404040"/>
                    </a:gs>
                  </a:gsLst>
                  <a:lin ang="5400000" scaled="0"/>
                </a:gradFill>
              </a:rPr>
              <a:t>NoSQL</a:t>
            </a:r>
            <a:r>
              <a:rPr lang="en-US" sz="3200" dirty="0" smtClean="0">
                <a:gradFill>
                  <a:gsLst>
                    <a:gs pos="1250">
                      <a:srgbClr val="404040"/>
                    </a:gs>
                    <a:gs pos="100000">
                      <a:srgbClr val="404040"/>
                    </a:gs>
                  </a:gsLst>
                  <a:lin ang="5400000" scaled="0"/>
                </a:gradFill>
              </a:rPr>
              <a:t> tables to </a:t>
            </a:r>
            <a:r>
              <a:rPr lang="en-US" sz="3200" dirty="0">
                <a:gradFill>
                  <a:gsLst>
                    <a:gs pos="1250">
                      <a:srgbClr val="404040"/>
                    </a:gs>
                    <a:gs pos="100000">
                      <a:srgbClr val="404040"/>
                    </a:gs>
                  </a:gsLst>
                  <a:lin ang="5400000" scaled="0"/>
                </a:gradFill>
              </a:rPr>
              <a:t>implement offline data capabilities for Windows Phones and </a:t>
            </a:r>
            <a:r>
              <a:rPr lang="en-US" sz="3200" dirty="0" smtClean="0">
                <a:gradFill>
                  <a:gsLst>
                    <a:gs pos="1250">
                      <a:srgbClr val="404040"/>
                    </a:gs>
                    <a:gs pos="100000">
                      <a:srgbClr val="404040"/>
                    </a:gs>
                  </a:gsLst>
                  <a:lin ang="5400000" scaled="0"/>
                </a:gradFill>
              </a:rPr>
              <a:t>Tablets</a:t>
            </a:r>
          </a:p>
          <a:p>
            <a:pPr lvl="1">
              <a:buClr>
                <a:srgbClr val="404040"/>
              </a:buClr>
            </a:pPr>
            <a:r>
              <a:rPr lang="en-US" sz="2000" dirty="0" smtClean="0">
                <a:gradFill>
                  <a:gsLst>
                    <a:gs pos="1250">
                      <a:srgbClr val="404040"/>
                    </a:gs>
                    <a:gs pos="100000">
                      <a:srgbClr val="404040"/>
                    </a:gs>
                  </a:gsLst>
                  <a:lin ang="5400000" scaled="0"/>
                </a:gradFill>
              </a:rPr>
              <a:t>Keep your customers working in the absence of network connectivity</a:t>
            </a:r>
          </a:p>
          <a:p>
            <a:pPr lvl="1">
              <a:buClr>
                <a:srgbClr val="404040"/>
              </a:buClr>
            </a:pPr>
            <a:r>
              <a:rPr lang="en-US" sz="2000" dirty="0" smtClean="0">
                <a:gradFill>
                  <a:gsLst>
                    <a:gs pos="1250">
                      <a:srgbClr val="404040"/>
                    </a:gs>
                    <a:gs pos="100000">
                      <a:srgbClr val="404040"/>
                    </a:gs>
                  </a:gsLst>
                  <a:lin ang="5400000" scaled="0"/>
                </a:gradFill>
              </a:rPr>
              <a:t>Create Tables and use LINQ to query in-memory object collections</a:t>
            </a:r>
          </a:p>
          <a:p>
            <a:pPr lvl="1">
              <a:buClr>
                <a:srgbClr val="404040"/>
              </a:buClr>
            </a:pPr>
            <a:r>
              <a:rPr lang="en-US" sz="2000" dirty="0" smtClean="0">
                <a:gradFill>
                  <a:gsLst>
                    <a:gs pos="1250">
                      <a:srgbClr val="404040"/>
                    </a:gs>
                    <a:gs pos="100000">
                      <a:srgbClr val="404040"/>
                    </a:gs>
                  </a:gsLst>
                  <a:lin ang="5400000" scaled="0"/>
                </a:gradFill>
              </a:rPr>
              <a:t>Execute SQL operations like SELECT, INSERT, UPDATE, and DELETE</a:t>
            </a:r>
          </a:p>
          <a:p>
            <a:pPr lvl="1">
              <a:buClr>
                <a:srgbClr val="404040"/>
              </a:buClr>
            </a:pPr>
            <a:r>
              <a:rPr lang="en-US" sz="2000" dirty="0" smtClean="0">
                <a:gradFill>
                  <a:gsLst>
                    <a:gs pos="1250">
                      <a:srgbClr val="404040"/>
                    </a:gs>
                    <a:gs pos="100000">
                      <a:srgbClr val="404040"/>
                    </a:gs>
                  </a:gsLst>
                  <a:lin ang="5400000" scaled="0"/>
                </a:gradFill>
              </a:rPr>
              <a:t>Perform multi-table JOINs</a:t>
            </a:r>
            <a:endParaRPr lang="en-US" sz="2000" dirty="0">
              <a:gradFill>
                <a:gsLst>
                  <a:gs pos="1250">
                    <a:srgbClr val="404040"/>
                  </a:gs>
                  <a:gs pos="100000">
                    <a:srgbClr val="404040"/>
                  </a:gs>
                </a:gsLst>
                <a:lin ang="5400000" scaled="0"/>
              </a:gradFill>
            </a:endParaRPr>
          </a:p>
          <a:p>
            <a:pPr lvl="1"/>
            <a:endParaRPr lang="en-US" sz="1800" dirty="0" smtClean="0"/>
          </a:p>
        </p:txBody>
      </p:sp>
      <p:sp>
        <p:nvSpPr>
          <p:cNvPr id="3" name="Title 2"/>
          <p:cNvSpPr>
            <a:spLocks noGrp="1"/>
          </p:cNvSpPr>
          <p:nvPr>
            <p:ph type="title"/>
          </p:nvPr>
        </p:nvSpPr>
        <p:spPr/>
        <p:txBody>
          <a:bodyPr/>
          <a:lstStyle/>
          <a:p>
            <a:r>
              <a:rPr lang="en-US" dirty="0" smtClean="0"/>
              <a:t>Consume APIs and Work Offline with </a:t>
            </a:r>
            <a:r>
              <a:rPr lang="en-US" dirty="0" err="1" smtClean="0"/>
              <a:t>NoSQL</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a:t>D</a:t>
            </a:r>
            <a:r>
              <a:rPr lang="en-US" dirty="0" smtClean="0"/>
              <a:t>ata is the      new oil</a:t>
            </a:r>
          </a:p>
        </p:txBody>
      </p:sp>
    </p:spTree>
    <p:extLst>
      <p:ext uri="{BB962C8B-B14F-4D97-AF65-F5344CB8AC3E}">
        <p14:creationId xmlns:p14="http://schemas.microsoft.com/office/powerpoint/2010/main" val="374646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2"/>
          </p:nvPr>
        </p:nvSpPr>
        <p:spPr/>
        <p:txBody>
          <a:bodyPr/>
          <a:lstStyle/>
          <a:p>
            <a:r>
              <a:rPr lang="en-US" dirty="0" smtClean="0"/>
              <a:t>Rob Tiffany</a:t>
            </a:r>
          </a:p>
          <a:p>
            <a:r>
              <a:rPr lang="en-US" dirty="0" smtClean="0"/>
              <a:t>Enterprise Mobility Strategist</a:t>
            </a:r>
          </a:p>
          <a:p>
            <a:r>
              <a:rPr lang="en-US" dirty="0"/>
              <a:t>Author, </a:t>
            </a:r>
            <a:r>
              <a:rPr lang="en-US" i="1" dirty="0">
                <a:hlinkClick r:id="rId3"/>
              </a:rPr>
              <a:t>Keeping Windows 8 Tablets in Sync with SQL Server </a:t>
            </a:r>
            <a:r>
              <a:rPr lang="en-US" i="1" dirty="0" smtClean="0">
                <a:hlinkClick r:id="rId3"/>
              </a:rPr>
              <a:t>2012</a:t>
            </a:r>
            <a:endParaRPr lang="en-US" i="1" dirty="0"/>
          </a:p>
        </p:txBody>
      </p:sp>
      <p:sp>
        <p:nvSpPr>
          <p:cNvPr id="2" name="Title 1"/>
          <p:cNvSpPr>
            <a:spLocks noGrp="1"/>
          </p:cNvSpPr>
          <p:nvPr>
            <p:ph type="title"/>
          </p:nvPr>
        </p:nvSpPr>
        <p:spPr/>
        <p:txBody>
          <a:bodyPr/>
          <a:lstStyle/>
          <a:p>
            <a:r>
              <a:rPr lang="en-US" dirty="0"/>
              <a:t>Wrap a Mobile API </a:t>
            </a:r>
            <a:r>
              <a:rPr lang="en-US" dirty="0" smtClean="0"/>
              <a:t/>
            </a:r>
            <a:br>
              <a:rPr lang="en-US" dirty="0" smtClean="0"/>
            </a:br>
            <a:r>
              <a:rPr lang="en-US" dirty="0" smtClean="0"/>
              <a:t>Around </a:t>
            </a:r>
            <a:r>
              <a:rPr lang="en-US" dirty="0"/>
              <a:t>your Enterprise </a:t>
            </a:r>
            <a:r>
              <a:rPr lang="en-US" dirty="0" smtClean="0"/>
              <a:t/>
            </a:r>
            <a:br>
              <a:rPr lang="en-US" dirty="0" smtClean="0"/>
            </a:br>
            <a:r>
              <a:rPr lang="en-US" dirty="0" smtClean="0"/>
              <a:t>and Take </a:t>
            </a:r>
            <a:r>
              <a:rPr lang="en-US" dirty="0"/>
              <a:t>Data Offline with </a:t>
            </a:r>
            <a:r>
              <a:rPr lang="en-US" dirty="0" err="1"/>
              <a:t>NoSQL</a:t>
            </a:r>
            <a:r>
              <a:rPr lang="en-US" dirty="0"/>
              <a:t> </a:t>
            </a:r>
            <a:r>
              <a:rPr lang="en-US" dirty="0" smtClean="0"/>
              <a:t/>
            </a:r>
            <a:br>
              <a:rPr lang="en-US" dirty="0" smtClean="0"/>
            </a:br>
            <a:r>
              <a:rPr lang="en-US" dirty="0" smtClean="0"/>
              <a:t>on </a:t>
            </a:r>
            <a:r>
              <a:rPr lang="en-US" dirty="0"/>
              <a:t>Windows Phones and Tablets</a:t>
            </a:r>
          </a:p>
        </p:txBody>
      </p:sp>
      <p:sp>
        <p:nvSpPr>
          <p:cNvPr id="4" name="Text Placeholder 3"/>
          <p:cNvSpPr>
            <a:spLocks noGrp="1"/>
          </p:cNvSpPr>
          <p:nvPr>
            <p:ph type="body" sz="quarter" idx="13"/>
          </p:nvPr>
        </p:nvSpPr>
        <p:spPr/>
        <p:txBody>
          <a:bodyPr/>
          <a:lstStyle/>
          <a:p>
            <a:r>
              <a:rPr lang="en-US" dirty="0" smtClean="0"/>
              <a:t>2-547</a:t>
            </a:r>
            <a:endParaRPr lang="en-US" dirty="0"/>
          </a:p>
        </p:txBody>
      </p:sp>
    </p:spTree>
    <p:extLst>
      <p:ext uri="{BB962C8B-B14F-4D97-AF65-F5344CB8AC3E}">
        <p14:creationId xmlns:p14="http://schemas.microsoft.com/office/powerpoint/2010/main" val="120925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4859110" y="4741770"/>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Internet</a:t>
            </a:r>
          </a:p>
        </p:txBody>
      </p:sp>
      <p:sp>
        <p:nvSpPr>
          <p:cNvPr id="21" name="Rounded Rectangle 20"/>
          <p:cNvSpPr/>
          <p:nvPr/>
        </p:nvSpPr>
        <p:spPr bwMode="auto">
          <a:xfrm>
            <a:off x="4859110" y="5658991"/>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p:cNvSpPr txBox="1"/>
          <p:nvPr/>
        </p:nvSpPr>
        <p:spPr>
          <a:xfrm>
            <a:off x="5072635" y="5515598"/>
            <a:ext cx="188378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Front Firewall</a:t>
            </a:r>
          </a:p>
        </p:txBody>
      </p:sp>
      <p:sp>
        <p:nvSpPr>
          <p:cNvPr id="23" name="TextBox 22"/>
          <p:cNvSpPr txBox="1"/>
          <p:nvPr/>
        </p:nvSpPr>
        <p:spPr>
          <a:xfrm>
            <a:off x="5103065" y="4601198"/>
            <a:ext cx="181344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Back Firewall</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API Tier</a:t>
            </a:r>
          </a:p>
        </p:txBody>
      </p:sp>
      <p:sp>
        <p:nvSpPr>
          <p:cNvPr id="137" name="Isosceles Triangle 136"/>
          <p:cNvSpPr/>
          <p:nvPr/>
        </p:nvSpPr>
        <p:spPr bwMode="auto">
          <a:xfrm rot="10800000">
            <a:off x="5626985" y="5173661"/>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38" name="TextBox 137"/>
          <p:cNvSpPr txBox="1"/>
          <p:nvPr/>
        </p:nvSpPr>
        <p:spPr>
          <a:xfrm>
            <a:off x="5770177" y="5195174"/>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145" name="Rounded Rectangle 144"/>
          <p:cNvSpPr/>
          <p:nvPr/>
        </p:nvSpPr>
        <p:spPr bwMode="auto">
          <a:xfrm>
            <a:off x="3702675"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6" name="TextBox 145"/>
          <p:cNvSpPr txBox="1"/>
          <p:nvPr/>
        </p:nvSpPr>
        <p:spPr>
          <a:xfrm>
            <a:off x="3625121"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48" name="Rounded Rectangle 147"/>
          <p:cNvSpPr/>
          <p:nvPr/>
        </p:nvSpPr>
        <p:spPr bwMode="auto">
          <a:xfrm>
            <a:off x="6434961"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9" name="TextBox 148"/>
          <p:cNvSpPr txBox="1"/>
          <p:nvPr/>
        </p:nvSpPr>
        <p:spPr>
          <a:xfrm>
            <a:off x="6357407"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Backend</a:t>
            </a:r>
          </a:p>
        </p:txBody>
      </p:sp>
      <p:sp>
        <p:nvSpPr>
          <p:cNvPr id="169" name="TextBox 168"/>
          <p:cNvSpPr txBox="1"/>
          <p:nvPr/>
        </p:nvSpPr>
        <p:spPr>
          <a:xfrm rot="5400000">
            <a:off x="11098985" y="2199232"/>
            <a:ext cx="2272995"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Server Facade</a:t>
            </a:r>
          </a:p>
        </p:txBody>
      </p:sp>
      <p:sp>
        <p:nvSpPr>
          <p:cNvPr id="264" name="Rounded Rectangle 263"/>
          <p:cNvSpPr/>
          <p:nvPr/>
        </p:nvSpPr>
        <p:spPr bwMode="auto">
          <a:xfrm>
            <a:off x="972910" y="5922659"/>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5" name="Rounded Rectangle 264"/>
          <p:cNvSpPr/>
          <p:nvPr/>
        </p:nvSpPr>
        <p:spPr bwMode="auto">
          <a:xfrm>
            <a:off x="998566" y="5936535"/>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6" name="Rounded Rectangle 265"/>
          <p:cNvSpPr/>
          <p:nvPr/>
        </p:nvSpPr>
        <p:spPr bwMode="auto">
          <a:xfrm>
            <a:off x="2040637" y="5922659"/>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8" name="Rounded Rectangle 267"/>
          <p:cNvSpPr/>
          <p:nvPr/>
        </p:nvSpPr>
        <p:spPr bwMode="auto">
          <a:xfrm>
            <a:off x="2080924" y="5950460"/>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9" name="Rectangle 268"/>
          <p:cNvSpPr/>
          <p:nvPr/>
        </p:nvSpPr>
        <p:spPr bwMode="auto">
          <a:xfrm>
            <a:off x="2111331" y="601264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0" name="Rectangle 269"/>
          <p:cNvSpPr/>
          <p:nvPr/>
        </p:nvSpPr>
        <p:spPr bwMode="auto">
          <a:xfrm>
            <a:off x="2111331"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1" name="Rectangle 270"/>
          <p:cNvSpPr/>
          <p:nvPr/>
        </p:nvSpPr>
        <p:spPr bwMode="auto">
          <a:xfrm>
            <a:off x="2220313"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2" name="Rectangle 271"/>
          <p:cNvSpPr/>
          <p:nvPr/>
        </p:nvSpPr>
        <p:spPr bwMode="auto">
          <a:xfrm>
            <a:off x="2111331" y="6226414"/>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3" name="Rectangle 272"/>
          <p:cNvSpPr/>
          <p:nvPr/>
        </p:nvSpPr>
        <p:spPr bwMode="auto">
          <a:xfrm>
            <a:off x="2111331" y="6325155"/>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5" name="Rectangle 274"/>
          <p:cNvSpPr/>
          <p:nvPr/>
        </p:nvSpPr>
        <p:spPr bwMode="auto">
          <a:xfrm>
            <a:off x="2222087" y="632843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6" name="Rectangle 275"/>
          <p:cNvSpPr/>
          <p:nvPr/>
        </p:nvSpPr>
        <p:spPr bwMode="auto">
          <a:xfrm>
            <a:off x="2330555"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7" name="Rectangle 276"/>
          <p:cNvSpPr/>
          <p:nvPr/>
        </p:nvSpPr>
        <p:spPr bwMode="auto">
          <a:xfrm>
            <a:off x="1077991" y="602233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8" name="Rectangle 277"/>
          <p:cNvSpPr/>
          <p:nvPr/>
        </p:nvSpPr>
        <p:spPr bwMode="auto">
          <a:xfrm>
            <a:off x="1302463" y="6022330"/>
            <a:ext cx="36576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9" name="Rectangle 278"/>
          <p:cNvSpPr/>
          <p:nvPr/>
        </p:nvSpPr>
        <p:spPr bwMode="auto">
          <a:xfrm>
            <a:off x="1077991" y="6219086"/>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0" name="Rectangle 279"/>
          <p:cNvSpPr/>
          <p:nvPr/>
        </p:nvSpPr>
        <p:spPr bwMode="auto">
          <a:xfrm>
            <a:off x="1297570" y="622115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1" name="Rounded Rectangle 280"/>
          <p:cNvSpPr/>
          <p:nvPr/>
        </p:nvSpPr>
        <p:spPr bwMode="auto">
          <a:xfrm>
            <a:off x="2707697" y="5921054"/>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2" name="Rounded Rectangle 281"/>
          <p:cNvSpPr/>
          <p:nvPr/>
        </p:nvSpPr>
        <p:spPr bwMode="auto">
          <a:xfrm>
            <a:off x="2734842" y="5950902"/>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3" name="Rectangle 282"/>
          <p:cNvSpPr/>
          <p:nvPr/>
        </p:nvSpPr>
        <p:spPr bwMode="auto">
          <a:xfrm>
            <a:off x="2812778" y="602072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5" name="Rectangle 284"/>
          <p:cNvSpPr/>
          <p:nvPr/>
        </p:nvSpPr>
        <p:spPr bwMode="auto">
          <a:xfrm>
            <a:off x="281277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6" name="Rectangle 285"/>
          <p:cNvSpPr/>
          <p:nvPr/>
        </p:nvSpPr>
        <p:spPr bwMode="auto">
          <a:xfrm>
            <a:off x="3025773" y="6219552"/>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6" name="Rectangle 115"/>
          <p:cNvSpPr/>
          <p:nvPr/>
        </p:nvSpPr>
        <p:spPr bwMode="auto">
          <a:xfrm>
            <a:off x="2812777" y="6419201"/>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7" name="Rectangle 116"/>
          <p:cNvSpPr/>
          <p:nvPr/>
        </p:nvSpPr>
        <p:spPr bwMode="auto">
          <a:xfrm>
            <a:off x="3025773" y="6023038"/>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8" name="Rectangle 117"/>
          <p:cNvSpPr/>
          <p:nvPr/>
        </p:nvSpPr>
        <p:spPr bwMode="auto">
          <a:xfrm>
            <a:off x="3494058"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9" name="Rectangle 118"/>
          <p:cNvSpPr/>
          <p:nvPr/>
        </p:nvSpPr>
        <p:spPr bwMode="auto">
          <a:xfrm>
            <a:off x="349405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0" name="Rectangle 119"/>
          <p:cNvSpPr/>
          <p:nvPr/>
        </p:nvSpPr>
        <p:spPr bwMode="auto">
          <a:xfrm>
            <a:off x="3710143"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1" name="Rectangle 120"/>
          <p:cNvSpPr/>
          <p:nvPr/>
        </p:nvSpPr>
        <p:spPr bwMode="auto">
          <a:xfrm>
            <a:off x="3711547"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2" name="Rounded Rectangle 121"/>
          <p:cNvSpPr/>
          <p:nvPr/>
        </p:nvSpPr>
        <p:spPr bwMode="auto">
          <a:xfrm>
            <a:off x="7724230" y="5914542"/>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3" name="Rounded Rectangle 122"/>
          <p:cNvSpPr/>
          <p:nvPr/>
        </p:nvSpPr>
        <p:spPr bwMode="auto">
          <a:xfrm>
            <a:off x="7751375" y="5944390"/>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4" name="Rectangle 123"/>
          <p:cNvSpPr/>
          <p:nvPr/>
        </p:nvSpPr>
        <p:spPr bwMode="auto">
          <a:xfrm>
            <a:off x="7829311" y="60142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5" name="Rectangle 124"/>
          <p:cNvSpPr/>
          <p:nvPr/>
        </p:nvSpPr>
        <p:spPr bwMode="auto">
          <a:xfrm>
            <a:off x="782931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6" name="Rectangle 125"/>
          <p:cNvSpPr/>
          <p:nvPr/>
        </p:nvSpPr>
        <p:spPr bwMode="auto">
          <a:xfrm>
            <a:off x="8048890" y="621304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9" name="Rectangle 128"/>
          <p:cNvSpPr/>
          <p:nvPr/>
        </p:nvSpPr>
        <p:spPr bwMode="auto">
          <a:xfrm>
            <a:off x="8510591"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0" name="Rectangle 129"/>
          <p:cNvSpPr/>
          <p:nvPr/>
        </p:nvSpPr>
        <p:spPr bwMode="auto">
          <a:xfrm>
            <a:off x="851059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1" name="Rectangle 130"/>
          <p:cNvSpPr/>
          <p:nvPr/>
        </p:nvSpPr>
        <p:spPr bwMode="auto">
          <a:xfrm>
            <a:off x="8726676"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2" name="Rectangle 131"/>
          <p:cNvSpPr/>
          <p:nvPr/>
        </p:nvSpPr>
        <p:spPr bwMode="auto">
          <a:xfrm>
            <a:off x="8728080"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3" name="Rectangle 132"/>
          <p:cNvSpPr/>
          <p:nvPr/>
        </p:nvSpPr>
        <p:spPr bwMode="auto">
          <a:xfrm>
            <a:off x="7829311" y="6418084"/>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4" name="Rounded Rectangle 133"/>
          <p:cNvSpPr/>
          <p:nvPr/>
        </p:nvSpPr>
        <p:spPr bwMode="auto">
          <a:xfrm rot="5400000">
            <a:off x="9575102" y="5855575"/>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35" name="Rounded Rectangle 134"/>
          <p:cNvSpPr/>
          <p:nvPr/>
        </p:nvSpPr>
        <p:spPr bwMode="auto">
          <a:xfrm rot="5400000">
            <a:off x="9615389" y="5897892"/>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3" name="Rectangle 172"/>
          <p:cNvSpPr/>
          <p:nvPr/>
        </p:nvSpPr>
        <p:spPr bwMode="auto">
          <a:xfrm>
            <a:off x="9812110"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5" name="Rectangle 174"/>
          <p:cNvSpPr/>
          <p:nvPr/>
        </p:nvSpPr>
        <p:spPr bwMode="auto">
          <a:xfrm>
            <a:off x="9921092"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6" name="Rectangle 175"/>
          <p:cNvSpPr/>
          <p:nvPr/>
        </p:nvSpPr>
        <p:spPr bwMode="auto">
          <a:xfrm>
            <a:off x="10031334"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7" name="Rectangle 176"/>
          <p:cNvSpPr/>
          <p:nvPr/>
        </p:nvSpPr>
        <p:spPr bwMode="auto">
          <a:xfrm rot="5400000">
            <a:off x="9595852" y="6276502"/>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8" name="Rectangle 177"/>
          <p:cNvSpPr/>
          <p:nvPr/>
        </p:nvSpPr>
        <p:spPr bwMode="auto">
          <a:xfrm>
            <a:off x="9810779" y="6280302"/>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9" name="Rounded Rectangle 178"/>
          <p:cNvSpPr/>
          <p:nvPr/>
        </p:nvSpPr>
        <p:spPr bwMode="auto">
          <a:xfrm>
            <a:off x="10345510" y="5925942"/>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0" name="Rounded Rectangle 179"/>
          <p:cNvSpPr/>
          <p:nvPr/>
        </p:nvSpPr>
        <p:spPr bwMode="auto">
          <a:xfrm>
            <a:off x="10371166" y="5939818"/>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2" name="Rectangle 181"/>
          <p:cNvSpPr/>
          <p:nvPr/>
        </p:nvSpPr>
        <p:spPr bwMode="auto">
          <a:xfrm>
            <a:off x="10450591" y="60256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3" name="Rectangle 182"/>
          <p:cNvSpPr/>
          <p:nvPr/>
        </p:nvSpPr>
        <p:spPr bwMode="auto">
          <a:xfrm>
            <a:off x="10450591" y="6426760"/>
            <a:ext cx="386726"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4" name="Rectangle 183"/>
          <p:cNvSpPr/>
          <p:nvPr/>
        </p:nvSpPr>
        <p:spPr bwMode="auto">
          <a:xfrm>
            <a:off x="10450591"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5" name="Rectangle 184"/>
          <p:cNvSpPr/>
          <p:nvPr/>
        </p:nvSpPr>
        <p:spPr bwMode="auto">
          <a:xfrm>
            <a:off x="10654437"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6" name="Rectangle 185"/>
          <p:cNvSpPr/>
          <p:nvPr/>
        </p:nvSpPr>
        <p:spPr bwMode="auto">
          <a:xfrm>
            <a:off x="10450591" y="662907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3" name="Straight Connector 2"/>
          <p:cNvCxnSpPr/>
          <p:nvPr/>
        </p:nvCxnSpPr>
        <p:spPr>
          <a:xfrm flipH="1">
            <a:off x="6002888" y="6232700"/>
            <a:ext cx="3642" cy="609600"/>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5816615" y="6251455"/>
            <a:ext cx="372012" cy="326508"/>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a:off x="6200964" y="6461301"/>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5817696" y="6465870"/>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5799166" y="6251455"/>
            <a:ext cx="402115" cy="316567"/>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6188293" y="6164262"/>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H="1">
            <a:off x="5801267" y="6164262"/>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4" name="Lightning Bolt 243"/>
          <p:cNvSpPr/>
          <p:nvPr/>
        </p:nvSpPr>
        <p:spPr bwMode="auto">
          <a:xfrm rot="20487857">
            <a:off x="4541111" y="6258831"/>
            <a:ext cx="1133539" cy="362616"/>
          </a:xfrm>
          <a:prstGeom prst="lightningBol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4" name="Lightning Bolt 193"/>
          <p:cNvSpPr/>
          <p:nvPr/>
        </p:nvSpPr>
        <p:spPr bwMode="auto">
          <a:xfrm rot="9482091">
            <a:off x="6302331" y="6210698"/>
            <a:ext cx="1133539" cy="362616"/>
          </a:xfrm>
          <a:prstGeom prst="lightningBol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07" name="TextBox 206"/>
          <p:cNvSpPr txBox="1"/>
          <p:nvPr/>
        </p:nvSpPr>
        <p:spPr>
          <a:xfrm>
            <a:off x="5468710" y="4893594"/>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DMZ</a:t>
            </a:r>
          </a:p>
        </p:txBody>
      </p:sp>
      <p:sp>
        <p:nvSpPr>
          <p:cNvPr id="195" name="Oval 194"/>
          <p:cNvSpPr/>
          <p:nvPr/>
        </p:nvSpPr>
        <p:spPr>
          <a:xfrm>
            <a:off x="1264759" y="6548810"/>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7" name="TextBox 226"/>
          <p:cNvSpPr txBox="1"/>
          <p:nvPr/>
        </p:nvSpPr>
        <p:spPr>
          <a:xfrm>
            <a:off x="1276467" y="6641571"/>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28" name="Oval 227"/>
          <p:cNvSpPr/>
          <p:nvPr/>
        </p:nvSpPr>
        <p:spPr>
          <a:xfrm>
            <a:off x="2131916" y="6463182"/>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9" name="TextBox 228"/>
          <p:cNvSpPr txBox="1"/>
          <p:nvPr/>
        </p:nvSpPr>
        <p:spPr>
          <a:xfrm>
            <a:off x="2143624" y="6555943"/>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31" name="Oval 230"/>
          <p:cNvSpPr/>
          <p:nvPr/>
        </p:nvSpPr>
        <p:spPr>
          <a:xfrm>
            <a:off x="9418638" y="6186981"/>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32" name="TextBox 231"/>
          <p:cNvSpPr txBox="1"/>
          <p:nvPr/>
        </p:nvSpPr>
        <p:spPr>
          <a:xfrm>
            <a:off x="9430346" y="6279742"/>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34" name="Oval 233"/>
          <p:cNvSpPr/>
          <p:nvPr/>
        </p:nvSpPr>
        <p:spPr>
          <a:xfrm>
            <a:off x="3922741" y="6192311"/>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35" name="TextBox 234"/>
          <p:cNvSpPr txBox="1"/>
          <p:nvPr/>
        </p:nvSpPr>
        <p:spPr>
          <a:xfrm>
            <a:off x="3934449" y="6285072"/>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37" name="Oval 236"/>
          <p:cNvSpPr/>
          <p:nvPr/>
        </p:nvSpPr>
        <p:spPr>
          <a:xfrm>
            <a:off x="8941831" y="6197093"/>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38" name="TextBox 237"/>
          <p:cNvSpPr txBox="1"/>
          <p:nvPr/>
        </p:nvSpPr>
        <p:spPr>
          <a:xfrm>
            <a:off x="8953539" y="6289854"/>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40" name="Oval 239"/>
          <p:cNvSpPr/>
          <p:nvPr/>
        </p:nvSpPr>
        <p:spPr>
          <a:xfrm>
            <a:off x="10827890" y="5981973"/>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41" name="TextBox 240"/>
          <p:cNvSpPr txBox="1"/>
          <p:nvPr/>
        </p:nvSpPr>
        <p:spPr>
          <a:xfrm>
            <a:off x="10839598" y="6074734"/>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89" name="TextBox 88"/>
          <p:cNvSpPr txBox="1"/>
          <p:nvPr/>
        </p:nvSpPr>
        <p:spPr>
          <a:xfrm>
            <a:off x="0" y="-84138"/>
            <a:ext cx="1254941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Demo</a:t>
            </a:r>
          </a:p>
        </p:txBody>
      </p:sp>
    </p:spTree>
    <p:extLst>
      <p:ext uri="{BB962C8B-B14F-4D97-AF65-F5344CB8AC3E}">
        <p14:creationId xmlns:p14="http://schemas.microsoft.com/office/powerpoint/2010/main" val="1919916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500" fill="hold"/>
                                        <p:tgtEl>
                                          <p:spTgt spid="89"/>
                                        </p:tgtEl>
                                        <p:attrNameLst>
                                          <p:attrName>ppt_x</p:attrName>
                                        </p:attrNameLst>
                                      </p:cBhvr>
                                      <p:tavLst>
                                        <p:tav tm="0">
                                          <p:val>
                                            <p:strVal val="1+#ppt_w/2"/>
                                          </p:val>
                                        </p:tav>
                                        <p:tav tm="100000">
                                          <p:val>
                                            <p:strVal val="#ppt_x"/>
                                          </p:val>
                                        </p:tav>
                                      </p:tavLst>
                                    </p:anim>
                                    <p:anim calcmode="lin" valueType="num">
                                      <p:cBhvr additive="base">
                                        <p:cTn id="8" dur="500" fill="hold"/>
                                        <p:tgtEl>
                                          <p:spTgt spid="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68110"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9" name="TextBox 8"/>
          <p:cNvSpPr txBox="1"/>
          <p:nvPr/>
        </p:nvSpPr>
        <p:spPr>
          <a:xfrm>
            <a:off x="801619" y="426070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12" name="Oval 11"/>
          <p:cNvSpPr/>
          <p:nvPr/>
        </p:nvSpPr>
        <p:spPr>
          <a:xfrm>
            <a:off x="5481989" y="192618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 name="Rounded Rectangle 15"/>
          <p:cNvSpPr/>
          <p:nvPr/>
        </p:nvSpPr>
        <p:spPr bwMode="auto">
          <a:xfrm>
            <a:off x="4859110" y="4741770"/>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Internet</a:t>
            </a:r>
          </a:p>
        </p:txBody>
      </p:sp>
      <p:sp>
        <p:nvSpPr>
          <p:cNvPr id="21" name="Rounded Rectangle 20"/>
          <p:cNvSpPr/>
          <p:nvPr/>
        </p:nvSpPr>
        <p:spPr bwMode="auto">
          <a:xfrm>
            <a:off x="4859110" y="5658991"/>
            <a:ext cx="2286000" cy="2743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p:cNvSpPr txBox="1"/>
          <p:nvPr/>
        </p:nvSpPr>
        <p:spPr>
          <a:xfrm>
            <a:off x="5072635" y="5515598"/>
            <a:ext cx="188378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Front Firewall</a:t>
            </a:r>
          </a:p>
        </p:txBody>
      </p:sp>
      <p:sp>
        <p:nvSpPr>
          <p:cNvPr id="23" name="TextBox 22"/>
          <p:cNvSpPr txBox="1"/>
          <p:nvPr/>
        </p:nvSpPr>
        <p:spPr>
          <a:xfrm>
            <a:off x="5103065" y="4601198"/>
            <a:ext cx="1813445" cy="572464"/>
          </a:xfrm>
          <a:prstGeom prst="rect">
            <a:avLst/>
          </a:prstGeom>
          <a:noFill/>
          <a:effectLst/>
        </p:spPr>
        <p:txBody>
          <a:bodyPr wrap="none" lIns="182880" tIns="146304" rIns="182880" bIns="146304" rtlCol="0">
            <a:spAutoFit/>
          </a:bodyPr>
          <a:lstStyle/>
          <a:p>
            <a:pPr>
              <a:lnSpc>
                <a:spcPct val="90000"/>
              </a:lnSpc>
              <a:spcAft>
                <a:spcPts val="600"/>
              </a:spcAft>
            </a:pPr>
            <a:r>
              <a:rPr lang="en-US" sz="2000" dirty="0" smtClean="0">
                <a:solidFill>
                  <a:srgbClr val="404040">
                    <a:lumMod val="75000"/>
                  </a:srgbClr>
                </a:solidFill>
              </a:rPr>
              <a:t>Back Firewall</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API Tier</a:t>
            </a:r>
          </a:p>
        </p:txBody>
      </p:sp>
      <p:sp>
        <p:nvSpPr>
          <p:cNvPr id="29" name="Oval 28"/>
          <p:cNvSpPr/>
          <p:nvPr/>
        </p:nvSpPr>
        <p:spPr>
          <a:xfrm>
            <a:off x="10662527" y="406114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0" name="TextBox 29"/>
          <p:cNvSpPr txBox="1"/>
          <p:nvPr/>
        </p:nvSpPr>
        <p:spPr>
          <a:xfrm>
            <a:off x="10796036" y="4289742"/>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1" name="Oval 30"/>
          <p:cNvSpPr/>
          <p:nvPr/>
        </p:nvSpPr>
        <p:spPr>
          <a:xfrm>
            <a:off x="1974036"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2" name="TextBox 31"/>
          <p:cNvSpPr txBox="1"/>
          <p:nvPr/>
        </p:nvSpPr>
        <p:spPr>
          <a:xfrm>
            <a:off x="2107545"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3" name="Oval 32"/>
          <p:cNvSpPr/>
          <p:nvPr/>
        </p:nvSpPr>
        <p:spPr>
          <a:xfrm>
            <a:off x="9309190" y="38020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4" name="TextBox 33"/>
          <p:cNvSpPr txBox="1"/>
          <p:nvPr/>
        </p:nvSpPr>
        <p:spPr>
          <a:xfrm>
            <a:off x="9442699" y="40016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5" name="Oval 34"/>
          <p:cNvSpPr/>
          <p:nvPr/>
        </p:nvSpPr>
        <p:spPr>
          <a:xfrm>
            <a:off x="34417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6" name="TextBox 35"/>
          <p:cNvSpPr txBox="1"/>
          <p:nvPr/>
        </p:nvSpPr>
        <p:spPr>
          <a:xfrm>
            <a:off x="35752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7" name="Oval 36"/>
          <p:cNvSpPr/>
          <p:nvPr/>
        </p:nvSpPr>
        <p:spPr>
          <a:xfrm>
            <a:off x="78309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38" name="TextBox 37"/>
          <p:cNvSpPr txBox="1"/>
          <p:nvPr/>
        </p:nvSpPr>
        <p:spPr>
          <a:xfrm>
            <a:off x="79644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39" name="Oval 38"/>
          <p:cNvSpPr/>
          <p:nvPr/>
        </p:nvSpPr>
        <p:spPr>
          <a:xfrm>
            <a:off x="485911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0" name="TextBox 39"/>
          <p:cNvSpPr txBox="1"/>
          <p:nvPr/>
        </p:nvSpPr>
        <p:spPr>
          <a:xfrm>
            <a:off x="499261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sp>
        <p:nvSpPr>
          <p:cNvPr id="41" name="Oval 40"/>
          <p:cNvSpPr/>
          <p:nvPr/>
        </p:nvSpPr>
        <p:spPr>
          <a:xfrm>
            <a:off x="6413590" y="3725862"/>
            <a:ext cx="731520" cy="7315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42" name="TextBox 41"/>
          <p:cNvSpPr txBox="1"/>
          <p:nvPr/>
        </p:nvSpPr>
        <p:spPr>
          <a:xfrm>
            <a:off x="6547099" y="3925423"/>
            <a:ext cx="46314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API</a:t>
            </a:r>
          </a:p>
          <a:p>
            <a:pPr algn="ctr">
              <a:lnSpc>
                <a:spcPct val="90000"/>
              </a:lnSpc>
            </a:pPr>
            <a:r>
              <a:rPr lang="en-US" sz="1200" b="1" dirty="0" smtClean="0">
                <a:solidFill>
                  <a:srgbClr val="FFFFFF"/>
                </a:solidFill>
                <a:ea typeface="Segoe UI" pitchFamily="34" charset="0"/>
                <a:cs typeface="Segoe UI" pitchFamily="34" charset="0"/>
              </a:rPr>
              <a:t>Server</a:t>
            </a:r>
            <a:endParaRPr lang="en-US" sz="1200" b="1" dirty="0">
              <a:solidFill>
                <a:srgbClr val="FFFFFF"/>
              </a:solidFill>
              <a:ea typeface="Segoe UI" pitchFamily="34" charset="0"/>
              <a:cs typeface="Segoe UI" pitchFamily="34" charset="0"/>
            </a:endParaRPr>
          </a:p>
        </p:txBody>
      </p:sp>
      <p:cxnSp>
        <p:nvCxnSpPr>
          <p:cNvPr id="86" name="Curved Connector 85"/>
          <p:cNvCxnSpPr/>
          <p:nvPr/>
        </p:nvCxnSpPr>
        <p:spPr>
          <a:xfrm flipH="1">
            <a:off x="7155224" y="4574785"/>
            <a:ext cx="3507303" cy="17556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Curved Connector 85"/>
          <p:cNvCxnSpPr>
            <a:stCxn id="33" idx="3"/>
          </p:cNvCxnSpPr>
          <p:nvPr/>
        </p:nvCxnSpPr>
        <p:spPr>
          <a:xfrm flipH="1">
            <a:off x="6898486" y="4426453"/>
            <a:ext cx="2517833" cy="21380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2" name="Curved Connector 85"/>
          <p:cNvCxnSpPr/>
          <p:nvPr/>
        </p:nvCxnSpPr>
        <p:spPr>
          <a:xfrm flipH="1">
            <a:off x="6321733" y="4249381"/>
            <a:ext cx="1534949" cy="4361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5" name="Curved Connector 85"/>
          <p:cNvCxnSpPr>
            <a:stCxn id="41" idx="3"/>
          </p:cNvCxnSpPr>
          <p:nvPr/>
        </p:nvCxnSpPr>
        <p:spPr>
          <a:xfrm flipH="1">
            <a:off x="6164234" y="4350253"/>
            <a:ext cx="356485" cy="34571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1" name="Curved Connector 85"/>
          <p:cNvCxnSpPr>
            <a:stCxn id="39" idx="5"/>
          </p:cNvCxnSpPr>
          <p:nvPr/>
        </p:nvCxnSpPr>
        <p:spPr>
          <a:xfrm>
            <a:off x="5483501" y="4350253"/>
            <a:ext cx="411957" cy="34571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5" name="Curved Connector 85"/>
          <p:cNvCxnSpPr/>
          <p:nvPr/>
        </p:nvCxnSpPr>
        <p:spPr>
          <a:xfrm>
            <a:off x="4150622" y="4249381"/>
            <a:ext cx="1563708" cy="4361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08" name="Curved Connector 85"/>
          <p:cNvCxnSpPr>
            <a:stCxn id="31" idx="5"/>
          </p:cNvCxnSpPr>
          <p:nvPr/>
        </p:nvCxnSpPr>
        <p:spPr>
          <a:xfrm>
            <a:off x="2598427" y="4426453"/>
            <a:ext cx="2421008" cy="21380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1" name="Curved Connector 85"/>
          <p:cNvCxnSpPr/>
          <p:nvPr/>
        </p:nvCxnSpPr>
        <p:spPr>
          <a:xfrm>
            <a:off x="1391497" y="4562622"/>
            <a:ext cx="3434687" cy="18773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37" name="Isosceles Triangle 136"/>
          <p:cNvSpPr/>
          <p:nvPr/>
        </p:nvSpPr>
        <p:spPr bwMode="auto">
          <a:xfrm rot="10800000">
            <a:off x="5626985" y="5173661"/>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38" name="TextBox 137"/>
          <p:cNvSpPr txBox="1"/>
          <p:nvPr/>
        </p:nvSpPr>
        <p:spPr>
          <a:xfrm>
            <a:off x="5770177" y="5195174"/>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143" name="Isosceles Triangle 142"/>
          <p:cNvSpPr/>
          <p:nvPr/>
        </p:nvSpPr>
        <p:spPr bwMode="auto">
          <a:xfrm rot="10800000">
            <a:off x="5659127" y="4235214"/>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44" name="TextBox 143"/>
          <p:cNvSpPr txBox="1"/>
          <p:nvPr/>
        </p:nvSpPr>
        <p:spPr>
          <a:xfrm>
            <a:off x="5802319" y="4256727"/>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145" name="Rounded Rectangle 144"/>
          <p:cNvSpPr/>
          <p:nvPr/>
        </p:nvSpPr>
        <p:spPr bwMode="auto">
          <a:xfrm>
            <a:off x="3702675"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6" name="TextBox 145"/>
          <p:cNvSpPr txBox="1"/>
          <p:nvPr/>
        </p:nvSpPr>
        <p:spPr>
          <a:xfrm>
            <a:off x="3625121"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48" name="Rounded Rectangle 147"/>
          <p:cNvSpPr/>
          <p:nvPr/>
        </p:nvSpPr>
        <p:spPr bwMode="auto">
          <a:xfrm>
            <a:off x="6434961" y="5144278"/>
            <a:ext cx="1871388" cy="27432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49" name="TextBox 148"/>
          <p:cNvSpPr txBox="1"/>
          <p:nvPr/>
        </p:nvSpPr>
        <p:spPr>
          <a:xfrm>
            <a:off x="6357407" y="5062076"/>
            <a:ext cx="2058807" cy="461665"/>
          </a:xfrm>
          <a:prstGeom prst="rect">
            <a:avLst/>
          </a:prstGeom>
          <a:noFill/>
          <a:effectLst>
            <a:outerShdw blurRad="50800" dist="38100" dir="5400000" algn="t" rotWithShape="0">
              <a:prstClr val="black">
                <a:alpha val="40000"/>
              </a:prstClr>
            </a:outerShdw>
          </a:effectLst>
        </p:spPr>
        <p:txBody>
          <a:bodyPr wrap="square" lIns="182880" tIns="146304" rIns="182880" bIns="146304" rtlCol="0">
            <a:spAutoFit/>
          </a:bodyPr>
          <a:lstStyle/>
          <a:p>
            <a:pPr>
              <a:lnSpc>
                <a:spcPct val="90000"/>
              </a:lnSpc>
              <a:spcAft>
                <a:spcPts val="600"/>
              </a:spcAft>
            </a:pPr>
            <a:r>
              <a:rPr lang="en-US" sz="1200" b="1" dirty="0" smtClean="0">
                <a:solidFill>
                  <a:srgbClr val="FFFFFF"/>
                </a:solidFill>
              </a:rPr>
              <a:t>Mobile Access Gateway</a:t>
            </a:r>
          </a:p>
        </p:txBody>
      </p:sp>
      <p:sp>
        <p:nvSpPr>
          <p:cNvPr id="150" name="Oval 149"/>
          <p:cNvSpPr/>
          <p:nvPr/>
        </p:nvSpPr>
        <p:spPr>
          <a:xfrm>
            <a:off x="10841533"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1" name="TextBox 150"/>
          <p:cNvSpPr txBox="1"/>
          <p:nvPr/>
        </p:nvSpPr>
        <p:spPr>
          <a:xfrm>
            <a:off x="11084784" y="762403"/>
            <a:ext cx="24365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EDI</a:t>
            </a:r>
            <a:endParaRPr lang="en-US" sz="1200" b="1" dirty="0">
              <a:solidFill>
                <a:srgbClr val="FFFFFF"/>
              </a:solidFill>
              <a:ea typeface="Segoe UI" pitchFamily="34" charset="0"/>
              <a:cs typeface="Segoe UI" pitchFamily="34" charset="0"/>
            </a:endParaRPr>
          </a:p>
        </p:txBody>
      </p:sp>
      <p:sp>
        <p:nvSpPr>
          <p:cNvPr id="152" name="Oval 151"/>
          <p:cNvSpPr/>
          <p:nvPr/>
        </p:nvSpPr>
        <p:spPr>
          <a:xfrm>
            <a:off x="3193802"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3" name="TextBox 152"/>
          <p:cNvSpPr txBox="1"/>
          <p:nvPr/>
        </p:nvSpPr>
        <p:spPr>
          <a:xfrm>
            <a:off x="3246175" y="344023"/>
            <a:ext cx="626774"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Message</a:t>
            </a:r>
          </a:p>
          <a:p>
            <a:pPr algn="ctr">
              <a:lnSpc>
                <a:spcPct val="90000"/>
              </a:lnSpc>
            </a:pPr>
            <a:r>
              <a:rPr lang="en-US" sz="1200" b="1" dirty="0" smtClean="0">
                <a:solidFill>
                  <a:srgbClr val="FFFFFF"/>
                </a:solidFill>
                <a:ea typeface="Segoe UI" pitchFamily="34" charset="0"/>
                <a:cs typeface="Segoe UI" pitchFamily="34" charset="0"/>
              </a:rPr>
              <a:t>Bus</a:t>
            </a:r>
            <a:endParaRPr lang="en-US" sz="1200" b="1" dirty="0">
              <a:solidFill>
                <a:srgbClr val="FFFFFF"/>
              </a:solidFill>
              <a:ea typeface="Segoe UI" pitchFamily="34" charset="0"/>
              <a:cs typeface="Segoe UI" pitchFamily="34" charset="0"/>
            </a:endParaRPr>
          </a:p>
        </p:txBody>
      </p:sp>
      <p:sp>
        <p:nvSpPr>
          <p:cNvPr id="154" name="Oval 153"/>
          <p:cNvSpPr/>
          <p:nvPr/>
        </p:nvSpPr>
        <p:spPr>
          <a:xfrm>
            <a:off x="166425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5" name="TextBox 154"/>
          <p:cNvSpPr txBox="1"/>
          <p:nvPr/>
        </p:nvSpPr>
        <p:spPr>
          <a:xfrm>
            <a:off x="1693742" y="533803"/>
            <a:ext cx="668581"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Database</a:t>
            </a:r>
            <a:endParaRPr lang="en-US" sz="1200" b="1" dirty="0">
              <a:solidFill>
                <a:srgbClr val="FFFFFF"/>
              </a:solidFill>
              <a:ea typeface="Segoe UI" pitchFamily="34" charset="0"/>
              <a:cs typeface="Segoe UI" pitchFamily="34" charset="0"/>
            </a:endParaRPr>
          </a:p>
        </p:txBody>
      </p:sp>
      <p:sp>
        <p:nvSpPr>
          <p:cNvPr id="156" name="Oval 155"/>
          <p:cNvSpPr/>
          <p:nvPr/>
        </p:nvSpPr>
        <p:spPr>
          <a:xfrm>
            <a:off x="228917"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7" name="TextBox 156"/>
          <p:cNvSpPr txBox="1"/>
          <p:nvPr/>
        </p:nvSpPr>
        <p:spPr>
          <a:xfrm>
            <a:off x="333635" y="679303"/>
            <a:ext cx="52072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Web</a:t>
            </a:r>
          </a:p>
          <a:p>
            <a:pPr algn="ctr">
              <a:lnSpc>
                <a:spcPct val="90000"/>
              </a:lnSpc>
            </a:pPr>
            <a:r>
              <a:rPr lang="en-US" sz="1200" b="1" dirty="0" smtClean="0">
                <a:solidFill>
                  <a:srgbClr val="FFFFFF"/>
                </a:solidFill>
                <a:ea typeface="Segoe UI" pitchFamily="34" charset="0"/>
                <a:cs typeface="Segoe UI" pitchFamily="34" charset="0"/>
              </a:rPr>
              <a:t>Service</a:t>
            </a:r>
          </a:p>
        </p:txBody>
      </p:sp>
      <p:sp>
        <p:nvSpPr>
          <p:cNvPr id="158" name="Oval 157"/>
          <p:cNvSpPr/>
          <p:nvPr/>
        </p:nvSpPr>
        <p:spPr>
          <a:xfrm>
            <a:off x="6252894"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9" name="TextBox 158"/>
          <p:cNvSpPr txBox="1"/>
          <p:nvPr/>
        </p:nvSpPr>
        <p:spPr>
          <a:xfrm>
            <a:off x="6459956" y="267823"/>
            <a:ext cx="317396"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Flat</a:t>
            </a:r>
          </a:p>
          <a:p>
            <a:pPr algn="ctr">
              <a:lnSpc>
                <a:spcPct val="90000"/>
              </a:lnSpc>
            </a:pPr>
            <a:r>
              <a:rPr lang="en-US" sz="1200" b="1" dirty="0" smtClean="0">
                <a:solidFill>
                  <a:srgbClr val="FFFFFF"/>
                </a:solidFill>
                <a:ea typeface="Segoe UI" pitchFamily="34" charset="0"/>
                <a:cs typeface="Segoe UI" pitchFamily="34" charset="0"/>
              </a:rPr>
              <a:t>Files</a:t>
            </a:r>
            <a:endParaRPr lang="en-US" sz="1200" b="1" dirty="0">
              <a:solidFill>
                <a:srgbClr val="FFFFFF"/>
              </a:solidFill>
              <a:ea typeface="Segoe UI" pitchFamily="34" charset="0"/>
              <a:cs typeface="Segoe UI" pitchFamily="34" charset="0"/>
            </a:endParaRPr>
          </a:p>
        </p:txBody>
      </p:sp>
      <p:sp>
        <p:nvSpPr>
          <p:cNvPr id="160" name="Oval 159"/>
          <p:cNvSpPr/>
          <p:nvPr/>
        </p:nvSpPr>
        <p:spPr>
          <a:xfrm>
            <a:off x="7782440"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1" name="TextBox 160"/>
          <p:cNvSpPr txBox="1"/>
          <p:nvPr/>
        </p:nvSpPr>
        <p:spPr>
          <a:xfrm>
            <a:off x="7856261" y="328179"/>
            <a:ext cx="583878"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Custom</a:t>
            </a:r>
          </a:p>
          <a:p>
            <a:pPr algn="ctr">
              <a:lnSpc>
                <a:spcPct val="90000"/>
              </a:lnSpc>
            </a:pPr>
            <a:r>
              <a:rPr lang="en-US" sz="1200" b="1" dirty="0" smtClean="0">
                <a:solidFill>
                  <a:srgbClr val="FFFFFF"/>
                </a:solidFill>
                <a:ea typeface="Segoe UI" pitchFamily="34" charset="0"/>
                <a:cs typeface="Segoe UI" pitchFamily="34" charset="0"/>
              </a:rPr>
              <a:t>Systems</a:t>
            </a:r>
            <a:endParaRPr lang="en-US" sz="1200" b="1" dirty="0">
              <a:solidFill>
                <a:srgbClr val="FFFFFF"/>
              </a:solidFill>
              <a:ea typeface="Segoe UI" pitchFamily="34" charset="0"/>
              <a:cs typeface="Segoe UI" pitchFamily="34" charset="0"/>
            </a:endParaRPr>
          </a:p>
        </p:txBody>
      </p:sp>
      <p:sp>
        <p:nvSpPr>
          <p:cNvPr id="162" name="Oval 161"/>
          <p:cNvSpPr/>
          <p:nvPr/>
        </p:nvSpPr>
        <p:spPr>
          <a:xfrm>
            <a:off x="931198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3" name="TextBox 162"/>
          <p:cNvSpPr txBox="1"/>
          <p:nvPr/>
        </p:nvSpPr>
        <p:spPr>
          <a:xfrm>
            <a:off x="9539086" y="533803"/>
            <a:ext cx="277320"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ERP</a:t>
            </a:r>
            <a:endParaRPr lang="en-US" sz="1200" b="1" dirty="0">
              <a:solidFill>
                <a:srgbClr val="FFFFFF"/>
              </a:solidFill>
              <a:ea typeface="Segoe UI" pitchFamily="34" charset="0"/>
              <a:cs typeface="Segoe UI" pitchFamily="34" charset="0"/>
            </a:endParaRPr>
          </a:p>
        </p:txBody>
      </p:sp>
      <p:sp>
        <p:nvSpPr>
          <p:cNvPr id="164" name="Oval 163"/>
          <p:cNvSpPr/>
          <p:nvPr/>
        </p:nvSpPr>
        <p:spPr>
          <a:xfrm>
            <a:off x="4723348"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5" name="TextBox 164"/>
          <p:cNvSpPr txBox="1"/>
          <p:nvPr/>
        </p:nvSpPr>
        <p:spPr>
          <a:xfrm>
            <a:off x="4916785" y="350922"/>
            <a:ext cx="34464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CRM</a:t>
            </a:r>
            <a:endParaRPr lang="en-US" sz="1200" b="1" dirty="0">
              <a:solidFill>
                <a:srgbClr val="FFFFFF"/>
              </a:solidFill>
              <a:ea typeface="Segoe UI" pitchFamily="34" charset="0"/>
              <a:cs typeface="Segoe UI" pitchFamily="34" charset="0"/>
            </a:endParaRP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Backend</a:t>
            </a:r>
          </a:p>
        </p:txBody>
      </p:sp>
      <p:sp>
        <p:nvSpPr>
          <p:cNvPr id="168" name="Shape 167"/>
          <p:cNvSpPr/>
          <p:nvPr/>
        </p:nvSpPr>
        <p:spPr>
          <a:xfrm>
            <a:off x="5468710" y="906462"/>
            <a:ext cx="877481" cy="925684"/>
          </a:xfrm>
          <a:prstGeom prst="gear9">
            <a:avLst/>
          </a:prstGeom>
          <a:solidFill>
            <a:schemeClr val="bg1"/>
          </a:solidFill>
          <a:ln w="38100" cap="flat" cmpd="sng" algn="ctr">
            <a:solidFill>
              <a:schemeClr val="tx1">
                <a:lumMod val="75000"/>
              </a:schemeClr>
            </a:solidFill>
            <a:prstDash val="solid"/>
            <a:headEnd type="none" w="med" len="med"/>
            <a:tailEnd type="none" w="med" len="med"/>
          </a:ln>
          <a:effectLst>
            <a:outerShdw blurRad="40005" dist="22860" dir="5400000" algn="t" rotWithShape="0">
              <a:prstClr val="black">
                <a:alpha val="35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gradFill>
                <a:gsLst>
                  <a:gs pos="0">
                    <a:srgbClr val="404040"/>
                  </a:gs>
                  <a:gs pos="86000">
                    <a:srgbClr val="404040"/>
                  </a:gs>
                </a:gsLst>
                <a:lin ang="5400000" scaled="0"/>
              </a:gradFill>
            </a:endParaRPr>
          </a:p>
        </p:txBody>
      </p:sp>
      <p:sp>
        <p:nvSpPr>
          <p:cNvPr id="169" name="TextBox 168"/>
          <p:cNvSpPr txBox="1"/>
          <p:nvPr/>
        </p:nvSpPr>
        <p:spPr>
          <a:xfrm rot="5400000">
            <a:off x="11098985" y="2199232"/>
            <a:ext cx="2272995"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Server Facade</a:t>
            </a:r>
          </a:p>
        </p:txBody>
      </p:sp>
      <p:sp>
        <p:nvSpPr>
          <p:cNvPr id="170" name="TextBox 169"/>
          <p:cNvSpPr txBox="1"/>
          <p:nvPr/>
        </p:nvSpPr>
        <p:spPr>
          <a:xfrm>
            <a:off x="5607688" y="1163083"/>
            <a:ext cx="599523" cy="3046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404040">
                    <a:lumMod val="75000"/>
                  </a:srgbClr>
                </a:solidFill>
                <a:ea typeface="Segoe UI" pitchFamily="34" charset="0"/>
                <a:cs typeface="Segoe UI" pitchFamily="34" charset="0"/>
              </a:rPr>
              <a:t>SSIS</a:t>
            </a:r>
          </a:p>
          <a:p>
            <a:pPr algn="ctr">
              <a:lnSpc>
                <a:spcPct val="90000"/>
              </a:lnSpc>
            </a:pPr>
            <a:r>
              <a:rPr lang="en-US" sz="1100" b="1" dirty="0" smtClean="0">
                <a:solidFill>
                  <a:srgbClr val="404040">
                    <a:lumMod val="75000"/>
                  </a:srgbClr>
                </a:solidFill>
                <a:ea typeface="Segoe UI" pitchFamily="34" charset="0"/>
                <a:cs typeface="Segoe UI" pitchFamily="34" charset="0"/>
              </a:rPr>
              <a:t>Adapters</a:t>
            </a:r>
            <a:endParaRPr lang="en-US" sz="1100" b="1" dirty="0">
              <a:solidFill>
                <a:srgbClr val="404040">
                  <a:lumMod val="75000"/>
                </a:srgbClr>
              </a:solidFill>
              <a:ea typeface="Segoe UI" pitchFamily="34" charset="0"/>
              <a:cs typeface="Segoe UI" pitchFamily="34" charset="0"/>
            </a:endParaRPr>
          </a:p>
        </p:txBody>
      </p:sp>
      <p:cxnSp>
        <p:nvCxnSpPr>
          <p:cNvPr id="171" name="Curved Connector 85"/>
          <p:cNvCxnSpPr/>
          <p:nvPr/>
        </p:nvCxnSpPr>
        <p:spPr>
          <a:xfrm flipH="1">
            <a:off x="6009035" y="638830"/>
            <a:ext cx="257436" cy="343480"/>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74" name="Curved Connector 85"/>
          <p:cNvCxnSpPr/>
          <p:nvPr/>
        </p:nvCxnSpPr>
        <p:spPr>
          <a:xfrm>
            <a:off x="5398823" y="661021"/>
            <a:ext cx="418873" cy="343793"/>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1" name="Curved Connector 85"/>
          <p:cNvCxnSpPr/>
          <p:nvPr/>
        </p:nvCxnSpPr>
        <p:spPr>
          <a:xfrm flipH="1">
            <a:off x="6251393" y="681378"/>
            <a:ext cx="1531047" cy="309136"/>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93" name="Curved Connector 85"/>
          <p:cNvCxnSpPr>
            <a:stCxn id="162" idx="3"/>
          </p:cNvCxnSpPr>
          <p:nvPr/>
        </p:nvCxnSpPr>
        <p:spPr>
          <a:xfrm flipH="1">
            <a:off x="6231192" y="875533"/>
            <a:ext cx="3187923" cy="306240"/>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98" name="Curved Connector 85"/>
          <p:cNvCxnSpPr/>
          <p:nvPr/>
        </p:nvCxnSpPr>
        <p:spPr>
          <a:xfrm flipH="1">
            <a:off x="6420669" y="1003462"/>
            <a:ext cx="4495342" cy="254017"/>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2" name="Curved Connector 85"/>
          <p:cNvCxnSpPr/>
          <p:nvPr/>
        </p:nvCxnSpPr>
        <p:spPr>
          <a:xfrm>
            <a:off x="3911745" y="680096"/>
            <a:ext cx="1645034" cy="323366"/>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8" name="Curved Connector 85"/>
          <p:cNvCxnSpPr>
            <a:stCxn id="154" idx="5"/>
          </p:cNvCxnSpPr>
          <p:nvPr/>
        </p:nvCxnSpPr>
        <p:spPr>
          <a:xfrm>
            <a:off x="2288647" y="875533"/>
            <a:ext cx="3268132" cy="271745"/>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1" name="Curved Connector 85"/>
          <p:cNvCxnSpPr/>
          <p:nvPr/>
        </p:nvCxnSpPr>
        <p:spPr>
          <a:xfrm>
            <a:off x="921581" y="1011702"/>
            <a:ext cx="4477242" cy="244548"/>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16" name="TextBox 215"/>
          <p:cNvSpPr txBox="1"/>
          <p:nvPr/>
        </p:nvSpPr>
        <p:spPr>
          <a:xfrm>
            <a:off x="5537746" y="216046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Publisher</a:t>
            </a:r>
          </a:p>
          <a:p>
            <a:pPr algn="ctr">
              <a:lnSpc>
                <a:spcPct val="90000"/>
              </a:lnSpc>
            </a:pPr>
            <a:r>
              <a:rPr lang="en-US" sz="1200" b="1" dirty="0" smtClean="0">
                <a:solidFill>
                  <a:srgbClr val="FFFFFF"/>
                </a:solidFill>
                <a:ea typeface="Segoe UI" pitchFamily="34" charset="0"/>
                <a:cs typeface="Segoe UI" pitchFamily="34" charset="0"/>
              </a:rPr>
              <a:t>(Write)</a:t>
            </a:r>
          </a:p>
        </p:txBody>
      </p:sp>
      <p:sp>
        <p:nvSpPr>
          <p:cNvPr id="217" name="Oval 216"/>
          <p:cNvSpPr/>
          <p:nvPr/>
        </p:nvSpPr>
        <p:spPr>
          <a:xfrm>
            <a:off x="12015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18" name="TextBox 217"/>
          <p:cNvSpPr txBox="1"/>
          <p:nvPr/>
        </p:nvSpPr>
        <p:spPr>
          <a:xfrm>
            <a:off x="1254211" y="2223426"/>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19" name="Oval 218"/>
          <p:cNvSpPr/>
          <p:nvPr/>
        </p:nvSpPr>
        <p:spPr>
          <a:xfrm>
            <a:off x="3523299" y="1365500"/>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0" name="TextBox 219"/>
          <p:cNvSpPr txBox="1"/>
          <p:nvPr/>
        </p:nvSpPr>
        <p:spPr>
          <a:xfrm>
            <a:off x="3599063" y="162366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21" name="Oval 220"/>
          <p:cNvSpPr/>
          <p:nvPr/>
        </p:nvSpPr>
        <p:spPr>
          <a:xfrm>
            <a:off x="9735910" y="19732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2" name="TextBox 221"/>
          <p:cNvSpPr txBox="1"/>
          <p:nvPr/>
        </p:nvSpPr>
        <p:spPr>
          <a:xfrm>
            <a:off x="9799637" y="2237224"/>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23" name="Oval 222"/>
          <p:cNvSpPr/>
          <p:nvPr/>
        </p:nvSpPr>
        <p:spPr>
          <a:xfrm>
            <a:off x="7602310" y="1373707"/>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24" name="TextBox 223"/>
          <p:cNvSpPr txBox="1"/>
          <p:nvPr/>
        </p:nvSpPr>
        <p:spPr>
          <a:xfrm>
            <a:off x="7673128" y="1623051"/>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cxnSp>
        <p:nvCxnSpPr>
          <p:cNvPr id="225" name="Curved Connector 85"/>
          <p:cNvCxnSpPr>
            <a:endCxn id="219" idx="6"/>
          </p:cNvCxnSpPr>
          <p:nvPr/>
        </p:nvCxnSpPr>
        <p:spPr>
          <a:xfrm flipH="1" flipV="1">
            <a:off x="4437699" y="1822700"/>
            <a:ext cx="1100047" cy="345086"/>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0" name="Curved Connector 85"/>
          <p:cNvCxnSpPr>
            <a:endCxn id="223" idx="2"/>
          </p:cNvCxnSpPr>
          <p:nvPr/>
        </p:nvCxnSpPr>
        <p:spPr>
          <a:xfrm flipV="1">
            <a:off x="6346191" y="1830907"/>
            <a:ext cx="1256119" cy="32178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3" name="Curved Connector 85"/>
          <p:cNvCxnSpPr>
            <a:stCxn id="12" idx="6"/>
            <a:endCxn id="221" idx="2"/>
          </p:cNvCxnSpPr>
          <p:nvPr/>
        </p:nvCxnSpPr>
        <p:spPr>
          <a:xfrm>
            <a:off x="6396389" y="2383382"/>
            <a:ext cx="3339521" cy="47080"/>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6" name="Curved Connector 85"/>
          <p:cNvCxnSpPr>
            <a:stCxn id="12" idx="2"/>
            <a:endCxn id="217" idx="6"/>
          </p:cNvCxnSpPr>
          <p:nvPr/>
        </p:nvCxnSpPr>
        <p:spPr>
          <a:xfrm flipH="1">
            <a:off x="2115910" y="2383382"/>
            <a:ext cx="3366079" cy="4708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9" name="Curved Connector 85"/>
          <p:cNvCxnSpPr>
            <a:endCxn id="6" idx="0"/>
          </p:cNvCxnSpPr>
          <p:nvPr/>
        </p:nvCxnSpPr>
        <p:spPr>
          <a:xfrm>
            <a:off x="1009015" y="3219627"/>
            <a:ext cx="24855" cy="841515"/>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2" name="Curved Connector 85"/>
          <p:cNvCxnSpPr>
            <a:stCxn id="210" idx="3"/>
            <a:endCxn id="31" idx="1"/>
          </p:cNvCxnSpPr>
          <p:nvPr/>
        </p:nvCxnSpPr>
        <p:spPr>
          <a:xfrm>
            <a:off x="1426736" y="3189653"/>
            <a:ext cx="654429" cy="719538"/>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5" name="Curved Connector 85"/>
          <p:cNvCxnSpPr>
            <a:stCxn id="214" idx="1"/>
            <a:endCxn id="35" idx="1"/>
          </p:cNvCxnSpPr>
          <p:nvPr/>
        </p:nvCxnSpPr>
        <p:spPr>
          <a:xfrm>
            <a:off x="3302255" y="2563211"/>
            <a:ext cx="246664" cy="1269780"/>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8" name="Curved Connector 85"/>
          <p:cNvCxnSpPr>
            <a:stCxn id="213" idx="1"/>
            <a:endCxn id="39" idx="1"/>
          </p:cNvCxnSpPr>
          <p:nvPr/>
        </p:nvCxnSpPr>
        <p:spPr>
          <a:xfrm>
            <a:off x="3707703" y="2617948"/>
            <a:ext cx="1258536" cy="1215043"/>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1" name="Curved Connector 85"/>
          <p:cNvCxnSpPr>
            <a:stCxn id="255" idx="1"/>
            <a:endCxn id="41" idx="7"/>
          </p:cNvCxnSpPr>
          <p:nvPr/>
        </p:nvCxnSpPr>
        <p:spPr>
          <a:xfrm flipH="1">
            <a:off x="7037981" y="2570502"/>
            <a:ext cx="1337537" cy="1262489"/>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4" name="Curved Connector 85"/>
          <p:cNvCxnSpPr>
            <a:stCxn id="253" idx="1"/>
            <a:endCxn id="37" idx="7"/>
          </p:cNvCxnSpPr>
          <p:nvPr/>
        </p:nvCxnSpPr>
        <p:spPr>
          <a:xfrm flipH="1">
            <a:off x="8455301" y="2625239"/>
            <a:ext cx="325665" cy="12077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8" name="Curved Connector 85"/>
          <p:cNvCxnSpPr>
            <a:stCxn id="259" idx="1"/>
            <a:endCxn id="33" idx="7"/>
          </p:cNvCxnSpPr>
          <p:nvPr/>
        </p:nvCxnSpPr>
        <p:spPr>
          <a:xfrm flipH="1">
            <a:off x="9933581" y="3189653"/>
            <a:ext cx="527945" cy="719538"/>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61" name="Curved Connector 85"/>
          <p:cNvCxnSpPr>
            <a:stCxn id="257" idx="1"/>
            <a:endCxn id="29" idx="0"/>
          </p:cNvCxnSpPr>
          <p:nvPr/>
        </p:nvCxnSpPr>
        <p:spPr>
          <a:xfrm>
            <a:off x="10866974" y="3244390"/>
            <a:ext cx="161313" cy="816752"/>
          </a:xfrm>
          <a:prstGeom prst="straightConnector1">
            <a:avLst/>
          </a:prstGeom>
          <a:ln w="28575">
            <a:solidFill>
              <a:schemeClr val="tx1">
                <a:lumMod val="50000"/>
              </a:schemeClr>
            </a:solidFill>
            <a:prstDash val="sysDot"/>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bwMode="auto">
          <a:xfrm>
            <a:off x="972910" y="5922659"/>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5" name="Rounded Rectangle 264"/>
          <p:cNvSpPr/>
          <p:nvPr/>
        </p:nvSpPr>
        <p:spPr bwMode="auto">
          <a:xfrm>
            <a:off x="998566" y="5936535"/>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6" name="Rounded Rectangle 265"/>
          <p:cNvSpPr/>
          <p:nvPr/>
        </p:nvSpPr>
        <p:spPr bwMode="auto">
          <a:xfrm>
            <a:off x="2040637" y="5922659"/>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8" name="Rounded Rectangle 267"/>
          <p:cNvSpPr/>
          <p:nvPr/>
        </p:nvSpPr>
        <p:spPr bwMode="auto">
          <a:xfrm>
            <a:off x="2080924" y="5950460"/>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9" name="Rectangle 268"/>
          <p:cNvSpPr/>
          <p:nvPr/>
        </p:nvSpPr>
        <p:spPr bwMode="auto">
          <a:xfrm>
            <a:off x="2111331" y="601264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0" name="Rectangle 269"/>
          <p:cNvSpPr/>
          <p:nvPr/>
        </p:nvSpPr>
        <p:spPr bwMode="auto">
          <a:xfrm>
            <a:off x="2111331"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1" name="Rectangle 270"/>
          <p:cNvSpPr/>
          <p:nvPr/>
        </p:nvSpPr>
        <p:spPr bwMode="auto">
          <a:xfrm>
            <a:off x="2220313"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2" name="Rectangle 271"/>
          <p:cNvSpPr/>
          <p:nvPr/>
        </p:nvSpPr>
        <p:spPr bwMode="auto">
          <a:xfrm>
            <a:off x="2111331" y="6226414"/>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3" name="Rectangle 272"/>
          <p:cNvSpPr/>
          <p:nvPr/>
        </p:nvSpPr>
        <p:spPr bwMode="auto">
          <a:xfrm>
            <a:off x="2111331" y="6325155"/>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5" name="Rectangle 274"/>
          <p:cNvSpPr/>
          <p:nvPr/>
        </p:nvSpPr>
        <p:spPr bwMode="auto">
          <a:xfrm>
            <a:off x="2222087" y="632843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6" name="Rectangle 275"/>
          <p:cNvSpPr/>
          <p:nvPr/>
        </p:nvSpPr>
        <p:spPr bwMode="auto">
          <a:xfrm>
            <a:off x="2330555"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7" name="Rectangle 276"/>
          <p:cNvSpPr/>
          <p:nvPr/>
        </p:nvSpPr>
        <p:spPr bwMode="auto">
          <a:xfrm>
            <a:off x="1077991" y="602233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8" name="Rectangle 277"/>
          <p:cNvSpPr/>
          <p:nvPr/>
        </p:nvSpPr>
        <p:spPr bwMode="auto">
          <a:xfrm>
            <a:off x="1302463" y="6022330"/>
            <a:ext cx="36576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9" name="Rectangle 278"/>
          <p:cNvSpPr/>
          <p:nvPr/>
        </p:nvSpPr>
        <p:spPr bwMode="auto">
          <a:xfrm>
            <a:off x="1077991" y="6219086"/>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0" name="Rectangle 279"/>
          <p:cNvSpPr/>
          <p:nvPr/>
        </p:nvSpPr>
        <p:spPr bwMode="auto">
          <a:xfrm>
            <a:off x="1297570" y="622115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1" name="Rounded Rectangle 280"/>
          <p:cNvSpPr/>
          <p:nvPr/>
        </p:nvSpPr>
        <p:spPr bwMode="auto">
          <a:xfrm>
            <a:off x="2707697" y="5921054"/>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2" name="Rounded Rectangle 281"/>
          <p:cNvSpPr/>
          <p:nvPr/>
        </p:nvSpPr>
        <p:spPr bwMode="auto">
          <a:xfrm>
            <a:off x="2734842" y="5950902"/>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3" name="Rectangle 282"/>
          <p:cNvSpPr/>
          <p:nvPr/>
        </p:nvSpPr>
        <p:spPr bwMode="auto">
          <a:xfrm>
            <a:off x="2812778" y="602072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5" name="Rectangle 284"/>
          <p:cNvSpPr/>
          <p:nvPr/>
        </p:nvSpPr>
        <p:spPr bwMode="auto">
          <a:xfrm>
            <a:off x="281277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6" name="Rectangle 285"/>
          <p:cNvSpPr/>
          <p:nvPr/>
        </p:nvSpPr>
        <p:spPr bwMode="auto">
          <a:xfrm>
            <a:off x="3025773" y="6219552"/>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6" name="Rectangle 115"/>
          <p:cNvSpPr/>
          <p:nvPr/>
        </p:nvSpPr>
        <p:spPr bwMode="auto">
          <a:xfrm>
            <a:off x="2812777" y="6419201"/>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7" name="Rectangle 116"/>
          <p:cNvSpPr/>
          <p:nvPr/>
        </p:nvSpPr>
        <p:spPr bwMode="auto">
          <a:xfrm>
            <a:off x="3025773" y="6023038"/>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8" name="Rectangle 117"/>
          <p:cNvSpPr/>
          <p:nvPr/>
        </p:nvSpPr>
        <p:spPr bwMode="auto">
          <a:xfrm>
            <a:off x="3494058"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9" name="Rectangle 118"/>
          <p:cNvSpPr/>
          <p:nvPr/>
        </p:nvSpPr>
        <p:spPr bwMode="auto">
          <a:xfrm>
            <a:off x="349405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0" name="Rectangle 119"/>
          <p:cNvSpPr/>
          <p:nvPr/>
        </p:nvSpPr>
        <p:spPr bwMode="auto">
          <a:xfrm>
            <a:off x="3710143"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1" name="Rectangle 120"/>
          <p:cNvSpPr/>
          <p:nvPr/>
        </p:nvSpPr>
        <p:spPr bwMode="auto">
          <a:xfrm>
            <a:off x="3711547"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2" name="Rounded Rectangle 121"/>
          <p:cNvSpPr/>
          <p:nvPr/>
        </p:nvSpPr>
        <p:spPr bwMode="auto">
          <a:xfrm>
            <a:off x="7724230" y="5914542"/>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3" name="Rounded Rectangle 122"/>
          <p:cNvSpPr/>
          <p:nvPr/>
        </p:nvSpPr>
        <p:spPr bwMode="auto">
          <a:xfrm>
            <a:off x="7751375" y="5944390"/>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4" name="Rectangle 123"/>
          <p:cNvSpPr/>
          <p:nvPr/>
        </p:nvSpPr>
        <p:spPr bwMode="auto">
          <a:xfrm>
            <a:off x="7829311" y="60142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5" name="Rectangle 124"/>
          <p:cNvSpPr/>
          <p:nvPr/>
        </p:nvSpPr>
        <p:spPr bwMode="auto">
          <a:xfrm>
            <a:off x="782931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6" name="Rectangle 125"/>
          <p:cNvSpPr/>
          <p:nvPr/>
        </p:nvSpPr>
        <p:spPr bwMode="auto">
          <a:xfrm>
            <a:off x="8048890" y="621304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9" name="Rectangle 128"/>
          <p:cNvSpPr/>
          <p:nvPr/>
        </p:nvSpPr>
        <p:spPr bwMode="auto">
          <a:xfrm>
            <a:off x="8510591"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0" name="Rectangle 129"/>
          <p:cNvSpPr/>
          <p:nvPr/>
        </p:nvSpPr>
        <p:spPr bwMode="auto">
          <a:xfrm>
            <a:off x="851059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1" name="Rectangle 130"/>
          <p:cNvSpPr/>
          <p:nvPr/>
        </p:nvSpPr>
        <p:spPr bwMode="auto">
          <a:xfrm>
            <a:off x="8726676"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2" name="Rectangle 131"/>
          <p:cNvSpPr/>
          <p:nvPr/>
        </p:nvSpPr>
        <p:spPr bwMode="auto">
          <a:xfrm>
            <a:off x="8728080"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3" name="Rectangle 132"/>
          <p:cNvSpPr/>
          <p:nvPr/>
        </p:nvSpPr>
        <p:spPr bwMode="auto">
          <a:xfrm>
            <a:off x="7829311" y="6418084"/>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4" name="Rounded Rectangle 133"/>
          <p:cNvSpPr/>
          <p:nvPr/>
        </p:nvSpPr>
        <p:spPr bwMode="auto">
          <a:xfrm rot="5400000">
            <a:off x="9575102" y="5855575"/>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35" name="Rounded Rectangle 134"/>
          <p:cNvSpPr/>
          <p:nvPr/>
        </p:nvSpPr>
        <p:spPr bwMode="auto">
          <a:xfrm rot="5400000">
            <a:off x="9615389" y="5897892"/>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3" name="Rectangle 172"/>
          <p:cNvSpPr/>
          <p:nvPr/>
        </p:nvSpPr>
        <p:spPr bwMode="auto">
          <a:xfrm>
            <a:off x="9812110"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5" name="Rectangle 174"/>
          <p:cNvSpPr/>
          <p:nvPr/>
        </p:nvSpPr>
        <p:spPr bwMode="auto">
          <a:xfrm>
            <a:off x="9921092"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6" name="Rectangle 175"/>
          <p:cNvSpPr/>
          <p:nvPr/>
        </p:nvSpPr>
        <p:spPr bwMode="auto">
          <a:xfrm>
            <a:off x="10031334"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7" name="Rectangle 176"/>
          <p:cNvSpPr/>
          <p:nvPr/>
        </p:nvSpPr>
        <p:spPr bwMode="auto">
          <a:xfrm rot="5400000">
            <a:off x="9595852" y="6276502"/>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8" name="Rectangle 177"/>
          <p:cNvSpPr/>
          <p:nvPr/>
        </p:nvSpPr>
        <p:spPr bwMode="auto">
          <a:xfrm>
            <a:off x="9810779" y="6280302"/>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9" name="Rounded Rectangle 178"/>
          <p:cNvSpPr/>
          <p:nvPr/>
        </p:nvSpPr>
        <p:spPr bwMode="auto">
          <a:xfrm>
            <a:off x="10345510" y="5925942"/>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0" name="Rounded Rectangle 179"/>
          <p:cNvSpPr/>
          <p:nvPr/>
        </p:nvSpPr>
        <p:spPr bwMode="auto">
          <a:xfrm>
            <a:off x="10371166" y="5939818"/>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2" name="Rectangle 181"/>
          <p:cNvSpPr/>
          <p:nvPr/>
        </p:nvSpPr>
        <p:spPr bwMode="auto">
          <a:xfrm>
            <a:off x="10450591" y="60256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3" name="Rectangle 182"/>
          <p:cNvSpPr/>
          <p:nvPr/>
        </p:nvSpPr>
        <p:spPr bwMode="auto">
          <a:xfrm>
            <a:off x="10450591" y="6426760"/>
            <a:ext cx="386726"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4" name="Rectangle 183"/>
          <p:cNvSpPr/>
          <p:nvPr/>
        </p:nvSpPr>
        <p:spPr bwMode="auto">
          <a:xfrm>
            <a:off x="10450591"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5" name="Rectangle 184"/>
          <p:cNvSpPr/>
          <p:nvPr/>
        </p:nvSpPr>
        <p:spPr bwMode="auto">
          <a:xfrm>
            <a:off x="10654437"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6" name="Rectangle 185"/>
          <p:cNvSpPr/>
          <p:nvPr/>
        </p:nvSpPr>
        <p:spPr bwMode="auto">
          <a:xfrm>
            <a:off x="10450591" y="662907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3" name="Straight Connector 2"/>
          <p:cNvCxnSpPr/>
          <p:nvPr/>
        </p:nvCxnSpPr>
        <p:spPr>
          <a:xfrm flipH="1">
            <a:off x="6002888" y="6232700"/>
            <a:ext cx="3642" cy="609600"/>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5816615" y="6251455"/>
            <a:ext cx="372012" cy="326508"/>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a:off x="6200964" y="6461301"/>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5817696" y="6465870"/>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5799166" y="6251455"/>
            <a:ext cx="402115" cy="316567"/>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6188293" y="6164262"/>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H="1">
            <a:off x="5801267" y="6164262"/>
            <a:ext cx="317" cy="174386"/>
          </a:xfrm>
          <a:prstGeom prst="line">
            <a:avLst/>
          </a:prstGeom>
          <a:ln w="28575">
            <a:solidFill>
              <a:schemeClr val="tx1"/>
            </a:solidFill>
            <a:headEnd type="none"/>
            <a:tailEnd type="non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4" name="Lightning Bolt 243"/>
          <p:cNvSpPr/>
          <p:nvPr/>
        </p:nvSpPr>
        <p:spPr bwMode="auto">
          <a:xfrm rot="20487857">
            <a:off x="4541111" y="6258831"/>
            <a:ext cx="1133539" cy="362616"/>
          </a:xfrm>
          <a:prstGeom prst="lightningBol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4" name="Lightning Bolt 193"/>
          <p:cNvSpPr/>
          <p:nvPr/>
        </p:nvSpPr>
        <p:spPr bwMode="auto">
          <a:xfrm rot="9482091">
            <a:off x="6302331" y="6210698"/>
            <a:ext cx="1133539" cy="362616"/>
          </a:xfrm>
          <a:prstGeom prst="lightningBol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6" name="Oval 195"/>
          <p:cNvSpPr/>
          <p:nvPr/>
        </p:nvSpPr>
        <p:spPr>
          <a:xfrm>
            <a:off x="241086" y="1976198"/>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97" name="Oval 196"/>
          <p:cNvSpPr/>
          <p:nvPr/>
        </p:nvSpPr>
        <p:spPr>
          <a:xfrm>
            <a:off x="10714037" y="1995401"/>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99" name="Oval 198"/>
          <p:cNvSpPr/>
          <p:nvPr/>
        </p:nvSpPr>
        <p:spPr>
          <a:xfrm>
            <a:off x="2573110" y="13636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0" name="Oval 199"/>
          <p:cNvSpPr/>
          <p:nvPr/>
        </p:nvSpPr>
        <p:spPr>
          <a:xfrm>
            <a:off x="8562734" y="136366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1" name="TextBox 200"/>
          <p:cNvSpPr txBox="1"/>
          <p:nvPr/>
        </p:nvSpPr>
        <p:spPr>
          <a:xfrm>
            <a:off x="300264" y="2225718"/>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3" name="TextBox 202"/>
          <p:cNvSpPr txBox="1"/>
          <p:nvPr/>
        </p:nvSpPr>
        <p:spPr>
          <a:xfrm>
            <a:off x="2633780" y="1613615"/>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4" name="TextBox 203"/>
          <p:cNvSpPr txBox="1"/>
          <p:nvPr/>
        </p:nvSpPr>
        <p:spPr>
          <a:xfrm>
            <a:off x="8632169" y="1613615"/>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5" name="TextBox 204"/>
          <p:cNvSpPr txBox="1"/>
          <p:nvPr/>
        </p:nvSpPr>
        <p:spPr>
          <a:xfrm>
            <a:off x="10786107" y="2239899"/>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Subscriber</a:t>
            </a:r>
          </a:p>
          <a:p>
            <a:pPr algn="ctr">
              <a:lnSpc>
                <a:spcPct val="90000"/>
              </a:lnSpc>
            </a:pPr>
            <a:r>
              <a:rPr lang="en-US" sz="1200" b="1" dirty="0" smtClean="0">
                <a:solidFill>
                  <a:srgbClr val="FFFFFF"/>
                </a:solidFill>
                <a:ea typeface="Segoe UI" pitchFamily="34" charset="0"/>
                <a:cs typeface="Segoe UI" pitchFamily="34" charset="0"/>
              </a:rPr>
              <a:t>(Read)</a:t>
            </a:r>
          </a:p>
        </p:txBody>
      </p:sp>
      <p:sp>
        <p:nvSpPr>
          <p:cNvPr id="206" name="TextBox 205"/>
          <p:cNvSpPr txBox="1"/>
          <p:nvPr/>
        </p:nvSpPr>
        <p:spPr>
          <a:xfrm>
            <a:off x="5497072" y="3954686"/>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07" name="TextBox 206"/>
          <p:cNvSpPr txBox="1"/>
          <p:nvPr/>
        </p:nvSpPr>
        <p:spPr>
          <a:xfrm>
            <a:off x="5468710" y="4893594"/>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09" name="Isosceles Triangle 208"/>
          <p:cNvSpPr/>
          <p:nvPr/>
        </p:nvSpPr>
        <p:spPr bwMode="auto">
          <a:xfrm rot="10800000">
            <a:off x="837909" y="3015790"/>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10" name="TextBox 209"/>
          <p:cNvSpPr txBox="1"/>
          <p:nvPr/>
        </p:nvSpPr>
        <p:spPr>
          <a:xfrm>
            <a:off x="981101" y="3037303"/>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12" name="TextBox 211"/>
          <p:cNvSpPr txBox="1"/>
          <p:nvPr/>
        </p:nvSpPr>
        <p:spPr>
          <a:xfrm>
            <a:off x="675854" y="2735262"/>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13" name="Isosceles Triangle 212"/>
          <p:cNvSpPr/>
          <p:nvPr/>
        </p:nvSpPr>
        <p:spPr bwMode="auto">
          <a:xfrm rot="10800000">
            <a:off x="3159063" y="2389348"/>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14" name="TextBox 213"/>
          <p:cNvSpPr txBox="1"/>
          <p:nvPr/>
        </p:nvSpPr>
        <p:spPr>
          <a:xfrm>
            <a:off x="3302255" y="2410861"/>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15" name="TextBox 214"/>
          <p:cNvSpPr txBox="1"/>
          <p:nvPr/>
        </p:nvSpPr>
        <p:spPr>
          <a:xfrm>
            <a:off x="2997008" y="2108820"/>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53" name="Isosceles Triangle 252"/>
          <p:cNvSpPr/>
          <p:nvPr/>
        </p:nvSpPr>
        <p:spPr bwMode="auto">
          <a:xfrm rot="10800000">
            <a:off x="8232326" y="2396639"/>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55" name="TextBox 254"/>
          <p:cNvSpPr txBox="1"/>
          <p:nvPr/>
        </p:nvSpPr>
        <p:spPr>
          <a:xfrm>
            <a:off x="8375518" y="2418152"/>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56" name="TextBox 255"/>
          <p:cNvSpPr txBox="1"/>
          <p:nvPr/>
        </p:nvSpPr>
        <p:spPr>
          <a:xfrm>
            <a:off x="8070271" y="2116111"/>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57" name="Isosceles Triangle 256"/>
          <p:cNvSpPr/>
          <p:nvPr/>
        </p:nvSpPr>
        <p:spPr bwMode="auto">
          <a:xfrm rot="10800000">
            <a:off x="10318334" y="3015790"/>
            <a:ext cx="731520" cy="457200"/>
          </a:xfrm>
          <a:prstGeom prst="triangle">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59" name="TextBox 258"/>
          <p:cNvSpPr txBox="1"/>
          <p:nvPr/>
        </p:nvSpPr>
        <p:spPr>
          <a:xfrm>
            <a:off x="10461526" y="3037303"/>
            <a:ext cx="445635" cy="304699"/>
          </a:xfrm>
          <a:prstGeom prst="rect">
            <a:avLst/>
          </a:prstGeo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FFFFFF"/>
                </a:solidFill>
                <a:ea typeface="Segoe UI" pitchFamily="34" charset="0"/>
                <a:cs typeface="Segoe UI" pitchFamily="34" charset="0"/>
              </a:rPr>
              <a:t>Virtual</a:t>
            </a:r>
          </a:p>
          <a:p>
            <a:pPr algn="ctr">
              <a:lnSpc>
                <a:spcPct val="90000"/>
              </a:lnSpc>
            </a:pPr>
            <a:r>
              <a:rPr lang="en-US" sz="1100" b="1" dirty="0" smtClean="0">
                <a:solidFill>
                  <a:srgbClr val="FFFFFF"/>
                </a:solidFill>
                <a:ea typeface="Segoe UI" pitchFamily="34" charset="0"/>
                <a:cs typeface="Segoe UI" pitchFamily="34" charset="0"/>
              </a:rPr>
              <a:t>IP</a:t>
            </a:r>
          </a:p>
        </p:txBody>
      </p:sp>
      <p:sp>
        <p:nvSpPr>
          <p:cNvPr id="260" name="TextBox 259"/>
          <p:cNvSpPr txBox="1"/>
          <p:nvPr/>
        </p:nvSpPr>
        <p:spPr>
          <a:xfrm>
            <a:off x="10156279" y="2735262"/>
            <a:ext cx="1073051"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NLB Cluster</a:t>
            </a:r>
          </a:p>
        </p:txBody>
      </p:sp>
      <p:sp>
        <p:nvSpPr>
          <p:cNvPr id="288" name="TextBox 287"/>
          <p:cNvSpPr txBox="1"/>
          <p:nvPr/>
        </p:nvSpPr>
        <p:spPr>
          <a:xfrm>
            <a:off x="653940" y="2035663"/>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89" name="TextBox 288"/>
          <p:cNvSpPr txBox="1"/>
          <p:nvPr/>
        </p:nvSpPr>
        <p:spPr>
          <a:xfrm>
            <a:off x="2997008" y="1432492"/>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0" name="TextBox 289"/>
          <p:cNvSpPr txBox="1"/>
          <p:nvPr/>
        </p:nvSpPr>
        <p:spPr>
          <a:xfrm>
            <a:off x="8022066" y="1444208"/>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1" name="TextBox 290"/>
          <p:cNvSpPr txBox="1"/>
          <p:nvPr/>
        </p:nvSpPr>
        <p:spPr>
          <a:xfrm>
            <a:off x="10150638" y="2046294"/>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a:solidFill>
                  <a:srgbClr val="FFFFFF"/>
                </a:solidFill>
                <a:ea typeface="Segoe UI" pitchFamily="34" charset="0"/>
                <a:cs typeface="Segoe UI" pitchFamily="34" charset="0"/>
              </a:rPr>
              <a:t>1</a:t>
            </a:r>
            <a:endParaRPr lang="en-US" sz="1200" b="1" dirty="0" smtClean="0">
              <a:solidFill>
                <a:srgbClr val="FFFFFF"/>
              </a:solidFill>
              <a:ea typeface="Segoe UI" pitchFamily="34" charset="0"/>
              <a:cs typeface="Segoe UI" pitchFamily="34" charset="0"/>
            </a:endParaRPr>
          </a:p>
        </p:txBody>
      </p:sp>
      <p:sp>
        <p:nvSpPr>
          <p:cNvPr id="292" name="TextBox 291"/>
          <p:cNvSpPr txBox="1"/>
          <p:nvPr/>
        </p:nvSpPr>
        <p:spPr>
          <a:xfrm>
            <a:off x="1619678" y="2047741"/>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3" name="TextBox 292"/>
          <p:cNvSpPr txBox="1"/>
          <p:nvPr/>
        </p:nvSpPr>
        <p:spPr>
          <a:xfrm>
            <a:off x="3936416" y="1446822"/>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4" name="TextBox 293"/>
          <p:cNvSpPr txBox="1"/>
          <p:nvPr/>
        </p:nvSpPr>
        <p:spPr>
          <a:xfrm>
            <a:off x="8975851" y="1446533"/>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5" name="TextBox 294"/>
          <p:cNvSpPr txBox="1"/>
          <p:nvPr/>
        </p:nvSpPr>
        <p:spPr>
          <a:xfrm>
            <a:off x="11153986" y="2069589"/>
            <a:ext cx="8816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2</a:t>
            </a:r>
          </a:p>
        </p:txBody>
      </p:sp>
      <p:sp>
        <p:nvSpPr>
          <p:cNvPr id="296" name="TextBox 295"/>
          <p:cNvSpPr txBox="1"/>
          <p:nvPr/>
        </p:nvSpPr>
        <p:spPr>
          <a:xfrm>
            <a:off x="4227016" y="2377497"/>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7" name="TextBox 296"/>
          <p:cNvSpPr txBox="1"/>
          <p:nvPr/>
        </p:nvSpPr>
        <p:spPr>
          <a:xfrm>
            <a:off x="6866453" y="2377497"/>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8" name="TextBox 297"/>
          <p:cNvSpPr txBox="1"/>
          <p:nvPr/>
        </p:nvSpPr>
        <p:spPr>
          <a:xfrm rot="1063975">
            <a:off x="4565406" y="1536389"/>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299" name="TextBox 298"/>
          <p:cNvSpPr txBox="1"/>
          <p:nvPr/>
        </p:nvSpPr>
        <p:spPr>
          <a:xfrm rot="20775348">
            <a:off x="6338911" y="1577639"/>
            <a:ext cx="1047402" cy="433965"/>
          </a:xfrm>
          <a:prstGeom prst="rect">
            <a:avLst/>
          </a:prstGeom>
          <a:noFill/>
          <a:effectLst/>
        </p:spPr>
        <p:txBody>
          <a:bodyPr wrap="none" lIns="182880" tIns="146304" rIns="182880" bIns="146304" rtlCol="0">
            <a:spAutoFit/>
          </a:bodyPr>
          <a:lstStyle/>
          <a:p>
            <a:pPr algn="ctr">
              <a:lnSpc>
                <a:spcPct val="90000"/>
              </a:lnSpc>
              <a:spcAft>
                <a:spcPts val="600"/>
              </a:spcAft>
            </a:pPr>
            <a:r>
              <a:rPr lang="en-US" sz="1000" b="1" dirty="0" smtClean="0">
                <a:solidFill>
                  <a:srgbClr val="404040">
                    <a:lumMod val="75000"/>
                  </a:srgbClr>
                </a:solidFill>
              </a:rPr>
              <a:t>Replication</a:t>
            </a:r>
          </a:p>
        </p:txBody>
      </p:sp>
      <p:sp>
        <p:nvSpPr>
          <p:cNvPr id="300" name="TextBox 299"/>
          <p:cNvSpPr txBox="1"/>
          <p:nvPr/>
        </p:nvSpPr>
        <p:spPr>
          <a:xfrm>
            <a:off x="921581" y="667971"/>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1" name="TextBox 300"/>
          <p:cNvSpPr txBox="1"/>
          <p:nvPr/>
        </p:nvSpPr>
        <p:spPr>
          <a:xfrm>
            <a:off x="2426944" y="611582"/>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2" name="TextBox 301"/>
          <p:cNvSpPr txBox="1"/>
          <p:nvPr/>
        </p:nvSpPr>
        <p:spPr>
          <a:xfrm>
            <a:off x="4099199" y="427917"/>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3" name="TextBox 302"/>
          <p:cNvSpPr txBox="1"/>
          <p:nvPr/>
        </p:nvSpPr>
        <p:spPr>
          <a:xfrm>
            <a:off x="5611406" y="558244"/>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4" name="TextBox 303"/>
          <p:cNvSpPr txBox="1"/>
          <p:nvPr/>
        </p:nvSpPr>
        <p:spPr>
          <a:xfrm>
            <a:off x="7083332" y="394599"/>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5" name="TextBox 304"/>
          <p:cNvSpPr txBox="1"/>
          <p:nvPr/>
        </p:nvSpPr>
        <p:spPr>
          <a:xfrm>
            <a:off x="8702993" y="567839"/>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6" name="TextBox 305"/>
          <p:cNvSpPr txBox="1"/>
          <p:nvPr/>
        </p:nvSpPr>
        <p:spPr>
          <a:xfrm>
            <a:off x="10306604" y="690192"/>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DMZ</a:t>
            </a:r>
          </a:p>
        </p:txBody>
      </p:sp>
      <p:sp>
        <p:nvSpPr>
          <p:cNvPr id="195" name="TextBox 194"/>
          <p:cNvSpPr txBox="1"/>
          <p:nvPr/>
        </p:nvSpPr>
        <p:spPr>
          <a:xfrm>
            <a:off x="1070671" y="3515016"/>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28" name="TextBox 227"/>
          <p:cNvSpPr txBox="1"/>
          <p:nvPr/>
        </p:nvSpPr>
        <p:spPr>
          <a:xfrm>
            <a:off x="3969038" y="3508879"/>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29" name="TextBox 228"/>
          <p:cNvSpPr txBox="1"/>
          <p:nvPr/>
        </p:nvSpPr>
        <p:spPr>
          <a:xfrm>
            <a:off x="7245638" y="3508878"/>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31" name="TextBox 230"/>
          <p:cNvSpPr txBox="1"/>
          <p:nvPr/>
        </p:nvSpPr>
        <p:spPr>
          <a:xfrm>
            <a:off x="10217438" y="3508877"/>
            <a:ext cx="725199"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Cache</a:t>
            </a:r>
          </a:p>
        </p:txBody>
      </p:sp>
      <p:sp>
        <p:nvSpPr>
          <p:cNvPr id="232" name="Oval 231"/>
          <p:cNvSpPr/>
          <p:nvPr/>
        </p:nvSpPr>
        <p:spPr>
          <a:xfrm>
            <a:off x="1264759" y="6548810"/>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34" name="TextBox 233"/>
          <p:cNvSpPr txBox="1"/>
          <p:nvPr/>
        </p:nvSpPr>
        <p:spPr>
          <a:xfrm>
            <a:off x="1276467" y="6641571"/>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35" name="Oval 234"/>
          <p:cNvSpPr/>
          <p:nvPr/>
        </p:nvSpPr>
        <p:spPr>
          <a:xfrm>
            <a:off x="2131916" y="6463182"/>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37" name="TextBox 236"/>
          <p:cNvSpPr txBox="1"/>
          <p:nvPr/>
        </p:nvSpPr>
        <p:spPr>
          <a:xfrm>
            <a:off x="2143624" y="6555943"/>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38" name="Oval 237"/>
          <p:cNvSpPr/>
          <p:nvPr/>
        </p:nvSpPr>
        <p:spPr>
          <a:xfrm>
            <a:off x="9418638" y="6186981"/>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40" name="TextBox 239"/>
          <p:cNvSpPr txBox="1"/>
          <p:nvPr/>
        </p:nvSpPr>
        <p:spPr>
          <a:xfrm>
            <a:off x="9430346" y="6279742"/>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41" name="Oval 240"/>
          <p:cNvSpPr/>
          <p:nvPr/>
        </p:nvSpPr>
        <p:spPr>
          <a:xfrm>
            <a:off x="3922741" y="6192311"/>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43" name="TextBox 242"/>
          <p:cNvSpPr txBox="1"/>
          <p:nvPr/>
        </p:nvSpPr>
        <p:spPr>
          <a:xfrm>
            <a:off x="3934449" y="6285072"/>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46" name="Oval 245"/>
          <p:cNvSpPr/>
          <p:nvPr/>
        </p:nvSpPr>
        <p:spPr>
          <a:xfrm>
            <a:off x="8941831" y="6197093"/>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47" name="TextBox 246"/>
          <p:cNvSpPr txBox="1"/>
          <p:nvPr/>
        </p:nvSpPr>
        <p:spPr>
          <a:xfrm>
            <a:off x="8953539" y="6289854"/>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sp>
        <p:nvSpPr>
          <p:cNvPr id="249" name="Oval 248"/>
          <p:cNvSpPr/>
          <p:nvPr/>
        </p:nvSpPr>
        <p:spPr>
          <a:xfrm>
            <a:off x="10827890" y="5981973"/>
            <a:ext cx="274320" cy="27432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50" name="TextBox 249"/>
          <p:cNvSpPr txBox="1"/>
          <p:nvPr/>
        </p:nvSpPr>
        <p:spPr>
          <a:xfrm>
            <a:off x="10839598" y="6074734"/>
            <a:ext cx="248465" cy="831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600" b="1" dirty="0" err="1" smtClean="0">
                <a:solidFill>
                  <a:srgbClr val="FFFFFF"/>
                </a:solidFill>
                <a:ea typeface="Segoe UI" pitchFamily="34" charset="0"/>
                <a:cs typeface="Segoe UI" pitchFamily="34" charset="0"/>
              </a:rPr>
              <a:t>NoSQL</a:t>
            </a:r>
            <a:endParaRPr lang="en-US" sz="600" b="1" dirty="0" smtClean="0">
              <a:solidFill>
                <a:srgbClr val="FFFFFF"/>
              </a:solidFill>
              <a:ea typeface="Segoe UI" pitchFamily="34" charset="0"/>
              <a:cs typeface="Segoe UI" pitchFamily="34" charset="0"/>
            </a:endParaRPr>
          </a:p>
        </p:txBody>
      </p:sp>
      <p:cxnSp>
        <p:nvCxnSpPr>
          <p:cNvPr id="227" name="Curved Connector 85"/>
          <p:cNvCxnSpPr/>
          <p:nvPr/>
        </p:nvCxnSpPr>
        <p:spPr>
          <a:xfrm>
            <a:off x="5816289" y="2870835"/>
            <a:ext cx="127809" cy="1183777"/>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52" name="Curved Connector 85"/>
          <p:cNvCxnSpPr/>
          <p:nvPr/>
        </p:nvCxnSpPr>
        <p:spPr>
          <a:xfrm flipH="1">
            <a:off x="6065837" y="2866614"/>
            <a:ext cx="24485" cy="1164048"/>
          </a:xfrm>
          <a:prstGeom prst="straightConnector1">
            <a:avLst/>
          </a:prstGeom>
          <a:ln w="28575">
            <a:solidFill>
              <a:schemeClr val="tx1">
                <a:lumMod val="50000"/>
              </a:schemeClr>
            </a:solidFill>
            <a:prstDash val="sysDot"/>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9433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5663"/>
            <a:ext cx="12436475" cy="1828800"/>
          </a:xfrm>
        </p:spPr>
        <p:txBody>
          <a:bodyPr/>
          <a:lstStyle/>
          <a:p>
            <a:pPr algn="ctr"/>
            <a:r>
              <a:rPr lang="en-US" dirty="0"/>
              <a:t>w</a:t>
            </a:r>
            <a:r>
              <a:rPr lang="en-US" dirty="0" smtClean="0"/>
              <a:t>e’re done</a:t>
            </a:r>
            <a:endParaRPr lang="en-US" dirty="0"/>
          </a:p>
        </p:txBody>
      </p:sp>
    </p:spTree>
    <p:extLst>
      <p:ext uri="{BB962C8B-B14F-4D97-AF65-F5344CB8AC3E}">
        <p14:creationId xmlns:p14="http://schemas.microsoft.com/office/powerpoint/2010/main" val="408198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6000" dirty="0" smtClean="0">
                <a:gradFill>
                  <a:gsLst>
                    <a:gs pos="1087">
                      <a:schemeClr val="tx2"/>
                    </a:gs>
                    <a:gs pos="100000">
                      <a:schemeClr val="tx2"/>
                    </a:gs>
                  </a:gsLst>
                  <a:lin ang="5400000" scaled="0"/>
                </a:gradFill>
              </a:rPr>
              <a:t>Your Feedback is Important</a:t>
            </a:r>
            <a:endParaRPr lang="en-US" sz="6000" dirty="0">
              <a:gradFill>
                <a:gsLst>
                  <a:gs pos="1087">
                    <a:schemeClr val="tx2"/>
                  </a:gs>
                  <a:gs pos="100000">
                    <a:schemeClr val="tx2"/>
                  </a:gs>
                </a:gsLst>
                <a:lin ang="5400000" scaled="0"/>
              </a:gradFill>
            </a:endParaRP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Wingdings" panose="05000000000000000000" pitchFamily="2" charset="2"/>
              <a:buNone/>
            </a:pPr>
            <a:r>
              <a:rPr lang="en-US" sz="3600" dirty="0" smtClean="0">
                <a:gradFill>
                  <a:gsLst>
                    <a:gs pos="5435">
                      <a:schemeClr val="tx1"/>
                    </a:gs>
                    <a:gs pos="100000">
                      <a:schemeClr val="tx1"/>
                    </a:gs>
                  </a:gsLst>
                  <a:lin ang="5400000" scaled="0"/>
                </a:gradFill>
              </a:rPr>
              <a:t>Fill out an evaluation of this session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and help shape future events. </a:t>
            </a:r>
          </a:p>
          <a:p>
            <a:pPr marL="0" indent="0">
              <a:lnSpc>
                <a:spcPct val="80000"/>
              </a:lnSpc>
              <a:spcBef>
                <a:spcPts val="2200"/>
              </a:spcBef>
              <a:buFont typeface="Wingdings" panose="05000000000000000000" pitchFamily="2" charset="2"/>
              <a:buNone/>
            </a:pPr>
            <a:r>
              <a:rPr lang="en-US" sz="3600" dirty="0" smtClean="0">
                <a:gradFill>
                  <a:gsLst>
                    <a:gs pos="5435">
                      <a:schemeClr val="tx1"/>
                    </a:gs>
                    <a:gs pos="100000">
                      <a:schemeClr val="tx1"/>
                    </a:gs>
                  </a:gsLst>
                  <a:lin ang="5400000" scaled="0"/>
                </a:gradFill>
                <a:latin typeface="+mn-lt"/>
              </a:rPr>
              <a:t>Scan the QR code </a:t>
            </a:r>
            <a:r>
              <a:rPr lang="en-US" sz="3600" dirty="0" smtClean="0">
                <a:gradFill>
                  <a:gsLst>
                    <a:gs pos="5435">
                      <a:schemeClr val="tx1"/>
                    </a:gs>
                    <a:gs pos="100000">
                      <a:schemeClr val="tx1"/>
                    </a:gs>
                  </a:gsLst>
                  <a:lin ang="5400000" scaled="0"/>
                </a:gradFill>
              </a:rPr>
              <a:t>to evaluate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this session on your mobile device. </a:t>
            </a:r>
          </a:p>
          <a:p>
            <a:pPr marL="0" indent="0">
              <a:spcBef>
                <a:spcPts val="1800"/>
              </a:spcBef>
              <a:buFont typeface="Wingdings" panose="05000000000000000000" pitchFamily="2" charset="2"/>
              <a:buNone/>
            </a:pPr>
            <a:r>
              <a:rPr lang="en-US" sz="3200" dirty="0" smtClean="0">
                <a:gradFill>
                  <a:gsLst>
                    <a:gs pos="3261">
                      <a:schemeClr val="tx2"/>
                    </a:gs>
                    <a:gs pos="100000">
                      <a:schemeClr val="tx2"/>
                    </a:gs>
                  </a:gsLst>
                  <a:lin ang="5400000" scaled="0"/>
                </a:gradFill>
                <a:latin typeface="+mn-lt"/>
              </a:rPr>
              <a:t>You’ll also be entered into </a:t>
            </a:r>
            <a:br>
              <a:rPr lang="en-US" sz="3200" dirty="0" smtClean="0">
                <a:gradFill>
                  <a:gsLst>
                    <a:gs pos="3261">
                      <a:schemeClr val="tx2"/>
                    </a:gs>
                    <a:gs pos="100000">
                      <a:schemeClr val="tx2"/>
                    </a:gs>
                  </a:gsLst>
                  <a:lin ang="5400000" scaled="0"/>
                </a:gradFill>
                <a:latin typeface="+mn-lt"/>
              </a:rPr>
            </a:br>
            <a:r>
              <a:rPr lang="en-US" sz="3200" dirty="0" smtClean="0">
                <a:gradFill>
                  <a:gsLst>
                    <a:gs pos="3261">
                      <a:schemeClr val="tx2"/>
                    </a:gs>
                    <a:gs pos="100000">
                      <a:schemeClr val="tx2"/>
                    </a:gs>
                  </a:gsLst>
                  <a:lin ang="5400000" scaled="0"/>
                </a:gradFill>
                <a:latin typeface="+mn-lt"/>
              </a:rPr>
              <a:t>a daily prize drawing!</a:t>
            </a:r>
            <a:endParaRPr lang="en-US" sz="3200" dirty="0">
              <a:gradFill>
                <a:gsLst>
                  <a:gs pos="3261">
                    <a:schemeClr val="tx2"/>
                  </a:gs>
                  <a:gs pos="100000">
                    <a:schemeClr val="tx2"/>
                  </a:gs>
                </a:gsLst>
                <a:lin ang="5400000" scaled="0"/>
              </a:gradFill>
              <a:latin typeface="+mn-lt"/>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292503292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 </a:t>
            </a:r>
            <a:r>
              <a:rPr lang="en-US" sz="700" dirty="0" smtClean="0">
                <a:gradFill>
                  <a:gsLst>
                    <a:gs pos="0">
                      <a:srgbClr val="404040">
                        <a:lumMod val="75000"/>
                        <a:lumOff val="25000"/>
                      </a:srgbClr>
                    </a:gs>
                    <a:gs pos="100000">
                      <a:srgbClr val="404040">
                        <a:lumMod val="75000"/>
                        <a:lumOff val="25000"/>
                      </a:srgbClr>
                    </a:gs>
                  </a:gsLst>
                  <a:lin ang="5400000" scaled="0"/>
                </a:gradFill>
                <a:cs typeface="Segoe UI" pitchFamily="34" charset="0"/>
              </a:rPr>
              <a:t>2014 </a:t>
            </a:r>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23626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25662"/>
            <a:ext cx="12436475" cy="1828800"/>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ctr"/>
            <a:r>
              <a:rPr dirty="0" smtClean="0">
                <a:solidFill>
                  <a:srgbClr val="404040"/>
                </a:solidFill>
              </a:rPr>
              <a:t>enterprise mobility</a:t>
            </a:r>
            <a:endParaRPr dirty="0">
              <a:solidFill>
                <a:srgbClr val="404040"/>
              </a:solidFill>
            </a:endParaRPr>
          </a:p>
        </p:txBody>
      </p:sp>
    </p:spTree>
    <p:extLst>
      <p:ext uri="{BB962C8B-B14F-4D97-AF65-F5344CB8AC3E}">
        <p14:creationId xmlns:p14="http://schemas.microsoft.com/office/powerpoint/2010/main" val="156744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r>
              <a:rPr lang="en-US" sz="3200" dirty="0"/>
              <a:t>CIOs want to move data from any backend system out to any </a:t>
            </a:r>
            <a:r>
              <a:rPr lang="en-US" sz="3200" dirty="0" smtClean="0"/>
              <a:t>mobile device</a:t>
            </a:r>
          </a:p>
          <a:p>
            <a:r>
              <a:rPr lang="en-US" sz="3200" dirty="0" smtClean="0"/>
              <a:t>Integrate and orchestrate diverse, proprietary APIs across myriad backend systems </a:t>
            </a:r>
          </a:p>
          <a:p>
            <a:r>
              <a:rPr lang="en-US" sz="3200" dirty="0" smtClean="0"/>
              <a:t>Bring </a:t>
            </a:r>
            <a:r>
              <a:rPr lang="en-US" sz="3200" dirty="0"/>
              <a:t>performance and scalability to backend systems that aren’t designed for </a:t>
            </a:r>
            <a:r>
              <a:rPr lang="en-US" sz="3200" dirty="0" smtClean="0"/>
              <a:t>web scale</a:t>
            </a:r>
            <a:endParaRPr lang="en-US" sz="3200" dirty="0"/>
          </a:p>
          <a:p>
            <a:r>
              <a:rPr lang="en-US" sz="3200" dirty="0" smtClean="0"/>
              <a:t>Create mobile-friendly APIs to expose those backend </a:t>
            </a:r>
            <a:r>
              <a:rPr lang="en-US" sz="3200" dirty="0"/>
              <a:t>systems to mobile devices</a:t>
            </a:r>
          </a:p>
          <a:p>
            <a:r>
              <a:rPr lang="en-US" sz="3200" dirty="0"/>
              <a:t>P</a:t>
            </a:r>
            <a:r>
              <a:rPr lang="en-US" sz="3200" dirty="0" smtClean="0"/>
              <a:t>ublish APIs with a Mobile Access Gateway</a:t>
            </a:r>
            <a:endParaRPr lang="en-US" sz="3200" dirty="0"/>
          </a:p>
          <a:p>
            <a:r>
              <a:rPr lang="en-US" sz="3200" dirty="0" smtClean="0"/>
              <a:t>Create apps for devices that can interact with API </a:t>
            </a:r>
            <a:r>
              <a:rPr lang="en-US" sz="3200" dirty="0"/>
              <a:t>data and </a:t>
            </a:r>
            <a:r>
              <a:rPr lang="en-US" sz="3200" dirty="0" smtClean="0"/>
              <a:t>keep working </a:t>
            </a:r>
            <a:r>
              <a:rPr lang="en-US" sz="3200" dirty="0"/>
              <a:t>in an offline </a:t>
            </a:r>
            <a:r>
              <a:rPr lang="en-US" sz="3200" dirty="0" smtClean="0"/>
              <a:t>state</a:t>
            </a:r>
            <a:endParaRPr lang="en-US" sz="3200" dirty="0"/>
          </a:p>
        </p:txBody>
      </p:sp>
      <p:sp>
        <p:nvSpPr>
          <p:cNvPr id="3" name="Title 2"/>
          <p:cNvSpPr>
            <a:spLocks noGrp="1"/>
          </p:cNvSpPr>
          <p:nvPr>
            <p:ph type="title"/>
          </p:nvPr>
        </p:nvSpPr>
        <p:spPr/>
        <p:txBody>
          <a:bodyPr/>
          <a:lstStyle/>
          <a:p>
            <a:r>
              <a:rPr lang="en-US" dirty="0" smtClean="0"/>
              <a:t>What are the Ingredients of Enterprise Mobility?</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smtClean="0"/>
              <a:t>The </a:t>
            </a:r>
            <a:r>
              <a:rPr lang="en-US" dirty="0"/>
              <a:t>best way to be </a:t>
            </a:r>
            <a:r>
              <a:rPr lang="en-US" dirty="0" smtClean="0"/>
              <a:t>Mobile-First </a:t>
            </a:r>
            <a:r>
              <a:rPr lang="en-US" dirty="0"/>
              <a:t>is to </a:t>
            </a:r>
            <a:r>
              <a:rPr lang="en-US" dirty="0" smtClean="0"/>
              <a:t>be API-First</a:t>
            </a:r>
          </a:p>
        </p:txBody>
      </p:sp>
    </p:spTree>
    <p:extLst>
      <p:ext uri="{BB962C8B-B14F-4D97-AF65-F5344CB8AC3E}">
        <p14:creationId xmlns:p14="http://schemas.microsoft.com/office/powerpoint/2010/main" val="289764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rot="5400000">
            <a:off x="11534650" y="6019383"/>
            <a:ext cx="1401666"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FFFFFF"/>
                </a:solidFill>
              </a:rPr>
              <a:t>Devices</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API Tier</a:t>
            </a:r>
          </a:p>
        </p:txBody>
      </p:sp>
      <p:sp>
        <p:nvSpPr>
          <p:cNvPr id="150" name="Oval 149"/>
          <p:cNvSpPr/>
          <p:nvPr/>
        </p:nvSpPr>
        <p:spPr>
          <a:xfrm>
            <a:off x="10841533"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1" name="TextBox 150"/>
          <p:cNvSpPr txBox="1"/>
          <p:nvPr/>
        </p:nvSpPr>
        <p:spPr>
          <a:xfrm>
            <a:off x="11084784" y="762403"/>
            <a:ext cx="24365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EDI</a:t>
            </a:r>
            <a:endParaRPr lang="en-US" sz="1200" b="1" dirty="0">
              <a:solidFill>
                <a:srgbClr val="FFFFFF"/>
              </a:solidFill>
              <a:ea typeface="Segoe UI" pitchFamily="34" charset="0"/>
              <a:cs typeface="Segoe UI" pitchFamily="34" charset="0"/>
            </a:endParaRPr>
          </a:p>
        </p:txBody>
      </p:sp>
      <p:sp>
        <p:nvSpPr>
          <p:cNvPr id="152" name="Oval 151"/>
          <p:cNvSpPr/>
          <p:nvPr/>
        </p:nvSpPr>
        <p:spPr>
          <a:xfrm>
            <a:off x="3193802"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3" name="TextBox 152"/>
          <p:cNvSpPr txBox="1"/>
          <p:nvPr/>
        </p:nvSpPr>
        <p:spPr>
          <a:xfrm>
            <a:off x="3246175" y="344023"/>
            <a:ext cx="626774"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Message</a:t>
            </a:r>
          </a:p>
          <a:p>
            <a:pPr algn="ctr">
              <a:lnSpc>
                <a:spcPct val="90000"/>
              </a:lnSpc>
            </a:pPr>
            <a:r>
              <a:rPr lang="en-US" sz="1200" b="1" dirty="0" smtClean="0">
                <a:solidFill>
                  <a:srgbClr val="FFFFFF"/>
                </a:solidFill>
                <a:ea typeface="Segoe UI" pitchFamily="34" charset="0"/>
                <a:cs typeface="Segoe UI" pitchFamily="34" charset="0"/>
              </a:rPr>
              <a:t>Bus</a:t>
            </a:r>
            <a:endParaRPr lang="en-US" sz="1200" b="1" dirty="0">
              <a:solidFill>
                <a:srgbClr val="FFFFFF"/>
              </a:solidFill>
              <a:ea typeface="Segoe UI" pitchFamily="34" charset="0"/>
              <a:cs typeface="Segoe UI" pitchFamily="34" charset="0"/>
            </a:endParaRPr>
          </a:p>
        </p:txBody>
      </p:sp>
      <p:sp>
        <p:nvSpPr>
          <p:cNvPr id="154" name="Oval 153"/>
          <p:cNvSpPr/>
          <p:nvPr/>
        </p:nvSpPr>
        <p:spPr>
          <a:xfrm>
            <a:off x="166425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5" name="TextBox 154"/>
          <p:cNvSpPr txBox="1"/>
          <p:nvPr/>
        </p:nvSpPr>
        <p:spPr>
          <a:xfrm>
            <a:off x="1693742" y="533803"/>
            <a:ext cx="668581"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Database</a:t>
            </a:r>
            <a:endParaRPr lang="en-US" sz="1200" b="1" dirty="0">
              <a:solidFill>
                <a:srgbClr val="FFFFFF"/>
              </a:solidFill>
              <a:ea typeface="Segoe UI" pitchFamily="34" charset="0"/>
              <a:cs typeface="Segoe UI" pitchFamily="34" charset="0"/>
            </a:endParaRPr>
          </a:p>
        </p:txBody>
      </p:sp>
      <p:sp>
        <p:nvSpPr>
          <p:cNvPr id="156" name="Oval 155"/>
          <p:cNvSpPr/>
          <p:nvPr/>
        </p:nvSpPr>
        <p:spPr>
          <a:xfrm>
            <a:off x="228917"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7" name="TextBox 156"/>
          <p:cNvSpPr txBox="1"/>
          <p:nvPr/>
        </p:nvSpPr>
        <p:spPr>
          <a:xfrm>
            <a:off x="333635" y="679303"/>
            <a:ext cx="52072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Web</a:t>
            </a:r>
          </a:p>
          <a:p>
            <a:pPr algn="ctr">
              <a:lnSpc>
                <a:spcPct val="90000"/>
              </a:lnSpc>
            </a:pPr>
            <a:r>
              <a:rPr lang="en-US" sz="1200" b="1" dirty="0" smtClean="0">
                <a:solidFill>
                  <a:srgbClr val="FFFFFF"/>
                </a:solidFill>
                <a:ea typeface="Segoe UI" pitchFamily="34" charset="0"/>
                <a:cs typeface="Segoe UI" pitchFamily="34" charset="0"/>
              </a:rPr>
              <a:t>Service</a:t>
            </a:r>
          </a:p>
        </p:txBody>
      </p:sp>
      <p:sp>
        <p:nvSpPr>
          <p:cNvPr id="158" name="Oval 157"/>
          <p:cNvSpPr/>
          <p:nvPr/>
        </p:nvSpPr>
        <p:spPr>
          <a:xfrm>
            <a:off x="6252894"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9" name="TextBox 158"/>
          <p:cNvSpPr txBox="1"/>
          <p:nvPr/>
        </p:nvSpPr>
        <p:spPr>
          <a:xfrm>
            <a:off x="6459956" y="267823"/>
            <a:ext cx="317396"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Flat</a:t>
            </a:r>
          </a:p>
          <a:p>
            <a:pPr algn="ctr">
              <a:lnSpc>
                <a:spcPct val="90000"/>
              </a:lnSpc>
            </a:pPr>
            <a:r>
              <a:rPr lang="en-US" sz="1200" b="1" dirty="0" smtClean="0">
                <a:solidFill>
                  <a:srgbClr val="FFFFFF"/>
                </a:solidFill>
                <a:ea typeface="Segoe UI" pitchFamily="34" charset="0"/>
                <a:cs typeface="Segoe UI" pitchFamily="34" charset="0"/>
              </a:rPr>
              <a:t>Files</a:t>
            </a:r>
            <a:endParaRPr lang="en-US" sz="1200" b="1" dirty="0">
              <a:solidFill>
                <a:srgbClr val="FFFFFF"/>
              </a:solidFill>
              <a:ea typeface="Segoe UI" pitchFamily="34" charset="0"/>
              <a:cs typeface="Segoe UI" pitchFamily="34" charset="0"/>
            </a:endParaRPr>
          </a:p>
        </p:txBody>
      </p:sp>
      <p:sp>
        <p:nvSpPr>
          <p:cNvPr id="160" name="Oval 159"/>
          <p:cNvSpPr/>
          <p:nvPr/>
        </p:nvSpPr>
        <p:spPr>
          <a:xfrm>
            <a:off x="7782440"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1" name="TextBox 160"/>
          <p:cNvSpPr txBox="1"/>
          <p:nvPr/>
        </p:nvSpPr>
        <p:spPr>
          <a:xfrm>
            <a:off x="7856261" y="328179"/>
            <a:ext cx="583878"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Custom</a:t>
            </a:r>
          </a:p>
          <a:p>
            <a:pPr algn="ctr">
              <a:lnSpc>
                <a:spcPct val="90000"/>
              </a:lnSpc>
            </a:pPr>
            <a:r>
              <a:rPr lang="en-US" sz="1200" b="1" dirty="0" smtClean="0">
                <a:solidFill>
                  <a:srgbClr val="FFFFFF"/>
                </a:solidFill>
                <a:ea typeface="Segoe UI" pitchFamily="34" charset="0"/>
                <a:cs typeface="Segoe UI" pitchFamily="34" charset="0"/>
              </a:rPr>
              <a:t>Systems</a:t>
            </a:r>
            <a:endParaRPr lang="en-US" sz="1200" b="1" dirty="0">
              <a:solidFill>
                <a:srgbClr val="FFFFFF"/>
              </a:solidFill>
              <a:ea typeface="Segoe UI" pitchFamily="34" charset="0"/>
              <a:cs typeface="Segoe UI" pitchFamily="34" charset="0"/>
            </a:endParaRPr>
          </a:p>
        </p:txBody>
      </p:sp>
      <p:sp>
        <p:nvSpPr>
          <p:cNvPr id="162" name="Oval 161"/>
          <p:cNvSpPr/>
          <p:nvPr/>
        </p:nvSpPr>
        <p:spPr>
          <a:xfrm>
            <a:off x="931198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3" name="TextBox 162"/>
          <p:cNvSpPr txBox="1"/>
          <p:nvPr/>
        </p:nvSpPr>
        <p:spPr>
          <a:xfrm>
            <a:off x="9539086" y="533803"/>
            <a:ext cx="277320"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ERP</a:t>
            </a:r>
            <a:endParaRPr lang="en-US" sz="1200" b="1" dirty="0">
              <a:solidFill>
                <a:srgbClr val="FFFFFF"/>
              </a:solidFill>
              <a:ea typeface="Segoe UI" pitchFamily="34" charset="0"/>
              <a:cs typeface="Segoe UI" pitchFamily="34" charset="0"/>
            </a:endParaRPr>
          </a:p>
        </p:txBody>
      </p:sp>
      <p:sp>
        <p:nvSpPr>
          <p:cNvPr id="164" name="Oval 163"/>
          <p:cNvSpPr/>
          <p:nvPr/>
        </p:nvSpPr>
        <p:spPr>
          <a:xfrm>
            <a:off x="4723348"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5" name="TextBox 164"/>
          <p:cNvSpPr txBox="1"/>
          <p:nvPr/>
        </p:nvSpPr>
        <p:spPr>
          <a:xfrm>
            <a:off x="4916785" y="350922"/>
            <a:ext cx="34464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CRM</a:t>
            </a:r>
            <a:endParaRPr lang="en-US" sz="1200" b="1" dirty="0">
              <a:solidFill>
                <a:srgbClr val="FFFFFF"/>
              </a:solidFill>
              <a:ea typeface="Segoe UI" pitchFamily="34" charset="0"/>
              <a:cs typeface="Segoe UI" pitchFamily="34" charset="0"/>
            </a:endParaRP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Backend</a:t>
            </a:r>
          </a:p>
        </p:txBody>
      </p:sp>
      <p:sp>
        <p:nvSpPr>
          <p:cNvPr id="169" name="TextBox 168"/>
          <p:cNvSpPr txBox="1"/>
          <p:nvPr/>
        </p:nvSpPr>
        <p:spPr>
          <a:xfrm rot="5400000">
            <a:off x="11098985" y="2199232"/>
            <a:ext cx="2272995"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Server Facade</a:t>
            </a:r>
          </a:p>
        </p:txBody>
      </p:sp>
      <p:sp>
        <p:nvSpPr>
          <p:cNvPr id="264" name="Rounded Rectangle 263"/>
          <p:cNvSpPr/>
          <p:nvPr/>
        </p:nvSpPr>
        <p:spPr bwMode="auto">
          <a:xfrm>
            <a:off x="972910" y="5922659"/>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5" name="Rounded Rectangle 264"/>
          <p:cNvSpPr/>
          <p:nvPr/>
        </p:nvSpPr>
        <p:spPr bwMode="auto">
          <a:xfrm>
            <a:off x="998566" y="5936535"/>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6" name="Rounded Rectangle 265"/>
          <p:cNvSpPr/>
          <p:nvPr/>
        </p:nvSpPr>
        <p:spPr bwMode="auto">
          <a:xfrm>
            <a:off x="2040637" y="5922659"/>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8" name="Rounded Rectangle 267"/>
          <p:cNvSpPr/>
          <p:nvPr/>
        </p:nvSpPr>
        <p:spPr bwMode="auto">
          <a:xfrm>
            <a:off x="2080924" y="5950460"/>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69" name="Rectangle 268"/>
          <p:cNvSpPr/>
          <p:nvPr/>
        </p:nvSpPr>
        <p:spPr bwMode="auto">
          <a:xfrm>
            <a:off x="2111331" y="601264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0" name="Rectangle 269"/>
          <p:cNvSpPr/>
          <p:nvPr/>
        </p:nvSpPr>
        <p:spPr bwMode="auto">
          <a:xfrm>
            <a:off x="2111331"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1" name="Rectangle 270"/>
          <p:cNvSpPr/>
          <p:nvPr/>
        </p:nvSpPr>
        <p:spPr bwMode="auto">
          <a:xfrm>
            <a:off x="2220313"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2" name="Rectangle 271"/>
          <p:cNvSpPr/>
          <p:nvPr/>
        </p:nvSpPr>
        <p:spPr bwMode="auto">
          <a:xfrm>
            <a:off x="2111331" y="6226414"/>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3" name="Rectangle 272"/>
          <p:cNvSpPr/>
          <p:nvPr/>
        </p:nvSpPr>
        <p:spPr bwMode="auto">
          <a:xfrm>
            <a:off x="2111331" y="6325155"/>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5" name="Rectangle 274"/>
          <p:cNvSpPr/>
          <p:nvPr/>
        </p:nvSpPr>
        <p:spPr bwMode="auto">
          <a:xfrm>
            <a:off x="2222087" y="6328438"/>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6" name="Rectangle 275"/>
          <p:cNvSpPr/>
          <p:nvPr/>
        </p:nvSpPr>
        <p:spPr bwMode="auto">
          <a:xfrm>
            <a:off x="2330555" y="6119133"/>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7" name="Rectangle 276"/>
          <p:cNvSpPr/>
          <p:nvPr/>
        </p:nvSpPr>
        <p:spPr bwMode="auto">
          <a:xfrm>
            <a:off x="1077991" y="602233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8" name="Rectangle 277"/>
          <p:cNvSpPr/>
          <p:nvPr/>
        </p:nvSpPr>
        <p:spPr bwMode="auto">
          <a:xfrm>
            <a:off x="1302463" y="6022330"/>
            <a:ext cx="36576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9" name="Rectangle 278"/>
          <p:cNvSpPr/>
          <p:nvPr/>
        </p:nvSpPr>
        <p:spPr bwMode="auto">
          <a:xfrm>
            <a:off x="1077991" y="6219086"/>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0" name="Rectangle 279"/>
          <p:cNvSpPr/>
          <p:nvPr/>
        </p:nvSpPr>
        <p:spPr bwMode="auto">
          <a:xfrm>
            <a:off x="1297570" y="622115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1" name="Rounded Rectangle 280"/>
          <p:cNvSpPr/>
          <p:nvPr/>
        </p:nvSpPr>
        <p:spPr bwMode="auto">
          <a:xfrm>
            <a:off x="2707697" y="5921054"/>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2" name="Rounded Rectangle 281"/>
          <p:cNvSpPr/>
          <p:nvPr/>
        </p:nvSpPr>
        <p:spPr bwMode="auto">
          <a:xfrm>
            <a:off x="2734842" y="5950902"/>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3" name="Rectangle 282"/>
          <p:cNvSpPr/>
          <p:nvPr/>
        </p:nvSpPr>
        <p:spPr bwMode="auto">
          <a:xfrm>
            <a:off x="2812778" y="602072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5" name="Rectangle 284"/>
          <p:cNvSpPr/>
          <p:nvPr/>
        </p:nvSpPr>
        <p:spPr bwMode="auto">
          <a:xfrm>
            <a:off x="281277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6" name="Rectangle 285"/>
          <p:cNvSpPr/>
          <p:nvPr/>
        </p:nvSpPr>
        <p:spPr bwMode="auto">
          <a:xfrm>
            <a:off x="3025773" y="6219552"/>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6" name="Rectangle 115"/>
          <p:cNvSpPr/>
          <p:nvPr/>
        </p:nvSpPr>
        <p:spPr bwMode="auto">
          <a:xfrm>
            <a:off x="2812777" y="6419201"/>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7" name="Rectangle 116"/>
          <p:cNvSpPr/>
          <p:nvPr/>
        </p:nvSpPr>
        <p:spPr bwMode="auto">
          <a:xfrm>
            <a:off x="3025773" y="6023038"/>
            <a:ext cx="394953"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8" name="Rectangle 117"/>
          <p:cNvSpPr/>
          <p:nvPr/>
        </p:nvSpPr>
        <p:spPr bwMode="auto">
          <a:xfrm>
            <a:off x="3494058"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9" name="Rectangle 118"/>
          <p:cNvSpPr/>
          <p:nvPr/>
        </p:nvSpPr>
        <p:spPr bwMode="auto">
          <a:xfrm>
            <a:off x="3494058"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0" name="Rectangle 119"/>
          <p:cNvSpPr/>
          <p:nvPr/>
        </p:nvSpPr>
        <p:spPr bwMode="auto">
          <a:xfrm>
            <a:off x="3710143" y="601801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1" name="Rectangle 120"/>
          <p:cNvSpPr/>
          <p:nvPr/>
        </p:nvSpPr>
        <p:spPr bwMode="auto">
          <a:xfrm>
            <a:off x="3711547" y="6217481"/>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2" name="Rounded Rectangle 121"/>
          <p:cNvSpPr/>
          <p:nvPr/>
        </p:nvSpPr>
        <p:spPr bwMode="auto">
          <a:xfrm>
            <a:off x="7724230" y="5914542"/>
            <a:ext cx="1554480" cy="82296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3" name="Rounded Rectangle 122"/>
          <p:cNvSpPr/>
          <p:nvPr/>
        </p:nvSpPr>
        <p:spPr bwMode="auto">
          <a:xfrm>
            <a:off x="7751375" y="5944390"/>
            <a:ext cx="1499616" cy="768096"/>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4" name="Rectangle 123"/>
          <p:cNvSpPr/>
          <p:nvPr/>
        </p:nvSpPr>
        <p:spPr bwMode="auto">
          <a:xfrm>
            <a:off x="7829311" y="60142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5" name="Rectangle 124"/>
          <p:cNvSpPr/>
          <p:nvPr/>
        </p:nvSpPr>
        <p:spPr bwMode="auto">
          <a:xfrm>
            <a:off x="782931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6" name="Rectangle 125"/>
          <p:cNvSpPr/>
          <p:nvPr/>
        </p:nvSpPr>
        <p:spPr bwMode="auto">
          <a:xfrm>
            <a:off x="8048890" y="6213040"/>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9" name="Rectangle 128"/>
          <p:cNvSpPr/>
          <p:nvPr/>
        </p:nvSpPr>
        <p:spPr bwMode="auto">
          <a:xfrm>
            <a:off x="8510591"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0" name="Rectangle 129"/>
          <p:cNvSpPr/>
          <p:nvPr/>
        </p:nvSpPr>
        <p:spPr bwMode="auto">
          <a:xfrm>
            <a:off x="8510591"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1" name="Rectangle 130"/>
          <p:cNvSpPr/>
          <p:nvPr/>
        </p:nvSpPr>
        <p:spPr bwMode="auto">
          <a:xfrm>
            <a:off x="8726676" y="6011505"/>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2" name="Rectangle 131"/>
          <p:cNvSpPr/>
          <p:nvPr/>
        </p:nvSpPr>
        <p:spPr bwMode="auto">
          <a:xfrm>
            <a:off x="8728080" y="62109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3" name="Rectangle 132"/>
          <p:cNvSpPr/>
          <p:nvPr/>
        </p:nvSpPr>
        <p:spPr bwMode="auto">
          <a:xfrm>
            <a:off x="7829311" y="6418084"/>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4" name="Rounded Rectangle 133"/>
          <p:cNvSpPr/>
          <p:nvPr/>
        </p:nvSpPr>
        <p:spPr bwMode="auto">
          <a:xfrm rot="5400000">
            <a:off x="9575102" y="5855575"/>
            <a:ext cx="459066" cy="927403"/>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35" name="Rounded Rectangle 134"/>
          <p:cNvSpPr/>
          <p:nvPr/>
        </p:nvSpPr>
        <p:spPr bwMode="auto">
          <a:xfrm rot="5400000">
            <a:off x="9615389" y="5897892"/>
            <a:ext cx="384048" cy="82296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3" name="Rectangle 172"/>
          <p:cNvSpPr/>
          <p:nvPr/>
        </p:nvSpPr>
        <p:spPr bwMode="auto">
          <a:xfrm>
            <a:off x="9812110"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5" name="Rectangle 174"/>
          <p:cNvSpPr/>
          <p:nvPr/>
        </p:nvSpPr>
        <p:spPr bwMode="auto">
          <a:xfrm>
            <a:off x="9921092"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6" name="Rectangle 175"/>
          <p:cNvSpPr/>
          <p:nvPr/>
        </p:nvSpPr>
        <p:spPr bwMode="auto">
          <a:xfrm>
            <a:off x="10031334" y="6164261"/>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7" name="Rectangle 176"/>
          <p:cNvSpPr/>
          <p:nvPr/>
        </p:nvSpPr>
        <p:spPr bwMode="auto">
          <a:xfrm rot="5400000">
            <a:off x="9595852" y="6276502"/>
            <a:ext cx="310664" cy="86183"/>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8" name="Rectangle 177"/>
          <p:cNvSpPr/>
          <p:nvPr/>
        </p:nvSpPr>
        <p:spPr bwMode="auto">
          <a:xfrm>
            <a:off x="9810779" y="6280302"/>
            <a:ext cx="91440" cy="9144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9" name="Rounded Rectangle 178"/>
          <p:cNvSpPr/>
          <p:nvPr/>
        </p:nvSpPr>
        <p:spPr bwMode="auto">
          <a:xfrm>
            <a:off x="10345510" y="5925942"/>
            <a:ext cx="822960" cy="1005840"/>
          </a:xfrm>
          <a:prstGeom prst="roundRect">
            <a:avLst/>
          </a:prstGeom>
          <a:solidFill>
            <a:schemeClr val="tx1">
              <a:lumMod val="75000"/>
            </a:schemeClr>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0" name="Rounded Rectangle 179"/>
          <p:cNvSpPr/>
          <p:nvPr/>
        </p:nvSpPr>
        <p:spPr bwMode="auto">
          <a:xfrm>
            <a:off x="10371166" y="5939818"/>
            <a:ext cx="777240" cy="960120"/>
          </a:xfrm>
          <a:prstGeom prst="roundRect">
            <a:avLst/>
          </a:prstGeom>
          <a:solidFill>
            <a:schemeClr val="bg1"/>
          </a:solidFill>
          <a:ln w="28575">
            <a:solidFill>
              <a:schemeClr val="tx1">
                <a:lumMod val="50000"/>
              </a:schemeClr>
            </a:solid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4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82" name="Rectangle 181"/>
          <p:cNvSpPr/>
          <p:nvPr/>
        </p:nvSpPr>
        <p:spPr bwMode="auto">
          <a:xfrm>
            <a:off x="10450591" y="6025613"/>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3" name="Rectangle 182"/>
          <p:cNvSpPr/>
          <p:nvPr/>
        </p:nvSpPr>
        <p:spPr bwMode="auto">
          <a:xfrm>
            <a:off x="10450591" y="6426760"/>
            <a:ext cx="386726"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4" name="Rectangle 183"/>
          <p:cNvSpPr/>
          <p:nvPr/>
        </p:nvSpPr>
        <p:spPr bwMode="auto">
          <a:xfrm>
            <a:off x="10450591"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5" name="Rectangle 184"/>
          <p:cNvSpPr/>
          <p:nvPr/>
        </p:nvSpPr>
        <p:spPr bwMode="auto">
          <a:xfrm>
            <a:off x="10654437" y="6222369"/>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6" name="Rectangle 185"/>
          <p:cNvSpPr/>
          <p:nvPr/>
        </p:nvSpPr>
        <p:spPr bwMode="auto">
          <a:xfrm>
            <a:off x="10450591" y="6629077"/>
            <a:ext cx="182880" cy="182880"/>
          </a:xfrm>
          <a:prstGeom prst="rect">
            <a:avLst/>
          </a:prstGeom>
          <a:solidFill>
            <a:schemeClr val="tx1">
              <a:lumMod val="75000"/>
            </a:schemeClr>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DMZ</a:t>
            </a:r>
          </a:p>
        </p:txBody>
      </p:sp>
      <p:sp>
        <p:nvSpPr>
          <p:cNvPr id="74" name="TextBox 73"/>
          <p:cNvSpPr txBox="1"/>
          <p:nvPr/>
        </p:nvSpPr>
        <p:spPr>
          <a:xfrm>
            <a:off x="2780184" y="2632698"/>
            <a:ext cx="6409853" cy="738664"/>
          </a:xfrm>
          <a:prstGeom prst="rect">
            <a:avLst/>
          </a:prstGeom>
          <a:noFill/>
        </p:spPr>
        <p:txBody>
          <a:bodyPr wrap="square" lIns="182880" tIns="146304" rIns="182880" bIns="146304" rtlCol="0">
            <a:spAutoFit/>
          </a:bodyPr>
          <a:lstStyle/>
          <a:p>
            <a:pPr algn="ctr">
              <a:lnSpc>
                <a:spcPct val="90000"/>
              </a:lnSpc>
              <a:spcAft>
                <a:spcPts val="600"/>
              </a:spcAft>
            </a:pPr>
            <a:r>
              <a:rPr lang="en-US" sz="3200" dirty="0" smtClean="0">
                <a:solidFill>
                  <a:srgbClr val="404040">
                    <a:lumMod val="75000"/>
                  </a:srgbClr>
                </a:solidFill>
              </a:rPr>
              <a:t>How do you get from here</a:t>
            </a:r>
          </a:p>
        </p:txBody>
      </p:sp>
      <p:sp>
        <p:nvSpPr>
          <p:cNvPr id="75" name="TextBox 74"/>
          <p:cNvSpPr txBox="1"/>
          <p:nvPr/>
        </p:nvSpPr>
        <p:spPr>
          <a:xfrm>
            <a:off x="2780184" y="3520598"/>
            <a:ext cx="6409853" cy="738664"/>
          </a:xfrm>
          <a:prstGeom prst="rect">
            <a:avLst/>
          </a:prstGeom>
          <a:noFill/>
        </p:spPr>
        <p:txBody>
          <a:bodyPr wrap="square" lIns="182880" tIns="146304" rIns="182880" bIns="146304" rtlCol="0">
            <a:spAutoFit/>
          </a:bodyPr>
          <a:lstStyle/>
          <a:p>
            <a:pPr algn="ctr">
              <a:lnSpc>
                <a:spcPct val="90000"/>
              </a:lnSpc>
              <a:spcAft>
                <a:spcPts val="600"/>
              </a:spcAft>
            </a:pPr>
            <a:r>
              <a:rPr lang="en-US" sz="3200" dirty="0" smtClean="0">
                <a:solidFill>
                  <a:srgbClr val="404040">
                    <a:lumMod val="75000"/>
                  </a:srgbClr>
                </a:solidFill>
              </a:rPr>
              <a:t>To here?</a:t>
            </a:r>
          </a:p>
        </p:txBody>
      </p:sp>
      <p:cxnSp>
        <p:nvCxnSpPr>
          <p:cNvPr id="76" name="Curved Connector 85"/>
          <p:cNvCxnSpPr>
            <a:endCxn id="74" idx="0"/>
          </p:cNvCxnSpPr>
          <p:nvPr/>
        </p:nvCxnSpPr>
        <p:spPr>
          <a:xfrm>
            <a:off x="5985110" y="1211263"/>
            <a:ext cx="1" cy="1421435"/>
          </a:xfrm>
          <a:prstGeom prst="straightConnector1">
            <a:avLst/>
          </a:prstGeom>
          <a:ln w="28575">
            <a:solidFill>
              <a:schemeClr val="tx1">
                <a:lumMod val="50000"/>
              </a:schemeClr>
            </a:solidFill>
            <a:prstDash val="solid"/>
            <a:headEnd type="triangl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2" name="Curved Connector 85"/>
          <p:cNvCxnSpPr/>
          <p:nvPr/>
        </p:nvCxnSpPr>
        <p:spPr>
          <a:xfrm>
            <a:off x="5989637" y="4361827"/>
            <a:ext cx="1" cy="1421435"/>
          </a:xfrm>
          <a:prstGeom prst="straightConnector1">
            <a:avLst/>
          </a:prstGeom>
          <a:ln w="28575">
            <a:solidFill>
              <a:schemeClr val="tx1">
                <a:lumMod val="50000"/>
              </a:schemeClr>
            </a:solidFill>
            <a:prstDash val="solid"/>
            <a:headEnd type="non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205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anim calcmode="lin" valueType="num">
                                      <p:cBhvr>
                                        <p:cTn id="13" dur="500" fill="hold"/>
                                        <p:tgtEl>
                                          <p:spTgt spid="24"/>
                                        </p:tgtEl>
                                        <p:attrNameLst>
                                          <p:attrName>ppt_x</p:attrName>
                                        </p:attrNameLst>
                                      </p:cBhvr>
                                      <p:tavLst>
                                        <p:tav tm="0">
                                          <p:val>
                                            <p:strVal val="#ppt_x"/>
                                          </p:val>
                                        </p:tav>
                                        <p:tav tm="100000">
                                          <p:val>
                                            <p:strVal val="#ppt_x"/>
                                          </p:val>
                                        </p:tav>
                                      </p:tavLst>
                                    </p:anim>
                                    <p:anim calcmode="lin" valueType="num">
                                      <p:cBhvr>
                                        <p:cTn id="14" dur="5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0"/>
                                        </p:tgtEl>
                                        <p:attrNameLst>
                                          <p:attrName>style.visibility</p:attrName>
                                        </p:attrNameLst>
                                      </p:cBhvr>
                                      <p:to>
                                        <p:strVal val="visible"/>
                                      </p:to>
                                    </p:set>
                                    <p:animEffect transition="in" filter="fade">
                                      <p:cBhvr>
                                        <p:cTn id="17" dur="500"/>
                                        <p:tgtEl>
                                          <p:spTgt spid="150"/>
                                        </p:tgtEl>
                                      </p:cBhvr>
                                    </p:animEffect>
                                    <p:anim calcmode="lin" valueType="num">
                                      <p:cBhvr>
                                        <p:cTn id="18" dur="500" fill="hold"/>
                                        <p:tgtEl>
                                          <p:spTgt spid="150"/>
                                        </p:tgtEl>
                                        <p:attrNameLst>
                                          <p:attrName>ppt_x</p:attrName>
                                        </p:attrNameLst>
                                      </p:cBhvr>
                                      <p:tavLst>
                                        <p:tav tm="0">
                                          <p:val>
                                            <p:strVal val="#ppt_x"/>
                                          </p:val>
                                        </p:tav>
                                        <p:tav tm="100000">
                                          <p:val>
                                            <p:strVal val="#ppt_x"/>
                                          </p:val>
                                        </p:tav>
                                      </p:tavLst>
                                    </p:anim>
                                    <p:anim calcmode="lin" valueType="num">
                                      <p:cBhvr>
                                        <p:cTn id="19" dur="500" fill="hold"/>
                                        <p:tgtEl>
                                          <p:spTgt spid="15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1"/>
                                        </p:tgtEl>
                                        <p:attrNameLst>
                                          <p:attrName>style.visibility</p:attrName>
                                        </p:attrNameLst>
                                      </p:cBhvr>
                                      <p:to>
                                        <p:strVal val="visible"/>
                                      </p:to>
                                    </p:set>
                                    <p:animEffect transition="in" filter="fade">
                                      <p:cBhvr>
                                        <p:cTn id="22" dur="500"/>
                                        <p:tgtEl>
                                          <p:spTgt spid="151"/>
                                        </p:tgtEl>
                                      </p:cBhvr>
                                    </p:animEffect>
                                    <p:anim calcmode="lin" valueType="num">
                                      <p:cBhvr>
                                        <p:cTn id="23" dur="500" fill="hold"/>
                                        <p:tgtEl>
                                          <p:spTgt spid="151"/>
                                        </p:tgtEl>
                                        <p:attrNameLst>
                                          <p:attrName>ppt_x</p:attrName>
                                        </p:attrNameLst>
                                      </p:cBhvr>
                                      <p:tavLst>
                                        <p:tav tm="0">
                                          <p:val>
                                            <p:strVal val="#ppt_x"/>
                                          </p:val>
                                        </p:tav>
                                        <p:tav tm="100000">
                                          <p:val>
                                            <p:strVal val="#ppt_x"/>
                                          </p:val>
                                        </p:tav>
                                      </p:tavLst>
                                    </p:anim>
                                    <p:anim calcmode="lin" valueType="num">
                                      <p:cBhvr>
                                        <p:cTn id="24" dur="500" fill="hold"/>
                                        <p:tgtEl>
                                          <p:spTgt spid="15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52"/>
                                        </p:tgtEl>
                                        <p:attrNameLst>
                                          <p:attrName>style.visibility</p:attrName>
                                        </p:attrNameLst>
                                      </p:cBhvr>
                                      <p:to>
                                        <p:strVal val="visible"/>
                                      </p:to>
                                    </p:set>
                                    <p:animEffect transition="in" filter="fade">
                                      <p:cBhvr>
                                        <p:cTn id="27" dur="500"/>
                                        <p:tgtEl>
                                          <p:spTgt spid="152"/>
                                        </p:tgtEl>
                                      </p:cBhvr>
                                    </p:animEffect>
                                    <p:anim calcmode="lin" valueType="num">
                                      <p:cBhvr>
                                        <p:cTn id="28" dur="500" fill="hold"/>
                                        <p:tgtEl>
                                          <p:spTgt spid="152"/>
                                        </p:tgtEl>
                                        <p:attrNameLst>
                                          <p:attrName>ppt_x</p:attrName>
                                        </p:attrNameLst>
                                      </p:cBhvr>
                                      <p:tavLst>
                                        <p:tav tm="0">
                                          <p:val>
                                            <p:strVal val="#ppt_x"/>
                                          </p:val>
                                        </p:tav>
                                        <p:tav tm="100000">
                                          <p:val>
                                            <p:strVal val="#ppt_x"/>
                                          </p:val>
                                        </p:tav>
                                      </p:tavLst>
                                    </p:anim>
                                    <p:anim calcmode="lin" valueType="num">
                                      <p:cBhvr>
                                        <p:cTn id="29" dur="500" fill="hold"/>
                                        <p:tgtEl>
                                          <p:spTgt spid="15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53"/>
                                        </p:tgtEl>
                                        <p:attrNameLst>
                                          <p:attrName>style.visibility</p:attrName>
                                        </p:attrNameLst>
                                      </p:cBhvr>
                                      <p:to>
                                        <p:strVal val="visible"/>
                                      </p:to>
                                    </p:set>
                                    <p:animEffect transition="in" filter="fade">
                                      <p:cBhvr>
                                        <p:cTn id="32" dur="500"/>
                                        <p:tgtEl>
                                          <p:spTgt spid="153"/>
                                        </p:tgtEl>
                                      </p:cBhvr>
                                    </p:animEffect>
                                    <p:anim calcmode="lin" valueType="num">
                                      <p:cBhvr>
                                        <p:cTn id="33" dur="500" fill="hold"/>
                                        <p:tgtEl>
                                          <p:spTgt spid="153"/>
                                        </p:tgtEl>
                                        <p:attrNameLst>
                                          <p:attrName>ppt_x</p:attrName>
                                        </p:attrNameLst>
                                      </p:cBhvr>
                                      <p:tavLst>
                                        <p:tav tm="0">
                                          <p:val>
                                            <p:strVal val="#ppt_x"/>
                                          </p:val>
                                        </p:tav>
                                        <p:tav tm="100000">
                                          <p:val>
                                            <p:strVal val="#ppt_x"/>
                                          </p:val>
                                        </p:tav>
                                      </p:tavLst>
                                    </p:anim>
                                    <p:anim calcmode="lin" valueType="num">
                                      <p:cBhvr>
                                        <p:cTn id="34" dur="500" fill="hold"/>
                                        <p:tgtEl>
                                          <p:spTgt spid="15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4"/>
                                        </p:tgtEl>
                                        <p:attrNameLst>
                                          <p:attrName>style.visibility</p:attrName>
                                        </p:attrNameLst>
                                      </p:cBhvr>
                                      <p:to>
                                        <p:strVal val="visible"/>
                                      </p:to>
                                    </p:set>
                                    <p:animEffect transition="in" filter="fade">
                                      <p:cBhvr>
                                        <p:cTn id="37" dur="500"/>
                                        <p:tgtEl>
                                          <p:spTgt spid="154"/>
                                        </p:tgtEl>
                                      </p:cBhvr>
                                    </p:animEffect>
                                    <p:anim calcmode="lin" valueType="num">
                                      <p:cBhvr>
                                        <p:cTn id="38" dur="500" fill="hold"/>
                                        <p:tgtEl>
                                          <p:spTgt spid="154"/>
                                        </p:tgtEl>
                                        <p:attrNameLst>
                                          <p:attrName>ppt_x</p:attrName>
                                        </p:attrNameLst>
                                      </p:cBhvr>
                                      <p:tavLst>
                                        <p:tav tm="0">
                                          <p:val>
                                            <p:strVal val="#ppt_x"/>
                                          </p:val>
                                        </p:tav>
                                        <p:tav tm="100000">
                                          <p:val>
                                            <p:strVal val="#ppt_x"/>
                                          </p:val>
                                        </p:tav>
                                      </p:tavLst>
                                    </p:anim>
                                    <p:anim calcmode="lin" valueType="num">
                                      <p:cBhvr>
                                        <p:cTn id="39" dur="500" fill="hold"/>
                                        <p:tgtEl>
                                          <p:spTgt spid="15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5"/>
                                        </p:tgtEl>
                                        <p:attrNameLst>
                                          <p:attrName>style.visibility</p:attrName>
                                        </p:attrNameLst>
                                      </p:cBhvr>
                                      <p:to>
                                        <p:strVal val="visible"/>
                                      </p:to>
                                    </p:set>
                                    <p:animEffect transition="in" filter="fade">
                                      <p:cBhvr>
                                        <p:cTn id="42" dur="500"/>
                                        <p:tgtEl>
                                          <p:spTgt spid="155"/>
                                        </p:tgtEl>
                                      </p:cBhvr>
                                    </p:animEffect>
                                    <p:anim calcmode="lin" valueType="num">
                                      <p:cBhvr>
                                        <p:cTn id="43" dur="500" fill="hold"/>
                                        <p:tgtEl>
                                          <p:spTgt spid="155"/>
                                        </p:tgtEl>
                                        <p:attrNameLst>
                                          <p:attrName>ppt_x</p:attrName>
                                        </p:attrNameLst>
                                      </p:cBhvr>
                                      <p:tavLst>
                                        <p:tav tm="0">
                                          <p:val>
                                            <p:strVal val="#ppt_x"/>
                                          </p:val>
                                        </p:tav>
                                        <p:tav tm="100000">
                                          <p:val>
                                            <p:strVal val="#ppt_x"/>
                                          </p:val>
                                        </p:tav>
                                      </p:tavLst>
                                    </p:anim>
                                    <p:anim calcmode="lin" valueType="num">
                                      <p:cBhvr>
                                        <p:cTn id="44" dur="500" fill="hold"/>
                                        <p:tgtEl>
                                          <p:spTgt spid="15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6"/>
                                        </p:tgtEl>
                                        <p:attrNameLst>
                                          <p:attrName>style.visibility</p:attrName>
                                        </p:attrNameLst>
                                      </p:cBhvr>
                                      <p:to>
                                        <p:strVal val="visible"/>
                                      </p:to>
                                    </p:set>
                                    <p:animEffect transition="in" filter="fade">
                                      <p:cBhvr>
                                        <p:cTn id="47" dur="500"/>
                                        <p:tgtEl>
                                          <p:spTgt spid="156"/>
                                        </p:tgtEl>
                                      </p:cBhvr>
                                    </p:animEffect>
                                    <p:anim calcmode="lin" valueType="num">
                                      <p:cBhvr>
                                        <p:cTn id="48" dur="500" fill="hold"/>
                                        <p:tgtEl>
                                          <p:spTgt spid="156"/>
                                        </p:tgtEl>
                                        <p:attrNameLst>
                                          <p:attrName>ppt_x</p:attrName>
                                        </p:attrNameLst>
                                      </p:cBhvr>
                                      <p:tavLst>
                                        <p:tav tm="0">
                                          <p:val>
                                            <p:strVal val="#ppt_x"/>
                                          </p:val>
                                        </p:tav>
                                        <p:tav tm="100000">
                                          <p:val>
                                            <p:strVal val="#ppt_x"/>
                                          </p:val>
                                        </p:tav>
                                      </p:tavLst>
                                    </p:anim>
                                    <p:anim calcmode="lin" valueType="num">
                                      <p:cBhvr>
                                        <p:cTn id="49" dur="500" fill="hold"/>
                                        <p:tgtEl>
                                          <p:spTgt spid="15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57"/>
                                        </p:tgtEl>
                                        <p:attrNameLst>
                                          <p:attrName>style.visibility</p:attrName>
                                        </p:attrNameLst>
                                      </p:cBhvr>
                                      <p:to>
                                        <p:strVal val="visible"/>
                                      </p:to>
                                    </p:set>
                                    <p:animEffect transition="in" filter="fade">
                                      <p:cBhvr>
                                        <p:cTn id="52" dur="500"/>
                                        <p:tgtEl>
                                          <p:spTgt spid="157"/>
                                        </p:tgtEl>
                                      </p:cBhvr>
                                    </p:animEffect>
                                    <p:anim calcmode="lin" valueType="num">
                                      <p:cBhvr>
                                        <p:cTn id="53" dur="500" fill="hold"/>
                                        <p:tgtEl>
                                          <p:spTgt spid="157"/>
                                        </p:tgtEl>
                                        <p:attrNameLst>
                                          <p:attrName>ppt_x</p:attrName>
                                        </p:attrNameLst>
                                      </p:cBhvr>
                                      <p:tavLst>
                                        <p:tav tm="0">
                                          <p:val>
                                            <p:strVal val="#ppt_x"/>
                                          </p:val>
                                        </p:tav>
                                        <p:tav tm="100000">
                                          <p:val>
                                            <p:strVal val="#ppt_x"/>
                                          </p:val>
                                        </p:tav>
                                      </p:tavLst>
                                    </p:anim>
                                    <p:anim calcmode="lin" valueType="num">
                                      <p:cBhvr>
                                        <p:cTn id="54" dur="500" fill="hold"/>
                                        <p:tgtEl>
                                          <p:spTgt spid="15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8"/>
                                        </p:tgtEl>
                                        <p:attrNameLst>
                                          <p:attrName>style.visibility</p:attrName>
                                        </p:attrNameLst>
                                      </p:cBhvr>
                                      <p:to>
                                        <p:strVal val="visible"/>
                                      </p:to>
                                    </p:set>
                                    <p:animEffect transition="in" filter="fade">
                                      <p:cBhvr>
                                        <p:cTn id="57" dur="500"/>
                                        <p:tgtEl>
                                          <p:spTgt spid="158"/>
                                        </p:tgtEl>
                                      </p:cBhvr>
                                    </p:animEffect>
                                    <p:anim calcmode="lin" valueType="num">
                                      <p:cBhvr>
                                        <p:cTn id="58" dur="500" fill="hold"/>
                                        <p:tgtEl>
                                          <p:spTgt spid="158"/>
                                        </p:tgtEl>
                                        <p:attrNameLst>
                                          <p:attrName>ppt_x</p:attrName>
                                        </p:attrNameLst>
                                      </p:cBhvr>
                                      <p:tavLst>
                                        <p:tav tm="0">
                                          <p:val>
                                            <p:strVal val="#ppt_x"/>
                                          </p:val>
                                        </p:tav>
                                        <p:tav tm="100000">
                                          <p:val>
                                            <p:strVal val="#ppt_x"/>
                                          </p:val>
                                        </p:tav>
                                      </p:tavLst>
                                    </p:anim>
                                    <p:anim calcmode="lin" valueType="num">
                                      <p:cBhvr>
                                        <p:cTn id="59" dur="500" fill="hold"/>
                                        <p:tgtEl>
                                          <p:spTgt spid="15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9"/>
                                        </p:tgtEl>
                                        <p:attrNameLst>
                                          <p:attrName>style.visibility</p:attrName>
                                        </p:attrNameLst>
                                      </p:cBhvr>
                                      <p:to>
                                        <p:strVal val="visible"/>
                                      </p:to>
                                    </p:set>
                                    <p:animEffect transition="in" filter="fade">
                                      <p:cBhvr>
                                        <p:cTn id="62" dur="500"/>
                                        <p:tgtEl>
                                          <p:spTgt spid="159"/>
                                        </p:tgtEl>
                                      </p:cBhvr>
                                    </p:animEffect>
                                    <p:anim calcmode="lin" valueType="num">
                                      <p:cBhvr>
                                        <p:cTn id="63" dur="500" fill="hold"/>
                                        <p:tgtEl>
                                          <p:spTgt spid="159"/>
                                        </p:tgtEl>
                                        <p:attrNameLst>
                                          <p:attrName>ppt_x</p:attrName>
                                        </p:attrNameLst>
                                      </p:cBhvr>
                                      <p:tavLst>
                                        <p:tav tm="0">
                                          <p:val>
                                            <p:strVal val="#ppt_x"/>
                                          </p:val>
                                        </p:tav>
                                        <p:tav tm="100000">
                                          <p:val>
                                            <p:strVal val="#ppt_x"/>
                                          </p:val>
                                        </p:tav>
                                      </p:tavLst>
                                    </p:anim>
                                    <p:anim calcmode="lin" valueType="num">
                                      <p:cBhvr>
                                        <p:cTn id="64" dur="500" fill="hold"/>
                                        <p:tgtEl>
                                          <p:spTgt spid="15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0"/>
                                        </p:tgtEl>
                                        <p:attrNameLst>
                                          <p:attrName>style.visibility</p:attrName>
                                        </p:attrNameLst>
                                      </p:cBhvr>
                                      <p:to>
                                        <p:strVal val="visible"/>
                                      </p:to>
                                    </p:set>
                                    <p:animEffect transition="in" filter="fade">
                                      <p:cBhvr>
                                        <p:cTn id="67" dur="500"/>
                                        <p:tgtEl>
                                          <p:spTgt spid="160"/>
                                        </p:tgtEl>
                                      </p:cBhvr>
                                    </p:animEffect>
                                    <p:anim calcmode="lin" valueType="num">
                                      <p:cBhvr>
                                        <p:cTn id="68" dur="500" fill="hold"/>
                                        <p:tgtEl>
                                          <p:spTgt spid="160"/>
                                        </p:tgtEl>
                                        <p:attrNameLst>
                                          <p:attrName>ppt_x</p:attrName>
                                        </p:attrNameLst>
                                      </p:cBhvr>
                                      <p:tavLst>
                                        <p:tav tm="0">
                                          <p:val>
                                            <p:strVal val="#ppt_x"/>
                                          </p:val>
                                        </p:tav>
                                        <p:tav tm="100000">
                                          <p:val>
                                            <p:strVal val="#ppt_x"/>
                                          </p:val>
                                        </p:tav>
                                      </p:tavLst>
                                    </p:anim>
                                    <p:anim calcmode="lin" valueType="num">
                                      <p:cBhvr>
                                        <p:cTn id="69" dur="500" fill="hold"/>
                                        <p:tgtEl>
                                          <p:spTgt spid="16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1"/>
                                        </p:tgtEl>
                                        <p:attrNameLst>
                                          <p:attrName>style.visibility</p:attrName>
                                        </p:attrNameLst>
                                      </p:cBhvr>
                                      <p:to>
                                        <p:strVal val="visible"/>
                                      </p:to>
                                    </p:set>
                                    <p:animEffect transition="in" filter="fade">
                                      <p:cBhvr>
                                        <p:cTn id="72" dur="500"/>
                                        <p:tgtEl>
                                          <p:spTgt spid="161"/>
                                        </p:tgtEl>
                                      </p:cBhvr>
                                    </p:animEffect>
                                    <p:anim calcmode="lin" valueType="num">
                                      <p:cBhvr>
                                        <p:cTn id="73" dur="500" fill="hold"/>
                                        <p:tgtEl>
                                          <p:spTgt spid="161"/>
                                        </p:tgtEl>
                                        <p:attrNameLst>
                                          <p:attrName>ppt_x</p:attrName>
                                        </p:attrNameLst>
                                      </p:cBhvr>
                                      <p:tavLst>
                                        <p:tav tm="0">
                                          <p:val>
                                            <p:strVal val="#ppt_x"/>
                                          </p:val>
                                        </p:tav>
                                        <p:tav tm="100000">
                                          <p:val>
                                            <p:strVal val="#ppt_x"/>
                                          </p:val>
                                        </p:tav>
                                      </p:tavLst>
                                    </p:anim>
                                    <p:anim calcmode="lin" valueType="num">
                                      <p:cBhvr>
                                        <p:cTn id="74" dur="500" fill="hold"/>
                                        <p:tgtEl>
                                          <p:spTgt spid="16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62"/>
                                        </p:tgtEl>
                                        <p:attrNameLst>
                                          <p:attrName>style.visibility</p:attrName>
                                        </p:attrNameLst>
                                      </p:cBhvr>
                                      <p:to>
                                        <p:strVal val="visible"/>
                                      </p:to>
                                    </p:set>
                                    <p:animEffect transition="in" filter="fade">
                                      <p:cBhvr>
                                        <p:cTn id="77" dur="500"/>
                                        <p:tgtEl>
                                          <p:spTgt spid="162"/>
                                        </p:tgtEl>
                                      </p:cBhvr>
                                    </p:animEffect>
                                    <p:anim calcmode="lin" valueType="num">
                                      <p:cBhvr>
                                        <p:cTn id="78" dur="500" fill="hold"/>
                                        <p:tgtEl>
                                          <p:spTgt spid="162"/>
                                        </p:tgtEl>
                                        <p:attrNameLst>
                                          <p:attrName>ppt_x</p:attrName>
                                        </p:attrNameLst>
                                      </p:cBhvr>
                                      <p:tavLst>
                                        <p:tav tm="0">
                                          <p:val>
                                            <p:strVal val="#ppt_x"/>
                                          </p:val>
                                        </p:tav>
                                        <p:tav tm="100000">
                                          <p:val>
                                            <p:strVal val="#ppt_x"/>
                                          </p:val>
                                        </p:tav>
                                      </p:tavLst>
                                    </p:anim>
                                    <p:anim calcmode="lin" valueType="num">
                                      <p:cBhvr>
                                        <p:cTn id="79" dur="500" fill="hold"/>
                                        <p:tgtEl>
                                          <p:spTgt spid="16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63"/>
                                        </p:tgtEl>
                                        <p:attrNameLst>
                                          <p:attrName>style.visibility</p:attrName>
                                        </p:attrNameLst>
                                      </p:cBhvr>
                                      <p:to>
                                        <p:strVal val="visible"/>
                                      </p:to>
                                    </p:set>
                                    <p:animEffect transition="in" filter="fade">
                                      <p:cBhvr>
                                        <p:cTn id="82" dur="500"/>
                                        <p:tgtEl>
                                          <p:spTgt spid="163"/>
                                        </p:tgtEl>
                                      </p:cBhvr>
                                    </p:animEffect>
                                    <p:anim calcmode="lin" valueType="num">
                                      <p:cBhvr>
                                        <p:cTn id="83" dur="500" fill="hold"/>
                                        <p:tgtEl>
                                          <p:spTgt spid="163"/>
                                        </p:tgtEl>
                                        <p:attrNameLst>
                                          <p:attrName>ppt_x</p:attrName>
                                        </p:attrNameLst>
                                      </p:cBhvr>
                                      <p:tavLst>
                                        <p:tav tm="0">
                                          <p:val>
                                            <p:strVal val="#ppt_x"/>
                                          </p:val>
                                        </p:tav>
                                        <p:tav tm="100000">
                                          <p:val>
                                            <p:strVal val="#ppt_x"/>
                                          </p:val>
                                        </p:tav>
                                      </p:tavLst>
                                    </p:anim>
                                    <p:anim calcmode="lin" valueType="num">
                                      <p:cBhvr>
                                        <p:cTn id="84" dur="500" fill="hold"/>
                                        <p:tgtEl>
                                          <p:spTgt spid="16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64"/>
                                        </p:tgtEl>
                                        <p:attrNameLst>
                                          <p:attrName>style.visibility</p:attrName>
                                        </p:attrNameLst>
                                      </p:cBhvr>
                                      <p:to>
                                        <p:strVal val="visible"/>
                                      </p:to>
                                    </p:set>
                                    <p:animEffect transition="in" filter="fade">
                                      <p:cBhvr>
                                        <p:cTn id="87" dur="500"/>
                                        <p:tgtEl>
                                          <p:spTgt spid="164"/>
                                        </p:tgtEl>
                                      </p:cBhvr>
                                    </p:animEffect>
                                    <p:anim calcmode="lin" valueType="num">
                                      <p:cBhvr>
                                        <p:cTn id="88" dur="500" fill="hold"/>
                                        <p:tgtEl>
                                          <p:spTgt spid="164"/>
                                        </p:tgtEl>
                                        <p:attrNameLst>
                                          <p:attrName>ppt_x</p:attrName>
                                        </p:attrNameLst>
                                      </p:cBhvr>
                                      <p:tavLst>
                                        <p:tav tm="0">
                                          <p:val>
                                            <p:strVal val="#ppt_x"/>
                                          </p:val>
                                        </p:tav>
                                        <p:tav tm="100000">
                                          <p:val>
                                            <p:strVal val="#ppt_x"/>
                                          </p:val>
                                        </p:tav>
                                      </p:tavLst>
                                    </p:anim>
                                    <p:anim calcmode="lin" valueType="num">
                                      <p:cBhvr>
                                        <p:cTn id="89" dur="500" fill="hold"/>
                                        <p:tgtEl>
                                          <p:spTgt spid="16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65"/>
                                        </p:tgtEl>
                                        <p:attrNameLst>
                                          <p:attrName>style.visibility</p:attrName>
                                        </p:attrNameLst>
                                      </p:cBhvr>
                                      <p:to>
                                        <p:strVal val="visible"/>
                                      </p:to>
                                    </p:set>
                                    <p:animEffect transition="in" filter="fade">
                                      <p:cBhvr>
                                        <p:cTn id="92" dur="500"/>
                                        <p:tgtEl>
                                          <p:spTgt spid="165"/>
                                        </p:tgtEl>
                                      </p:cBhvr>
                                    </p:animEffect>
                                    <p:anim calcmode="lin" valueType="num">
                                      <p:cBhvr>
                                        <p:cTn id="93" dur="500" fill="hold"/>
                                        <p:tgtEl>
                                          <p:spTgt spid="165"/>
                                        </p:tgtEl>
                                        <p:attrNameLst>
                                          <p:attrName>ppt_x</p:attrName>
                                        </p:attrNameLst>
                                      </p:cBhvr>
                                      <p:tavLst>
                                        <p:tav tm="0">
                                          <p:val>
                                            <p:strVal val="#ppt_x"/>
                                          </p:val>
                                        </p:tav>
                                        <p:tav tm="100000">
                                          <p:val>
                                            <p:strVal val="#ppt_x"/>
                                          </p:val>
                                        </p:tav>
                                      </p:tavLst>
                                    </p:anim>
                                    <p:anim calcmode="lin" valueType="num">
                                      <p:cBhvr>
                                        <p:cTn id="94" dur="500" fill="hold"/>
                                        <p:tgtEl>
                                          <p:spTgt spid="16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66"/>
                                        </p:tgtEl>
                                        <p:attrNameLst>
                                          <p:attrName>style.visibility</p:attrName>
                                        </p:attrNameLst>
                                      </p:cBhvr>
                                      <p:to>
                                        <p:strVal val="visible"/>
                                      </p:to>
                                    </p:set>
                                    <p:animEffect transition="in" filter="fade">
                                      <p:cBhvr>
                                        <p:cTn id="97" dur="500"/>
                                        <p:tgtEl>
                                          <p:spTgt spid="166"/>
                                        </p:tgtEl>
                                      </p:cBhvr>
                                    </p:animEffect>
                                    <p:anim calcmode="lin" valueType="num">
                                      <p:cBhvr>
                                        <p:cTn id="98" dur="500" fill="hold"/>
                                        <p:tgtEl>
                                          <p:spTgt spid="166"/>
                                        </p:tgtEl>
                                        <p:attrNameLst>
                                          <p:attrName>ppt_x</p:attrName>
                                        </p:attrNameLst>
                                      </p:cBhvr>
                                      <p:tavLst>
                                        <p:tav tm="0">
                                          <p:val>
                                            <p:strVal val="#ppt_x"/>
                                          </p:val>
                                        </p:tav>
                                        <p:tav tm="100000">
                                          <p:val>
                                            <p:strVal val="#ppt_x"/>
                                          </p:val>
                                        </p:tav>
                                      </p:tavLst>
                                    </p:anim>
                                    <p:anim calcmode="lin" valueType="num">
                                      <p:cBhvr>
                                        <p:cTn id="99" dur="500" fill="hold"/>
                                        <p:tgtEl>
                                          <p:spTgt spid="16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169"/>
                                        </p:tgtEl>
                                        <p:attrNameLst>
                                          <p:attrName>style.visibility</p:attrName>
                                        </p:attrNameLst>
                                      </p:cBhvr>
                                      <p:to>
                                        <p:strVal val="visible"/>
                                      </p:to>
                                    </p:set>
                                    <p:animEffect transition="in" filter="fade">
                                      <p:cBhvr>
                                        <p:cTn id="102" dur="500"/>
                                        <p:tgtEl>
                                          <p:spTgt spid="169"/>
                                        </p:tgtEl>
                                      </p:cBhvr>
                                    </p:animEffect>
                                    <p:anim calcmode="lin" valueType="num">
                                      <p:cBhvr>
                                        <p:cTn id="103" dur="500" fill="hold"/>
                                        <p:tgtEl>
                                          <p:spTgt spid="169"/>
                                        </p:tgtEl>
                                        <p:attrNameLst>
                                          <p:attrName>ppt_x</p:attrName>
                                        </p:attrNameLst>
                                      </p:cBhvr>
                                      <p:tavLst>
                                        <p:tav tm="0">
                                          <p:val>
                                            <p:strVal val="#ppt_x"/>
                                          </p:val>
                                        </p:tav>
                                        <p:tav tm="100000">
                                          <p:val>
                                            <p:strVal val="#ppt_x"/>
                                          </p:val>
                                        </p:tav>
                                      </p:tavLst>
                                    </p:anim>
                                    <p:anim calcmode="lin" valueType="num">
                                      <p:cBhvr>
                                        <p:cTn id="104" dur="500" fill="hold"/>
                                        <p:tgtEl>
                                          <p:spTgt spid="16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64"/>
                                        </p:tgtEl>
                                        <p:attrNameLst>
                                          <p:attrName>style.visibility</p:attrName>
                                        </p:attrNameLst>
                                      </p:cBhvr>
                                      <p:to>
                                        <p:strVal val="visible"/>
                                      </p:to>
                                    </p:set>
                                    <p:animEffect transition="in" filter="fade">
                                      <p:cBhvr>
                                        <p:cTn id="107" dur="500"/>
                                        <p:tgtEl>
                                          <p:spTgt spid="264"/>
                                        </p:tgtEl>
                                      </p:cBhvr>
                                    </p:animEffect>
                                    <p:anim calcmode="lin" valueType="num">
                                      <p:cBhvr>
                                        <p:cTn id="108" dur="500" fill="hold"/>
                                        <p:tgtEl>
                                          <p:spTgt spid="264"/>
                                        </p:tgtEl>
                                        <p:attrNameLst>
                                          <p:attrName>ppt_x</p:attrName>
                                        </p:attrNameLst>
                                      </p:cBhvr>
                                      <p:tavLst>
                                        <p:tav tm="0">
                                          <p:val>
                                            <p:strVal val="#ppt_x"/>
                                          </p:val>
                                        </p:tav>
                                        <p:tav tm="100000">
                                          <p:val>
                                            <p:strVal val="#ppt_x"/>
                                          </p:val>
                                        </p:tav>
                                      </p:tavLst>
                                    </p:anim>
                                    <p:anim calcmode="lin" valueType="num">
                                      <p:cBhvr>
                                        <p:cTn id="109" dur="500" fill="hold"/>
                                        <p:tgtEl>
                                          <p:spTgt spid="26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65"/>
                                        </p:tgtEl>
                                        <p:attrNameLst>
                                          <p:attrName>style.visibility</p:attrName>
                                        </p:attrNameLst>
                                      </p:cBhvr>
                                      <p:to>
                                        <p:strVal val="visible"/>
                                      </p:to>
                                    </p:set>
                                    <p:animEffect transition="in" filter="fade">
                                      <p:cBhvr>
                                        <p:cTn id="112" dur="500"/>
                                        <p:tgtEl>
                                          <p:spTgt spid="265"/>
                                        </p:tgtEl>
                                      </p:cBhvr>
                                    </p:animEffect>
                                    <p:anim calcmode="lin" valueType="num">
                                      <p:cBhvr>
                                        <p:cTn id="113" dur="500" fill="hold"/>
                                        <p:tgtEl>
                                          <p:spTgt spid="265"/>
                                        </p:tgtEl>
                                        <p:attrNameLst>
                                          <p:attrName>ppt_x</p:attrName>
                                        </p:attrNameLst>
                                      </p:cBhvr>
                                      <p:tavLst>
                                        <p:tav tm="0">
                                          <p:val>
                                            <p:strVal val="#ppt_x"/>
                                          </p:val>
                                        </p:tav>
                                        <p:tav tm="100000">
                                          <p:val>
                                            <p:strVal val="#ppt_x"/>
                                          </p:val>
                                        </p:tav>
                                      </p:tavLst>
                                    </p:anim>
                                    <p:anim calcmode="lin" valueType="num">
                                      <p:cBhvr>
                                        <p:cTn id="114" dur="500" fill="hold"/>
                                        <p:tgtEl>
                                          <p:spTgt spid="265"/>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66"/>
                                        </p:tgtEl>
                                        <p:attrNameLst>
                                          <p:attrName>style.visibility</p:attrName>
                                        </p:attrNameLst>
                                      </p:cBhvr>
                                      <p:to>
                                        <p:strVal val="visible"/>
                                      </p:to>
                                    </p:set>
                                    <p:animEffect transition="in" filter="fade">
                                      <p:cBhvr>
                                        <p:cTn id="117" dur="500"/>
                                        <p:tgtEl>
                                          <p:spTgt spid="266"/>
                                        </p:tgtEl>
                                      </p:cBhvr>
                                    </p:animEffect>
                                    <p:anim calcmode="lin" valueType="num">
                                      <p:cBhvr>
                                        <p:cTn id="118" dur="500" fill="hold"/>
                                        <p:tgtEl>
                                          <p:spTgt spid="266"/>
                                        </p:tgtEl>
                                        <p:attrNameLst>
                                          <p:attrName>ppt_x</p:attrName>
                                        </p:attrNameLst>
                                      </p:cBhvr>
                                      <p:tavLst>
                                        <p:tav tm="0">
                                          <p:val>
                                            <p:strVal val="#ppt_x"/>
                                          </p:val>
                                        </p:tav>
                                        <p:tav tm="100000">
                                          <p:val>
                                            <p:strVal val="#ppt_x"/>
                                          </p:val>
                                        </p:tav>
                                      </p:tavLst>
                                    </p:anim>
                                    <p:anim calcmode="lin" valueType="num">
                                      <p:cBhvr>
                                        <p:cTn id="119" dur="500" fill="hold"/>
                                        <p:tgtEl>
                                          <p:spTgt spid="266"/>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8"/>
                                        </p:tgtEl>
                                        <p:attrNameLst>
                                          <p:attrName>style.visibility</p:attrName>
                                        </p:attrNameLst>
                                      </p:cBhvr>
                                      <p:to>
                                        <p:strVal val="visible"/>
                                      </p:to>
                                    </p:set>
                                    <p:animEffect transition="in" filter="fade">
                                      <p:cBhvr>
                                        <p:cTn id="122" dur="500"/>
                                        <p:tgtEl>
                                          <p:spTgt spid="268"/>
                                        </p:tgtEl>
                                      </p:cBhvr>
                                    </p:animEffect>
                                    <p:anim calcmode="lin" valueType="num">
                                      <p:cBhvr>
                                        <p:cTn id="123" dur="500" fill="hold"/>
                                        <p:tgtEl>
                                          <p:spTgt spid="268"/>
                                        </p:tgtEl>
                                        <p:attrNameLst>
                                          <p:attrName>ppt_x</p:attrName>
                                        </p:attrNameLst>
                                      </p:cBhvr>
                                      <p:tavLst>
                                        <p:tav tm="0">
                                          <p:val>
                                            <p:strVal val="#ppt_x"/>
                                          </p:val>
                                        </p:tav>
                                        <p:tav tm="100000">
                                          <p:val>
                                            <p:strVal val="#ppt_x"/>
                                          </p:val>
                                        </p:tav>
                                      </p:tavLst>
                                    </p:anim>
                                    <p:anim calcmode="lin" valueType="num">
                                      <p:cBhvr>
                                        <p:cTn id="124" dur="500" fill="hold"/>
                                        <p:tgtEl>
                                          <p:spTgt spid="268"/>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69"/>
                                        </p:tgtEl>
                                        <p:attrNameLst>
                                          <p:attrName>style.visibility</p:attrName>
                                        </p:attrNameLst>
                                      </p:cBhvr>
                                      <p:to>
                                        <p:strVal val="visible"/>
                                      </p:to>
                                    </p:set>
                                    <p:animEffect transition="in" filter="fade">
                                      <p:cBhvr>
                                        <p:cTn id="127" dur="500"/>
                                        <p:tgtEl>
                                          <p:spTgt spid="269"/>
                                        </p:tgtEl>
                                      </p:cBhvr>
                                    </p:animEffect>
                                    <p:anim calcmode="lin" valueType="num">
                                      <p:cBhvr>
                                        <p:cTn id="128" dur="500" fill="hold"/>
                                        <p:tgtEl>
                                          <p:spTgt spid="269"/>
                                        </p:tgtEl>
                                        <p:attrNameLst>
                                          <p:attrName>ppt_x</p:attrName>
                                        </p:attrNameLst>
                                      </p:cBhvr>
                                      <p:tavLst>
                                        <p:tav tm="0">
                                          <p:val>
                                            <p:strVal val="#ppt_x"/>
                                          </p:val>
                                        </p:tav>
                                        <p:tav tm="100000">
                                          <p:val>
                                            <p:strVal val="#ppt_x"/>
                                          </p:val>
                                        </p:tav>
                                      </p:tavLst>
                                    </p:anim>
                                    <p:anim calcmode="lin" valueType="num">
                                      <p:cBhvr>
                                        <p:cTn id="129" dur="500" fill="hold"/>
                                        <p:tgtEl>
                                          <p:spTgt spid="269"/>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70"/>
                                        </p:tgtEl>
                                        <p:attrNameLst>
                                          <p:attrName>style.visibility</p:attrName>
                                        </p:attrNameLst>
                                      </p:cBhvr>
                                      <p:to>
                                        <p:strVal val="visible"/>
                                      </p:to>
                                    </p:set>
                                    <p:animEffect transition="in" filter="fade">
                                      <p:cBhvr>
                                        <p:cTn id="132" dur="500"/>
                                        <p:tgtEl>
                                          <p:spTgt spid="270"/>
                                        </p:tgtEl>
                                      </p:cBhvr>
                                    </p:animEffect>
                                    <p:anim calcmode="lin" valueType="num">
                                      <p:cBhvr>
                                        <p:cTn id="133" dur="500" fill="hold"/>
                                        <p:tgtEl>
                                          <p:spTgt spid="270"/>
                                        </p:tgtEl>
                                        <p:attrNameLst>
                                          <p:attrName>ppt_x</p:attrName>
                                        </p:attrNameLst>
                                      </p:cBhvr>
                                      <p:tavLst>
                                        <p:tav tm="0">
                                          <p:val>
                                            <p:strVal val="#ppt_x"/>
                                          </p:val>
                                        </p:tav>
                                        <p:tav tm="100000">
                                          <p:val>
                                            <p:strVal val="#ppt_x"/>
                                          </p:val>
                                        </p:tav>
                                      </p:tavLst>
                                    </p:anim>
                                    <p:anim calcmode="lin" valueType="num">
                                      <p:cBhvr>
                                        <p:cTn id="134" dur="500" fill="hold"/>
                                        <p:tgtEl>
                                          <p:spTgt spid="270"/>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71"/>
                                        </p:tgtEl>
                                        <p:attrNameLst>
                                          <p:attrName>style.visibility</p:attrName>
                                        </p:attrNameLst>
                                      </p:cBhvr>
                                      <p:to>
                                        <p:strVal val="visible"/>
                                      </p:to>
                                    </p:set>
                                    <p:animEffect transition="in" filter="fade">
                                      <p:cBhvr>
                                        <p:cTn id="137" dur="500"/>
                                        <p:tgtEl>
                                          <p:spTgt spid="271"/>
                                        </p:tgtEl>
                                      </p:cBhvr>
                                    </p:animEffect>
                                    <p:anim calcmode="lin" valueType="num">
                                      <p:cBhvr>
                                        <p:cTn id="138" dur="500" fill="hold"/>
                                        <p:tgtEl>
                                          <p:spTgt spid="271"/>
                                        </p:tgtEl>
                                        <p:attrNameLst>
                                          <p:attrName>ppt_x</p:attrName>
                                        </p:attrNameLst>
                                      </p:cBhvr>
                                      <p:tavLst>
                                        <p:tav tm="0">
                                          <p:val>
                                            <p:strVal val="#ppt_x"/>
                                          </p:val>
                                        </p:tav>
                                        <p:tav tm="100000">
                                          <p:val>
                                            <p:strVal val="#ppt_x"/>
                                          </p:val>
                                        </p:tav>
                                      </p:tavLst>
                                    </p:anim>
                                    <p:anim calcmode="lin" valueType="num">
                                      <p:cBhvr>
                                        <p:cTn id="139" dur="500" fill="hold"/>
                                        <p:tgtEl>
                                          <p:spTgt spid="271"/>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272"/>
                                        </p:tgtEl>
                                        <p:attrNameLst>
                                          <p:attrName>style.visibility</p:attrName>
                                        </p:attrNameLst>
                                      </p:cBhvr>
                                      <p:to>
                                        <p:strVal val="visible"/>
                                      </p:to>
                                    </p:set>
                                    <p:animEffect transition="in" filter="fade">
                                      <p:cBhvr>
                                        <p:cTn id="142" dur="500"/>
                                        <p:tgtEl>
                                          <p:spTgt spid="272"/>
                                        </p:tgtEl>
                                      </p:cBhvr>
                                    </p:animEffect>
                                    <p:anim calcmode="lin" valueType="num">
                                      <p:cBhvr>
                                        <p:cTn id="143" dur="500" fill="hold"/>
                                        <p:tgtEl>
                                          <p:spTgt spid="272"/>
                                        </p:tgtEl>
                                        <p:attrNameLst>
                                          <p:attrName>ppt_x</p:attrName>
                                        </p:attrNameLst>
                                      </p:cBhvr>
                                      <p:tavLst>
                                        <p:tav tm="0">
                                          <p:val>
                                            <p:strVal val="#ppt_x"/>
                                          </p:val>
                                        </p:tav>
                                        <p:tav tm="100000">
                                          <p:val>
                                            <p:strVal val="#ppt_x"/>
                                          </p:val>
                                        </p:tav>
                                      </p:tavLst>
                                    </p:anim>
                                    <p:anim calcmode="lin" valueType="num">
                                      <p:cBhvr>
                                        <p:cTn id="144" dur="500" fill="hold"/>
                                        <p:tgtEl>
                                          <p:spTgt spid="272"/>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273"/>
                                        </p:tgtEl>
                                        <p:attrNameLst>
                                          <p:attrName>style.visibility</p:attrName>
                                        </p:attrNameLst>
                                      </p:cBhvr>
                                      <p:to>
                                        <p:strVal val="visible"/>
                                      </p:to>
                                    </p:set>
                                    <p:animEffect transition="in" filter="fade">
                                      <p:cBhvr>
                                        <p:cTn id="147" dur="500"/>
                                        <p:tgtEl>
                                          <p:spTgt spid="273"/>
                                        </p:tgtEl>
                                      </p:cBhvr>
                                    </p:animEffect>
                                    <p:anim calcmode="lin" valueType="num">
                                      <p:cBhvr>
                                        <p:cTn id="148" dur="500" fill="hold"/>
                                        <p:tgtEl>
                                          <p:spTgt spid="273"/>
                                        </p:tgtEl>
                                        <p:attrNameLst>
                                          <p:attrName>ppt_x</p:attrName>
                                        </p:attrNameLst>
                                      </p:cBhvr>
                                      <p:tavLst>
                                        <p:tav tm="0">
                                          <p:val>
                                            <p:strVal val="#ppt_x"/>
                                          </p:val>
                                        </p:tav>
                                        <p:tav tm="100000">
                                          <p:val>
                                            <p:strVal val="#ppt_x"/>
                                          </p:val>
                                        </p:tav>
                                      </p:tavLst>
                                    </p:anim>
                                    <p:anim calcmode="lin" valueType="num">
                                      <p:cBhvr>
                                        <p:cTn id="149" dur="500" fill="hold"/>
                                        <p:tgtEl>
                                          <p:spTgt spid="273"/>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275"/>
                                        </p:tgtEl>
                                        <p:attrNameLst>
                                          <p:attrName>style.visibility</p:attrName>
                                        </p:attrNameLst>
                                      </p:cBhvr>
                                      <p:to>
                                        <p:strVal val="visible"/>
                                      </p:to>
                                    </p:set>
                                    <p:animEffect transition="in" filter="fade">
                                      <p:cBhvr>
                                        <p:cTn id="152" dur="500"/>
                                        <p:tgtEl>
                                          <p:spTgt spid="275"/>
                                        </p:tgtEl>
                                      </p:cBhvr>
                                    </p:animEffect>
                                    <p:anim calcmode="lin" valueType="num">
                                      <p:cBhvr>
                                        <p:cTn id="153" dur="500" fill="hold"/>
                                        <p:tgtEl>
                                          <p:spTgt spid="275"/>
                                        </p:tgtEl>
                                        <p:attrNameLst>
                                          <p:attrName>ppt_x</p:attrName>
                                        </p:attrNameLst>
                                      </p:cBhvr>
                                      <p:tavLst>
                                        <p:tav tm="0">
                                          <p:val>
                                            <p:strVal val="#ppt_x"/>
                                          </p:val>
                                        </p:tav>
                                        <p:tav tm="100000">
                                          <p:val>
                                            <p:strVal val="#ppt_x"/>
                                          </p:val>
                                        </p:tav>
                                      </p:tavLst>
                                    </p:anim>
                                    <p:anim calcmode="lin" valueType="num">
                                      <p:cBhvr>
                                        <p:cTn id="154" dur="500" fill="hold"/>
                                        <p:tgtEl>
                                          <p:spTgt spid="275"/>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276"/>
                                        </p:tgtEl>
                                        <p:attrNameLst>
                                          <p:attrName>style.visibility</p:attrName>
                                        </p:attrNameLst>
                                      </p:cBhvr>
                                      <p:to>
                                        <p:strVal val="visible"/>
                                      </p:to>
                                    </p:set>
                                    <p:animEffect transition="in" filter="fade">
                                      <p:cBhvr>
                                        <p:cTn id="157" dur="500"/>
                                        <p:tgtEl>
                                          <p:spTgt spid="276"/>
                                        </p:tgtEl>
                                      </p:cBhvr>
                                    </p:animEffect>
                                    <p:anim calcmode="lin" valueType="num">
                                      <p:cBhvr>
                                        <p:cTn id="158" dur="500" fill="hold"/>
                                        <p:tgtEl>
                                          <p:spTgt spid="276"/>
                                        </p:tgtEl>
                                        <p:attrNameLst>
                                          <p:attrName>ppt_x</p:attrName>
                                        </p:attrNameLst>
                                      </p:cBhvr>
                                      <p:tavLst>
                                        <p:tav tm="0">
                                          <p:val>
                                            <p:strVal val="#ppt_x"/>
                                          </p:val>
                                        </p:tav>
                                        <p:tav tm="100000">
                                          <p:val>
                                            <p:strVal val="#ppt_x"/>
                                          </p:val>
                                        </p:tav>
                                      </p:tavLst>
                                    </p:anim>
                                    <p:anim calcmode="lin" valueType="num">
                                      <p:cBhvr>
                                        <p:cTn id="159" dur="500" fill="hold"/>
                                        <p:tgtEl>
                                          <p:spTgt spid="276"/>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277"/>
                                        </p:tgtEl>
                                        <p:attrNameLst>
                                          <p:attrName>style.visibility</p:attrName>
                                        </p:attrNameLst>
                                      </p:cBhvr>
                                      <p:to>
                                        <p:strVal val="visible"/>
                                      </p:to>
                                    </p:set>
                                    <p:animEffect transition="in" filter="fade">
                                      <p:cBhvr>
                                        <p:cTn id="162" dur="500"/>
                                        <p:tgtEl>
                                          <p:spTgt spid="277"/>
                                        </p:tgtEl>
                                      </p:cBhvr>
                                    </p:animEffect>
                                    <p:anim calcmode="lin" valueType="num">
                                      <p:cBhvr>
                                        <p:cTn id="163" dur="500" fill="hold"/>
                                        <p:tgtEl>
                                          <p:spTgt spid="277"/>
                                        </p:tgtEl>
                                        <p:attrNameLst>
                                          <p:attrName>ppt_x</p:attrName>
                                        </p:attrNameLst>
                                      </p:cBhvr>
                                      <p:tavLst>
                                        <p:tav tm="0">
                                          <p:val>
                                            <p:strVal val="#ppt_x"/>
                                          </p:val>
                                        </p:tav>
                                        <p:tav tm="100000">
                                          <p:val>
                                            <p:strVal val="#ppt_x"/>
                                          </p:val>
                                        </p:tav>
                                      </p:tavLst>
                                    </p:anim>
                                    <p:anim calcmode="lin" valueType="num">
                                      <p:cBhvr>
                                        <p:cTn id="164" dur="500" fill="hold"/>
                                        <p:tgtEl>
                                          <p:spTgt spid="277"/>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278"/>
                                        </p:tgtEl>
                                        <p:attrNameLst>
                                          <p:attrName>style.visibility</p:attrName>
                                        </p:attrNameLst>
                                      </p:cBhvr>
                                      <p:to>
                                        <p:strVal val="visible"/>
                                      </p:to>
                                    </p:set>
                                    <p:animEffect transition="in" filter="fade">
                                      <p:cBhvr>
                                        <p:cTn id="167" dur="500"/>
                                        <p:tgtEl>
                                          <p:spTgt spid="278"/>
                                        </p:tgtEl>
                                      </p:cBhvr>
                                    </p:animEffect>
                                    <p:anim calcmode="lin" valueType="num">
                                      <p:cBhvr>
                                        <p:cTn id="168" dur="500" fill="hold"/>
                                        <p:tgtEl>
                                          <p:spTgt spid="278"/>
                                        </p:tgtEl>
                                        <p:attrNameLst>
                                          <p:attrName>ppt_x</p:attrName>
                                        </p:attrNameLst>
                                      </p:cBhvr>
                                      <p:tavLst>
                                        <p:tav tm="0">
                                          <p:val>
                                            <p:strVal val="#ppt_x"/>
                                          </p:val>
                                        </p:tav>
                                        <p:tav tm="100000">
                                          <p:val>
                                            <p:strVal val="#ppt_x"/>
                                          </p:val>
                                        </p:tav>
                                      </p:tavLst>
                                    </p:anim>
                                    <p:anim calcmode="lin" valueType="num">
                                      <p:cBhvr>
                                        <p:cTn id="169" dur="500" fill="hold"/>
                                        <p:tgtEl>
                                          <p:spTgt spid="278"/>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279"/>
                                        </p:tgtEl>
                                        <p:attrNameLst>
                                          <p:attrName>style.visibility</p:attrName>
                                        </p:attrNameLst>
                                      </p:cBhvr>
                                      <p:to>
                                        <p:strVal val="visible"/>
                                      </p:to>
                                    </p:set>
                                    <p:animEffect transition="in" filter="fade">
                                      <p:cBhvr>
                                        <p:cTn id="172" dur="500"/>
                                        <p:tgtEl>
                                          <p:spTgt spid="279"/>
                                        </p:tgtEl>
                                      </p:cBhvr>
                                    </p:animEffect>
                                    <p:anim calcmode="lin" valueType="num">
                                      <p:cBhvr>
                                        <p:cTn id="173" dur="500" fill="hold"/>
                                        <p:tgtEl>
                                          <p:spTgt spid="279"/>
                                        </p:tgtEl>
                                        <p:attrNameLst>
                                          <p:attrName>ppt_x</p:attrName>
                                        </p:attrNameLst>
                                      </p:cBhvr>
                                      <p:tavLst>
                                        <p:tav tm="0">
                                          <p:val>
                                            <p:strVal val="#ppt_x"/>
                                          </p:val>
                                        </p:tav>
                                        <p:tav tm="100000">
                                          <p:val>
                                            <p:strVal val="#ppt_x"/>
                                          </p:val>
                                        </p:tav>
                                      </p:tavLst>
                                    </p:anim>
                                    <p:anim calcmode="lin" valueType="num">
                                      <p:cBhvr>
                                        <p:cTn id="174" dur="500" fill="hold"/>
                                        <p:tgtEl>
                                          <p:spTgt spid="279"/>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280"/>
                                        </p:tgtEl>
                                        <p:attrNameLst>
                                          <p:attrName>style.visibility</p:attrName>
                                        </p:attrNameLst>
                                      </p:cBhvr>
                                      <p:to>
                                        <p:strVal val="visible"/>
                                      </p:to>
                                    </p:set>
                                    <p:animEffect transition="in" filter="fade">
                                      <p:cBhvr>
                                        <p:cTn id="177" dur="500"/>
                                        <p:tgtEl>
                                          <p:spTgt spid="280"/>
                                        </p:tgtEl>
                                      </p:cBhvr>
                                    </p:animEffect>
                                    <p:anim calcmode="lin" valueType="num">
                                      <p:cBhvr>
                                        <p:cTn id="178" dur="500" fill="hold"/>
                                        <p:tgtEl>
                                          <p:spTgt spid="280"/>
                                        </p:tgtEl>
                                        <p:attrNameLst>
                                          <p:attrName>ppt_x</p:attrName>
                                        </p:attrNameLst>
                                      </p:cBhvr>
                                      <p:tavLst>
                                        <p:tav tm="0">
                                          <p:val>
                                            <p:strVal val="#ppt_x"/>
                                          </p:val>
                                        </p:tav>
                                        <p:tav tm="100000">
                                          <p:val>
                                            <p:strVal val="#ppt_x"/>
                                          </p:val>
                                        </p:tav>
                                      </p:tavLst>
                                    </p:anim>
                                    <p:anim calcmode="lin" valueType="num">
                                      <p:cBhvr>
                                        <p:cTn id="179" dur="500" fill="hold"/>
                                        <p:tgtEl>
                                          <p:spTgt spid="280"/>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281"/>
                                        </p:tgtEl>
                                        <p:attrNameLst>
                                          <p:attrName>style.visibility</p:attrName>
                                        </p:attrNameLst>
                                      </p:cBhvr>
                                      <p:to>
                                        <p:strVal val="visible"/>
                                      </p:to>
                                    </p:set>
                                    <p:animEffect transition="in" filter="fade">
                                      <p:cBhvr>
                                        <p:cTn id="182" dur="500"/>
                                        <p:tgtEl>
                                          <p:spTgt spid="281"/>
                                        </p:tgtEl>
                                      </p:cBhvr>
                                    </p:animEffect>
                                    <p:anim calcmode="lin" valueType="num">
                                      <p:cBhvr>
                                        <p:cTn id="183" dur="500" fill="hold"/>
                                        <p:tgtEl>
                                          <p:spTgt spid="281"/>
                                        </p:tgtEl>
                                        <p:attrNameLst>
                                          <p:attrName>ppt_x</p:attrName>
                                        </p:attrNameLst>
                                      </p:cBhvr>
                                      <p:tavLst>
                                        <p:tav tm="0">
                                          <p:val>
                                            <p:strVal val="#ppt_x"/>
                                          </p:val>
                                        </p:tav>
                                        <p:tav tm="100000">
                                          <p:val>
                                            <p:strVal val="#ppt_x"/>
                                          </p:val>
                                        </p:tav>
                                      </p:tavLst>
                                    </p:anim>
                                    <p:anim calcmode="lin" valueType="num">
                                      <p:cBhvr>
                                        <p:cTn id="184" dur="500" fill="hold"/>
                                        <p:tgtEl>
                                          <p:spTgt spid="281"/>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282"/>
                                        </p:tgtEl>
                                        <p:attrNameLst>
                                          <p:attrName>style.visibility</p:attrName>
                                        </p:attrNameLst>
                                      </p:cBhvr>
                                      <p:to>
                                        <p:strVal val="visible"/>
                                      </p:to>
                                    </p:set>
                                    <p:animEffect transition="in" filter="fade">
                                      <p:cBhvr>
                                        <p:cTn id="187" dur="500"/>
                                        <p:tgtEl>
                                          <p:spTgt spid="282"/>
                                        </p:tgtEl>
                                      </p:cBhvr>
                                    </p:animEffect>
                                    <p:anim calcmode="lin" valueType="num">
                                      <p:cBhvr>
                                        <p:cTn id="188" dur="500" fill="hold"/>
                                        <p:tgtEl>
                                          <p:spTgt spid="282"/>
                                        </p:tgtEl>
                                        <p:attrNameLst>
                                          <p:attrName>ppt_x</p:attrName>
                                        </p:attrNameLst>
                                      </p:cBhvr>
                                      <p:tavLst>
                                        <p:tav tm="0">
                                          <p:val>
                                            <p:strVal val="#ppt_x"/>
                                          </p:val>
                                        </p:tav>
                                        <p:tav tm="100000">
                                          <p:val>
                                            <p:strVal val="#ppt_x"/>
                                          </p:val>
                                        </p:tav>
                                      </p:tavLst>
                                    </p:anim>
                                    <p:anim calcmode="lin" valueType="num">
                                      <p:cBhvr>
                                        <p:cTn id="189" dur="500" fill="hold"/>
                                        <p:tgtEl>
                                          <p:spTgt spid="282"/>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283"/>
                                        </p:tgtEl>
                                        <p:attrNameLst>
                                          <p:attrName>style.visibility</p:attrName>
                                        </p:attrNameLst>
                                      </p:cBhvr>
                                      <p:to>
                                        <p:strVal val="visible"/>
                                      </p:to>
                                    </p:set>
                                    <p:animEffect transition="in" filter="fade">
                                      <p:cBhvr>
                                        <p:cTn id="192" dur="500"/>
                                        <p:tgtEl>
                                          <p:spTgt spid="283"/>
                                        </p:tgtEl>
                                      </p:cBhvr>
                                    </p:animEffect>
                                    <p:anim calcmode="lin" valueType="num">
                                      <p:cBhvr>
                                        <p:cTn id="193" dur="500" fill="hold"/>
                                        <p:tgtEl>
                                          <p:spTgt spid="283"/>
                                        </p:tgtEl>
                                        <p:attrNameLst>
                                          <p:attrName>ppt_x</p:attrName>
                                        </p:attrNameLst>
                                      </p:cBhvr>
                                      <p:tavLst>
                                        <p:tav tm="0">
                                          <p:val>
                                            <p:strVal val="#ppt_x"/>
                                          </p:val>
                                        </p:tav>
                                        <p:tav tm="100000">
                                          <p:val>
                                            <p:strVal val="#ppt_x"/>
                                          </p:val>
                                        </p:tav>
                                      </p:tavLst>
                                    </p:anim>
                                    <p:anim calcmode="lin" valueType="num">
                                      <p:cBhvr>
                                        <p:cTn id="194" dur="500" fill="hold"/>
                                        <p:tgtEl>
                                          <p:spTgt spid="283"/>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285"/>
                                        </p:tgtEl>
                                        <p:attrNameLst>
                                          <p:attrName>style.visibility</p:attrName>
                                        </p:attrNameLst>
                                      </p:cBhvr>
                                      <p:to>
                                        <p:strVal val="visible"/>
                                      </p:to>
                                    </p:set>
                                    <p:animEffect transition="in" filter="fade">
                                      <p:cBhvr>
                                        <p:cTn id="197" dur="500"/>
                                        <p:tgtEl>
                                          <p:spTgt spid="285"/>
                                        </p:tgtEl>
                                      </p:cBhvr>
                                    </p:animEffect>
                                    <p:anim calcmode="lin" valueType="num">
                                      <p:cBhvr>
                                        <p:cTn id="198" dur="500" fill="hold"/>
                                        <p:tgtEl>
                                          <p:spTgt spid="285"/>
                                        </p:tgtEl>
                                        <p:attrNameLst>
                                          <p:attrName>ppt_x</p:attrName>
                                        </p:attrNameLst>
                                      </p:cBhvr>
                                      <p:tavLst>
                                        <p:tav tm="0">
                                          <p:val>
                                            <p:strVal val="#ppt_x"/>
                                          </p:val>
                                        </p:tav>
                                        <p:tav tm="100000">
                                          <p:val>
                                            <p:strVal val="#ppt_x"/>
                                          </p:val>
                                        </p:tav>
                                      </p:tavLst>
                                    </p:anim>
                                    <p:anim calcmode="lin" valueType="num">
                                      <p:cBhvr>
                                        <p:cTn id="199" dur="500" fill="hold"/>
                                        <p:tgtEl>
                                          <p:spTgt spid="28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286"/>
                                        </p:tgtEl>
                                        <p:attrNameLst>
                                          <p:attrName>style.visibility</p:attrName>
                                        </p:attrNameLst>
                                      </p:cBhvr>
                                      <p:to>
                                        <p:strVal val="visible"/>
                                      </p:to>
                                    </p:set>
                                    <p:animEffect transition="in" filter="fade">
                                      <p:cBhvr>
                                        <p:cTn id="202" dur="500"/>
                                        <p:tgtEl>
                                          <p:spTgt spid="286"/>
                                        </p:tgtEl>
                                      </p:cBhvr>
                                    </p:animEffect>
                                    <p:anim calcmode="lin" valueType="num">
                                      <p:cBhvr>
                                        <p:cTn id="203" dur="500" fill="hold"/>
                                        <p:tgtEl>
                                          <p:spTgt spid="286"/>
                                        </p:tgtEl>
                                        <p:attrNameLst>
                                          <p:attrName>ppt_x</p:attrName>
                                        </p:attrNameLst>
                                      </p:cBhvr>
                                      <p:tavLst>
                                        <p:tav tm="0">
                                          <p:val>
                                            <p:strVal val="#ppt_x"/>
                                          </p:val>
                                        </p:tav>
                                        <p:tav tm="100000">
                                          <p:val>
                                            <p:strVal val="#ppt_x"/>
                                          </p:val>
                                        </p:tav>
                                      </p:tavLst>
                                    </p:anim>
                                    <p:anim calcmode="lin" valueType="num">
                                      <p:cBhvr>
                                        <p:cTn id="204" dur="500" fill="hold"/>
                                        <p:tgtEl>
                                          <p:spTgt spid="286"/>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16"/>
                                        </p:tgtEl>
                                        <p:attrNameLst>
                                          <p:attrName>style.visibility</p:attrName>
                                        </p:attrNameLst>
                                      </p:cBhvr>
                                      <p:to>
                                        <p:strVal val="visible"/>
                                      </p:to>
                                    </p:set>
                                    <p:animEffect transition="in" filter="fade">
                                      <p:cBhvr>
                                        <p:cTn id="207" dur="500"/>
                                        <p:tgtEl>
                                          <p:spTgt spid="116"/>
                                        </p:tgtEl>
                                      </p:cBhvr>
                                    </p:animEffect>
                                    <p:anim calcmode="lin" valueType="num">
                                      <p:cBhvr>
                                        <p:cTn id="208" dur="500" fill="hold"/>
                                        <p:tgtEl>
                                          <p:spTgt spid="116"/>
                                        </p:tgtEl>
                                        <p:attrNameLst>
                                          <p:attrName>ppt_x</p:attrName>
                                        </p:attrNameLst>
                                      </p:cBhvr>
                                      <p:tavLst>
                                        <p:tav tm="0">
                                          <p:val>
                                            <p:strVal val="#ppt_x"/>
                                          </p:val>
                                        </p:tav>
                                        <p:tav tm="100000">
                                          <p:val>
                                            <p:strVal val="#ppt_x"/>
                                          </p:val>
                                        </p:tav>
                                      </p:tavLst>
                                    </p:anim>
                                    <p:anim calcmode="lin" valueType="num">
                                      <p:cBhvr>
                                        <p:cTn id="209" dur="500" fill="hold"/>
                                        <p:tgtEl>
                                          <p:spTgt spid="116"/>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17"/>
                                        </p:tgtEl>
                                        <p:attrNameLst>
                                          <p:attrName>style.visibility</p:attrName>
                                        </p:attrNameLst>
                                      </p:cBhvr>
                                      <p:to>
                                        <p:strVal val="visible"/>
                                      </p:to>
                                    </p:set>
                                    <p:animEffect transition="in" filter="fade">
                                      <p:cBhvr>
                                        <p:cTn id="212" dur="500"/>
                                        <p:tgtEl>
                                          <p:spTgt spid="117"/>
                                        </p:tgtEl>
                                      </p:cBhvr>
                                    </p:animEffect>
                                    <p:anim calcmode="lin" valueType="num">
                                      <p:cBhvr>
                                        <p:cTn id="213" dur="500" fill="hold"/>
                                        <p:tgtEl>
                                          <p:spTgt spid="117"/>
                                        </p:tgtEl>
                                        <p:attrNameLst>
                                          <p:attrName>ppt_x</p:attrName>
                                        </p:attrNameLst>
                                      </p:cBhvr>
                                      <p:tavLst>
                                        <p:tav tm="0">
                                          <p:val>
                                            <p:strVal val="#ppt_x"/>
                                          </p:val>
                                        </p:tav>
                                        <p:tav tm="100000">
                                          <p:val>
                                            <p:strVal val="#ppt_x"/>
                                          </p:val>
                                        </p:tav>
                                      </p:tavLst>
                                    </p:anim>
                                    <p:anim calcmode="lin" valueType="num">
                                      <p:cBhvr>
                                        <p:cTn id="214" dur="500" fill="hold"/>
                                        <p:tgtEl>
                                          <p:spTgt spid="11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18"/>
                                        </p:tgtEl>
                                        <p:attrNameLst>
                                          <p:attrName>style.visibility</p:attrName>
                                        </p:attrNameLst>
                                      </p:cBhvr>
                                      <p:to>
                                        <p:strVal val="visible"/>
                                      </p:to>
                                    </p:set>
                                    <p:animEffect transition="in" filter="fade">
                                      <p:cBhvr>
                                        <p:cTn id="217" dur="500"/>
                                        <p:tgtEl>
                                          <p:spTgt spid="118"/>
                                        </p:tgtEl>
                                      </p:cBhvr>
                                    </p:animEffect>
                                    <p:anim calcmode="lin" valueType="num">
                                      <p:cBhvr>
                                        <p:cTn id="218" dur="500" fill="hold"/>
                                        <p:tgtEl>
                                          <p:spTgt spid="118"/>
                                        </p:tgtEl>
                                        <p:attrNameLst>
                                          <p:attrName>ppt_x</p:attrName>
                                        </p:attrNameLst>
                                      </p:cBhvr>
                                      <p:tavLst>
                                        <p:tav tm="0">
                                          <p:val>
                                            <p:strVal val="#ppt_x"/>
                                          </p:val>
                                        </p:tav>
                                        <p:tav tm="100000">
                                          <p:val>
                                            <p:strVal val="#ppt_x"/>
                                          </p:val>
                                        </p:tav>
                                      </p:tavLst>
                                    </p:anim>
                                    <p:anim calcmode="lin" valueType="num">
                                      <p:cBhvr>
                                        <p:cTn id="219" dur="500" fill="hold"/>
                                        <p:tgtEl>
                                          <p:spTgt spid="118"/>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19"/>
                                        </p:tgtEl>
                                        <p:attrNameLst>
                                          <p:attrName>style.visibility</p:attrName>
                                        </p:attrNameLst>
                                      </p:cBhvr>
                                      <p:to>
                                        <p:strVal val="visible"/>
                                      </p:to>
                                    </p:set>
                                    <p:animEffect transition="in" filter="fade">
                                      <p:cBhvr>
                                        <p:cTn id="222" dur="500"/>
                                        <p:tgtEl>
                                          <p:spTgt spid="119"/>
                                        </p:tgtEl>
                                      </p:cBhvr>
                                    </p:animEffect>
                                    <p:anim calcmode="lin" valueType="num">
                                      <p:cBhvr>
                                        <p:cTn id="223" dur="500" fill="hold"/>
                                        <p:tgtEl>
                                          <p:spTgt spid="119"/>
                                        </p:tgtEl>
                                        <p:attrNameLst>
                                          <p:attrName>ppt_x</p:attrName>
                                        </p:attrNameLst>
                                      </p:cBhvr>
                                      <p:tavLst>
                                        <p:tav tm="0">
                                          <p:val>
                                            <p:strVal val="#ppt_x"/>
                                          </p:val>
                                        </p:tav>
                                        <p:tav tm="100000">
                                          <p:val>
                                            <p:strVal val="#ppt_x"/>
                                          </p:val>
                                        </p:tav>
                                      </p:tavLst>
                                    </p:anim>
                                    <p:anim calcmode="lin" valueType="num">
                                      <p:cBhvr>
                                        <p:cTn id="224" dur="500" fill="hold"/>
                                        <p:tgtEl>
                                          <p:spTgt spid="119"/>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120"/>
                                        </p:tgtEl>
                                        <p:attrNameLst>
                                          <p:attrName>style.visibility</p:attrName>
                                        </p:attrNameLst>
                                      </p:cBhvr>
                                      <p:to>
                                        <p:strVal val="visible"/>
                                      </p:to>
                                    </p:set>
                                    <p:animEffect transition="in" filter="fade">
                                      <p:cBhvr>
                                        <p:cTn id="227" dur="500"/>
                                        <p:tgtEl>
                                          <p:spTgt spid="120"/>
                                        </p:tgtEl>
                                      </p:cBhvr>
                                    </p:animEffect>
                                    <p:anim calcmode="lin" valueType="num">
                                      <p:cBhvr>
                                        <p:cTn id="228" dur="500" fill="hold"/>
                                        <p:tgtEl>
                                          <p:spTgt spid="120"/>
                                        </p:tgtEl>
                                        <p:attrNameLst>
                                          <p:attrName>ppt_x</p:attrName>
                                        </p:attrNameLst>
                                      </p:cBhvr>
                                      <p:tavLst>
                                        <p:tav tm="0">
                                          <p:val>
                                            <p:strVal val="#ppt_x"/>
                                          </p:val>
                                        </p:tav>
                                        <p:tav tm="100000">
                                          <p:val>
                                            <p:strVal val="#ppt_x"/>
                                          </p:val>
                                        </p:tav>
                                      </p:tavLst>
                                    </p:anim>
                                    <p:anim calcmode="lin" valueType="num">
                                      <p:cBhvr>
                                        <p:cTn id="229" dur="500" fill="hold"/>
                                        <p:tgtEl>
                                          <p:spTgt spid="120"/>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121"/>
                                        </p:tgtEl>
                                        <p:attrNameLst>
                                          <p:attrName>style.visibility</p:attrName>
                                        </p:attrNameLst>
                                      </p:cBhvr>
                                      <p:to>
                                        <p:strVal val="visible"/>
                                      </p:to>
                                    </p:set>
                                    <p:animEffect transition="in" filter="fade">
                                      <p:cBhvr>
                                        <p:cTn id="232" dur="500"/>
                                        <p:tgtEl>
                                          <p:spTgt spid="121"/>
                                        </p:tgtEl>
                                      </p:cBhvr>
                                    </p:animEffect>
                                    <p:anim calcmode="lin" valueType="num">
                                      <p:cBhvr>
                                        <p:cTn id="233" dur="500" fill="hold"/>
                                        <p:tgtEl>
                                          <p:spTgt spid="121"/>
                                        </p:tgtEl>
                                        <p:attrNameLst>
                                          <p:attrName>ppt_x</p:attrName>
                                        </p:attrNameLst>
                                      </p:cBhvr>
                                      <p:tavLst>
                                        <p:tav tm="0">
                                          <p:val>
                                            <p:strVal val="#ppt_x"/>
                                          </p:val>
                                        </p:tav>
                                        <p:tav tm="100000">
                                          <p:val>
                                            <p:strVal val="#ppt_x"/>
                                          </p:val>
                                        </p:tav>
                                      </p:tavLst>
                                    </p:anim>
                                    <p:anim calcmode="lin" valueType="num">
                                      <p:cBhvr>
                                        <p:cTn id="234" dur="500" fill="hold"/>
                                        <p:tgtEl>
                                          <p:spTgt spid="121"/>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122"/>
                                        </p:tgtEl>
                                        <p:attrNameLst>
                                          <p:attrName>style.visibility</p:attrName>
                                        </p:attrNameLst>
                                      </p:cBhvr>
                                      <p:to>
                                        <p:strVal val="visible"/>
                                      </p:to>
                                    </p:set>
                                    <p:animEffect transition="in" filter="fade">
                                      <p:cBhvr>
                                        <p:cTn id="237" dur="500"/>
                                        <p:tgtEl>
                                          <p:spTgt spid="122"/>
                                        </p:tgtEl>
                                      </p:cBhvr>
                                    </p:animEffect>
                                    <p:anim calcmode="lin" valueType="num">
                                      <p:cBhvr>
                                        <p:cTn id="238" dur="500" fill="hold"/>
                                        <p:tgtEl>
                                          <p:spTgt spid="122"/>
                                        </p:tgtEl>
                                        <p:attrNameLst>
                                          <p:attrName>ppt_x</p:attrName>
                                        </p:attrNameLst>
                                      </p:cBhvr>
                                      <p:tavLst>
                                        <p:tav tm="0">
                                          <p:val>
                                            <p:strVal val="#ppt_x"/>
                                          </p:val>
                                        </p:tav>
                                        <p:tav tm="100000">
                                          <p:val>
                                            <p:strVal val="#ppt_x"/>
                                          </p:val>
                                        </p:tav>
                                      </p:tavLst>
                                    </p:anim>
                                    <p:anim calcmode="lin" valueType="num">
                                      <p:cBhvr>
                                        <p:cTn id="239" dur="500" fill="hold"/>
                                        <p:tgtEl>
                                          <p:spTgt spid="122"/>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123"/>
                                        </p:tgtEl>
                                        <p:attrNameLst>
                                          <p:attrName>style.visibility</p:attrName>
                                        </p:attrNameLst>
                                      </p:cBhvr>
                                      <p:to>
                                        <p:strVal val="visible"/>
                                      </p:to>
                                    </p:set>
                                    <p:animEffect transition="in" filter="fade">
                                      <p:cBhvr>
                                        <p:cTn id="242" dur="500"/>
                                        <p:tgtEl>
                                          <p:spTgt spid="123"/>
                                        </p:tgtEl>
                                      </p:cBhvr>
                                    </p:animEffect>
                                    <p:anim calcmode="lin" valueType="num">
                                      <p:cBhvr>
                                        <p:cTn id="243" dur="500" fill="hold"/>
                                        <p:tgtEl>
                                          <p:spTgt spid="123"/>
                                        </p:tgtEl>
                                        <p:attrNameLst>
                                          <p:attrName>ppt_x</p:attrName>
                                        </p:attrNameLst>
                                      </p:cBhvr>
                                      <p:tavLst>
                                        <p:tav tm="0">
                                          <p:val>
                                            <p:strVal val="#ppt_x"/>
                                          </p:val>
                                        </p:tav>
                                        <p:tav tm="100000">
                                          <p:val>
                                            <p:strVal val="#ppt_x"/>
                                          </p:val>
                                        </p:tav>
                                      </p:tavLst>
                                    </p:anim>
                                    <p:anim calcmode="lin" valueType="num">
                                      <p:cBhvr>
                                        <p:cTn id="244" dur="500" fill="hold"/>
                                        <p:tgtEl>
                                          <p:spTgt spid="123"/>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124"/>
                                        </p:tgtEl>
                                        <p:attrNameLst>
                                          <p:attrName>style.visibility</p:attrName>
                                        </p:attrNameLst>
                                      </p:cBhvr>
                                      <p:to>
                                        <p:strVal val="visible"/>
                                      </p:to>
                                    </p:set>
                                    <p:animEffect transition="in" filter="fade">
                                      <p:cBhvr>
                                        <p:cTn id="247" dur="500"/>
                                        <p:tgtEl>
                                          <p:spTgt spid="124"/>
                                        </p:tgtEl>
                                      </p:cBhvr>
                                    </p:animEffect>
                                    <p:anim calcmode="lin" valueType="num">
                                      <p:cBhvr>
                                        <p:cTn id="248" dur="500" fill="hold"/>
                                        <p:tgtEl>
                                          <p:spTgt spid="124"/>
                                        </p:tgtEl>
                                        <p:attrNameLst>
                                          <p:attrName>ppt_x</p:attrName>
                                        </p:attrNameLst>
                                      </p:cBhvr>
                                      <p:tavLst>
                                        <p:tav tm="0">
                                          <p:val>
                                            <p:strVal val="#ppt_x"/>
                                          </p:val>
                                        </p:tav>
                                        <p:tav tm="100000">
                                          <p:val>
                                            <p:strVal val="#ppt_x"/>
                                          </p:val>
                                        </p:tav>
                                      </p:tavLst>
                                    </p:anim>
                                    <p:anim calcmode="lin" valueType="num">
                                      <p:cBhvr>
                                        <p:cTn id="249" dur="500" fill="hold"/>
                                        <p:tgtEl>
                                          <p:spTgt spid="124"/>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125"/>
                                        </p:tgtEl>
                                        <p:attrNameLst>
                                          <p:attrName>style.visibility</p:attrName>
                                        </p:attrNameLst>
                                      </p:cBhvr>
                                      <p:to>
                                        <p:strVal val="visible"/>
                                      </p:to>
                                    </p:set>
                                    <p:animEffect transition="in" filter="fade">
                                      <p:cBhvr>
                                        <p:cTn id="252" dur="500"/>
                                        <p:tgtEl>
                                          <p:spTgt spid="125"/>
                                        </p:tgtEl>
                                      </p:cBhvr>
                                    </p:animEffect>
                                    <p:anim calcmode="lin" valueType="num">
                                      <p:cBhvr>
                                        <p:cTn id="253" dur="500" fill="hold"/>
                                        <p:tgtEl>
                                          <p:spTgt spid="125"/>
                                        </p:tgtEl>
                                        <p:attrNameLst>
                                          <p:attrName>ppt_x</p:attrName>
                                        </p:attrNameLst>
                                      </p:cBhvr>
                                      <p:tavLst>
                                        <p:tav tm="0">
                                          <p:val>
                                            <p:strVal val="#ppt_x"/>
                                          </p:val>
                                        </p:tav>
                                        <p:tav tm="100000">
                                          <p:val>
                                            <p:strVal val="#ppt_x"/>
                                          </p:val>
                                        </p:tav>
                                      </p:tavLst>
                                    </p:anim>
                                    <p:anim calcmode="lin" valueType="num">
                                      <p:cBhvr>
                                        <p:cTn id="254" dur="500" fill="hold"/>
                                        <p:tgtEl>
                                          <p:spTgt spid="125"/>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126"/>
                                        </p:tgtEl>
                                        <p:attrNameLst>
                                          <p:attrName>style.visibility</p:attrName>
                                        </p:attrNameLst>
                                      </p:cBhvr>
                                      <p:to>
                                        <p:strVal val="visible"/>
                                      </p:to>
                                    </p:set>
                                    <p:animEffect transition="in" filter="fade">
                                      <p:cBhvr>
                                        <p:cTn id="257" dur="500"/>
                                        <p:tgtEl>
                                          <p:spTgt spid="126"/>
                                        </p:tgtEl>
                                      </p:cBhvr>
                                    </p:animEffect>
                                    <p:anim calcmode="lin" valueType="num">
                                      <p:cBhvr>
                                        <p:cTn id="258" dur="500" fill="hold"/>
                                        <p:tgtEl>
                                          <p:spTgt spid="126"/>
                                        </p:tgtEl>
                                        <p:attrNameLst>
                                          <p:attrName>ppt_x</p:attrName>
                                        </p:attrNameLst>
                                      </p:cBhvr>
                                      <p:tavLst>
                                        <p:tav tm="0">
                                          <p:val>
                                            <p:strVal val="#ppt_x"/>
                                          </p:val>
                                        </p:tav>
                                        <p:tav tm="100000">
                                          <p:val>
                                            <p:strVal val="#ppt_x"/>
                                          </p:val>
                                        </p:tav>
                                      </p:tavLst>
                                    </p:anim>
                                    <p:anim calcmode="lin" valueType="num">
                                      <p:cBhvr>
                                        <p:cTn id="259" dur="500" fill="hold"/>
                                        <p:tgtEl>
                                          <p:spTgt spid="126"/>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129"/>
                                        </p:tgtEl>
                                        <p:attrNameLst>
                                          <p:attrName>style.visibility</p:attrName>
                                        </p:attrNameLst>
                                      </p:cBhvr>
                                      <p:to>
                                        <p:strVal val="visible"/>
                                      </p:to>
                                    </p:set>
                                    <p:animEffect transition="in" filter="fade">
                                      <p:cBhvr>
                                        <p:cTn id="262" dur="500"/>
                                        <p:tgtEl>
                                          <p:spTgt spid="129"/>
                                        </p:tgtEl>
                                      </p:cBhvr>
                                    </p:animEffect>
                                    <p:anim calcmode="lin" valueType="num">
                                      <p:cBhvr>
                                        <p:cTn id="263" dur="500" fill="hold"/>
                                        <p:tgtEl>
                                          <p:spTgt spid="129"/>
                                        </p:tgtEl>
                                        <p:attrNameLst>
                                          <p:attrName>ppt_x</p:attrName>
                                        </p:attrNameLst>
                                      </p:cBhvr>
                                      <p:tavLst>
                                        <p:tav tm="0">
                                          <p:val>
                                            <p:strVal val="#ppt_x"/>
                                          </p:val>
                                        </p:tav>
                                        <p:tav tm="100000">
                                          <p:val>
                                            <p:strVal val="#ppt_x"/>
                                          </p:val>
                                        </p:tav>
                                      </p:tavLst>
                                    </p:anim>
                                    <p:anim calcmode="lin" valueType="num">
                                      <p:cBhvr>
                                        <p:cTn id="264" dur="500" fill="hold"/>
                                        <p:tgtEl>
                                          <p:spTgt spid="129"/>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130"/>
                                        </p:tgtEl>
                                        <p:attrNameLst>
                                          <p:attrName>style.visibility</p:attrName>
                                        </p:attrNameLst>
                                      </p:cBhvr>
                                      <p:to>
                                        <p:strVal val="visible"/>
                                      </p:to>
                                    </p:set>
                                    <p:animEffect transition="in" filter="fade">
                                      <p:cBhvr>
                                        <p:cTn id="267" dur="500"/>
                                        <p:tgtEl>
                                          <p:spTgt spid="130"/>
                                        </p:tgtEl>
                                      </p:cBhvr>
                                    </p:animEffect>
                                    <p:anim calcmode="lin" valueType="num">
                                      <p:cBhvr>
                                        <p:cTn id="268" dur="500" fill="hold"/>
                                        <p:tgtEl>
                                          <p:spTgt spid="130"/>
                                        </p:tgtEl>
                                        <p:attrNameLst>
                                          <p:attrName>ppt_x</p:attrName>
                                        </p:attrNameLst>
                                      </p:cBhvr>
                                      <p:tavLst>
                                        <p:tav tm="0">
                                          <p:val>
                                            <p:strVal val="#ppt_x"/>
                                          </p:val>
                                        </p:tav>
                                        <p:tav tm="100000">
                                          <p:val>
                                            <p:strVal val="#ppt_x"/>
                                          </p:val>
                                        </p:tav>
                                      </p:tavLst>
                                    </p:anim>
                                    <p:anim calcmode="lin" valueType="num">
                                      <p:cBhvr>
                                        <p:cTn id="269" dur="500" fill="hold"/>
                                        <p:tgtEl>
                                          <p:spTgt spid="130"/>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131"/>
                                        </p:tgtEl>
                                        <p:attrNameLst>
                                          <p:attrName>style.visibility</p:attrName>
                                        </p:attrNameLst>
                                      </p:cBhvr>
                                      <p:to>
                                        <p:strVal val="visible"/>
                                      </p:to>
                                    </p:set>
                                    <p:animEffect transition="in" filter="fade">
                                      <p:cBhvr>
                                        <p:cTn id="272" dur="500"/>
                                        <p:tgtEl>
                                          <p:spTgt spid="131"/>
                                        </p:tgtEl>
                                      </p:cBhvr>
                                    </p:animEffect>
                                    <p:anim calcmode="lin" valueType="num">
                                      <p:cBhvr>
                                        <p:cTn id="273" dur="500" fill="hold"/>
                                        <p:tgtEl>
                                          <p:spTgt spid="131"/>
                                        </p:tgtEl>
                                        <p:attrNameLst>
                                          <p:attrName>ppt_x</p:attrName>
                                        </p:attrNameLst>
                                      </p:cBhvr>
                                      <p:tavLst>
                                        <p:tav tm="0">
                                          <p:val>
                                            <p:strVal val="#ppt_x"/>
                                          </p:val>
                                        </p:tav>
                                        <p:tav tm="100000">
                                          <p:val>
                                            <p:strVal val="#ppt_x"/>
                                          </p:val>
                                        </p:tav>
                                      </p:tavLst>
                                    </p:anim>
                                    <p:anim calcmode="lin" valueType="num">
                                      <p:cBhvr>
                                        <p:cTn id="274" dur="500" fill="hold"/>
                                        <p:tgtEl>
                                          <p:spTgt spid="131"/>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132"/>
                                        </p:tgtEl>
                                        <p:attrNameLst>
                                          <p:attrName>style.visibility</p:attrName>
                                        </p:attrNameLst>
                                      </p:cBhvr>
                                      <p:to>
                                        <p:strVal val="visible"/>
                                      </p:to>
                                    </p:set>
                                    <p:animEffect transition="in" filter="fade">
                                      <p:cBhvr>
                                        <p:cTn id="277" dur="500"/>
                                        <p:tgtEl>
                                          <p:spTgt spid="132"/>
                                        </p:tgtEl>
                                      </p:cBhvr>
                                    </p:animEffect>
                                    <p:anim calcmode="lin" valueType="num">
                                      <p:cBhvr>
                                        <p:cTn id="278" dur="500" fill="hold"/>
                                        <p:tgtEl>
                                          <p:spTgt spid="132"/>
                                        </p:tgtEl>
                                        <p:attrNameLst>
                                          <p:attrName>ppt_x</p:attrName>
                                        </p:attrNameLst>
                                      </p:cBhvr>
                                      <p:tavLst>
                                        <p:tav tm="0">
                                          <p:val>
                                            <p:strVal val="#ppt_x"/>
                                          </p:val>
                                        </p:tav>
                                        <p:tav tm="100000">
                                          <p:val>
                                            <p:strVal val="#ppt_x"/>
                                          </p:val>
                                        </p:tav>
                                      </p:tavLst>
                                    </p:anim>
                                    <p:anim calcmode="lin" valueType="num">
                                      <p:cBhvr>
                                        <p:cTn id="279" dur="500" fill="hold"/>
                                        <p:tgtEl>
                                          <p:spTgt spid="132"/>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133"/>
                                        </p:tgtEl>
                                        <p:attrNameLst>
                                          <p:attrName>style.visibility</p:attrName>
                                        </p:attrNameLst>
                                      </p:cBhvr>
                                      <p:to>
                                        <p:strVal val="visible"/>
                                      </p:to>
                                    </p:set>
                                    <p:animEffect transition="in" filter="fade">
                                      <p:cBhvr>
                                        <p:cTn id="282" dur="500"/>
                                        <p:tgtEl>
                                          <p:spTgt spid="133"/>
                                        </p:tgtEl>
                                      </p:cBhvr>
                                    </p:animEffect>
                                    <p:anim calcmode="lin" valueType="num">
                                      <p:cBhvr>
                                        <p:cTn id="283" dur="500" fill="hold"/>
                                        <p:tgtEl>
                                          <p:spTgt spid="133"/>
                                        </p:tgtEl>
                                        <p:attrNameLst>
                                          <p:attrName>ppt_x</p:attrName>
                                        </p:attrNameLst>
                                      </p:cBhvr>
                                      <p:tavLst>
                                        <p:tav tm="0">
                                          <p:val>
                                            <p:strVal val="#ppt_x"/>
                                          </p:val>
                                        </p:tav>
                                        <p:tav tm="100000">
                                          <p:val>
                                            <p:strVal val="#ppt_x"/>
                                          </p:val>
                                        </p:tav>
                                      </p:tavLst>
                                    </p:anim>
                                    <p:anim calcmode="lin" valueType="num">
                                      <p:cBhvr>
                                        <p:cTn id="284" dur="500" fill="hold"/>
                                        <p:tgtEl>
                                          <p:spTgt spid="133"/>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134"/>
                                        </p:tgtEl>
                                        <p:attrNameLst>
                                          <p:attrName>style.visibility</p:attrName>
                                        </p:attrNameLst>
                                      </p:cBhvr>
                                      <p:to>
                                        <p:strVal val="visible"/>
                                      </p:to>
                                    </p:set>
                                    <p:animEffect transition="in" filter="fade">
                                      <p:cBhvr>
                                        <p:cTn id="287" dur="500"/>
                                        <p:tgtEl>
                                          <p:spTgt spid="134"/>
                                        </p:tgtEl>
                                      </p:cBhvr>
                                    </p:animEffect>
                                    <p:anim calcmode="lin" valueType="num">
                                      <p:cBhvr>
                                        <p:cTn id="288" dur="500" fill="hold"/>
                                        <p:tgtEl>
                                          <p:spTgt spid="134"/>
                                        </p:tgtEl>
                                        <p:attrNameLst>
                                          <p:attrName>ppt_x</p:attrName>
                                        </p:attrNameLst>
                                      </p:cBhvr>
                                      <p:tavLst>
                                        <p:tav tm="0">
                                          <p:val>
                                            <p:strVal val="#ppt_x"/>
                                          </p:val>
                                        </p:tav>
                                        <p:tav tm="100000">
                                          <p:val>
                                            <p:strVal val="#ppt_x"/>
                                          </p:val>
                                        </p:tav>
                                      </p:tavLst>
                                    </p:anim>
                                    <p:anim calcmode="lin" valueType="num">
                                      <p:cBhvr>
                                        <p:cTn id="289" dur="500" fill="hold"/>
                                        <p:tgtEl>
                                          <p:spTgt spid="134"/>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135"/>
                                        </p:tgtEl>
                                        <p:attrNameLst>
                                          <p:attrName>style.visibility</p:attrName>
                                        </p:attrNameLst>
                                      </p:cBhvr>
                                      <p:to>
                                        <p:strVal val="visible"/>
                                      </p:to>
                                    </p:set>
                                    <p:animEffect transition="in" filter="fade">
                                      <p:cBhvr>
                                        <p:cTn id="292" dur="500"/>
                                        <p:tgtEl>
                                          <p:spTgt spid="135"/>
                                        </p:tgtEl>
                                      </p:cBhvr>
                                    </p:animEffect>
                                    <p:anim calcmode="lin" valueType="num">
                                      <p:cBhvr>
                                        <p:cTn id="293" dur="500" fill="hold"/>
                                        <p:tgtEl>
                                          <p:spTgt spid="135"/>
                                        </p:tgtEl>
                                        <p:attrNameLst>
                                          <p:attrName>ppt_x</p:attrName>
                                        </p:attrNameLst>
                                      </p:cBhvr>
                                      <p:tavLst>
                                        <p:tav tm="0">
                                          <p:val>
                                            <p:strVal val="#ppt_x"/>
                                          </p:val>
                                        </p:tav>
                                        <p:tav tm="100000">
                                          <p:val>
                                            <p:strVal val="#ppt_x"/>
                                          </p:val>
                                        </p:tav>
                                      </p:tavLst>
                                    </p:anim>
                                    <p:anim calcmode="lin" valueType="num">
                                      <p:cBhvr>
                                        <p:cTn id="294" dur="500" fill="hold"/>
                                        <p:tgtEl>
                                          <p:spTgt spid="135"/>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173"/>
                                        </p:tgtEl>
                                        <p:attrNameLst>
                                          <p:attrName>style.visibility</p:attrName>
                                        </p:attrNameLst>
                                      </p:cBhvr>
                                      <p:to>
                                        <p:strVal val="visible"/>
                                      </p:to>
                                    </p:set>
                                    <p:animEffect transition="in" filter="fade">
                                      <p:cBhvr>
                                        <p:cTn id="297" dur="500"/>
                                        <p:tgtEl>
                                          <p:spTgt spid="173"/>
                                        </p:tgtEl>
                                      </p:cBhvr>
                                    </p:animEffect>
                                    <p:anim calcmode="lin" valueType="num">
                                      <p:cBhvr>
                                        <p:cTn id="298" dur="500" fill="hold"/>
                                        <p:tgtEl>
                                          <p:spTgt spid="173"/>
                                        </p:tgtEl>
                                        <p:attrNameLst>
                                          <p:attrName>ppt_x</p:attrName>
                                        </p:attrNameLst>
                                      </p:cBhvr>
                                      <p:tavLst>
                                        <p:tav tm="0">
                                          <p:val>
                                            <p:strVal val="#ppt_x"/>
                                          </p:val>
                                        </p:tav>
                                        <p:tav tm="100000">
                                          <p:val>
                                            <p:strVal val="#ppt_x"/>
                                          </p:val>
                                        </p:tav>
                                      </p:tavLst>
                                    </p:anim>
                                    <p:anim calcmode="lin" valueType="num">
                                      <p:cBhvr>
                                        <p:cTn id="299" dur="500" fill="hold"/>
                                        <p:tgtEl>
                                          <p:spTgt spid="173"/>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175"/>
                                        </p:tgtEl>
                                        <p:attrNameLst>
                                          <p:attrName>style.visibility</p:attrName>
                                        </p:attrNameLst>
                                      </p:cBhvr>
                                      <p:to>
                                        <p:strVal val="visible"/>
                                      </p:to>
                                    </p:set>
                                    <p:animEffect transition="in" filter="fade">
                                      <p:cBhvr>
                                        <p:cTn id="302" dur="500"/>
                                        <p:tgtEl>
                                          <p:spTgt spid="175"/>
                                        </p:tgtEl>
                                      </p:cBhvr>
                                    </p:animEffect>
                                    <p:anim calcmode="lin" valueType="num">
                                      <p:cBhvr>
                                        <p:cTn id="303" dur="500" fill="hold"/>
                                        <p:tgtEl>
                                          <p:spTgt spid="175"/>
                                        </p:tgtEl>
                                        <p:attrNameLst>
                                          <p:attrName>ppt_x</p:attrName>
                                        </p:attrNameLst>
                                      </p:cBhvr>
                                      <p:tavLst>
                                        <p:tav tm="0">
                                          <p:val>
                                            <p:strVal val="#ppt_x"/>
                                          </p:val>
                                        </p:tav>
                                        <p:tav tm="100000">
                                          <p:val>
                                            <p:strVal val="#ppt_x"/>
                                          </p:val>
                                        </p:tav>
                                      </p:tavLst>
                                    </p:anim>
                                    <p:anim calcmode="lin" valueType="num">
                                      <p:cBhvr>
                                        <p:cTn id="304" dur="500" fill="hold"/>
                                        <p:tgtEl>
                                          <p:spTgt spid="175"/>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176"/>
                                        </p:tgtEl>
                                        <p:attrNameLst>
                                          <p:attrName>style.visibility</p:attrName>
                                        </p:attrNameLst>
                                      </p:cBhvr>
                                      <p:to>
                                        <p:strVal val="visible"/>
                                      </p:to>
                                    </p:set>
                                    <p:animEffect transition="in" filter="fade">
                                      <p:cBhvr>
                                        <p:cTn id="307" dur="500"/>
                                        <p:tgtEl>
                                          <p:spTgt spid="176"/>
                                        </p:tgtEl>
                                      </p:cBhvr>
                                    </p:animEffect>
                                    <p:anim calcmode="lin" valueType="num">
                                      <p:cBhvr>
                                        <p:cTn id="308" dur="500" fill="hold"/>
                                        <p:tgtEl>
                                          <p:spTgt spid="176"/>
                                        </p:tgtEl>
                                        <p:attrNameLst>
                                          <p:attrName>ppt_x</p:attrName>
                                        </p:attrNameLst>
                                      </p:cBhvr>
                                      <p:tavLst>
                                        <p:tav tm="0">
                                          <p:val>
                                            <p:strVal val="#ppt_x"/>
                                          </p:val>
                                        </p:tav>
                                        <p:tav tm="100000">
                                          <p:val>
                                            <p:strVal val="#ppt_x"/>
                                          </p:val>
                                        </p:tav>
                                      </p:tavLst>
                                    </p:anim>
                                    <p:anim calcmode="lin" valueType="num">
                                      <p:cBhvr>
                                        <p:cTn id="309" dur="500" fill="hold"/>
                                        <p:tgtEl>
                                          <p:spTgt spid="176"/>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177"/>
                                        </p:tgtEl>
                                        <p:attrNameLst>
                                          <p:attrName>style.visibility</p:attrName>
                                        </p:attrNameLst>
                                      </p:cBhvr>
                                      <p:to>
                                        <p:strVal val="visible"/>
                                      </p:to>
                                    </p:set>
                                    <p:animEffect transition="in" filter="fade">
                                      <p:cBhvr>
                                        <p:cTn id="312" dur="500"/>
                                        <p:tgtEl>
                                          <p:spTgt spid="177"/>
                                        </p:tgtEl>
                                      </p:cBhvr>
                                    </p:animEffect>
                                    <p:anim calcmode="lin" valueType="num">
                                      <p:cBhvr>
                                        <p:cTn id="313" dur="500" fill="hold"/>
                                        <p:tgtEl>
                                          <p:spTgt spid="177"/>
                                        </p:tgtEl>
                                        <p:attrNameLst>
                                          <p:attrName>ppt_x</p:attrName>
                                        </p:attrNameLst>
                                      </p:cBhvr>
                                      <p:tavLst>
                                        <p:tav tm="0">
                                          <p:val>
                                            <p:strVal val="#ppt_x"/>
                                          </p:val>
                                        </p:tav>
                                        <p:tav tm="100000">
                                          <p:val>
                                            <p:strVal val="#ppt_x"/>
                                          </p:val>
                                        </p:tav>
                                      </p:tavLst>
                                    </p:anim>
                                    <p:anim calcmode="lin" valueType="num">
                                      <p:cBhvr>
                                        <p:cTn id="314" dur="500" fill="hold"/>
                                        <p:tgtEl>
                                          <p:spTgt spid="177"/>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178"/>
                                        </p:tgtEl>
                                        <p:attrNameLst>
                                          <p:attrName>style.visibility</p:attrName>
                                        </p:attrNameLst>
                                      </p:cBhvr>
                                      <p:to>
                                        <p:strVal val="visible"/>
                                      </p:to>
                                    </p:set>
                                    <p:animEffect transition="in" filter="fade">
                                      <p:cBhvr>
                                        <p:cTn id="317" dur="500"/>
                                        <p:tgtEl>
                                          <p:spTgt spid="178"/>
                                        </p:tgtEl>
                                      </p:cBhvr>
                                    </p:animEffect>
                                    <p:anim calcmode="lin" valueType="num">
                                      <p:cBhvr>
                                        <p:cTn id="318" dur="500" fill="hold"/>
                                        <p:tgtEl>
                                          <p:spTgt spid="178"/>
                                        </p:tgtEl>
                                        <p:attrNameLst>
                                          <p:attrName>ppt_x</p:attrName>
                                        </p:attrNameLst>
                                      </p:cBhvr>
                                      <p:tavLst>
                                        <p:tav tm="0">
                                          <p:val>
                                            <p:strVal val="#ppt_x"/>
                                          </p:val>
                                        </p:tav>
                                        <p:tav tm="100000">
                                          <p:val>
                                            <p:strVal val="#ppt_x"/>
                                          </p:val>
                                        </p:tav>
                                      </p:tavLst>
                                    </p:anim>
                                    <p:anim calcmode="lin" valueType="num">
                                      <p:cBhvr>
                                        <p:cTn id="319" dur="500" fill="hold"/>
                                        <p:tgtEl>
                                          <p:spTgt spid="178"/>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179"/>
                                        </p:tgtEl>
                                        <p:attrNameLst>
                                          <p:attrName>style.visibility</p:attrName>
                                        </p:attrNameLst>
                                      </p:cBhvr>
                                      <p:to>
                                        <p:strVal val="visible"/>
                                      </p:to>
                                    </p:set>
                                    <p:animEffect transition="in" filter="fade">
                                      <p:cBhvr>
                                        <p:cTn id="322" dur="500"/>
                                        <p:tgtEl>
                                          <p:spTgt spid="179"/>
                                        </p:tgtEl>
                                      </p:cBhvr>
                                    </p:animEffect>
                                    <p:anim calcmode="lin" valueType="num">
                                      <p:cBhvr>
                                        <p:cTn id="323" dur="500" fill="hold"/>
                                        <p:tgtEl>
                                          <p:spTgt spid="179"/>
                                        </p:tgtEl>
                                        <p:attrNameLst>
                                          <p:attrName>ppt_x</p:attrName>
                                        </p:attrNameLst>
                                      </p:cBhvr>
                                      <p:tavLst>
                                        <p:tav tm="0">
                                          <p:val>
                                            <p:strVal val="#ppt_x"/>
                                          </p:val>
                                        </p:tav>
                                        <p:tav tm="100000">
                                          <p:val>
                                            <p:strVal val="#ppt_x"/>
                                          </p:val>
                                        </p:tav>
                                      </p:tavLst>
                                    </p:anim>
                                    <p:anim calcmode="lin" valueType="num">
                                      <p:cBhvr>
                                        <p:cTn id="324" dur="500" fill="hold"/>
                                        <p:tgtEl>
                                          <p:spTgt spid="179"/>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180"/>
                                        </p:tgtEl>
                                        <p:attrNameLst>
                                          <p:attrName>style.visibility</p:attrName>
                                        </p:attrNameLst>
                                      </p:cBhvr>
                                      <p:to>
                                        <p:strVal val="visible"/>
                                      </p:to>
                                    </p:set>
                                    <p:animEffect transition="in" filter="fade">
                                      <p:cBhvr>
                                        <p:cTn id="327" dur="500"/>
                                        <p:tgtEl>
                                          <p:spTgt spid="180"/>
                                        </p:tgtEl>
                                      </p:cBhvr>
                                    </p:animEffect>
                                    <p:anim calcmode="lin" valueType="num">
                                      <p:cBhvr>
                                        <p:cTn id="328" dur="500" fill="hold"/>
                                        <p:tgtEl>
                                          <p:spTgt spid="180"/>
                                        </p:tgtEl>
                                        <p:attrNameLst>
                                          <p:attrName>ppt_x</p:attrName>
                                        </p:attrNameLst>
                                      </p:cBhvr>
                                      <p:tavLst>
                                        <p:tav tm="0">
                                          <p:val>
                                            <p:strVal val="#ppt_x"/>
                                          </p:val>
                                        </p:tav>
                                        <p:tav tm="100000">
                                          <p:val>
                                            <p:strVal val="#ppt_x"/>
                                          </p:val>
                                        </p:tav>
                                      </p:tavLst>
                                    </p:anim>
                                    <p:anim calcmode="lin" valueType="num">
                                      <p:cBhvr>
                                        <p:cTn id="329" dur="500" fill="hold"/>
                                        <p:tgtEl>
                                          <p:spTgt spid="180"/>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182"/>
                                        </p:tgtEl>
                                        <p:attrNameLst>
                                          <p:attrName>style.visibility</p:attrName>
                                        </p:attrNameLst>
                                      </p:cBhvr>
                                      <p:to>
                                        <p:strVal val="visible"/>
                                      </p:to>
                                    </p:set>
                                    <p:animEffect transition="in" filter="fade">
                                      <p:cBhvr>
                                        <p:cTn id="332" dur="500"/>
                                        <p:tgtEl>
                                          <p:spTgt spid="182"/>
                                        </p:tgtEl>
                                      </p:cBhvr>
                                    </p:animEffect>
                                    <p:anim calcmode="lin" valueType="num">
                                      <p:cBhvr>
                                        <p:cTn id="333" dur="500" fill="hold"/>
                                        <p:tgtEl>
                                          <p:spTgt spid="182"/>
                                        </p:tgtEl>
                                        <p:attrNameLst>
                                          <p:attrName>ppt_x</p:attrName>
                                        </p:attrNameLst>
                                      </p:cBhvr>
                                      <p:tavLst>
                                        <p:tav tm="0">
                                          <p:val>
                                            <p:strVal val="#ppt_x"/>
                                          </p:val>
                                        </p:tav>
                                        <p:tav tm="100000">
                                          <p:val>
                                            <p:strVal val="#ppt_x"/>
                                          </p:val>
                                        </p:tav>
                                      </p:tavLst>
                                    </p:anim>
                                    <p:anim calcmode="lin" valueType="num">
                                      <p:cBhvr>
                                        <p:cTn id="334" dur="500" fill="hold"/>
                                        <p:tgtEl>
                                          <p:spTgt spid="182"/>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183"/>
                                        </p:tgtEl>
                                        <p:attrNameLst>
                                          <p:attrName>style.visibility</p:attrName>
                                        </p:attrNameLst>
                                      </p:cBhvr>
                                      <p:to>
                                        <p:strVal val="visible"/>
                                      </p:to>
                                    </p:set>
                                    <p:animEffect transition="in" filter="fade">
                                      <p:cBhvr>
                                        <p:cTn id="337" dur="500"/>
                                        <p:tgtEl>
                                          <p:spTgt spid="183"/>
                                        </p:tgtEl>
                                      </p:cBhvr>
                                    </p:animEffect>
                                    <p:anim calcmode="lin" valueType="num">
                                      <p:cBhvr>
                                        <p:cTn id="338" dur="500" fill="hold"/>
                                        <p:tgtEl>
                                          <p:spTgt spid="183"/>
                                        </p:tgtEl>
                                        <p:attrNameLst>
                                          <p:attrName>ppt_x</p:attrName>
                                        </p:attrNameLst>
                                      </p:cBhvr>
                                      <p:tavLst>
                                        <p:tav tm="0">
                                          <p:val>
                                            <p:strVal val="#ppt_x"/>
                                          </p:val>
                                        </p:tav>
                                        <p:tav tm="100000">
                                          <p:val>
                                            <p:strVal val="#ppt_x"/>
                                          </p:val>
                                        </p:tav>
                                      </p:tavLst>
                                    </p:anim>
                                    <p:anim calcmode="lin" valueType="num">
                                      <p:cBhvr>
                                        <p:cTn id="339" dur="500" fill="hold"/>
                                        <p:tgtEl>
                                          <p:spTgt spid="183"/>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184"/>
                                        </p:tgtEl>
                                        <p:attrNameLst>
                                          <p:attrName>style.visibility</p:attrName>
                                        </p:attrNameLst>
                                      </p:cBhvr>
                                      <p:to>
                                        <p:strVal val="visible"/>
                                      </p:to>
                                    </p:set>
                                    <p:animEffect transition="in" filter="fade">
                                      <p:cBhvr>
                                        <p:cTn id="342" dur="500"/>
                                        <p:tgtEl>
                                          <p:spTgt spid="184"/>
                                        </p:tgtEl>
                                      </p:cBhvr>
                                    </p:animEffect>
                                    <p:anim calcmode="lin" valueType="num">
                                      <p:cBhvr>
                                        <p:cTn id="343" dur="500" fill="hold"/>
                                        <p:tgtEl>
                                          <p:spTgt spid="184"/>
                                        </p:tgtEl>
                                        <p:attrNameLst>
                                          <p:attrName>ppt_x</p:attrName>
                                        </p:attrNameLst>
                                      </p:cBhvr>
                                      <p:tavLst>
                                        <p:tav tm="0">
                                          <p:val>
                                            <p:strVal val="#ppt_x"/>
                                          </p:val>
                                        </p:tav>
                                        <p:tav tm="100000">
                                          <p:val>
                                            <p:strVal val="#ppt_x"/>
                                          </p:val>
                                        </p:tav>
                                      </p:tavLst>
                                    </p:anim>
                                    <p:anim calcmode="lin" valueType="num">
                                      <p:cBhvr>
                                        <p:cTn id="344" dur="500" fill="hold"/>
                                        <p:tgtEl>
                                          <p:spTgt spid="184"/>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185"/>
                                        </p:tgtEl>
                                        <p:attrNameLst>
                                          <p:attrName>style.visibility</p:attrName>
                                        </p:attrNameLst>
                                      </p:cBhvr>
                                      <p:to>
                                        <p:strVal val="visible"/>
                                      </p:to>
                                    </p:set>
                                    <p:animEffect transition="in" filter="fade">
                                      <p:cBhvr>
                                        <p:cTn id="347" dur="500"/>
                                        <p:tgtEl>
                                          <p:spTgt spid="185"/>
                                        </p:tgtEl>
                                      </p:cBhvr>
                                    </p:animEffect>
                                    <p:anim calcmode="lin" valueType="num">
                                      <p:cBhvr>
                                        <p:cTn id="348" dur="500" fill="hold"/>
                                        <p:tgtEl>
                                          <p:spTgt spid="185"/>
                                        </p:tgtEl>
                                        <p:attrNameLst>
                                          <p:attrName>ppt_x</p:attrName>
                                        </p:attrNameLst>
                                      </p:cBhvr>
                                      <p:tavLst>
                                        <p:tav tm="0">
                                          <p:val>
                                            <p:strVal val="#ppt_x"/>
                                          </p:val>
                                        </p:tav>
                                        <p:tav tm="100000">
                                          <p:val>
                                            <p:strVal val="#ppt_x"/>
                                          </p:val>
                                        </p:tav>
                                      </p:tavLst>
                                    </p:anim>
                                    <p:anim calcmode="lin" valueType="num">
                                      <p:cBhvr>
                                        <p:cTn id="349" dur="500" fill="hold"/>
                                        <p:tgtEl>
                                          <p:spTgt spid="185"/>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186"/>
                                        </p:tgtEl>
                                        <p:attrNameLst>
                                          <p:attrName>style.visibility</p:attrName>
                                        </p:attrNameLst>
                                      </p:cBhvr>
                                      <p:to>
                                        <p:strVal val="visible"/>
                                      </p:to>
                                    </p:set>
                                    <p:animEffect transition="in" filter="fade">
                                      <p:cBhvr>
                                        <p:cTn id="352" dur="500"/>
                                        <p:tgtEl>
                                          <p:spTgt spid="186"/>
                                        </p:tgtEl>
                                      </p:cBhvr>
                                    </p:animEffect>
                                    <p:anim calcmode="lin" valueType="num">
                                      <p:cBhvr>
                                        <p:cTn id="353" dur="500" fill="hold"/>
                                        <p:tgtEl>
                                          <p:spTgt spid="186"/>
                                        </p:tgtEl>
                                        <p:attrNameLst>
                                          <p:attrName>ppt_x</p:attrName>
                                        </p:attrNameLst>
                                      </p:cBhvr>
                                      <p:tavLst>
                                        <p:tav tm="0">
                                          <p:val>
                                            <p:strVal val="#ppt_x"/>
                                          </p:val>
                                        </p:tav>
                                        <p:tav tm="100000">
                                          <p:val>
                                            <p:strVal val="#ppt_x"/>
                                          </p:val>
                                        </p:tav>
                                      </p:tavLst>
                                    </p:anim>
                                    <p:anim calcmode="lin" valueType="num">
                                      <p:cBhvr>
                                        <p:cTn id="354" dur="500" fill="hold"/>
                                        <p:tgtEl>
                                          <p:spTgt spid="186"/>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226"/>
                                        </p:tgtEl>
                                        <p:attrNameLst>
                                          <p:attrName>style.visibility</p:attrName>
                                        </p:attrNameLst>
                                      </p:cBhvr>
                                      <p:to>
                                        <p:strVal val="visible"/>
                                      </p:to>
                                    </p:set>
                                    <p:animEffect transition="in" filter="fade">
                                      <p:cBhvr>
                                        <p:cTn id="357" dur="500"/>
                                        <p:tgtEl>
                                          <p:spTgt spid="226"/>
                                        </p:tgtEl>
                                      </p:cBhvr>
                                    </p:animEffect>
                                    <p:anim calcmode="lin" valueType="num">
                                      <p:cBhvr>
                                        <p:cTn id="358" dur="500" fill="hold"/>
                                        <p:tgtEl>
                                          <p:spTgt spid="226"/>
                                        </p:tgtEl>
                                        <p:attrNameLst>
                                          <p:attrName>ppt_x</p:attrName>
                                        </p:attrNameLst>
                                      </p:cBhvr>
                                      <p:tavLst>
                                        <p:tav tm="0">
                                          <p:val>
                                            <p:strVal val="#ppt_x"/>
                                          </p:val>
                                        </p:tav>
                                        <p:tav tm="100000">
                                          <p:val>
                                            <p:strVal val="#ppt_x"/>
                                          </p:val>
                                        </p:tav>
                                      </p:tavLst>
                                    </p:anim>
                                    <p:anim calcmode="lin" valueType="num">
                                      <p:cBhvr>
                                        <p:cTn id="359" dur="500" fill="hold"/>
                                        <p:tgtEl>
                                          <p:spTgt spid="226"/>
                                        </p:tgtEl>
                                        <p:attrNameLst>
                                          <p:attrName>ppt_y</p:attrName>
                                        </p:attrNameLst>
                                      </p:cBhvr>
                                      <p:tavLst>
                                        <p:tav tm="0">
                                          <p:val>
                                            <p:strVal val="#ppt_y+.1"/>
                                          </p:val>
                                        </p:tav>
                                        <p:tav tm="100000">
                                          <p:val>
                                            <p:strVal val="#ppt_y"/>
                                          </p:val>
                                        </p:tav>
                                      </p:tavLst>
                                    </p:anim>
                                  </p:childTnLst>
                                </p:cTn>
                              </p:par>
                            </p:childTnLst>
                          </p:cTn>
                        </p:par>
                      </p:childTnLst>
                    </p:cTn>
                  </p:par>
                  <p:par>
                    <p:cTn id="360" fill="hold">
                      <p:stCondLst>
                        <p:cond delay="indefinite"/>
                      </p:stCondLst>
                      <p:childTnLst>
                        <p:par>
                          <p:cTn id="361" fill="hold">
                            <p:stCondLst>
                              <p:cond delay="0"/>
                            </p:stCondLst>
                            <p:childTnLst>
                              <p:par>
                                <p:cTn id="362" presetID="42" presetClass="entr" presetSubtype="0" fill="hold" grpId="0" nodeType="clickEffect">
                                  <p:stCondLst>
                                    <p:cond delay="0"/>
                                  </p:stCondLst>
                                  <p:childTnLst>
                                    <p:set>
                                      <p:cBhvr>
                                        <p:cTn id="363" dur="1" fill="hold">
                                          <p:stCondLst>
                                            <p:cond delay="0"/>
                                          </p:stCondLst>
                                        </p:cTn>
                                        <p:tgtEl>
                                          <p:spTgt spid="74"/>
                                        </p:tgtEl>
                                        <p:attrNameLst>
                                          <p:attrName>style.visibility</p:attrName>
                                        </p:attrNameLst>
                                      </p:cBhvr>
                                      <p:to>
                                        <p:strVal val="visible"/>
                                      </p:to>
                                    </p:set>
                                    <p:animEffect transition="in" filter="fade">
                                      <p:cBhvr>
                                        <p:cTn id="364" dur="500"/>
                                        <p:tgtEl>
                                          <p:spTgt spid="74"/>
                                        </p:tgtEl>
                                      </p:cBhvr>
                                    </p:animEffect>
                                    <p:anim calcmode="lin" valueType="num">
                                      <p:cBhvr>
                                        <p:cTn id="365" dur="500" fill="hold"/>
                                        <p:tgtEl>
                                          <p:spTgt spid="74"/>
                                        </p:tgtEl>
                                        <p:attrNameLst>
                                          <p:attrName>ppt_x</p:attrName>
                                        </p:attrNameLst>
                                      </p:cBhvr>
                                      <p:tavLst>
                                        <p:tav tm="0">
                                          <p:val>
                                            <p:strVal val="#ppt_x"/>
                                          </p:val>
                                        </p:tav>
                                        <p:tav tm="100000">
                                          <p:val>
                                            <p:strVal val="#ppt_x"/>
                                          </p:val>
                                        </p:tav>
                                      </p:tavLst>
                                    </p:anim>
                                    <p:anim calcmode="lin" valueType="num">
                                      <p:cBhvr>
                                        <p:cTn id="366" dur="500" fill="hold"/>
                                        <p:tgtEl>
                                          <p:spTgt spid="74"/>
                                        </p:tgtEl>
                                        <p:attrNameLst>
                                          <p:attrName>ppt_y</p:attrName>
                                        </p:attrNameLst>
                                      </p:cBhvr>
                                      <p:tavLst>
                                        <p:tav tm="0">
                                          <p:val>
                                            <p:strVal val="#ppt_y+.1"/>
                                          </p:val>
                                        </p:tav>
                                        <p:tav tm="100000">
                                          <p:val>
                                            <p:strVal val="#ppt_y"/>
                                          </p:val>
                                        </p:tav>
                                      </p:tavLst>
                                    </p:anim>
                                  </p:childTnLst>
                                </p:cTn>
                              </p:par>
                              <p:par>
                                <p:cTn id="367" presetID="2" presetClass="entr" presetSubtype="4" fill="hold" nodeType="withEffect">
                                  <p:stCondLst>
                                    <p:cond delay="0"/>
                                  </p:stCondLst>
                                  <p:childTnLst>
                                    <p:set>
                                      <p:cBhvr>
                                        <p:cTn id="368" dur="1" fill="hold">
                                          <p:stCondLst>
                                            <p:cond delay="0"/>
                                          </p:stCondLst>
                                        </p:cTn>
                                        <p:tgtEl>
                                          <p:spTgt spid="76"/>
                                        </p:tgtEl>
                                        <p:attrNameLst>
                                          <p:attrName>style.visibility</p:attrName>
                                        </p:attrNameLst>
                                      </p:cBhvr>
                                      <p:to>
                                        <p:strVal val="visible"/>
                                      </p:to>
                                    </p:set>
                                    <p:anim calcmode="lin" valueType="num">
                                      <p:cBhvr additive="base">
                                        <p:cTn id="369" dur="500" fill="hold"/>
                                        <p:tgtEl>
                                          <p:spTgt spid="76"/>
                                        </p:tgtEl>
                                        <p:attrNameLst>
                                          <p:attrName>ppt_x</p:attrName>
                                        </p:attrNameLst>
                                      </p:cBhvr>
                                      <p:tavLst>
                                        <p:tav tm="0">
                                          <p:val>
                                            <p:strVal val="#ppt_x"/>
                                          </p:val>
                                        </p:tav>
                                        <p:tav tm="100000">
                                          <p:val>
                                            <p:strVal val="#ppt_x"/>
                                          </p:val>
                                        </p:tav>
                                      </p:tavLst>
                                    </p:anim>
                                    <p:anim calcmode="lin" valueType="num">
                                      <p:cBhvr additive="base">
                                        <p:cTn id="370"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371" fill="hold">
                      <p:stCondLst>
                        <p:cond delay="indefinite"/>
                      </p:stCondLst>
                      <p:childTnLst>
                        <p:par>
                          <p:cTn id="372" fill="hold">
                            <p:stCondLst>
                              <p:cond delay="0"/>
                            </p:stCondLst>
                            <p:childTnLst>
                              <p:par>
                                <p:cTn id="373" presetID="42" presetClass="entr" presetSubtype="0" fill="hold" grpId="0" nodeType="clickEffect">
                                  <p:stCondLst>
                                    <p:cond delay="0"/>
                                  </p:stCondLst>
                                  <p:childTnLst>
                                    <p:set>
                                      <p:cBhvr>
                                        <p:cTn id="374" dur="1" fill="hold">
                                          <p:stCondLst>
                                            <p:cond delay="0"/>
                                          </p:stCondLst>
                                        </p:cTn>
                                        <p:tgtEl>
                                          <p:spTgt spid="75"/>
                                        </p:tgtEl>
                                        <p:attrNameLst>
                                          <p:attrName>style.visibility</p:attrName>
                                        </p:attrNameLst>
                                      </p:cBhvr>
                                      <p:to>
                                        <p:strVal val="visible"/>
                                      </p:to>
                                    </p:set>
                                    <p:animEffect transition="in" filter="fade">
                                      <p:cBhvr>
                                        <p:cTn id="375" dur="500"/>
                                        <p:tgtEl>
                                          <p:spTgt spid="75"/>
                                        </p:tgtEl>
                                      </p:cBhvr>
                                    </p:animEffect>
                                    <p:anim calcmode="lin" valueType="num">
                                      <p:cBhvr>
                                        <p:cTn id="376" dur="500" fill="hold"/>
                                        <p:tgtEl>
                                          <p:spTgt spid="75"/>
                                        </p:tgtEl>
                                        <p:attrNameLst>
                                          <p:attrName>ppt_x</p:attrName>
                                        </p:attrNameLst>
                                      </p:cBhvr>
                                      <p:tavLst>
                                        <p:tav tm="0">
                                          <p:val>
                                            <p:strVal val="#ppt_x"/>
                                          </p:val>
                                        </p:tav>
                                        <p:tav tm="100000">
                                          <p:val>
                                            <p:strVal val="#ppt_x"/>
                                          </p:val>
                                        </p:tav>
                                      </p:tavLst>
                                    </p:anim>
                                    <p:anim calcmode="lin" valueType="num">
                                      <p:cBhvr>
                                        <p:cTn id="377" dur="500" fill="hold"/>
                                        <p:tgtEl>
                                          <p:spTgt spid="75"/>
                                        </p:tgtEl>
                                        <p:attrNameLst>
                                          <p:attrName>ppt_y</p:attrName>
                                        </p:attrNameLst>
                                      </p:cBhvr>
                                      <p:tavLst>
                                        <p:tav tm="0">
                                          <p:val>
                                            <p:strVal val="#ppt_y+.1"/>
                                          </p:val>
                                        </p:tav>
                                        <p:tav tm="100000">
                                          <p:val>
                                            <p:strVal val="#ppt_y"/>
                                          </p:val>
                                        </p:tav>
                                      </p:tavLst>
                                    </p:anim>
                                  </p:childTnLst>
                                </p:cTn>
                              </p:par>
                              <p:par>
                                <p:cTn id="378" presetID="2" presetClass="entr" presetSubtype="4" fill="hold" nodeType="withEffect">
                                  <p:stCondLst>
                                    <p:cond delay="0"/>
                                  </p:stCondLst>
                                  <p:childTnLst>
                                    <p:set>
                                      <p:cBhvr>
                                        <p:cTn id="379" dur="1" fill="hold">
                                          <p:stCondLst>
                                            <p:cond delay="0"/>
                                          </p:stCondLst>
                                        </p:cTn>
                                        <p:tgtEl>
                                          <p:spTgt spid="82"/>
                                        </p:tgtEl>
                                        <p:attrNameLst>
                                          <p:attrName>style.visibility</p:attrName>
                                        </p:attrNameLst>
                                      </p:cBhvr>
                                      <p:to>
                                        <p:strVal val="visible"/>
                                      </p:to>
                                    </p:set>
                                    <p:anim calcmode="lin" valueType="num">
                                      <p:cBhvr additive="base">
                                        <p:cTn id="380" dur="500" fill="hold"/>
                                        <p:tgtEl>
                                          <p:spTgt spid="82"/>
                                        </p:tgtEl>
                                        <p:attrNameLst>
                                          <p:attrName>ppt_x</p:attrName>
                                        </p:attrNameLst>
                                      </p:cBhvr>
                                      <p:tavLst>
                                        <p:tav tm="0">
                                          <p:val>
                                            <p:strVal val="#ppt_x"/>
                                          </p:val>
                                        </p:tav>
                                        <p:tav tm="100000">
                                          <p:val>
                                            <p:strVal val="#ppt_x"/>
                                          </p:val>
                                        </p:tav>
                                      </p:tavLst>
                                    </p:anim>
                                    <p:anim calcmode="lin" valueType="num">
                                      <p:cBhvr additive="base">
                                        <p:cTn id="381"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150" grpId="0" animBg="1"/>
      <p:bldP spid="151" grpId="0"/>
      <p:bldP spid="152" grpId="0" animBg="1"/>
      <p:bldP spid="153" grpId="0"/>
      <p:bldP spid="154" grpId="0" animBg="1"/>
      <p:bldP spid="155" grpId="0"/>
      <p:bldP spid="156" grpId="0" animBg="1"/>
      <p:bldP spid="157" grpId="0"/>
      <p:bldP spid="158" grpId="0" animBg="1"/>
      <p:bldP spid="159" grpId="0"/>
      <p:bldP spid="160" grpId="0" animBg="1"/>
      <p:bldP spid="161" grpId="0"/>
      <p:bldP spid="162" grpId="0" animBg="1"/>
      <p:bldP spid="163" grpId="0"/>
      <p:bldP spid="164" grpId="0" animBg="1"/>
      <p:bldP spid="165" grpId="0"/>
      <p:bldP spid="166" grpId="0" animBg="1"/>
      <p:bldP spid="169" grpId="0" animBg="1"/>
      <p:bldP spid="264" grpId="0" animBg="1"/>
      <p:bldP spid="265" grpId="0" animBg="1"/>
      <p:bldP spid="266" grpId="0" animBg="1"/>
      <p:bldP spid="268" grpId="0" animBg="1"/>
      <p:bldP spid="269" grpId="0" animBg="1"/>
      <p:bldP spid="270" grpId="0" animBg="1"/>
      <p:bldP spid="271" grpId="0" animBg="1"/>
      <p:bldP spid="272" grpId="0" animBg="1"/>
      <p:bldP spid="273"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5" grpId="0" animBg="1"/>
      <p:bldP spid="286"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9" grpId="0" animBg="1"/>
      <p:bldP spid="130" grpId="0" animBg="1"/>
      <p:bldP spid="131" grpId="0" animBg="1"/>
      <p:bldP spid="132" grpId="0" animBg="1"/>
      <p:bldP spid="133" grpId="0" animBg="1"/>
      <p:bldP spid="134" grpId="0" animBg="1"/>
      <p:bldP spid="135" grpId="0" animBg="1"/>
      <p:bldP spid="173" grpId="0" animBg="1"/>
      <p:bldP spid="175" grpId="0" animBg="1"/>
      <p:bldP spid="176" grpId="0" animBg="1"/>
      <p:bldP spid="177" grpId="0" animBg="1"/>
      <p:bldP spid="178" grpId="0" animBg="1"/>
      <p:bldP spid="179" grpId="0" animBg="1"/>
      <p:bldP spid="180" grpId="0" animBg="1"/>
      <p:bldP spid="182" grpId="0" animBg="1"/>
      <p:bldP spid="183" grpId="0" animBg="1"/>
      <p:bldP spid="184" grpId="0" animBg="1"/>
      <p:bldP spid="185" grpId="0" animBg="1"/>
      <p:bldP spid="186" grpId="0" animBg="1"/>
      <p:bldP spid="226" grpId="0" animBg="1"/>
      <p:bldP spid="74"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125662"/>
            <a:ext cx="12436475" cy="1828800"/>
          </a:xfrm>
        </p:spPr>
        <p:txBody>
          <a:bodyPr/>
          <a:lstStyle/>
          <a:p>
            <a:pPr algn="ctr"/>
            <a:r>
              <a:rPr lang="en-US" dirty="0" err="1">
                <a:solidFill>
                  <a:schemeClr val="tx1"/>
                </a:solidFill>
              </a:rPr>
              <a:t>a</a:t>
            </a:r>
            <a:r>
              <a:rPr lang="en-US" dirty="0" err="1" smtClean="0">
                <a:solidFill>
                  <a:schemeClr val="tx1"/>
                </a:solidFill>
              </a:rPr>
              <a:t>pi</a:t>
            </a:r>
            <a:r>
              <a:rPr lang="en-US" dirty="0" smtClean="0">
                <a:solidFill>
                  <a:schemeClr val="tx1"/>
                </a:solidFill>
              </a:rPr>
              <a:t> orchestration</a:t>
            </a:r>
            <a:endParaRPr lang="en-US" dirty="0">
              <a:solidFill>
                <a:schemeClr val="tx1"/>
              </a:solidFill>
            </a:endParaRPr>
          </a:p>
        </p:txBody>
      </p:sp>
    </p:spTree>
    <p:extLst>
      <p:ext uri="{BB962C8B-B14F-4D97-AF65-F5344CB8AC3E}">
        <p14:creationId xmlns:p14="http://schemas.microsoft.com/office/powerpoint/2010/main" val="139875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83628" y="1211262"/>
            <a:ext cx="8778210" cy="5029200"/>
          </a:xfrm>
        </p:spPr>
        <p:txBody>
          <a:bodyPr/>
          <a:lstStyle/>
          <a:p>
            <a:r>
              <a:rPr lang="en-US" sz="3200" dirty="0" smtClean="0"/>
              <a:t>Don’t spend your time trying to speak the language of each backend system by writing unmaintainable, system-specific code </a:t>
            </a:r>
          </a:p>
          <a:p>
            <a:r>
              <a:rPr lang="en-US" sz="3200" dirty="0" smtClean="0"/>
              <a:t>Utilize pre-built, enterprise application integration (EAI) adapters like those found in SQL Server Integration Services (SSIS) to interface with each system</a:t>
            </a:r>
          </a:p>
          <a:p>
            <a:r>
              <a:rPr lang="en-US" sz="3200" dirty="0" smtClean="0"/>
              <a:t>Visually connect data sources and destinations to move, transform, aggregate and cache composite data in SQL Server staging tables</a:t>
            </a:r>
            <a:endParaRPr lang="en-US" sz="3200" dirty="0"/>
          </a:p>
        </p:txBody>
      </p:sp>
      <p:sp>
        <p:nvSpPr>
          <p:cNvPr id="3" name="Title 2"/>
          <p:cNvSpPr>
            <a:spLocks noGrp="1"/>
          </p:cNvSpPr>
          <p:nvPr>
            <p:ph type="title"/>
          </p:nvPr>
        </p:nvSpPr>
        <p:spPr/>
        <p:txBody>
          <a:bodyPr/>
          <a:lstStyle/>
          <a:p>
            <a:r>
              <a:rPr lang="en-US" dirty="0" smtClean="0"/>
              <a:t>How do you </a:t>
            </a:r>
            <a:r>
              <a:rPr lang="en-US" dirty="0" err="1" smtClean="0"/>
              <a:t>Mashup</a:t>
            </a:r>
            <a:r>
              <a:rPr lang="en-US" dirty="0" smtClean="0"/>
              <a:t> Disparate Systems?</a:t>
            </a:r>
            <a:endParaRPr lang="en-US" dirty="0"/>
          </a:p>
        </p:txBody>
      </p:sp>
      <p:sp>
        <p:nvSpPr>
          <p:cNvPr id="4" name="Content Placeholder 3"/>
          <p:cNvSpPr>
            <a:spLocks noGrp="1"/>
          </p:cNvSpPr>
          <p:nvPr>
            <p:ph type="body" sz="quarter" idx="11"/>
          </p:nvPr>
        </p:nvSpPr>
        <p:spPr>
          <a:xfrm>
            <a:off x="283148" y="1211262"/>
            <a:ext cx="2743200" cy="5029200"/>
          </a:xfrm>
        </p:spPr>
        <p:txBody>
          <a:bodyPr/>
          <a:lstStyle/>
          <a:p>
            <a:r>
              <a:rPr lang="en-US" dirty="0" smtClean="0"/>
              <a:t>Some vertically integrated backend systems are designed to communicate with mobile devices directly, but others will need help</a:t>
            </a:r>
            <a:endParaRPr lang="en-US" b="1" dirty="0" smtClean="0"/>
          </a:p>
        </p:txBody>
      </p:sp>
    </p:spTree>
    <p:extLst>
      <p:ext uri="{BB962C8B-B14F-4D97-AF65-F5344CB8AC3E}">
        <p14:creationId xmlns:p14="http://schemas.microsoft.com/office/powerpoint/2010/main" val="285074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5481989" y="1926182"/>
            <a:ext cx="914400" cy="914400"/>
          </a:xfrm>
          <a:prstGeom prst="ellipse">
            <a:avLst/>
          </a:prstGeom>
          <a:solidFill>
            <a:schemeClr val="tx1"/>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20" name="TextBox 19"/>
          <p:cNvSpPr txBox="1"/>
          <p:nvPr/>
        </p:nvSpPr>
        <p:spPr>
          <a:xfrm rot="5400000">
            <a:off x="11518523" y="6019383"/>
            <a:ext cx="1433919"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Internet</a:t>
            </a:r>
          </a:p>
        </p:txBody>
      </p:sp>
      <p:sp>
        <p:nvSpPr>
          <p:cNvPr id="24" name="TextBox 23"/>
          <p:cNvSpPr txBox="1"/>
          <p:nvPr/>
        </p:nvSpPr>
        <p:spPr>
          <a:xfrm rot="5400000">
            <a:off x="11478740" y="4003267"/>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404040">
                    <a:lumMod val="75000"/>
                  </a:srgbClr>
                </a:solidFill>
              </a:rPr>
              <a:t>API Tier</a:t>
            </a:r>
          </a:p>
        </p:txBody>
      </p:sp>
      <p:sp>
        <p:nvSpPr>
          <p:cNvPr id="150" name="Oval 149"/>
          <p:cNvSpPr/>
          <p:nvPr/>
        </p:nvSpPr>
        <p:spPr>
          <a:xfrm>
            <a:off x="10841533"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1" name="TextBox 150"/>
          <p:cNvSpPr txBox="1"/>
          <p:nvPr/>
        </p:nvSpPr>
        <p:spPr>
          <a:xfrm>
            <a:off x="11084784" y="762403"/>
            <a:ext cx="24365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EDI</a:t>
            </a:r>
            <a:endParaRPr lang="en-US" sz="1200" b="1" dirty="0">
              <a:solidFill>
                <a:srgbClr val="FFFFFF"/>
              </a:solidFill>
              <a:ea typeface="Segoe UI" pitchFamily="34" charset="0"/>
              <a:cs typeface="Segoe UI" pitchFamily="34" charset="0"/>
            </a:endParaRPr>
          </a:p>
        </p:txBody>
      </p:sp>
      <p:sp>
        <p:nvSpPr>
          <p:cNvPr id="152" name="Oval 151"/>
          <p:cNvSpPr/>
          <p:nvPr/>
        </p:nvSpPr>
        <p:spPr>
          <a:xfrm>
            <a:off x="3193802"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3" name="TextBox 152"/>
          <p:cNvSpPr txBox="1"/>
          <p:nvPr/>
        </p:nvSpPr>
        <p:spPr>
          <a:xfrm>
            <a:off x="3246175" y="344023"/>
            <a:ext cx="626774"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Message</a:t>
            </a:r>
          </a:p>
          <a:p>
            <a:pPr algn="ctr">
              <a:lnSpc>
                <a:spcPct val="90000"/>
              </a:lnSpc>
            </a:pPr>
            <a:r>
              <a:rPr lang="en-US" sz="1200" b="1" dirty="0" smtClean="0">
                <a:solidFill>
                  <a:srgbClr val="FFFFFF"/>
                </a:solidFill>
                <a:ea typeface="Segoe UI" pitchFamily="34" charset="0"/>
                <a:cs typeface="Segoe UI" pitchFamily="34" charset="0"/>
              </a:rPr>
              <a:t>Bus</a:t>
            </a:r>
            <a:endParaRPr lang="en-US" sz="1200" b="1" dirty="0">
              <a:solidFill>
                <a:srgbClr val="FFFFFF"/>
              </a:solidFill>
              <a:ea typeface="Segoe UI" pitchFamily="34" charset="0"/>
              <a:cs typeface="Segoe UI" pitchFamily="34" charset="0"/>
            </a:endParaRPr>
          </a:p>
        </p:txBody>
      </p:sp>
      <p:sp>
        <p:nvSpPr>
          <p:cNvPr id="154" name="Oval 153"/>
          <p:cNvSpPr/>
          <p:nvPr/>
        </p:nvSpPr>
        <p:spPr>
          <a:xfrm>
            <a:off x="166425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5" name="TextBox 154"/>
          <p:cNvSpPr txBox="1"/>
          <p:nvPr/>
        </p:nvSpPr>
        <p:spPr>
          <a:xfrm>
            <a:off x="1693742" y="533803"/>
            <a:ext cx="668581"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Database</a:t>
            </a:r>
            <a:endParaRPr lang="en-US" sz="1200" b="1" dirty="0">
              <a:solidFill>
                <a:srgbClr val="FFFFFF"/>
              </a:solidFill>
              <a:ea typeface="Segoe UI" pitchFamily="34" charset="0"/>
              <a:cs typeface="Segoe UI" pitchFamily="34" charset="0"/>
            </a:endParaRPr>
          </a:p>
        </p:txBody>
      </p:sp>
      <p:sp>
        <p:nvSpPr>
          <p:cNvPr id="156" name="Oval 155"/>
          <p:cNvSpPr/>
          <p:nvPr/>
        </p:nvSpPr>
        <p:spPr>
          <a:xfrm>
            <a:off x="228917" y="4797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7" name="TextBox 156"/>
          <p:cNvSpPr txBox="1"/>
          <p:nvPr/>
        </p:nvSpPr>
        <p:spPr>
          <a:xfrm>
            <a:off x="333635" y="679303"/>
            <a:ext cx="520720"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Web</a:t>
            </a:r>
          </a:p>
          <a:p>
            <a:pPr algn="ctr">
              <a:lnSpc>
                <a:spcPct val="90000"/>
              </a:lnSpc>
            </a:pPr>
            <a:r>
              <a:rPr lang="en-US" sz="1200" b="1" dirty="0" smtClean="0">
                <a:solidFill>
                  <a:srgbClr val="FFFFFF"/>
                </a:solidFill>
                <a:ea typeface="Segoe UI" pitchFamily="34" charset="0"/>
                <a:cs typeface="Segoe UI" pitchFamily="34" charset="0"/>
              </a:rPr>
              <a:t>Service</a:t>
            </a:r>
          </a:p>
        </p:txBody>
      </p:sp>
      <p:sp>
        <p:nvSpPr>
          <p:cNvPr id="158" name="Oval 157"/>
          <p:cNvSpPr/>
          <p:nvPr/>
        </p:nvSpPr>
        <p:spPr>
          <a:xfrm>
            <a:off x="6252894"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59" name="TextBox 158"/>
          <p:cNvSpPr txBox="1"/>
          <p:nvPr/>
        </p:nvSpPr>
        <p:spPr>
          <a:xfrm>
            <a:off x="6459956" y="267823"/>
            <a:ext cx="317396"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Flat</a:t>
            </a:r>
          </a:p>
          <a:p>
            <a:pPr algn="ctr">
              <a:lnSpc>
                <a:spcPct val="90000"/>
              </a:lnSpc>
            </a:pPr>
            <a:r>
              <a:rPr lang="en-US" sz="1200" b="1" dirty="0" smtClean="0">
                <a:solidFill>
                  <a:srgbClr val="FFFFFF"/>
                </a:solidFill>
                <a:ea typeface="Segoe UI" pitchFamily="34" charset="0"/>
                <a:cs typeface="Segoe UI" pitchFamily="34" charset="0"/>
              </a:rPr>
              <a:t>Files</a:t>
            </a:r>
            <a:endParaRPr lang="en-US" sz="1200" b="1" dirty="0">
              <a:solidFill>
                <a:srgbClr val="FFFFFF"/>
              </a:solidFill>
              <a:ea typeface="Segoe UI" pitchFamily="34" charset="0"/>
              <a:cs typeface="Segoe UI" pitchFamily="34" charset="0"/>
            </a:endParaRPr>
          </a:p>
        </p:txBody>
      </p:sp>
      <p:sp>
        <p:nvSpPr>
          <p:cNvPr id="160" name="Oval 159"/>
          <p:cNvSpPr/>
          <p:nvPr/>
        </p:nvSpPr>
        <p:spPr>
          <a:xfrm>
            <a:off x="7782440" y="1444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1" name="TextBox 160"/>
          <p:cNvSpPr txBox="1"/>
          <p:nvPr/>
        </p:nvSpPr>
        <p:spPr>
          <a:xfrm>
            <a:off x="7856261" y="328179"/>
            <a:ext cx="583878" cy="3323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Custom</a:t>
            </a:r>
          </a:p>
          <a:p>
            <a:pPr algn="ctr">
              <a:lnSpc>
                <a:spcPct val="90000"/>
              </a:lnSpc>
            </a:pPr>
            <a:r>
              <a:rPr lang="en-US" sz="1200" b="1" dirty="0" smtClean="0">
                <a:solidFill>
                  <a:srgbClr val="FFFFFF"/>
                </a:solidFill>
                <a:ea typeface="Segoe UI" pitchFamily="34" charset="0"/>
                <a:cs typeface="Segoe UI" pitchFamily="34" charset="0"/>
              </a:rPr>
              <a:t>Systems</a:t>
            </a:r>
            <a:endParaRPr lang="en-US" sz="1200" b="1" dirty="0">
              <a:solidFill>
                <a:srgbClr val="FFFFFF"/>
              </a:solidFill>
              <a:ea typeface="Segoe UI" pitchFamily="34" charset="0"/>
              <a:cs typeface="Segoe UI" pitchFamily="34" charset="0"/>
            </a:endParaRPr>
          </a:p>
        </p:txBody>
      </p:sp>
      <p:sp>
        <p:nvSpPr>
          <p:cNvPr id="162" name="Oval 161"/>
          <p:cNvSpPr/>
          <p:nvPr/>
        </p:nvSpPr>
        <p:spPr>
          <a:xfrm>
            <a:off x="9311986" y="25114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3" name="TextBox 162"/>
          <p:cNvSpPr txBox="1"/>
          <p:nvPr/>
        </p:nvSpPr>
        <p:spPr>
          <a:xfrm>
            <a:off x="9539086" y="533803"/>
            <a:ext cx="277320"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ERP</a:t>
            </a:r>
            <a:endParaRPr lang="en-US" sz="1200" b="1" dirty="0">
              <a:solidFill>
                <a:srgbClr val="FFFFFF"/>
              </a:solidFill>
              <a:ea typeface="Segoe UI" pitchFamily="34" charset="0"/>
              <a:cs typeface="Segoe UI" pitchFamily="34" charset="0"/>
            </a:endParaRPr>
          </a:p>
        </p:txBody>
      </p:sp>
      <p:sp>
        <p:nvSpPr>
          <p:cNvPr id="164" name="Oval 163"/>
          <p:cNvSpPr/>
          <p:nvPr/>
        </p:nvSpPr>
        <p:spPr>
          <a:xfrm>
            <a:off x="4723348" y="68262"/>
            <a:ext cx="731520" cy="731520"/>
          </a:xfrm>
          <a:prstGeom prst="ellipse">
            <a:avLst/>
          </a:prstGeom>
          <a:solidFill>
            <a:schemeClr val="tx1">
              <a:lumMod val="75000"/>
            </a:schemeClr>
          </a:solidFill>
          <a:ln w="25400" cap="flat" cmpd="sng" algn="ctr">
            <a:noFill/>
            <a:prstDash val="solid"/>
            <a:headEnd type="none" w="med" len="med"/>
            <a:tailEnd type="none" w="med" len="med"/>
          </a:ln>
          <a:effectLst>
            <a:outerShdw blurRad="50800" dist="38100" dir="5400000" algn="t" rotWithShape="0">
              <a:prstClr val="black">
                <a:alpha val="40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solidFill>
                <a:srgbClr val="002060"/>
              </a:solidFill>
            </a:endParaRPr>
          </a:p>
        </p:txBody>
      </p:sp>
      <p:sp>
        <p:nvSpPr>
          <p:cNvPr id="165" name="TextBox 164"/>
          <p:cNvSpPr txBox="1"/>
          <p:nvPr/>
        </p:nvSpPr>
        <p:spPr>
          <a:xfrm>
            <a:off x="4916785" y="350922"/>
            <a:ext cx="344646" cy="1661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CRM</a:t>
            </a:r>
            <a:endParaRPr lang="en-US" sz="1200" b="1" dirty="0">
              <a:solidFill>
                <a:srgbClr val="FFFFFF"/>
              </a:solidFill>
              <a:ea typeface="Segoe UI" pitchFamily="34" charset="0"/>
              <a:cs typeface="Segoe UI" pitchFamily="34" charset="0"/>
            </a:endParaRPr>
          </a:p>
        </p:txBody>
      </p:sp>
      <p:sp>
        <p:nvSpPr>
          <p:cNvPr id="166" name="TextBox 165"/>
          <p:cNvSpPr txBox="1"/>
          <p:nvPr/>
        </p:nvSpPr>
        <p:spPr>
          <a:xfrm rot="5400000">
            <a:off x="11478740" y="345275"/>
            <a:ext cx="1513484"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Backend</a:t>
            </a:r>
          </a:p>
        </p:txBody>
      </p:sp>
      <p:sp>
        <p:nvSpPr>
          <p:cNvPr id="168" name="Shape 167"/>
          <p:cNvSpPr/>
          <p:nvPr/>
        </p:nvSpPr>
        <p:spPr>
          <a:xfrm>
            <a:off x="5468710" y="906462"/>
            <a:ext cx="877481" cy="925684"/>
          </a:xfrm>
          <a:prstGeom prst="gear9">
            <a:avLst/>
          </a:prstGeom>
          <a:solidFill>
            <a:schemeClr val="bg1"/>
          </a:solidFill>
          <a:ln w="38100" cap="flat" cmpd="sng" algn="ctr">
            <a:solidFill>
              <a:schemeClr val="tx1">
                <a:lumMod val="75000"/>
              </a:schemeClr>
            </a:solidFill>
            <a:prstDash val="solid"/>
            <a:headEnd type="none" w="med" len="med"/>
            <a:tailEnd type="none" w="med" len="med"/>
          </a:ln>
          <a:effectLst>
            <a:outerShdw blurRad="40005" dist="22860" dir="5400000" algn="t" rotWithShape="0">
              <a:prstClr val="black">
                <a:alpha val="35000"/>
              </a:prstClr>
            </a:outerShdw>
          </a:effectLst>
        </p:spPr>
        <p:txBody>
          <a:bodyPr vert="horz" wrap="square" lIns="274320" tIns="18288" rIns="182880" bIns="0" numCol="1" rtlCol="0" anchor="ctr" anchorCtr="0" compatLnSpc="1">
            <a:prstTxWarp prst="textNoShape">
              <a:avLst/>
            </a:prstTxWarp>
          </a:bodyPr>
          <a:lstStyle/>
          <a:p>
            <a:pPr defTabSz="914099" fontAlgn="base">
              <a:lnSpc>
                <a:spcPct val="80000"/>
              </a:lnSpc>
              <a:spcBef>
                <a:spcPct val="0"/>
              </a:spcBef>
              <a:spcAft>
                <a:spcPct val="0"/>
              </a:spcAft>
            </a:pPr>
            <a:endParaRPr lang="en-US" sz="2400" b="1" kern="0" dirty="0">
              <a:gradFill>
                <a:gsLst>
                  <a:gs pos="0">
                    <a:srgbClr val="404040"/>
                  </a:gs>
                  <a:gs pos="86000">
                    <a:srgbClr val="404040"/>
                  </a:gs>
                </a:gsLst>
                <a:lin ang="5400000" scaled="0"/>
              </a:gradFill>
            </a:endParaRPr>
          </a:p>
        </p:txBody>
      </p:sp>
      <p:sp>
        <p:nvSpPr>
          <p:cNvPr id="169" name="TextBox 168"/>
          <p:cNvSpPr txBox="1"/>
          <p:nvPr/>
        </p:nvSpPr>
        <p:spPr>
          <a:xfrm rot="5400000">
            <a:off x="10870382" y="2427832"/>
            <a:ext cx="2730197" cy="627864"/>
          </a:xfrm>
          <a:prstGeom prst="rect">
            <a:avLst/>
          </a:prstGeom>
          <a:solidFill>
            <a:schemeClr val="tx1">
              <a:lumMod val="75000"/>
            </a:schemeClr>
          </a:solidFill>
        </p:spPr>
        <p:txBody>
          <a:bodyPr wrap="square" lIns="182880" tIns="146304" rIns="182880" bIns="146304" rtlCol="0">
            <a:spAutoFit/>
          </a:bodyPr>
          <a:lstStyle/>
          <a:p>
            <a:pPr>
              <a:lnSpc>
                <a:spcPct val="90000"/>
              </a:lnSpc>
              <a:spcAft>
                <a:spcPts val="600"/>
              </a:spcAft>
            </a:pPr>
            <a:r>
              <a:rPr lang="en-US" sz="2400" dirty="0" smtClean="0">
                <a:solidFill>
                  <a:srgbClr val="FFFFFF"/>
                </a:solidFill>
              </a:rPr>
              <a:t>API Orchestration</a:t>
            </a:r>
          </a:p>
        </p:txBody>
      </p:sp>
      <p:sp>
        <p:nvSpPr>
          <p:cNvPr id="170" name="TextBox 169"/>
          <p:cNvSpPr txBox="1"/>
          <p:nvPr/>
        </p:nvSpPr>
        <p:spPr>
          <a:xfrm>
            <a:off x="5607688" y="1163083"/>
            <a:ext cx="599523" cy="3046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100" b="1" dirty="0" smtClean="0">
                <a:solidFill>
                  <a:srgbClr val="404040">
                    <a:lumMod val="75000"/>
                  </a:srgbClr>
                </a:solidFill>
                <a:ea typeface="Segoe UI" pitchFamily="34" charset="0"/>
                <a:cs typeface="Segoe UI" pitchFamily="34" charset="0"/>
              </a:rPr>
              <a:t>SSIS</a:t>
            </a:r>
          </a:p>
          <a:p>
            <a:pPr algn="ctr">
              <a:lnSpc>
                <a:spcPct val="90000"/>
              </a:lnSpc>
            </a:pPr>
            <a:r>
              <a:rPr lang="en-US" sz="1100" b="1" dirty="0" smtClean="0">
                <a:solidFill>
                  <a:srgbClr val="404040">
                    <a:lumMod val="75000"/>
                  </a:srgbClr>
                </a:solidFill>
                <a:ea typeface="Segoe UI" pitchFamily="34" charset="0"/>
                <a:cs typeface="Segoe UI" pitchFamily="34" charset="0"/>
              </a:rPr>
              <a:t>Adapters</a:t>
            </a:r>
            <a:endParaRPr lang="en-US" sz="1100" b="1" dirty="0">
              <a:solidFill>
                <a:srgbClr val="404040">
                  <a:lumMod val="75000"/>
                </a:srgbClr>
              </a:solidFill>
              <a:ea typeface="Segoe UI" pitchFamily="34" charset="0"/>
              <a:cs typeface="Segoe UI" pitchFamily="34" charset="0"/>
            </a:endParaRPr>
          </a:p>
        </p:txBody>
      </p:sp>
      <p:cxnSp>
        <p:nvCxnSpPr>
          <p:cNvPr id="171" name="Curved Connector 85"/>
          <p:cNvCxnSpPr/>
          <p:nvPr/>
        </p:nvCxnSpPr>
        <p:spPr>
          <a:xfrm flipH="1">
            <a:off x="6009035" y="638830"/>
            <a:ext cx="257436" cy="343480"/>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74" name="Curved Connector 85"/>
          <p:cNvCxnSpPr/>
          <p:nvPr/>
        </p:nvCxnSpPr>
        <p:spPr>
          <a:xfrm>
            <a:off x="5398823" y="661021"/>
            <a:ext cx="418873" cy="343793"/>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1" name="Curved Connector 85"/>
          <p:cNvCxnSpPr/>
          <p:nvPr/>
        </p:nvCxnSpPr>
        <p:spPr>
          <a:xfrm flipH="1">
            <a:off x="6251393" y="681378"/>
            <a:ext cx="1531047" cy="309136"/>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93" name="Curved Connector 85"/>
          <p:cNvCxnSpPr>
            <a:stCxn id="162" idx="3"/>
          </p:cNvCxnSpPr>
          <p:nvPr/>
        </p:nvCxnSpPr>
        <p:spPr>
          <a:xfrm flipH="1">
            <a:off x="6231192" y="875533"/>
            <a:ext cx="3187923" cy="306240"/>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98" name="Curved Connector 85"/>
          <p:cNvCxnSpPr/>
          <p:nvPr/>
        </p:nvCxnSpPr>
        <p:spPr>
          <a:xfrm flipH="1">
            <a:off x="6420669" y="1003462"/>
            <a:ext cx="4495342" cy="254017"/>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2" name="Curved Connector 85"/>
          <p:cNvCxnSpPr/>
          <p:nvPr/>
        </p:nvCxnSpPr>
        <p:spPr>
          <a:xfrm>
            <a:off x="3911745" y="680096"/>
            <a:ext cx="1645034" cy="323366"/>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8" name="Curved Connector 85"/>
          <p:cNvCxnSpPr>
            <a:stCxn id="154" idx="5"/>
          </p:cNvCxnSpPr>
          <p:nvPr/>
        </p:nvCxnSpPr>
        <p:spPr>
          <a:xfrm>
            <a:off x="2288647" y="875533"/>
            <a:ext cx="3268132" cy="271745"/>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1" name="Curved Connector 85"/>
          <p:cNvCxnSpPr/>
          <p:nvPr/>
        </p:nvCxnSpPr>
        <p:spPr>
          <a:xfrm>
            <a:off x="921581" y="1011702"/>
            <a:ext cx="4477242" cy="244548"/>
          </a:xfrm>
          <a:prstGeom prst="straightConnector1">
            <a:avLst/>
          </a:prstGeom>
          <a:ln w="28575">
            <a:solidFill>
              <a:schemeClr val="tx1">
                <a:lumMod val="50000"/>
              </a:schemeClr>
            </a:solidFill>
            <a:prstDash val="sysDot"/>
            <a:headEnd type="triangle" w="med" len="med"/>
            <a:tailEnd type="triangl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16" name="TextBox 215"/>
          <p:cNvSpPr txBox="1"/>
          <p:nvPr/>
        </p:nvSpPr>
        <p:spPr>
          <a:xfrm>
            <a:off x="5537746" y="2201862"/>
            <a:ext cx="786946" cy="4985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200" b="1" dirty="0" smtClean="0">
                <a:solidFill>
                  <a:srgbClr val="FFFFFF"/>
                </a:solidFill>
                <a:ea typeface="Segoe UI" pitchFamily="34" charset="0"/>
                <a:cs typeface="Segoe UI" pitchFamily="34" charset="0"/>
              </a:rPr>
              <a:t>SQL Server</a:t>
            </a:r>
          </a:p>
          <a:p>
            <a:pPr algn="ctr">
              <a:lnSpc>
                <a:spcPct val="90000"/>
              </a:lnSpc>
            </a:pPr>
            <a:r>
              <a:rPr lang="en-US" sz="1200" b="1" dirty="0" smtClean="0">
                <a:solidFill>
                  <a:srgbClr val="FFFFFF"/>
                </a:solidFill>
                <a:ea typeface="Segoe UI" pitchFamily="34" charset="0"/>
                <a:cs typeface="Segoe UI" pitchFamily="34" charset="0"/>
              </a:rPr>
              <a:t>Staging</a:t>
            </a:r>
          </a:p>
          <a:p>
            <a:pPr algn="ctr">
              <a:lnSpc>
                <a:spcPct val="90000"/>
              </a:lnSpc>
            </a:pPr>
            <a:r>
              <a:rPr lang="en-US" sz="1200" b="1" dirty="0" smtClean="0">
                <a:solidFill>
                  <a:srgbClr val="FFFFFF"/>
                </a:solidFill>
                <a:ea typeface="Segoe UI" pitchFamily="34" charset="0"/>
                <a:cs typeface="Segoe UI" pitchFamily="34" charset="0"/>
              </a:rPr>
              <a:t>Tables</a:t>
            </a:r>
          </a:p>
        </p:txBody>
      </p:sp>
      <p:sp>
        <p:nvSpPr>
          <p:cNvPr id="300" name="TextBox 299"/>
          <p:cNvSpPr txBox="1"/>
          <p:nvPr/>
        </p:nvSpPr>
        <p:spPr>
          <a:xfrm>
            <a:off x="921581" y="667971"/>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1" name="TextBox 300"/>
          <p:cNvSpPr txBox="1"/>
          <p:nvPr/>
        </p:nvSpPr>
        <p:spPr>
          <a:xfrm>
            <a:off x="2426944" y="611582"/>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2" name="TextBox 301"/>
          <p:cNvSpPr txBox="1"/>
          <p:nvPr/>
        </p:nvSpPr>
        <p:spPr>
          <a:xfrm>
            <a:off x="4099199" y="427917"/>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3" name="TextBox 302"/>
          <p:cNvSpPr txBox="1"/>
          <p:nvPr/>
        </p:nvSpPr>
        <p:spPr>
          <a:xfrm>
            <a:off x="5611406" y="558244"/>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4" name="TextBox 303"/>
          <p:cNvSpPr txBox="1"/>
          <p:nvPr/>
        </p:nvSpPr>
        <p:spPr>
          <a:xfrm>
            <a:off x="7083332" y="394599"/>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5" name="TextBox 304"/>
          <p:cNvSpPr txBox="1"/>
          <p:nvPr/>
        </p:nvSpPr>
        <p:spPr>
          <a:xfrm>
            <a:off x="8702993" y="567839"/>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306" name="TextBox 305"/>
          <p:cNvSpPr txBox="1"/>
          <p:nvPr/>
        </p:nvSpPr>
        <p:spPr>
          <a:xfrm>
            <a:off x="10306604" y="690192"/>
            <a:ext cx="56810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EAI</a:t>
            </a:r>
          </a:p>
        </p:txBody>
      </p:sp>
      <p:sp>
        <p:nvSpPr>
          <p:cNvPr id="226" name="TextBox 225"/>
          <p:cNvSpPr txBox="1"/>
          <p:nvPr/>
        </p:nvSpPr>
        <p:spPr>
          <a:xfrm rot="5400000">
            <a:off x="11716590" y="4975110"/>
            <a:ext cx="1037785" cy="627864"/>
          </a:xfrm>
          <a:prstGeom prst="rect">
            <a:avLst/>
          </a:prstGeom>
          <a:solidFill>
            <a:schemeClr val="tx1">
              <a:lumMod val="75000"/>
            </a:schemeClr>
          </a:solidFill>
        </p:spPr>
        <p:txBody>
          <a:bodyPr wrap="none" lIns="182880" tIns="146304" rIns="182880" bIns="146304" rtlCol="0">
            <a:spAutoFit/>
          </a:bodyPr>
          <a:lstStyle/>
          <a:p>
            <a:pPr>
              <a:lnSpc>
                <a:spcPct val="90000"/>
              </a:lnSpc>
              <a:spcAft>
                <a:spcPts val="600"/>
              </a:spcAft>
            </a:pPr>
            <a:r>
              <a:rPr lang="en-US" sz="2400" dirty="0" smtClean="0">
                <a:solidFill>
                  <a:srgbClr val="404040">
                    <a:lumMod val="75000"/>
                  </a:srgbClr>
                </a:solidFill>
              </a:rPr>
              <a:t>DMZ</a:t>
            </a:r>
          </a:p>
        </p:txBody>
      </p:sp>
      <p:sp>
        <p:nvSpPr>
          <p:cNvPr id="82" name="TextBox 81"/>
          <p:cNvSpPr txBox="1"/>
          <p:nvPr/>
        </p:nvSpPr>
        <p:spPr>
          <a:xfrm>
            <a:off x="7012493" y="3526150"/>
            <a:ext cx="56586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smtClean="0">
                <a:solidFill>
                  <a:srgbClr val="404040">
                    <a:lumMod val="75000"/>
                  </a:srgbClr>
                </a:solidFill>
                <a:ea typeface="Segoe UI" pitchFamily="34" charset="0"/>
                <a:cs typeface="Segoe UI" pitchFamily="34" charset="0"/>
              </a:rPr>
              <a:t>ODBC</a:t>
            </a:r>
          </a:p>
        </p:txBody>
      </p:sp>
      <p:sp>
        <p:nvSpPr>
          <p:cNvPr id="83" name="TextBox 82"/>
          <p:cNvSpPr txBox="1"/>
          <p:nvPr/>
        </p:nvSpPr>
        <p:spPr>
          <a:xfrm>
            <a:off x="2113227" y="3996063"/>
            <a:ext cx="650820"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smtClean="0">
                <a:solidFill>
                  <a:srgbClr val="404040">
                    <a:lumMod val="75000"/>
                  </a:srgbClr>
                </a:solidFill>
                <a:ea typeface="Segoe UI" pitchFamily="34" charset="0"/>
                <a:cs typeface="Segoe UI" pitchFamily="34" charset="0"/>
              </a:rPr>
              <a:t>OLEDB</a:t>
            </a:r>
          </a:p>
        </p:txBody>
      </p:sp>
      <p:sp>
        <p:nvSpPr>
          <p:cNvPr id="84" name="TextBox 83"/>
          <p:cNvSpPr txBox="1"/>
          <p:nvPr/>
        </p:nvSpPr>
        <p:spPr>
          <a:xfrm>
            <a:off x="4487478" y="3058553"/>
            <a:ext cx="891462"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smtClean="0">
                <a:solidFill>
                  <a:srgbClr val="404040">
                    <a:lumMod val="75000"/>
                  </a:srgbClr>
                </a:solidFill>
                <a:ea typeface="Segoe UI" pitchFamily="34" charset="0"/>
                <a:cs typeface="Segoe UI" pitchFamily="34" charset="0"/>
              </a:rPr>
              <a:t>ADO.NET</a:t>
            </a:r>
          </a:p>
        </p:txBody>
      </p:sp>
      <p:sp>
        <p:nvSpPr>
          <p:cNvPr id="85" name="TextBox 84"/>
          <p:cNvSpPr txBox="1"/>
          <p:nvPr/>
        </p:nvSpPr>
        <p:spPr>
          <a:xfrm>
            <a:off x="1731849" y="3510376"/>
            <a:ext cx="1958293"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smtClean="0">
                <a:solidFill>
                  <a:srgbClr val="404040">
                    <a:lumMod val="75000"/>
                  </a:srgbClr>
                </a:solidFill>
                <a:ea typeface="Segoe UI" pitchFamily="34" charset="0"/>
                <a:cs typeface="Segoe UI" pitchFamily="34" charset="0"/>
              </a:rPr>
              <a:t>SQL Server Compact</a:t>
            </a:r>
          </a:p>
        </p:txBody>
      </p:sp>
      <p:sp>
        <p:nvSpPr>
          <p:cNvPr id="86" name="TextBox 85"/>
          <p:cNvSpPr txBox="1"/>
          <p:nvPr/>
        </p:nvSpPr>
        <p:spPr>
          <a:xfrm>
            <a:off x="4458743" y="4011598"/>
            <a:ext cx="82727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ADABAS</a:t>
            </a:r>
            <a:endParaRPr lang="en-US" sz="1600" b="1" dirty="0" smtClean="0">
              <a:solidFill>
                <a:srgbClr val="404040">
                  <a:lumMod val="75000"/>
                </a:srgbClr>
              </a:solidFill>
              <a:ea typeface="Segoe UI" pitchFamily="34" charset="0"/>
              <a:cs typeface="Segoe UI" pitchFamily="34" charset="0"/>
            </a:endParaRPr>
          </a:p>
        </p:txBody>
      </p:sp>
      <p:sp>
        <p:nvSpPr>
          <p:cNvPr id="87" name="TextBox 86"/>
          <p:cNvSpPr txBox="1"/>
          <p:nvPr/>
        </p:nvSpPr>
        <p:spPr>
          <a:xfrm>
            <a:off x="4734261" y="5355053"/>
            <a:ext cx="1145314"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Lotus Notes</a:t>
            </a:r>
            <a:endParaRPr lang="en-US" sz="1600" b="1" dirty="0" smtClean="0">
              <a:solidFill>
                <a:srgbClr val="404040">
                  <a:lumMod val="75000"/>
                </a:srgbClr>
              </a:solidFill>
              <a:ea typeface="Segoe UI" pitchFamily="34" charset="0"/>
              <a:cs typeface="Segoe UI" pitchFamily="34" charset="0"/>
            </a:endParaRPr>
          </a:p>
        </p:txBody>
      </p:sp>
      <p:sp>
        <p:nvSpPr>
          <p:cNvPr id="88" name="TextBox 87"/>
          <p:cNvSpPr txBox="1"/>
          <p:nvPr/>
        </p:nvSpPr>
        <p:spPr>
          <a:xfrm>
            <a:off x="2255837" y="3092757"/>
            <a:ext cx="522707"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LDAP</a:t>
            </a:r>
            <a:endParaRPr lang="en-US" sz="1600" b="1" dirty="0" smtClean="0">
              <a:solidFill>
                <a:srgbClr val="404040">
                  <a:lumMod val="75000"/>
                </a:srgbClr>
              </a:solidFill>
              <a:ea typeface="Segoe UI" pitchFamily="34" charset="0"/>
              <a:cs typeface="Segoe UI" pitchFamily="34" charset="0"/>
            </a:endParaRPr>
          </a:p>
        </p:txBody>
      </p:sp>
      <p:sp>
        <p:nvSpPr>
          <p:cNvPr id="89" name="TextBox 88"/>
          <p:cNvSpPr txBox="1"/>
          <p:nvPr/>
        </p:nvSpPr>
        <p:spPr>
          <a:xfrm>
            <a:off x="3524016" y="3074885"/>
            <a:ext cx="37830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IMS</a:t>
            </a:r>
            <a:endParaRPr lang="en-US" sz="1600" b="1" dirty="0" smtClean="0">
              <a:solidFill>
                <a:srgbClr val="404040">
                  <a:lumMod val="75000"/>
                </a:srgbClr>
              </a:solidFill>
              <a:ea typeface="Segoe UI" pitchFamily="34" charset="0"/>
              <a:cs typeface="Segoe UI" pitchFamily="34" charset="0"/>
            </a:endParaRPr>
          </a:p>
        </p:txBody>
      </p:sp>
      <p:sp>
        <p:nvSpPr>
          <p:cNvPr id="90" name="TextBox 89"/>
          <p:cNvSpPr txBox="1"/>
          <p:nvPr/>
        </p:nvSpPr>
        <p:spPr>
          <a:xfrm>
            <a:off x="7849015" y="3080520"/>
            <a:ext cx="591124"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VSAM</a:t>
            </a:r>
            <a:endParaRPr lang="en-US" sz="1600" b="1" dirty="0" smtClean="0">
              <a:solidFill>
                <a:srgbClr val="404040">
                  <a:lumMod val="75000"/>
                </a:srgbClr>
              </a:solidFill>
              <a:ea typeface="Segoe UI" pitchFamily="34" charset="0"/>
              <a:cs typeface="Segoe UI" pitchFamily="34" charset="0"/>
            </a:endParaRPr>
          </a:p>
        </p:txBody>
      </p:sp>
      <p:sp>
        <p:nvSpPr>
          <p:cNvPr id="91" name="TextBox 90"/>
          <p:cNvSpPr txBox="1"/>
          <p:nvPr/>
        </p:nvSpPr>
        <p:spPr>
          <a:xfrm>
            <a:off x="3402112" y="3977221"/>
            <a:ext cx="597087"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Ingres</a:t>
            </a:r>
            <a:endParaRPr lang="en-US" sz="1600" b="1" dirty="0" smtClean="0">
              <a:solidFill>
                <a:srgbClr val="404040">
                  <a:lumMod val="75000"/>
                </a:srgbClr>
              </a:solidFill>
              <a:ea typeface="Segoe UI" pitchFamily="34" charset="0"/>
              <a:cs typeface="Segoe UI" pitchFamily="34" charset="0"/>
            </a:endParaRPr>
          </a:p>
        </p:txBody>
      </p:sp>
      <p:sp>
        <p:nvSpPr>
          <p:cNvPr id="92" name="TextBox 91"/>
          <p:cNvSpPr txBox="1"/>
          <p:nvPr/>
        </p:nvSpPr>
        <p:spPr>
          <a:xfrm>
            <a:off x="4414372" y="3528332"/>
            <a:ext cx="674736"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FoxPro</a:t>
            </a:r>
            <a:endParaRPr lang="en-US" sz="1600" b="1" dirty="0" smtClean="0">
              <a:solidFill>
                <a:srgbClr val="404040">
                  <a:lumMod val="75000"/>
                </a:srgbClr>
              </a:solidFill>
              <a:ea typeface="Segoe UI" pitchFamily="34" charset="0"/>
              <a:cs typeface="Segoe UI" pitchFamily="34" charset="0"/>
            </a:endParaRPr>
          </a:p>
        </p:txBody>
      </p:sp>
      <p:sp>
        <p:nvSpPr>
          <p:cNvPr id="93" name="TextBox 92"/>
          <p:cNvSpPr txBox="1"/>
          <p:nvPr/>
        </p:nvSpPr>
        <p:spPr>
          <a:xfrm>
            <a:off x="4419271" y="4458680"/>
            <a:ext cx="62998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Access</a:t>
            </a:r>
            <a:endParaRPr lang="en-US" sz="1600" b="1" dirty="0" smtClean="0">
              <a:solidFill>
                <a:srgbClr val="404040">
                  <a:lumMod val="75000"/>
                </a:srgbClr>
              </a:solidFill>
              <a:ea typeface="Segoe UI" pitchFamily="34" charset="0"/>
              <a:cs typeface="Segoe UI" pitchFamily="34" charset="0"/>
            </a:endParaRPr>
          </a:p>
        </p:txBody>
      </p:sp>
      <p:sp>
        <p:nvSpPr>
          <p:cNvPr id="94" name="TextBox 93"/>
          <p:cNvSpPr txBox="1"/>
          <p:nvPr/>
        </p:nvSpPr>
        <p:spPr>
          <a:xfrm>
            <a:off x="2605238" y="4458197"/>
            <a:ext cx="1107932"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err="1">
                <a:solidFill>
                  <a:srgbClr val="404040">
                    <a:lumMod val="75000"/>
                  </a:srgbClr>
                </a:solidFill>
                <a:ea typeface="Segoe UI" pitchFamily="34" charset="0"/>
                <a:cs typeface="Segoe UI" pitchFamily="34" charset="0"/>
              </a:rPr>
              <a:t>PostgreSQL</a:t>
            </a:r>
            <a:endParaRPr lang="en-US" sz="1600" b="1" dirty="0" smtClean="0">
              <a:solidFill>
                <a:srgbClr val="404040">
                  <a:lumMod val="75000"/>
                </a:srgbClr>
              </a:solidFill>
              <a:ea typeface="Segoe UI" pitchFamily="34" charset="0"/>
              <a:cs typeface="Segoe UI" pitchFamily="34" charset="0"/>
            </a:endParaRPr>
          </a:p>
        </p:txBody>
      </p:sp>
      <p:sp>
        <p:nvSpPr>
          <p:cNvPr id="95" name="TextBox 94"/>
          <p:cNvSpPr txBox="1"/>
          <p:nvPr/>
        </p:nvSpPr>
        <p:spPr>
          <a:xfrm>
            <a:off x="6488719" y="4439010"/>
            <a:ext cx="83413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Informix</a:t>
            </a:r>
            <a:endParaRPr lang="en-US" sz="1600" b="1" dirty="0" smtClean="0">
              <a:solidFill>
                <a:srgbClr val="404040">
                  <a:lumMod val="75000"/>
                </a:srgbClr>
              </a:solidFill>
              <a:ea typeface="Segoe UI" pitchFamily="34" charset="0"/>
              <a:cs typeface="Segoe UI" pitchFamily="34" charset="0"/>
            </a:endParaRPr>
          </a:p>
        </p:txBody>
      </p:sp>
      <p:sp>
        <p:nvSpPr>
          <p:cNvPr id="96" name="TextBox 95"/>
          <p:cNvSpPr txBox="1"/>
          <p:nvPr/>
        </p:nvSpPr>
        <p:spPr>
          <a:xfrm>
            <a:off x="5481989" y="4443041"/>
            <a:ext cx="68287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MySQL</a:t>
            </a:r>
            <a:endParaRPr lang="en-US" sz="1600" b="1" dirty="0" smtClean="0">
              <a:solidFill>
                <a:srgbClr val="404040">
                  <a:lumMod val="75000"/>
                </a:srgbClr>
              </a:solidFill>
              <a:ea typeface="Segoe UI" pitchFamily="34" charset="0"/>
              <a:cs typeface="Segoe UI" pitchFamily="34" charset="0"/>
            </a:endParaRPr>
          </a:p>
        </p:txBody>
      </p:sp>
      <p:sp>
        <p:nvSpPr>
          <p:cNvPr id="97" name="TextBox 96"/>
          <p:cNvSpPr txBox="1"/>
          <p:nvPr/>
        </p:nvSpPr>
        <p:spPr>
          <a:xfrm>
            <a:off x="3922713" y="4883968"/>
            <a:ext cx="656525"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Sybase</a:t>
            </a:r>
            <a:endParaRPr lang="en-US" sz="1600" b="1" dirty="0" smtClean="0">
              <a:solidFill>
                <a:srgbClr val="404040">
                  <a:lumMod val="75000"/>
                </a:srgbClr>
              </a:solidFill>
              <a:ea typeface="Segoe UI" pitchFamily="34" charset="0"/>
              <a:cs typeface="Segoe UI" pitchFamily="34" charset="0"/>
            </a:endParaRPr>
          </a:p>
        </p:txBody>
      </p:sp>
      <p:sp>
        <p:nvSpPr>
          <p:cNvPr id="98" name="TextBox 97"/>
          <p:cNvSpPr txBox="1"/>
          <p:nvPr/>
        </p:nvSpPr>
        <p:spPr>
          <a:xfrm>
            <a:off x="3456585" y="5364944"/>
            <a:ext cx="832728"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Teradata</a:t>
            </a:r>
            <a:endParaRPr lang="en-US" sz="1600" b="1" dirty="0" smtClean="0">
              <a:solidFill>
                <a:srgbClr val="404040">
                  <a:lumMod val="75000"/>
                </a:srgbClr>
              </a:solidFill>
              <a:ea typeface="Segoe UI" pitchFamily="34" charset="0"/>
              <a:cs typeface="Segoe UI" pitchFamily="34" charset="0"/>
            </a:endParaRPr>
          </a:p>
        </p:txBody>
      </p:sp>
      <p:sp>
        <p:nvSpPr>
          <p:cNvPr id="99" name="TextBox 98"/>
          <p:cNvSpPr txBox="1"/>
          <p:nvPr/>
        </p:nvSpPr>
        <p:spPr>
          <a:xfrm>
            <a:off x="2617087" y="2603629"/>
            <a:ext cx="40075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DB2</a:t>
            </a:r>
            <a:endParaRPr lang="en-US" sz="1600" b="1" dirty="0" smtClean="0">
              <a:solidFill>
                <a:srgbClr val="404040">
                  <a:lumMod val="75000"/>
                </a:srgbClr>
              </a:solidFill>
              <a:ea typeface="Segoe UI" pitchFamily="34" charset="0"/>
              <a:cs typeface="Segoe UI" pitchFamily="34" charset="0"/>
            </a:endParaRPr>
          </a:p>
        </p:txBody>
      </p:sp>
      <p:sp>
        <p:nvSpPr>
          <p:cNvPr id="100" name="TextBox 99"/>
          <p:cNvSpPr txBox="1"/>
          <p:nvPr/>
        </p:nvSpPr>
        <p:spPr>
          <a:xfrm>
            <a:off x="3013303" y="4868862"/>
            <a:ext cx="61395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Oracle</a:t>
            </a:r>
            <a:endParaRPr lang="en-US" sz="1600" b="1" dirty="0" smtClean="0">
              <a:solidFill>
                <a:srgbClr val="404040">
                  <a:lumMod val="75000"/>
                </a:srgbClr>
              </a:solidFill>
              <a:ea typeface="Segoe UI" pitchFamily="34" charset="0"/>
              <a:cs typeface="Segoe UI" pitchFamily="34" charset="0"/>
            </a:endParaRPr>
          </a:p>
        </p:txBody>
      </p:sp>
      <p:sp>
        <p:nvSpPr>
          <p:cNvPr id="101" name="TextBox 100"/>
          <p:cNvSpPr txBox="1"/>
          <p:nvPr/>
        </p:nvSpPr>
        <p:spPr>
          <a:xfrm>
            <a:off x="3486893" y="2605416"/>
            <a:ext cx="40075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SAP</a:t>
            </a:r>
            <a:endParaRPr lang="en-US" sz="1600" b="1" dirty="0" smtClean="0">
              <a:solidFill>
                <a:srgbClr val="404040">
                  <a:lumMod val="75000"/>
                </a:srgbClr>
              </a:solidFill>
              <a:ea typeface="Segoe UI" pitchFamily="34" charset="0"/>
              <a:cs typeface="Segoe UI" pitchFamily="34" charset="0"/>
            </a:endParaRPr>
          </a:p>
        </p:txBody>
      </p:sp>
      <p:sp>
        <p:nvSpPr>
          <p:cNvPr id="102" name="TextBox 101"/>
          <p:cNvSpPr txBox="1"/>
          <p:nvPr/>
        </p:nvSpPr>
        <p:spPr>
          <a:xfrm>
            <a:off x="5738697" y="3526149"/>
            <a:ext cx="578685"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Siebel</a:t>
            </a:r>
            <a:endParaRPr lang="en-US" sz="1600" b="1" dirty="0" smtClean="0">
              <a:solidFill>
                <a:srgbClr val="404040">
                  <a:lumMod val="75000"/>
                </a:srgbClr>
              </a:solidFill>
              <a:ea typeface="Segoe UI" pitchFamily="34" charset="0"/>
              <a:cs typeface="Segoe UI" pitchFamily="34" charset="0"/>
            </a:endParaRPr>
          </a:p>
        </p:txBody>
      </p:sp>
      <p:sp>
        <p:nvSpPr>
          <p:cNvPr id="103" name="TextBox 102"/>
          <p:cNvSpPr txBox="1"/>
          <p:nvPr/>
        </p:nvSpPr>
        <p:spPr>
          <a:xfrm>
            <a:off x="5230212" y="4892633"/>
            <a:ext cx="97699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Salesforce</a:t>
            </a:r>
            <a:endParaRPr lang="en-US" sz="1600" b="1" dirty="0" smtClean="0">
              <a:solidFill>
                <a:srgbClr val="404040">
                  <a:lumMod val="75000"/>
                </a:srgbClr>
              </a:solidFill>
              <a:ea typeface="Segoe UI" pitchFamily="34" charset="0"/>
              <a:cs typeface="Segoe UI" pitchFamily="34" charset="0"/>
            </a:endParaRPr>
          </a:p>
        </p:txBody>
      </p:sp>
      <p:sp>
        <p:nvSpPr>
          <p:cNvPr id="104" name="TextBox 103"/>
          <p:cNvSpPr txBox="1"/>
          <p:nvPr/>
        </p:nvSpPr>
        <p:spPr>
          <a:xfrm>
            <a:off x="6137753" y="5355902"/>
            <a:ext cx="893706"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Hyperion</a:t>
            </a:r>
            <a:endParaRPr lang="en-US" sz="1600" b="1" dirty="0" smtClean="0">
              <a:solidFill>
                <a:srgbClr val="404040">
                  <a:lumMod val="75000"/>
                </a:srgbClr>
              </a:solidFill>
              <a:ea typeface="Segoe UI" pitchFamily="34" charset="0"/>
              <a:cs typeface="Segoe UI" pitchFamily="34" charset="0"/>
            </a:endParaRPr>
          </a:p>
        </p:txBody>
      </p:sp>
      <p:sp>
        <p:nvSpPr>
          <p:cNvPr id="105" name="TextBox 104"/>
          <p:cNvSpPr txBox="1"/>
          <p:nvPr/>
        </p:nvSpPr>
        <p:spPr>
          <a:xfrm>
            <a:off x="6607825" y="4868862"/>
            <a:ext cx="928139"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Dynamics</a:t>
            </a:r>
            <a:endParaRPr lang="en-US" sz="1600" b="1" dirty="0" smtClean="0">
              <a:solidFill>
                <a:srgbClr val="404040">
                  <a:lumMod val="75000"/>
                </a:srgbClr>
              </a:solidFill>
              <a:ea typeface="Segoe UI" pitchFamily="34" charset="0"/>
              <a:cs typeface="Segoe UI" pitchFamily="34" charset="0"/>
            </a:endParaRPr>
          </a:p>
        </p:txBody>
      </p:sp>
      <p:sp>
        <p:nvSpPr>
          <p:cNvPr id="106" name="TextBox 105"/>
          <p:cNvSpPr txBox="1"/>
          <p:nvPr/>
        </p:nvSpPr>
        <p:spPr>
          <a:xfrm>
            <a:off x="6954072" y="3977221"/>
            <a:ext cx="1047852"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SharePoint</a:t>
            </a:r>
            <a:endParaRPr lang="en-US" sz="1600" b="1" dirty="0" smtClean="0">
              <a:solidFill>
                <a:srgbClr val="404040">
                  <a:lumMod val="75000"/>
                </a:srgbClr>
              </a:solidFill>
              <a:ea typeface="Segoe UI" pitchFamily="34" charset="0"/>
              <a:cs typeface="Segoe UI" pitchFamily="34" charset="0"/>
            </a:endParaRPr>
          </a:p>
        </p:txBody>
      </p:sp>
      <p:sp>
        <p:nvSpPr>
          <p:cNvPr id="107" name="TextBox 106"/>
          <p:cNvSpPr txBox="1"/>
          <p:nvPr/>
        </p:nvSpPr>
        <p:spPr>
          <a:xfrm>
            <a:off x="5689517" y="3996063"/>
            <a:ext cx="73334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Custom</a:t>
            </a:r>
            <a:endParaRPr lang="en-US" sz="1600" b="1" dirty="0" smtClean="0">
              <a:solidFill>
                <a:srgbClr val="404040">
                  <a:lumMod val="75000"/>
                </a:srgbClr>
              </a:solidFill>
              <a:ea typeface="Segoe UI" pitchFamily="34" charset="0"/>
              <a:cs typeface="Segoe UI" pitchFamily="34" charset="0"/>
            </a:endParaRPr>
          </a:p>
        </p:txBody>
      </p:sp>
      <p:sp>
        <p:nvSpPr>
          <p:cNvPr id="108" name="TextBox 107"/>
          <p:cNvSpPr txBox="1"/>
          <p:nvPr/>
        </p:nvSpPr>
        <p:spPr>
          <a:xfrm>
            <a:off x="8981991" y="3058554"/>
            <a:ext cx="665246"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MSMQ</a:t>
            </a:r>
            <a:endParaRPr lang="en-US" sz="1600" b="1" dirty="0" smtClean="0">
              <a:solidFill>
                <a:srgbClr val="404040">
                  <a:lumMod val="75000"/>
                </a:srgbClr>
              </a:solidFill>
              <a:ea typeface="Segoe UI" pitchFamily="34" charset="0"/>
              <a:cs typeface="Segoe UI" pitchFamily="34" charset="0"/>
            </a:endParaRPr>
          </a:p>
        </p:txBody>
      </p:sp>
      <p:sp>
        <p:nvSpPr>
          <p:cNvPr id="109" name="TextBox 108"/>
          <p:cNvSpPr txBox="1"/>
          <p:nvPr/>
        </p:nvSpPr>
        <p:spPr>
          <a:xfrm>
            <a:off x="6374586" y="3058552"/>
            <a:ext cx="975460"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MQ Series</a:t>
            </a:r>
            <a:endParaRPr lang="en-US" sz="1600" b="1" dirty="0" smtClean="0">
              <a:solidFill>
                <a:srgbClr val="404040">
                  <a:lumMod val="75000"/>
                </a:srgbClr>
              </a:solidFill>
              <a:ea typeface="Segoe UI" pitchFamily="34" charset="0"/>
              <a:cs typeface="Segoe UI" pitchFamily="34" charset="0"/>
            </a:endParaRPr>
          </a:p>
        </p:txBody>
      </p:sp>
      <p:sp>
        <p:nvSpPr>
          <p:cNvPr id="110" name="TextBox 109"/>
          <p:cNvSpPr txBox="1"/>
          <p:nvPr/>
        </p:nvSpPr>
        <p:spPr>
          <a:xfrm>
            <a:off x="7718437" y="4444133"/>
            <a:ext cx="1785040"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err="1" smtClean="0">
                <a:solidFill>
                  <a:srgbClr val="404040">
                    <a:lumMod val="75000"/>
                  </a:srgbClr>
                </a:solidFill>
                <a:ea typeface="Segoe UI" pitchFamily="34" charset="0"/>
                <a:cs typeface="Segoe UI" pitchFamily="34" charset="0"/>
              </a:rPr>
              <a:t>Tibco</a:t>
            </a:r>
            <a:r>
              <a:rPr lang="en-US" sz="1600" b="1" dirty="0">
                <a:solidFill>
                  <a:srgbClr val="404040">
                    <a:lumMod val="75000"/>
                  </a:srgbClr>
                </a:solidFill>
                <a:ea typeface="Segoe UI" pitchFamily="34" charset="0"/>
                <a:cs typeface="Segoe UI" pitchFamily="34" charset="0"/>
              </a:rPr>
              <a:t> Rendezvous </a:t>
            </a:r>
            <a:endParaRPr lang="en-US" sz="1600" b="1" dirty="0" smtClean="0">
              <a:solidFill>
                <a:srgbClr val="404040">
                  <a:lumMod val="75000"/>
                </a:srgbClr>
              </a:solidFill>
              <a:ea typeface="Segoe UI" pitchFamily="34" charset="0"/>
              <a:cs typeface="Segoe UI" pitchFamily="34" charset="0"/>
            </a:endParaRPr>
          </a:p>
        </p:txBody>
      </p:sp>
      <p:sp>
        <p:nvSpPr>
          <p:cNvPr id="111" name="TextBox 110"/>
          <p:cNvSpPr txBox="1"/>
          <p:nvPr/>
        </p:nvSpPr>
        <p:spPr>
          <a:xfrm>
            <a:off x="8123739" y="3510375"/>
            <a:ext cx="559448"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SMTP</a:t>
            </a:r>
            <a:endParaRPr lang="en-US" sz="1600" b="1" dirty="0" smtClean="0">
              <a:solidFill>
                <a:srgbClr val="404040">
                  <a:lumMod val="75000"/>
                </a:srgbClr>
              </a:solidFill>
              <a:ea typeface="Segoe UI" pitchFamily="34" charset="0"/>
              <a:cs typeface="Segoe UI" pitchFamily="34" charset="0"/>
            </a:endParaRPr>
          </a:p>
        </p:txBody>
      </p:sp>
      <p:sp>
        <p:nvSpPr>
          <p:cNvPr id="112" name="TextBox 111"/>
          <p:cNvSpPr txBox="1"/>
          <p:nvPr/>
        </p:nvSpPr>
        <p:spPr>
          <a:xfrm>
            <a:off x="7180050" y="2576617"/>
            <a:ext cx="361963"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EDI</a:t>
            </a:r>
            <a:endParaRPr lang="en-US" sz="1600" b="1" dirty="0" smtClean="0">
              <a:solidFill>
                <a:srgbClr val="404040">
                  <a:lumMod val="75000"/>
                </a:srgbClr>
              </a:solidFill>
              <a:ea typeface="Segoe UI" pitchFamily="34" charset="0"/>
              <a:cs typeface="Segoe UI" pitchFamily="34" charset="0"/>
            </a:endParaRPr>
          </a:p>
        </p:txBody>
      </p:sp>
      <p:sp>
        <p:nvSpPr>
          <p:cNvPr id="113" name="TextBox 112"/>
          <p:cNvSpPr txBox="1"/>
          <p:nvPr/>
        </p:nvSpPr>
        <p:spPr>
          <a:xfrm>
            <a:off x="7682342" y="5357728"/>
            <a:ext cx="835165"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Flat Files</a:t>
            </a:r>
            <a:endParaRPr lang="en-US" sz="1600" b="1" dirty="0" smtClean="0">
              <a:solidFill>
                <a:srgbClr val="404040">
                  <a:lumMod val="75000"/>
                </a:srgbClr>
              </a:solidFill>
              <a:ea typeface="Segoe UI" pitchFamily="34" charset="0"/>
              <a:cs typeface="Segoe UI" pitchFamily="34" charset="0"/>
            </a:endParaRPr>
          </a:p>
        </p:txBody>
      </p:sp>
      <p:sp>
        <p:nvSpPr>
          <p:cNvPr id="114" name="TextBox 113"/>
          <p:cNvSpPr txBox="1"/>
          <p:nvPr/>
        </p:nvSpPr>
        <p:spPr>
          <a:xfrm>
            <a:off x="8940257" y="2565961"/>
            <a:ext cx="436017"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XML</a:t>
            </a:r>
            <a:endParaRPr lang="en-US" sz="1600" b="1" dirty="0" smtClean="0">
              <a:solidFill>
                <a:srgbClr val="404040">
                  <a:lumMod val="75000"/>
                </a:srgbClr>
              </a:solidFill>
              <a:ea typeface="Segoe UI" pitchFamily="34" charset="0"/>
              <a:cs typeface="Segoe UI" pitchFamily="34" charset="0"/>
            </a:endParaRPr>
          </a:p>
        </p:txBody>
      </p:sp>
      <p:sp>
        <p:nvSpPr>
          <p:cNvPr id="115" name="TextBox 114"/>
          <p:cNvSpPr txBox="1"/>
          <p:nvPr/>
        </p:nvSpPr>
        <p:spPr>
          <a:xfrm>
            <a:off x="9136027" y="3512253"/>
            <a:ext cx="1106137"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WebSphere</a:t>
            </a:r>
            <a:endParaRPr lang="en-US" sz="1600" b="1" dirty="0" smtClean="0">
              <a:solidFill>
                <a:srgbClr val="404040">
                  <a:lumMod val="75000"/>
                </a:srgbClr>
              </a:solidFill>
              <a:ea typeface="Segoe UI" pitchFamily="34" charset="0"/>
              <a:cs typeface="Segoe UI" pitchFamily="34" charset="0"/>
            </a:endParaRPr>
          </a:p>
        </p:txBody>
      </p:sp>
      <p:sp>
        <p:nvSpPr>
          <p:cNvPr id="116" name="TextBox 115"/>
          <p:cNvSpPr txBox="1"/>
          <p:nvPr/>
        </p:nvSpPr>
        <p:spPr>
          <a:xfrm>
            <a:off x="8679109" y="3979165"/>
            <a:ext cx="1252523"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err="1">
                <a:solidFill>
                  <a:srgbClr val="404040">
                    <a:lumMod val="75000"/>
                  </a:srgbClr>
                </a:solidFill>
                <a:ea typeface="Segoe UI" pitchFamily="34" charset="0"/>
                <a:cs typeface="Segoe UI" pitchFamily="34" charset="0"/>
              </a:rPr>
              <a:t>webMethods</a:t>
            </a:r>
            <a:endParaRPr lang="en-US" sz="1600" b="1" dirty="0" smtClean="0">
              <a:solidFill>
                <a:srgbClr val="404040">
                  <a:lumMod val="75000"/>
                </a:srgbClr>
              </a:solidFill>
              <a:ea typeface="Segoe UI" pitchFamily="34" charset="0"/>
              <a:cs typeface="Segoe UI" pitchFamily="34" charset="0"/>
            </a:endParaRPr>
          </a:p>
        </p:txBody>
      </p:sp>
      <p:sp>
        <p:nvSpPr>
          <p:cNvPr id="117" name="TextBox 116"/>
          <p:cNvSpPr txBox="1"/>
          <p:nvPr/>
        </p:nvSpPr>
        <p:spPr>
          <a:xfrm>
            <a:off x="7908936" y="4868861"/>
            <a:ext cx="1062406"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err="1">
                <a:solidFill>
                  <a:srgbClr val="404040">
                    <a:lumMod val="75000"/>
                  </a:srgbClr>
                </a:solidFill>
                <a:ea typeface="Segoe UI" pitchFamily="34" charset="0"/>
                <a:cs typeface="Segoe UI" pitchFamily="34" charset="0"/>
              </a:rPr>
              <a:t>SeeBeyond</a:t>
            </a:r>
            <a:endParaRPr lang="en-US" sz="1600" b="1" dirty="0" smtClean="0">
              <a:solidFill>
                <a:srgbClr val="404040">
                  <a:lumMod val="75000"/>
                </a:srgbClr>
              </a:solidFill>
              <a:ea typeface="Segoe UI" pitchFamily="34" charset="0"/>
              <a:cs typeface="Segoe UI" pitchFamily="34" charset="0"/>
            </a:endParaRPr>
          </a:p>
        </p:txBody>
      </p:sp>
      <p:sp>
        <p:nvSpPr>
          <p:cNvPr id="118" name="TextBox 117"/>
          <p:cNvSpPr txBox="1"/>
          <p:nvPr/>
        </p:nvSpPr>
        <p:spPr>
          <a:xfrm>
            <a:off x="5292678" y="5773668"/>
            <a:ext cx="1277081"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Web Services</a:t>
            </a:r>
            <a:endParaRPr lang="en-US" sz="1600" b="1" dirty="0" smtClean="0">
              <a:solidFill>
                <a:srgbClr val="404040">
                  <a:lumMod val="75000"/>
                </a:srgbClr>
              </a:solidFill>
              <a:ea typeface="Segoe UI" pitchFamily="34" charset="0"/>
              <a:cs typeface="Segoe UI" pitchFamily="34" charset="0"/>
            </a:endParaRPr>
          </a:p>
        </p:txBody>
      </p:sp>
      <p:sp>
        <p:nvSpPr>
          <p:cNvPr id="119" name="TextBox 118"/>
          <p:cNvSpPr txBox="1"/>
          <p:nvPr/>
        </p:nvSpPr>
        <p:spPr>
          <a:xfrm>
            <a:off x="8099924" y="2576617"/>
            <a:ext cx="356764"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FTP</a:t>
            </a:r>
            <a:endParaRPr lang="en-US" sz="1600" b="1" dirty="0" smtClean="0">
              <a:solidFill>
                <a:srgbClr val="404040">
                  <a:lumMod val="75000"/>
                </a:srgbClr>
              </a:solidFill>
              <a:ea typeface="Segoe UI" pitchFamily="34" charset="0"/>
              <a:cs typeface="Segoe UI" pitchFamily="34" charset="0"/>
            </a:endParaRPr>
          </a:p>
        </p:txBody>
      </p:sp>
      <p:sp>
        <p:nvSpPr>
          <p:cNvPr id="120" name="TextBox 119"/>
          <p:cNvSpPr txBox="1"/>
          <p:nvPr/>
        </p:nvSpPr>
        <p:spPr>
          <a:xfrm>
            <a:off x="4414372" y="2587438"/>
            <a:ext cx="528286" cy="221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0" tIns="0" rIns="0" bIns="0" rtlCol="0" anchor="ctr" anchorCtr="0">
            <a:spAutoFit/>
          </a:bodyPr>
          <a:lstStyle/>
          <a:p>
            <a:pPr algn="ctr">
              <a:lnSpc>
                <a:spcPct val="90000"/>
              </a:lnSpc>
            </a:pPr>
            <a:r>
              <a:rPr lang="en-US" sz="1600" b="1" dirty="0">
                <a:solidFill>
                  <a:srgbClr val="404040">
                    <a:lumMod val="75000"/>
                  </a:srgbClr>
                </a:solidFill>
                <a:ea typeface="Segoe UI" pitchFamily="34" charset="0"/>
                <a:cs typeface="Segoe UI" pitchFamily="34" charset="0"/>
              </a:rPr>
              <a:t>HTTP</a:t>
            </a:r>
            <a:endParaRPr lang="en-US" sz="1600" b="1" dirty="0" smtClean="0">
              <a:solidFill>
                <a:srgbClr val="404040">
                  <a:lumMod val="75000"/>
                </a:srgbClr>
              </a:solidFill>
              <a:ea typeface="Segoe UI" pitchFamily="34" charset="0"/>
              <a:cs typeface="Segoe UI" pitchFamily="34" charset="0"/>
            </a:endParaRPr>
          </a:p>
        </p:txBody>
      </p:sp>
      <p:sp>
        <p:nvSpPr>
          <p:cNvPr id="121" name="TextBox 120"/>
          <p:cNvSpPr txBox="1"/>
          <p:nvPr/>
        </p:nvSpPr>
        <p:spPr>
          <a:xfrm rot="21382098">
            <a:off x="7846266" y="1111399"/>
            <a:ext cx="167257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2 Terabytes per hour</a:t>
            </a:r>
          </a:p>
        </p:txBody>
      </p:sp>
      <p:sp>
        <p:nvSpPr>
          <p:cNvPr id="122" name="TextBox 121"/>
          <p:cNvSpPr txBox="1"/>
          <p:nvPr/>
        </p:nvSpPr>
        <p:spPr>
          <a:xfrm rot="225408">
            <a:off x="2332037" y="1113191"/>
            <a:ext cx="1672574" cy="433965"/>
          </a:xfrm>
          <a:prstGeom prst="rect">
            <a:avLst/>
          </a:prstGeom>
          <a:noFill/>
          <a:effectLst/>
        </p:spPr>
        <p:txBody>
          <a:bodyPr wrap="none" lIns="182880" tIns="146304" rIns="182880" bIns="146304" rtlCol="0">
            <a:spAutoFit/>
          </a:bodyPr>
          <a:lstStyle/>
          <a:p>
            <a:pPr>
              <a:lnSpc>
                <a:spcPct val="90000"/>
              </a:lnSpc>
              <a:spcAft>
                <a:spcPts val="600"/>
              </a:spcAft>
            </a:pPr>
            <a:r>
              <a:rPr lang="en-US" sz="1000" b="1" dirty="0" smtClean="0">
                <a:solidFill>
                  <a:srgbClr val="404040">
                    <a:lumMod val="75000"/>
                  </a:srgbClr>
                </a:solidFill>
              </a:rPr>
              <a:t>2 Terabytes per hour</a:t>
            </a:r>
          </a:p>
        </p:txBody>
      </p:sp>
      <p:cxnSp>
        <p:nvCxnSpPr>
          <p:cNvPr id="123" name="Curved Connector 85"/>
          <p:cNvCxnSpPr/>
          <p:nvPr/>
        </p:nvCxnSpPr>
        <p:spPr>
          <a:xfrm flipH="1" flipV="1">
            <a:off x="1722437" y="1211262"/>
            <a:ext cx="731838" cy="76200"/>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29" name="Curved Connector 85"/>
          <p:cNvCxnSpPr/>
          <p:nvPr/>
        </p:nvCxnSpPr>
        <p:spPr>
          <a:xfrm flipH="1" flipV="1">
            <a:off x="1722437" y="1312188"/>
            <a:ext cx="731838" cy="26229"/>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31" name="Curved Connector 85"/>
          <p:cNvCxnSpPr/>
          <p:nvPr/>
        </p:nvCxnSpPr>
        <p:spPr>
          <a:xfrm flipH="1" flipV="1">
            <a:off x="1731849" y="1120354"/>
            <a:ext cx="731838" cy="100985"/>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33" name="Curved Connector 85"/>
          <p:cNvCxnSpPr/>
          <p:nvPr/>
        </p:nvCxnSpPr>
        <p:spPr>
          <a:xfrm flipH="1">
            <a:off x="9332256" y="1233053"/>
            <a:ext cx="747947" cy="49375"/>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34" name="Curved Connector 85"/>
          <p:cNvCxnSpPr/>
          <p:nvPr/>
        </p:nvCxnSpPr>
        <p:spPr>
          <a:xfrm flipH="1">
            <a:off x="9332256" y="1135062"/>
            <a:ext cx="731838" cy="88482"/>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35" name="Curved Connector 85"/>
          <p:cNvCxnSpPr/>
          <p:nvPr/>
        </p:nvCxnSpPr>
        <p:spPr>
          <a:xfrm flipH="1">
            <a:off x="9333157" y="1328381"/>
            <a:ext cx="771280" cy="7350"/>
          </a:xfrm>
          <a:prstGeom prst="straightConnector1">
            <a:avLst/>
          </a:prstGeom>
          <a:ln w="19050">
            <a:solidFill>
              <a:schemeClr val="tx1">
                <a:lumMod val="50000"/>
              </a:schemeClr>
            </a:solidFill>
            <a:prstDash val="solid"/>
            <a:headEnd type="none" w="med" len="med"/>
            <a:tailEnd type="none" w="med" len="med"/>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13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0"/>
                                        </p:tgtEl>
                                        <p:attrNameLst>
                                          <p:attrName>style.visibility</p:attrName>
                                        </p:attrNameLst>
                                      </p:cBhvr>
                                      <p:to>
                                        <p:strVal val="visible"/>
                                      </p:to>
                                    </p:set>
                                    <p:anim calcmode="lin" valueType="num">
                                      <p:cBhvr additive="base">
                                        <p:cTn id="19" dur="500" fill="hold"/>
                                        <p:tgtEl>
                                          <p:spTgt spid="150"/>
                                        </p:tgtEl>
                                        <p:attrNameLst>
                                          <p:attrName>ppt_x</p:attrName>
                                        </p:attrNameLst>
                                      </p:cBhvr>
                                      <p:tavLst>
                                        <p:tav tm="0">
                                          <p:val>
                                            <p:strVal val="#ppt_x"/>
                                          </p:val>
                                        </p:tav>
                                        <p:tav tm="100000">
                                          <p:val>
                                            <p:strVal val="#ppt_x"/>
                                          </p:val>
                                        </p:tav>
                                      </p:tavLst>
                                    </p:anim>
                                    <p:anim calcmode="lin" valueType="num">
                                      <p:cBhvr additive="base">
                                        <p:cTn id="20" dur="500" fill="hold"/>
                                        <p:tgtEl>
                                          <p:spTgt spid="15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1"/>
                                        </p:tgtEl>
                                        <p:attrNameLst>
                                          <p:attrName>style.visibility</p:attrName>
                                        </p:attrNameLst>
                                      </p:cBhvr>
                                      <p:to>
                                        <p:strVal val="visible"/>
                                      </p:to>
                                    </p:set>
                                    <p:anim calcmode="lin" valueType="num">
                                      <p:cBhvr additive="base">
                                        <p:cTn id="23" dur="500" fill="hold"/>
                                        <p:tgtEl>
                                          <p:spTgt spid="151"/>
                                        </p:tgtEl>
                                        <p:attrNameLst>
                                          <p:attrName>ppt_x</p:attrName>
                                        </p:attrNameLst>
                                      </p:cBhvr>
                                      <p:tavLst>
                                        <p:tav tm="0">
                                          <p:val>
                                            <p:strVal val="#ppt_x"/>
                                          </p:val>
                                        </p:tav>
                                        <p:tav tm="100000">
                                          <p:val>
                                            <p:strVal val="#ppt_x"/>
                                          </p:val>
                                        </p:tav>
                                      </p:tavLst>
                                    </p:anim>
                                    <p:anim calcmode="lin" valueType="num">
                                      <p:cBhvr additive="base">
                                        <p:cTn id="24" dur="500" fill="hold"/>
                                        <p:tgtEl>
                                          <p:spTgt spid="15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2"/>
                                        </p:tgtEl>
                                        <p:attrNameLst>
                                          <p:attrName>style.visibility</p:attrName>
                                        </p:attrNameLst>
                                      </p:cBhvr>
                                      <p:to>
                                        <p:strVal val="visible"/>
                                      </p:to>
                                    </p:set>
                                    <p:anim calcmode="lin" valueType="num">
                                      <p:cBhvr additive="base">
                                        <p:cTn id="27" dur="500" fill="hold"/>
                                        <p:tgtEl>
                                          <p:spTgt spid="152"/>
                                        </p:tgtEl>
                                        <p:attrNameLst>
                                          <p:attrName>ppt_x</p:attrName>
                                        </p:attrNameLst>
                                      </p:cBhvr>
                                      <p:tavLst>
                                        <p:tav tm="0">
                                          <p:val>
                                            <p:strVal val="#ppt_x"/>
                                          </p:val>
                                        </p:tav>
                                        <p:tav tm="100000">
                                          <p:val>
                                            <p:strVal val="#ppt_x"/>
                                          </p:val>
                                        </p:tav>
                                      </p:tavLst>
                                    </p:anim>
                                    <p:anim calcmode="lin" valueType="num">
                                      <p:cBhvr additive="base">
                                        <p:cTn id="28" dur="500" fill="hold"/>
                                        <p:tgtEl>
                                          <p:spTgt spid="15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3"/>
                                        </p:tgtEl>
                                        <p:attrNameLst>
                                          <p:attrName>style.visibility</p:attrName>
                                        </p:attrNameLst>
                                      </p:cBhvr>
                                      <p:to>
                                        <p:strVal val="visible"/>
                                      </p:to>
                                    </p:set>
                                    <p:anim calcmode="lin" valueType="num">
                                      <p:cBhvr additive="base">
                                        <p:cTn id="31" dur="500" fill="hold"/>
                                        <p:tgtEl>
                                          <p:spTgt spid="153"/>
                                        </p:tgtEl>
                                        <p:attrNameLst>
                                          <p:attrName>ppt_x</p:attrName>
                                        </p:attrNameLst>
                                      </p:cBhvr>
                                      <p:tavLst>
                                        <p:tav tm="0">
                                          <p:val>
                                            <p:strVal val="#ppt_x"/>
                                          </p:val>
                                        </p:tav>
                                        <p:tav tm="100000">
                                          <p:val>
                                            <p:strVal val="#ppt_x"/>
                                          </p:val>
                                        </p:tav>
                                      </p:tavLst>
                                    </p:anim>
                                    <p:anim calcmode="lin" valueType="num">
                                      <p:cBhvr additive="base">
                                        <p:cTn id="32" dur="500" fill="hold"/>
                                        <p:tgtEl>
                                          <p:spTgt spid="15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4"/>
                                        </p:tgtEl>
                                        <p:attrNameLst>
                                          <p:attrName>style.visibility</p:attrName>
                                        </p:attrNameLst>
                                      </p:cBhvr>
                                      <p:to>
                                        <p:strVal val="visible"/>
                                      </p:to>
                                    </p:set>
                                    <p:anim calcmode="lin" valueType="num">
                                      <p:cBhvr additive="base">
                                        <p:cTn id="35" dur="500" fill="hold"/>
                                        <p:tgtEl>
                                          <p:spTgt spid="154"/>
                                        </p:tgtEl>
                                        <p:attrNameLst>
                                          <p:attrName>ppt_x</p:attrName>
                                        </p:attrNameLst>
                                      </p:cBhvr>
                                      <p:tavLst>
                                        <p:tav tm="0">
                                          <p:val>
                                            <p:strVal val="#ppt_x"/>
                                          </p:val>
                                        </p:tav>
                                        <p:tav tm="100000">
                                          <p:val>
                                            <p:strVal val="#ppt_x"/>
                                          </p:val>
                                        </p:tav>
                                      </p:tavLst>
                                    </p:anim>
                                    <p:anim calcmode="lin" valueType="num">
                                      <p:cBhvr additive="base">
                                        <p:cTn id="36" dur="500" fill="hold"/>
                                        <p:tgtEl>
                                          <p:spTgt spid="15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5"/>
                                        </p:tgtEl>
                                        <p:attrNameLst>
                                          <p:attrName>style.visibility</p:attrName>
                                        </p:attrNameLst>
                                      </p:cBhvr>
                                      <p:to>
                                        <p:strVal val="visible"/>
                                      </p:to>
                                    </p:set>
                                    <p:anim calcmode="lin" valueType="num">
                                      <p:cBhvr additive="base">
                                        <p:cTn id="39" dur="500" fill="hold"/>
                                        <p:tgtEl>
                                          <p:spTgt spid="155"/>
                                        </p:tgtEl>
                                        <p:attrNameLst>
                                          <p:attrName>ppt_x</p:attrName>
                                        </p:attrNameLst>
                                      </p:cBhvr>
                                      <p:tavLst>
                                        <p:tav tm="0">
                                          <p:val>
                                            <p:strVal val="#ppt_x"/>
                                          </p:val>
                                        </p:tav>
                                        <p:tav tm="100000">
                                          <p:val>
                                            <p:strVal val="#ppt_x"/>
                                          </p:val>
                                        </p:tav>
                                      </p:tavLst>
                                    </p:anim>
                                    <p:anim calcmode="lin" valueType="num">
                                      <p:cBhvr additive="base">
                                        <p:cTn id="40" dur="500" fill="hold"/>
                                        <p:tgtEl>
                                          <p:spTgt spid="1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6"/>
                                        </p:tgtEl>
                                        <p:attrNameLst>
                                          <p:attrName>style.visibility</p:attrName>
                                        </p:attrNameLst>
                                      </p:cBhvr>
                                      <p:to>
                                        <p:strVal val="visible"/>
                                      </p:to>
                                    </p:set>
                                    <p:anim calcmode="lin" valueType="num">
                                      <p:cBhvr additive="base">
                                        <p:cTn id="43" dur="500" fill="hold"/>
                                        <p:tgtEl>
                                          <p:spTgt spid="156"/>
                                        </p:tgtEl>
                                        <p:attrNameLst>
                                          <p:attrName>ppt_x</p:attrName>
                                        </p:attrNameLst>
                                      </p:cBhvr>
                                      <p:tavLst>
                                        <p:tav tm="0">
                                          <p:val>
                                            <p:strVal val="#ppt_x"/>
                                          </p:val>
                                        </p:tav>
                                        <p:tav tm="100000">
                                          <p:val>
                                            <p:strVal val="#ppt_x"/>
                                          </p:val>
                                        </p:tav>
                                      </p:tavLst>
                                    </p:anim>
                                    <p:anim calcmode="lin" valueType="num">
                                      <p:cBhvr additive="base">
                                        <p:cTn id="44" dur="500" fill="hold"/>
                                        <p:tgtEl>
                                          <p:spTgt spid="15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7"/>
                                        </p:tgtEl>
                                        <p:attrNameLst>
                                          <p:attrName>style.visibility</p:attrName>
                                        </p:attrNameLst>
                                      </p:cBhvr>
                                      <p:to>
                                        <p:strVal val="visible"/>
                                      </p:to>
                                    </p:set>
                                    <p:anim calcmode="lin" valueType="num">
                                      <p:cBhvr additive="base">
                                        <p:cTn id="47" dur="500" fill="hold"/>
                                        <p:tgtEl>
                                          <p:spTgt spid="157"/>
                                        </p:tgtEl>
                                        <p:attrNameLst>
                                          <p:attrName>ppt_x</p:attrName>
                                        </p:attrNameLst>
                                      </p:cBhvr>
                                      <p:tavLst>
                                        <p:tav tm="0">
                                          <p:val>
                                            <p:strVal val="#ppt_x"/>
                                          </p:val>
                                        </p:tav>
                                        <p:tav tm="100000">
                                          <p:val>
                                            <p:strVal val="#ppt_x"/>
                                          </p:val>
                                        </p:tav>
                                      </p:tavLst>
                                    </p:anim>
                                    <p:anim calcmode="lin" valueType="num">
                                      <p:cBhvr additive="base">
                                        <p:cTn id="48" dur="500" fill="hold"/>
                                        <p:tgtEl>
                                          <p:spTgt spid="15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8"/>
                                        </p:tgtEl>
                                        <p:attrNameLst>
                                          <p:attrName>style.visibility</p:attrName>
                                        </p:attrNameLst>
                                      </p:cBhvr>
                                      <p:to>
                                        <p:strVal val="visible"/>
                                      </p:to>
                                    </p:set>
                                    <p:anim calcmode="lin" valueType="num">
                                      <p:cBhvr additive="base">
                                        <p:cTn id="51" dur="500" fill="hold"/>
                                        <p:tgtEl>
                                          <p:spTgt spid="158"/>
                                        </p:tgtEl>
                                        <p:attrNameLst>
                                          <p:attrName>ppt_x</p:attrName>
                                        </p:attrNameLst>
                                      </p:cBhvr>
                                      <p:tavLst>
                                        <p:tav tm="0">
                                          <p:val>
                                            <p:strVal val="#ppt_x"/>
                                          </p:val>
                                        </p:tav>
                                        <p:tav tm="100000">
                                          <p:val>
                                            <p:strVal val="#ppt_x"/>
                                          </p:val>
                                        </p:tav>
                                      </p:tavLst>
                                    </p:anim>
                                    <p:anim calcmode="lin" valueType="num">
                                      <p:cBhvr additive="base">
                                        <p:cTn id="52" dur="500" fill="hold"/>
                                        <p:tgtEl>
                                          <p:spTgt spid="15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59"/>
                                        </p:tgtEl>
                                        <p:attrNameLst>
                                          <p:attrName>style.visibility</p:attrName>
                                        </p:attrNameLst>
                                      </p:cBhvr>
                                      <p:to>
                                        <p:strVal val="visible"/>
                                      </p:to>
                                    </p:set>
                                    <p:anim calcmode="lin" valueType="num">
                                      <p:cBhvr additive="base">
                                        <p:cTn id="55" dur="500" fill="hold"/>
                                        <p:tgtEl>
                                          <p:spTgt spid="159"/>
                                        </p:tgtEl>
                                        <p:attrNameLst>
                                          <p:attrName>ppt_x</p:attrName>
                                        </p:attrNameLst>
                                      </p:cBhvr>
                                      <p:tavLst>
                                        <p:tav tm="0">
                                          <p:val>
                                            <p:strVal val="#ppt_x"/>
                                          </p:val>
                                        </p:tav>
                                        <p:tav tm="100000">
                                          <p:val>
                                            <p:strVal val="#ppt_x"/>
                                          </p:val>
                                        </p:tav>
                                      </p:tavLst>
                                    </p:anim>
                                    <p:anim calcmode="lin" valueType="num">
                                      <p:cBhvr additive="base">
                                        <p:cTn id="56" dur="500" fill="hold"/>
                                        <p:tgtEl>
                                          <p:spTgt spid="15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60"/>
                                        </p:tgtEl>
                                        <p:attrNameLst>
                                          <p:attrName>style.visibility</p:attrName>
                                        </p:attrNameLst>
                                      </p:cBhvr>
                                      <p:to>
                                        <p:strVal val="visible"/>
                                      </p:to>
                                    </p:set>
                                    <p:anim calcmode="lin" valueType="num">
                                      <p:cBhvr additive="base">
                                        <p:cTn id="59" dur="500" fill="hold"/>
                                        <p:tgtEl>
                                          <p:spTgt spid="160"/>
                                        </p:tgtEl>
                                        <p:attrNameLst>
                                          <p:attrName>ppt_x</p:attrName>
                                        </p:attrNameLst>
                                      </p:cBhvr>
                                      <p:tavLst>
                                        <p:tav tm="0">
                                          <p:val>
                                            <p:strVal val="#ppt_x"/>
                                          </p:val>
                                        </p:tav>
                                        <p:tav tm="100000">
                                          <p:val>
                                            <p:strVal val="#ppt_x"/>
                                          </p:val>
                                        </p:tav>
                                      </p:tavLst>
                                    </p:anim>
                                    <p:anim calcmode="lin" valueType="num">
                                      <p:cBhvr additive="base">
                                        <p:cTn id="60" dur="500" fill="hold"/>
                                        <p:tgtEl>
                                          <p:spTgt spid="16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1"/>
                                        </p:tgtEl>
                                        <p:attrNameLst>
                                          <p:attrName>style.visibility</p:attrName>
                                        </p:attrNameLst>
                                      </p:cBhvr>
                                      <p:to>
                                        <p:strVal val="visible"/>
                                      </p:to>
                                    </p:set>
                                    <p:anim calcmode="lin" valueType="num">
                                      <p:cBhvr additive="base">
                                        <p:cTn id="63" dur="500" fill="hold"/>
                                        <p:tgtEl>
                                          <p:spTgt spid="161"/>
                                        </p:tgtEl>
                                        <p:attrNameLst>
                                          <p:attrName>ppt_x</p:attrName>
                                        </p:attrNameLst>
                                      </p:cBhvr>
                                      <p:tavLst>
                                        <p:tav tm="0">
                                          <p:val>
                                            <p:strVal val="#ppt_x"/>
                                          </p:val>
                                        </p:tav>
                                        <p:tav tm="100000">
                                          <p:val>
                                            <p:strVal val="#ppt_x"/>
                                          </p:val>
                                        </p:tav>
                                      </p:tavLst>
                                    </p:anim>
                                    <p:anim calcmode="lin" valueType="num">
                                      <p:cBhvr additive="base">
                                        <p:cTn id="64" dur="500" fill="hold"/>
                                        <p:tgtEl>
                                          <p:spTgt spid="16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62"/>
                                        </p:tgtEl>
                                        <p:attrNameLst>
                                          <p:attrName>style.visibility</p:attrName>
                                        </p:attrNameLst>
                                      </p:cBhvr>
                                      <p:to>
                                        <p:strVal val="visible"/>
                                      </p:to>
                                    </p:set>
                                    <p:anim calcmode="lin" valueType="num">
                                      <p:cBhvr additive="base">
                                        <p:cTn id="67" dur="500" fill="hold"/>
                                        <p:tgtEl>
                                          <p:spTgt spid="162"/>
                                        </p:tgtEl>
                                        <p:attrNameLst>
                                          <p:attrName>ppt_x</p:attrName>
                                        </p:attrNameLst>
                                      </p:cBhvr>
                                      <p:tavLst>
                                        <p:tav tm="0">
                                          <p:val>
                                            <p:strVal val="#ppt_x"/>
                                          </p:val>
                                        </p:tav>
                                        <p:tav tm="100000">
                                          <p:val>
                                            <p:strVal val="#ppt_x"/>
                                          </p:val>
                                        </p:tav>
                                      </p:tavLst>
                                    </p:anim>
                                    <p:anim calcmode="lin" valueType="num">
                                      <p:cBhvr additive="base">
                                        <p:cTn id="68" dur="500" fill="hold"/>
                                        <p:tgtEl>
                                          <p:spTgt spid="16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63"/>
                                        </p:tgtEl>
                                        <p:attrNameLst>
                                          <p:attrName>style.visibility</p:attrName>
                                        </p:attrNameLst>
                                      </p:cBhvr>
                                      <p:to>
                                        <p:strVal val="visible"/>
                                      </p:to>
                                    </p:set>
                                    <p:anim calcmode="lin" valueType="num">
                                      <p:cBhvr additive="base">
                                        <p:cTn id="71" dur="500" fill="hold"/>
                                        <p:tgtEl>
                                          <p:spTgt spid="163"/>
                                        </p:tgtEl>
                                        <p:attrNameLst>
                                          <p:attrName>ppt_x</p:attrName>
                                        </p:attrNameLst>
                                      </p:cBhvr>
                                      <p:tavLst>
                                        <p:tav tm="0">
                                          <p:val>
                                            <p:strVal val="#ppt_x"/>
                                          </p:val>
                                        </p:tav>
                                        <p:tav tm="100000">
                                          <p:val>
                                            <p:strVal val="#ppt_x"/>
                                          </p:val>
                                        </p:tav>
                                      </p:tavLst>
                                    </p:anim>
                                    <p:anim calcmode="lin" valueType="num">
                                      <p:cBhvr additive="base">
                                        <p:cTn id="72" dur="500" fill="hold"/>
                                        <p:tgtEl>
                                          <p:spTgt spid="16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64"/>
                                        </p:tgtEl>
                                        <p:attrNameLst>
                                          <p:attrName>style.visibility</p:attrName>
                                        </p:attrNameLst>
                                      </p:cBhvr>
                                      <p:to>
                                        <p:strVal val="visible"/>
                                      </p:to>
                                    </p:set>
                                    <p:anim calcmode="lin" valueType="num">
                                      <p:cBhvr additive="base">
                                        <p:cTn id="75" dur="500" fill="hold"/>
                                        <p:tgtEl>
                                          <p:spTgt spid="164"/>
                                        </p:tgtEl>
                                        <p:attrNameLst>
                                          <p:attrName>ppt_x</p:attrName>
                                        </p:attrNameLst>
                                      </p:cBhvr>
                                      <p:tavLst>
                                        <p:tav tm="0">
                                          <p:val>
                                            <p:strVal val="#ppt_x"/>
                                          </p:val>
                                        </p:tav>
                                        <p:tav tm="100000">
                                          <p:val>
                                            <p:strVal val="#ppt_x"/>
                                          </p:val>
                                        </p:tav>
                                      </p:tavLst>
                                    </p:anim>
                                    <p:anim calcmode="lin" valueType="num">
                                      <p:cBhvr additive="base">
                                        <p:cTn id="76" dur="500" fill="hold"/>
                                        <p:tgtEl>
                                          <p:spTgt spid="16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65"/>
                                        </p:tgtEl>
                                        <p:attrNameLst>
                                          <p:attrName>style.visibility</p:attrName>
                                        </p:attrNameLst>
                                      </p:cBhvr>
                                      <p:to>
                                        <p:strVal val="visible"/>
                                      </p:to>
                                    </p:set>
                                    <p:anim calcmode="lin" valueType="num">
                                      <p:cBhvr additive="base">
                                        <p:cTn id="79" dur="500" fill="hold"/>
                                        <p:tgtEl>
                                          <p:spTgt spid="165"/>
                                        </p:tgtEl>
                                        <p:attrNameLst>
                                          <p:attrName>ppt_x</p:attrName>
                                        </p:attrNameLst>
                                      </p:cBhvr>
                                      <p:tavLst>
                                        <p:tav tm="0">
                                          <p:val>
                                            <p:strVal val="#ppt_x"/>
                                          </p:val>
                                        </p:tav>
                                        <p:tav tm="100000">
                                          <p:val>
                                            <p:strVal val="#ppt_x"/>
                                          </p:val>
                                        </p:tav>
                                      </p:tavLst>
                                    </p:anim>
                                    <p:anim calcmode="lin" valueType="num">
                                      <p:cBhvr additive="base">
                                        <p:cTn id="80" dur="500" fill="hold"/>
                                        <p:tgtEl>
                                          <p:spTgt spid="16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66"/>
                                        </p:tgtEl>
                                        <p:attrNameLst>
                                          <p:attrName>style.visibility</p:attrName>
                                        </p:attrNameLst>
                                      </p:cBhvr>
                                      <p:to>
                                        <p:strVal val="visible"/>
                                      </p:to>
                                    </p:set>
                                    <p:anim calcmode="lin" valueType="num">
                                      <p:cBhvr additive="base">
                                        <p:cTn id="83" dur="500" fill="hold"/>
                                        <p:tgtEl>
                                          <p:spTgt spid="166"/>
                                        </p:tgtEl>
                                        <p:attrNameLst>
                                          <p:attrName>ppt_x</p:attrName>
                                        </p:attrNameLst>
                                      </p:cBhvr>
                                      <p:tavLst>
                                        <p:tav tm="0">
                                          <p:val>
                                            <p:strVal val="#ppt_x"/>
                                          </p:val>
                                        </p:tav>
                                        <p:tav tm="100000">
                                          <p:val>
                                            <p:strVal val="#ppt_x"/>
                                          </p:val>
                                        </p:tav>
                                      </p:tavLst>
                                    </p:anim>
                                    <p:anim calcmode="lin" valueType="num">
                                      <p:cBhvr additive="base">
                                        <p:cTn id="84" dur="500" fill="hold"/>
                                        <p:tgtEl>
                                          <p:spTgt spid="16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68"/>
                                        </p:tgtEl>
                                        <p:attrNameLst>
                                          <p:attrName>style.visibility</p:attrName>
                                        </p:attrNameLst>
                                      </p:cBhvr>
                                      <p:to>
                                        <p:strVal val="visible"/>
                                      </p:to>
                                    </p:set>
                                    <p:anim calcmode="lin" valueType="num">
                                      <p:cBhvr additive="base">
                                        <p:cTn id="87" dur="500" fill="hold"/>
                                        <p:tgtEl>
                                          <p:spTgt spid="168"/>
                                        </p:tgtEl>
                                        <p:attrNameLst>
                                          <p:attrName>ppt_x</p:attrName>
                                        </p:attrNameLst>
                                      </p:cBhvr>
                                      <p:tavLst>
                                        <p:tav tm="0">
                                          <p:val>
                                            <p:strVal val="#ppt_x"/>
                                          </p:val>
                                        </p:tav>
                                        <p:tav tm="100000">
                                          <p:val>
                                            <p:strVal val="#ppt_x"/>
                                          </p:val>
                                        </p:tav>
                                      </p:tavLst>
                                    </p:anim>
                                    <p:anim calcmode="lin" valueType="num">
                                      <p:cBhvr additive="base">
                                        <p:cTn id="88" dur="500" fill="hold"/>
                                        <p:tgtEl>
                                          <p:spTgt spid="16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69"/>
                                        </p:tgtEl>
                                        <p:attrNameLst>
                                          <p:attrName>style.visibility</p:attrName>
                                        </p:attrNameLst>
                                      </p:cBhvr>
                                      <p:to>
                                        <p:strVal val="visible"/>
                                      </p:to>
                                    </p:set>
                                    <p:anim calcmode="lin" valueType="num">
                                      <p:cBhvr additive="base">
                                        <p:cTn id="91" dur="500" fill="hold"/>
                                        <p:tgtEl>
                                          <p:spTgt spid="169"/>
                                        </p:tgtEl>
                                        <p:attrNameLst>
                                          <p:attrName>ppt_x</p:attrName>
                                        </p:attrNameLst>
                                      </p:cBhvr>
                                      <p:tavLst>
                                        <p:tav tm="0">
                                          <p:val>
                                            <p:strVal val="#ppt_x"/>
                                          </p:val>
                                        </p:tav>
                                        <p:tav tm="100000">
                                          <p:val>
                                            <p:strVal val="#ppt_x"/>
                                          </p:val>
                                        </p:tav>
                                      </p:tavLst>
                                    </p:anim>
                                    <p:anim calcmode="lin" valueType="num">
                                      <p:cBhvr additive="base">
                                        <p:cTn id="92" dur="500" fill="hold"/>
                                        <p:tgtEl>
                                          <p:spTgt spid="16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70"/>
                                        </p:tgtEl>
                                        <p:attrNameLst>
                                          <p:attrName>style.visibility</p:attrName>
                                        </p:attrNameLst>
                                      </p:cBhvr>
                                      <p:to>
                                        <p:strVal val="visible"/>
                                      </p:to>
                                    </p:set>
                                    <p:anim calcmode="lin" valueType="num">
                                      <p:cBhvr additive="base">
                                        <p:cTn id="95" dur="500" fill="hold"/>
                                        <p:tgtEl>
                                          <p:spTgt spid="170"/>
                                        </p:tgtEl>
                                        <p:attrNameLst>
                                          <p:attrName>ppt_x</p:attrName>
                                        </p:attrNameLst>
                                      </p:cBhvr>
                                      <p:tavLst>
                                        <p:tav tm="0">
                                          <p:val>
                                            <p:strVal val="#ppt_x"/>
                                          </p:val>
                                        </p:tav>
                                        <p:tav tm="100000">
                                          <p:val>
                                            <p:strVal val="#ppt_x"/>
                                          </p:val>
                                        </p:tav>
                                      </p:tavLst>
                                    </p:anim>
                                    <p:anim calcmode="lin" valueType="num">
                                      <p:cBhvr additive="base">
                                        <p:cTn id="96" dur="500" fill="hold"/>
                                        <p:tgtEl>
                                          <p:spTgt spid="170"/>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171"/>
                                        </p:tgtEl>
                                        <p:attrNameLst>
                                          <p:attrName>style.visibility</p:attrName>
                                        </p:attrNameLst>
                                      </p:cBhvr>
                                      <p:to>
                                        <p:strVal val="visible"/>
                                      </p:to>
                                    </p:set>
                                    <p:anim calcmode="lin" valueType="num">
                                      <p:cBhvr additive="base">
                                        <p:cTn id="99" dur="500" fill="hold"/>
                                        <p:tgtEl>
                                          <p:spTgt spid="171"/>
                                        </p:tgtEl>
                                        <p:attrNameLst>
                                          <p:attrName>ppt_x</p:attrName>
                                        </p:attrNameLst>
                                      </p:cBhvr>
                                      <p:tavLst>
                                        <p:tav tm="0">
                                          <p:val>
                                            <p:strVal val="#ppt_x"/>
                                          </p:val>
                                        </p:tav>
                                        <p:tav tm="100000">
                                          <p:val>
                                            <p:strVal val="#ppt_x"/>
                                          </p:val>
                                        </p:tav>
                                      </p:tavLst>
                                    </p:anim>
                                    <p:anim calcmode="lin" valueType="num">
                                      <p:cBhvr additive="base">
                                        <p:cTn id="100" dur="500" fill="hold"/>
                                        <p:tgtEl>
                                          <p:spTgt spid="171"/>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174"/>
                                        </p:tgtEl>
                                        <p:attrNameLst>
                                          <p:attrName>style.visibility</p:attrName>
                                        </p:attrNameLst>
                                      </p:cBhvr>
                                      <p:to>
                                        <p:strVal val="visible"/>
                                      </p:to>
                                    </p:set>
                                    <p:anim calcmode="lin" valueType="num">
                                      <p:cBhvr additive="base">
                                        <p:cTn id="103" dur="500" fill="hold"/>
                                        <p:tgtEl>
                                          <p:spTgt spid="174"/>
                                        </p:tgtEl>
                                        <p:attrNameLst>
                                          <p:attrName>ppt_x</p:attrName>
                                        </p:attrNameLst>
                                      </p:cBhvr>
                                      <p:tavLst>
                                        <p:tav tm="0">
                                          <p:val>
                                            <p:strVal val="#ppt_x"/>
                                          </p:val>
                                        </p:tav>
                                        <p:tav tm="100000">
                                          <p:val>
                                            <p:strVal val="#ppt_x"/>
                                          </p:val>
                                        </p:tav>
                                      </p:tavLst>
                                    </p:anim>
                                    <p:anim calcmode="lin" valueType="num">
                                      <p:cBhvr additive="base">
                                        <p:cTn id="104" dur="500" fill="hold"/>
                                        <p:tgtEl>
                                          <p:spTgt spid="174"/>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181"/>
                                        </p:tgtEl>
                                        <p:attrNameLst>
                                          <p:attrName>style.visibility</p:attrName>
                                        </p:attrNameLst>
                                      </p:cBhvr>
                                      <p:to>
                                        <p:strVal val="visible"/>
                                      </p:to>
                                    </p:set>
                                    <p:anim calcmode="lin" valueType="num">
                                      <p:cBhvr additive="base">
                                        <p:cTn id="107" dur="500" fill="hold"/>
                                        <p:tgtEl>
                                          <p:spTgt spid="181"/>
                                        </p:tgtEl>
                                        <p:attrNameLst>
                                          <p:attrName>ppt_x</p:attrName>
                                        </p:attrNameLst>
                                      </p:cBhvr>
                                      <p:tavLst>
                                        <p:tav tm="0">
                                          <p:val>
                                            <p:strVal val="#ppt_x"/>
                                          </p:val>
                                        </p:tav>
                                        <p:tav tm="100000">
                                          <p:val>
                                            <p:strVal val="#ppt_x"/>
                                          </p:val>
                                        </p:tav>
                                      </p:tavLst>
                                    </p:anim>
                                    <p:anim calcmode="lin" valueType="num">
                                      <p:cBhvr additive="base">
                                        <p:cTn id="108" dur="500" fill="hold"/>
                                        <p:tgtEl>
                                          <p:spTgt spid="181"/>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193"/>
                                        </p:tgtEl>
                                        <p:attrNameLst>
                                          <p:attrName>style.visibility</p:attrName>
                                        </p:attrNameLst>
                                      </p:cBhvr>
                                      <p:to>
                                        <p:strVal val="visible"/>
                                      </p:to>
                                    </p:set>
                                    <p:anim calcmode="lin" valueType="num">
                                      <p:cBhvr additive="base">
                                        <p:cTn id="111" dur="500" fill="hold"/>
                                        <p:tgtEl>
                                          <p:spTgt spid="193"/>
                                        </p:tgtEl>
                                        <p:attrNameLst>
                                          <p:attrName>ppt_x</p:attrName>
                                        </p:attrNameLst>
                                      </p:cBhvr>
                                      <p:tavLst>
                                        <p:tav tm="0">
                                          <p:val>
                                            <p:strVal val="#ppt_x"/>
                                          </p:val>
                                        </p:tav>
                                        <p:tav tm="100000">
                                          <p:val>
                                            <p:strVal val="#ppt_x"/>
                                          </p:val>
                                        </p:tav>
                                      </p:tavLst>
                                    </p:anim>
                                    <p:anim calcmode="lin" valueType="num">
                                      <p:cBhvr additive="base">
                                        <p:cTn id="112" dur="500" fill="hold"/>
                                        <p:tgtEl>
                                          <p:spTgt spid="193"/>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198"/>
                                        </p:tgtEl>
                                        <p:attrNameLst>
                                          <p:attrName>style.visibility</p:attrName>
                                        </p:attrNameLst>
                                      </p:cBhvr>
                                      <p:to>
                                        <p:strVal val="visible"/>
                                      </p:to>
                                    </p:set>
                                    <p:anim calcmode="lin" valueType="num">
                                      <p:cBhvr additive="base">
                                        <p:cTn id="115" dur="500" fill="hold"/>
                                        <p:tgtEl>
                                          <p:spTgt spid="198"/>
                                        </p:tgtEl>
                                        <p:attrNameLst>
                                          <p:attrName>ppt_x</p:attrName>
                                        </p:attrNameLst>
                                      </p:cBhvr>
                                      <p:tavLst>
                                        <p:tav tm="0">
                                          <p:val>
                                            <p:strVal val="#ppt_x"/>
                                          </p:val>
                                        </p:tav>
                                        <p:tav tm="100000">
                                          <p:val>
                                            <p:strVal val="#ppt_x"/>
                                          </p:val>
                                        </p:tav>
                                      </p:tavLst>
                                    </p:anim>
                                    <p:anim calcmode="lin" valueType="num">
                                      <p:cBhvr additive="base">
                                        <p:cTn id="116" dur="500" fill="hold"/>
                                        <p:tgtEl>
                                          <p:spTgt spid="198"/>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202"/>
                                        </p:tgtEl>
                                        <p:attrNameLst>
                                          <p:attrName>style.visibility</p:attrName>
                                        </p:attrNameLst>
                                      </p:cBhvr>
                                      <p:to>
                                        <p:strVal val="visible"/>
                                      </p:to>
                                    </p:set>
                                    <p:anim calcmode="lin" valueType="num">
                                      <p:cBhvr additive="base">
                                        <p:cTn id="119" dur="500" fill="hold"/>
                                        <p:tgtEl>
                                          <p:spTgt spid="202"/>
                                        </p:tgtEl>
                                        <p:attrNameLst>
                                          <p:attrName>ppt_x</p:attrName>
                                        </p:attrNameLst>
                                      </p:cBhvr>
                                      <p:tavLst>
                                        <p:tav tm="0">
                                          <p:val>
                                            <p:strVal val="#ppt_x"/>
                                          </p:val>
                                        </p:tav>
                                        <p:tav tm="100000">
                                          <p:val>
                                            <p:strVal val="#ppt_x"/>
                                          </p:val>
                                        </p:tav>
                                      </p:tavLst>
                                    </p:anim>
                                    <p:anim calcmode="lin" valueType="num">
                                      <p:cBhvr additive="base">
                                        <p:cTn id="120" dur="500" fill="hold"/>
                                        <p:tgtEl>
                                          <p:spTgt spid="202"/>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208"/>
                                        </p:tgtEl>
                                        <p:attrNameLst>
                                          <p:attrName>style.visibility</p:attrName>
                                        </p:attrNameLst>
                                      </p:cBhvr>
                                      <p:to>
                                        <p:strVal val="visible"/>
                                      </p:to>
                                    </p:set>
                                    <p:anim calcmode="lin" valueType="num">
                                      <p:cBhvr additive="base">
                                        <p:cTn id="123" dur="500" fill="hold"/>
                                        <p:tgtEl>
                                          <p:spTgt spid="208"/>
                                        </p:tgtEl>
                                        <p:attrNameLst>
                                          <p:attrName>ppt_x</p:attrName>
                                        </p:attrNameLst>
                                      </p:cBhvr>
                                      <p:tavLst>
                                        <p:tav tm="0">
                                          <p:val>
                                            <p:strVal val="#ppt_x"/>
                                          </p:val>
                                        </p:tav>
                                        <p:tav tm="100000">
                                          <p:val>
                                            <p:strVal val="#ppt_x"/>
                                          </p:val>
                                        </p:tav>
                                      </p:tavLst>
                                    </p:anim>
                                    <p:anim calcmode="lin" valueType="num">
                                      <p:cBhvr additive="base">
                                        <p:cTn id="124" dur="500" fill="hold"/>
                                        <p:tgtEl>
                                          <p:spTgt spid="208"/>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211"/>
                                        </p:tgtEl>
                                        <p:attrNameLst>
                                          <p:attrName>style.visibility</p:attrName>
                                        </p:attrNameLst>
                                      </p:cBhvr>
                                      <p:to>
                                        <p:strVal val="visible"/>
                                      </p:to>
                                    </p:set>
                                    <p:anim calcmode="lin" valueType="num">
                                      <p:cBhvr additive="base">
                                        <p:cTn id="127" dur="500" fill="hold"/>
                                        <p:tgtEl>
                                          <p:spTgt spid="211"/>
                                        </p:tgtEl>
                                        <p:attrNameLst>
                                          <p:attrName>ppt_x</p:attrName>
                                        </p:attrNameLst>
                                      </p:cBhvr>
                                      <p:tavLst>
                                        <p:tav tm="0">
                                          <p:val>
                                            <p:strVal val="#ppt_x"/>
                                          </p:val>
                                        </p:tav>
                                        <p:tav tm="100000">
                                          <p:val>
                                            <p:strVal val="#ppt_x"/>
                                          </p:val>
                                        </p:tav>
                                      </p:tavLst>
                                    </p:anim>
                                    <p:anim calcmode="lin" valueType="num">
                                      <p:cBhvr additive="base">
                                        <p:cTn id="128" dur="500" fill="hold"/>
                                        <p:tgtEl>
                                          <p:spTgt spid="21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16"/>
                                        </p:tgtEl>
                                        <p:attrNameLst>
                                          <p:attrName>style.visibility</p:attrName>
                                        </p:attrNameLst>
                                      </p:cBhvr>
                                      <p:to>
                                        <p:strVal val="visible"/>
                                      </p:to>
                                    </p:set>
                                    <p:anim calcmode="lin" valueType="num">
                                      <p:cBhvr additive="base">
                                        <p:cTn id="131" dur="500" fill="hold"/>
                                        <p:tgtEl>
                                          <p:spTgt spid="216"/>
                                        </p:tgtEl>
                                        <p:attrNameLst>
                                          <p:attrName>ppt_x</p:attrName>
                                        </p:attrNameLst>
                                      </p:cBhvr>
                                      <p:tavLst>
                                        <p:tav tm="0">
                                          <p:val>
                                            <p:strVal val="#ppt_x"/>
                                          </p:val>
                                        </p:tav>
                                        <p:tav tm="100000">
                                          <p:val>
                                            <p:strVal val="#ppt_x"/>
                                          </p:val>
                                        </p:tav>
                                      </p:tavLst>
                                    </p:anim>
                                    <p:anim calcmode="lin" valueType="num">
                                      <p:cBhvr additive="base">
                                        <p:cTn id="132" dur="500" fill="hold"/>
                                        <p:tgtEl>
                                          <p:spTgt spid="21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300"/>
                                        </p:tgtEl>
                                        <p:attrNameLst>
                                          <p:attrName>style.visibility</p:attrName>
                                        </p:attrNameLst>
                                      </p:cBhvr>
                                      <p:to>
                                        <p:strVal val="visible"/>
                                      </p:to>
                                    </p:set>
                                    <p:anim calcmode="lin" valueType="num">
                                      <p:cBhvr additive="base">
                                        <p:cTn id="135" dur="500" fill="hold"/>
                                        <p:tgtEl>
                                          <p:spTgt spid="300"/>
                                        </p:tgtEl>
                                        <p:attrNameLst>
                                          <p:attrName>ppt_x</p:attrName>
                                        </p:attrNameLst>
                                      </p:cBhvr>
                                      <p:tavLst>
                                        <p:tav tm="0">
                                          <p:val>
                                            <p:strVal val="#ppt_x"/>
                                          </p:val>
                                        </p:tav>
                                        <p:tav tm="100000">
                                          <p:val>
                                            <p:strVal val="#ppt_x"/>
                                          </p:val>
                                        </p:tav>
                                      </p:tavLst>
                                    </p:anim>
                                    <p:anim calcmode="lin" valueType="num">
                                      <p:cBhvr additive="base">
                                        <p:cTn id="136" dur="500" fill="hold"/>
                                        <p:tgtEl>
                                          <p:spTgt spid="30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301"/>
                                        </p:tgtEl>
                                        <p:attrNameLst>
                                          <p:attrName>style.visibility</p:attrName>
                                        </p:attrNameLst>
                                      </p:cBhvr>
                                      <p:to>
                                        <p:strVal val="visible"/>
                                      </p:to>
                                    </p:set>
                                    <p:anim calcmode="lin" valueType="num">
                                      <p:cBhvr additive="base">
                                        <p:cTn id="139" dur="500" fill="hold"/>
                                        <p:tgtEl>
                                          <p:spTgt spid="301"/>
                                        </p:tgtEl>
                                        <p:attrNameLst>
                                          <p:attrName>ppt_x</p:attrName>
                                        </p:attrNameLst>
                                      </p:cBhvr>
                                      <p:tavLst>
                                        <p:tav tm="0">
                                          <p:val>
                                            <p:strVal val="#ppt_x"/>
                                          </p:val>
                                        </p:tav>
                                        <p:tav tm="100000">
                                          <p:val>
                                            <p:strVal val="#ppt_x"/>
                                          </p:val>
                                        </p:tav>
                                      </p:tavLst>
                                    </p:anim>
                                    <p:anim calcmode="lin" valueType="num">
                                      <p:cBhvr additive="base">
                                        <p:cTn id="140" dur="500" fill="hold"/>
                                        <p:tgtEl>
                                          <p:spTgt spid="30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2"/>
                                        </p:tgtEl>
                                        <p:attrNameLst>
                                          <p:attrName>style.visibility</p:attrName>
                                        </p:attrNameLst>
                                      </p:cBhvr>
                                      <p:to>
                                        <p:strVal val="visible"/>
                                      </p:to>
                                    </p:set>
                                    <p:anim calcmode="lin" valueType="num">
                                      <p:cBhvr additive="base">
                                        <p:cTn id="143" dur="500" fill="hold"/>
                                        <p:tgtEl>
                                          <p:spTgt spid="302"/>
                                        </p:tgtEl>
                                        <p:attrNameLst>
                                          <p:attrName>ppt_x</p:attrName>
                                        </p:attrNameLst>
                                      </p:cBhvr>
                                      <p:tavLst>
                                        <p:tav tm="0">
                                          <p:val>
                                            <p:strVal val="#ppt_x"/>
                                          </p:val>
                                        </p:tav>
                                        <p:tav tm="100000">
                                          <p:val>
                                            <p:strVal val="#ppt_x"/>
                                          </p:val>
                                        </p:tav>
                                      </p:tavLst>
                                    </p:anim>
                                    <p:anim calcmode="lin" valueType="num">
                                      <p:cBhvr additive="base">
                                        <p:cTn id="144" dur="500" fill="hold"/>
                                        <p:tgtEl>
                                          <p:spTgt spid="30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3"/>
                                        </p:tgtEl>
                                        <p:attrNameLst>
                                          <p:attrName>style.visibility</p:attrName>
                                        </p:attrNameLst>
                                      </p:cBhvr>
                                      <p:to>
                                        <p:strVal val="visible"/>
                                      </p:to>
                                    </p:set>
                                    <p:anim calcmode="lin" valueType="num">
                                      <p:cBhvr additive="base">
                                        <p:cTn id="147" dur="500" fill="hold"/>
                                        <p:tgtEl>
                                          <p:spTgt spid="303"/>
                                        </p:tgtEl>
                                        <p:attrNameLst>
                                          <p:attrName>ppt_x</p:attrName>
                                        </p:attrNameLst>
                                      </p:cBhvr>
                                      <p:tavLst>
                                        <p:tav tm="0">
                                          <p:val>
                                            <p:strVal val="#ppt_x"/>
                                          </p:val>
                                        </p:tav>
                                        <p:tav tm="100000">
                                          <p:val>
                                            <p:strVal val="#ppt_x"/>
                                          </p:val>
                                        </p:tav>
                                      </p:tavLst>
                                    </p:anim>
                                    <p:anim calcmode="lin" valueType="num">
                                      <p:cBhvr additive="base">
                                        <p:cTn id="148" dur="500" fill="hold"/>
                                        <p:tgtEl>
                                          <p:spTgt spid="303"/>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4"/>
                                        </p:tgtEl>
                                        <p:attrNameLst>
                                          <p:attrName>style.visibility</p:attrName>
                                        </p:attrNameLst>
                                      </p:cBhvr>
                                      <p:to>
                                        <p:strVal val="visible"/>
                                      </p:to>
                                    </p:set>
                                    <p:anim calcmode="lin" valueType="num">
                                      <p:cBhvr additive="base">
                                        <p:cTn id="151" dur="500" fill="hold"/>
                                        <p:tgtEl>
                                          <p:spTgt spid="304"/>
                                        </p:tgtEl>
                                        <p:attrNameLst>
                                          <p:attrName>ppt_x</p:attrName>
                                        </p:attrNameLst>
                                      </p:cBhvr>
                                      <p:tavLst>
                                        <p:tav tm="0">
                                          <p:val>
                                            <p:strVal val="#ppt_x"/>
                                          </p:val>
                                        </p:tav>
                                        <p:tav tm="100000">
                                          <p:val>
                                            <p:strVal val="#ppt_x"/>
                                          </p:val>
                                        </p:tav>
                                      </p:tavLst>
                                    </p:anim>
                                    <p:anim calcmode="lin" valueType="num">
                                      <p:cBhvr additive="base">
                                        <p:cTn id="152" dur="500" fill="hold"/>
                                        <p:tgtEl>
                                          <p:spTgt spid="304"/>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5"/>
                                        </p:tgtEl>
                                        <p:attrNameLst>
                                          <p:attrName>style.visibility</p:attrName>
                                        </p:attrNameLst>
                                      </p:cBhvr>
                                      <p:to>
                                        <p:strVal val="visible"/>
                                      </p:to>
                                    </p:set>
                                    <p:anim calcmode="lin" valueType="num">
                                      <p:cBhvr additive="base">
                                        <p:cTn id="155" dur="500" fill="hold"/>
                                        <p:tgtEl>
                                          <p:spTgt spid="305"/>
                                        </p:tgtEl>
                                        <p:attrNameLst>
                                          <p:attrName>ppt_x</p:attrName>
                                        </p:attrNameLst>
                                      </p:cBhvr>
                                      <p:tavLst>
                                        <p:tav tm="0">
                                          <p:val>
                                            <p:strVal val="#ppt_x"/>
                                          </p:val>
                                        </p:tav>
                                        <p:tav tm="100000">
                                          <p:val>
                                            <p:strVal val="#ppt_x"/>
                                          </p:val>
                                        </p:tav>
                                      </p:tavLst>
                                    </p:anim>
                                    <p:anim calcmode="lin" valueType="num">
                                      <p:cBhvr additive="base">
                                        <p:cTn id="156" dur="500" fill="hold"/>
                                        <p:tgtEl>
                                          <p:spTgt spid="305"/>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6"/>
                                        </p:tgtEl>
                                        <p:attrNameLst>
                                          <p:attrName>style.visibility</p:attrName>
                                        </p:attrNameLst>
                                      </p:cBhvr>
                                      <p:to>
                                        <p:strVal val="visible"/>
                                      </p:to>
                                    </p:set>
                                    <p:anim calcmode="lin" valueType="num">
                                      <p:cBhvr additive="base">
                                        <p:cTn id="159" dur="500" fill="hold"/>
                                        <p:tgtEl>
                                          <p:spTgt spid="306"/>
                                        </p:tgtEl>
                                        <p:attrNameLst>
                                          <p:attrName>ppt_x</p:attrName>
                                        </p:attrNameLst>
                                      </p:cBhvr>
                                      <p:tavLst>
                                        <p:tav tm="0">
                                          <p:val>
                                            <p:strVal val="#ppt_x"/>
                                          </p:val>
                                        </p:tav>
                                        <p:tav tm="100000">
                                          <p:val>
                                            <p:strVal val="#ppt_x"/>
                                          </p:val>
                                        </p:tav>
                                      </p:tavLst>
                                    </p:anim>
                                    <p:anim calcmode="lin" valueType="num">
                                      <p:cBhvr additive="base">
                                        <p:cTn id="160" dur="500" fill="hold"/>
                                        <p:tgtEl>
                                          <p:spTgt spid="306"/>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26"/>
                                        </p:tgtEl>
                                        <p:attrNameLst>
                                          <p:attrName>style.visibility</p:attrName>
                                        </p:attrNameLst>
                                      </p:cBhvr>
                                      <p:to>
                                        <p:strVal val="visible"/>
                                      </p:to>
                                    </p:set>
                                    <p:anim calcmode="lin" valueType="num">
                                      <p:cBhvr additive="base">
                                        <p:cTn id="163" dur="500" fill="hold"/>
                                        <p:tgtEl>
                                          <p:spTgt spid="226"/>
                                        </p:tgtEl>
                                        <p:attrNameLst>
                                          <p:attrName>ppt_x</p:attrName>
                                        </p:attrNameLst>
                                      </p:cBhvr>
                                      <p:tavLst>
                                        <p:tav tm="0">
                                          <p:val>
                                            <p:strVal val="#ppt_x"/>
                                          </p:val>
                                        </p:tav>
                                        <p:tav tm="100000">
                                          <p:val>
                                            <p:strVal val="#ppt_x"/>
                                          </p:val>
                                        </p:tav>
                                      </p:tavLst>
                                    </p:anim>
                                    <p:anim calcmode="lin" valueType="num">
                                      <p:cBhvr additive="base">
                                        <p:cTn id="164"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82"/>
                                        </p:tgtEl>
                                        <p:attrNameLst>
                                          <p:attrName>style.visibility</p:attrName>
                                        </p:attrNameLst>
                                      </p:cBhvr>
                                      <p:to>
                                        <p:strVal val="visible"/>
                                      </p:to>
                                    </p:set>
                                    <p:anim calcmode="lin" valueType="num">
                                      <p:cBhvr additive="base">
                                        <p:cTn id="169" dur="500" fill="hold"/>
                                        <p:tgtEl>
                                          <p:spTgt spid="82"/>
                                        </p:tgtEl>
                                        <p:attrNameLst>
                                          <p:attrName>ppt_x</p:attrName>
                                        </p:attrNameLst>
                                      </p:cBhvr>
                                      <p:tavLst>
                                        <p:tav tm="0">
                                          <p:val>
                                            <p:strVal val="#ppt_x"/>
                                          </p:val>
                                        </p:tav>
                                        <p:tav tm="100000">
                                          <p:val>
                                            <p:strVal val="#ppt_x"/>
                                          </p:val>
                                        </p:tav>
                                      </p:tavLst>
                                    </p:anim>
                                    <p:anim calcmode="lin" valueType="num">
                                      <p:cBhvr additive="base">
                                        <p:cTn id="170" dur="500" fill="hold"/>
                                        <p:tgtEl>
                                          <p:spTgt spid="8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83"/>
                                        </p:tgtEl>
                                        <p:attrNameLst>
                                          <p:attrName>style.visibility</p:attrName>
                                        </p:attrNameLst>
                                      </p:cBhvr>
                                      <p:to>
                                        <p:strVal val="visible"/>
                                      </p:to>
                                    </p:set>
                                    <p:anim calcmode="lin" valueType="num">
                                      <p:cBhvr additive="base">
                                        <p:cTn id="173" dur="500" fill="hold"/>
                                        <p:tgtEl>
                                          <p:spTgt spid="83"/>
                                        </p:tgtEl>
                                        <p:attrNameLst>
                                          <p:attrName>ppt_x</p:attrName>
                                        </p:attrNameLst>
                                      </p:cBhvr>
                                      <p:tavLst>
                                        <p:tav tm="0">
                                          <p:val>
                                            <p:strVal val="#ppt_x"/>
                                          </p:val>
                                        </p:tav>
                                        <p:tav tm="100000">
                                          <p:val>
                                            <p:strVal val="#ppt_x"/>
                                          </p:val>
                                        </p:tav>
                                      </p:tavLst>
                                    </p:anim>
                                    <p:anim calcmode="lin" valueType="num">
                                      <p:cBhvr additive="base">
                                        <p:cTn id="174" dur="500" fill="hold"/>
                                        <p:tgtEl>
                                          <p:spTgt spid="83"/>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84"/>
                                        </p:tgtEl>
                                        <p:attrNameLst>
                                          <p:attrName>style.visibility</p:attrName>
                                        </p:attrNameLst>
                                      </p:cBhvr>
                                      <p:to>
                                        <p:strVal val="visible"/>
                                      </p:to>
                                    </p:set>
                                    <p:anim calcmode="lin" valueType="num">
                                      <p:cBhvr additive="base">
                                        <p:cTn id="177" dur="500" fill="hold"/>
                                        <p:tgtEl>
                                          <p:spTgt spid="84"/>
                                        </p:tgtEl>
                                        <p:attrNameLst>
                                          <p:attrName>ppt_x</p:attrName>
                                        </p:attrNameLst>
                                      </p:cBhvr>
                                      <p:tavLst>
                                        <p:tav tm="0">
                                          <p:val>
                                            <p:strVal val="#ppt_x"/>
                                          </p:val>
                                        </p:tav>
                                        <p:tav tm="100000">
                                          <p:val>
                                            <p:strVal val="#ppt_x"/>
                                          </p:val>
                                        </p:tav>
                                      </p:tavLst>
                                    </p:anim>
                                    <p:anim calcmode="lin" valueType="num">
                                      <p:cBhvr additive="base">
                                        <p:cTn id="178" dur="500" fill="hold"/>
                                        <p:tgtEl>
                                          <p:spTgt spid="84"/>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85"/>
                                        </p:tgtEl>
                                        <p:attrNameLst>
                                          <p:attrName>style.visibility</p:attrName>
                                        </p:attrNameLst>
                                      </p:cBhvr>
                                      <p:to>
                                        <p:strVal val="visible"/>
                                      </p:to>
                                    </p:set>
                                    <p:anim calcmode="lin" valueType="num">
                                      <p:cBhvr additive="base">
                                        <p:cTn id="181" dur="500" fill="hold"/>
                                        <p:tgtEl>
                                          <p:spTgt spid="85"/>
                                        </p:tgtEl>
                                        <p:attrNameLst>
                                          <p:attrName>ppt_x</p:attrName>
                                        </p:attrNameLst>
                                      </p:cBhvr>
                                      <p:tavLst>
                                        <p:tav tm="0">
                                          <p:val>
                                            <p:strVal val="#ppt_x"/>
                                          </p:val>
                                        </p:tav>
                                        <p:tav tm="100000">
                                          <p:val>
                                            <p:strVal val="#ppt_x"/>
                                          </p:val>
                                        </p:tav>
                                      </p:tavLst>
                                    </p:anim>
                                    <p:anim calcmode="lin" valueType="num">
                                      <p:cBhvr additive="base">
                                        <p:cTn id="182" dur="500" fill="hold"/>
                                        <p:tgtEl>
                                          <p:spTgt spid="85"/>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86"/>
                                        </p:tgtEl>
                                        <p:attrNameLst>
                                          <p:attrName>style.visibility</p:attrName>
                                        </p:attrNameLst>
                                      </p:cBhvr>
                                      <p:to>
                                        <p:strVal val="visible"/>
                                      </p:to>
                                    </p:set>
                                    <p:anim calcmode="lin" valueType="num">
                                      <p:cBhvr additive="base">
                                        <p:cTn id="185" dur="500" fill="hold"/>
                                        <p:tgtEl>
                                          <p:spTgt spid="86"/>
                                        </p:tgtEl>
                                        <p:attrNameLst>
                                          <p:attrName>ppt_x</p:attrName>
                                        </p:attrNameLst>
                                      </p:cBhvr>
                                      <p:tavLst>
                                        <p:tav tm="0">
                                          <p:val>
                                            <p:strVal val="#ppt_x"/>
                                          </p:val>
                                        </p:tav>
                                        <p:tav tm="100000">
                                          <p:val>
                                            <p:strVal val="#ppt_x"/>
                                          </p:val>
                                        </p:tav>
                                      </p:tavLst>
                                    </p:anim>
                                    <p:anim calcmode="lin" valueType="num">
                                      <p:cBhvr additive="base">
                                        <p:cTn id="186" dur="500" fill="hold"/>
                                        <p:tgtEl>
                                          <p:spTgt spid="86"/>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87"/>
                                        </p:tgtEl>
                                        <p:attrNameLst>
                                          <p:attrName>style.visibility</p:attrName>
                                        </p:attrNameLst>
                                      </p:cBhvr>
                                      <p:to>
                                        <p:strVal val="visible"/>
                                      </p:to>
                                    </p:set>
                                    <p:anim calcmode="lin" valueType="num">
                                      <p:cBhvr additive="base">
                                        <p:cTn id="189" dur="500" fill="hold"/>
                                        <p:tgtEl>
                                          <p:spTgt spid="87"/>
                                        </p:tgtEl>
                                        <p:attrNameLst>
                                          <p:attrName>ppt_x</p:attrName>
                                        </p:attrNameLst>
                                      </p:cBhvr>
                                      <p:tavLst>
                                        <p:tav tm="0">
                                          <p:val>
                                            <p:strVal val="#ppt_x"/>
                                          </p:val>
                                        </p:tav>
                                        <p:tav tm="100000">
                                          <p:val>
                                            <p:strVal val="#ppt_x"/>
                                          </p:val>
                                        </p:tav>
                                      </p:tavLst>
                                    </p:anim>
                                    <p:anim calcmode="lin" valueType="num">
                                      <p:cBhvr additive="base">
                                        <p:cTn id="190" dur="500" fill="hold"/>
                                        <p:tgtEl>
                                          <p:spTgt spid="87"/>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88"/>
                                        </p:tgtEl>
                                        <p:attrNameLst>
                                          <p:attrName>style.visibility</p:attrName>
                                        </p:attrNameLst>
                                      </p:cBhvr>
                                      <p:to>
                                        <p:strVal val="visible"/>
                                      </p:to>
                                    </p:set>
                                    <p:anim calcmode="lin" valueType="num">
                                      <p:cBhvr additive="base">
                                        <p:cTn id="193" dur="500" fill="hold"/>
                                        <p:tgtEl>
                                          <p:spTgt spid="88"/>
                                        </p:tgtEl>
                                        <p:attrNameLst>
                                          <p:attrName>ppt_x</p:attrName>
                                        </p:attrNameLst>
                                      </p:cBhvr>
                                      <p:tavLst>
                                        <p:tav tm="0">
                                          <p:val>
                                            <p:strVal val="#ppt_x"/>
                                          </p:val>
                                        </p:tav>
                                        <p:tav tm="100000">
                                          <p:val>
                                            <p:strVal val="#ppt_x"/>
                                          </p:val>
                                        </p:tav>
                                      </p:tavLst>
                                    </p:anim>
                                    <p:anim calcmode="lin" valueType="num">
                                      <p:cBhvr additive="base">
                                        <p:cTn id="194" dur="500" fill="hold"/>
                                        <p:tgtEl>
                                          <p:spTgt spid="88"/>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89"/>
                                        </p:tgtEl>
                                        <p:attrNameLst>
                                          <p:attrName>style.visibility</p:attrName>
                                        </p:attrNameLst>
                                      </p:cBhvr>
                                      <p:to>
                                        <p:strVal val="visible"/>
                                      </p:to>
                                    </p:set>
                                    <p:anim calcmode="lin" valueType="num">
                                      <p:cBhvr additive="base">
                                        <p:cTn id="197" dur="500" fill="hold"/>
                                        <p:tgtEl>
                                          <p:spTgt spid="89"/>
                                        </p:tgtEl>
                                        <p:attrNameLst>
                                          <p:attrName>ppt_x</p:attrName>
                                        </p:attrNameLst>
                                      </p:cBhvr>
                                      <p:tavLst>
                                        <p:tav tm="0">
                                          <p:val>
                                            <p:strVal val="#ppt_x"/>
                                          </p:val>
                                        </p:tav>
                                        <p:tav tm="100000">
                                          <p:val>
                                            <p:strVal val="#ppt_x"/>
                                          </p:val>
                                        </p:tav>
                                      </p:tavLst>
                                    </p:anim>
                                    <p:anim calcmode="lin" valueType="num">
                                      <p:cBhvr additive="base">
                                        <p:cTn id="198" dur="500" fill="hold"/>
                                        <p:tgtEl>
                                          <p:spTgt spid="89"/>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90"/>
                                        </p:tgtEl>
                                        <p:attrNameLst>
                                          <p:attrName>style.visibility</p:attrName>
                                        </p:attrNameLst>
                                      </p:cBhvr>
                                      <p:to>
                                        <p:strVal val="visible"/>
                                      </p:to>
                                    </p:set>
                                    <p:anim calcmode="lin" valueType="num">
                                      <p:cBhvr additive="base">
                                        <p:cTn id="201" dur="500" fill="hold"/>
                                        <p:tgtEl>
                                          <p:spTgt spid="90"/>
                                        </p:tgtEl>
                                        <p:attrNameLst>
                                          <p:attrName>ppt_x</p:attrName>
                                        </p:attrNameLst>
                                      </p:cBhvr>
                                      <p:tavLst>
                                        <p:tav tm="0">
                                          <p:val>
                                            <p:strVal val="#ppt_x"/>
                                          </p:val>
                                        </p:tav>
                                        <p:tav tm="100000">
                                          <p:val>
                                            <p:strVal val="#ppt_x"/>
                                          </p:val>
                                        </p:tav>
                                      </p:tavLst>
                                    </p:anim>
                                    <p:anim calcmode="lin" valueType="num">
                                      <p:cBhvr additive="base">
                                        <p:cTn id="202" dur="500" fill="hold"/>
                                        <p:tgtEl>
                                          <p:spTgt spid="90"/>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91"/>
                                        </p:tgtEl>
                                        <p:attrNameLst>
                                          <p:attrName>style.visibility</p:attrName>
                                        </p:attrNameLst>
                                      </p:cBhvr>
                                      <p:to>
                                        <p:strVal val="visible"/>
                                      </p:to>
                                    </p:set>
                                    <p:anim calcmode="lin" valueType="num">
                                      <p:cBhvr additive="base">
                                        <p:cTn id="205" dur="500" fill="hold"/>
                                        <p:tgtEl>
                                          <p:spTgt spid="91"/>
                                        </p:tgtEl>
                                        <p:attrNameLst>
                                          <p:attrName>ppt_x</p:attrName>
                                        </p:attrNameLst>
                                      </p:cBhvr>
                                      <p:tavLst>
                                        <p:tav tm="0">
                                          <p:val>
                                            <p:strVal val="#ppt_x"/>
                                          </p:val>
                                        </p:tav>
                                        <p:tav tm="100000">
                                          <p:val>
                                            <p:strVal val="#ppt_x"/>
                                          </p:val>
                                        </p:tav>
                                      </p:tavLst>
                                    </p:anim>
                                    <p:anim calcmode="lin" valueType="num">
                                      <p:cBhvr additive="base">
                                        <p:cTn id="206" dur="500" fill="hold"/>
                                        <p:tgtEl>
                                          <p:spTgt spid="91"/>
                                        </p:tgtEl>
                                        <p:attrNameLst>
                                          <p:attrName>ppt_y</p:attrName>
                                        </p:attrNameLst>
                                      </p:cBhvr>
                                      <p:tavLst>
                                        <p:tav tm="0">
                                          <p:val>
                                            <p:strVal val="1+#ppt_h/2"/>
                                          </p:val>
                                        </p:tav>
                                        <p:tav tm="100000">
                                          <p:val>
                                            <p:strVal val="#ppt_y"/>
                                          </p:val>
                                        </p:tav>
                                      </p:tavLst>
                                    </p:anim>
                                  </p:childTnLst>
                                </p:cTn>
                              </p:par>
                              <p:par>
                                <p:cTn id="207" presetID="2" presetClass="entr" presetSubtype="4" fill="hold" grpId="0" nodeType="withEffect">
                                  <p:stCondLst>
                                    <p:cond delay="0"/>
                                  </p:stCondLst>
                                  <p:childTnLst>
                                    <p:set>
                                      <p:cBhvr>
                                        <p:cTn id="208" dur="1" fill="hold">
                                          <p:stCondLst>
                                            <p:cond delay="0"/>
                                          </p:stCondLst>
                                        </p:cTn>
                                        <p:tgtEl>
                                          <p:spTgt spid="92"/>
                                        </p:tgtEl>
                                        <p:attrNameLst>
                                          <p:attrName>style.visibility</p:attrName>
                                        </p:attrNameLst>
                                      </p:cBhvr>
                                      <p:to>
                                        <p:strVal val="visible"/>
                                      </p:to>
                                    </p:set>
                                    <p:anim calcmode="lin" valueType="num">
                                      <p:cBhvr additive="base">
                                        <p:cTn id="209" dur="500" fill="hold"/>
                                        <p:tgtEl>
                                          <p:spTgt spid="92"/>
                                        </p:tgtEl>
                                        <p:attrNameLst>
                                          <p:attrName>ppt_x</p:attrName>
                                        </p:attrNameLst>
                                      </p:cBhvr>
                                      <p:tavLst>
                                        <p:tav tm="0">
                                          <p:val>
                                            <p:strVal val="#ppt_x"/>
                                          </p:val>
                                        </p:tav>
                                        <p:tav tm="100000">
                                          <p:val>
                                            <p:strVal val="#ppt_x"/>
                                          </p:val>
                                        </p:tav>
                                      </p:tavLst>
                                    </p:anim>
                                    <p:anim calcmode="lin" valueType="num">
                                      <p:cBhvr additive="base">
                                        <p:cTn id="210" dur="500" fill="hold"/>
                                        <p:tgtEl>
                                          <p:spTgt spid="92"/>
                                        </p:tgtEl>
                                        <p:attrNameLst>
                                          <p:attrName>ppt_y</p:attrName>
                                        </p:attrNameLst>
                                      </p:cBhvr>
                                      <p:tavLst>
                                        <p:tav tm="0">
                                          <p:val>
                                            <p:strVal val="1+#ppt_h/2"/>
                                          </p:val>
                                        </p:tav>
                                        <p:tav tm="100000">
                                          <p:val>
                                            <p:strVal val="#ppt_y"/>
                                          </p:val>
                                        </p:tav>
                                      </p:tavLst>
                                    </p:anim>
                                  </p:childTnLst>
                                </p:cTn>
                              </p:par>
                              <p:par>
                                <p:cTn id="211" presetID="2" presetClass="entr" presetSubtype="4" fill="hold" grpId="0" nodeType="withEffect">
                                  <p:stCondLst>
                                    <p:cond delay="0"/>
                                  </p:stCondLst>
                                  <p:childTnLst>
                                    <p:set>
                                      <p:cBhvr>
                                        <p:cTn id="212" dur="1" fill="hold">
                                          <p:stCondLst>
                                            <p:cond delay="0"/>
                                          </p:stCondLst>
                                        </p:cTn>
                                        <p:tgtEl>
                                          <p:spTgt spid="93"/>
                                        </p:tgtEl>
                                        <p:attrNameLst>
                                          <p:attrName>style.visibility</p:attrName>
                                        </p:attrNameLst>
                                      </p:cBhvr>
                                      <p:to>
                                        <p:strVal val="visible"/>
                                      </p:to>
                                    </p:set>
                                    <p:anim calcmode="lin" valueType="num">
                                      <p:cBhvr additive="base">
                                        <p:cTn id="213" dur="500" fill="hold"/>
                                        <p:tgtEl>
                                          <p:spTgt spid="93"/>
                                        </p:tgtEl>
                                        <p:attrNameLst>
                                          <p:attrName>ppt_x</p:attrName>
                                        </p:attrNameLst>
                                      </p:cBhvr>
                                      <p:tavLst>
                                        <p:tav tm="0">
                                          <p:val>
                                            <p:strVal val="#ppt_x"/>
                                          </p:val>
                                        </p:tav>
                                        <p:tav tm="100000">
                                          <p:val>
                                            <p:strVal val="#ppt_x"/>
                                          </p:val>
                                        </p:tav>
                                      </p:tavLst>
                                    </p:anim>
                                    <p:anim calcmode="lin" valueType="num">
                                      <p:cBhvr additive="base">
                                        <p:cTn id="214" dur="500" fill="hold"/>
                                        <p:tgtEl>
                                          <p:spTgt spid="93"/>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94"/>
                                        </p:tgtEl>
                                        <p:attrNameLst>
                                          <p:attrName>style.visibility</p:attrName>
                                        </p:attrNameLst>
                                      </p:cBhvr>
                                      <p:to>
                                        <p:strVal val="visible"/>
                                      </p:to>
                                    </p:set>
                                    <p:anim calcmode="lin" valueType="num">
                                      <p:cBhvr additive="base">
                                        <p:cTn id="217" dur="500" fill="hold"/>
                                        <p:tgtEl>
                                          <p:spTgt spid="94"/>
                                        </p:tgtEl>
                                        <p:attrNameLst>
                                          <p:attrName>ppt_x</p:attrName>
                                        </p:attrNameLst>
                                      </p:cBhvr>
                                      <p:tavLst>
                                        <p:tav tm="0">
                                          <p:val>
                                            <p:strVal val="#ppt_x"/>
                                          </p:val>
                                        </p:tav>
                                        <p:tav tm="100000">
                                          <p:val>
                                            <p:strVal val="#ppt_x"/>
                                          </p:val>
                                        </p:tav>
                                      </p:tavLst>
                                    </p:anim>
                                    <p:anim calcmode="lin" valueType="num">
                                      <p:cBhvr additive="base">
                                        <p:cTn id="218" dur="500" fill="hold"/>
                                        <p:tgtEl>
                                          <p:spTgt spid="94"/>
                                        </p:tgtEl>
                                        <p:attrNameLst>
                                          <p:attrName>ppt_y</p:attrName>
                                        </p:attrNameLst>
                                      </p:cBhvr>
                                      <p:tavLst>
                                        <p:tav tm="0">
                                          <p:val>
                                            <p:strVal val="1+#ppt_h/2"/>
                                          </p:val>
                                        </p:tav>
                                        <p:tav tm="100000">
                                          <p:val>
                                            <p:strVal val="#ppt_y"/>
                                          </p:val>
                                        </p:tav>
                                      </p:tavLst>
                                    </p:anim>
                                  </p:childTnLst>
                                </p:cTn>
                              </p:par>
                              <p:par>
                                <p:cTn id="219" presetID="2" presetClass="entr" presetSubtype="4" fill="hold" grpId="0" nodeType="withEffect">
                                  <p:stCondLst>
                                    <p:cond delay="0"/>
                                  </p:stCondLst>
                                  <p:childTnLst>
                                    <p:set>
                                      <p:cBhvr>
                                        <p:cTn id="220" dur="1" fill="hold">
                                          <p:stCondLst>
                                            <p:cond delay="0"/>
                                          </p:stCondLst>
                                        </p:cTn>
                                        <p:tgtEl>
                                          <p:spTgt spid="95"/>
                                        </p:tgtEl>
                                        <p:attrNameLst>
                                          <p:attrName>style.visibility</p:attrName>
                                        </p:attrNameLst>
                                      </p:cBhvr>
                                      <p:to>
                                        <p:strVal val="visible"/>
                                      </p:to>
                                    </p:set>
                                    <p:anim calcmode="lin" valueType="num">
                                      <p:cBhvr additive="base">
                                        <p:cTn id="221" dur="500" fill="hold"/>
                                        <p:tgtEl>
                                          <p:spTgt spid="95"/>
                                        </p:tgtEl>
                                        <p:attrNameLst>
                                          <p:attrName>ppt_x</p:attrName>
                                        </p:attrNameLst>
                                      </p:cBhvr>
                                      <p:tavLst>
                                        <p:tav tm="0">
                                          <p:val>
                                            <p:strVal val="#ppt_x"/>
                                          </p:val>
                                        </p:tav>
                                        <p:tav tm="100000">
                                          <p:val>
                                            <p:strVal val="#ppt_x"/>
                                          </p:val>
                                        </p:tav>
                                      </p:tavLst>
                                    </p:anim>
                                    <p:anim calcmode="lin" valueType="num">
                                      <p:cBhvr additive="base">
                                        <p:cTn id="222" dur="500" fill="hold"/>
                                        <p:tgtEl>
                                          <p:spTgt spid="95"/>
                                        </p:tgtEl>
                                        <p:attrNameLst>
                                          <p:attrName>ppt_y</p:attrName>
                                        </p:attrNameLst>
                                      </p:cBhvr>
                                      <p:tavLst>
                                        <p:tav tm="0">
                                          <p:val>
                                            <p:strVal val="1+#ppt_h/2"/>
                                          </p:val>
                                        </p:tav>
                                        <p:tav tm="100000">
                                          <p:val>
                                            <p:strVal val="#ppt_y"/>
                                          </p:val>
                                        </p:tav>
                                      </p:tavLst>
                                    </p:anim>
                                  </p:childTnLst>
                                </p:cTn>
                              </p:par>
                              <p:par>
                                <p:cTn id="223" presetID="2" presetClass="entr" presetSubtype="4" fill="hold" grpId="0" nodeType="withEffect">
                                  <p:stCondLst>
                                    <p:cond delay="0"/>
                                  </p:stCondLst>
                                  <p:childTnLst>
                                    <p:set>
                                      <p:cBhvr>
                                        <p:cTn id="224" dur="1" fill="hold">
                                          <p:stCondLst>
                                            <p:cond delay="0"/>
                                          </p:stCondLst>
                                        </p:cTn>
                                        <p:tgtEl>
                                          <p:spTgt spid="96"/>
                                        </p:tgtEl>
                                        <p:attrNameLst>
                                          <p:attrName>style.visibility</p:attrName>
                                        </p:attrNameLst>
                                      </p:cBhvr>
                                      <p:to>
                                        <p:strVal val="visible"/>
                                      </p:to>
                                    </p:set>
                                    <p:anim calcmode="lin" valueType="num">
                                      <p:cBhvr additive="base">
                                        <p:cTn id="225" dur="500" fill="hold"/>
                                        <p:tgtEl>
                                          <p:spTgt spid="96"/>
                                        </p:tgtEl>
                                        <p:attrNameLst>
                                          <p:attrName>ppt_x</p:attrName>
                                        </p:attrNameLst>
                                      </p:cBhvr>
                                      <p:tavLst>
                                        <p:tav tm="0">
                                          <p:val>
                                            <p:strVal val="#ppt_x"/>
                                          </p:val>
                                        </p:tav>
                                        <p:tav tm="100000">
                                          <p:val>
                                            <p:strVal val="#ppt_x"/>
                                          </p:val>
                                        </p:tav>
                                      </p:tavLst>
                                    </p:anim>
                                    <p:anim calcmode="lin" valueType="num">
                                      <p:cBhvr additive="base">
                                        <p:cTn id="226" dur="500" fill="hold"/>
                                        <p:tgtEl>
                                          <p:spTgt spid="96"/>
                                        </p:tgtEl>
                                        <p:attrNameLst>
                                          <p:attrName>ppt_y</p:attrName>
                                        </p:attrNameLst>
                                      </p:cBhvr>
                                      <p:tavLst>
                                        <p:tav tm="0">
                                          <p:val>
                                            <p:strVal val="1+#ppt_h/2"/>
                                          </p:val>
                                        </p:tav>
                                        <p:tav tm="100000">
                                          <p:val>
                                            <p:strVal val="#ppt_y"/>
                                          </p:val>
                                        </p:tav>
                                      </p:tavLst>
                                    </p:anim>
                                  </p:childTnLst>
                                </p:cTn>
                              </p:par>
                              <p:par>
                                <p:cTn id="227" presetID="2" presetClass="entr" presetSubtype="4" fill="hold" grpId="0" nodeType="withEffect">
                                  <p:stCondLst>
                                    <p:cond delay="0"/>
                                  </p:stCondLst>
                                  <p:childTnLst>
                                    <p:set>
                                      <p:cBhvr>
                                        <p:cTn id="228" dur="1" fill="hold">
                                          <p:stCondLst>
                                            <p:cond delay="0"/>
                                          </p:stCondLst>
                                        </p:cTn>
                                        <p:tgtEl>
                                          <p:spTgt spid="97"/>
                                        </p:tgtEl>
                                        <p:attrNameLst>
                                          <p:attrName>style.visibility</p:attrName>
                                        </p:attrNameLst>
                                      </p:cBhvr>
                                      <p:to>
                                        <p:strVal val="visible"/>
                                      </p:to>
                                    </p:set>
                                    <p:anim calcmode="lin" valueType="num">
                                      <p:cBhvr additive="base">
                                        <p:cTn id="229" dur="500" fill="hold"/>
                                        <p:tgtEl>
                                          <p:spTgt spid="97"/>
                                        </p:tgtEl>
                                        <p:attrNameLst>
                                          <p:attrName>ppt_x</p:attrName>
                                        </p:attrNameLst>
                                      </p:cBhvr>
                                      <p:tavLst>
                                        <p:tav tm="0">
                                          <p:val>
                                            <p:strVal val="#ppt_x"/>
                                          </p:val>
                                        </p:tav>
                                        <p:tav tm="100000">
                                          <p:val>
                                            <p:strVal val="#ppt_x"/>
                                          </p:val>
                                        </p:tav>
                                      </p:tavLst>
                                    </p:anim>
                                    <p:anim calcmode="lin" valueType="num">
                                      <p:cBhvr additive="base">
                                        <p:cTn id="230" dur="500" fill="hold"/>
                                        <p:tgtEl>
                                          <p:spTgt spid="97"/>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98"/>
                                        </p:tgtEl>
                                        <p:attrNameLst>
                                          <p:attrName>style.visibility</p:attrName>
                                        </p:attrNameLst>
                                      </p:cBhvr>
                                      <p:to>
                                        <p:strVal val="visible"/>
                                      </p:to>
                                    </p:set>
                                    <p:anim calcmode="lin" valueType="num">
                                      <p:cBhvr additive="base">
                                        <p:cTn id="233" dur="500" fill="hold"/>
                                        <p:tgtEl>
                                          <p:spTgt spid="98"/>
                                        </p:tgtEl>
                                        <p:attrNameLst>
                                          <p:attrName>ppt_x</p:attrName>
                                        </p:attrNameLst>
                                      </p:cBhvr>
                                      <p:tavLst>
                                        <p:tav tm="0">
                                          <p:val>
                                            <p:strVal val="#ppt_x"/>
                                          </p:val>
                                        </p:tav>
                                        <p:tav tm="100000">
                                          <p:val>
                                            <p:strVal val="#ppt_x"/>
                                          </p:val>
                                        </p:tav>
                                      </p:tavLst>
                                    </p:anim>
                                    <p:anim calcmode="lin" valueType="num">
                                      <p:cBhvr additive="base">
                                        <p:cTn id="234" dur="500" fill="hold"/>
                                        <p:tgtEl>
                                          <p:spTgt spid="98"/>
                                        </p:tgtEl>
                                        <p:attrNameLst>
                                          <p:attrName>ppt_y</p:attrName>
                                        </p:attrNameLst>
                                      </p:cBhvr>
                                      <p:tavLst>
                                        <p:tav tm="0">
                                          <p:val>
                                            <p:strVal val="1+#ppt_h/2"/>
                                          </p:val>
                                        </p:tav>
                                        <p:tav tm="100000">
                                          <p:val>
                                            <p:strVal val="#ppt_y"/>
                                          </p:val>
                                        </p:tav>
                                      </p:tavLst>
                                    </p:anim>
                                  </p:childTnLst>
                                </p:cTn>
                              </p:par>
                              <p:par>
                                <p:cTn id="235" presetID="2" presetClass="entr" presetSubtype="4" fill="hold" grpId="0" nodeType="withEffect">
                                  <p:stCondLst>
                                    <p:cond delay="0"/>
                                  </p:stCondLst>
                                  <p:childTnLst>
                                    <p:set>
                                      <p:cBhvr>
                                        <p:cTn id="236" dur="1" fill="hold">
                                          <p:stCondLst>
                                            <p:cond delay="0"/>
                                          </p:stCondLst>
                                        </p:cTn>
                                        <p:tgtEl>
                                          <p:spTgt spid="99"/>
                                        </p:tgtEl>
                                        <p:attrNameLst>
                                          <p:attrName>style.visibility</p:attrName>
                                        </p:attrNameLst>
                                      </p:cBhvr>
                                      <p:to>
                                        <p:strVal val="visible"/>
                                      </p:to>
                                    </p:set>
                                    <p:anim calcmode="lin" valueType="num">
                                      <p:cBhvr additive="base">
                                        <p:cTn id="237" dur="500" fill="hold"/>
                                        <p:tgtEl>
                                          <p:spTgt spid="99"/>
                                        </p:tgtEl>
                                        <p:attrNameLst>
                                          <p:attrName>ppt_x</p:attrName>
                                        </p:attrNameLst>
                                      </p:cBhvr>
                                      <p:tavLst>
                                        <p:tav tm="0">
                                          <p:val>
                                            <p:strVal val="#ppt_x"/>
                                          </p:val>
                                        </p:tav>
                                        <p:tav tm="100000">
                                          <p:val>
                                            <p:strVal val="#ppt_x"/>
                                          </p:val>
                                        </p:tav>
                                      </p:tavLst>
                                    </p:anim>
                                    <p:anim calcmode="lin" valueType="num">
                                      <p:cBhvr additive="base">
                                        <p:cTn id="238" dur="500" fill="hold"/>
                                        <p:tgtEl>
                                          <p:spTgt spid="99"/>
                                        </p:tgtEl>
                                        <p:attrNameLst>
                                          <p:attrName>ppt_y</p:attrName>
                                        </p:attrNameLst>
                                      </p:cBhvr>
                                      <p:tavLst>
                                        <p:tav tm="0">
                                          <p:val>
                                            <p:strVal val="1+#ppt_h/2"/>
                                          </p:val>
                                        </p:tav>
                                        <p:tav tm="100000">
                                          <p:val>
                                            <p:strVal val="#ppt_y"/>
                                          </p:val>
                                        </p:tav>
                                      </p:tavLst>
                                    </p:anim>
                                  </p:childTnLst>
                                </p:cTn>
                              </p:par>
                              <p:par>
                                <p:cTn id="239" presetID="2" presetClass="entr" presetSubtype="4" fill="hold" grpId="0" nodeType="withEffect">
                                  <p:stCondLst>
                                    <p:cond delay="0"/>
                                  </p:stCondLst>
                                  <p:childTnLst>
                                    <p:set>
                                      <p:cBhvr>
                                        <p:cTn id="240" dur="1" fill="hold">
                                          <p:stCondLst>
                                            <p:cond delay="0"/>
                                          </p:stCondLst>
                                        </p:cTn>
                                        <p:tgtEl>
                                          <p:spTgt spid="100"/>
                                        </p:tgtEl>
                                        <p:attrNameLst>
                                          <p:attrName>style.visibility</p:attrName>
                                        </p:attrNameLst>
                                      </p:cBhvr>
                                      <p:to>
                                        <p:strVal val="visible"/>
                                      </p:to>
                                    </p:set>
                                    <p:anim calcmode="lin" valueType="num">
                                      <p:cBhvr additive="base">
                                        <p:cTn id="241" dur="500" fill="hold"/>
                                        <p:tgtEl>
                                          <p:spTgt spid="100"/>
                                        </p:tgtEl>
                                        <p:attrNameLst>
                                          <p:attrName>ppt_x</p:attrName>
                                        </p:attrNameLst>
                                      </p:cBhvr>
                                      <p:tavLst>
                                        <p:tav tm="0">
                                          <p:val>
                                            <p:strVal val="#ppt_x"/>
                                          </p:val>
                                        </p:tav>
                                        <p:tav tm="100000">
                                          <p:val>
                                            <p:strVal val="#ppt_x"/>
                                          </p:val>
                                        </p:tav>
                                      </p:tavLst>
                                    </p:anim>
                                    <p:anim calcmode="lin" valueType="num">
                                      <p:cBhvr additive="base">
                                        <p:cTn id="242" dur="500" fill="hold"/>
                                        <p:tgtEl>
                                          <p:spTgt spid="100"/>
                                        </p:tgtEl>
                                        <p:attrNameLst>
                                          <p:attrName>ppt_y</p:attrName>
                                        </p:attrNameLst>
                                      </p:cBhvr>
                                      <p:tavLst>
                                        <p:tav tm="0">
                                          <p:val>
                                            <p:strVal val="1+#ppt_h/2"/>
                                          </p:val>
                                        </p:tav>
                                        <p:tav tm="100000">
                                          <p:val>
                                            <p:strVal val="#ppt_y"/>
                                          </p:val>
                                        </p:tav>
                                      </p:tavLst>
                                    </p:anim>
                                  </p:childTnLst>
                                </p:cTn>
                              </p:par>
                              <p:par>
                                <p:cTn id="243" presetID="2" presetClass="entr" presetSubtype="4" fill="hold" grpId="0" nodeType="withEffect">
                                  <p:stCondLst>
                                    <p:cond delay="0"/>
                                  </p:stCondLst>
                                  <p:childTnLst>
                                    <p:set>
                                      <p:cBhvr>
                                        <p:cTn id="244" dur="1" fill="hold">
                                          <p:stCondLst>
                                            <p:cond delay="0"/>
                                          </p:stCondLst>
                                        </p:cTn>
                                        <p:tgtEl>
                                          <p:spTgt spid="101"/>
                                        </p:tgtEl>
                                        <p:attrNameLst>
                                          <p:attrName>style.visibility</p:attrName>
                                        </p:attrNameLst>
                                      </p:cBhvr>
                                      <p:to>
                                        <p:strVal val="visible"/>
                                      </p:to>
                                    </p:set>
                                    <p:anim calcmode="lin" valueType="num">
                                      <p:cBhvr additive="base">
                                        <p:cTn id="245" dur="500" fill="hold"/>
                                        <p:tgtEl>
                                          <p:spTgt spid="101"/>
                                        </p:tgtEl>
                                        <p:attrNameLst>
                                          <p:attrName>ppt_x</p:attrName>
                                        </p:attrNameLst>
                                      </p:cBhvr>
                                      <p:tavLst>
                                        <p:tav tm="0">
                                          <p:val>
                                            <p:strVal val="#ppt_x"/>
                                          </p:val>
                                        </p:tav>
                                        <p:tav tm="100000">
                                          <p:val>
                                            <p:strVal val="#ppt_x"/>
                                          </p:val>
                                        </p:tav>
                                      </p:tavLst>
                                    </p:anim>
                                    <p:anim calcmode="lin" valueType="num">
                                      <p:cBhvr additive="base">
                                        <p:cTn id="246" dur="500" fill="hold"/>
                                        <p:tgtEl>
                                          <p:spTgt spid="101"/>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02"/>
                                        </p:tgtEl>
                                        <p:attrNameLst>
                                          <p:attrName>style.visibility</p:attrName>
                                        </p:attrNameLst>
                                      </p:cBhvr>
                                      <p:to>
                                        <p:strVal val="visible"/>
                                      </p:to>
                                    </p:set>
                                    <p:anim calcmode="lin" valueType="num">
                                      <p:cBhvr additive="base">
                                        <p:cTn id="249" dur="500" fill="hold"/>
                                        <p:tgtEl>
                                          <p:spTgt spid="102"/>
                                        </p:tgtEl>
                                        <p:attrNameLst>
                                          <p:attrName>ppt_x</p:attrName>
                                        </p:attrNameLst>
                                      </p:cBhvr>
                                      <p:tavLst>
                                        <p:tav tm="0">
                                          <p:val>
                                            <p:strVal val="#ppt_x"/>
                                          </p:val>
                                        </p:tav>
                                        <p:tav tm="100000">
                                          <p:val>
                                            <p:strVal val="#ppt_x"/>
                                          </p:val>
                                        </p:tav>
                                      </p:tavLst>
                                    </p:anim>
                                    <p:anim calcmode="lin" valueType="num">
                                      <p:cBhvr additive="base">
                                        <p:cTn id="250" dur="500" fill="hold"/>
                                        <p:tgtEl>
                                          <p:spTgt spid="102"/>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03"/>
                                        </p:tgtEl>
                                        <p:attrNameLst>
                                          <p:attrName>style.visibility</p:attrName>
                                        </p:attrNameLst>
                                      </p:cBhvr>
                                      <p:to>
                                        <p:strVal val="visible"/>
                                      </p:to>
                                    </p:set>
                                    <p:anim calcmode="lin" valueType="num">
                                      <p:cBhvr additive="base">
                                        <p:cTn id="253" dur="500" fill="hold"/>
                                        <p:tgtEl>
                                          <p:spTgt spid="103"/>
                                        </p:tgtEl>
                                        <p:attrNameLst>
                                          <p:attrName>ppt_x</p:attrName>
                                        </p:attrNameLst>
                                      </p:cBhvr>
                                      <p:tavLst>
                                        <p:tav tm="0">
                                          <p:val>
                                            <p:strVal val="#ppt_x"/>
                                          </p:val>
                                        </p:tav>
                                        <p:tav tm="100000">
                                          <p:val>
                                            <p:strVal val="#ppt_x"/>
                                          </p:val>
                                        </p:tav>
                                      </p:tavLst>
                                    </p:anim>
                                    <p:anim calcmode="lin" valueType="num">
                                      <p:cBhvr additive="base">
                                        <p:cTn id="254" dur="500" fill="hold"/>
                                        <p:tgtEl>
                                          <p:spTgt spid="103"/>
                                        </p:tgtEl>
                                        <p:attrNameLst>
                                          <p:attrName>ppt_y</p:attrName>
                                        </p:attrNameLst>
                                      </p:cBhvr>
                                      <p:tavLst>
                                        <p:tav tm="0">
                                          <p:val>
                                            <p:strVal val="1+#ppt_h/2"/>
                                          </p:val>
                                        </p:tav>
                                        <p:tav tm="100000">
                                          <p:val>
                                            <p:strVal val="#ppt_y"/>
                                          </p:val>
                                        </p:tav>
                                      </p:tavLst>
                                    </p:anim>
                                  </p:childTnLst>
                                </p:cTn>
                              </p:par>
                              <p:par>
                                <p:cTn id="255" presetID="2" presetClass="entr" presetSubtype="4" fill="hold" grpId="0" nodeType="withEffect">
                                  <p:stCondLst>
                                    <p:cond delay="0"/>
                                  </p:stCondLst>
                                  <p:childTnLst>
                                    <p:set>
                                      <p:cBhvr>
                                        <p:cTn id="256" dur="1" fill="hold">
                                          <p:stCondLst>
                                            <p:cond delay="0"/>
                                          </p:stCondLst>
                                        </p:cTn>
                                        <p:tgtEl>
                                          <p:spTgt spid="104"/>
                                        </p:tgtEl>
                                        <p:attrNameLst>
                                          <p:attrName>style.visibility</p:attrName>
                                        </p:attrNameLst>
                                      </p:cBhvr>
                                      <p:to>
                                        <p:strVal val="visible"/>
                                      </p:to>
                                    </p:set>
                                    <p:anim calcmode="lin" valueType="num">
                                      <p:cBhvr additive="base">
                                        <p:cTn id="257" dur="500" fill="hold"/>
                                        <p:tgtEl>
                                          <p:spTgt spid="104"/>
                                        </p:tgtEl>
                                        <p:attrNameLst>
                                          <p:attrName>ppt_x</p:attrName>
                                        </p:attrNameLst>
                                      </p:cBhvr>
                                      <p:tavLst>
                                        <p:tav tm="0">
                                          <p:val>
                                            <p:strVal val="#ppt_x"/>
                                          </p:val>
                                        </p:tav>
                                        <p:tav tm="100000">
                                          <p:val>
                                            <p:strVal val="#ppt_x"/>
                                          </p:val>
                                        </p:tav>
                                      </p:tavLst>
                                    </p:anim>
                                    <p:anim calcmode="lin" valueType="num">
                                      <p:cBhvr additive="base">
                                        <p:cTn id="258" dur="500" fill="hold"/>
                                        <p:tgtEl>
                                          <p:spTgt spid="104"/>
                                        </p:tgtEl>
                                        <p:attrNameLst>
                                          <p:attrName>ppt_y</p:attrName>
                                        </p:attrNameLst>
                                      </p:cBhvr>
                                      <p:tavLst>
                                        <p:tav tm="0">
                                          <p:val>
                                            <p:strVal val="1+#ppt_h/2"/>
                                          </p:val>
                                        </p:tav>
                                        <p:tav tm="100000">
                                          <p:val>
                                            <p:strVal val="#ppt_y"/>
                                          </p:val>
                                        </p:tav>
                                      </p:tavLst>
                                    </p:anim>
                                  </p:childTnLst>
                                </p:cTn>
                              </p:par>
                              <p:par>
                                <p:cTn id="259" presetID="2" presetClass="entr" presetSubtype="4" fill="hold" grpId="0" nodeType="withEffect">
                                  <p:stCondLst>
                                    <p:cond delay="0"/>
                                  </p:stCondLst>
                                  <p:childTnLst>
                                    <p:set>
                                      <p:cBhvr>
                                        <p:cTn id="260" dur="1" fill="hold">
                                          <p:stCondLst>
                                            <p:cond delay="0"/>
                                          </p:stCondLst>
                                        </p:cTn>
                                        <p:tgtEl>
                                          <p:spTgt spid="105"/>
                                        </p:tgtEl>
                                        <p:attrNameLst>
                                          <p:attrName>style.visibility</p:attrName>
                                        </p:attrNameLst>
                                      </p:cBhvr>
                                      <p:to>
                                        <p:strVal val="visible"/>
                                      </p:to>
                                    </p:set>
                                    <p:anim calcmode="lin" valueType="num">
                                      <p:cBhvr additive="base">
                                        <p:cTn id="261" dur="500" fill="hold"/>
                                        <p:tgtEl>
                                          <p:spTgt spid="105"/>
                                        </p:tgtEl>
                                        <p:attrNameLst>
                                          <p:attrName>ppt_x</p:attrName>
                                        </p:attrNameLst>
                                      </p:cBhvr>
                                      <p:tavLst>
                                        <p:tav tm="0">
                                          <p:val>
                                            <p:strVal val="#ppt_x"/>
                                          </p:val>
                                        </p:tav>
                                        <p:tav tm="100000">
                                          <p:val>
                                            <p:strVal val="#ppt_x"/>
                                          </p:val>
                                        </p:tav>
                                      </p:tavLst>
                                    </p:anim>
                                    <p:anim calcmode="lin" valueType="num">
                                      <p:cBhvr additive="base">
                                        <p:cTn id="262" dur="500" fill="hold"/>
                                        <p:tgtEl>
                                          <p:spTgt spid="105"/>
                                        </p:tgtEl>
                                        <p:attrNameLst>
                                          <p:attrName>ppt_y</p:attrName>
                                        </p:attrNameLst>
                                      </p:cBhvr>
                                      <p:tavLst>
                                        <p:tav tm="0">
                                          <p:val>
                                            <p:strVal val="1+#ppt_h/2"/>
                                          </p:val>
                                        </p:tav>
                                        <p:tav tm="100000">
                                          <p:val>
                                            <p:strVal val="#ppt_y"/>
                                          </p:val>
                                        </p:tav>
                                      </p:tavLst>
                                    </p:anim>
                                  </p:childTnLst>
                                </p:cTn>
                              </p:par>
                              <p:par>
                                <p:cTn id="263" presetID="2" presetClass="entr" presetSubtype="4" fill="hold" grpId="0" nodeType="withEffect">
                                  <p:stCondLst>
                                    <p:cond delay="0"/>
                                  </p:stCondLst>
                                  <p:childTnLst>
                                    <p:set>
                                      <p:cBhvr>
                                        <p:cTn id="264" dur="1" fill="hold">
                                          <p:stCondLst>
                                            <p:cond delay="0"/>
                                          </p:stCondLst>
                                        </p:cTn>
                                        <p:tgtEl>
                                          <p:spTgt spid="106"/>
                                        </p:tgtEl>
                                        <p:attrNameLst>
                                          <p:attrName>style.visibility</p:attrName>
                                        </p:attrNameLst>
                                      </p:cBhvr>
                                      <p:to>
                                        <p:strVal val="visible"/>
                                      </p:to>
                                    </p:set>
                                    <p:anim calcmode="lin" valueType="num">
                                      <p:cBhvr additive="base">
                                        <p:cTn id="265" dur="500" fill="hold"/>
                                        <p:tgtEl>
                                          <p:spTgt spid="106"/>
                                        </p:tgtEl>
                                        <p:attrNameLst>
                                          <p:attrName>ppt_x</p:attrName>
                                        </p:attrNameLst>
                                      </p:cBhvr>
                                      <p:tavLst>
                                        <p:tav tm="0">
                                          <p:val>
                                            <p:strVal val="#ppt_x"/>
                                          </p:val>
                                        </p:tav>
                                        <p:tav tm="100000">
                                          <p:val>
                                            <p:strVal val="#ppt_x"/>
                                          </p:val>
                                        </p:tav>
                                      </p:tavLst>
                                    </p:anim>
                                    <p:anim calcmode="lin" valueType="num">
                                      <p:cBhvr additive="base">
                                        <p:cTn id="266" dur="500" fill="hold"/>
                                        <p:tgtEl>
                                          <p:spTgt spid="106"/>
                                        </p:tgtEl>
                                        <p:attrNameLst>
                                          <p:attrName>ppt_y</p:attrName>
                                        </p:attrNameLst>
                                      </p:cBhvr>
                                      <p:tavLst>
                                        <p:tav tm="0">
                                          <p:val>
                                            <p:strVal val="1+#ppt_h/2"/>
                                          </p:val>
                                        </p:tav>
                                        <p:tav tm="100000">
                                          <p:val>
                                            <p:strVal val="#ppt_y"/>
                                          </p:val>
                                        </p:tav>
                                      </p:tavLst>
                                    </p:anim>
                                  </p:childTnLst>
                                </p:cTn>
                              </p:par>
                              <p:par>
                                <p:cTn id="267" presetID="2" presetClass="entr" presetSubtype="4" fill="hold" grpId="0" nodeType="withEffect">
                                  <p:stCondLst>
                                    <p:cond delay="0"/>
                                  </p:stCondLst>
                                  <p:childTnLst>
                                    <p:set>
                                      <p:cBhvr>
                                        <p:cTn id="268" dur="1" fill="hold">
                                          <p:stCondLst>
                                            <p:cond delay="0"/>
                                          </p:stCondLst>
                                        </p:cTn>
                                        <p:tgtEl>
                                          <p:spTgt spid="107"/>
                                        </p:tgtEl>
                                        <p:attrNameLst>
                                          <p:attrName>style.visibility</p:attrName>
                                        </p:attrNameLst>
                                      </p:cBhvr>
                                      <p:to>
                                        <p:strVal val="visible"/>
                                      </p:to>
                                    </p:set>
                                    <p:anim calcmode="lin" valueType="num">
                                      <p:cBhvr additive="base">
                                        <p:cTn id="269" dur="500" fill="hold"/>
                                        <p:tgtEl>
                                          <p:spTgt spid="107"/>
                                        </p:tgtEl>
                                        <p:attrNameLst>
                                          <p:attrName>ppt_x</p:attrName>
                                        </p:attrNameLst>
                                      </p:cBhvr>
                                      <p:tavLst>
                                        <p:tav tm="0">
                                          <p:val>
                                            <p:strVal val="#ppt_x"/>
                                          </p:val>
                                        </p:tav>
                                        <p:tav tm="100000">
                                          <p:val>
                                            <p:strVal val="#ppt_x"/>
                                          </p:val>
                                        </p:tav>
                                      </p:tavLst>
                                    </p:anim>
                                    <p:anim calcmode="lin" valueType="num">
                                      <p:cBhvr additive="base">
                                        <p:cTn id="270" dur="500" fill="hold"/>
                                        <p:tgtEl>
                                          <p:spTgt spid="107"/>
                                        </p:tgtEl>
                                        <p:attrNameLst>
                                          <p:attrName>ppt_y</p:attrName>
                                        </p:attrNameLst>
                                      </p:cBhvr>
                                      <p:tavLst>
                                        <p:tav tm="0">
                                          <p:val>
                                            <p:strVal val="1+#ppt_h/2"/>
                                          </p:val>
                                        </p:tav>
                                        <p:tav tm="100000">
                                          <p:val>
                                            <p:strVal val="#ppt_y"/>
                                          </p:val>
                                        </p:tav>
                                      </p:tavLst>
                                    </p:anim>
                                  </p:childTnLst>
                                </p:cTn>
                              </p:par>
                              <p:par>
                                <p:cTn id="271" presetID="2" presetClass="entr" presetSubtype="4" fill="hold" grpId="0" nodeType="withEffect">
                                  <p:stCondLst>
                                    <p:cond delay="0"/>
                                  </p:stCondLst>
                                  <p:childTnLst>
                                    <p:set>
                                      <p:cBhvr>
                                        <p:cTn id="272" dur="1" fill="hold">
                                          <p:stCondLst>
                                            <p:cond delay="0"/>
                                          </p:stCondLst>
                                        </p:cTn>
                                        <p:tgtEl>
                                          <p:spTgt spid="108"/>
                                        </p:tgtEl>
                                        <p:attrNameLst>
                                          <p:attrName>style.visibility</p:attrName>
                                        </p:attrNameLst>
                                      </p:cBhvr>
                                      <p:to>
                                        <p:strVal val="visible"/>
                                      </p:to>
                                    </p:set>
                                    <p:anim calcmode="lin" valueType="num">
                                      <p:cBhvr additive="base">
                                        <p:cTn id="273" dur="500" fill="hold"/>
                                        <p:tgtEl>
                                          <p:spTgt spid="108"/>
                                        </p:tgtEl>
                                        <p:attrNameLst>
                                          <p:attrName>ppt_x</p:attrName>
                                        </p:attrNameLst>
                                      </p:cBhvr>
                                      <p:tavLst>
                                        <p:tav tm="0">
                                          <p:val>
                                            <p:strVal val="#ppt_x"/>
                                          </p:val>
                                        </p:tav>
                                        <p:tav tm="100000">
                                          <p:val>
                                            <p:strVal val="#ppt_x"/>
                                          </p:val>
                                        </p:tav>
                                      </p:tavLst>
                                    </p:anim>
                                    <p:anim calcmode="lin" valueType="num">
                                      <p:cBhvr additive="base">
                                        <p:cTn id="274" dur="500" fill="hold"/>
                                        <p:tgtEl>
                                          <p:spTgt spid="108"/>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09"/>
                                        </p:tgtEl>
                                        <p:attrNameLst>
                                          <p:attrName>style.visibility</p:attrName>
                                        </p:attrNameLst>
                                      </p:cBhvr>
                                      <p:to>
                                        <p:strVal val="visible"/>
                                      </p:to>
                                    </p:set>
                                    <p:anim calcmode="lin" valueType="num">
                                      <p:cBhvr additive="base">
                                        <p:cTn id="277" dur="500" fill="hold"/>
                                        <p:tgtEl>
                                          <p:spTgt spid="109"/>
                                        </p:tgtEl>
                                        <p:attrNameLst>
                                          <p:attrName>ppt_x</p:attrName>
                                        </p:attrNameLst>
                                      </p:cBhvr>
                                      <p:tavLst>
                                        <p:tav tm="0">
                                          <p:val>
                                            <p:strVal val="#ppt_x"/>
                                          </p:val>
                                        </p:tav>
                                        <p:tav tm="100000">
                                          <p:val>
                                            <p:strVal val="#ppt_x"/>
                                          </p:val>
                                        </p:tav>
                                      </p:tavLst>
                                    </p:anim>
                                    <p:anim calcmode="lin" valueType="num">
                                      <p:cBhvr additive="base">
                                        <p:cTn id="278" dur="500" fill="hold"/>
                                        <p:tgtEl>
                                          <p:spTgt spid="109"/>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10"/>
                                        </p:tgtEl>
                                        <p:attrNameLst>
                                          <p:attrName>style.visibility</p:attrName>
                                        </p:attrNameLst>
                                      </p:cBhvr>
                                      <p:to>
                                        <p:strVal val="visible"/>
                                      </p:to>
                                    </p:set>
                                    <p:anim calcmode="lin" valueType="num">
                                      <p:cBhvr additive="base">
                                        <p:cTn id="281" dur="500" fill="hold"/>
                                        <p:tgtEl>
                                          <p:spTgt spid="110"/>
                                        </p:tgtEl>
                                        <p:attrNameLst>
                                          <p:attrName>ppt_x</p:attrName>
                                        </p:attrNameLst>
                                      </p:cBhvr>
                                      <p:tavLst>
                                        <p:tav tm="0">
                                          <p:val>
                                            <p:strVal val="#ppt_x"/>
                                          </p:val>
                                        </p:tav>
                                        <p:tav tm="100000">
                                          <p:val>
                                            <p:strVal val="#ppt_x"/>
                                          </p:val>
                                        </p:tav>
                                      </p:tavLst>
                                    </p:anim>
                                    <p:anim calcmode="lin" valueType="num">
                                      <p:cBhvr additive="base">
                                        <p:cTn id="282" dur="500" fill="hold"/>
                                        <p:tgtEl>
                                          <p:spTgt spid="110"/>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0"/>
                                  </p:stCondLst>
                                  <p:childTnLst>
                                    <p:set>
                                      <p:cBhvr>
                                        <p:cTn id="284" dur="1" fill="hold">
                                          <p:stCondLst>
                                            <p:cond delay="0"/>
                                          </p:stCondLst>
                                        </p:cTn>
                                        <p:tgtEl>
                                          <p:spTgt spid="111"/>
                                        </p:tgtEl>
                                        <p:attrNameLst>
                                          <p:attrName>style.visibility</p:attrName>
                                        </p:attrNameLst>
                                      </p:cBhvr>
                                      <p:to>
                                        <p:strVal val="visible"/>
                                      </p:to>
                                    </p:set>
                                    <p:anim calcmode="lin" valueType="num">
                                      <p:cBhvr additive="base">
                                        <p:cTn id="285" dur="500" fill="hold"/>
                                        <p:tgtEl>
                                          <p:spTgt spid="111"/>
                                        </p:tgtEl>
                                        <p:attrNameLst>
                                          <p:attrName>ppt_x</p:attrName>
                                        </p:attrNameLst>
                                      </p:cBhvr>
                                      <p:tavLst>
                                        <p:tav tm="0">
                                          <p:val>
                                            <p:strVal val="#ppt_x"/>
                                          </p:val>
                                        </p:tav>
                                        <p:tav tm="100000">
                                          <p:val>
                                            <p:strVal val="#ppt_x"/>
                                          </p:val>
                                        </p:tav>
                                      </p:tavLst>
                                    </p:anim>
                                    <p:anim calcmode="lin" valueType="num">
                                      <p:cBhvr additive="base">
                                        <p:cTn id="286" dur="500" fill="hold"/>
                                        <p:tgtEl>
                                          <p:spTgt spid="111"/>
                                        </p:tgtEl>
                                        <p:attrNameLst>
                                          <p:attrName>ppt_y</p:attrName>
                                        </p:attrNameLst>
                                      </p:cBhvr>
                                      <p:tavLst>
                                        <p:tav tm="0">
                                          <p:val>
                                            <p:strVal val="1+#ppt_h/2"/>
                                          </p:val>
                                        </p:tav>
                                        <p:tav tm="100000">
                                          <p:val>
                                            <p:strVal val="#ppt_y"/>
                                          </p:val>
                                        </p:tav>
                                      </p:tavLst>
                                    </p:anim>
                                  </p:childTnLst>
                                </p:cTn>
                              </p:par>
                              <p:par>
                                <p:cTn id="287" presetID="2" presetClass="entr" presetSubtype="4" fill="hold" grpId="0" nodeType="withEffect">
                                  <p:stCondLst>
                                    <p:cond delay="0"/>
                                  </p:stCondLst>
                                  <p:childTnLst>
                                    <p:set>
                                      <p:cBhvr>
                                        <p:cTn id="288" dur="1" fill="hold">
                                          <p:stCondLst>
                                            <p:cond delay="0"/>
                                          </p:stCondLst>
                                        </p:cTn>
                                        <p:tgtEl>
                                          <p:spTgt spid="112"/>
                                        </p:tgtEl>
                                        <p:attrNameLst>
                                          <p:attrName>style.visibility</p:attrName>
                                        </p:attrNameLst>
                                      </p:cBhvr>
                                      <p:to>
                                        <p:strVal val="visible"/>
                                      </p:to>
                                    </p:set>
                                    <p:anim calcmode="lin" valueType="num">
                                      <p:cBhvr additive="base">
                                        <p:cTn id="289" dur="500" fill="hold"/>
                                        <p:tgtEl>
                                          <p:spTgt spid="112"/>
                                        </p:tgtEl>
                                        <p:attrNameLst>
                                          <p:attrName>ppt_x</p:attrName>
                                        </p:attrNameLst>
                                      </p:cBhvr>
                                      <p:tavLst>
                                        <p:tav tm="0">
                                          <p:val>
                                            <p:strVal val="#ppt_x"/>
                                          </p:val>
                                        </p:tav>
                                        <p:tav tm="100000">
                                          <p:val>
                                            <p:strVal val="#ppt_x"/>
                                          </p:val>
                                        </p:tav>
                                      </p:tavLst>
                                    </p:anim>
                                    <p:anim calcmode="lin" valueType="num">
                                      <p:cBhvr additive="base">
                                        <p:cTn id="290" dur="500" fill="hold"/>
                                        <p:tgtEl>
                                          <p:spTgt spid="112"/>
                                        </p:tgtEl>
                                        <p:attrNameLst>
                                          <p:attrName>ppt_y</p:attrName>
                                        </p:attrNameLst>
                                      </p:cBhvr>
                                      <p:tavLst>
                                        <p:tav tm="0">
                                          <p:val>
                                            <p:strVal val="1+#ppt_h/2"/>
                                          </p:val>
                                        </p:tav>
                                        <p:tav tm="100000">
                                          <p:val>
                                            <p:strVal val="#ppt_y"/>
                                          </p:val>
                                        </p:tav>
                                      </p:tavLst>
                                    </p:anim>
                                  </p:childTnLst>
                                </p:cTn>
                              </p:par>
                              <p:par>
                                <p:cTn id="291" presetID="2" presetClass="entr" presetSubtype="8" fill="hold" grpId="0" nodeType="withEffect">
                                  <p:stCondLst>
                                    <p:cond delay="0"/>
                                  </p:stCondLst>
                                  <p:childTnLst>
                                    <p:set>
                                      <p:cBhvr>
                                        <p:cTn id="292" dur="1" fill="hold">
                                          <p:stCondLst>
                                            <p:cond delay="0"/>
                                          </p:stCondLst>
                                        </p:cTn>
                                        <p:tgtEl>
                                          <p:spTgt spid="122"/>
                                        </p:tgtEl>
                                        <p:attrNameLst>
                                          <p:attrName>style.visibility</p:attrName>
                                        </p:attrNameLst>
                                      </p:cBhvr>
                                      <p:to>
                                        <p:strVal val="visible"/>
                                      </p:to>
                                    </p:set>
                                    <p:anim calcmode="lin" valueType="num">
                                      <p:cBhvr additive="base">
                                        <p:cTn id="293" dur="500" fill="hold"/>
                                        <p:tgtEl>
                                          <p:spTgt spid="122"/>
                                        </p:tgtEl>
                                        <p:attrNameLst>
                                          <p:attrName>ppt_x</p:attrName>
                                        </p:attrNameLst>
                                      </p:cBhvr>
                                      <p:tavLst>
                                        <p:tav tm="0">
                                          <p:val>
                                            <p:strVal val="0-#ppt_w/2"/>
                                          </p:val>
                                        </p:tav>
                                        <p:tav tm="100000">
                                          <p:val>
                                            <p:strVal val="#ppt_x"/>
                                          </p:val>
                                        </p:tav>
                                      </p:tavLst>
                                    </p:anim>
                                    <p:anim calcmode="lin" valueType="num">
                                      <p:cBhvr additive="base">
                                        <p:cTn id="294" dur="500" fill="hold"/>
                                        <p:tgtEl>
                                          <p:spTgt spid="122"/>
                                        </p:tgtEl>
                                        <p:attrNameLst>
                                          <p:attrName>ppt_y</p:attrName>
                                        </p:attrNameLst>
                                      </p:cBhvr>
                                      <p:tavLst>
                                        <p:tav tm="0">
                                          <p:val>
                                            <p:strVal val="#ppt_y"/>
                                          </p:val>
                                        </p:tav>
                                        <p:tav tm="100000">
                                          <p:val>
                                            <p:strVal val="#ppt_y"/>
                                          </p:val>
                                        </p:tav>
                                      </p:tavLst>
                                    </p:anim>
                                  </p:childTnLst>
                                </p:cTn>
                              </p:par>
                              <p:par>
                                <p:cTn id="295" presetID="2" presetClass="entr" presetSubtype="4" fill="hold" grpId="0" nodeType="withEffect">
                                  <p:stCondLst>
                                    <p:cond delay="0"/>
                                  </p:stCondLst>
                                  <p:childTnLst>
                                    <p:set>
                                      <p:cBhvr>
                                        <p:cTn id="296" dur="1" fill="hold">
                                          <p:stCondLst>
                                            <p:cond delay="0"/>
                                          </p:stCondLst>
                                        </p:cTn>
                                        <p:tgtEl>
                                          <p:spTgt spid="113"/>
                                        </p:tgtEl>
                                        <p:attrNameLst>
                                          <p:attrName>style.visibility</p:attrName>
                                        </p:attrNameLst>
                                      </p:cBhvr>
                                      <p:to>
                                        <p:strVal val="visible"/>
                                      </p:to>
                                    </p:set>
                                    <p:anim calcmode="lin" valueType="num">
                                      <p:cBhvr additive="base">
                                        <p:cTn id="297" dur="500" fill="hold"/>
                                        <p:tgtEl>
                                          <p:spTgt spid="113"/>
                                        </p:tgtEl>
                                        <p:attrNameLst>
                                          <p:attrName>ppt_x</p:attrName>
                                        </p:attrNameLst>
                                      </p:cBhvr>
                                      <p:tavLst>
                                        <p:tav tm="0">
                                          <p:val>
                                            <p:strVal val="#ppt_x"/>
                                          </p:val>
                                        </p:tav>
                                        <p:tav tm="100000">
                                          <p:val>
                                            <p:strVal val="#ppt_x"/>
                                          </p:val>
                                        </p:tav>
                                      </p:tavLst>
                                    </p:anim>
                                    <p:anim calcmode="lin" valueType="num">
                                      <p:cBhvr additive="base">
                                        <p:cTn id="298" dur="500" fill="hold"/>
                                        <p:tgtEl>
                                          <p:spTgt spid="113"/>
                                        </p:tgtEl>
                                        <p:attrNameLst>
                                          <p:attrName>ppt_y</p:attrName>
                                        </p:attrNameLst>
                                      </p:cBhvr>
                                      <p:tavLst>
                                        <p:tav tm="0">
                                          <p:val>
                                            <p:strVal val="1+#ppt_h/2"/>
                                          </p:val>
                                        </p:tav>
                                        <p:tav tm="100000">
                                          <p:val>
                                            <p:strVal val="#ppt_y"/>
                                          </p:val>
                                        </p:tav>
                                      </p:tavLst>
                                    </p:anim>
                                  </p:childTnLst>
                                </p:cTn>
                              </p:par>
                              <p:par>
                                <p:cTn id="299" presetID="2" presetClass="entr" presetSubtype="4" fill="hold" grpId="0" nodeType="withEffect">
                                  <p:stCondLst>
                                    <p:cond delay="0"/>
                                  </p:stCondLst>
                                  <p:childTnLst>
                                    <p:set>
                                      <p:cBhvr>
                                        <p:cTn id="300" dur="1" fill="hold">
                                          <p:stCondLst>
                                            <p:cond delay="0"/>
                                          </p:stCondLst>
                                        </p:cTn>
                                        <p:tgtEl>
                                          <p:spTgt spid="114"/>
                                        </p:tgtEl>
                                        <p:attrNameLst>
                                          <p:attrName>style.visibility</p:attrName>
                                        </p:attrNameLst>
                                      </p:cBhvr>
                                      <p:to>
                                        <p:strVal val="visible"/>
                                      </p:to>
                                    </p:set>
                                    <p:anim calcmode="lin" valueType="num">
                                      <p:cBhvr additive="base">
                                        <p:cTn id="301" dur="500" fill="hold"/>
                                        <p:tgtEl>
                                          <p:spTgt spid="114"/>
                                        </p:tgtEl>
                                        <p:attrNameLst>
                                          <p:attrName>ppt_x</p:attrName>
                                        </p:attrNameLst>
                                      </p:cBhvr>
                                      <p:tavLst>
                                        <p:tav tm="0">
                                          <p:val>
                                            <p:strVal val="#ppt_x"/>
                                          </p:val>
                                        </p:tav>
                                        <p:tav tm="100000">
                                          <p:val>
                                            <p:strVal val="#ppt_x"/>
                                          </p:val>
                                        </p:tav>
                                      </p:tavLst>
                                    </p:anim>
                                    <p:anim calcmode="lin" valueType="num">
                                      <p:cBhvr additive="base">
                                        <p:cTn id="302" dur="500" fill="hold"/>
                                        <p:tgtEl>
                                          <p:spTgt spid="114"/>
                                        </p:tgtEl>
                                        <p:attrNameLst>
                                          <p:attrName>ppt_y</p:attrName>
                                        </p:attrNameLst>
                                      </p:cBhvr>
                                      <p:tavLst>
                                        <p:tav tm="0">
                                          <p:val>
                                            <p:strVal val="1+#ppt_h/2"/>
                                          </p:val>
                                        </p:tav>
                                        <p:tav tm="100000">
                                          <p:val>
                                            <p:strVal val="#ppt_y"/>
                                          </p:val>
                                        </p:tav>
                                      </p:tavLst>
                                    </p:anim>
                                  </p:childTnLst>
                                </p:cTn>
                              </p:par>
                              <p:par>
                                <p:cTn id="303" presetID="2" presetClass="entr" presetSubtype="4" fill="hold" grpId="0" nodeType="withEffect">
                                  <p:stCondLst>
                                    <p:cond delay="0"/>
                                  </p:stCondLst>
                                  <p:childTnLst>
                                    <p:set>
                                      <p:cBhvr>
                                        <p:cTn id="304" dur="1" fill="hold">
                                          <p:stCondLst>
                                            <p:cond delay="0"/>
                                          </p:stCondLst>
                                        </p:cTn>
                                        <p:tgtEl>
                                          <p:spTgt spid="115"/>
                                        </p:tgtEl>
                                        <p:attrNameLst>
                                          <p:attrName>style.visibility</p:attrName>
                                        </p:attrNameLst>
                                      </p:cBhvr>
                                      <p:to>
                                        <p:strVal val="visible"/>
                                      </p:to>
                                    </p:set>
                                    <p:anim calcmode="lin" valueType="num">
                                      <p:cBhvr additive="base">
                                        <p:cTn id="305" dur="500" fill="hold"/>
                                        <p:tgtEl>
                                          <p:spTgt spid="115"/>
                                        </p:tgtEl>
                                        <p:attrNameLst>
                                          <p:attrName>ppt_x</p:attrName>
                                        </p:attrNameLst>
                                      </p:cBhvr>
                                      <p:tavLst>
                                        <p:tav tm="0">
                                          <p:val>
                                            <p:strVal val="#ppt_x"/>
                                          </p:val>
                                        </p:tav>
                                        <p:tav tm="100000">
                                          <p:val>
                                            <p:strVal val="#ppt_x"/>
                                          </p:val>
                                        </p:tav>
                                      </p:tavLst>
                                    </p:anim>
                                    <p:anim calcmode="lin" valueType="num">
                                      <p:cBhvr additive="base">
                                        <p:cTn id="306" dur="500" fill="hold"/>
                                        <p:tgtEl>
                                          <p:spTgt spid="115"/>
                                        </p:tgtEl>
                                        <p:attrNameLst>
                                          <p:attrName>ppt_y</p:attrName>
                                        </p:attrNameLst>
                                      </p:cBhvr>
                                      <p:tavLst>
                                        <p:tav tm="0">
                                          <p:val>
                                            <p:strVal val="1+#ppt_h/2"/>
                                          </p:val>
                                        </p:tav>
                                        <p:tav tm="100000">
                                          <p:val>
                                            <p:strVal val="#ppt_y"/>
                                          </p:val>
                                        </p:tav>
                                      </p:tavLst>
                                    </p:anim>
                                  </p:childTnLst>
                                </p:cTn>
                              </p:par>
                              <p:par>
                                <p:cTn id="307" presetID="2" presetClass="entr" presetSubtype="4" fill="hold" grpId="0" nodeType="withEffect">
                                  <p:stCondLst>
                                    <p:cond delay="0"/>
                                  </p:stCondLst>
                                  <p:childTnLst>
                                    <p:set>
                                      <p:cBhvr>
                                        <p:cTn id="308" dur="1" fill="hold">
                                          <p:stCondLst>
                                            <p:cond delay="0"/>
                                          </p:stCondLst>
                                        </p:cTn>
                                        <p:tgtEl>
                                          <p:spTgt spid="116"/>
                                        </p:tgtEl>
                                        <p:attrNameLst>
                                          <p:attrName>style.visibility</p:attrName>
                                        </p:attrNameLst>
                                      </p:cBhvr>
                                      <p:to>
                                        <p:strVal val="visible"/>
                                      </p:to>
                                    </p:set>
                                    <p:anim calcmode="lin" valueType="num">
                                      <p:cBhvr additive="base">
                                        <p:cTn id="309" dur="500" fill="hold"/>
                                        <p:tgtEl>
                                          <p:spTgt spid="116"/>
                                        </p:tgtEl>
                                        <p:attrNameLst>
                                          <p:attrName>ppt_x</p:attrName>
                                        </p:attrNameLst>
                                      </p:cBhvr>
                                      <p:tavLst>
                                        <p:tav tm="0">
                                          <p:val>
                                            <p:strVal val="#ppt_x"/>
                                          </p:val>
                                        </p:tav>
                                        <p:tav tm="100000">
                                          <p:val>
                                            <p:strVal val="#ppt_x"/>
                                          </p:val>
                                        </p:tav>
                                      </p:tavLst>
                                    </p:anim>
                                    <p:anim calcmode="lin" valueType="num">
                                      <p:cBhvr additive="base">
                                        <p:cTn id="310" dur="500" fill="hold"/>
                                        <p:tgtEl>
                                          <p:spTgt spid="116"/>
                                        </p:tgtEl>
                                        <p:attrNameLst>
                                          <p:attrName>ppt_y</p:attrName>
                                        </p:attrNameLst>
                                      </p:cBhvr>
                                      <p:tavLst>
                                        <p:tav tm="0">
                                          <p:val>
                                            <p:strVal val="1+#ppt_h/2"/>
                                          </p:val>
                                        </p:tav>
                                        <p:tav tm="100000">
                                          <p:val>
                                            <p:strVal val="#ppt_y"/>
                                          </p:val>
                                        </p:tav>
                                      </p:tavLst>
                                    </p:anim>
                                  </p:childTnLst>
                                </p:cTn>
                              </p:par>
                              <p:par>
                                <p:cTn id="311" presetID="2" presetClass="entr" presetSubtype="4" fill="hold" grpId="0" nodeType="withEffect">
                                  <p:stCondLst>
                                    <p:cond delay="0"/>
                                  </p:stCondLst>
                                  <p:childTnLst>
                                    <p:set>
                                      <p:cBhvr>
                                        <p:cTn id="312" dur="1" fill="hold">
                                          <p:stCondLst>
                                            <p:cond delay="0"/>
                                          </p:stCondLst>
                                        </p:cTn>
                                        <p:tgtEl>
                                          <p:spTgt spid="117"/>
                                        </p:tgtEl>
                                        <p:attrNameLst>
                                          <p:attrName>style.visibility</p:attrName>
                                        </p:attrNameLst>
                                      </p:cBhvr>
                                      <p:to>
                                        <p:strVal val="visible"/>
                                      </p:to>
                                    </p:set>
                                    <p:anim calcmode="lin" valueType="num">
                                      <p:cBhvr additive="base">
                                        <p:cTn id="313" dur="500" fill="hold"/>
                                        <p:tgtEl>
                                          <p:spTgt spid="117"/>
                                        </p:tgtEl>
                                        <p:attrNameLst>
                                          <p:attrName>ppt_x</p:attrName>
                                        </p:attrNameLst>
                                      </p:cBhvr>
                                      <p:tavLst>
                                        <p:tav tm="0">
                                          <p:val>
                                            <p:strVal val="#ppt_x"/>
                                          </p:val>
                                        </p:tav>
                                        <p:tav tm="100000">
                                          <p:val>
                                            <p:strVal val="#ppt_x"/>
                                          </p:val>
                                        </p:tav>
                                      </p:tavLst>
                                    </p:anim>
                                    <p:anim calcmode="lin" valueType="num">
                                      <p:cBhvr additive="base">
                                        <p:cTn id="314" dur="500" fill="hold"/>
                                        <p:tgtEl>
                                          <p:spTgt spid="117"/>
                                        </p:tgtEl>
                                        <p:attrNameLst>
                                          <p:attrName>ppt_y</p:attrName>
                                        </p:attrNameLst>
                                      </p:cBhvr>
                                      <p:tavLst>
                                        <p:tav tm="0">
                                          <p:val>
                                            <p:strVal val="1+#ppt_h/2"/>
                                          </p:val>
                                        </p:tav>
                                        <p:tav tm="100000">
                                          <p:val>
                                            <p:strVal val="#ppt_y"/>
                                          </p:val>
                                        </p:tav>
                                      </p:tavLst>
                                    </p:anim>
                                  </p:childTnLst>
                                </p:cTn>
                              </p:par>
                              <p:par>
                                <p:cTn id="315" presetID="2" presetClass="entr" presetSubtype="4" fill="hold" grpId="0" nodeType="withEffect">
                                  <p:stCondLst>
                                    <p:cond delay="0"/>
                                  </p:stCondLst>
                                  <p:childTnLst>
                                    <p:set>
                                      <p:cBhvr>
                                        <p:cTn id="316" dur="1" fill="hold">
                                          <p:stCondLst>
                                            <p:cond delay="0"/>
                                          </p:stCondLst>
                                        </p:cTn>
                                        <p:tgtEl>
                                          <p:spTgt spid="118"/>
                                        </p:tgtEl>
                                        <p:attrNameLst>
                                          <p:attrName>style.visibility</p:attrName>
                                        </p:attrNameLst>
                                      </p:cBhvr>
                                      <p:to>
                                        <p:strVal val="visible"/>
                                      </p:to>
                                    </p:set>
                                    <p:anim calcmode="lin" valueType="num">
                                      <p:cBhvr additive="base">
                                        <p:cTn id="317" dur="500" fill="hold"/>
                                        <p:tgtEl>
                                          <p:spTgt spid="118"/>
                                        </p:tgtEl>
                                        <p:attrNameLst>
                                          <p:attrName>ppt_x</p:attrName>
                                        </p:attrNameLst>
                                      </p:cBhvr>
                                      <p:tavLst>
                                        <p:tav tm="0">
                                          <p:val>
                                            <p:strVal val="#ppt_x"/>
                                          </p:val>
                                        </p:tav>
                                        <p:tav tm="100000">
                                          <p:val>
                                            <p:strVal val="#ppt_x"/>
                                          </p:val>
                                        </p:tav>
                                      </p:tavLst>
                                    </p:anim>
                                    <p:anim calcmode="lin" valueType="num">
                                      <p:cBhvr additive="base">
                                        <p:cTn id="318" dur="500" fill="hold"/>
                                        <p:tgtEl>
                                          <p:spTgt spid="118"/>
                                        </p:tgtEl>
                                        <p:attrNameLst>
                                          <p:attrName>ppt_y</p:attrName>
                                        </p:attrNameLst>
                                      </p:cBhvr>
                                      <p:tavLst>
                                        <p:tav tm="0">
                                          <p:val>
                                            <p:strVal val="1+#ppt_h/2"/>
                                          </p:val>
                                        </p:tav>
                                        <p:tav tm="100000">
                                          <p:val>
                                            <p:strVal val="#ppt_y"/>
                                          </p:val>
                                        </p:tav>
                                      </p:tavLst>
                                    </p:anim>
                                  </p:childTnLst>
                                </p:cTn>
                              </p:par>
                              <p:par>
                                <p:cTn id="319" presetID="2" presetClass="entr" presetSubtype="4" fill="hold" grpId="0" nodeType="withEffect">
                                  <p:stCondLst>
                                    <p:cond delay="0"/>
                                  </p:stCondLst>
                                  <p:childTnLst>
                                    <p:set>
                                      <p:cBhvr>
                                        <p:cTn id="320" dur="1" fill="hold">
                                          <p:stCondLst>
                                            <p:cond delay="0"/>
                                          </p:stCondLst>
                                        </p:cTn>
                                        <p:tgtEl>
                                          <p:spTgt spid="119"/>
                                        </p:tgtEl>
                                        <p:attrNameLst>
                                          <p:attrName>style.visibility</p:attrName>
                                        </p:attrNameLst>
                                      </p:cBhvr>
                                      <p:to>
                                        <p:strVal val="visible"/>
                                      </p:to>
                                    </p:set>
                                    <p:anim calcmode="lin" valueType="num">
                                      <p:cBhvr additive="base">
                                        <p:cTn id="321" dur="500" fill="hold"/>
                                        <p:tgtEl>
                                          <p:spTgt spid="119"/>
                                        </p:tgtEl>
                                        <p:attrNameLst>
                                          <p:attrName>ppt_x</p:attrName>
                                        </p:attrNameLst>
                                      </p:cBhvr>
                                      <p:tavLst>
                                        <p:tav tm="0">
                                          <p:val>
                                            <p:strVal val="#ppt_x"/>
                                          </p:val>
                                        </p:tav>
                                        <p:tav tm="100000">
                                          <p:val>
                                            <p:strVal val="#ppt_x"/>
                                          </p:val>
                                        </p:tav>
                                      </p:tavLst>
                                    </p:anim>
                                    <p:anim calcmode="lin" valueType="num">
                                      <p:cBhvr additive="base">
                                        <p:cTn id="322" dur="500" fill="hold"/>
                                        <p:tgtEl>
                                          <p:spTgt spid="119"/>
                                        </p:tgtEl>
                                        <p:attrNameLst>
                                          <p:attrName>ppt_y</p:attrName>
                                        </p:attrNameLst>
                                      </p:cBhvr>
                                      <p:tavLst>
                                        <p:tav tm="0">
                                          <p:val>
                                            <p:strVal val="1+#ppt_h/2"/>
                                          </p:val>
                                        </p:tav>
                                        <p:tav tm="100000">
                                          <p:val>
                                            <p:strVal val="#ppt_y"/>
                                          </p:val>
                                        </p:tav>
                                      </p:tavLst>
                                    </p:anim>
                                  </p:childTnLst>
                                </p:cTn>
                              </p:par>
                              <p:par>
                                <p:cTn id="323" presetID="2" presetClass="entr" presetSubtype="4" fill="hold" grpId="0" nodeType="withEffect">
                                  <p:stCondLst>
                                    <p:cond delay="0"/>
                                  </p:stCondLst>
                                  <p:childTnLst>
                                    <p:set>
                                      <p:cBhvr>
                                        <p:cTn id="324" dur="1" fill="hold">
                                          <p:stCondLst>
                                            <p:cond delay="0"/>
                                          </p:stCondLst>
                                        </p:cTn>
                                        <p:tgtEl>
                                          <p:spTgt spid="120"/>
                                        </p:tgtEl>
                                        <p:attrNameLst>
                                          <p:attrName>style.visibility</p:attrName>
                                        </p:attrNameLst>
                                      </p:cBhvr>
                                      <p:to>
                                        <p:strVal val="visible"/>
                                      </p:to>
                                    </p:set>
                                    <p:anim calcmode="lin" valueType="num">
                                      <p:cBhvr additive="base">
                                        <p:cTn id="325" dur="500" fill="hold"/>
                                        <p:tgtEl>
                                          <p:spTgt spid="120"/>
                                        </p:tgtEl>
                                        <p:attrNameLst>
                                          <p:attrName>ppt_x</p:attrName>
                                        </p:attrNameLst>
                                      </p:cBhvr>
                                      <p:tavLst>
                                        <p:tav tm="0">
                                          <p:val>
                                            <p:strVal val="#ppt_x"/>
                                          </p:val>
                                        </p:tav>
                                        <p:tav tm="100000">
                                          <p:val>
                                            <p:strVal val="#ppt_x"/>
                                          </p:val>
                                        </p:tav>
                                      </p:tavLst>
                                    </p:anim>
                                    <p:anim calcmode="lin" valueType="num">
                                      <p:cBhvr additive="base">
                                        <p:cTn id="326" dur="500" fill="hold"/>
                                        <p:tgtEl>
                                          <p:spTgt spid="120"/>
                                        </p:tgtEl>
                                        <p:attrNameLst>
                                          <p:attrName>ppt_y</p:attrName>
                                        </p:attrNameLst>
                                      </p:cBhvr>
                                      <p:tavLst>
                                        <p:tav tm="0">
                                          <p:val>
                                            <p:strVal val="1+#ppt_h/2"/>
                                          </p:val>
                                        </p:tav>
                                        <p:tav tm="100000">
                                          <p:val>
                                            <p:strVal val="#ppt_y"/>
                                          </p:val>
                                        </p:tav>
                                      </p:tavLst>
                                    </p:anim>
                                  </p:childTnLst>
                                </p:cTn>
                              </p:par>
                              <p:par>
                                <p:cTn id="327" presetID="2" presetClass="entr" presetSubtype="2" fill="hold" grpId="0" nodeType="withEffect">
                                  <p:stCondLst>
                                    <p:cond delay="0"/>
                                  </p:stCondLst>
                                  <p:childTnLst>
                                    <p:set>
                                      <p:cBhvr>
                                        <p:cTn id="328" dur="1" fill="hold">
                                          <p:stCondLst>
                                            <p:cond delay="0"/>
                                          </p:stCondLst>
                                        </p:cTn>
                                        <p:tgtEl>
                                          <p:spTgt spid="121"/>
                                        </p:tgtEl>
                                        <p:attrNameLst>
                                          <p:attrName>style.visibility</p:attrName>
                                        </p:attrNameLst>
                                      </p:cBhvr>
                                      <p:to>
                                        <p:strVal val="visible"/>
                                      </p:to>
                                    </p:set>
                                    <p:anim calcmode="lin" valueType="num">
                                      <p:cBhvr additive="base">
                                        <p:cTn id="329" dur="500" fill="hold"/>
                                        <p:tgtEl>
                                          <p:spTgt spid="121"/>
                                        </p:tgtEl>
                                        <p:attrNameLst>
                                          <p:attrName>ppt_x</p:attrName>
                                        </p:attrNameLst>
                                      </p:cBhvr>
                                      <p:tavLst>
                                        <p:tav tm="0">
                                          <p:val>
                                            <p:strVal val="1+#ppt_w/2"/>
                                          </p:val>
                                        </p:tav>
                                        <p:tav tm="100000">
                                          <p:val>
                                            <p:strVal val="#ppt_x"/>
                                          </p:val>
                                        </p:tav>
                                      </p:tavLst>
                                    </p:anim>
                                    <p:anim calcmode="lin" valueType="num">
                                      <p:cBhvr additive="base">
                                        <p:cTn id="330" dur="500" fill="hold"/>
                                        <p:tgtEl>
                                          <p:spTgt spid="121"/>
                                        </p:tgtEl>
                                        <p:attrNameLst>
                                          <p:attrName>ppt_y</p:attrName>
                                        </p:attrNameLst>
                                      </p:cBhvr>
                                      <p:tavLst>
                                        <p:tav tm="0">
                                          <p:val>
                                            <p:strVal val="#ppt_y"/>
                                          </p:val>
                                        </p:tav>
                                        <p:tav tm="100000">
                                          <p:val>
                                            <p:strVal val="#ppt_y"/>
                                          </p:val>
                                        </p:tav>
                                      </p:tavLst>
                                    </p:anim>
                                  </p:childTnLst>
                                </p:cTn>
                              </p:par>
                              <p:par>
                                <p:cTn id="331" presetID="2" presetClass="entr" presetSubtype="8" fill="hold" nodeType="withEffect">
                                  <p:stCondLst>
                                    <p:cond delay="0"/>
                                  </p:stCondLst>
                                  <p:childTnLst>
                                    <p:set>
                                      <p:cBhvr>
                                        <p:cTn id="332" dur="1" fill="hold">
                                          <p:stCondLst>
                                            <p:cond delay="0"/>
                                          </p:stCondLst>
                                        </p:cTn>
                                        <p:tgtEl>
                                          <p:spTgt spid="129"/>
                                        </p:tgtEl>
                                        <p:attrNameLst>
                                          <p:attrName>style.visibility</p:attrName>
                                        </p:attrNameLst>
                                      </p:cBhvr>
                                      <p:to>
                                        <p:strVal val="visible"/>
                                      </p:to>
                                    </p:set>
                                    <p:anim calcmode="lin" valueType="num">
                                      <p:cBhvr additive="base">
                                        <p:cTn id="333" dur="500" fill="hold"/>
                                        <p:tgtEl>
                                          <p:spTgt spid="129"/>
                                        </p:tgtEl>
                                        <p:attrNameLst>
                                          <p:attrName>ppt_x</p:attrName>
                                        </p:attrNameLst>
                                      </p:cBhvr>
                                      <p:tavLst>
                                        <p:tav tm="0">
                                          <p:val>
                                            <p:strVal val="0-#ppt_w/2"/>
                                          </p:val>
                                        </p:tav>
                                        <p:tav tm="100000">
                                          <p:val>
                                            <p:strVal val="#ppt_x"/>
                                          </p:val>
                                        </p:tav>
                                      </p:tavLst>
                                    </p:anim>
                                    <p:anim calcmode="lin" valueType="num">
                                      <p:cBhvr additive="base">
                                        <p:cTn id="334" dur="500" fill="hold"/>
                                        <p:tgtEl>
                                          <p:spTgt spid="129"/>
                                        </p:tgtEl>
                                        <p:attrNameLst>
                                          <p:attrName>ppt_y</p:attrName>
                                        </p:attrNameLst>
                                      </p:cBhvr>
                                      <p:tavLst>
                                        <p:tav tm="0">
                                          <p:val>
                                            <p:strVal val="#ppt_y"/>
                                          </p:val>
                                        </p:tav>
                                        <p:tav tm="100000">
                                          <p:val>
                                            <p:strVal val="#ppt_y"/>
                                          </p:val>
                                        </p:tav>
                                      </p:tavLst>
                                    </p:anim>
                                  </p:childTnLst>
                                </p:cTn>
                              </p:par>
                              <p:par>
                                <p:cTn id="335" presetID="2" presetClass="entr" presetSubtype="8" fill="hold" nodeType="withEffect">
                                  <p:stCondLst>
                                    <p:cond delay="0"/>
                                  </p:stCondLst>
                                  <p:childTnLst>
                                    <p:set>
                                      <p:cBhvr>
                                        <p:cTn id="336" dur="1" fill="hold">
                                          <p:stCondLst>
                                            <p:cond delay="0"/>
                                          </p:stCondLst>
                                        </p:cTn>
                                        <p:tgtEl>
                                          <p:spTgt spid="123"/>
                                        </p:tgtEl>
                                        <p:attrNameLst>
                                          <p:attrName>style.visibility</p:attrName>
                                        </p:attrNameLst>
                                      </p:cBhvr>
                                      <p:to>
                                        <p:strVal val="visible"/>
                                      </p:to>
                                    </p:set>
                                    <p:anim calcmode="lin" valueType="num">
                                      <p:cBhvr additive="base">
                                        <p:cTn id="337" dur="500" fill="hold"/>
                                        <p:tgtEl>
                                          <p:spTgt spid="123"/>
                                        </p:tgtEl>
                                        <p:attrNameLst>
                                          <p:attrName>ppt_x</p:attrName>
                                        </p:attrNameLst>
                                      </p:cBhvr>
                                      <p:tavLst>
                                        <p:tav tm="0">
                                          <p:val>
                                            <p:strVal val="0-#ppt_w/2"/>
                                          </p:val>
                                        </p:tav>
                                        <p:tav tm="100000">
                                          <p:val>
                                            <p:strVal val="#ppt_x"/>
                                          </p:val>
                                        </p:tav>
                                      </p:tavLst>
                                    </p:anim>
                                    <p:anim calcmode="lin" valueType="num">
                                      <p:cBhvr additive="base">
                                        <p:cTn id="338" dur="500" fill="hold"/>
                                        <p:tgtEl>
                                          <p:spTgt spid="123"/>
                                        </p:tgtEl>
                                        <p:attrNameLst>
                                          <p:attrName>ppt_y</p:attrName>
                                        </p:attrNameLst>
                                      </p:cBhvr>
                                      <p:tavLst>
                                        <p:tav tm="0">
                                          <p:val>
                                            <p:strVal val="#ppt_y"/>
                                          </p:val>
                                        </p:tav>
                                        <p:tav tm="100000">
                                          <p:val>
                                            <p:strVal val="#ppt_y"/>
                                          </p:val>
                                        </p:tav>
                                      </p:tavLst>
                                    </p:anim>
                                  </p:childTnLst>
                                </p:cTn>
                              </p:par>
                              <p:par>
                                <p:cTn id="339" presetID="2" presetClass="entr" presetSubtype="8" fill="hold" nodeType="withEffect">
                                  <p:stCondLst>
                                    <p:cond delay="0"/>
                                  </p:stCondLst>
                                  <p:childTnLst>
                                    <p:set>
                                      <p:cBhvr>
                                        <p:cTn id="340" dur="1" fill="hold">
                                          <p:stCondLst>
                                            <p:cond delay="0"/>
                                          </p:stCondLst>
                                        </p:cTn>
                                        <p:tgtEl>
                                          <p:spTgt spid="131"/>
                                        </p:tgtEl>
                                        <p:attrNameLst>
                                          <p:attrName>style.visibility</p:attrName>
                                        </p:attrNameLst>
                                      </p:cBhvr>
                                      <p:to>
                                        <p:strVal val="visible"/>
                                      </p:to>
                                    </p:set>
                                    <p:anim calcmode="lin" valueType="num">
                                      <p:cBhvr additive="base">
                                        <p:cTn id="341" dur="500" fill="hold"/>
                                        <p:tgtEl>
                                          <p:spTgt spid="131"/>
                                        </p:tgtEl>
                                        <p:attrNameLst>
                                          <p:attrName>ppt_x</p:attrName>
                                        </p:attrNameLst>
                                      </p:cBhvr>
                                      <p:tavLst>
                                        <p:tav tm="0">
                                          <p:val>
                                            <p:strVal val="0-#ppt_w/2"/>
                                          </p:val>
                                        </p:tav>
                                        <p:tav tm="100000">
                                          <p:val>
                                            <p:strVal val="#ppt_x"/>
                                          </p:val>
                                        </p:tav>
                                      </p:tavLst>
                                    </p:anim>
                                    <p:anim calcmode="lin" valueType="num">
                                      <p:cBhvr additive="base">
                                        <p:cTn id="342" dur="500" fill="hold"/>
                                        <p:tgtEl>
                                          <p:spTgt spid="131"/>
                                        </p:tgtEl>
                                        <p:attrNameLst>
                                          <p:attrName>ppt_y</p:attrName>
                                        </p:attrNameLst>
                                      </p:cBhvr>
                                      <p:tavLst>
                                        <p:tav tm="0">
                                          <p:val>
                                            <p:strVal val="#ppt_y"/>
                                          </p:val>
                                        </p:tav>
                                        <p:tav tm="100000">
                                          <p:val>
                                            <p:strVal val="#ppt_y"/>
                                          </p:val>
                                        </p:tav>
                                      </p:tavLst>
                                    </p:anim>
                                  </p:childTnLst>
                                </p:cTn>
                              </p:par>
                              <p:par>
                                <p:cTn id="343" presetID="2" presetClass="entr" presetSubtype="2" fill="hold" nodeType="withEffect">
                                  <p:stCondLst>
                                    <p:cond delay="0"/>
                                  </p:stCondLst>
                                  <p:childTnLst>
                                    <p:set>
                                      <p:cBhvr>
                                        <p:cTn id="344" dur="1" fill="hold">
                                          <p:stCondLst>
                                            <p:cond delay="0"/>
                                          </p:stCondLst>
                                        </p:cTn>
                                        <p:tgtEl>
                                          <p:spTgt spid="133"/>
                                        </p:tgtEl>
                                        <p:attrNameLst>
                                          <p:attrName>style.visibility</p:attrName>
                                        </p:attrNameLst>
                                      </p:cBhvr>
                                      <p:to>
                                        <p:strVal val="visible"/>
                                      </p:to>
                                    </p:set>
                                    <p:anim calcmode="lin" valueType="num">
                                      <p:cBhvr additive="base">
                                        <p:cTn id="345" dur="500" fill="hold"/>
                                        <p:tgtEl>
                                          <p:spTgt spid="133"/>
                                        </p:tgtEl>
                                        <p:attrNameLst>
                                          <p:attrName>ppt_x</p:attrName>
                                        </p:attrNameLst>
                                      </p:cBhvr>
                                      <p:tavLst>
                                        <p:tav tm="0">
                                          <p:val>
                                            <p:strVal val="1+#ppt_w/2"/>
                                          </p:val>
                                        </p:tav>
                                        <p:tav tm="100000">
                                          <p:val>
                                            <p:strVal val="#ppt_x"/>
                                          </p:val>
                                        </p:tav>
                                      </p:tavLst>
                                    </p:anim>
                                    <p:anim calcmode="lin" valueType="num">
                                      <p:cBhvr additive="base">
                                        <p:cTn id="346" dur="500" fill="hold"/>
                                        <p:tgtEl>
                                          <p:spTgt spid="133"/>
                                        </p:tgtEl>
                                        <p:attrNameLst>
                                          <p:attrName>ppt_y</p:attrName>
                                        </p:attrNameLst>
                                      </p:cBhvr>
                                      <p:tavLst>
                                        <p:tav tm="0">
                                          <p:val>
                                            <p:strVal val="#ppt_y"/>
                                          </p:val>
                                        </p:tav>
                                        <p:tav tm="100000">
                                          <p:val>
                                            <p:strVal val="#ppt_y"/>
                                          </p:val>
                                        </p:tav>
                                      </p:tavLst>
                                    </p:anim>
                                  </p:childTnLst>
                                </p:cTn>
                              </p:par>
                              <p:par>
                                <p:cTn id="347" presetID="2" presetClass="entr" presetSubtype="2" fill="hold" nodeType="withEffect">
                                  <p:stCondLst>
                                    <p:cond delay="0"/>
                                  </p:stCondLst>
                                  <p:childTnLst>
                                    <p:set>
                                      <p:cBhvr>
                                        <p:cTn id="348" dur="1" fill="hold">
                                          <p:stCondLst>
                                            <p:cond delay="0"/>
                                          </p:stCondLst>
                                        </p:cTn>
                                        <p:tgtEl>
                                          <p:spTgt spid="134"/>
                                        </p:tgtEl>
                                        <p:attrNameLst>
                                          <p:attrName>style.visibility</p:attrName>
                                        </p:attrNameLst>
                                      </p:cBhvr>
                                      <p:to>
                                        <p:strVal val="visible"/>
                                      </p:to>
                                    </p:set>
                                    <p:anim calcmode="lin" valueType="num">
                                      <p:cBhvr additive="base">
                                        <p:cTn id="349" dur="500" fill="hold"/>
                                        <p:tgtEl>
                                          <p:spTgt spid="134"/>
                                        </p:tgtEl>
                                        <p:attrNameLst>
                                          <p:attrName>ppt_x</p:attrName>
                                        </p:attrNameLst>
                                      </p:cBhvr>
                                      <p:tavLst>
                                        <p:tav tm="0">
                                          <p:val>
                                            <p:strVal val="1+#ppt_w/2"/>
                                          </p:val>
                                        </p:tav>
                                        <p:tav tm="100000">
                                          <p:val>
                                            <p:strVal val="#ppt_x"/>
                                          </p:val>
                                        </p:tav>
                                      </p:tavLst>
                                    </p:anim>
                                    <p:anim calcmode="lin" valueType="num">
                                      <p:cBhvr additive="base">
                                        <p:cTn id="350" dur="500" fill="hold"/>
                                        <p:tgtEl>
                                          <p:spTgt spid="134"/>
                                        </p:tgtEl>
                                        <p:attrNameLst>
                                          <p:attrName>ppt_y</p:attrName>
                                        </p:attrNameLst>
                                      </p:cBhvr>
                                      <p:tavLst>
                                        <p:tav tm="0">
                                          <p:val>
                                            <p:strVal val="#ppt_y"/>
                                          </p:val>
                                        </p:tav>
                                        <p:tav tm="100000">
                                          <p:val>
                                            <p:strVal val="#ppt_y"/>
                                          </p:val>
                                        </p:tav>
                                      </p:tavLst>
                                    </p:anim>
                                  </p:childTnLst>
                                </p:cTn>
                              </p:par>
                              <p:par>
                                <p:cTn id="351" presetID="2" presetClass="entr" presetSubtype="2" fill="hold" nodeType="withEffect">
                                  <p:stCondLst>
                                    <p:cond delay="0"/>
                                  </p:stCondLst>
                                  <p:childTnLst>
                                    <p:set>
                                      <p:cBhvr>
                                        <p:cTn id="352" dur="1" fill="hold">
                                          <p:stCondLst>
                                            <p:cond delay="0"/>
                                          </p:stCondLst>
                                        </p:cTn>
                                        <p:tgtEl>
                                          <p:spTgt spid="135"/>
                                        </p:tgtEl>
                                        <p:attrNameLst>
                                          <p:attrName>style.visibility</p:attrName>
                                        </p:attrNameLst>
                                      </p:cBhvr>
                                      <p:to>
                                        <p:strVal val="visible"/>
                                      </p:to>
                                    </p:set>
                                    <p:anim calcmode="lin" valueType="num">
                                      <p:cBhvr additive="base">
                                        <p:cTn id="353" dur="500" fill="hold"/>
                                        <p:tgtEl>
                                          <p:spTgt spid="135"/>
                                        </p:tgtEl>
                                        <p:attrNameLst>
                                          <p:attrName>ppt_x</p:attrName>
                                        </p:attrNameLst>
                                      </p:cBhvr>
                                      <p:tavLst>
                                        <p:tav tm="0">
                                          <p:val>
                                            <p:strVal val="1+#ppt_w/2"/>
                                          </p:val>
                                        </p:tav>
                                        <p:tav tm="100000">
                                          <p:val>
                                            <p:strVal val="#ppt_x"/>
                                          </p:val>
                                        </p:tav>
                                      </p:tavLst>
                                    </p:anim>
                                    <p:anim calcmode="lin" valueType="num">
                                      <p:cBhvr additive="base">
                                        <p:cTn id="354" dur="500" fill="hold"/>
                                        <p:tgtEl>
                                          <p:spTgt spid="1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4" grpId="0" animBg="1"/>
      <p:bldP spid="150" grpId="0" animBg="1"/>
      <p:bldP spid="151" grpId="0"/>
      <p:bldP spid="152" grpId="0" animBg="1"/>
      <p:bldP spid="153" grpId="0"/>
      <p:bldP spid="154" grpId="0" animBg="1"/>
      <p:bldP spid="155" grpId="0"/>
      <p:bldP spid="156" grpId="0" animBg="1"/>
      <p:bldP spid="157" grpId="0"/>
      <p:bldP spid="158" grpId="0" animBg="1"/>
      <p:bldP spid="159" grpId="0"/>
      <p:bldP spid="160" grpId="0" animBg="1"/>
      <p:bldP spid="161" grpId="0"/>
      <p:bldP spid="162" grpId="0" animBg="1"/>
      <p:bldP spid="163" grpId="0"/>
      <p:bldP spid="164" grpId="0" animBg="1"/>
      <p:bldP spid="165" grpId="0"/>
      <p:bldP spid="166" grpId="0" animBg="1"/>
      <p:bldP spid="168" grpId="0" animBg="1"/>
      <p:bldP spid="169" grpId="0" animBg="1"/>
      <p:bldP spid="170" grpId="0"/>
      <p:bldP spid="216" grpId="0"/>
      <p:bldP spid="300" grpId="0"/>
      <p:bldP spid="301" grpId="0"/>
      <p:bldP spid="302" grpId="0"/>
      <p:bldP spid="303" grpId="0"/>
      <p:bldP spid="304" grpId="0"/>
      <p:bldP spid="305" grpId="0"/>
      <p:bldP spid="306" grpId="0"/>
      <p:bldP spid="226" grpId="0" animBg="1"/>
      <p:bldP spid="82" grpId="0"/>
      <p:bldP spid="83" grpId="0"/>
      <p:bldP spid="84" grpId="0"/>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125662"/>
            <a:ext cx="12436475" cy="1828800"/>
          </a:xfrm>
        </p:spPr>
        <p:txBody>
          <a:bodyPr/>
          <a:lstStyle/>
          <a:p>
            <a:pPr algn="ctr"/>
            <a:r>
              <a:rPr lang="en-US" dirty="0">
                <a:solidFill>
                  <a:schemeClr val="tx1"/>
                </a:solidFill>
              </a:rPr>
              <a:t>s</a:t>
            </a:r>
            <a:r>
              <a:rPr lang="en-US" dirty="0" smtClean="0">
                <a:solidFill>
                  <a:schemeClr val="tx1"/>
                </a:solidFill>
              </a:rPr>
              <a:t>caling out</a:t>
            </a:r>
            <a:endParaRPr lang="en-US" dirty="0">
              <a:solidFill>
                <a:schemeClr val="bg1"/>
              </a:solidFill>
            </a:endParaRPr>
          </a:p>
        </p:txBody>
      </p:sp>
    </p:spTree>
    <p:extLst>
      <p:ext uri="{BB962C8B-B14F-4D97-AF65-F5344CB8AC3E}">
        <p14:creationId xmlns:p14="http://schemas.microsoft.com/office/powerpoint/2010/main" val="163194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A4136940-2F30-4F5C-9ED6-88F2C49C1AE1}"/>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C5418590-2BCF-48C6-AF37-67DC4D4291A7}"/>
    </a:ext>
  </a:extLst>
</a:theme>
</file>

<file path=ppt/theme/theme3.xml><?xml version="1.0" encoding="utf-8"?>
<a:theme xmlns:a="http://schemas.openxmlformats.org/drawingml/2006/main" name="1_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Read-Only]" id="{4729D5AA-5808-4A52-8AFA-2517B83CDD20}" vid="{13977B91-62EC-4DB0-9DA0-A3E465E5A4D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Rob Tiffany</External_x0020_Speaker>
    <Session_x0020_Code xmlns="e36bfbf9-5e42-489c-a259-4c54eb22cb57">2-547</Session_x0020_Code>
    <Presentation_x0020_Date xmlns="e36bfbf9-5e42-489c-a259-4c54eb22cb57">2014-04-03T00:00:00-07:00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schemas.microsoft.com/office/2006/metadata/properties"/>
    <ds:schemaRef ds:uri="230e9df3-be65-4c73-a93b-d1236ebd677e"/>
    <ds:schemaRef ds:uri="http://www.w3.org/XML/1998/namespace"/>
    <ds:schemaRef ds:uri="e36bfbf9-5e42-489c-a259-4c54eb22cb57"/>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Build_2014_Template</Template>
  <TotalTime>4</TotalTime>
  <Words>3892</Words>
  <Application>Microsoft Office PowerPoint</Application>
  <PresentationFormat>Custom</PresentationFormat>
  <Paragraphs>515</Paragraphs>
  <Slides>24</Slides>
  <Notes>22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24</vt:i4>
      </vt:variant>
    </vt:vector>
  </HeadingPairs>
  <TitlesOfParts>
    <vt:vector size="35" baseType="lpstr">
      <vt:lpstr>ＭＳ Ｐゴシック</vt:lpstr>
      <vt:lpstr>Arial</vt:lpstr>
      <vt:lpstr>Avenir LT Pro 45 Book</vt:lpstr>
      <vt:lpstr>Calibri</vt:lpstr>
      <vt:lpstr>Consolas</vt:lpstr>
      <vt:lpstr>Segoe UI</vt:lpstr>
      <vt:lpstr>Segoe UI Light</vt:lpstr>
      <vt:lpstr>Wingdings</vt:lpstr>
      <vt:lpstr>5-30536_Build_2014_Breakout_Template_White_16x9</vt:lpstr>
      <vt:lpstr>1_5-30536_Build_2014_Breakout_Template_Blue_16x9</vt:lpstr>
      <vt:lpstr>1_5-30536_Build_2014_Breakout_Template_White_16x9</vt:lpstr>
      <vt:lpstr>PowerPoint Presentation</vt:lpstr>
      <vt:lpstr>Wrap a Mobile API  Around your Enterprise  and Take Data Offline with NoSQL  on Windows Phones and Tablets</vt:lpstr>
      <vt:lpstr>PowerPoint Presentation</vt:lpstr>
      <vt:lpstr>What are the Ingredients of Enterprise Mobility?</vt:lpstr>
      <vt:lpstr>PowerPoint Presentation</vt:lpstr>
      <vt:lpstr>api orchestration</vt:lpstr>
      <vt:lpstr>How do you Mashup Disparate Systems?</vt:lpstr>
      <vt:lpstr>PowerPoint Presentation</vt:lpstr>
      <vt:lpstr>scaling out</vt:lpstr>
      <vt:lpstr>Scale out your Data</vt:lpstr>
      <vt:lpstr>PowerPoint Presentation</vt:lpstr>
      <vt:lpstr>PowerPoint Presentation</vt:lpstr>
      <vt:lpstr>APIs</vt:lpstr>
      <vt:lpstr>PowerPoint Presentation</vt:lpstr>
      <vt:lpstr>PowerPoint Presentation</vt:lpstr>
      <vt:lpstr>Mobile Access Gateway</vt:lpstr>
      <vt:lpstr>PowerPoint Presentation</vt:lpstr>
      <vt:lpstr>PowerPoint Presentation</vt:lpstr>
      <vt:lpstr>Consume APIs and Work Offline with NoSQL</vt:lpstr>
      <vt:lpstr>PowerPoint Presentation</vt:lpstr>
      <vt:lpstr>PowerPoint Presentation</vt:lpstr>
      <vt:lpstr>we’re done</vt:lpstr>
      <vt:lpstr>PowerPoint Presentation</vt:lpstr>
      <vt:lpstr>PowerPoint Presentation</vt:lpstr>
    </vt:vector>
  </TitlesOfParts>
  <Manager>&lt;Speech writer name goes here&gt;</Manager>
  <Company>MS Events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 a Mobile API around your Enterprise and take Data Offline with NoSQL on Windows Phones and Tablets</dc:title>
  <dc:subject>Build 2014</dc:subject>
  <dc:creator>Administrator</dc:creator>
  <cp:keywords>Build 2014</cp:keywords>
  <dc:description>Template: Mitchell Derrey, Silver Fox Productions
Formatting: 
Event Dates: April 2nd - 4th, 2014
Event Location: Moscone Conference Center, San Francisco, CA
Audience Type: Internal</dc:description>
  <cp:lastModifiedBy>Lynette Spears (Silver Fox)</cp:lastModifiedBy>
  <cp:revision>1</cp:revision>
  <dcterms:created xsi:type="dcterms:W3CDTF">2014-04-03T17:43:14Z</dcterms:created>
  <dcterms:modified xsi:type="dcterms:W3CDTF">2014-04-03T22:45:06Z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