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 id="2147484249" r:id="rId7"/>
  </p:sldMasterIdLst>
  <p:notesMasterIdLst>
    <p:notesMasterId r:id="rId31"/>
  </p:notesMasterIdLst>
  <p:handoutMasterIdLst>
    <p:handoutMasterId r:id="rId32"/>
  </p:handoutMasterIdLst>
  <p:sldIdLst>
    <p:sldId id="300" r:id="rId8"/>
    <p:sldId id="324" r:id="rId9"/>
    <p:sldId id="302" r:id="rId10"/>
    <p:sldId id="303" r:id="rId11"/>
    <p:sldId id="304" r:id="rId12"/>
    <p:sldId id="305" r:id="rId13"/>
    <p:sldId id="306" r:id="rId14"/>
    <p:sldId id="307" r:id="rId15"/>
    <p:sldId id="308" r:id="rId16"/>
    <p:sldId id="309" r:id="rId17"/>
    <p:sldId id="310" r:id="rId18"/>
    <p:sldId id="311" r:id="rId19"/>
    <p:sldId id="312" r:id="rId20"/>
    <p:sldId id="299" r:id="rId21"/>
    <p:sldId id="314" r:id="rId22"/>
    <p:sldId id="315" r:id="rId23"/>
    <p:sldId id="316" r:id="rId24"/>
    <p:sldId id="317" r:id="rId25"/>
    <p:sldId id="318" r:id="rId26"/>
    <p:sldId id="320" r:id="rId27"/>
    <p:sldId id="321" r:id="rId28"/>
    <p:sldId id="322" r:id="rId29"/>
    <p:sldId id="323"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4 Breakout Template" id="{5CF46F38-2ECC-4583-8D7D-57BEA9520F7C}">
          <p14:sldIdLst>
            <p14:sldId id="300"/>
            <p14:sldId id="324"/>
            <p14:sldId id="302"/>
            <p14:sldId id="303"/>
            <p14:sldId id="304"/>
            <p14:sldId id="305"/>
            <p14:sldId id="306"/>
            <p14:sldId id="307"/>
            <p14:sldId id="308"/>
            <p14:sldId id="309"/>
            <p14:sldId id="310"/>
            <p14:sldId id="311"/>
            <p14:sldId id="312"/>
            <p14:sldId id="299"/>
            <p14:sldId id="314"/>
            <p14:sldId id="315"/>
            <p14:sldId id="316"/>
            <p14:sldId id="317"/>
            <p14:sldId id="318"/>
            <p14:sldId id="320"/>
            <p14:sldId id="321"/>
            <p14:sldId id="322"/>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1" autoAdjust="0"/>
    <p:restoredTop sz="74452" autoAdjust="0"/>
  </p:normalViewPr>
  <p:slideViewPr>
    <p:cSldViewPr snapToObjects="1">
      <p:cViewPr varScale="1">
        <p:scale>
          <a:sx n="83" d="100"/>
          <a:sy n="83" d="100"/>
        </p:scale>
        <p:origin x="1644" y="9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07876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426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2205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906823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219217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80838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299677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66689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3617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53792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0958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88343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41850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12089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81989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76435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1BBA66A-A888-404A-AD8C-A344D267493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0752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1744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2799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31907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3693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999076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13558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899676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14022060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162760782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42567517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23357348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7071095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8697102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541526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00911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38472263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575226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511237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976844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3979930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611934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49253538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97150140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63854169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75362987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20133176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42316719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311920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06758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3973520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5617969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385399121"/>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544456338"/>
      </p:ext>
    </p:extLst>
  </p:cSld>
  <p:clrMap bg1="dk1" tx1="lt1" bg2="dk2" tx2="lt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hyperlink" Target="http://wpdev.uservoice.com/forums/216486" TargetMode="External"/><Relationship Id="rId2" Type="http://schemas.openxmlformats.org/officeDocument/2006/relationships/notesSlide" Target="../notesSlides/notesSlide12.xml"/><Relationship Id="rId1" Type="http://schemas.openxmlformats.org/officeDocument/2006/relationships/slideLayout" Target="../slideLayouts/slideLayout49.xml"/><Relationship Id="rId5" Type="http://schemas.openxmlformats.org/officeDocument/2006/relationships/hyperlink" Target="http://aka.ms/appstudioeducation" TargetMode="External"/><Relationship Id="rId4" Type="http://schemas.openxmlformats.org/officeDocument/2006/relationships/hyperlink" Target="http://social.msdn.microsoft.com/Forums/wpapps/en-US/home?forum=wpappstudi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06214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MVVM</a:t>
            </a:r>
            <a:endParaRPr lang="en-US" dirty="0"/>
          </a:p>
        </p:txBody>
      </p:sp>
      <p:sp>
        <p:nvSpPr>
          <p:cNvPr id="4" name="Rounded Rectangle 3"/>
          <p:cNvSpPr/>
          <p:nvPr/>
        </p:nvSpPr>
        <p:spPr bwMode="auto">
          <a:xfrm>
            <a:off x="3273526" y="5037089"/>
            <a:ext cx="2253791" cy="900530"/>
          </a:xfrm>
          <a:prstGeom prst="roundRect">
            <a:avLst>
              <a:gd name="adj" fmla="val 903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3256" tIns="46628" rIns="93256" bIns="46628" anchor="ctr"/>
          <a:lstStyle/>
          <a:p>
            <a:pPr algn="ctr" defTabSz="932290">
              <a:defRPr/>
            </a:pPr>
            <a:r>
              <a:rPr lang="en-US" sz="2040" dirty="0">
                <a:ln w="0"/>
                <a:solidFill>
                  <a:srgbClr val="FFFFFF"/>
                </a:solidFill>
                <a:effectLst>
                  <a:outerShdw blurRad="38100" dist="19050" dir="2700000" algn="tl" rotWithShape="0">
                    <a:srgbClr val="000000">
                      <a:alpha val="40000"/>
                    </a:srgbClr>
                  </a:outerShdw>
                </a:effectLst>
              </a:rPr>
              <a:t>Data Model</a:t>
            </a:r>
          </a:p>
        </p:txBody>
      </p:sp>
      <p:sp>
        <p:nvSpPr>
          <p:cNvPr id="5" name="Rounded Rectangle 4"/>
          <p:cNvSpPr/>
          <p:nvPr/>
        </p:nvSpPr>
        <p:spPr bwMode="auto">
          <a:xfrm>
            <a:off x="321198" y="3430936"/>
            <a:ext cx="2314350" cy="2694187"/>
          </a:xfrm>
          <a:prstGeom prst="roundRect">
            <a:avLst>
              <a:gd name="adj" fmla="val 903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3256" tIns="46628" rIns="93256" bIns="46628"/>
          <a:lstStyle/>
          <a:p>
            <a:pPr algn="ctr" defTabSz="932290">
              <a:defRPr/>
            </a:pPr>
            <a:r>
              <a:rPr lang="en-US" sz="2040" dirty="0">
                <a:ln w="0"/>
                <a:solidFill>
                  <a:srgbClr val="FFFFFF"/>
                </a:solidFill>
                <a:effectLst>
                  <a:outerShdw blurRad="38100" dist="19050" dir="2700000" algn="tl" rotWithShape="0">
                    <a:srgbClr val="000000">
                      <a:alpha val="40000"/>
                    </a:srgbClr>
                  </a:outerShdw>
                </a:effectLst>
              </a:rPr>
              <a:t>View</a:t>
            </a:r>
          </a:p>
        </p:txBody>
      </p:sp>
      <p:sp>
        <p:nvSpPr>
          <p:cNvPr id="6" name="Rounded Rectangle 5"/>
          <p:cNvSpPr/>
          <p:nvPr/>
        </p:nvSpPr>
        <p:spPr bwMode="auto">
          <a:xfrm>
            <a:off x="459472" y="4026769"/>
            <a:ext cx="2020641" cy="900530"/>
          </a:xfrm>
          <a:prstGeom prst="roundRect">
            <a:avLst>
              <a:gd name="adj" fmla="val 9033"/>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3256" tIns="46628" rIns="93256" bIns="46628" anchor="ctr"/>
          <a:lstStyle/>
          <a:p>
            <a:pPr algn="ctr" defTabSz="932290">
              <a:defRPr/>
            </a:pPr>
            <a:r>
              <a:rPr lang="en-US" sz="2040" dirty="0">
                <a:ln w="0"/>
                <a:solidFill>
                  <a:srgbClr val="FFFFFF"/>
                </a:solidFill>
                <a:effectLst>
                  <a:outerShdw blurRad="38100" dist="19050" dir="2700000" algn="tl" rotWithShape="0">
                    <a:srgbClr val="000000">
                      <a:alpha val="40000"/>
                    </a:srgbClr>
                  </a:outerShdw>
                </a:effectLst>
              </a:rPr>
              <a:t>XAML</a:t>
            </a:r>
          </a:p>
        </p:txBody>
      </p:sp>
      <p:sp>
        <p:nvSpPr>
          <p:cNvPr id="7" name="Rounded Rectangle 4"/>
          <p:cNvSpPr/>
          <p:nvPr/>
        </p:nvSpPr>
        <p:spPr bwMode="auto">
          <a:xfrm>
            <a:off x="459472" y="5037089"/>
            <a:ext cx="2020641" cy="900530"/>
          </a:xfrm>
          <a:prstGeom prst="roundRect">
            <a:avLst>
              <a:gd name="adj" fmla="val 9033"/>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3256" tIns="46628" rIns="93256" bIns="46628" anchor="ctr"/>
          <a:lstStyle/>
          <a:p>
            <a:pPr algn="ctr" defTabSz="932290">
              <a:defRPr/>
            </a:pPr>
            <a:r>
              <a:rPr lang="en-US" sz="2040" dirty="0">
                <a:ln w="0"/>
                <a:solidFill>
                  <a:srgbClr val="FFFFFF"/>
                </a:solidFill>
                <a:effectLst>
                  <a:outerShdw blurRad="38100" dist="19050" dir="2700000" algn="tl" rotWithShape="0">
                    <a:srgbClr val="000000">
                      <a:alpha val="40000"/>
                    </a:srgbClr>
                  </a:outerShdw>
                </a:effectLst>
              </a:rPr>
              <a:t>Code-Behind</a:t>
            </a:r>
          </a:p>
          <a:p>
            <a:pPr algn="ctr" defTabSz="932290">
              <a:defRPr/>
            </a:pPr>
            <a:r>
              <a:rPr lang="en-US" sz="2040" dirty="0">
                <a:ln w="0"/>
                <a:solidFill>
                  <a:srgbClr val="FFFFFF"/>
                </a:solidFill>
                <a:effectLst>
                  <a:outerShdw blurRad="38100" dist="19050" dir="2700000" algn="tl" rotWithShape="0">
                    <a:srgbClr val="000000">
                      <a:alpha val="40000"/>
                    </a:srgbClr>
                  </a:outerShdw>
                </a:effectLst>
              </a:rPr>
              <a:t>Event Handlers</a:t>
            </a:r>
          </a:p>
        </p:txBody>
      </p:sp>
      <p:cxnSp>
        <p:nvCxnSpPr>
          <p:cNvPr id="8" name="Rett pil 33"/>
          <p:cNvCxnSpPr>
            <a:endCxn id="4" idx="1"/>
          </p:cNvCxnSpPr>
          <p:nvPr/>
        </p:nvCxnSpPr>
        <p:spPr>
          <a:xfrm>
            <a:off x="2480112" y="5487197"/>
            <a:ext cx="793414" cy="157"/>
          </a:xfrm>
          <a:prstGeom prst="straightConnector1">
            <a:avLst/>
          </a:prstGeom>
          <a:ln>
            <a:tailEnd type="arrow"/>
          </a:ln>
        </p:spPr>
        <p:style>
          <a:lnRef idx="3">
            <a:schemeClr val="lt1"/>
          </a:lnRef>
          <a:fillRef idx="1">
            <a:schemeClr val="accent1"/>
          </a:fillRef>
          <a:effectRef idx="1">
            <a:schemeClr val="accent1"/>
          </a:effectRef>
          <a:fontRef idx="minor">
            <a:schemeClr val="lt1"/>
          </a:fontRef>
        </p:style>
      </p:cxnSp>
      <p:sp>
        <p:nvSpPr>
          <p:cNvPr id="9" name="Rounded Rectangle 5"/>
          <p:cNvSpPr/>
          <p:nvPr/>
        </p:nvSpPr>
        <p:spPr bwMode="auto">
          <a:xfrm>
            <a:off x="9926204" y="4883456"/>
            <a:ext cx="2253791" cy="1010320"/>
          </a:xfrm>
          <a:prstGeom prst="roundRect">
            <a:avLst>
              <a:gd name="adj" fmla="val 903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3256" tIns="46628" rIns="93256" bIns="46628" anchor="ctr"/>
          <a:lstStyle/>
          <a:p>
            <a:pPr algn="ctr" defTabSz="932290">
              <a:defRPr/>
            </a:pPr>
            <a:r>
              <a:rPr lang="en-US" sz="2040" dirty="0">
                <a:ln w="0"/>
                <a:solidFill>
                  <a:srgbClr val="FFFFFF"/>
                </a:solidFill>
                <a:effectLst>
                  <a:outerShdw blurRad="38100" dist="19050" dir="2700000" algn="tl" rotWithShape="0">
                    <a:srgbClr val="000000">
                      <a:alpha val="40000"/>
                    </a:srgbClr>
                  </a:outerShdw>
                </a:effectLst>
              </a:rPr>
              <a:t>Data Model</a:t>
            </a:r>
          </a:p>
        </p:txBody>
      </p:sp>
      <p:sp>
        <p:nvSpPr>
          <p:cNvPr id="10" name="Rounded Rectangle 6"/>
          <p:cNvSpPr/>
          <p:nvPr/>
        </p:nvSpPr>
        <p:spPr bwMode="auto">
          <a:xfrm>
            <a:off x="6040359" y="1697062"/>
            <a:ext cx="2486941" cy="2137722"/>
          </a:xfrm>
          <a:prstGeom prst="roundRect">
            <a:avLst>
              <a:gd name="adj" fmla="val 903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3256" tIns="46628" rIns="93256" bIns="46628"/>
          <a:lstStyle/>
          <a:p>
            <a:pPr algn="ctr" defTabSz="932290">
              <a:defRPr/>
            </a:pPr>
            <a:r>
              <a:rPr lang="en-US" sz="2040" dirty="0">
                <a:ln w="0"/>
                <a:solidFill>
                  <a:srgbClr val="FFFFFF"/>
                </a:solidFill>
                <a:effectLst>
                  <a:outerShdw blurRad="38100" dist="19050" dir="2700000" algn="tl" rotWithShape="0">
                    <a:srgbClr val="000000">
                      <a:alpha val="40000"/>
                    </a:srgbClr>
                  </a:outerShdw>
                </a:effectLst>
              </a:rPr>
              <a:t>View</a:t>
            </a:r>
          </a:p>
        </p:txBody>
      </p:sp>
      <p:sp>
        <p:nvSpPr>
          <p:cNvPr id="11" name="Rounded Rectangle 7"/>
          <p:cNvSpPr/>
          <p:nvPr/>
        </p:nvSpPr>
        <p:spPr bwMode="auto">
          <a:xfrm>
            <a:off x="6195790" y="2202729"/>
            <a:ext cx="2176074" cy="900530"/>
          </a:xfrm>
          <a:prstGeom prst="roundRect">
            <a:avLst>
              <a:gd name="adj" fmla="val 9033"/>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3256" tIns="46628" rIns="93256" bIns="46628" anchor="ctr"/>
          <a:lstStyle/>
          <a:p>
            <a:pPr algn="ctr" defTabSz="932290">
              <a:defRPr/>
            </a:pPr>
            <a:r>
              <a:rPr lang="en-US" sz="2040" dirty="0">
                <a:ln w="0"/>
                <a:solidFill>
                  <a:srgbClr val="FFFFFF"/>
                </a:solidFill>
                <a:effectLst>
                  <a:outerShdw blurRad="38100" dist="19050" dir="2700000" algn="tl" rotWithShape="0">
                    <a:srgbClr val="000000">
                      <a:alpha val="40000"/>
                    </a:srgbClr>
                  </a:outerShdw>
                </a:effectLst>
              </a:rPr>
              <a:t>XAML</a:t>
            </a:r>
          </a:p>
        </p:txBody>
      </p:sp>
      <p:sp>
        <p:nvSpPr>
          <p:cNvPr id="12" name="Rounded Rectangle 4"/>
          <p:cNvSpPr/>
          <p:nvPr/>
        </p:nvSpPr>
        <p:spPr bwMode="auto">
          <a:xfrm>
            <a:off x="6195790" y="3213050"/>
            <a:ext cx="2176074" cy="466301"/>
          </a:xfrm>
          <a:prstGeom prst="roundRect">
            <a:avLst>
              <a:gd name="adj" fmla="val 9033"/>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3256" tIns="46628" rIns="93256" bIns="46628" anchor="ctr"/>
          <a:lstStyle/>
          <a:p>
            <a:pPr algn="ctr" defTabSz="932290">
              <a:defRPr/>
            </a:pPr>
            <a:r>
              <a:rPr lang="en-US" sz="2040" dirty="0">
                <a:ln w="0"/>
                <a:solidFill>
                  <a:srgbClr val="FFFFFF"/>
                </a:solidFill>
                <a:effectLst>
                  <a:outerShdw blurRad="38100" dist="19050" dir="2700000" algn="tl" rotWithShape="0">
                    <a:srgbClr val="000000">
                      <a:alpha val="40000"/>
                    </a:srgbClr>
                  </a:outerShdw>
                </a:effectLst>
              </a:rPr>
              <a:t>Code-Behind</a:t>
            </a:r>
          </a:p>
        </p:txBody>
      </p:sp>
      <p:sp>
        <p:nvSpPr>
          <p:cNvPr id="13" name="Rounded Rectangle 6"/>
          <p:cNvSpPr/>
          <p:nvPr/>
        </p:nvSpPr>
        <p:spPr bwMode="auto">
          <a:xfrm>
            <a:off x="6023201" y="4572591"/>
            <a:ext cx="2486941" cy="1632055"/>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3256" tIns="46628" rIns="93256" bIns="46628"/>
          <a:lstStyle/>
          <a:p>
            <a:pPr algn="ctr" defTabSz="932290">
              <a:defRPr/>
            </a:pPr>
            <a:r>
              <a:rPr lang="en-US" sz="2040" dirty="0">
                <a:ln w="0"/>
                <a:solidFill>
                  <a:srgbClr val="FFFFFF"/>
                </a:solidFill>
                <a:effectLst>
                  <a:outerShdw blurRad="38100" dist="19050" dir="2700000" algn="tl" rotWithShape="0">
                    <a:srgbClr val="000000">
                      <a:alpha val="40000"/>
                    </a:srgbClr>
                  </a:outerShdw>
                </a:effectLst>
              </a:rPr>
              <a:t>View Model</a:t>
            </a:r>
          </a:p>
        </p:txBody>
      </p:sp>
      <p:sp>
        <p:nvSpPr>
          <p:cNvPr id="14" name="Rounded Rectangle 13"/>
          <p:cNvSpPr/>
          <p:nvPr/>
        </p:nvSpPr>
        <p:spPr bwMode="auto">
          <a:xfrm>
            <a:off x="6195790" y="5070966"/>
            <a:ext cx="2176074" cy="900530"/>
          </a:xfrm>
          <a:prstGeom prst="roundRect">
            <a:avLst>
              <a:gd name="adj" fmla="val 9033"/>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3256" tIns="46628" rIns="93256" bIns="46628" anchor="ctr"/>
          <a:lstStyle/>
          <a:p>
            <a:pPr algn="ctr" defTabSz="932290">
              <a:defRPr/>
            </a:pPr>
            <a:r>
              <a:rPr lang="en-US" sz="2040" dirty="0">
                <a:ln w="0"/>
                <a:solidFill>
                  <a:srgbClr val="FFFFFF"/>
                </a:solidFill>
                <a:effectLst>
                  <a:outerShdw blurRad="38100" dist="19050" dir="2700000" algn="tl" rotWithShape="0">
                    <a:srgbClr val="000000">
                      <a:alpha val="40000"/>
                    </a:srgbClr>
                  </a:outerShdw>
                </a:effectLst>
              </a:rPr>
              <a:t>State + Operations</a:t>
            </a:r>
          </a:p>
        </p:txBody>
      </p:sp>
      <p:cxnSp>
        <p:nvCxnSpPr>
          <p:cNvPr id="15" name="Rett pil 15"/>
          <p:cNvCxnSpPr/>
          <p:nvPr/>
        </p:nvCxnSpPr>
        <p:spPr>
          <a:xfrm flipV="1">
            <a:off x="8527300" y="5385000"/>
            <a:ext cx="1416715" cy="0"/>
          </a:xfrm>
          <a:prstGeom prst="straightConnector1">
            <a:avLst/>
          </a:prstGeom>
          <a:ln>
            <a:tailEnd type="arrow"/>
          </a:ln>
        </p:spPr>
        <p:style>
          <a:lnRef idx="3">
            <a:schemeClr val="lt1"/>
          </a:lnRef>
          <a:fillRef idx="1">
            <a:schemeClr val="accent1"/>
          </a:fillRef>
          <a:effectRef idx="1">
            <a:schemeClr val="accent1"/>
          </a:effectRef>
          <a:fontRef idx="minor">
            <a:schemeClr val="lt1"/>
          </a:fontRef>
        </p:style>
      </p:cxnSp>
      <p:cxnSp>
        <p:nvCxnSpPr>
          <p:cNvPr id="16" name="Rett pil 24"/>
          <p:cNvCxnSpPr/>
          <p:nvPr/>
        </p:nvCxnSpPr>
        <p:spPr>
          <a:xfrm rot="5400000">
            <a:off x="6905768" y="4194529"/>
            <a:ext cx="738311" cy="17810"/>
          </a:xfrm>
          <a:prstGeom prst="straightConnector1">
            <a:avLst/>
          </a:prstGeom>
          <a:ln>
            <a:tailEnd type="arrow"/>
          </a:ln>
        </p:spPr>
        <p:style>
          <a:lnRef idx="3">
            <a:schemeClr val="lt1"/>
          </a:lnRef>
          <a:fillRef idx="1">
            <a:schemeClr val="accent1"/>
          </a:fillRef>
          <a:effectRef idx="1">
            <a:schemeClr val="accent1"/>
          </a:effectRef>
          <a:fontRef idx="minor">
            <a:schemeClr val="lt1"/>
          </a:fontRef>
        </p:style>
      </p:cxnSp>
      <p:cxnSp>
        <p:nvCxnSpPr>
          <p:cNvPr id="17" name="Rett pil 28"/>
          <p:cNvCxnSpPr/>
          <p:nvPr/>
        </p:nvCxnSpPr>
        <p:spPr>
          <a:xfrm flipV="1">
            <a:off x="8509489" y="2804528"/>
            <a:ext cx="17810" cy="2584089"/>
          </a:xfrm>
          <a:prstGeom prst="curvedConnector3">
            <a:avLst>
              <a:gd name="adj1" fmla="val 6118145"/>
            </a:avLst>
          </a:prstGeom>
          <a:ln>
            <a:tailEnd type="arrow"/>
          </a:ln>
        </p:spPr>
        <p:style>
          <a:lnRef idx="3">
            <a:schemeClr val="lt1"/>
          </a:lnRef>
          <a:fillRef idx="1">
            <a:schemeClr val="accent1"/>
          </a:fillRef>
          <a:effectRef idx="1">
            <a:schemeClr val="accent1"/>
          </a:effectRef>
          <a:fontRef idx="minor">
            <a:schemeClr val="lt1"/>
          </a:fontRef>
        </p:style>
      </p:cxnSp>
      <p:sp>
        <p:nvSpPr>
          <p:cNvPr id="18" name="TekstSylinder 39"/>
          <p:cNvSpPr txBox="1">
            <a:spLocks noChangeArrowheads="1"/>
          </p:cNvSpPr>
          <p:nvPr/>
        </p:nvSpPr>
        <p:spPr bwMode="auto">
          <a:xfrm>
            <a:off x="9615336" y="3758182"/>
            <a:ext cx="1554339" cy="67044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r>
              <a:rPr lang="en-US" sz="1836" dirty="0">
                <a:ln w="0"/>
                <a:solidFill>
                  <a:srgbClr val="FFFFFF"/>
                </a:solidFill>
                <a:effectLst>
                  <a:outerShdw blurRad="38100" dist="19050" dir="2700000" algn="tl" rotWithShape="0">
                    <a:srgbClr val="000000">
                      <a:alpha val="40000"/>
                    </a:srgbClr>
                  </a:outerShdw>
                </a:effectLst>
                <a:latin typeface="Calibri" pitchFamily="34" charset="0"/>
              </a:rPr>
              <a:t>Change notification</a:t>
            </a:r>
          </a:p>
        </p:txBody>
      </p:sp>
      <p:sp>
        <p:nvSpPr>
          <p:cNvPr id="19" name="TekstSylinder 40"/>
          <p:cNvSpPr txBox="1">
            <a:spLocks noChangeArrowheads="1"/>
          </p:cNvSpPr>
          <p:nvPr/>
        </p:nvSpPr>
        <p:spPr bwMode="auto">
          <a:xfrm>
            <a:off x="7361544" y="3873138"/>
            <a:ext cx="1709773" cy="67044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r>
              <a:rPr lang="en-US" sz="1836">
                <a:ln w="0"/>
                <a:solidFill>
                  <a:srgbClr val="FFFFFF"/>
                </a:solidFill>
                <a:effectLst>
                  <a:outerShdw blurRad="38100" dist="19050" dir="2700000" algn="tl" rotWithShape="0">
                    <a:srgbClr val="000000">
                      <a:alpha val="40000"/>
                    </a:srgbClr>
                  </a:outerShdw>
                </a:effectLst>
                <a:latin typeface="Calibri" pitchFamily="34" charset="0"/>
              </a:rPr>
              <a:t>Data-binding and commands</a:t>
            </a:r>
          </a:p>
        </p:txBody>
      </p:sp>
    </p:spTree>
    <p:extLst>
      <p:ext uri="{BB962C8B-B14F-4D97-AF65-F5344CB8AC3E}">
        <p14:creationId xmlns:p14="http://schemas.microsoft.com/office/powerpoint/2010/main" val="2823919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MVVM and Solution Structure</a:t>
            </a:r>
          </a:p>
          <a:p>
            <a:r>
              <a:rPr lang="es-ES" dirty="0" err="1" smtClean="0"/>
              <a:t>Adding</a:t>
            </a:r>
            <a:r>
              <a:rPr lang="es-ES" dirty="0" smtClean="0"/>
              <a:t> </a:t>
            </a:r>
            <a:r>
              <a:rPr lang="es-ES" dirty="0" err="1" smtClean="0"/>
              <a:t>the</a:t>
            </a:r>
            <a:r>
              <a:rPr lang="es-ES" dirty="0" smtClean="0"/>
              <a:t> Twitter </a:t>
            </a:r>
            <a:r>
              <a:rPr lang="es-ES" dirty="0" err="1" smtClean="0"/>
              <a:t>DataSource</a:t>
            </a:r>
            <a:endParaRPr lang="en-US" dirty="0"/>
          </a:p>
        </p:txBody>
      </p:sp>
      <p:sp>
        <p:nvSpPr>
          <p:cNvPr id="3" name="Text Placeholder 2"/>
          <p:cNvSpPr>
            <a:spLocks noGrp="1"/>
          </p:cNvSpPr>
          <p:nvPr>
            <p:ph type="body" sz="quarter" idx="16"/>
          </p:nvPr>
        </p:nvSpPr>
        <p:spPr/>
        <p:txBody>
          <a:bodyPr/>
          <a:lstStyle/>
          <a:p>
            <a:r>
              <a:rPr lang="en-US" dirty="0" smtClean="0"/>
              <a:t>WP8 Generated Code and adding Twitter</a:t>
            </a:r>
            <a:endParaRPr lang="en-US" dirty="0"/>
          </a:p>
        </p:txBody>
      </p:sp>
      <p:sp>
        <p:nvSpPr>
          <p:cNvPr id="4" name="Title 3"/>
          <p:cNvSpPr>
            <a:spLocks noGrp="1"/>
          </p:cNvSpPr>
          <p:nvPr>
            <p:ph type="ctrTitle"/>
          </p:nvPr>
        </p:nvSpPr>
        <p:spPr/>
        <p:txBody>
          <a:bodyPr/>
          <a:lstStyle/>
          <a:p>
            <a:r>
              <a:rPr lang="es-ES" dirty="0" smtClean="0"/>
              <a:t>Data </a:t>
            </a:r>
            <a:r>
              <a:rPr lang="en-US" dirty="0" smtClean="0"/>
              <a:t>Sources</a:t>
            </a:r>
            <a:endParaRPr lang="en-US" dirty="0"/>
          </a:p>
        </p:txBody>
      </p:sp>
    </p:spTree>
    <p:extLst>
      <p:ext uri="{BB962C8B-B14F-4D97-AF65-F5344CB8AC3E}">
        <p14:creationId xmlns:p14="http://schemas.microsoft.com/office/powerpoint/2010/main" val="225952865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418037" y="1676568"/>
            <a:ext cx="8136904" cy="914400"/>
          </a:xfrm>
        </p:spPr>
        <p:txBody>
          <a:bodyPr/>
          <a:lstStyle/>
          <a:p>
            <a:r>
              <a:rPr lang="es-ES" dirty="0" smtClean="0"/>
              <a:t>Publishing a Universal Windows app</a:t>
            </a:r>
            <a:endParaRPr lang="en-US" dirty="0"/>
          </a:p>
        </p:txBody>
      </p:sp>
      <p:sp>
        <p:nvSpPr>
          <p:cNvPr id="3" name="Text Placeholder 2"/>
          <p:cNvSpPr>
            <a:spLocks noGrp="1"/>
          </p:cNvSpPr>
          <p:nvPr>
            <p:ph type="body" sz="quarter" idx="16"/>
          </p:nvPr>
        </p:nvSpPr>
        <p:spPr/>
        <p:txBody>
          <a:bodyPr/>
          <a:lstStyle/>
          <a:p>
            <a:r>
              <a:rPr lang="es-ES" dirty="0" smtClean="0"/>
              <a:t>Publishing to Store</a:t>
            </a:r>
            <a:endParaRPr lang="en-US" dirty="0"/>
          </a:p>
        </p:txBody>
      </p:sp>
      <p:sp>
        <p:nvSpPr>
          <p:cNvPr id="4" name="Title 3"/>
          <p:cNvSpPr>
            <a:spLocks noGrp="1"/>
          </p:cNvSpPr>
          <p:nvPr>
            <p:ph type="ctrTitle"/>
          </p:nvPr>
        </p:nvSpPr>
        <p:spPr/>
        <p:txBody>
          <a:bodyPr/>
          <a:lstStyle/>
          <a:p>
            <a:r>
              <a:rPr lang="es-ES" dirty="0" err="1" smtClean="0"/>
              <a:t>Editing</a:t>
            </a:r>
            <a:r>
              <a:rPr lang="es-ES" dirty="0" smtClean="0"/>
              <a:t> </a:t>
            </a:r>
            <a:r>
              <a:rPr lang="es-ES" dirty="0" err="1" smtClean="0"/>
              <a:t>Layouts</a:t>
            </a:r>
            <a:endParaRPr lang="en-US" dirty="0"/>
          </a:p>
        </p:txBody>
      </p:sp>
      <p:graphicFrame>
        <p:nvGraphicFramePr>
          <p:cNvPr id="5" name="Table 4"/>
          <p:cNvGraphicFramePr>
            <a:graphicFrameLocks noGrp="1"/>
          </p:cNvGraphicFramePr>
          <p:nvPr>
            <p:extLst/>
          </p:nvPr>
        </p:nvGraphicFramePr>
        <p:xfrm>
          <a:off x="4562053" y="2610080"/>
          <a:ext cx="7344816" cy="4020956"/>
        </p:xfrm>
        <a:graphic>
          <a:graphicData uri="http://schemas.openxmlformats.org/drawingml/2006/table">
            <a:tbl>
              <a:tblPr firstRow="1" bandRow="1">
                <a:tableStyleId>{5C22544A-7EE6-4342-B048-85BDC9FD1C3A}</a:tableStyleId>
              </a:tblPr>
              <a:tblGrid>
                <a:gridCol w="1728192"/>
                <a:gridCol w="1735217"/>
                <a:gridCol w="2369239"/>
                <a:gridCol w="1512168"/>
              </a:tblGrid>
              <a:tr h="337815">
                <a:tc>
                  <a:txBody>
                    <a:bodyPr/>
                    <a:lstStyle/>
                    <a:p>
                      <a:endParaRPr lang="en-US" sz="1600" dirty="0"/>
                    </a:p>
                  </a:txBody>
                  <a:tcPr/>
                </a:tc>
                <a:tc>
                  <a:txBody>
                    <a:bodyPr/>
                    <a:lstStyle/>
                    <a:p>
                      <a:pPr algn="ctr"/>
                      <a:r>
                        <a:rPr lang="es-ES" sz="1600" b="0" dirty="0" smtClean="0"/>
                        <a:t>Windows Phone 8.0</a:t>
                      </a:r>
                      <a:r>
                        <a:rPr lang="es-ES" sz="1600" b="0" baseline="0" dirty="0" smtClean="0"/>
                        <a:t> </a:t>
                      </a:r>
                      <a:endParaRPr lang="en-US" sz="1600" b="0" dirty="0"/>
                    </a:p>
                  </a:txBody>
                  <a:tcPr/>
                </a:tc>
                <a:tc>
                  <a:txBody>
                    <a:bodyPr/>
                    <a:lstStyle/>
                    <a:p>
                      <a:pPr algn="ctr"/>
                      <a:r>
                        <a:rPr lang="es-ES" sz="1600" b="0" dirty="0" smtClean="0"/>
                        <a:t>Windows Phone</a:t>
                      </a:r>
                      <a:r>
                        <a:rPr lang="es-ES" sz="1600" b="0" baseline="0" dirty="0" smtClean="0"/>
                        <a:t> 8.1 </a:t>
                      </a:r>
                      <a:endParaRPr lang="en-US" sz="1600" b="0" dirty="0"/>
                    </a:p>
                  </a:txBody>
                  <a:tcPr/>
                </a:tc>
                <a:tc>
                  <a:txBody>
                    <a:bodyPr/>
                    <a:lstStyle/>
                    <a:p>
                      <a:pPr algn="ctr"/>
                      <a:r>
                        <a:rPr lang="es-ES" sz="1600" b="0" dirty="0" smtClean="0"/>
                        <a:t>Windows 8.1</a:t>
                      </a:r>
                    </a:p>
                  </a:txBody>
                  <a:tcPr/>
                </a:tc>
              </a:tr>
              <a:tr h="426119">
                <a:tc>
                  <a:txBody>
                    <a:bodyPr/>
                    <a:lstStyle/>
                    <a:p>
                      <a:r>
                        <a:rPr lang="en-US" sz="1600" noProof="0" dirty="0" smtClean="0"/>
                        <a:t>Runtime</a:t>
                      </a:r>
                      <a:endParaRPr lang="en-US" sz="1600" noProof="0" dirty="0"/>
                    </a:p>
                  </a:txBody>
                  <a:tcPr/>
                </a:tc>
                <a:tc>
                  <a:txBody>
                    <a:bodyPr/>
                    <a:lstStyle/>
                    <a:p>
                      <a:pPr algn="ctr"/>
                      <a:r>
                        <a:rPr lang="es-ES" sz="1600" dirty="0" smtClean="0"/>
                        <a:t>Silverlight</a:t>
                      </a:r>
                      <a:endParaRPr lang="en-US" sz="1600" dirty="0"/>
                    </a:p>
                  </a:txBody>
                  <a:tcPr/>
                </a:tc>
                <a:tc gridSpan="2">
                  <a:txBody>
                    <a:bodyPr/>
                    <a:lstStyle/>
                    <a:p>
                      <a:pPr algn="ctr"/>
                      <a:r>
                        <a:rPr lang="es-ES" sz="1600" dirty="0" smtClean="0"/>
                        <a:t>XAML</a:t>
                      </a:r>
                      <a:endParaRPr lang="en-US" sz="1600" dirty="0"/>
                    </a:p>
                  </a:txBody>
                  <a:tcPr/>
                </a:tc>
                <a:tc hMerge="1">
                  <a:txBody>
                    <a:bodyPr/>
                    <a:lstStyle/>
                    <a:p>
                      <a:endParaRPr lang="en-US"/>
                    </a:p>
                  </a:txBody>
                  <a:tcPr/>
                </a:tc>
              </a:tr>
              <a:tr h="426119">
                <a:tc>
                  <a:txBody>
                    <a:bodyPr/>
                    <a:lstStyle/>
                    <a:p>
                      <a:r>
                        <a:rPr lang="en-US" sz="1600" noProof="0" dirty="0" smtClean="0"/>
                        <a:t>Tool</a:t>
                      </a:r>
                      <a:endParaRPr lang="en-US" sz="1600" noProof="0" dirty="0"/>
                    </a:p>
                  </a:txBody>
                  <a:tcPr/>
                </a:tc>
                <a:tc>
                  <a:txBody>
                    <a:bodyPr/>
                    <a:lstStyle/>
                    <a:p>
                      <a:pPr algn="ctr"/>
                      <a:r>
                        <a:rPr lang="es-ES" sz="1600" dirty="0" smtClean="0"/>
                        <a:t>VS 2012 Express</a:t>
                      </a:r>
                      <a:endParaRPr lang="en-US" sz="1600" dirty="0"/>
                    </a:p>
                  </a:txBody>
                  <a:tcPr/>
                </a:tc>
                <a:tc gridSpan="2">
                  <a:txBody>
                    <a:bodyPr/>
                    <a:lstStyle/>
                    <a:p>
                      <a:pPr algn="ctr"/>
                      <a:r>
                        <a:rPr lang="es-ES" sz="1600" dirty="0" smtClean="0"/>
                        <a:t>VS 2013 Express + </a:t>
                      </a:r>
                      <a:r>
                        <a:rPr lang="en-US" sz="1600" noProof="0" dirty="0" smtClean="0"/>
                        <a:t>Update</a:t>
                      </a:r>
                      <a:r>
                        <a:rPr lang="es-ES" sz="1600" dirty="0" smtClean="0"/>
                        <a:t> 2</a:t>
                      </a:r>
                      <a:endParaRPr lang="en-US" sz="1600" dirty="0"/>
                    </a:p>
                  </a:txBody>
                  <a:tcPr/>
                </a:tc>
                <a:tc hMerge="1">
                  <a:txBody>
                    <a:bodyPr/>
                    <a:lstStyle/>
                    <a:p>
                      <a:endParaRPr lang="en-US"/>
                    </a:p>
                  </a:txBody>
                  <a:tcPr/>
                </a:tc>
              </a:tr>
              <a:tr h="543372">
                <a:tc>
                  <a:txBody>
                    <a:bodyPr/>
                    <a:lstStyle/>
                    <a:p>
                      <a:r>
                        <a:rPr lang="en-US" sz="1600" noProof="0" dirty="0" smtClean="0"/>
                        <a:t>Project</a:t>
                      </a:r>
                      <a:endParaRPr lang="en-US" sz="1600" noProof="0" dirty="0"/>
                    </a:p>
                  </a:txBody>
                  <a:tcPr/>
                </a:tc>
                <a:tc>
                  <a:txBody>
                    <a:bodyPr/>
                    <a:lstStyle/>
                    <a:p>
                      <a:pPr algn="ctr"/>
                      <a:r>
                        <a:rPr lang="es-ES" sz="1600" dirty="0" smtClean="0"/>
                        <a:t>Windows</a:t>
                      </a:r>
                      <a:r>
                        <a:rPr lang="es-ES" sz="1600" baseline="0" dirty="0" smtClean="0"/>
                        <a:t> Phone Project</a:t>
                      </a:r>
                      <a:endParaRPr lang="en-US" sz="1600" dirty="0"/>
                    </a:p>
                  </a:txBody>
                  <a:tcPr/>
                </a:tc>
                <a:tc gridSpan="2">
                  <a:txBody>
                    <a:bodyPr/>
                    <a:lstStyle/>
                    <a:p>
                      <a:pPr algn="ctr"/>
                      <a:r>
                        <a:rPr lang="es-ES" sz="1600" dirty="0" smtClean="0"/>
                        <a:t>Universal</a:t>
                      </a:r>
                      <a:r>
                        <a:rPr lang="es-ES" sz="1600" baseline="0" dirty="0" smtClean="0"/>
                        <a:t> Project</a:t>
                      </a:r>
                      <a:endParaRPr lang="en-US" sz="1600" dirty="0"/>
                    </a:p>
                  </a:txBody>
                  <a:tcPr/>
                </a:tc>
                <a:tc hMerge="1">
                  <a:txBody>
                    <a:bodyPr/>
                    <a:lstStyle/>
                    <a:p>
                      <a:endParaRPr lang="en-US"/>
                    </a:p>
                  </a:txBody>
                  <a:tcPr/>
                </a:tc>
              </a:tr>
              <a:tr h="426119">
                <a:tc>
                  <a:txBody>
                    <a:bodyPr/>
                    <a:lstStyle/>
                    <a:p>
                      <a:r>
                        <a:rPr lang="en-US" sz="1600" noProof="0" dirty="0" smtClean="0"/>
                        <a:t>Runs</a:t>
                      </a:r>
                      <a:endParaRPr lang="en-US" sz="1600" noProof="0" dirty="0"/>
                    </a:p>
                  </a:txBody>
                  <a:tcPr/>
                </a:tc>
                <a:tc>
                  <a:txBody>
                    <a:bodyPr/>
                    <a:lstStyle/>
                    <a:p>
                      <a:pPr algn="ctr"/>
                      <a:r>
                        <a:rPr lang="es-ES" sz="1600" dirty="0" smtClean="0"/>
                        <a:t>WP8.0</a:t>
                      </a:r>
                      <a:endParaRPr lang="en-US" sz="1600" dirty="0"/>
                    </a:p>
                  </a:txBody>
                  <a:tcPr/>
                </a:tc>
                <a:tc>
                  <a:txBody>
                    <a:bodyPr/>
                    <a:lstStyle/>
                    <a:p>
                      <a:pPr algn="ctr"/>
                      <a:r>
                        <a:rPr lang="es-ES" sz="1600" dirty="0" smtClean="0"/>
                        <a:t>WP8.0 &amp; WP8.1</a:t>
                      </a:r>
                      <a:endParaRPr lang="en-US" sz="1600" dirty="0"/>
                    </a:p>
                  </a:txBody>
                  <a:tcPr/>
                </a:tc>
                <a:tc>
                  <a:txBody>
                    <a:bodyPr/>
                    <a:lstStyle/>
                    <a:p>
                      <a:pPr algn="ctr"/>
                      <a:r>
                        <a:rPr lang="es-ES" sz="1600" dirty="0" smtClean="0"/>
                        <a:t>Windows 8.1</a:t>
                      </a:r>
                      <a:endParaRPr lang="en-US" sz="1600" dirty="0"/>
                    </a:p>
                  </a:txBody>
                  <a:tcPr/>
                </a:tc>
              </a:tr>
              <a:tr h="543372">
                <a:tc>
                  <a:txBody>
                    <a:bodyPr/>
                    <a:lstStyle/>
                    <a:p>
                      <a:r>
                        <a:rPr lang="en-US" sz="1600" noProof="0" dirty="0" smtClean="0"/>
                        <a:t>Side loading</a:t>
                      </a:r>
                    </a:p>
                    <a:p>
                      <a:r>
                        <a:rPr lang="en-US" sz="1600" baseline="0" noProof="0" dirty="0" smtClean="0"/>
                        <a:t> (QR)</a:t>
                      </a:r>
                      <a:endParaRPr lang="en-US" sz="1600" noProof="0" dirty="0"/>
                    </a:p>
                  </a:txBody>
                  <a:tcPr/>
                </a:tc>
                <a:tc>
                  <a:txBody>
                    <a:bodyPr/>
                    <a:lstStyle/>
                    <a:p>
                      <a:pPr algn="ctr"/>
                      <a:r>
                        <a:rPr lang="es-ES" sz="1600" dirty="0" smtClean="0"/>
                        <a:t>X</a:t>
                      </a:r>
                      <a:endParaRPr lang="en-US" sz="1600" dirty="0"/>
                    </a:p>
                  </a:txBody>
                  <a:tcPr/>
                </a:tc>
                <a:tc>
                  <a:txBody>
                    <a:bodyPr/>
                    <a:lstStyle/>
                    <a:p>
                      <a:pPr algn="ctr"/>
                      <a:r>
                        <a:rPr lang="es-ES" sz="1600" dirty="0" smtClean="0"/>
                        <a:t>X</a:t>
                      </a:r>
                      <a:endParaRPr lang="en-US" sz="1600" dirty="0"/>
                    </a:p>
                  </a:txBody>
                  <a:tcPr/>
                </a:tc>
                <a:tc>
                  <a:txBody>
                    <a:bodyPr/>
                    <a:lstStyle/>
                    <a:p>
                      <a:endParaRPr lang="en-US"/>
                    </a:p>
                  </a:txBody>
                  <a:tcPr/>
                </a:tc>
              </a:tr>
              <a:tr h="543372">
                <a:tc>
                  <a:txBody>
                    <a:bodyPr/>
                    <a:lstStyle/>
                    <a:p>
                      <a:r>
                        <a:rPr lang="en-US" sz="1600" noProof="0" dirty="0" smtClean="0"/>
                        <a:t>Side loading</a:t>
                      </a:r>
                      <a:r>
                        <a:rPr lang="en-US" sz="1600" baseline="0" noProof="0" dirty="0" smtClean="0"/>
                        <a:t> </a:t>
                      </a:r>
                    </a:p>
                    <a:p>
                      <a:r>
                        <a:rPr lang="en-US" sz="1600" baseline="0" noProof="0" dirty="0" smtClean="0"/>
                        <a:t>(PowerShell)</a:t>
                      </a:r>
                      <a:endParaRPr lang="en-US" sz="1600" noProof="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s-ES" sz="1600" dirty="0" smtClean="0"/>
                        <a:t>X</a:t>
                      </a:r>
                      <a:endParaRPr lang="en-US" sz="1600" dirty="0"/>
                    </a:p>
                  </a:txBody>
                  <a:tcPr/>
                </a:tc>
              </a:tr>
              <a:tr h="426119">
                <a:tc>
                  <a:txBody>
                    <a:bodyPr/>
                    <a:lstStyle/>
                    <a:p>
                      <a:r>
                        <a:rPr lang="es-ES" sz="1600" noProof="0" dirty="0" smtClean="0"/>
                        <a:t>Store </a:t>
                      </a:r>
                      <a:r>
                        <a:rPr lang="en-US" sz="1600" noProof="0" dirty="0" smtClean="0"/>
                        <a:t>Packages</a:t>
                      </a:r>
                      <a:endParaRPr lang="en-US" sz="1600" noProof="0" dirty="0"/>
                    </a:p>
                  </a:txBody>
                  <a:tcPr/>
                </a:tc>
                <a:tc>
                  <a:txBody>
                    <a:bodyPr/>
                    <a:lstStyle/>
                    <a:p>
                      <a:pPr algn="ctr"/>
                      <a:r>
                        <a:rPr lang="es-ES" sz="1600" dirty="0" smtClean="0"/>
                        <a:t>X</a:t>
                      </a:r>
                      <a:endParaRPr lang="en-US" sz="1600" dirty="0"/>
                    </a:p>
                  </a:txBody>
                  <a:tcPr/>
                </a:tc>
                <a:tc>
                  <a:txBody>
                    <a:bodyPr/>
                    <a:lstStyle/>
                    <a:p>
                      <a:pPr algn="ctr"/>
                      <a:r>
                        <a:rPr lang="es-ES" sz="1600" dirty="0" smtClean="0"/>
                        <a:t>(*)X</a:t>
                      </a:r>
                      <a:endParaRPr lang="en-US" sz="1600" dirty="0"/>
                    </a:p>
                  </a:txBody>
                  <a:tcPr/>
                </a:tc>
                <a:tc>
                  <a:txBody>
                    <a:bodyPr/>
                    <a:lstStyle/>
                    <a:p>
                      <a:pPr algn="ctr"/>
                      <a:r>
                        <a:rPr lang="es-ES" sz="1600" dirty="0" smtClean="0"/>
                        <a:t>X</a:t>
                      </a:r>
                      <a:endParaRPr lang="en-US" sz="1600" dirty="0"/>
                    </a:p>
                  </a:txBody>
                  <a:tcPr/>
                </a:tc>
              </a:tr>
            </a:tbl>
          </a:graphicData>
        </a:graphic>
      </p:graphicFrame>
    </p:spTree>
    <p:extLst>
      <p:ext uri="{BB962C8B-B14F-4D97-AF65-F5344CB8AC3E}">
        <p14:creationId xmlns:p14="http://schemas.microsoft.com/office/powerpoint/2010/main" val="3831094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4641" y="2129110"/>
            <a:ext cx="10945216" cy="1440160"/>
          </a:xfrm>
        </p:spPr>
        <p:txBody>
          <a:bodyPr/>
          <a:lstStyle/>
          <a:p>
            <a:pPr marL="0" indent="0">
              <a:buNone/>
            </a:pPr>
            <a:endParaRPr lang="en-US" sz="4400" dirty="0" smtClean="0"/>
          </a:p>
          <a:p>
            <a:pPr marL="0" indent="0">
              <a:buNone/>
            </a:pPr>
            <a:endParaRPr lang="en-US" sz="4400" dirty="0"/>
          </a:p>
          <a:p>
            <a:pPr marL="0" indent="0">
              <a:buNone/>
            </a:pPr>
            <a:endParaRPr lang="en-US" sz="4400" dirty="0" smtClean="0"/>
          </a:p>
          <a:p>
            <a:pPr marL="0" indent="0">
              <a:buNone/>
            </a:pPr>
            <a:r>
              <a:rPr lang="en-US" sz="4400" dirty="0" smtClean="0"/>
              <a:t>User Voice</a:t>
            </a:r>
            <a:endParaRPr lang="en-US" sz="4400" b="1" dirty="0" smtClean="0">
              <a:hlinkClick r:id="rId3"/>
            </a:endParaRPr>
          </a:p>
          <a:p>
            <a:pPr marL="0" indent="0">
              <a:buNone/>
            </a:pPr>
            <a:r>
              <a:rPr lang="en-US" sz="4400" b="1" dirty="0" smtClean="0">
                <a:hlinkClick r:id="rId3"/>
              </a:rPr>
              <a:t>http</a:t>
            </a:r>
            <a:r>
              <a:rPr lang="en-US" sz="4400" b="1" dirty="0">
                <a:hlinkClick r:id="rId3"/>
              </a:rPr>
              <a:t>://</a:t>
            </a:r>
            <a:r>
              <a:rPr lang="en-US" sz="4400" b="1" dirty="0" smtClean="0">
                <a:hlinkClick r:id="rId3"/>
              </a:rPr>
              <a:t>wpdev.uservoice.com/forums/216486</a:t>
            </a:r>
            <a:endParaRPr lang="en-US" sz="4400" b="1" dirty="0" smtClean="0"/>
          </a:p>
          <a:p>
            <a:pPr marL="0" indent="0">
              <a:buNone/>
            </a:pPr>
            <a:endParaRPr lang="en-US" sz="1400" b="1" dirty="0" smtClean="0"/>
          </a:p>
          <a:p>
            <a:pPr marL="0" indent="0">
              <a:buNone/>
            </a:pPr>
            <a:r>
              <a:rPr lang="en-US" sz="4400" dirty="0" smtClean="0"/>
              <a:t>Support Forum</a:t>
            </a:r>
            <a:endParaRPr lang="en-US" sz="4400" b="1" dirty="0" smtClean="0"/>
          </a:p>
          <a:p>
            <a:pPr marL="0" indent="0">
              <a:buNone/>
            </a:pPr>
            <a:r>
              <a:rPr lang="en-US" sz="4400" b="1" dirty="0">
                <a:hlinkClick r:id="rId4"/>
              </a:rPr>
              <a:t>http://</a:t>
            </a:r>
            <a:r>
              <a:rPr lang="en-US" sz="4400" b="1" dirty="0" smtClean="0">
                <a:hlinkClick r:id="rId4"/>
              </a:rPr>
              <a:t>social.msdn.microsoft.com/Forums/wpapps/en-US/home?forum=wpappstudio</a:t>
            </a:r>
            <a:endParaRPr lang="en-US" sz="4400" b="1" dirty="0" smtClean="0"/>
          </a:p>
          <a:p>
            <a:pPr marL="0" indent="0">
              <a:buNone/>
            </a:pPr>
            <a:endParaRPr lang="en-US" sz="1200" b="1" dirty="0"/>
          </a:p>
          <a:p>
            <a:pPr marL="0" indent="0">
              <a:buNone/>
            </a:pPr>
            <a:r>
              <a:rPr lang="en-US" sz="4400" dirty="0" smtClean="0"/>
              <a:t>Curriculum – for teachers and presenters</a:t>
            </a:r>
            <a:endParaRPr lang="en-US" sz="4400" b="1" dirty="0"/>
          </a:p>
          <a:p>
            <a:pPr marL="0" indent="0">
              <a:buNone/>
            </a:pPr>
            <a:r>
              <a:rPr lang="en-US" sz="4400" b="1" dirty="0">
                <a:hlinkClick r:id="rId5"/>
              </a:rPr>
              <a:t>http://</a:t>
            </a:r>
            <a:r>
              <a:rPr lang="en-US" sz="4400" b="1" dirty="0" smtClean="0">
                <a:hlinkClick r:id="rId5"/>
              </a:rPr>
              <a:t>aka.ms/appstudioeducation</a:t>
            </a:r>
            <a:r>
              <a:rPr lang="en-US" sz="4400" b="1" dirty="0" smtClean="0"/>
              <a:t> </a:t>
            </a:r>
            <a:endParaRPr lang="en-US" sz="4400" b="1" dirty="0"/>
          </a:p>
        </p:txBody>
      </p:sp>
      <p:sp>
        <p:nvSpPr>
          <p:cNvPr id="3" name="Text Placeholder 2"/>
          <p:cNvSpPr>
            <a:spLocks noGrp="1"/>
          </p:cNvSpPr>
          <p:nvPr>
            <p:ph type="body" sz="quarter" idx="16"/>
          </p:nvPr>
        </p:nvSpPr>
        <p:spPr/>
        <p:txBody>
          <a:bodyPr/>
          <a:lstStyle/>
          <a:p>
            <a:r>
              <a:rPr lang="en-US" dirty="0" smtClean="0"/>
              <a:t>Additional Resources</a:t>
            </a:r>
            <a:endParaRPr lang="en-US" dirty="0"/>
          </a:p>
        </p:txBody>
      </p:sp>
    </p:spTree>
    <p:extLst>
      <p:ext uri="{BB962C8B-B14F-4D97-AF65-F5344CB8AC3E}">
        <p14:creationId xmlns:p14="http://schemas.microsoft.com/office/powerpoint/2010/main" val="9834914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6000">
                <a:gradFill>
                  <a:gsLst>
                    <a:gs pos="1087">
                      <a:srgbClr val="00188F"/>
                    </a:gs>
                    <a:gs pos="100000">
                      <a:srgbClr val="00188F"/>
                    </a:gs>
                  </a:gsLst>
                  <a:lin ang="5400000" scaled="0"/>
                </a:gradFill>
              </a:rPr>
              <a:t>Q&amp;A</a:t>
            </a:r>
            <a:br>
              <a:rPr sz="6000">
                <a:gradFill>
                  <a:gsLst>
                    <a:gs pos="1087">
                      <a:srgbClr val="00188F"/>
                    </a:gs>
                    <a:gs pos="100000">
                      <a:srgbClr val="00188F"/>
                    </a:gs>
                  </a:gsLst>
                  <a:lin ang="5400000" scaled="0"/>
                </a:gradFill>
              </a:rPr>
            </a:br>
            <a:endParaRPr sz="6000">
              <a:gradFill>
                <a:gsLst>
                  <a:gs pos="1087">
                    <a:srgbClr val="00188F"/>
                  </a:gs>
                  <a:gs pos="100000">
                    <a:srgbClr val="00188F"/>
                  </a:gs>
                </a:gsLst>
                <a:lin ang="5400000" scaled="0"/>
              </a:gradFill>
            </a:endParaRPr>
          </a:p>
          <a:p>
            <a:r>
              <a:rPr>
                <a:gradFill>
                  <a:gsLst>
                    <a:gs pos="1087">
                      <a:srgbClr val="00188F"/>
                    </a:gs>
                    <a:gs pos="100000">
                      <a:srgbClr val="00188F"/>
                    </a:gs>
                  </a:gsLst>
                  <a:lin ang="5400000" scaled="0"/>
                </a:gradFill>
              </a:rPr>
              <a:t>Your Feedback is Important</a:t>
            </a:r>
          </a:p>
        </p:txBody>
      </p:sp>
      <p:sp>
        <p:nvSpPr>
          <p:cNvPr id="19" name="Text Placeholder 2"/>
          <p:cNvSpPr txBox="1">
            <a:spLocks/>
          </p:cNvSpPr>
          <p:nvPr/>
        </p:nvSpPr>
        <p:spPr>
          <a:xfrm>
            <a:off x="274638" y="3027945"/>
            <a:ext cx="11887200" cy="926517"/>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rgbClr val="404040"/>
              </a:buClr>
              <a:buFont typeface="Wingdings" panose="05000000000000000000" pitchFamily="2" charset="2"/>
              <a:buNone/>
            </a:pPr>
            <a:r>
              <a:rPr lang="en-US" sz="2800" dirty="0" smtClean="0">
                <a:gradFill>
                  <a:gsLst>
                    <a:gs pos="5435">
                      <a:srgbClr val="404040"/>
                    </a:gs>
                    <a:gs pos="100000">
                      <a:srgbClr val="404040"/>
                    </a:gs>
                  </a:gsLst>
                  <a:lin ang="5400000" scaled="0"/>
                </a:gradFill>
              </a:rPr>
              <a:t>Fill out an evaluation of this session </a:t>
            </a:r>
            <a:br>
              <a:rPr lang="en-US" sz="2800" dirty="0" smtClean="0">
                <a:gradFill>
                  <a:gsLst>
                    <a:gs pos="5435">
                      <a:srgbClr val="404040"/>
                    </a:gs>
                    <a:gs pos="100000">
                      <a:srgbClr val="404040"/>
                    </a:gs>
                  </a:gsLst>
                  <a:lin ang="5400000" scaled="0"/>
                </a:gradFill>
              </a:rPr>
            </a:br>
            <a:r>
              <a:rPr lang="en-US" sz="2800" dirty="0" smtClean="0">
                <a:gradFill>
                  <a:gsLst>
                    <a:gs pos="5435">
                      <a:srgbClr val="404040"/>
                    </a:gs>
                    <a:gs pos="100000">
                      <a:srgbClr val="404040"/>
                    </a:gs>
                  </a:gsLst>
                  <a:lin ang="5400000" scaled="0"/>
                </a:gradFill>
              </a:rPr>
              <a:t>and help shape future events. </a:t>
            </a:r>
          </a:p>
          <a:p>
            <a:pPr marL="0" indent="0">
              <a:lnSpc>
                <a:spcPct val="80000"/>
              </a:lnSpc>
              <a:spcBef>
                <a:spcPts val="2200"/>
              </a:spcBef>
              <a:buClr>
                <a:srgbClr val="404040"/>
              </a:buClr>
              <a:buFont typeface="Wingdings" panose="05000000000000000000" pitchFamily="2" charset="2"/>
              <a:buNone/>
            </a:pPr>
            <a:r>
              <a:rPr lang="en-US" sz="2800" dirty="0" smtClean="0">
                <a:gradFill>
                  <a:gsLst>
                    <a:gs pos="5435">
                      <a:srgbClr val="404040"/>
                    </a:gs>
                    <a:gs pos="100000">
                      <a:srgbClr val="404040"/>
                    </a:gs>
                  </a:gsLst>
                  <a:lin ang="5400000" scaled="0"/>
                </a:gradFill>
                <a:latin typeface="Segoe UI"/>
              </a:rPr>
              <a:t>Scan the QR code </a:t>
            </a:r>
            <a:r>
              <a:rPr lang="en-US" sz="2800" dirty="0" smtClean="0">
                <a:gradFill>
                  <a:gsLst>
                    <a:gs pos="5435">
                      <a:srgbClr val="404040"/>
                    </a:gs>
                    <a:gs pos="100000">
                      <a:srgbClr val="404040"/>
                    </a:gs>
                  </a:gsLst>
                  <a:lin ang="5400000" scaled="0"/>
                </a:gradFill>
              </a:rPr>
              <a:t>to evaluate </a:t>
            </a:r>
            <a:br>
              <a:rPr lang="en-US" sz="2800" dirty="0" smtClean="0">
                <a:gradFill>
                  <a:gsLst>
                    <a:gs pos="5435">
                      <a:srgbClr val="404040"/>
                    </a:gs>
                    <a:gs pos="100000">
                      <a:srgbClr val="404040"/>
                    </a:gs>
                  </a:gsLst>
                  <a:lin ang="5400000" scaled="0"/>
                </a:gradFill>
              </a:rPr>
            </a:br>
            <a:r>
              <a:rPr lang="en-US" sz="2800" dirty="0" smtClean="0">
                <a:gradFill>
                  <a:gsLst>
                    <a:gs pos="5435">
                      <a:srgbClr val="404040"/>
                    </a:gs>
                    <a:gs pos="100000">
                      <a:srgbClr val="404040"/>
                    </a:gs>
                  </a:gsLst>
                  <a:lin ang="5400000" scaled="0"/>
                </a:gradFill>
              </a:rPr>
              <a:t>this session on your mobile device. </a:t>
            </a:r>
          </a:p>
          <a:p>
            <a:pPr marL="0" indent="0">
              <a:spcBef>
                <a:spcPts val="1800"/>
              </a:spcBef>
              <a:buClr>
                <a:srgbClr val="404040"/>
              </a:buClr>
              <a:buFont typeface="Wingdings" panose="05000000000000000000" pitchFamily="2" charset="2"/>
              <a:buNone/>
            </a:pPr>
            <a:r>
              <a:rPr lang="en-US" sz="2400" dirty="0" smtClean="0">
                <a:gradFill>
                  <a:gsLst>
                    <a:gs pos="3261">
                      <a:srgbClr val="00188F"/>
                    </a:gs>
                    <a:gs pos="100000">
                      <a:srgbClr val="00188F"/>
                    </a:gs>
                  </a:gsLst>
                  <a:lin ang="5400000" scaled="0"/>
                </a:gradFill>
                <a:latin typeface="Segoe UI"/>
              </a:rPr>
              <a:t>You’ll also be entered into </a:t>
            </a:r>
            <a:br>
              <a:rPr lang="en-US" sz="2400" dirty="0" smtClean="0">
                <a:gradFill>
                  <a:gsLst>
                    <a:gs pos="3261">
                      <a:srgbClr val="00188F"/>
                    </a:gs>
                    <a:gs pos="100000">
                      <a:srgbClr val="00188F"/>
                    </a:gs>
                  </a:gsLst>
                  <a:lin ang="5400000" scaled="0"/>
                </a:gradFill>
                <a:latin typeface="Segoe UI"/>
              </a:rPr>
            </a:br>
            <a:r>
              <a:rPr lang="en-US" sz="2400" dirty="0" smtClean="0">
                <a:gradFill>
                  <a:gsLst>
                    <a:gs pos="3261">
                      <a:srgbClr val="00188F"/>
                    </a:gs>
                    <a:gs pos="100000">
                      <a:srgbClr val="00188F"/>
                    </a:gs>
                  </a:gsLst>
                  <a:lin ang="5400000" scaled="0"/>
                </a:gradFill>
                <a:latin typeface="Segoe UI"/>
              </a:rPr>
              <a:t>a daily prize drawing!</a:t>
            </a:r>
            <a:endParaRPr lang="en-US" sz="2400" dirty="0">
              <a:gradFill>
                <a:gsLst>
                  <a:gs pos="3261">
                    <a:srgbClr val="00188F"/>
                  </a:gs>
                  <a:gs pos="100000">
                    <a:srgbClr val="00188F"/>
                  </a:gs>
                </a:gsLst>
                <a:lin ang="5400000" scaled="0"/>
              </a:gradFill>
              <a:latin typeface="Segoe UI"/>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9" y="3027946"/>
            <a:ext cx="3657600" cy="3657600"/>
          </a:xfrm>
          <a:prstGeom prst="rect">
            <a:avLst/>
          </a:prstGeom>
          <a:ln>
            <a:solidFill>
              <a:srgbClr val="8C8C8C"/>
            </a:solidFill>
          </a:ln>
        </p:spPr>
      </p:pic>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371986914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69566" y="1181774"/>
            <a:ext cx="7776863" cy="917575"/>
          </a:xfrm>
        </p:spPr>
        <p:txBody>
          <a:bodyPr/>
          <a:lstStyle/>
          <a:p>
            <a:pPr lvl="0"/>
            <a:r>
              <a:rPr lang="en-US" sz="2400" b="1" dirty="0" smtClean="0"/>
              <a:t>INSTRUCTIONS</a:t>
            </a:r>
            <a:r>
              <a:rPr lang="en-US" sz="2400" dirty="0" smtClean="0"/>
              <a:t>: </a:t>
            </a:r>
            <a:r>
              <a:rPr lang="en-US" sz="2400" dirty="0"/>
              <a:t/>
            </a:r>
            <a:br>
              <a:rPr lang="en-US" sz="2400" dirty="0"/>
            </a:br>
            <a:r>
              <a:rPr lang="en-US" sz="2400" dirty="0" smtClean="0"/>
              <a:t>1) Install </a:t>
            </a:r>
            <a:r>
              <a:rPr lang="en-US" sz="2400" i="1" dirty="0" smtClean="0"/>
              <a:t>Quiz Bowl </a:t>
            </a:r>
            <a:r>
              <a:rPr lang="en-US" sz="2400" dirty="0" smtClean="0"/>
              <a:t>and Create a Profile (</a:t>
            </a:r>
            <a:r>
              <a:rPr lang="en-US" sz="2000" dirty="0" smtClean="0"/>
              <a:t>player name doesn’t matter</a:t>
            </a:r>
            <a:r>
              <a:rPr lang="en-US" sz="2400" dirty="0" smtClean="0"/>
              <a:t>) </a:t>
            </a:r>
            <a:br>
              <a:rPr lang="en-US" sz="2400" dirty="0" smtClean="0"/>
            </a:br>
            <a:r>
              <a:rPr lang="en-US" sz="2400" dirty="0" smtClean="0"/>
              <a:t>2) Select </a:t>
            </a:r>
            <a:r>
              <a:rPr lang="en-US" sz="2400" i="1" dirty="0" smtClean="0"/>
              <a:t>New Game</a:t>
            </a:r>
            <a:r>
              <a:rPr lang="en-US" sz="2400" dirty="0" smtClean="0"/>
              <a:t/>
            </a:r>
            <a:br>
              <a:rPr lang="en-US" sz="2400" dirty="0" smtClean="0"/>
            </a:br>
            <a:r>
              <a:rPr lang="en-US" sz="2400" dirty="0" smtClean="0"/>
              <a:t>3) Select </a:t>
            </a:r>
            <a:r>
              <a:rPr lang="en-US" sz="2400" i="1" dirty="0" smtClean="0"/>
              <a:t>Windows Phone</a:t>
            </a:r>
            <a:r>
              <a:rPr lang="en-US" sz="2400" dirty="0" smtClean="0"/>
              <a:t> </a:t>
            </a:r>
            <a:r>
              <a:rPr lang="en-US" sz="2400" dirty="0"/>
              <a:t>topic (in </a:t>
            </a:r>
            <a:r>
              <a:rPr lang="en-US" sz="2400" i="1" dirty="0"/>
              <a:t>World </a:t>
            </a:r>
            <a:r>
              <a:rPr lang="en-US" sz="2400" i="1" dirty="0" smtClean="0"/>
              <a:t>and </a:t>
            </a:r>
            <a:r>
              <a:rPr lang="en-US" sz="2400" i="1" dirty="0"/>
              <a:t>Business</a:t>
            </a:r>
            <a:r>
              <a:rPr lang="en-US" sz="2400" dirty="0"/>
              <a:t> category). </a:t>
            </a:r>
            <a:r>
              <a:rPr lang="en-US" sz="2400" dirty="0" smtClean="0"/>
              <a:t>Select </a:t>
            </a:r>
            <a:r>
              <a:rPr lang="en-US" sz="2400" i="1" dirty="0" smtClean="0"/>
              <a:t>Start </a:t>
            </a:r>
            <a:r>
              <a:rPr lang="en-US" sz="2000" dirty="0"/>
              <a:t>(</a:t>
            </a:r>
            <a:r>
              <a:rPr lang="en-US" sz="2000" dirty="0" smtClean="0"/>
              <a:t>If you don’t see the  topic, select </a:t>
            </a:r>
            <a:r>
              <a:rPr lang="en-US" sz="2000" i="1" dirty="0" smtClean="0"/>
              <a:t>Update </a:t>
            </a:r>
            <a:r>
              <a:rPr lang="en-US" sz="2000" dirty="0" smtClean="0"/>
              <a:t>in bottom right)</a:t>
            </a:r>
            <a:r>
              <a:rPr lang="en-US" sz="2400" dirty="0"/>
              <a:t/>
            </a:r>
            <a:br>
              <a:rPr lang="en-US" sz="2400" dirty="0"/>
            </a:br>
            <a:r>
              <a:rPr lang="en-US" sz="2400" dirty="0" smtClean="0"/>
              <a:t>4) Select </a:t>
            </a:r>
            <a:r>
              <a:rPr lang="en-US" sz="2400" i="1" dirty="0" smtClean="0"/>
              <a:t>Play Now</a:t>
            </a:r>
            <a:r>
              <a:rPr lang="en-US" sz="2400" dirty="0" smtClean="0"/>
              <a:t> </a:t>
            </a:r>
            <a:br>
              <a:rPr lang="en-US" sz="2400" dirty="0" smtClean="0"/>
            </a:br>
            <a:r>
              <a:rPr lang="en-US" sz="2400" dirty="0" smtClean="0"/>
              <a:t>5) Find a Match and Select </a:t>
            </a:r>
            <a:r>
              <a:rPr lang="en-US" sz="2400" i="1" dirty="0" smtClean="0"/>
              <a:t>Play Now </a:t>
            </a:r>
            <a:r>
              <a:rPr lang="en-US" sz="2400" dirty="0" smtClean="0"/>
              <a:t>(7 questions). </a:t>
            </a:r>
            <a:br>
              <a:rPr lang="en-US" sz="2400" dirty="0" smtClean="0"/>
            </a:br>
            <a:r>
              <a:rPr lang="en-US" sz="2400" dirty="0" smtClean="0"/>
              <a:t>6) When you see your final </a:t>
            </a:r>
            <a:r>
              <a:rPr lang="en-US" sz="2400" dirty="0"/>
              <a:t>score, </a:t>
            </a:r>
            <a:r>
              <a:rPr lang="en-US" sz="2400" dirty="0" smtClean="0"/>
              <a:t>stay on that page and show us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5" name="Title 2"/>
          <p:cNvSpPr txBox="1">
            <a:spLocks/>
          </p:cNvSpPr>
          <p:nvPr/>
        </p:nvSpPr>
        <p:spPr>
          <a:xfrm>
            <a:off x="298228" y="295274"/>
            <a:ext cx="5848001"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gradFill>
                  <a:gsLst>
                    <a:gs pos="1250">
                      <a:srgbClr val="FFFFFF"/>
                    </a:gs>
                    <a:gs pos="100000">
                      <a:srgbClr val="FFFFFF"/>
                    </a:gs>
                  </a:gsLst>
                  <a:lin ang="5400000" scaled="0"/>
                </a:gradFill>
              </a:rPr>
              <a:t>App Studio Challenge</a:t>
            </a:r>
            <a:endParaRPr sz="4000">
              <a:gradFill>
                <a:gsLst>
                  <a:gs pos="1250">
                    <a:srgbClr val="FFFFFF"/>
                  </a:gs>
                  <a:gs pos="100000">
                    <a:srgbClr val="FFFFFF"/>
                  </a:gs>
                </a:gsLst>
                <a:lin ang="5400000" scaled="0"/>
              </a:gradFill>
            </a:endParaRPr>
          </a:p>
        </p:txBody>
      </p:sp>
      <p:sp>
        <p:nvSpPr>
          <p:cNvPr id="6" name="Rectangle 5"/>
          <p:cNvSpPr/>
          <p:nvPr/>
        </p:nvSpPr>
        <p:spPr>
          <a:xfrm>
            <a:off x="246570" y="3955367"/>
            <a:ext cx="7060293" cy="3416320"/>
          </a:xfrm>
          <a:prstGeom prst="rect">
            <a:avLst/>
          </a:prstGeom>
        </p:spPr>
        <p:txBody>
          <a:bodyPr wrap="square">
            <a:spAutoFit/>
          </a:bodyPr>
          <a:lstStyle/>
          <a:p>
            <a:r>
              <a:rPr lang="en-US" sz="2400" b="1" spc="-102" dirty="0">
                <a:ln w="3175">
                  <a:noFill/>
                </a:ln>
                <a:gradFill>
                  <a:gsLst>
                    <a:gs pos="1250">
                      <a:srgbClr val="FFFFFF"/>
                    </a:gs>
                    <a:gs pos="100000">
                      <a:srgbClr val="FFFFFF"/>
                    </a:gs>
                  </a:gsLst>
                  <a:lin ang="5400000" scaled="0"/>
                </a:gradFill>
                <a:latin typeface="Segoe UI Light"/>
                <a:cs typeface="Segoe UI" pitchFamily="34" charset="0"/>
              </a:rPr>
              <a:t>RULES: </a:t>
            </a:r>
          </a:p>
          <a:p>
            <a:pPr marL="223838" indent="-223838">
              <a:buFont typeface="Arial" panose="020B0604020202020204" pitchFamily="34" charset="0"/>
              <a:buChar char="•"/>
            </a:pPr>
            <a:r>
              <a:rPr lang="en-US" sz="2400" spc="-102" dirty="0" smtClean="0">
                <a:ln w="3175">
                  <a:noFill/>
                </a:ln>
                <a:gradFill>
                  <a:gsLst>
                    <a:gs pos="1250">
                      <a:srgbClr val="FFFFFF"/>
                    </a:gs>
                    <a:gs pos="100000">
                      <a:srgbClr val="FFFFFF"/>
                    </a:gs>
                  </a:gsLst>
                  <a:lin ang="5400000" scaled="0"/>
                </a:gradFill>
                <a:latin typeface="Segoe UI Light"/>
                <a:cs typeface="Segoe UI" pitchFamily="34" charset="0"/>
              </a:rPr>
              <a:t>You can more than once; however, your last game played counts! You have 5 minutes and only games started and finished during those 5 minutes count! </a:t>
            </a:r>
          </a:p>
          <a:p>
            <a:pPr marL="223838" indent="-223838">
              <a:buFont typeface="Arial" panose="020B0604020202020204" pitchFamily="34" charset="0"/>
              <a:buChar char="•"/>
            </a:pPr>
            <a:r>
              <a:rPr lang="en-US" sz="2400" spc="-102" dirty="0" smtClean="0">
                <a:ln w="3175">
                  <a:noFill/>
                </a:ln>
                <a:gradFill>
                  <a:gsLst>
                    <a:gs pos="1250">
                      <a:srgbClr val="FFFFFF"/>
                    </a:gs>
                    <a:gs pos="100000">
                      <a:srgbClr val="FFFFFF"/>
                    </a:gs>
                  </a:gsLst>
                  <a:lin ang="5400000" scaled="0"/>
                </a:gradFill>
                <a:latin typeface="Segoe UI Light"/>
                <a:cs typeface="Segoe UI" pitchFamily="34" charset="0"/>
              </a:rPr>
              <a:t>Time </a:t>
            </a:r>
            <a:r>
              <a:rPr lang="en-US" sz="2400" spc="-102" dirty="0">
                <a:ln w="3175">
                  <a:noFill/>
                </a:ln>
                <a:gradFill>
                  <a:gsLst>
                    <a:gs pos="1250">
                      <a:srgbClr val="FFFFFF"/>
                    </a:gs>
                    <a:gs pos="100000">
                      <a:srgbClr val="FFFFFF"/>
                    </a:gs>
                  </a:gsLst>
                  <a:lin ang="5400000" scaled="0"/>
                </a:gradFill>
                <a:latin typeface="Segoe UI Light"/>
                <a:cs typeface="Segoe UI" pitchFamily="34" charset="0"/>
              </a:rPr>
              <a:t>counts!  So answer questions correctly and quickly.</a:t>
            </a:r>
          </a:p>
          <a:p>
            <a:pPr marL="223838" indent="-223838">
              <a:buFont typeface="Arial" panose="020B0604020202020204" pitchFamily="34" charset="0"/>
              <a:buChar char="•"/>
            </a:pPr>
            <a:r>
              <a:rPr lang="en-US" sz="2400" spc="-102" dirty="0" smtClean="0">
                <a:ln w="3175">
                  <a:noFill/>
                </a:ln>
                <a:gradFill>
                  <a:gsLst>
                    <a:gs pos="1250">
                      <a:srgbClr val="FFFFFF"/>
                    </a:gs>
                    <a:gs pos="100000">
                      <a:srgbClr val="FFFFFF"/>
                    </a:gs>
                  </a:gsLst>
                  <a:lin ang="5400000" scaled="0"/>
                </a:gradFill>
                <a:latin typeface="Segoe UI Light"/>
                <a:cs typeface="Segoe UI" pitchFamily="34" charset="0"/>
              </a:rPr>
              <a:t>The </a:t>
            </a:r>
            <a:r>
              <a:rPr lang="en-US" sz="2400" spc="-102" dirty="0">
                <a:ln w="3175">
                  <a:noFill/>
                </a:ln>
                <a:gradFill>
                  <a:gsLst>
                    <a:gs pos="1250">
                      <a:srgbClr val="FFFFFF"/>
                    </a:gs>
                    <a:gs pos="100000">
                      <a:srgbClr val="FFFFFF"/>
                    </a:gs>
                  </a:gsLst>
                  <a:lin ang="5400000" scaled="0"/>
                </a:gradFill>
                <a:latin typeface="Segoe UI Light"/>
                <a:cs typeface="Segoe UI" pitchFamily="34" charset="0"/>
              </a:rPr>
              <a:t>highest score </a:t>
            </a:r>
            <a:r>
              <a:rPr lang="en-US" sz="2400" spc="-102" dirty="0" smtClean="0">
                <a:ln w="3175">
                  <a:noFill/>
                </a:ln>
                <a:gradFill>
                  <a:gsLst>
                    <a:gs pos="1250">
                      <a:srgbClr val="FFFFFF"/>
                    </a:gs>
                    <a:gs pos="100000">
                      <a:srgbClr val="FFFFFF"/>
                    </a:gs>
                  </a:gsLst>
                  <a:lin ang="5400000" scaled="0"/>
                </a:gradFill>
                <a:latin typeface="Segoe UI Light"/>
                <a:cs typeface="Segoe UI" pitchFamily="34" charset="0"/>
              </a:rPr>
              <a:t>wins </a:t>
            </a:r>
            <a:r>
              <a:rPr lang="en-US" sz="2400" spc="-102" dirty="0">
                <a:ln w="3175">
                  <a:noFill/>
                </a:ln>
                <a:gradFill>
                  <a:gsLst>
                    <a:gs pos="1250">
                      <a:srgbClr val="FFFFFF"/>
                    </a:gs>
                    <a:gs pos="100000">
                      <a:srgbClr val="FFFFFF"/>
                    </a:gs>
                  </a:gsLst>
                  <a:lin ang="5400000" scaled="0"/>
                </a:gradFill>
                <a:latin typeface="Segoe UI Light"/>
                <a:cs typeface="Segoe UI" pitchFamily="34" charset="0"/>
              </a:rPr>
              <a:t>a Lumia 1520 </a:t>
            </a:r>
            <a:endParaRPr lang="en-US" sz="2400" spc="-102" dirty="0" smtClean="0">
              <a:ln w="3175">
                <a:noFill/>
              </a:ln>
              <a:gradFill>
                <a:gsLst>
                  <a:gs pos="1250">
                    <a:srgbClr val="FFFFFF"/>
                  </a:gs>
                  <a:gs pos="100000">
                    <a:srgbClr val="FFFFFF"/>
                  </a:gs>
                </a:gsLst>
                <a:lin ang="5400000" scaled="0"/>
              </a:gradFill>
              <a:latin typeface="Segoe UI Light"/>
              <a:cs typeface="Segoe UI" pitchFamily="34" charset="0"/>
            </a:endParaRPr>
          </a:p>
          <a:p>
            <a:pPr marL="223838" indent="-223838">
              <a:buFont typeface="Arial" panose="020B0604020202020204" pitchFamily="34" charset="0"/>
              <a:buChar char="•"/>
            </a:pPr>
            <a:r>
              <a:rPr lang="en-US" sz="2400" spc="-102" dirty="0" smtClean="0">
                <a:ln w="3175">
                  <a:noFill/>
                </a:ln>
                <a:gradFill>
                  <a:gsLst>
                    <a:gs pos="1250">
                      <a:srgbClr val="FFFFFF"/>
                    </a:gs>
                    <a:gs pos="100000">
                      <a:srgbClr val="FFFFFF"/>
                    </a:gs>
                  </a:gsLst>
                  <a:lin ang="5400000" scaled="0"/>
                </a:gradFill>
                <a:latin typeface="Segoe UI Light"/>
                <a:cs typeface="Segoe UI" pitchFamily="34" charset="0"/>
              </a:rPr>
              <a:t>In the event of a tie, I’ll ask a final challenge question.</a:t>
            </a:r>
          </a:p>
          <a:p>
            <a:r>
              <a:rPr lang="en-US" sz="2400" spc="-102" dirty="0" smtClean="0">
                <a:ln w="3175">
                  <a:noFill/>
                </a:ln>
                <a:gradFill>
                  <a:gsLst>
                    <a:gs pos="1250">
                      <a:srgbClr val="FFFFFF"/>
                    </a:gs>
                    <a:gs pos="100000">
                      <a:srgbClr val="FFFFFF"/>
                    </a:gs>
                  </a:gsLst>
                  <a:lin ang="5400000" scaled="0"/>
                </a:gradFill>
                <a:latin typeface="Segoe UI Light"/>
                <a:cs typeface="Segoe UI" pitchFamily="34" charset="0"/>
              </a:rPr>
              <a:t>.</a:t>
            </a:r>
            <a:r>
              <a:rPr lang="en-US" sz="2400" dirty="0">
                <a:solidFill>
                  <a:srgbClr val="FFFFFF"/>
                </a:solidFill>
              </a:rPr>
              <a:t/>
            </a:r>
            <a:br>
              <a:rPr lang="en-US" sz="2400" dirty="0">
                <a:solidFill>
                  <a:srgbClr val="FFFFFF"/>
                </a:solidFill>
              </a:rPr>
            </a:br>
            <a:endParaRPr lang="en-US" sz="2400"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371" y="1002335"/>
            <a:ext cx="1285875" cy="2286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9259" y="1048990"/>
            <a:ext cx="1285875" cy="2286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8757" y="3569270"/>
            <a:ext cx="1285875" cy="2286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7069" y="3584669"/>
            <a:ext cx="1285875" cy="2286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7913" y="3584669"/>
            <a:ext cx="1285875" cy="22860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4581" y="1009380"/>
            <a:ext cx="1371600" cy="2286000"/>
          </a:xfrm>
          <a:prstGeom prst="rect">
            <a:avLst/>
          </a:prstGeom>
        </p:spPr>
      </p:pic>
      <p:sp>
        <p:nvSpPr>
          <p:cNvPr id="12" name="Title 2"/>
          <p:cNvSpPr txBox="1">
            <a:spLocks/>
          </p:cNvSpPr>
          <p:nvPr/>
        </p:nvSpPr>
        <p:spPr>
          <a:xfrm>
            <a:off x="7922891" y="985593"/>
            <a:ext cx="672161" cy="508191"/>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400">
                <a:gradFill>
                  <a:gsLst>
                    <a:gs pos="1250">
                      <a:srgbClr val="FFFFFF"/>
                    </a:gs>
                    <a:gs pos="100000">
                      <a:srgbClr val="FFFFFF"/>
                    </a:gs>
                  </a:gsLst>
                  <a:lin ang="5400000" scaled="0"/>
                </a:gradFill>
              </a:rPr>
              <a:t>❶</a:t>
            </a:r>
          </a:p>
        </p:txBody>
      </p:sp>
      <p:sp>
        <p:nvSpPr>
          <p:cNvPr id="14" name="Title 2"/>
          <p:cNvSpPr txBox="1">
            <a:spLocks/>
          </p:cNvSpPr>
          <p:nvPr/>
        </p:nvSpPr>
        <p:spPr>
          <a:xfrm>
            <a:off x="10849036" y="994468"/>
            <a:ext cx="672161" cy="508191"/>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400">
                <a:gradFill>
                  <a:gsLst>
                    <a:gs pos="1250">
                      <a:srgbClr val="FFFFFF"/>
                    </a:gs>
                    <a:gs pos="100000">
                      <a:srgbClr val="FFFFFF"/>
                    </a:gs>
                  </a:gsLst>
                  <a:lin ang="5400000" scaled="0"/>
                </a:gradFill>
              </a:rPr>
              <a:t>❷</a:t>
            </a:r>
          </a:p>
        </p:txBody>
      </p:sp>
      <p:sp>
        <p:nvSpPr>
          <p:cNvPr id="15" name="Title 2"/>
          <p:cNvSpPr txBox="1">
            <a:spLocks/>
          </p:cNvSpPr>
          <p:nvPr/>
        </p:nvSpPr>
        <p:spPr>
          <a:xfrm>
            <a:off x="7922891" y="3491073"/>
            <a:ext cx="672161" cy="508191"/>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400">
                <a:gradFill>
                  <a:gsLst>
                    <a:gs pos="1250">
                      <a:srgbClr val="FFFFFF"/>
                    </a:gs>
                    <a:gs pos="100000">
                      <a:srgbClr val="FFFFFF"/>
                    </a:gs>
                  </a:gsLst>
                  <a:lin ang="5400000" scaled="0"/>
                </a:gradFill>
              </a:rPr>
              <a:t>❸</a:t>
            </a:r>
          </a:p>
        </p:txBody>
      </p:sp>
      <p:sp>
        <p:nvSpPr>
          <p:cNvPr id="16" name="Title 2"/>
          <p:cNvSpPr txBox="1">
            <a:spLocks/>
          </p:cNvSpPr>
          <p:nvPr/>
        </p:nvSpPr>
        <p:spPr>
          <a:xfrm>
            <a:off x="9406369" y="3516703"/>
            <a:ext cx="672161" cy="508191"/>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400">
                <a:gradFill>
                  <a:gsLst>
                    <a:gs pos="1250">
                      <a:srgbClr val="FFFFFF"/>
                    </a:gs>
                    <a:gs pos="100000">
                      <a:srgbClr val="FFFFFF"/>
                    </a:gs>
                  </a:gsLst>
                  <a:lin ang="5400000" scaled="0"/>
                </a:gradFill>
              </a:rPr>
              <a:t>❹</a:t>
            </a:r>
          </a:p>
        </p:txBody>
      </p:sp>
      <p:sp>
        <p:nvSpPr>
          <p:cNvPr id="19" name="Title 2"/>
          <p:cNvSpPr txBox="1">
            <a:spLocks/>
          </p:cNvSpPr>
          <p:nvPr/>
        </p:nvSpPr>
        <p:spPr>
          <a:xfrm>
            <a:off x="10869895" y="3580647"/>
            <a:ext cx="672161" cy="508191"/>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400">
                <a:gradFill>
                  <a:gsLst>
                    <a:gs pos="1250">
                      <a:srgbClr val="FFFFFF"/>
                    </a:gs>
                    <a:gs pos="100000">
                      <a:srgbClr val="FFFFFF"/>
                    </a:gs>
                  </a:gsLst>
                  <a:lin ang="5400000" scaled="0"/>
                </a:gradFill>
              </a:rPr>
              <a:t>❺</a:t>
            </a:r>
          </a:p>
        </p:txBody>
      </p:sp>
    </p:spTree>
    <p:extLst>
      <p:ext uri="{BB962C8B-B14F-4D97-AF65-F5344CB8AC3E}">
        <p14:creationId xmlns:p14="http://schemas.microsoft.com/office/powerpoint/2010/main" val="94400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83352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860459"/>
            <a:ext cx="10826749" cy="6134066"/>
          </a:xfrm>
          <a:prstGeom prst="rect">
            <a:avLst/>
          </a:prstGeom>
        </p:spPr>
      </p:pic>
      <p:sp>
        <p:nvSpPr>
          <p:cNvPr id="3" name="Rounded Rectangular Callout 2"/>
          <p:cNvSpPr/>
          <p:nvPr/>
        </p:nvSpPr>
        <p:spPr bwMode="auto">
          <a:xfrm>
            <a:off x="7802413" y="1243325"/>
            <a:ext cx="1656184" cy="932688"/>
          </a:xfrm>
          <a:prstGeom prst="wedgeRoundRectCallout">
            <a:avLst>
              <a:gd name="adj1" fmla="val 77271"/>
              <a:gd name="adj2" fmla="val -14939"/>
              <a:gd name="adj3" fmla="val 1666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Sign in with Microsoft (LIVE ) ID</a:t>
            </a:r>
          </a:p>
        </p:txBody>
      </p:sp>
      <p:sp>
        <p:nvSpPr>
          <p:cNvPr id="4" name="Rounded Rectangular Callout 3"/>
          <p:cNvSpPr/>
          <p:nvPr/>
        </p:nvSpPr>
        <p:spPr bwMode="auto">
          <a:xfrm>
            <a:off x="1908727" y="1095084"/>
            <a:ext cx="2754756" cy="296483"/>
          </a:xfrm>
          <a:prstGeom prst="wedgeRoundRectCallout">
            <a:avLst>
              <a:gd name="adj1" fmla="val -60904"/>
              <a:gd name="adj2" fmla="val 57829"/>
              <a:gd name="adj3" fmla="val 1666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Complete “User Guide”</a:t>
            </a:r>
          </a:p>
        </p:txBody>
      </p:sp>
      <p:sp>
        <p:nvSpPr>
          <p:cNvPr id="5" name="Rounded Rectangular Callout 4"/>
          <p:cNvSpPr/>
          <p:nvPr/>
        </p:nvSpPr>
        <p:spPr bwMode="auto">
          <a:xfrm>
            <a:off x="5642173" y="4055636"/>
            <a:ext cx="2160240" cy="936104"/>
          </a:xfrm>
          <a:prstGeom prst="wedgeRoundRectCallout">
            <a:avLst>
              <a:gd name="adj1" fmla="val 98246"/>
              <a:gd name="adj2" fmla="val 25365"/>
              <a:gd name="adj3" fmla="val 1666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Reference Apps in Store </a:t>
            </a:r>
            <a:r>
              <a:rPr lang="en-US" dirty="0">
                <a:gradFill>
                  <a:gsLst>
                    <a:gs pos="0">
                      <a:srgbClr val="FFFFFF"/>
                    </a:gs>
                    <a:gs pos="100000">
                      <a:srgbClr val="FFFFFF"/>
                    </a:gs>
                  </a:gsLst>
                  <a:lin ang="5400000" scaled="0"/>
                </a:gradFill>
                <a:ea typeface="Segoe UI" pitchFamily="34" charset="0"/>
                <a:cs typeface="Segoe UI" pitchFamily="34" charset="0"/>
              </a:rPr>
              <a:t>c</a:t>
            </a:r>
            <a:r>
              <a:rPr lang="en-US" dirty="0" smtClean="0">
                <a:gradFill>
                  <a:gsLst>
                    <a:gs pos="0">
                      <a:srgbClr val="FFFFFF"/>
                    </a:gs>
                    <a:gs pos="100000">
                      <a:srgbClr val="FFFFFF"/>
                    </a:gs>
                  </a:gsLst>
                  <a:lin ang="5400000" scaled="0"/>
                </a:gradFill>
                <a:ea typeface="Segoe UI" pitchFamily="34" charset="0"/>
                <a:cs typeface="Segoe UI" pitchFamily="34" charset="0"/>
              </a:rPr>
              <a:t>reated with App Studio</a:t>
            </a:r>
          </a:p>
        </p:txBody>
      </p:sp>
      <p:sp>
        <p:nvSpPr>
          <p:cNvPr id="7" name="Rounded Rectangular Callout 6"/>
          <p:cNvSpPr/>
          <p:nvPr/>
        </p:nvSpPr>
        <p:spPr bwMode="auto">
          <a:xfrm>
            <a:off x="1033661" y="1606703"/>
            <a:ext cx="2439888" cy="648072"/>
          </a:xfrm>
          <a:prstGeom prst="wedgeRoundRectCallout">
            <a:avLst>
              <a:gd name="adj1" fmla="val -61354"/>
              <a:gd name="adj2" fmla="val -55578"/>
              <a:gd name="adj3" fmla="val 1666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View your App Studio app projects</a:t>
            </a:r>
          </a:p>
        </p:txBody>
      </p:sp>
      <p:sp>
        <p:nvSpPr>
          <p:cNvPr id="8" name="Title 2"/>
          <p:cNvSpPr txBox="1">
            <a:spLocks/>
          </p:cNvSpPr>
          <p:nvPr/>
        </p:nvSpPr>
        <p:spPr>
          <a:xfrm>
            <a:off x="3988" y="-12601"/>
            <a:ext cx="5848001"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FFFFFF"/>
                </a:solidFill>
              </a:rPr>
              <a:t>Appendix</a:t>
            </a:r>
            <a:endParaRPr sz="4000">
              <a:solidFill>
                <a:srgbClr val="FFFFFF"/>
              </a:solidFill>
            </a:endParaRPr>
          </a:p>
        </p:txBody>
      </p:sp>
    </p:spTree>
    <p:extLst>
      <p:ext uri="{BB962C8B-B14F-4D97-AF65-F5344CB8AC3E}">
        <p14:creationId xmlns:p14="http://schemas.microsoft.com/office/powerpoint/2010/main" val="184000692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501" y="832967"/>
            <a:ext cx="10998793" cy="6212358"/>
          </a:xfrm>
          <a:prstGeom prst="rect">
            <a:avLst/>
          </a:prstGeom>
        </p:spPr>
      </p:pic>
      <p:sp>
        <p:nvSpPr>
          <p:cNvPr id="3" name="Rounded Rectangular Callout 2"/>
          <p:cNvSpPr/>
          <p:nvPr/>
        </p:nvSpPr>
        <p:spPr bwMode="auto">
          <a:xfrm>
            <a:off x="3625949" y="5081438"/>
            <a:ext cx="2952328" cy="648072"/>
          </a:xfrm>
          <a:prstGeom prst="wedgeRoundRectCallout">
            <a:avLst>
              <a:gd name="adj1" fmla="val -61198"/>
              <a:gd name="adj2" fmla="val -1674"/>
              <a:gd name="adj3" fmla="val 1666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Start Web App Template (Windows Phone only)</a:t>
            </a:r>
          </a:p>
        </p:txBody>
      </p:sp>
      <p:sp>
        <p:nvSpPr>
          <p:cNvPr id="4" name="Rounded Rectangular Callout 3"/>
          <p:cNvSpPr/>
          <p:nvPr/>
        </p:nvSpPr>
        <p:spPr bwMode="auto">
          <a:xfrm>
            <a:off x="1681733" y="1409030"/>
            <a:ext cx="2448272" cy="336750"/>
          </a:xfrm>
          <a:prstGeom prst="wedgeRoundRectCallout">
            <a:avLst>
              <a:gd name="adj1" fmla="val -32879"/>
              <a:gd name="adj2" fmla="val 121533"/>
              <a:gd name="adj3" fmla="val 1666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Start a “blank” app</a:t>
            </a:r>
          </a:p>
        </p:txBody>
      </p:sp>
      <p:sp>
        <p:nvSpPr>
          <p:cNvPr id="5" name="Rounded Rectangular Callout 4"/>
          <p:cNvSpPr/>
          <p:nvPr/>
        </p:nvSpPr>
        <p:spPr bwMode="auto">
          <a:xfrm>
            <a:off x="5786189" y="1237482"/>
            <a:ext cx="2160240" cy="648072"/>
          </a:xfrm>
          <a:prstGeom prst="wedgeRoundRectCallout">
            <a:avLst>
              <a:gd name="adj1" fmla="val -130379"/>
              <a:gd name="adj2" fmla="val 284852"/>
              <a:gd name="adj3" fmla="val 1666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Most commonly used templates</a:t>
            </a:r>
          </a:p>
        </p:txBody>
      </p:sp>
      <p:sp>
        <p:nvSpPr>
          <p:cNvPr id="6" name="Title 2"/>
          <p:cNvSpPr txBox="1">
            <a:spLocks/>
          </p:cNvSpPr>
          <p:nvPr/>
        </p:nvSpPr>
        <p:spPr>
          <a:xfrm>
            <a:off x="25549" y="-12729"/>
            <a:ext cx="5848001"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FFFFFF"/>
                </a:solidFill>
              </a:rPr>
              <a:t>Appendix</a:t>
            </a:r>
            <a:endParaRPr sz="4000">
              <a:solidFill>
                <a:srgbClr val="FFFFFF"/>
              </a:solidFill>
            </a:endParaRPr>
          </a:p>
        </p:txBody>
      </p:sp>
    </p:spTree>
    <p:extLst>
      <p:ext uri="{BB962C8B-B14F-4D97-AF65-F5344CB8AC3E}">
        <p14:creationId xmlns:p14="http://schemas.microsoft.com/office/powerpoint/2010/main" val="317429314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788772"/>
            <a:ext cx="11042773" cy="6199402"/>
          </a:xfrm>
          <a:prstGeom prst="rect">
            <a:avLst/>
          </a:prstGeom>
        </p:spPr>
      </p:pic>
      <p:sp>
        <p:nvSpPr>
          <p:cNvPr id="3" name="Rounded Rectangular Callout 2"/>
          <p:cNvSpPr/>
          <p:nvPr/>
        </p:nvSpPr>
        <p:spPr bwMode="auto">
          <a:xfrm>
            <a:off x="8299446" y="1990647"/>
            <a:ext cx="3285877" cy="1925476"/>
          </a:xfrm>
          <a:prstGeom prst="wedgeRoundRectCallout">
            <a:avLst>
              <a:gd name="adj1" fmla="val -62828"/>
              <a:gd name="adj2" fmla="val -4602"/>
              <a:gd name="adj3" fmla="val 1666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Sections</a:t>
            </a:r>
          </a:p>
          <a:p>
            <a:pP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Abstract </a:t>
            </a:r>
            <a:r>
              <a:rPr lang="en-US" dirty="0" smtClean="0">
                <a:gradFill>
                  <a:gsLst>
                    <a:gs pos="0">
                      <a:srgbClr val="FFFFFF"/>
                    </a:gs>
                    <a:gs pos="100000">
                      <a:srgbClr val="FFFFFF"/>
                    </a:gs>
                  </a:gsLst>
                  <a:lin ang="5400000" scaled="0"/>
                </a:gradFill>
                <a:ea typeface="Segoe UI" pitchFamily="34" charset="0"/>
                <a:cs typeface="Segoe UI" pitchFamily="34" charset="0"/>
              </a:rPr>
              <a:t>Representation: </a:t>
            </a: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Data </a:t>
            </a:r>
            <a:r>
              <a:rPr lang="en-US" dirty="0">
                <a:gradFill>
                  <a:gsLst>
                    <a:gs pos="0">
                      <a:srgbClr val="FFFFFF"/>
                    </a:gs>
                    <a:gs pos="100000">
                      <a:srgbClr val="FFFFFF"/>
                    </a:gs>
                  </a:gsLst>
                  <a:lin ang="5400000" scaled="0"/>
                </a:gradFill>
                <a:ea typeface="Segoe UI" pitchFamily="34" charset="0"/>
                <a:cs typeface="Segoe UI" pitchFamily="34" charset="0"/>
              </a:rPr>
              <a:t>Sources </a:t>
            </a:r>
          </a:p>
          <a:p>
            <a:pPr marL="285750" indent="3175" defTabSz="977900" fontAlgn="base">
              <a:lnSpc>
                <a:spcPct val="90000"/>
              </a:lnSpc>
              <a:spcBef>
                <a:spcPct val="0"/>
              </a:spcBef>
              <a:spcAft>
                <a:spcPct val="0"/>
              </a:spcAft>
              <a:buFont typeface="Arial" panose="020B0604020202020204" pitchFamily="34" charset="0"/>
              <a:buChar char="•"/>
            </a:pPr>
            <a:r>
              <a:rPr lang="en-US" sz="1500" dirty="0">
                <a:gradFill>
                  <a:gsLst>
                    <a:gs pos="0">
                      <a:srgbClr val="FFFFFF"/>
                    </a:gs>
                    <a:gs pos="100000">
                      <a:srgbClr val="FFFFFF"/>
                    </a:gs>
                  </a:gsLst>
                  <a:lin ang="5400000" scaled="0"/>
                </a:gradFill>
                <a:ea typeface="Segoe UI" pitchFamily="34" charset="0"/>
                <a:cs typeface="Segoe UI" pitchFamily="34" charset="0"/>
              </a:rPr>
              <a:t> </a:t>
            </a:r>
            <a:r>
              <a:rPr lang="en-US" sz="1500" dirty="0" smtClean="0">
                <a:gradFill>
                  <a:gsLst>
                    <a:gs pos="0">
                      <a:srgbClr val="FFFFFF"/>
                    </a:gs>
                    <a:gs pos="100000">
                      <a:srgbClr val="FFFFFF"/>
                    </a:gs>
                  </a:gsLst>
                  <a:lin ang="5400000" scaled="0"/>
                </a:gradFill>
                <a:ea typeface="Segoe UI" pitchFamily="34" charset="0"/>
                <a:cs typeface="Segoe UI" pitchFamily="34" charset="0"/>
              </a:rPr>
              <a:t>Schema </a:t>
            </a:r>
            <a:r>
              <a:rPr lang="en-US" sz="1500" dirty="0">
                <a:gradFill>
                  <a:gsLst>
                    <a:gs pos="0">
                      <a:srgbClr val="FFFFFF"/>
                    </a:gs>
                    <a:gs pos="100000">
                      <a:srgbClr val="FFFFFF"/>
                    </a:gs>
                  </a:gsLst>
                  <a:lin ang="5400000" scaled="0"/>
                </a:gradFill>
                <a:ea typeface="Segoe UI" pitchFamily="34" charset="0"/>
                <a:cs typeface="Segoe UI" pitchFamily="34" charset="0"/>
              </a:rPr>
              <a:t>+ </a:t>
            </a:r>
            <a:r>
              <a:rPr lang="en-US" sz="1500" dirty="0" smtClean="0">
                <a:gradFill>
                  <a:gsLst>
                    <a:gs pos="0">
                      <a:srgbClr val="FFFFFF"/>
                    </a:gs>
                    <a:gs pos="100000">
                      <a:srgbClr val="FFFFFF"/>
                    </a:gs>
                  </a:gsLst>
                  <a:lin ang="5400000" scaled="0"/>
                </a:gradFill>
                <a:ea typeface="Segoe UI" pitchFamily="34" charset="0"/>
                <a:cs typeface="Segoe UI" pitchFamily="34" charset="0"/>
              </a:rPr>
              <a:t>Implementation</a:t>
            </a:r>
          </a:p>
          <a:p>
            <a:pP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Views (</a:t>
            </a:r>
            <a:r>
              <a:rPr lang="en-US" sz="1600" dirty="0" err="1" smtClean="0">
                <a:gradFill>
                  <a:gsLst>
                    <a:gs pos="0">
                      <a:srgbClr val="FFFFFF"/>
                    </a:gs>
                    <a:gs pos="100000">
                      <a:srgbClr val="FFFFFF"/>
                    </a:gs>
                  </a:gsLst>
                  <a:lin ang="5400000" scaled="0"/>
                </a:gradFill>
                <a:ea typeface="Segoe UI" pitchFamily="34" charset="0"/>
                <a:cs typeface="Segoe UI" pitchFamily="34" charset="0"/>
              </a:rPr>
              <a:t>ItemList</a:t>
            </a:r>
            <a:r>
              <a:rPr lang="en-US" sz="1600" dirty="0" smtClean="0">
                <a:gradFill>
                  <a:gsLst>
                    <a:gs pos="0">
                      <a:srgbClr val="FFFFFF"/>
                    </a:gs>
                    <a:gs pos="100000">
                      <a:srgbClr val="FFFFFF"/>
                    </a:gs>
                  </a:gsLst>
                  <a:lin ang="5400000" scaled="0"/>
                </a:gradFill>
                <a:ea typeface="Segoe UI" pitchFamily="34" charset="0"/>
                <a:cs typeface="Segoe UI" pitchFamily="34" charset="0"/>
              </a:rPr>
              <a:t>, </a:t>
            </a:r>
            <a:r>
              <a:rPr lang="en-US" sz="1600" dirty="0" err="1" smtClean="0">
                <a:gradFill>
                  <a:gsLst>
                    <a:gs pos="0">
                      <a:srgbClr val="FFFFFF"/>
                    </a:gs>
                    <a:gs pos="100000">
                      <a:srgbClr val="FFFFFF"/>
                    </a:gs>
                  </a:gsLst>
                  <a:lin ang="5400000" scaled="0"/>
                </a:gradFill>
                <a:ea typeface="Segoe UI" pitchFamily="34" charset="0"/>
                <a:cs typeface="Segoe UI" pitchFamily="34" charset="0"/>
              </a:rPr>
              <a:t>ItemDetail</a:t>
            </a:r>
            <a:r>
              <a:rPr lang="en-US" dirty="0" smtClean="0">
                <a:gradFill>
                  <a:gsLst>
                    <a:gs pos="0">
                      <a:srgbClr val="FFFFFF"/>
                    </a:gs>
                    <a:gs pos="100000">
                      <a:srgbClr val="FFFFFF"/>
                    </a:gs>
                  </a:gsLst>
                  <a:lin ang="5400000" scaled="0"/>
                </a:gradFill>
                <a:ea typeface="Segoe UI" pitchFamily="34" charset="0"/>
                <a:cs typeface="Segoe UI" pitchFamily="34" charset="0"/>
              </a:rPr>
              <a:t>)</a:t>
            </a:r>
          </a:p>
          <a:p>
            <a:pPr marL="285750" indent="3175" defTabSz="932472" fontAlgn="base">
              <a:lnSpc>
                <a:spcPct val="90000"/>
              </a:lnSpc>
              <a:spcBef>
                <a:spcPct val="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 </a:t>
            </a:r>
            <a:r>
              <a:rPr lang="en-US" sz="1500" dirty="0" smtClean="0">
                <a:gradFill>
                  <a:gsLst>
                    <a:gs pos="0">
                      <a:srgbClr val="FFFFFF"/>
                    </a:gs>
                    <a:gs pos="100000">
                      <a:srgbClr val="FFFFFF"/>
                    </a:gs>
                  </a:gsLst>
                  <a:lin ang="5400000" scaled="0"/>
                </a:gradFill>
                <a:ea typeface="Segoe UI" pitchFamily="34" charset="0"/>
                <a:cs typeface="Segoe UI" pitchFamily="34" charset="0"/>
              </a:rPr>
              <a:t>Menus</a:t>
            </a:r>
          </a:p>
          <a:p>
            <a:pP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Actions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4" name="Rounded Rectangular Callout 3"/>
          <p:cNvSpPr/>
          <p:nvPr/>
        </p:nvSpPr>
        <p:spPr bwMode="auto">
          <a:xfrm>
            <a:off x="2041773" y="906626"/>
            <a:ext cx="3096344" cy="572759"/>
          </a:xfrm>
          <a:prstGeom prst="wedgeRoundRectCallout">
            <a:avLst>
              <a:gd name="adj1" fmla="val -57936"/>
              <a:gd name="adj2" fmla="val 135649"/>
              <a:gd name="adj3" fmla="val 1666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MAIN VIEW: 8.0 Panorama and 8.1 HUB Control </a:t>
            </a:r>
          </a:p>
        </p:txBody>
      </p:sp>
      <p:sp>
        <p:nvSpPr>
          <p:cNvPr id="22" name="Rounded Rectangular Callout 21"/>
          <p:cNvSpPr/>
          <p:nvPr/>
        </p:nvSpPr>
        <p:spPr bwMode="auto">
          <a:xfrm>
            <a:off x="8056931" y="3977847"/>
            <a:ext cx="3528392" cy="2934750"/>
          </a:xfrm>
          <a:prstGeom prst="wedgeRoundRectCallout">
            <a:avLst>
              <a:gd name="adj1" fmla="val -61852"/>
              <a:gd name="adj2" fmla="val 3579"/>
              <a:gd name="adj3" fmla="val 1666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p:nvPicPr>
        <p:blipFill>
          <a:blip r:embed="rId4"/>
          <a:stretch>
            <a:fillRect/>
          </a:stretch>
        </p:blipFill>
        <p:spPr>
          <a:xfrm>
            <a:off x="8273188" y="4145334"/>
            <a:ext cx="3106304" cy="2586708"/>
          </a:xfrm>
          <a:prstGeom prst="rect">
            <a:avLst/>
          </a:prstGeom>
        </p:spPr>
      </p:pic>
      <p:sp>
        <p:nvSpPr>
          <p:cNvPr id="8" name="Title 2"/>
          <p:cNvSpPr txBox="1">
            <a:spLocks/>
          </p:cNvSpPr>
          <p:nvPr/>
        </p:nvSpPr>
        <p:spPr>
          <a:xfrm>
            <a:off x="0" y="-19669"/>
            <a:ext cx="5372272" cy="723246"/>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FFFFFF"/>
                </a:solidFill>
              </a:rPr>
              <a:t>Appendix</a:t>
            </a:r>
            <a:endParaRPr sz="4000">
              <a:solidFill>
                <a:srgbClr val="FFFFFF"/>
              </a:solidFill>
            </a:endParaRPr>
          </a:p>
        </p:txBody>
      </p:sp>
    </p:spTree>
    <p:extLst>
      <p:ext uri="{BB962C8B-B14F-4D97-AF65-F5344CB8AC3E}">
        <p14:creationId xmlns:p14="http://schemas.microsoft.com/office/powerpoint/2010/main" val="26332719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 name="Subtitle 2"/>
          <p:cNvSpPr>
            <a:spLocks noGrp="1"/>
          </p:cNvSpPr>
          <p:nvPr>
            <p:ph type="body" sz="quarter" idx="12"/>
          </p:nvPr>
        </p:nvSpPr>
        <p:spPr>
          <a:xfrm>
            <a:off x="276540" y="5783263"/>
            <a:ext cx="4295794" cy="902608"/>
          </a:xfrm>
        </p:spPr>
        <p:txBody>
          <a:bodyPr/>
          <a:lstStyle/>
          <a:p>
            <a:r>
              <a:rPr lang="en-US" dirty="0" smtClean="0"/>
              <a:t>Bryan Tomlinson</a:t>
            </a:r>
          </a:p>
          <a:p>
            <a:r>
              <a:rPr lang="en-US" dirty="0" smtClean="0"/>
              <a:t>Senior Product Marketing Manager</a:t>
            </a:r>
          </a:p>
          <a:p>
            <a:endParaRPr lang="en-US" dirty="0"/>
          </a:p>
        </p:txBody>
      </p:sp>
      <p:sp>
        <p:nvSpPr>
          <p:cNvPr id="2" name="Title 1"/>
          <p:cNvSpPr>
            <a:spLocks noGrp="1"/>
          </p:cNvSpPr>
          <p:nvPr>
            <p:ph type="title"/>
          </p:nvPr>
        </p:nvSpPr>
        <p:spPr/>
        <p:txBody>
          <a:bodyPr/>
          <a:lstStyle/>
          <a:p>
            <a:r>
              <a:rPr lang="en-US" dirty="0" smtClean="0"/>
              <a:t>Windows App Studio Beta</a:t>
            </a:r>
            <a:endParaRPr lang="en-US" dirty="0"/>
          </a:p>
        </p:txBody>
      </p:sp>
      <p:sp>
        <p:nvSpPr>
          <p:cNvPr id="4" name="Subtitle 2"/>
          <p:cNvSpPr txBox="1">
            <a:spLocks/>
          </p:cNvSpPr>
          <p:nvPr/>
        </p:nvSpPr>
        <p:spPr>
          <a:xfrm>
            <a:off x="4572334" y="5779853"/>
            <a:ext cx="5212023" cy="903287"/>
          </a:xfrm>
          <a:prstGeom prst="rect">
            <a:avLst/>
          </a:prstGeom>
          <a:noFill/>
        </p:spPr>
        <p:txBody>
          <a:bodyPr vert="horz" wrap="square" lIns="146304" tIns="109728" rIns="146304" bIns="109728" rtlCol="0" anchor="b">
            <a:noAutofit/>
          </a:bodyPr>
          <a:lstStyle>
            <a:lvl1pPr marL="0" marR="0" indent="0" algn="l" defTabSz="932742" rtl="0" eaLnBrk="1" fontAlgn="auto" latinLnBrk="0" hangingPunct="1">
              <a:lnSpc>
                <a:spcPct val="90000"/>
              </a:lnSpc>
              <a:spcBef>
                <a:spcPts val="0"/>
              </a:spcBef>
              <a:spcAft>
                <a:spcPts val="0"/>
              </a:spcAft>
              <a:buClr>
                <a:schemeClr val="tx1"/>
              </a:buClr>
              <a:buSzPct val="90000"/>
              <a:buFont typeface="Wingdings" panose="05000000000000000000" pitchFamily="2" charset="2"/>
              <a:buNone/>
              <a:tabLst/>
              <a:defRPr sz="2000" kern="1200" spc="0" baseline="0">
                <a:gradFill>
                  <a:gsLst>
                    <a:gs pos="0">
                      <a:schemeClr val="tx1"/>
                    </a:gs>
                    <a:gs pos="100000">
                      <a:schemeClr val="tx1"/>
                    </a:gs>
                  </a:gsLst>
                  <a:lin ang="5400000" scaled="0"/>
                </a:gradFill>
                <a:latin typeface="+mn-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a:gradFill>
                  <a:gsLst>
                    <a:gs pos="0">
                      <a:srgbClr val="FFFFFF"/>
                    </a:gs>
                    <a:gs pos="100000">
                      <a:srgbClr val="FFFFFF"/>
                    </a:gs>
                  </a:gsLst>
                  <a:lin ang="5400000" scaled="0"/>
                </a:gradFill>
              </a:rPr>
              <a:t>Ricardo Minguez Pablos</a:t>
            </a:r>
          </a:p>
          <a:p>
            <a:pPr>
              <a:buClr>
                <a:srgbClr val="FFFFFF"/>
              </a:buClr>
            </a:pPr>
            <a:r>
              <a:rPr lang="en-US" dirty="0">
                <a:gradFill>
                  <a:gsLst>
                    <a:gs pos="0">
                      <a:srgbClr val="FFFFFF"/>
                    </a:gs>
                    <a:gs pos="100000">
                      <a:srgbClr val="FFFFFF"/>
                    </a:gs>
                  </a:gsLst>
                  <a:lin ang="5400000" scaled="0"/>
                </a:gradFill>
              </a:rPr>
              <a:t>Senior Application Development Manager</a:t>
            </a:r>
          </a:p>
          <a:p>
            <a:pPr>
              <a:buClr>
                <a:srgbClr val="FFFFFF"/>
              </a:buClr>
            </a:pPr>
            <a:endParaRPr lang="en-US" dirty="0">
              <a:gradFill>
                <a:gsLst>
                  <a:gs pos="0">
                    <a:srgbClr val="FFFFFF"/>
                  </a:gs>
                  <a:gs pos="100000">
                    <a:srgbClr val="FFFFFF"/>
                  </a:gs>
                </a:gsLst>
                <a:lin ang="5400000" scaled="0"/>
              </a:gradFill>
            </a:endParaRPr>
          </a:p>
        </p:txBody>
      </p:sp>
      <p:sp>
        <p:nvSpPr>
          <p:cNvPr id="12" name="Freeform 11"/>
          <p:cNvSpPr>
            <a:spLocks noChangeAspect="1" noEditPoints="1"/>
          </p:cNvSpPr>
          <p:nvPr/>
        </p:nvSpPr>
        <p:spPr bwMode="auto">
          <a:xfrm>
            <a:off x="10177160" y="6143890"/>
            <a:ext cx="1749798" cy="373276"/>
          </a:xfrm>
          <a:custGeom>
            <a:avLst/>
            <a:gdLst>
              <a:gd name="T0" fmla="*/ 621 w 1576"/>
              <a:gd name="T1" fmla="*/ 269 h 336"/>
              <a:gd name="T2" fmla="*/ 617 w 1576"/>
              <a:gd name="T3" fmla="*/ 120 h 336"/>
              <a:gd name="T4" fmla="*/ 469 w 1576"/>
              <a:gd name="T5" fmla="*/ 104 h 336"/>
              <a:gd name="T6" fmla="*/ 470 w 1576"/>
              <a:gd name="T7" fmla="*/ 269 h 336"/>
              <a:gd name="T8" fmla="*/ 537 w 1576"/>
              <a:gd name="T9" fmla="*/ 194 h 336"/>
              <a:gd name="T10" fmla="*/ 608 w 1576"/>
              <a:gd name="T11" fmla="*/ 67 h 336"/>
              <a:gd name="T12" fmla="*/ 688 w 1576"/>
              <a:gd name="T13" fmla="*/ 124 h 336"/>
              <a:gd name="T14" fmla="*/ 685 w 1576"/>
              <a:gd name="T15" fmla="*/ 83 h 336"/>
              <a:gd name="T16" fmla="*/ 726 w 1576"/>
              <a:gd name="T17" fmla="*/ 83 h 336"/>
              <a:gd name="T18" fmla="*/ 823 w 1576"/>
              <a:gd name="T19" fmla="*/ 121 h 336"/>
              <a:gd name="T20" fmla="*/ 755 w 1576"/>
              <a:gd name="T21" fmla="*/ 237 h 336"/>
              <a:gd name="T22" fmla="*/ 859 w 1576"/>
              <a:gd name="T23" fmla="*/ 262 h 336"/>
              <a:gd name="T24" fmla="*/ 824 w 1576"/>
              <a:gd name="T25" fmla="*/ 244 h 336"/>
              <a:gd name="T26" fmla="*/ 825 w 1576"/>
              <a:gd name="T27" fmla="*/ 149 h 336"/>
              <a:gd name="T28" fmla="*/ 858 w 1576"/>
              <a:gd name="T29" fmla="*/ 128 h 336"/>
              <a:gd name="T30" fmla="*/ 919 w 1576"/>
              <a:gd name="T31" fmla="*/ 149 h 336"/>
              <a:gd name="T32" fmla="*/ 884 w 1576"/>
              <a:gd name="T33" fmla="*/ 269 h 336"/>
              <a:gd name="T34" fmla="*/ 949 w 1576"/>
              <a:gd name="T35" fmla="*/ 152 h 336"/>
              <a:gd name="T36" fmla="*/ 968 w 1576"/>
              <a:gd name="T37" fmla="*/ 124 h 336"/>
              <a:gd name="T38" fmla="*/ 1119 w 1576"/>
              <a:gd name="T39" fmla="*/ 195 h 336"/>
              <a:gd name="T40" fmla="*/ 970 w 1576"/>
              <a:gd name="T41" fmla="*/ 198 h 336"/>
              <a:gd name="T42" fmla="*/ 1083 w 1576"/>
              <a:gd name="T43" fmla="*/ 196 h 336"/>
              <a:gd name="T44" fmla="*/ 1005 w 1576"/>
              <a:gd name="T45" fmla="*/ 197 h 336"/>
              <a:gd name="T46" fmla="*/ 1083 w 1576"/>
              <a:gd name="T47" fmla="*/ 196 h 336"/>
              <a:gd name="T48" fmla="*/ 1175 w 1576"/>
              <a:gd name="T49" fmla="*/ 152 h 336"/>
              <a:gd name="T50" fmla="*/ 1223 w 1576"/>
              <a:gd name="T51" fmla="*/ 158 h 336"/>
              <a:gd name="T52" fmla="*/ 1190 w 1576"/>
              <a:gd name="T53" fmla="*/ 121 h 336"/>
              <a:gd name="T54" fmla="*/ 1149 w 1576"/>
              <a:gd name="T55" fmla="*/ 196 h 336"/>
              <a:gd name="T56" fmla="*/ 1197 w 1576"/>
              <a:gd name="T57" fmla="*/ 231 h 336"/>
              <a:gd name="T58" fmla="*/ 1135 w 1576"/>
              <a:gd name="T59" fmla="*/ 231 h 336"/>
              <a:gd name="T60" fmla="*/ 1173 w 1576"/>
              <a:gd name="T61" fmla="*/ 272 h 336"/>
              <a:gd name="T62" fmla="*/ 1194 w 1576"/>
              <a:gd name="T63" fmla="*/ 184 h 336"/>
              <a:gd name="T64" fmla="*/ 1319 w 1576"/>
              <a:gd name="T65" fmla="*/ 272 h 336"/>
              <a:gd name="T66" fmla="*/ 1322 w 1576"/>
              <a:gd name="T67" fmla="*/ 121 h 336"/>
              <a:gd name="T68" fmla="*/ 1321 w 1576"/>
              <a:gd name="T69" fmla="*/ 149 h 336"/>
              <a:gd name="T70" fmla="*/ 1321 w 1576"/>
              <a:gd name="T71" fmla="*/ 244 h 336"/>
              <a:gd name="T72" fmla="*/ 1576 w 1576"/>
              <a:gd name="T73" fmla="*/ 124 h 336"/>
              <a:gd name="T74" fmla="*/ 1508 w 1576"/>
              <a:gd name="T75" fmla="*/ 91 h 336"/>
              <a:gd name="T76" fmla="*/ 1456 w 1576"/>
              <a:gd name="T77" fmla="*/ 106 h 336"/>
              <a:gd name="T78" fmla="*/ 1494 w 1576"/>
              <a:gd name="T79" fmla="*/ 84 h 336"/>
              <a:gd name="T80" fmla="*/ 1447 w 1576"/>
              <a:gd name="T81" fmla="*/ 59 h 336"/>
              <a:gd name="T82" fmla="*/ 1398 w 1576"/>
              <a:gd name="T83" fmla="*/ 124 h 336"/>
              <a:gd name="T84" fmla="*/ 1456 w 1576"/>
              <a:gd name="T85" fmla="*/ 269 h 336"/>
              <a:gd name="T86" fmla="*/ 1550 w 1576"/>
              <a:gd name="T87" fmla="*/ 272 h 336"/>
              <a:gd name="T88" fmla="*/ 1576 w 1576"/>
              <a:gd name="T89" fmla="*/ 239 h 336"/>
              <a:gd name="T90" fmla="*/ 1546 w 1576"/>
              <a:gd name="T91" fmla="*/ 239 h 336"/>
              <a:gd name="T92" fmla="*/ 160 w 1576"/>
              <a:gd name="T93" fmla="*/ 0 h 336"/>
              <a:gd name="T94" fmla="*/ 160 w 1576"/>
              <a:gd name="T95" fmla="*/ 0 h 336"/>
              <a:gd name="T96" fmla="*/ 336 w 1576"/>
              <a:gd name="T97" fmla="*/ 160 h 336"/>
              <a:gd name="T98" fmla="*/ 0 w 1576"/>
              <a:gd name="T99" fmla="*/ 336 h 336"/>
              <a:gd name="T100" fmla="*/ 177 w 1576"/>
              <a:gd name="T101" fmla="*/ 17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6" h="336">
                <a:moveTo>
                  <a:pt x="608" y="67"/>
                </a:moveTo>
                <a:cubicBezTo>
                  <a:pt x="655" y="67"/>
                  <a:pt x="655" y="67"/>
                  <a:pt x="655" y="67"/>
                </a:cubicBezTo>
                <a:cubicBezTo>
                  <a:pt x="655" y="269"/>
                  <a:pt x="655" y="269"/>
                  <a:pt x="655" y="269"/>
                </a:cubicBezTo>
                <a:cubicBezTo>
                  <a:pt x="621" y="269"/>
                  <a:pt x="621" y="269"/>
                  <a:pt x="621" y="269"/>
                </a:cubicBezTo>
                <a:cubicBezTo>
                  <a:pt x="621" y="141"/>
                  <a:pt x="621" y="141"/>
                  <a:pt x="621" y="141"/>
                </a:cubicBezTo>
                <a:cubicBezTo>
                  <a:pt x="621" y="132"/>
                  <a:pt x="621" y="119"/>
                  <a:pt x="622" y="104"/>
                </a:cubicBezTo>
                <a:cubicBezTo>
                  <a:pt x="622" y="104"/>
                  <a:pt x="622" y="104"/>
                  <a:pt x="622" y="104"/>
                </a:cubicBezTo>
                <a:cubicBezTo>
                  <a:pt x="620" y="110"/>
                  <a:pt x="619" y="117"/>
                  <a:pt x="617" y="120"/>
                </a:cubicBezTo>
                <a:cubicBezTo>
                  <a:pt x="557" y="269"/>
                  <a:pt x="557" y="269"/>
                  <a:pt x="557" y="269"/>
                </a:cubicBezTo>
                <a:cubicBezTo>
                  <a:pt x="534" y="269"/>
                  <a:pt x="534" y="269"/>
                  <a:pt x="534" y="269"/>
                </a:cubicBezTo>
                <a:cubicBezTo>
                  <a:pt x="474" y="122"/>
                  <a:pt x="474" y="122"/>
                  <a:pt x="474" y="122"/>
                </a:cubicBezTo>
                <a:cubicBezTo>
                  <a:pt x="473" y="118"/>
                  <a:pt x="471" y="112"/>
                  <a:pt x="469" y="104"/>
                </a:cubicBezTo>
                <a:cubicBezTo>
                  <a:pt x="468" y="104"/>
                  <a:pt x="468" y="104"/>
                  <a:pt x="468" y="104"/>
                </a:cubicBezTo>
                <a:cubicBezTo>
                  <a:pt x="469" y="108"/>
                  <a:pt x="469" y="112"/>
                  <a:pt x="469" y="117"/>
                </a:cubicBezTo>
                <a:cubicBezTo>
                  <a:pt x="470" y="128"/>
                  <a:pt x="470" y="137"/>
                  <a:pt x="470" y="145"/>
                </a:cubicBezTo>
                <a:cubicBezTo>
                  <a:pt x="470" y="269"/>
                  <a:pt x="470" y="269"/>
                  <a:pt x="470" y="269"/>
                </a:cubicBezTo>
                <a:cubicBezTo>
                  <a:pt x="437" y="269"/>
                  <a:pt x="437" y="269"/>
                  <a:pt x="437" y="269"/>
                </a:cubicBezTo>
                <a:cubicBezTo>
                  <a:pt x="437" y="67"/>
                  <a:pt x="437" y="67"/>
                  <a:pt x="437" y="67"/>
                </a:cubicBezTo>
                <a:cubicBezTo>
                  <a:pt x="487" y="67"/>
                  <a:pt x="487" y="67"/>
                  <a:pt x="487" y="67"/>
                </a:cubicBezTo>
                <a:cubicBezTo>
                  <a:pt x="537" y="194"/>
                  <a:pt x="537" y="194"/>
                  <a:pt x="537" y="194"/>
                </a:cubicBezTo>
                <a:cubicBezTo>
                  <a:pt x="542" y="205"/>
                  <a:pt x="545" y="214"/>
                  <a:pt x="546" y="220"/>
                </a:cubicBezTo>
                <a:cubicBezTo>
                  <a:pt x="547" y="220"/>
                  <a:pt x="547" y="220"/>
                  <a:pt x="547" y="220"/>
                </a:cubicBezTo>
                <a:cubicBezTo>
                  <a:pt x="556" y="194"/>
                  <a:pt x="556" y="194"/>
                  <a:pt x="556" y="194"/>
                </a:cubicBezTo>
                <a:lnTo>
                  <a:pt x="608" y="67"/>
                </a:lnTo>
                <a:close/>
                <a:moveTo>
                  <a:pt x="688" y="269"/>
                </a:moveTo>
                <a:cubicBezTo>
                  <a:pt x="722" y="269"/>
                  <a:pt x="722" y="269"/>
                  <a:pt x="722" y="269"/>
                </a:cubicBezTo>
                <a:cubicBezTo>
                  <a:pt x="722" y="124"/>
                  <a:pt x="722" y="124"/>
                  <a:pt x="722" y="124"/>
                </a:cubicBezTo>
                <a:cubicBezTo>
                  <a:pt x="688" y="124"/>
                  <a:pt x="688" y="124"/>
                  <a:pt x="688" y="124"/>
                </a:cubicBezTo>
                <a:lnTo>
                  <a:pt x="688" y="269"/>
                </a:lnTo>
                <a:close/>
                <a:moveTo>
                  <a:pt x="706" y="63"/>
                </a:moveTo>
                <a:cubicBezTo>
                  <a:pt x="700" y="63"/>
                  <a:pt x="695" y="65"/>
                  <a:pt x="691" y="69"/>
                </a:cubicBezTo>
                <a:cubicBezTo>
                  <a:pt x="687" y="72"/>
                  <a:pt x="685" y="77"/>
                  <a:pt x="685" y="83"/>
                </a:cubicBezTo>
                <a:cubicBezTo>
                  <a:pt x="685" y="88"/>
                  <a:pt x="687" y="93"/>
                  <a:pt x="691" y="97"/>
                </a:cubicBezTo>
                <a:cubicBezTo>
                  <a:pt x="695" y="100"/>
                  <a:pt x="700" y="102"/>
                  <a:pt x="706" y="102"/>
                </a:cubicBezTo>
                <a:cubicBezTo>
                  <a:pt x="711" y="102"/>
                  <a:pt x="716" y="100"/>
                  <a:pt x="720" y="97"/>
                </a:cubicBezTo>
                <a:cubicBezTo>
                  <a:pt x="724" y="93"/>
                  <a:pt x="726" y="88"/>
                  <a:pt x="726" y="83"/>
                </a:cubicBezTo>
                <a:cubicBezTo>
                  <a:pt x="726" y="77"/>
                  <a:pt x="724" y="73"/>
                  <a:pt x="720" y="69"/>
                </a:cubicBezTo>
                <a:cubicBezTo>
                  <a:pt x="716" y="65"/>
                  <a:pt x="711" y="63"/>
                  <a:pt x="706" y="63"/>
                </a:cubicBezTo>
                <a:close/>
                <a:moveTo>
                  <a:pt x="842" y="123"/>
                </a:moveTo>
                <a:cubicBezTo>
                  <a:pt x="836" y="121"/>
                  <a:pt x="830" y="121"/>
                  <a:pt x="823" y="121"/>
                </a:cubicBezTo>
                <a:cubicBezTo>
                  <a:pt x="808" y="121"/>
                  <a:pt x="794" y="124"/>
                  <a:pt x="782" y="131"/>
                </a:cubicBezTo>
                <a:cubicBezTo>
                  <a:pt x="770" y="137"/>
                  <a:pt x="761" y="147"/>
                  <a:pt x="755" y="159"/>
                </a:cubicBezTo>
                <a:cubicBezTo>
                  <a:pt x="749" y="171"/>
                  <a:pt x="746" y="185"/>
                  <a:pt x="746" y="200"/>
                </a:cubicBezTo>
                <a:cubicBezTo>
                  <a:pt x="746" y="214"/>
                  <a:pt x="749" y="226"/>
                  <a:pt x="755" y="237"/>
                </a:cubicBezTo>
                <a:cubicBezTo>
                  <a:pt x="761" y="248"/>
                  <a:pt x="769" y="257"/>
                  <a:pt x="780" y="263"/>
                </a:cubicBezTo>
                <a:cubicBezTo>
                  <a:pt x="791" y="269"/>
                  <a:pt x="803" y="272"/>
                  <a:pt x="817" y="272"/>
                </a:cubicBezTo>
                <a:cubicBezTo>
                  <a:pt x="833" y="272"/>
                  <a:pt x="847" y="269"/>
                  <a:pt x="858" y="263"/>
                </a:cubicBezTo>
                <a:cubicBezTo>
                  <a:pt x="859" y="262"/>
                  <a:pt x="859" y="262"/>
                  <a:pt x="859" y="262"/>
                </a:cubicBezTo>
                <a:cubicBezTo>
                  <a:pt x="859" y="231"/>
                  <a:pt x="859" y="231"/>
                  <a:pt x="859" y="231"/>
                </a:cubicBezTo>
                <a:cubicBezTo>
                  <a:pt x="857" y="232"/>
                  <a:pt x="857" y="232"/>
                  <a:pt x="857" y="232"/>
                </a:cubicBezTo>
                <a:cubicBezTo>
                  <a:pt x="852" y="236"/>
                  <a:pt x="847" y="239"/>
                  <a:pt x="841" y="241"/>
                </a:cubicBezTo>
                <a:cubicBezTo>
                  <a:pt x="835" y="243"/>
                  <a:pt x="829" y="244"/>
                  <a:pt x="824" y="244"/>
                </a:cubicBezTo>
                <a:cubicBezTo>
                  <a:pt x="811" y="244"/>
                  <a:pt x="800" y="240"/>
                  <a:pt x="792" y="232"/>
                </a:cubicBezTo>
                <a:cubicBezTo>
                  <a:pt x="785" y="223"/>
                  <a:pt x="781" y="212"/>
                  <a:pt x="781" y="197"/>
                </a:cubicBezTo>
                <a:cubicBezTo>
                  <a:pt x="781" y="183"/>
                  <a:pt x="785" y="171"/>
                  <a:pt x="793" y="162"/>
                </a:cubicBezTo>
                <a:cubicBezTo>
                  <a:pt x="801" y="153"/>
                  <a:pt x="812" y="149"/>
                  <a:pt x="825" y="149"/>
                </a:cubicBezTo>
                <a:cubicBezTo>
                  <a:pt x="836" y="149"/>
                  <a:pt x="847" y="153"/>
                  <a:pt x="857" y="160"/>
                </a:cubicBezTo>
                <a:cubicBezTo>
                  <a:pt x="859" y="161"/>
                  <a:pt x="859" y="161"/>
                  <a:pt x="859" y="161"/>
                </a:cubicBezTo>
                <a:cubicBezTo>
                  <a:pt x="859" y="128"/>
                  <a:pt x="859" y="128"/>
                  <a:pt x="859" y="128"/>
                </a:cubicBezTo>
                <a:cubicBezTo>
                  <a:pt x="858" y="128"/>
                  <a:pt x="858" y="128"/>
                  <a:pt x="858" y="128"/>
                </a:cubicBezTo>
                <a:cubicBezTo>
                  <a:pt x="854" y="126"/>
                  <a:pt x="849" y="124"/>
                  <a:pt x="842" y="123"/>
                </a:cubicBezTo>
                <a:close/>
                <a:moveTo>
                  <a:pt x="954" y="122"/>
                </a:moveTo>
                <a:cubicBezTo>
                  <a:pt x="946" y="122"/>
                  <a:pt x="938" y="124"/>
                  <a:pt x="932" y="130"/>
                </a:cubicBezTo>
                <a:cubicBezTo>
                  <a:pt x="926" y="135"/>
                  <a:pt x="922" y="141"/>
                  <a:pt x="919" y="149"/>
                </a:cubicBezTo>
                <a:cubicBezTo>
                  <a:pt x="918" y="149"/>
                  <a:pt x="918" y="149"/>
                  <a:pt x="918" y="149"/>
                </a:cubicBezTo>
                <a:cubicBezTo>
                  <a:pt x="918" y="124"/>
                  <a:pt x="918" y="124"/>
                  <a:pt x="918" y="124"/>
                </a:cubicBezTo>
                <a:cubicBezTo>
                  <a:pt x="884" y="124"/>
                  <a:pt x="884" y="124"/>
                  <a:pt x="884" y="124"/>
                </a:cubicBezTo>
                <a:cubicBezTo>
                  <a:pt x="884" y="269"/>
                  <a:pt x="884" y="269"/>
                  <a:pt x="884" y="269"/>
                </a:cubicBezTo>
                <a:cubicBezTo>
                  <a:pt x="918" y="269"/>
                  <a:pt x="918" y="269"/>
                  <a:pt x="918" y="269"/>
                </a:cubicBezTo>
                <a:cubicBezTo>
                  <a:pt x="918" y="195"/>
                  <a:pt x="918" y="195"/>
                  <a:pt x="918" y="195"/>
                </a:cubicBezTo>
                <a:cubicBezTo>
                  <a:pt x="918" y="182"/>
                  <a:pt x="921" y="172"/>
                  <a:pt x="927" y="164"/>
                </a:cubicBezTo>
                <a:cubicBezTo>
                  <a:pt x="932" y="156"/>
                  <a:pt x="940" y="152"/>
                  <a:pt x="949" y="152"/>
                </a:cubicBezTo>
                <a:cubicBezTo>
                  <a:pt x="952" y="152"/>
                  <a:pt x="955" y="153"/>
                  <a:pt x="959" y="154"/>
                </a:cubicBezTo>
                <a:cubicBezTo>
                  <a:pt x="963" y="155"/>
                  <a:pt x="965" y="156"/>
                  <a:pt x="967" y="157"/>
                </a:cubicBezTo>
                <a:cubicBezTo>
                  <a:pt x="968" y="158"/>
                  <a:pt x="968" y="158"/>
                  <a:pt x="968" y="158"/>
                </a:cubicBezTo>
                <a:cubicBezTo>
                  <a:pt x="968" y="124"/>
                  <a:pt x="968" y="124"/>
                  <a:pt x="968" y="124"/>
                </a:cubicBezTo>
                <a:cubicBezTo>
                  <a:pt x="968" y="124"/>
                  <a:pt x="968" y="124"/>
                  <a:pt x="968" y="124"/>
                </a:cubicBezTo>
                <a:cubicBezTo>
                  <a:pt x="965" y="122"/>
                  <a:pt x="960" y="122"/>
                  <a:pt x="954" y="122"/>
                </a:cubicBezTo>
                <a:close/>
                <a:moveTo>
                  <a:pt x="1100" y="141"/>
                </a:moveTo>
                <a:cubicBezTo>
                  <a:pt x="1112" y="154"/>
                  <a:pt x="1119" y="172"/>
                  <a:pt x="1119" y="195"/>
                </a:cubicBezTo>
                <a:cubicBezTo>
                  <a:pt x="1119" y="218"/>
                  <a:pt x="1112" y="237"/>
                  <a:pt x="1098" y="251"/>
                </a:cubicBezTo>
                <a:cubicBezTo>
                  <a:pt x="1085" y="265"/>
                  <a:pt x="1066" y="272"/>
                  <a:pt x="1043" y="272"/>
                </a:cubicBezTo>
                <a:cubicBezTo>
                  <a:pt x="1021" y="272"/>
                  <a:pt x="1003" y="265"/>
                  <a:pt x="990" y="252"/>
                </a:cubicBezTo>
                <a:cubicBezTo>
                  <a:pt x="977" y="239"/>
                  <a:pt x="970" y="221"/>
                  <a:pt x="970" y="198"/>
                </a:cubicBezTo>
                <a:cubicBezTo>
                  <a:pt x="970" y="174"/>
                  <a:pt x="977" y="155"/>
                  <a:pt x="990" y="141"/>
                </a:cubicBezTo>
                <a:cubicBezTo>
                  <a:pt x="1004" y="128"/>
                  <a:pt x="1023" y="121"/>
                  <a:pt x="1047" y="121"/>
                </a:cubicBezTo>
                <a:cubicBezTo>
                  <a:pt x="1069" y="121"/>
                  <a:pt x="1087" y="127"/>
                  <a:pt x="1100" y="141"/>
                </a:cubicBezTo>
                <a:close/>
                <a:moveTo>
                  <a:pt x="1083" y="196"/>
                </a:moveTo>
                <a:cubicBezTo>
                  <a:pt x="1083" y="181"/>
                  <a:pt x="1080" y="169"/>
                  <a:pt x="1073" y="161"/>
                </a:cubicBezTo>
                <a:cubicBezTo>
                  <a:pt x="1066" y="153"/>
                  <a:pt x="1057" y="149"/>
                  <a:pt x="1045" y="149"/>
                </a:cubicBezTo>
                <a:cubicBezTo>
                  <a:pt x="1033" y="149"/>
                  <a:pt x="1023" y="153"/>
                  <a:pt x="1016" y="161"/>
                </a:cubicBezTo>
                <a:cubicBezTo>
                  <a:pt x="1009" y="170"/>
                  <a:pt x="1005" y="182"/>
                  <a:pt x="1005" y="197"/>
                </a:cubicBezTo>
                <a:cubicBezTo>
                  <a:pt x="1005" y="212"/>
                  <a:pt x="1009" y="224"/>
                  <a:pt x="1016" y="232"/>
                </a:cubicBezTo>
                <a:cubicBezTo>
                  <a:pt x="1023" y="240"/>
                  <a:pt x="1033" y="244"/>
                  <a:pt x="1045" y="244"/>
                </a:cubicBezTo>
                <a:cubicBezTo>
                  <a:pt x="1058" y="244"/>
                  <a:pt x="1067" y="240"/>
                  <a:pt x="1074" y="232"/>
                </a:cubicBezTo>
                <a:cubicBezTo>
                  <a:pt x="1080" y="224"/>
                  <a:pt x="1083" y="212"/>
                  <a:pt x="1083" y="196"/>
                </a:cubicBezTo>
                <a:close/>
                <a:moveTo>
                  <a:pt x="1194" y="184"/>
                </a:moveTo>
                <a:cubicBezTo>
                  <a:pt x="1183" y="180"/>
                  <a:pt x="1176" y="176"/>
                  <a:pt x="1174" y="173"/>
                </a:cubicBezTo>
                <a:cubicBezTo>
                  <a:pt x="1171" y="171"/>
                  <a:pt x="1169" y="167"/>
                  <a:pt x="1169" y="162"/>
                </a:cubicBezTo>
                <a:cubicBezTo>
                  <a:pt x="1169" y="158"/>
                  <a:pt x="1171" y="155"/>
                  <a:pt x="1175" y="152"/>
                </a:cubicBezTo>
                <a:cubicBezTo>
                  <a:pt x="1178" y="149"/>
                  <a:pt x="1183" y="148"/>
                  <a:pt x="1189" y="148"/>
                </a:cubicBezTo>
                <a:cubicBezTo>
                  <a:pt x="1195" y="148"/>
                  <a:pt x="1201" y="149"/>
                  <a:pt x="1207" y="150"/>
                </a:cubicBezTo>
                <a:cubicBezTo>
                  <a:pt x="1213" y="152"/>
                  <a:pt x="1218" y="155"/>
                  <a:pt x="1222" y="157"/>
                </a:cubicBezTo>
                <a:cubicBezTo>
                  <a:pt x="1223" y="158"/>
                  <a:pt x="1223" y="158"/>
                  <a:pt x="1223" y="158"/>
                </a:cubicBezTo>
                <a:cubicBezTo>
                  <a:pt x="1223" y="127"/>
                  <a:pt x="1223" y="127"/>
                  <a:pt x="1223" y="127"/>
                </a:cubicBezTo>
                <a:cubicBezTo>
                  <a:pt x="1223" y="127"/>
                  <a:pt x="1223" y="127"/>
                  <a:pt x="1223" y="127"/>
                </a:cubicBezTo>
                <a:cubicBezTo>
                  <a:pt x="1219" y="125"/>
                  <a:pt x="1214" y="124"/>
                  <a:pt x="1207" y="122"/>
                </a:cubicBezTo>
                <a:cubicBezTo>
                  <a:pt x="1201" y="121"/>
                  <a:pt x="1195" y="121"/>
                  <a:pt x="1190" y="121"/>
                </a:cubicBezTo>
                <a:cubicBezTo>
                  <a:pt x="1174" y="121"/>
                  <a:pt x="1161" y="125"/>
                  <a:pt x="1151" y="133"/>
                </a:cubicBezTo>
                <a:cubicBezTo>
                  <a:pt x="1140" y="141"/>
                  <a:pt x="1135" y="152"/>
                  <a:pt x="1135" y="165"/>
                </a:cubicBezTo>
                <a:cubicBezTo>
                  <a:pt x="1135" y="172"/>
                  <a:pt x="1136" y="178"/>
                  <a:pt x="1138" y="183"/>
                </a:cubicBezTo>
                <a:cubicBezTo>
                  <a:pt x="1141" y="188"/>
                  <a:pt x="1144" y="193"/>
                  <a:pt x="1149" y="196"/>
                </a:cubicBezTo>
                <a:cubicBezTo>
                  <a:pt x="1153" y="200"/>
                  <a:pt x="1160" y="204"/>
                  <a:pt x="1170" y="208"/>
                </a:cubicBezTo>
                <a:cubicBezTo>
                  <a:pt x="1177" y="211"/>
                  <a:pt x="1183" y="214"/>
                  <a:pt x="1187" y="216"/>
                </a:cubicBezTo>
                <a:cubicBezTo>
                  <a:pt x="1191" y="218"/>
                  <a:pt x="1193" y="220"/>
                  <a:pt x="1195" y="223"/>
                </a:cubicBezTo>
                <a:cubicBezTo>
                  <a:pt x="1196" y="225"/>
                  <a:pt x="1197" y="227"/>
                  <a:pt x="1197" y="231"/>
                </a:cubicBezTo>
                <a:cubicBezTo>
                  <a:pt x="1197" y="240"/>
                  <a:pt x="1190" y="245"/>
                  <a:pt x="1175" y="245"/>
                </a:cubicBezTo>
                <a:cubicBezTo>
                  <a:pt x="1169" y="245"/>
                  <a:pt x="1163" y="244"/>
                  <a:pt x="1156" y="242"/>
                </a:cubicBezTo>
                <a:cubicBezTo>
                  <a:pt x="1149" y="239"/>
                  <a:pt x="1142" y="236"/>
                  <a:pt x="1137" y="232"/>
                </a:cubicBezTo>
                <a:cubicBezTo>
                  <a:pt x="1135" y="231"/>
                  <a:pt x="1135" y="231"/>
                  <a:pt x="1135" y="231"/>
                </a:cubicBezTo>
                <a:cubicBezTo>
                  <a:pt x="1135" y="264"/>
                  <a:pt x="1135" y="264"/>
                  <a:pt x="1135" y="264"/>
                </a:cubicBezTo>
                <a:cubicBezTo>
                  <a:pt x="1136" y="264"/>
                  <a:pt x="1136" y="264"/>
                  <a:pt x="1136" y="264"/>
                </a:cubicBezTo>
                <a:cubicBezTo>
                  <a:pt x="1140" y="267"/>
                  <a:pt x="1147" y="268"/>
                  <a:pt x="1154" y="270"/>
                </a:cubicBezTo>
                <a:cubicBezTo>
                  <a:pt x="1161" y="271"/>
                  <a:pt x="1168" y="272"/>
                  <a:pt x="1173" y="272"/>
                </a:cubicBezTo>
                <a:cubicBezTo>
                  <a:pt x="1191" y="272"/>
                  <a:pt x="1205" y="268"/>
                  <a:pt x="1215" y="260"/>
                </a:cubicBezTo>
                <a:cubicBezTo>
                  <a:pt x="1226" y="251"/>
                  <a:pt x="1231" y="240"/>
                  <a:pt x="1231" y="227"/>
                </a:cubicBezTo>
                <a:cubicBezTo>
                  <a:pt x="1231" y="217"/>
                  <a:pt x="1228" y="209"/>
                  <a:pt x="1223" y="202"/>
                </a:cubicBezTo>
                <a:cubicBezTo>
                  <a:pt x="1217" y="195"/>
                  <a:pt x="1207" y="189"/>
                  <a:pt x="1194" y="184"/>
                </a:cubicBezTo>
                <a:close/>
                <a:moveTo>
                  <a:pt x="1375" y="141"/>
                </a:moveTo>
                <a:cubicBezTo>
                  <a:pt x="1388" y="154"/>
                  <a:pt x="1394" y="172"/>
                  <a:pt x="1394" y="195"/>
                </a:cubicBezTo>
                <a:cubicBezTo>
                  <a:pt x="1394" y="218"/>
                  <a:pt x="1388" y="237"/>
                  <a:pt x="1374" y="251"/>
                </a:cubicBezTo>
                <a:cubicBezTo>
                  <a:pt x="1361" y="265"/>
                  <a:pt x="1342" y="272"/>
                  <a:pt x="1319" y="272"/>
                </a:cubicBezTo>
                <a:cubicBezTo>
                  <a:pt x="1297" y="272"/>
                  <a:pt x="1279" y="265"/>
                  <a:pt x="1266" y="252"/>
                </a:cubicBezTo>
                <a:cubicBezTo>
                  <a:pt x="1253" y="239"/>
                  <a:pt x="1246" y="221"/>
                  <a:pt x="1246" y="198"/>
                </a:cubicBezTo>
                <a:cubicBezTo>
                  <a:pt x="1246" y="174"/>
                  <a:pt x="1253" y="155"/>
                  <a:pt x="1266" y="141"/>
                </a:cubicBezTo>
                <a:cubicBezTo>
                  <a:pt x="1280" y="128"/>
                  <a:pt x="1299" y="121"/>
                  <a:pt x="1322" y="121"/>
                </a:cubicBezTo>
                <a:cubicBezTo>
                  <a:pt x="1345" y="121"/>
                  <a:pt x="1363" y="127"/>
                  <a:pt x="1375" y="141"/>
                </a:cubicBezTo>
                <a:close/>
                <a:moveTo>
                  <a:pt x="1359" y="196"/>
                </a:moveTo>
                <a:cubicBezTo>
                  <a:pt x="1359" y="181"/>
                  <a:pt x="1356" y="169"/>
                  <a:pt x="1349" y="161"/>
                </a:cubicBezTo>
                <a:cubicBezTo>
                  <a:pt x="1342" y="153"/>
                  <a:pt x="1333" y="149"/>
                  <a:pt x="1321" y="149"/>
                </a:cubicBezTo>
                <a:cubicBezTo>
                  <a:pt x="1308" y="149"/>
                  <a:pt x="1299" y="153"/>
                  <a:pt x="1292" y="161"/>
                </a:cubicBezTo>
                <a:cubicBezTo>
                  <a:pt x="1285" y="170"/>
                  <a:pt x="1281" y="182"/>
                  <a:pt x="1281" y="197"/>
                </a:cubicBezTo>
                <a:cubicBezTo>
                  <a:pt x="1281" y="212"/>
                  <a:pt x="1285" y="224"/>
                  <a:pt x="1292" y="232"/>
                </a:cubicBezTo>
                <a:cubicBezTo>
                  <a:pt x="1299" y="240"/>
                  <a:pt x="1308" y="244"/>
                  <a:pt x="1321" y="244"/>
                </a:cubicBezTo>
                <a:cubicBezTo>
                  <a:pt x="1333" y="244"/>
                  <a:pt x="1343" y="240"/>
                  <a:pt x="1349" y="232"/>
                </a:cubicBezTo>
                <a:cubicBezTo>
                  <a:pt x="1356" y="224"/>
                  <a:pt x="1359" y="212"/>
                  <a:pt x="1359" y="196"/>
                </a:cubicBezTo>
                <a:close/>
                <a:moveTo>
                  <a:pt x="1576" y="152"/>
                </a:moveTo>
                <a:cubicBezTo>
                  <a:pt x="1576" y="124"/>
                  <a:pt x="1576" y="124"/>
                  <a:pt x="1576" y="124"/>
                </a:cubicBezTo>
                <a:cubicBezTo>
                  <a:pt x="1541" y="124"/>
                  <a:pt x="1541" y="124"/>
                  <a:pt x="1541" y="124"/>
                </a:cubicBezTo>
                <a:cubicBezTo>
                  <a:pt x="1541" y="81"/>
                  <a:pt x="1541" y="81"/>
                  <a:pt x="1541" y="81"/>
                </a:cubicBezTo>
                <a:cubicBezTo>
                  <a:pt x="1540" y="81"/>
                  <a:pt x="1540" y="81"/>
                  <a:pt x="1540" y="81"/>
                </a:cubicBezTo>
                <a:cubicBezTo>
                  <a:pt x="1508" y="91"/>
                  <a:pt x="1508" y="91"/>
                  <a:pt x="1508" y="91"/>
                </a:cubicBezTo>
                <a:cubicBezTo>
                  <a:pt x="1507" y="92"/>
                  <a:pt x="1507" y="92"/>
                  <a:pt x="1507" y="92"/>
                </a:cubicBezTo>
                <a:cubicBezTo>
                  <a:pt x="1507" y="124"/>
                  <a:pt x="1507" y="124"/>
                  <a:pt x="1507" y="124"/>
                </a:cubicBezTo>
                <a:cubicBezTo>
                  <a:pt x="1456" y="124"/>
                  <a:pt x="1456" y="124"/>
                  <a:pt x="1456" y="124"/>
                </a:cubicBezTo>
                <a:cubicBezTo>
                  <a:pt x="1456" y="106"/>
                  <a:pt x="1456" y="106"/>
                  <a:pt x="1456" y="106"/>
                </a:cubicBezTo>
                <a:cubicBezTo>
                  <a:pt x="1456" y="98"/>
                  <a:pt x="1458" y="91"/>
                  <a:pt x="1462" y="87"/>
                </a:cubicBezTo>
                <a:cubicBezTo>
                  <a:pt x="1465" y="82"/>
                  <a:pt x="1471" y="80"/>
                  <a:pt x="1477" y="80"/>
                </a:cubicBezTo>
                <a:cubicBezTo>
                  <a:pt x="1482" y="80"/>
                  <a:pt x="1487" y="81"/>
                  <a:pt x="1492" y="84"/>
                </a:cubicBezTo>
                <a:cubicBezTo>
                  <a:pt x="1494" y="84"/>
                  <a:pt x="1494" y="84"/>
                  <a:pt x="1494" y="84"/>
                </a:cubicBezTo>
                <a:cubicBezTo>
                  <a:pt x="1494" y="55"/>
                  <a:pt x="1494" y="55"/>
                  <a:pt x="1494" y="55"/>
                </a:cubicBezTo>
                <a:cubicBezTo>
                  <a:pt x="1493" y="55"/>
                  <a:pt x="1493" y="55"/>
                  <a:pt x="1493" y="55"/>
                </a:cubicBezTo>
                <a:cubicBezTo>
                  <a:pt x="1488" y="53"/>
                  <a:pt x="1482" y="52"/>
                  <a:pt x="1474" y="52"/>
                </a:cubicBezTo>
                <a:cubicBezTo>
                  <a:pt x="1464" y="52"/>
                  <a:pt x="1455" y="55"/>
                  <a:pt x="1447" y="59"/>
                </a:cubicBezTo>
                <a:cubicBezTo>
                  <a:pt x="1439" y="63"/>
                  <a:pt x="1433" y="69"/>
                  <a:pt x="1428" y="77"/>
                </a:cubicBezTo>
                <a:cubicBezTo>
                  <a:pt x="1424" y="85"/>
                  <a:pt x="1422" y="94"/>
                  <a:pt x="1422" y="104"/>
                </a:cubicBezTo>
                <a:cubicBezTo>
                  <a:pt x="1422" y="124"/>
                  <a:pt x="1422" y="124"/>
                  <a:pt x="1422" y="124"/>
                </a:cubicBezTo>
                <a:cubicBezTo>
                  <a:pt x="1398" y="124"/>
                  <a:pt x="1398" y="124"/>
                  <a:pt x="1398" y="124"/>
                </a:cubicBezTo>
                <a:cubicBezTo>
                  <a:pt x="1398" y="152"/>
                  <a:pt x="1398" y="152"/>
                  <a:pt x="1398" y="152"/>
                </a:cubicBezTo>
                <a:cubicBezTo>
                  <a:pt x="1422" y="152"/>
                  <a:pt x="1422" y="152"/>
                  <a:pt x="1422" y="152"/>
                </a:cubicBezTo>
                <a:cubicBezTo>
                  <a:pt x="1422" y="269"/>
                  <a:pt x="1422" y="269"/>
                  <a:pt x="1422" y="269"/>
                </a:cubicBezTo>
                <a:cubicBezTo>
                  <a:pt x="1456" y="269"/>
                  <a:pt x="1456" y="269"/>
                  <a:pt x="1456" y="269"/>
                </a:cubicBezTo>
                <a:cubicBezTo>
                  <a:pt x="1456" y="152"/>
                  <a:pt x="1456" y="152"/>
                  <a:pt x="1456" y="152"/>
                </a:cubicBezTo>
                <a:cubicBezTo>
                  <a:pt x="1507" y="152"/>
                  <a:pt x="1507" y="152"/>
                  <a:pt x="1507" y="152"/>
                </a:cubicBezTo>
                <a:cubicBezTo>
                  <a:pt x="1507" y="226"/>
                  <a:pt x="1507" y="226"/>
                  <a:pt x="1507" y="226"/>
                </a:cubicBezTo>
                <a:cubicBezTo>
                  <a:pt x="1507" y="257"/>
                  <a:pt x="1521" y="272"/>
                  <a:pt x="1550" y="272"/>
                </a:cubicBezTo>
                <a:cubicBezTo>
                  <a:pt x="1555" y="272"/>
                  <a:pt x="1559" y="272"/>
                  <a:pt x="1564" y="271"/>
                </a:cubicBezTo>
                <a:cubicBezTo>
                  <a:pt x="1570" y="269"/>
                  <a:pt x="1573" y="268"/>
                  <a:pt x="1575" y="267"/>
                </a:cubicBezTo>
                <a:cubicBezTo>
                  <a:pt x="1576" y="267"/>
                  <a:pt x="1576" y="267"/>
                  <a:pt x="1576" y="267"/>
                </a:cubicBezTo>
                <a:cubicBezTo>
                  <a:pt x="1576" y="239"/>
                  <a:pt x="1576" y="239"/>
                  <a:pt x="1576" y="239"/>
                </a:cubicBezTo>
                <a:cubicBezTo>
                  <a:pt x="1574" y="240"/>
                  <a:pt x="1574" y="240"/>
                  <a:pt x="1574" y="240"/>
                </a:cubicBezTo>
                <a:cubicBezTo>
                  <a:pt x="1572" y="241"/>
                  <a:pt x="1570" y="242"/>
                  <a:pt x="1567" y="243"/>
                </a:cubicBezTo>
                <a:cubicBezTo>
                  <a:pt x="1564" y="244"/>
                  <a:pt x="1562" y="244"/>
                  <a:pt x="1560" y="244"/>
                </a:cubicBezTo>
                <a:cubicBezTo>
                  <a:pt x="1554" y="244"/>
                  <a:pt x="1549" y="242"/>
                  <a:pt x="1546" y="239"/>
                </a:cubicBezTo>
                <a:cubicBezTo>
                  <a:pt x="1543" y="235"/>
                  <a:pt x="1541" y="229"/>
                  <a:pt x="1541" y="220"/>
                </a:cubicBezTo>
                <a:cubicBezTo>
                  <a:pt x="1541" y="152"/>
                  <a:pt x="1541" y="152"/>
                  <a:pt x="1541" y="152"/>
                </a:cubicBezTo>
                <a:lnTo>
                  <a:pt x="1576" y="152"/>
                </a:lnTo>
                <a:close/>
                <a:moveTo>
                  <a:pt x="160" y="0"/>
                </a:moveTo>
                <a:cubicBezTo>
                  <a:pt x="0" y="0"/>
                  <a:pt x="0" y="0"/>
                  <a:pt x="0" y="0"/>
                </a:cubicBezTo>
                <a:cubicBezTo>
                  <a:pt x="0" y="160"/>
                  <a:pt x="0" y="160"/>
                  <a:pt x="0" y="160"/>
                </a:cubicBezTo>
                <a:cubicBezTo>
                  <a:pt x="160" y="160"/>
                  <a:pt x="160" y="160"/>
                  <a:pt x="160" y="160"/>
                </a:cubicBezTo>
                <a:lnTo>
                  <a:pt x="160" y="0"/>
                </a:lnTo>
                <a:close/>
                <a:moveTo>
                  <a:pt x="336" y="0"/>
                </a:moveTo>
                <a:cubicBezTo>
                  <a:pt x="177" y="0"/>
                  <a:pt x="177" y="0"/>
                  <a:pt x="177" y="0"/>
                </a:cubicBezTo>
                <a:cubicBezTo>
                  <a:pt x="177" y="160"/>
                  <a:pt x="177" y="160"/>
                  <a:pt x="177" y="160"/>
                </a:cubicBezTo>
                <a:cubicBezTo>
                  <a:pt x="336" y="160"/>
                  <a:pt x="336" y="160"/>
                  <a:pt x="336" y="160"/>
                </a:cubicBezTo>
                <a:lnTo>
                  <a:pt x="336" y="0"/>
                </a:lnTo>
                <a:close/>
                <a:moveTo>
                  <a:pt x="160" y="176"/>
                </a:moveTo>
                <a:cubicBezTo>
                  <a:pt x="0" y="176"/>
                  <a:pt x="0" y="176"/>
                  <a:pt x="0" y="176"/>
                </a:cubicBezTo>
                <a:cubicBezTo>
                  <a:pt x="0" y="336"/>
                  <a:pt x="0" y="336"/>
                  <a:pt x="0" y="336"/>
                </a:cubicBezTo>
                <a:cubicBezTo>
                  <a:pt x="160" y="336"/>
                  <a:pt x="160" y="336"/>
                  <a:pt x="160" y="336"/>
                </a:cubicBezTo>
                <a:lnTo>
                  <a:pt x="160" y="176"/>
                </a:lnTo>
                <a:close/>
                <a:moveTo>
                  <a:pt x="336" y="176"/>
                </a:moveTo>
                <a:cubicBezTo>
                  <a:pt x="177" y="176"/>
                  <a:pt x="177" y="176"/>
                  <a:pt x="177" y="176"/>
                </a:cubicBezTo>
                <a:cubicBezTo>
                  <a:pt x="177" y="336"/>
                  <a:pt x="177" y="336"/>
                  <a:pt x="177" y="336"/>
                </a:cubicBezTo>
                <a:cubicBezTo>
                  <a:pt x="336" y="336"/>
                  <a:pt x="336" y="336"/>
                  <a:pt x="336" y="336"/>
                </a:cubicBezTo>
                <a:lnTo>
                  <a:pt x="336" y="17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endParaRPr lang="en-US" kern="0" smtClean="0">
              <a:solidFill>
                <a:srgbClr val="FFFFFF"/>
              </a:solidFill>
            </a:endParaRPr>
          </a:p>
        </p:txBody>
      </p:sp>
      <p:sp>
        <p:nvSpPr>
          <p:cNvPr id="7" name="Text Placeholder 5"/>
          <p:cNvSpPr txBox="1">
            <a:spLocks/>
          </p:cNvSpPr>
          <p:nvPr/>
        </p:nvSpPr>
        <p:spPr>
          <a:xfrm>
            <a:off x="274702" y="307621"/>
            <a:ext cx="3656013" cy="572464"/>
          </a:xfrm>
          <a:prstGeom prst="rect">
            <a:avLst/>
          </a:prstGeom>
        </p:spPr>
        <p:txBody>
          <a:bodyPr vert="horz" wrap="square" lIns="182880" tIns="146304" rIns="182880" bIns="146304"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404040"/>
              </a:buClr>
              <a:defRPr/>
            </a:pPr>
            <a:r>
              <a:rPr lang="en-US" dirty="0" smtClean="0">
                <a:solidFill>
                  <a:srgbClr val="FFFFFF"/>
                </a:solidFill>
              </a:rPr>
              <a:t>2-565</a:t>
            </a:r>
            <a:endParaRPr lang="en-US" dirty="0">
              <a:solidFill>
                <a:srgbClr val="FFFFFF"/>
              </a:solidFill>
            </a:endParaRPr>
          </a:p>
        </p:txBody>
      </p:sp>
    </p:spTree>
    <p:extLst>
      <p:ext uri="{BB962C8B-B14F-4D97-AF65-F5344CB8AC3E}">
        <p14:creationId xmlns:p14="http://schemas.microsoft.com/office/powerpoint/2010/main" val="46045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112" y="858763"/>
            <a:ext cx="11051878" cy="6135762"/>
          </a:xfrm>
          <a:prstGeom prst="rect">
            <a:avLst/>
          </a:prstGeom>
        </p:spPr>
      </p:pic>
      <p:sp>
        <p:nvSpPr>
          <p:cNvPr id="3" name="Rounded Rectangular Callout 2"/>
          <p:cNvSpPr/>
          <p:nvPr/>
        </p:nvSpPr>
        <p:spPr bwMode="auto">
          <a:xfrm>
            <a:off x="7524569" y="425257"/>
            <a:ext cx="3751139" cy="962738"/>
          </a:xfrm>
          <a:prstGeom prst="wedgeRoundRectCallout">
            <a:avLst>
              <a:gd name="adj1" fmla="val -48288"/>
              <a:gd name="adj2" fmla="val 178691"/>
              <a:gd name="adj3" fmla="val 1666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Data Sources</a:t>
            </a:r>
            <a:endParaRPr lang="en-US" b="1"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Dynamic, Stored in Azure</a:t>
            </a:r>
          </a:p>
          <a:p>
            <a:pP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Static, Hard-Coded into the app</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2"/>
          <p:cNvSpPr txBox="1">
            <a:spLocks/>
          </p:cNvSpPr>
          <p:nvPr/>
        </p:nvSpPr>
        <p:spPr>
          <a:xfrm>
            <a:off x="0" y="-19669"/>
            <a:ext cx="5372272" cy="723246"/>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FFFFFF"/>
                </a:solidFill>
              </a:rPr>
              <a:t>Appendix</a:t>
            </a:r>
            <a:endParaRPr sz="4000">
              <a:solidFill>
                <a:srgbClr val="FFFFFF"/>
              </a:solidFill>
            </a:endParaRPr>
          </a:p>
        </p:txBody>
      </p:sp>
    </p:spTree>
    <p:extLst>
      <p:ext uri="{BB962C8B-B14F-4D97-AF65-F5344CB8AC3E}">
        <p14:creationId xmlns:p14="http://schemas.microsoft.com/office/powerpoint/2010/main" val="337492076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8243" y="890282"/>
            <a:ext cx="11052984" cy="6070835"/>
          </a:xfrm>
          <a:prstGeom prst="rect">
            <a:avLst/>
          </a:prstGeom>
        </p:spPr>
      </p:pic>
      <p:sp>
        <p:nvSpPr>
          <p:cNvPr id="3" name="Rounded Rectangular Callout 2"/>
          <p:cNvSpPr/>
          <p:nvPr/>
        </p:nvSpPr>
        <p:spPr bwMode="auto">
          <a:xfrm>
            <a:off x="6493678" y="1241179"/>
            <a:ext cx="3401287" cy="1199798"/>
          </a:xfrm>
          <a:prstGeom prst="wedgeRoundRectCallout">
            <a:avLst>
              <a:gd name="adj1" fmla="val -82718"/>
              <a:gd name="adj2" fmla="val 197410"/>
              <a:gd name="adj3" fmla="val 1666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3 Types of Tiles</a:t>
            </a:r>
          </a:p>
          <a:p>
            <a:pPr lvl="1"/>
            <a:r>
              <a:rPr lang="en-US" dirty="0">
                <a:solidFill>
                  <a:srgbClr val="FFFFFF"/>
                </a:solidFill>
              </a:rPr>
              <a:t>Bound to Data Sources</a:t>
            </a:r>
          </a:p>
          <a:p>
            <a:pPr lvl="1"/>
            <a:r>
              <a:rPr lang="en-US" dirty="0">
                <a:solidFill>
                  <a:srgbClr val="FFFFFF"/>
                </a:solidFill>
              </a:rPr>
              <a:t>If Dynamic, requires Background </a:t>
            </a:r>
            <a:r>
              <a:rPr lang="en-US" dirty="0" smtClean="0">
                <a:solidFill>
                  <a:srgbClr val="FFFFFF"/>
                </a:solidFill>
              </a:rPr>
              <a:t>processing</a:t>
            </a:r>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4"/>
          <a:stretch>
            <a:fillRect/>
          </a:stretch>
        </p:blipFill>
        <p:spPr>
          <a:xfrm>
            <a:off x="6866309" y="4721398"/>
            <a:ext cx="5282134" cy="1999085"/>
          </a:xfrm>
          <a:prstGeom prst="rect">
            <a:avLst/>
          </a:prstGeom>
        </p:spPr>
      </p:pic>
      <p:sp>
        <p:nvSpPr>
          <p:cNvPr id="7" name="Title 2"/>
          <p:cNvSpPr txBox="1">
            <a:spLocks/>
          </p:cNvSpPr>
          <p:nvPr/>
        </p:nvSpPr>
        <p:spPr>
          <a:xfrm>
            <a:off x="0" y="-19669"/>
            <a:ext cx="5372272" cy="723246"/>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FFFFFF"/>
                </a:solidFill>
              </a:rPr>
              <a:t>Appendix</a:t>
            </a:r>
            <a:endParaRPr sz="4000">
              <a:solidFill>
                <a:srgbClr val="FFFFFF"/>
              </a:solidFill>
            </a:endParaRPr>
          </a:p>
        </p:txBody>
      </p:sp>
    </p:spTree>
    <p:extLst>
      <p:ext uri="{BB962C8B-B14F-4D97-AF65-F5344CB8AC3E}">
        <p14:creationId xmlns:p14="http://schemas.microsoft.com/office/powerpoint/2010/main" val="308713610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74" y="904017"/>
            <a:ext cx="10823575" cy="6090507"/>
          </a:xfrm>
          <a:prstGeom prst="rect">
            <a:avLst/>
          </a:prstGeom>
        </p:spPr>
      </p:pic>
      <p:sp>
        <p:nvSpPr>
          <p:cNvPr id="3" name="Rounded Rectangular Callout 2"/>
          <p:cNvSpPr/>
          <p:nvPr/>
        </p:nvSpPr>
        <p:spPr bwMode="auto">
          <a:xfrm>
            <a:off x="2473821" y="1173149"/>
            <a:ext cx="3401287" cy="1199798"/>
          </a:xfrm>
          <a:prstGeom prst="wedgeRoundRectCallout">
            <a:avLst>
              <a:gd name="adj1" fmla="val -82718"/>
              <a:gd name="adj2" fmla="val 197410"/>
              <a:gd name="adj3" fmla="val 16667"/>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3 Types of Tiles</a:t>
            </a:r>
          </a:p>
          <a:p>
            <a:pPr lvl="1"/>
            <a:r>
              <a:rPr lang="en-US" dirty="0">
                <a:solidFill>
                  <a:srgbClr val="FFFFFF"/>
                </a:solidFill>
              </a:rPr>
              <a:t>Bound to Data Sources</a:t>
            </a:r>
          </a:p>
          <a:p>
            <a:pPr lvl="1"/>
            <a:r>
              <a:rPr lang="en-US" dirty="0">
                <a:solidFill>
                  <a:srgbClr val="FFFFFF"/>
                </a:solidFill>
              </a:rPr>
              <a:t>If Dynamic, requires Background </a:t>
            </a:r>
            <a:r>
              <a:rPr lang="en-US" dirty="0" smtClean="0">
                <a:solidFill>
                  <a:srgbClr val="FFFFFF"/>
                </a:solidFill>
              </a:rPr>
              <a:t>processing</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ular Callout 4"/>
          <p:cNvSpPr/>
          <p:nvPr/>
        </p:nvSpPr>
        <p:spPr bwMode="auto">
          <a:xfrm>
            <a:off x="6218237" y="3579480"/>
            <a:ext cx="4968552" cy="2448272"/>
          </a:xfrm>
          <a:prstGeom prst="wedgeRoundRectCallout">
            <a:avLst>
              <a:gd name="adj1" fmla="val -82029"/>
              <a:gd name="adj2" fmla="val 73564"/>
              <a:gd name="adj3" fmla="val 16667"/>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s-ES" b="1" dirty="0" err="1">
                <a:solidFill>
                  <a:srgbClr val="FFFFFF"/>
                </a:solidFill>
              </a:rPr>
              <a:t>Sideloading</a:t>
            </a:r>
            <a:endParaRPr lang="es-ES" b="1" dirty="0">
              <a:solidFill>
                <a:srgbClr val="FFFFFF"/>
              </a:solidFill>
            </a:endParaRPr>
          </a:p>
          <a:p>
            <a:pPr lvl="1"/>
            <a:r>
              <a:rPr lang="es-ES" dirty="0">
                <a:solidFill>
                  <a:srgbClr val="FFFFFF"/>
                </a:solidFill>
              </a:rPr>
              <a:t>Company Apps (</a:t>
            </a:r>
            <a:r>
              <a:rPr lang="es-ES" dirty="0" smtClean="0">
                <a:solidFill>
                  <a:srgbClr val="FFFFFF"/>
                </a:solidFill>
              </a:rPr>
              <a:t>w/ MSFT </a:t>
            </a:r>
            <a:r>
              <a:rPr lang="es-ES" dirty="0" err="1">
                <a:solidFill>
                  <a:srgbClr val="FFFFFF"/>
                </a:solidFill>
              </a:rPr>
              <a:t>Certificate</a:t>
            </a:r>
            <a:r>
              <a:rPr lang="es-ES" dirty="0">
                <a:solidFill>
                  <a:srgbClr val="FFFFFF"/>
                </a:solidFill>
              </a:rPr>
              <a:t>)</a:t>
            </a:r>
          </a:p>
          <a:p>
            <a:pPr lvl="1"/>
            <a:r>
              <a:rPr lang="es-ES" dirty="0" err="1">
                <a:solidFill>
                  <a:srgbClr val="FFFFFF"/>
                </a:solidFill>
              </a:rPr>
              <a:t>Signed</a:t>
            </a:r>
            <a:r>
              <a:rPr lang="es-ES" dirty="0">
                <a:solidFill>
                  <a:srgbClr val="FFFFFF"/>
                </a:solidFill>
              </a:rPr>
              <a:t> </a:t>
            </a:r>
            <a:r>
              <a:rPr lang="es-ES" dirty="0" err="1">
                <a:solidFill>
                  <a:srgbClr val="FFFFFF"/>
                </a:solidFill>
              </a:rPr>
              <a:t>package</a:t>
            </a:r>
            <a:endParaRPr lang="es-ES" dirty="0">
              <a:solidFill>
                <a:srgbClr val="FFFFFF"/>
              </a:solidFill>
            </a:endParaRPr>
          </a:p>
          <a:p>
            <a:pPr lvl="1"/>
            <a:r>
              <a:rPr lang="es-ES" dirty="0">
                <a:solidFill>
                  <a:srgbClr val="FFFFFF"/>
                </a:solidFill>
              </a:rPr>
              <a:t>URL to </a:t>
            </a:r>
            <a:r>
              <a:rPr lang="es-ES" dirty="0" err="1">
                <a:solidFill>
                  <a:srgbClr val="FFFFFF"/>
                </a:solidFill>
              </a:rPr>
              <a:t>allow</a:t>
            </a:r>
            <a:r>
              <a:rPr lang="es-ES" dirty="0">
                <a:solidFill>
                  <a:srgbClr val="FFFFFF"/>
                </a:solidFill>
              </a:rPr>
              <a:t> </a:t>
            </a:r>
            <a:r>
              <a:rPr lang="es-ES" dirty="0" err="1">
                <a:solidFill>
                  <a:srgbClr val="FFFFFF"/>
                </a:solidFill>
              </a:rPr>
              <a:t>sharing</a:t>
            </a:r>
            <a:r>
              <a:rPr lang="es-ES" dirty="0">
                <a:solidFill>
                  <a:srgbClr val="FFFFFF"/>
                </a:solidFill>
              </a:rPr>
              <a:t> (QR </a:t>
            </a:r>
            <a:r>
              <a:rPr lang="es-ES" dirty="0" err="1">
                <a:solidFill>
                  <a:srgbClr val="FFFFFF"/>
                </a:solidFill>
              </a:rPr>
              <a:t>Code</a:t>
            </a:r>
            <a:r>
              <a:rPr lang="es-ES" dirty="0">
                <a:solidFill>
                  <a:srgbClr val="FFFFFF"/>
                </a:solidFill>
              </a:rPr>
              <a:t>)</a:t>
            </a:r>
          </a:p>
          <a:p>
            <a:r>
              <a:rPr lang="es-ES" b="1" dirty="0">
                <a:solidFill>
                  <a:srgbClr val="FFFFFF"/>
                </a:solidFill>
              </a:rPr>
              <a:t>Store Publishing</a:t>
            </a:r>
          </a:p>
          <a:p>
            <a:pPr lvl="1"/>
            <a:r>
              <a:rPr lang="es-ES" dirty="0" err="1">
                <a:solidFill>
                  <a:srgbClr val="FFFFFF"/>
                </a:solidFill>
              </a:rPr>
              <a:t>Unsigned</a:t>
            </a:r>
            <a:r>
              <a:rPr lang="es-ES" dirty="0">
                <a:solidFill>
                  <a:srgbClr val="FFFFFF"/>
                </a:solidFill>
              </a:rPr>
              <a:t> </a:t>
            </a:r>
            <a:r>
              <a:rPr lang="es-ES" dirty="0" err="1">
                <a:solidFill>
                  <a:srgbClr val="FFFFFF"/>
                </a:solidFill>
              </a:rPr>
              <a:t>Package</a:t>
            </a:r>
            <a:endParaRPr lang="es-ES" dirty="0">
              <a:solidFill>
                <a:srgbClr val="FFFFFF"/>
              </a:solidFill>
            </a:endParaRPr>
          </a:p>
          <a:p>
            <a:r>
              <a:rPr lang="es-ES" b="1" dirty="0" err="1">
                <a:solidFill>
                  <a:srgbClr val="FFFFFF"/>
                </a:solidFill>
              </a:rPr>
              <a:t>Source</a:t>
            </a:r>
            <a:r>
              <a:rPr lang="es-ES" b="1" dirty="0">
                <a:solidFill>
                  <a:srgbClr val="FFFFFF"/>
                </a:solidFill>
              </a:rPr>
              <a:t> </a:t>
            </a:r>
            <a:r>
              <a:rPr lang="es-ES" b="1" dirty="0" err="1">
                <a:solidFill>
                  <a:srgbClr val="FFFFFF"/>
                </a:solidFill>
              </a:rPr>
              <a:t>Code</a:t>
            </a:r>
            <a:endParaRPr lang="es-ES" b="1" dirty="0">
              <a:solidFill>
                <a:srgbClr val="FFFFFF"/>
              </a:solidFill>
            </a:endParaRPr>
          </a:p>
        </p:txBody>
      </p:sp>
      <p:pic>
        <p:nvPicPr>
          <p:cNvPr id="6" name="Picture 5"/>
          <p:cNvPicPr>
            <a:picLocks noChangeAspect="1"/>
          </p:cNvPicPr>
          <p:nvPr/>
        </p:nvPicPr>
        <p:blipFill rotWithShape="1">
          <a:blip r:embed="rId4"/>
          <a:srcRect b="65484"/>
          <a:stretch/>
        </p:blipFill>
        <p:spPr>
          <a:xfrm>
            <a:off x="6756048" y="1208772"/>
            <a:ext cx="3755153" cy="2160240"/>
          </a:xfrm>
          <a:prstGeom prst="rect">
            <a:avLst/>
          </a:prstGeom>
        </p:spPr>
      </p:pic>
      <p:sp>
        <p:nvSpPr>
          <p:cNvPr id="8" name="Title 2"/>
          <p:cNvSpPr txBox="1">
            <a:spLocks/>
          </p:cNvSpPr>
          <p:nvPr/>
        </p:nvSpPr>
        <p:spPr>
          <a:xfrm>
            <a:off x="0" y="-19669"/>
            <a:ext cx="5372272" cy="723246"/>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FFFFFF"/>
                </a:solidFill>
              </a:rPr>
              <a:t>Appendix</a:t>
            </a:r>
            <a:endParaRPr sz="4000">
              <a:solidFill>
                <a:srgbClr val="FFFFFF"/>
              </a:solidFill>
            </a:endParaRPr>
          </a:p>
        </p:txBody>
      </p:sp>
    </p:spTree>
    <p:extLst>
      <p:ext uri="{BB962C8B-B14F-4D97-AF65-F5344CB8AC3E}">
        <p14:creationId xmlns:p14="http://schemas.microsoft.com/office/powerpoint/2010/main" val="24405899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8954541" y="509874"/>
            <a:ext cx="3481934" cy="6001643"/>
          </a:xfrm>
        </p:spPr>
        <p:txBody>
          <a:bodyPr/>
          <a:lstStyle/>
          <a:p>
            <a:pPr marL="0" indent="0">
              <a:buNone/>
            </a:pPr>
            <a:r>
              <a:rPr lang="en-US" sz="2000" b="1" dirty="0" smtClean="0"/>
              <a:t>Universal Windows projects</a:t>
            </a:r>
          </a:p>
          <a:p>
            <a:pPr marL="0" indent="0">
              <a:buNone/>
            </a:pPr>
            <a:endParaRPr lang="en-US" sz="2000" dirty="0" smtClean="0"/>
          </a:p>
          <a:p>
            <a:pPr marL="176213" indent="-176213"/>
            <a:r>
              <a:rPr lang="en-US" sz="2000" dirty="0" smtClean="0"/>
              <a:t>Existing projects can be generated as WP8.0 or Universal Windows </a:t>
            </a:r>
            <a:r>
              <a:rPr lang="en-US" sz="2000" dirty="0"/>
              <a:t>p</a:t>
            </a:r>
            <a:r>
              <a:rPr lang="en-US" sz="2000" dirty="0" smtClean="0"/>
              <a:t>rojects</a:t>
            </a:r>
          </a:p>
          <a:p>
            <a:pPr marL="0" indent="0">
              <a:buNone/>
            </a:pPr>
            <a:endParaRPr lang="en-US" sz="2000" dirty="0" smtClean="0"/>
          </a:p>
          <a:p>
            <a:pPr marL="176213" indent="-176213"/>
            <a:r>
              <a:rPr lang="en-US" sz="2000" dirty="0" smtClean="0"/>
              <a:t>Only change required to support Windows apps is Splash Screen configuration</a:t>
            </a:r>
          </a:p>
          <a:p>
            <a:endParaRPr lang="en-US" sz="2000" dirty="0" smtClean="0"/>
          </a:p>
          <a:p>
            <a:r>
              <a:rPr lang="en-US" sz="2000" dirty="0" smtClean="0"/>
              <a:t>Visual Studio Express Editions Compatible. </a:t>
            </a:r>
            <a:r>
              <a:rPr lang="es-ES" sz="2000" dirty="0" smtClean="0"/>
              <a:t>WP8.0 SDK </a:t>
            </a:r>
            <a:r>
              <a:rPr lang="es-ES" sz="2000" dirty="0" err="1" smtClean="0"/>
              <a:t>includes</a:t>
            </a:r>
            <a:r>
              <a:rPr lang="es-ES" sz="2000" dirty="0" smtClean="0"/>
              <a:t> VS Express</a:t>
            </a:r>
          </a:p>
          <a:p>
            <a:pPr marL="0" indent="0">
              <a:buNone/>
            </a:pPr>
            <a:endParaRPr lang="es-ES" sz="2000" dirty="0" smtClean="0"/>
          </a:p>
          <a:p>
            <a:pPr marL="342900" lvl="1" indent="-342900"/>
            <a:r>
              <a:rPr lang="es-ES" sz="2000" dirty="0">
                <a:latin typeface="+mj-lt"/>
              </a:rPr>
              <a:t>Universal </a:t>
            </a:r>
            <a:r>
              <a:rPr lang="es-ES" sz="2000" dirty="0" err="1" smtClean="0">
                <a:latin typeface="+mj-lt"/>
              </a:rPr>
              <a:t>requires</a:t>
            </a:r>
            <a:r>
              <a:rPr lang="es-ES" sz="2000" dirty="0" smtClean="0">
                <a:latin typeface="+mj-lt"/>
              </a:rPr>
              <a:t> </a:t>
            </a:r>
            <a:r>
              <a:rPr lang="es-ES" sz="2000" dirty="0">
                <a:latin typeface="+mj-lt"/>
              </a:rPr>
              <a:t>VS Express 2013 for Windows  and </a:t>
            </a:r>
            <a:r>
              <a:rPr lang="es-ES" sz="2000" dirty="0" err="1">
                <a:latin typeface="+mj-lt"/>
              </a:rPr>
              <a:t>Update</a:t>
            </a:r>
            <a:r>
              <a:rPr lang="es-ES" sz="2000" dirty="0">
                <a:latin typeface="+mj-lt"/>
              </a:rPr>
              <a:t> 2</a:t>
            </a:r>
            <a:endParaRPr lang="en-US" sz="2000" dirty="0">
              <a:latin typeface="+mj-lt"/>
            </a:endParaRPr>
          </a:p>
          <a:p>
            <a:pPr lvl="1"/>
            <a:endParaRPr lang="en-US" sz="2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123" t="18540" r="22860" b="14006"/>
          <a:stretch/>
        </p:blipFill>
        <p:spPr>
          <a:xfrm>
            <a:off x="-15210" y="1006802"/>
            <a:ext cx="8666164" cy="5976664"/>
          </a:xfrm>
          <a:prstGeom prst="rect">
            <a:avLst/>
          </a:prstGeom>
        </p:spPr>
      </p:pic>
      <p:sp>
        <p:nvSpPr>
          <p:cNvPr id="4" name="Title 2"/>
          <p:cNvSpPr txBox="1">
            <a:spLocks/>
          </p:cNvSpPr>
          <p:nvPr/>
        </p:nvSpPr>
        <p:spPr>
          <a:xfrm>
            <a:off x="25549" y="-31130"/>
            <a:ext cx="5848001"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FFFFFF"/>
                </a:solidFill>
              </a:rPr>
              <a:t>Appendix</a:t>
            </a:r>
            <a:endParaRPr sz="4000">
              <a:solidFill>
                <a:srgbClr val="FFFFFF"/>
              </a:solidFill>
            </a:endParaRPr>
          </a:p>
        </p:txBody>
      </p:sp>
    </p:spTree>
    <p:extLst>
      <p:ext uri="{BB962C8B-B14F-4D97-AF65-F5344CB8AC3E}">
        <p14:creationId xmlns:p14="http://schemas.microsoft.com/office/powerpoint/2010/main" val="34766153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296863" y="832966"/>
            <a:ext cx="12139611" cy="18288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dirty="0" smtClean="0">
                <a:gradFill>
                  <a:gsLst>
                    <a:gs pos="1250">
                      <a:srgbClr val="FFFFFF"/>
                    </a:gs>
                    <a:gs pos="100000">
                      <a:srgbClr val="FFFFFF"/>
                    </a:gs>
                  </a:gsLst>
                  <a:lin ang="5400000" scaled="0"/>
                </a:gradFill>
              </a:rPr>
              <a:t>Can you build an app for my garage band?</a:t>
            </a:r>
          </a:p>
          <a:p>
            <a:endParaRPr sz="2800" dirty="0" smtClean="0">
              <a:gradFill>
                <a:gsLst>
                  <a:gs pos="1250">
                    <a:srgbClr val="FFFFFF"/>
                  </a:gs>
                  <a:gs pos="100000">
                    <a:srgbClr val="FFFFFF"/>
                  </a:gs>
                </a:gsLst>
                <a:lin ang="5400000" scaled="0"/>
              </a:gradFill>
            </a:endParaRPr>
          </a:p>
          <a:p>
            <a:r>
              <a:rPr dirty="0" smtClean="0">
                <a:gradFill>
                  <a:gsLst>
                    <a:gs pos="1250">
                      <a:srgbClr val="FFFFFF"/>
                    </a:gs>
                    <a:gs pos="100000">
                      <a:srgbClr val="FFFFFF"/>
                    </a:gs>
                  </a:gsLst>
                  <a:lin ang="5400000" scaled="0"/>
                </a:gradFill>
              </a:rPr>
              <a:t>Can you teach my kid’s class how to code?</a:t>
            </a:r>
          </a:p>
          <a:p>
            <a:endParaRPr sz="2800" dirty="0" smtClean="0">
              <a:gradFill>
                <a:gsLst>
                  <a:gs pos="1250">
                    <a:srgbClr val="FFFFFF"/>
                  </a:gs>
                  <a:gs pos="100000">
                    <a:srgbClr val="FFFFFF"/>
                  </a:gs>
                </a:gsLst>
                <a:lin ang="5400000" scaled="0"/>
              </a:gradFill>
            </a:endParaRPr>
          </a:p>
          <a:p>
            <a:endParaRPr dirty="0" smtClean="0">
              <a:gradFill>
                <a:gsLst>
                  <a:gs pos="1250">
                    <a:srgbClr val="FFFFFF"/>
                  </a:gs>
                  <a:gs pos="100000">
                    <a:srgbClr val="FFFFFF"/>
                  </a:gs>
                </a:gsLst>
                <a:lin ang="5400000" scaled="0"/>
              </a:gradFill>
            </a:endParaRPr>
          </a:p>
          <a:p>
            <a:endParaRPr sz="3600" dirty="0">
              <a:gradFill>
                <a:gsLst>
                  <a:gs pos="1250">
                    <a:srgbClr val="FFFFFF"/>
                  </a:gs>
                  <a:gs pos="100000">
                    <a:srgbClr val="FFFFFF"/>
                  </a:gs>
                </a:gsLst>
                <a:lin ang="5400000" scaled="0"/>
              </a:gradFill>
            </a:endParaRPr>
          </a:p>
          <a:p>
            <a:endParaRPr sz="3600" dirty="0" smtClean="0">
              <a:gradFill>
                <a:gsLst>
                  <a:gs pos="1250">
                    <a:srgbClr val="FFFFFF"/>
                  </a:gs>
                  <a:gs pos="100000">
                    <a:srgbClr val="FFFFFF"/>
                  </a:gs>
                </a:gsLst>
                <a:lin ang="5400000" scaled="0"/>
              </a:gradFill>
            </a:endParaRPr>
          </a:p>
          <a:p>
            <a:endParaRPr dirty="0" smtClean="0">
              <a:gradFill>
                <a:gsLst>
                  <a:gs pos="1250">
                    <a:srgbClr val="FFFFFF"/>
                  </a:gs>
                  <a:gs pos="100000">
                    <a:srgbClr val="FFFFFF"/>
                  </a:gs>
                </a:gsLst>
                <a:lin ang="5400000" scaled="0"/>
              </a:gradFill>
            </a:endParaRPr>
          </a:p>
          <a:p>
            <a:r>
              <a:rPr dirty="0" smtClean="0">
                <a:gradFill>
                  <a:gsLst>
                    <a:gs pos="1250">
                      <a:srgbClr val="FFFFFF"/>
                    </a:gs>
                    <a:gs pos="100000">
                      <a:srgbClr val="FFFFFF"/>
                    </a:gs>
                  </a:gsLst>
                  <a:lin ang="5400000" scaled="0"/>
                </a:gradFill>
              </a:rPr>
              <a:t>  </a:t>
            </a:r>
          </a:p>
        </p:txBody>
      </p:sp>
      <p:sp>
        <p:nvSpPr>
          <p:cNvPr id="3" name="Title 3"/>
          <p:cNvSpPr txBox="1">
            <a:spLocks/>
          </p:cNvSpPr>
          <p:nvPr/>
        </p:nvSpPr>
        <p:spPr>
          <a:xfrm>
            <a:off x="329709" y="2921198"/>
            <a:ext cx="12139611" cy="18288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dirty="0" smtClean="0">
                <a:gradFill>
                  <a:gsLst>
                    <a:gs pos="1250">
                      <a:srgbClr val="FFFFFF"/>
                    </a:gs>
                    <a:gs pos="100000">
                      <a:srgbClr val="FFFFFF"/>
                    </a:gs>
                  </a:gsLst>
                  <a:lin ang="5400000" scaled="0"/>
                </a:gradFill>
              </a:rPr>
              <a:t>I can’t program a VCR, but I want to </a:t>
            </a:r>
          </a:p>
          <a:p>
            <a:r>
              <a:rPr dirty="0" smtClean="0">
                <a:gradFill>
                  <a:gsLst>
                    <a:gs pos="1250">
                      <a:srgbClr val="FFFFFF"/>
                    </a:gs>
                    <a:gs pos="100000">
                      <a:srgbClr val="FFFFFF"/>
                    </a:gs>
                  </a:gsLst>
                  <a:lin ang="5400000" scaled="0"/>
                </a:gradFill>
              </a:rPr>
              <a:t>build an app, can you help me?</a:t>
            </a:r>
          </a:p>
          <a:p>
            <a:endParaRPr sz="2800" dirty="0">
              <a:gradFill>
                <a:gsLst>
                  <a:gs pos="1250">
                    <a:srgbClr val="FFFFFF"/>
                  </a:gs>
                  <a:gs pos="100000">
                    <a:srgbClr val="FFFFFF"/>
                  </a:gs>
                </a:gsLst>
                <a:lin ang="5400000" scaled="0"/>
              </a:gradFill>
            </a:endParaRPr>
          </a:p>
          <a:p>
            <a:r>
              <a:rPr dirty="0" smtClean="0">
                <a:gradFill>
                  <a:gsLst>
                    <a:gs pos="1250">
                      <a:srgbClr val="FFFFFF"/>
                    </a:gs>
                    <a:gs pos="100000">
                      <a:srgbClr val="FFFFFF"/>
                    </a:gs>
                  </a:gsLst>
                  <a:lin ang="5400000" scaled="0"/>
                </a:gradFill>
              </a:rPr>
              <a:t>We have a lunch meeting with a client in a half hour, can you whip up a basic app for them?</a:t>
            </a:r>
          </a:p>
          <a:p>
            <a:endParaRPr dirty="0">
              <a:gradFill>
                <a:gsLst>
                  <a:gs pos="1250">
                    <a:srgbClr val="FFFFFF"/>
                  </a:gs>
                  <a:gs pos="100000">
                    <a:srgbClr val="FFFFFF"/>
                  </a:gs>
                </a:gsLst>
                <a:lin ang="5400000" scaled="0"/>
              </a:gradFill>
            </a:endParaRPr>
          </a:p>
          <a:p>
            <a:endParaRPr dirty="0" smtClean="0">
              <a:gradFill>
                <a:gsLst>
                  <a:gs pos="1250">
                    <a:srgbClr val="FFFFFF"/>
                  </a:gs>
                  <a:gs pos="100000">
                    <a:srgbClr val="FFFFFF"/>
                  </a:gs>
                </a:gsLst>
                <a:lin ang="5400000" scaled="0"/>
              </a:gradFill>
            </a:endParaRPr>
          </a:p>
          <a:p>
            <a:endParaRPr sz="3600" dirty="0">
              <a:gradFill>
                <a:gsLst>
                  <a:gs pos="1250">
                    <a:srgbClr val="FFFFFF"/>
                  </a:gs>
                  <a:gs pos="100000">
                    <a:srgbClr val="FFFFFF"/>
                  </a:gs>
                </a:gsLst>
                <a:lin ang="5400000" scaled="0"/>
              </a:gradFill>
            </a:endParaRPr>
          </a:p>
          <a:p>
            <a:endParaRPr sz="3600" dirty="0" smtClean="0">
              <a:gradFill>
                <a:gsLst>
                  <a:gs pos="1250">
                    <a:srgbClr val="FFFFFF"/>
                  </a:gs>
                  <a:gs pos="100000">
                    <a:srgbClr val="FFFFFF"/>
                  </a:gs>
                </a:gsLst>
                <a:lin ang="5400000" scaled="0"/>
              </a:gradFill>
            </a:endParaRPr>
          </a:p>
          <a:p>
            <a:endParaRPr dirty="0" smtClean="0">
              <a:gradFill>
                <a:gsLst>
                  <a:gs pos="1250">
                    <a:srgbClr val="FFFFFF"/>
                  </a:gs>
                  <a:gs pos="100000">
                    <a:srgbClr val="FFFFFF"/>
                  </a:gs>
                </a:gsLst>
                <a:lin ang="5400000" scaled="0"/>
              </a:gradFill>
            </a:endParaRPr>
          </a:p>
          <a:p>
            <a:r>
              <a:rPr dirty="0" smtClean="0">
                <a:gradFill>
                  <a:gsLst>
                    <a:gs pos="1250">
                      <a:srgbClr val="FFFFFF"/>
                    </a:gs>
                    <a:gs pos="100000">
                      <a:srgbClr val="FFFFFF"/>
                    </a:gs>
                  </a:gsLst>
                  <a:lin ang="5400000" scaled="0"/>
                </a:gradFill>
              </a:rPr>
              <a:t>  </a:t>
            </a:r>
          </a:p>
        </p:txBody>
      </p:sp>
    </p:spTree>
    <p:extLst>
      <p:ext uri="{BB962C8B-B14F-4D97-AF65-F5344CB8AC3E}">
        <p14:creationId xmlns:p14="http://schemas.microsoft.com/office/powerpoint/2010/main" val="142270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296897"/>
            <a:ext cx="10058399" cy="1828800"/>
          </a:xfrm>
        </p:spPr>
        <p:txBody>
          <a:bodyPr/>
          <a:lstStyle/>
          <a:p>
            <a:r>
              <a:rPr lang="en-US" dirty="0" smtClean="0"/>
              <a:t>Windows Phone App Studio Beta: </a:t>
            </a:r>
            <a:br>
              <a:rPr lang="en-US" dirty="0" smtClean="0"/>
            </a:br>
            <a:r>
              <a:rPr lang="en-US" dirty="0" smtClean="0"/>
              <a:t>The first 8 months</a:t>
            </a:r>
            <a:endParaRPr lang="en-US" dirty="0"/>
          </a:p>
        </p:txBody>
      </p:sp>
      <p:pic>
        <p:nvPicPr>
          <p:cNvPr id="1026" name="Picture 3"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l="1960" t="50702" r="1962" b="1962"/>
          <a:stretch/>
        </p:blipFill>
        <p:spPr bwMode="auto">
          <a:xfrm>
            <a:off x="274702" y="1942799"/>
            <a:ext cx="4225183" cy="208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919" y="1737340"/>
            <a:ext cx="2417209" cy="322294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1407" y="1394165"/>
            <a:ext cx="3068396" cy="1725973"/>
          </a:xfrm>
          <a:prstGeom prst="rect">
            <a:avLst/>
          </a:prstGeom>
        </p:spPr>
      </p:pic>
      <p:sp>
        <p:nvSpPr>
          <p:cNvPr id="5" name="TextBox 4"/>
          <p:cNvSpPr txBox="1"/>
          <p:nvPr/>
        </p:nvSpPr>
        <p:spPr>
          <a:xfrm>
            <a:off x="274702" y="5225454"/>
            <a:ext cx="7315120"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370,000 app projects</a:t>
            </a:r>
          </a:p>
          <a:p>
            <a:pPr>
              <a:lnSpc>
                <a:spcPct val="90000"/>
              </a:lnSpc>
              <a:spcAft>
                <a:spcPts val="600"/>
              </a:spcAft>
            </a:pPr>
            <a:r>
              <a:rPr lang="en-US" sz="2400" dirty="0" smtClean="0">
                <a:gradFill>
                  <a:gsLst>
                    <a:gs pos="2917">
                      <a:srgbClr val="FFFFFF"/>
                    </a:gs>
                    <a:gs pos="30000">
                      <a:srgbClr val="FFFFFF"/>
                    </a:gs>
                  </a:gsLst>
                  <a:lin ang="5400000" scaled="0"/>
                </a:gradFill>
              </a:rPr>
              <a:t>20,000 apps published to Windows Phone Store</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6226" y="4024454"/>
            <a:ext cx="3333750" cy="1871663"/>
          </a:xfrm>
          <a:prstGeom prst="rect">
            <a:avLst/>
          </a:prstGeom>
        </p:spPr>
      </p:pic>
    </p:spTree>
    <p:extLst>
      <p:ext uri="{BB962C8B-B14F-4D97-AF65-F5344CB8AC3E}">
        <p14:creationId xmlns:p14="http://schemas.microsoft.com/office/powerpoint/2010/main" val="386456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1135" y="754082"/>
            <a:ext cx="10058399" cy="1828800"/>
          </a:xfrm>
        </p:spPr>
        <p:txBody>
          <a:bodyPr/>
          <a:lstStyle/>
          <a:p>
            <a:pPr algn="ctr"/>
            <a:r>
              <a:rPr lang="en-US" dirty="0" smtClean="0"/>
              <a:t>Windows Phone App Studio Beta</a:t>
            </a:r>
            <a:br>
              <a:rPr lang="en-US" dirty="0" smtClean="0"/>
            </a:br>
            <a:r>
              <a:rPr lang="en-US" dirty="0" smtClean="0"/>
              <a:t/>
            </a:r>
            <a:br>
              <a:rPr lang="en-US" dirty="0" smtClean="0"/>
            </a:br>
            <a:endParaRPr lang="en-US" dirty="0"/>
          </a:p>
        </p:txBody>
      </p:sp>
      <p:sp>
        <p:nvSpPr>
          <p:cNvPr id="2" name="Down Arrow 1"/>
          <p:cNvSpPr/>
          <p:nvPr/>
        </p:nvSpPr>
        <p:spPr bwMode="auto">
          <a:xfrm>
            <a:off x="5944578" y="1577063"/>
            <a:ext cx="731512" cy="822951"/>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ln w="0"/>
              <a:solidFill>
                <a:srgbClr val="FFFFFF"/>
              </a:solidFill>
              <a:effectLst>
                <a:outerShdw blurRad="38100" dist="19050" dir="2700000" algn="tl" rotWithShape="0">
                  <a:srgbClr val="000000">
                    <a:alpha val="40000"/>
                  </a:srgbClr>
                </a:outerShdw>
              </a:effectLst>
              <a:ea typeface="Segoe UI" pitchFamily="34" charset="0"/>
              <a:cs typeface="Segoe UI" pitchFamily="34" charset="0"/>
            </a:endParaRPr>
          </a:p>
        </p:txBody>
      </p:sp>
      <p:sp>
        <p:nvSpPr>
          <p:cNvPr id="5" name="Title 3"/>
          <p:cNvSpPr txBox="1">
            <a:spLocks/>
          </p:cNvSpPr>
          <p:nvPr/>
        </p:nvSpPr>
        <p:spPr>
          <a:xfrm>
            <a:off x="1311911" y="2361616"/>
            <a:ext cx="10058399" cy="18288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dirty="0" smtClean="0">
                <a:gradFill>
                  <a:gsLst>
                    <a:gs pos="1250">
                      <a:srgbClr val="FFFFFF"/>
                    </a:gs>
                    <a:gs pos="100000">
                      <a:srgbClr val="FFFFFF"/>
                    </a:gs>
                  </a:gsLst>
                  <a:lin ang="5400000" scaled="0"/>
                </a:gradFill>
              </a:rPr>
              <a:t>Windows </a:t>
            </a:r>
            <a:r>
              <a:rPr dirty="0">
                <a:gradFill>
                  <a:gsLst>
                    <a:gs pos="1250">
                      <a:srgbClr val="FFFFFF"/>
                    </a:gs>
                    <a:gs pos="100000">
                      <a:srgbClr val="FFFFFF"/>
                    </a:gs>
                  </a:gsLst>
                  <a:lin ang="5400000" scaled="0"/>
                </a:gradFill>
              </a:rPr>
              <a:t>App Studio Beta</a:t>
            </a:r>
            <a:endParaRPr dirty="0" smtClean="0">
              <a:gradFill>
                <a:gsLst>
                  <a:gs pos="1250">
                    <a:srgbClr val="FFFFFF"/>
                  </a:gs>
                  <a:gs pos="100000">
                    <a:srgbClr val="FFFFFF"/>
                  </a:gs>
                </a:gsLst>
                <a:lin ang="5400000" scaled="0"/>
              </a:gradFill>
            </a:endParaRPr>
          </a:p>
          <a:p>
            <a:pPr algn="ctr"/>
            <a:r>
              <a:rPr dirty="0" smtClean="0">
                <a:gradFill>
                  <a:gsLst>
                    <a:gs pos="1250">
                      <a:srgbClr val="FFFFFF"/>
                    </a:gs>
                    <a:gs pos="100000">
                      <a:srgbClr val="FFFFFF"/>
                    </a:gs>
                  </a:gsLst>
                  <a:lin ang="5400000" scaled="0"/>
                </a:gradFill>
              </a:rPr>
              <a:t>appstudio.windowsphone.com</a:t>
            </a:r>
          </a:p>
          <a:p>
            <a:pPr algn="ctr"/>
            <a:r>
              <a:rPr dirty="0" smtClean="0">
                <a:gradFill>
                  <a:gsLst>
                    <a:gs pos="1250">
                      <a:srgbClr val="FFFFFF"/>
                    </a:gs>
                    <a:gs pos="100000">
                      <a:srgbClr val="FFFFFF"/>
                    </a:gs>
                  </a:gsLst>
                  <a:lin ang="5400000" scaled="0"/>
                </a:gradFill>
              </a:rPr>
              <a:t>Launch 04.3.14 9:00AM PST</a:t>
            </a:r>
            <a:endParaRPr dirty="0">
              <a:gradFill>
                <a:gsLst>
                  <a:gs pos="1250">
                    <a:srgbClr val="FFFFFF"/>
                  </a:gs>
                  <a:gs pos="100000">
                    <a:srgbClr val="FFFFFF"/>
                  </a:gs>
                </a:gsLst>
                <a:lin ang="5400000" scaled="0"/>
              </a:gradFill>
            </a:endParaRPr>
          </a:p>
        </p:txBody>
      </p:sp>
      <p:sp>
        <p:nvSpPr>
          <p:cNvPr id="6" name="Text Placeholder 20"/>
          <p:cNvSpPr txBox="1">
            <a:spLocks/>
          </p:cNvSpPr>
          <p:nvPr/>
        </p:nvSpPr>
        <p:spPr>
          <a:xfrm>
            <a:off x="2473821" y="4974969"/>
            <a:ext cx="8148613" cy="128014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FFFFF"/>
              </a:buClr>
              <a:buFont typeface="Wingdings" panose="05000000000000000000" pitchFamily="2" charset="2"/>
              <a:buNone/>
            </a:pPr>
            <a:r>
              <a:rPr lang="en-US" sz="3200" i="1" dirty="0" smtClean="0">
                <a:gradFill>
                  <a:gsLst>
                    <a:gs pos="1250">
                      <a:srgbClr val="FFFFFF"/>
                    </a:gs>
                    <a:gs pos="100000">
                      <a:srgbClr val="FFFFFF"/>
                    </a:gs>
                  </a:gsLst>
                  <a:lin ang="5400000" scaled="0"/>
                </a:gradFill>
              </a:rPr>
              <a:t>Quickly </a:t>
            </a:r>
            <a:r>
              <a:rPr lang="en-US" sz="3200" i="1" dirty="0">
                <a:gradFill>
                  <a:gsLst>
                    <a:gs pos="1250">
                      <a:srgbClr val="FFFFFF"/>
                    </a:gs>
                    <a:gs pos="100000">
                      <a:srgbClr val="FFFFFF"/>
                    </a:gs>
                  </a:gsLst>
                  <a:lin ang="5400000" scaled="0"/>
                </a:gradFill>
              </a:rPr>
              <a:t>turn </a:t>
            </a:r>
            <a:r>
              <a:rPr lang="en-US" sz="3200" i="1" dirty="0" smtClean="0">
                <a:gradFill>
                  <a:gsLst>
                    <a:gs pos="1250">
                      <a:srgbClr val="FFFFFF"/>
                    </a:gs>
                    <a:gs pos="100000">
                      <a:srgbClr val="FFFFFF"/>
                    </a:gs>
                  </a:gsLst>
                  <a:lin ang="5400000" scaled="0"/>
                </a:gradFill>
              </a:rPr>
              <a:t>your </a:t>
            </a:r>
            <a:r>
              <a:rPr lang="en-US" sz="3200" i="1" dirty="0">
                <a:gradFill>
                  <a:gsLst>
                    <a:gs pos="1250">
                      <a:srgbClr val="FFFFFF"/>
                    </a:gs>
                    <a:gs pos="100000">
                      <a:srgbClr val="FFFFFF"/>
                    </a:gs>
                  </a:gsLst>
                  <a:lin ang="5400000" scaled="0"/>
                </a:gradFill>
              </a:rPr>
              <a:t>content into </a:t>
            </a:r>
            <a:r>
              <a:rPr lang="en-US" sz="3200" i="1" dirty="0" smtClean="0">
                <a:gradFill>
                  <a:gsLst>
                    <a:gs pos="1250">
                      <a:srgbClr val="FFFFFF"/>
                    </a:gs>
                    <a:gs pos="100000">
                      <a:srgbClr val="FFFFFF"/>
                    </a:gs>
                  </a:gsLst>
                  <a:lin ang="5400000" scaled="0"/>
                </a:gradFill>
              </a:rPr>
              <a:t>apps for Windows and Windows Phone users worldwide.</a:t>
            </a:r>
            <a:br>
              <a:rPr lang="en-US" sz="3200" i="1" dirty="0" smtClean="0">
                <a:gradFill>
                  <a:gsLst>
                    <a:gs pos="1250">
                      <a:srgbClr val="FFFFFF"/>
                    </a:gs>
                    <a:gs pos="100000">
                      <a:srgbClr val="FFFFFF"/>
                    </a:gs>
                  </a:gsLst>
                  <a:lin ang="5400000" scaled="0"/>
                </a:gradFill>
              </a:rPr>
            </a:br>
            <a:endParaRPr lang="en-US" sz="1800" i="1"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58076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68" y="372393"/>
            <a:ext cx="10724938" cy="1351952"/>
          </a:xfrm>
        </p:spPr>
        <p:txBody>
          <a:bodyPr vert="horz" wrap="square" lIns="146304" tIns="91440" rIns="146304" bIns="91440" rtlCol="0" anchor="t">
            <a:noAutofit/>
          </a:bodyPr>
          <a:lstStyle/>
          <a:p>
            <a:r>
              <a:rPr lang="en-GB" dirty="0"/>
              <a:t>App Development Lifecycle</a:t>
            </a:r>
            <a:endParaRPr lang="en-US" dirty="0"/>
          </a:p>
        </p:txBody>
      </p:sp>
      <p:sp>
        <p:nvSpPr>
          <p:cNvPr id="44" name="Rectangle 43"/>
          <p:cNvSpPr/>
          <p:nvPr/>
        </p:nvSpPr>
        <p:spPr>
          <a:xfrm>
            <a:off x="10904558" y="2525952"/>
            <a:ext cx="459560" cy="485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5" name="Rectangle 44"/>
          <p:cNvSpPr/>
          <p:nvPr/>
        </p:nvSpPr>
        <p:spPr>
          <a:xfrm>
            <a:off x="10909473" y="4756110"/>
            <a:ext cx="454644" cy="45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6" name="Rectangle 45"/>
          <p:cNvSpPr/>
          <p:nvPr/>
        </p:nvSpPr>
        <p:spPr>
          <a:xfrm>
            <a:off x="485391" y="1816262"/>
            <a:ext cx="1905079" cy="19050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46" dirty="0">
                <a:solidFill>
                  <a:srgbClr val="FFFFFF"/>
                </a:solidFill>
              </a:rPr>
              <a:t>Plan/Design</a:t>
            </a:r>
          </a:p>
        </p:txBody>
      </p:sp>
      <p:grpSp>
        <p:nvGrpSpPr>
          <p:cNvPr id="47" name="Group 46"/>
          <p:cNvGrpSpPr/>
          <p:nvPr/>
        </p:nvGrpSpPr>
        <p:grpSpPr>
          <a:xfrm>
            <a:off x="2905869" y="1816262"/>
            <a:ext cx="1905079" cy="1905079"/>
            <a:chOff x="533961" y="3958063"/>
            <a:chExt cx="1867894" cy="1867894"/>
          </a:xfrm>
        </p:grpSpPr>
        <p:sp>
          <p:nvSpPr>
            <p:cNvPr id="48" name="Rectangle 47"/>
            <p:cNvSpPr/>
            <p:nvPr/>
          </p:nvSpPr>
          <p:spPr>
            <a:xfrm>
              <a:off x="573990" y="5228042"/>
              <a:ext cx="623069" cy="592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9" name="Rectangle 48"/>
            <p:cNvSpPr/>
            <p:nvPr/>
          </p:nvSpPr>
          <p:spPr>
            <a:xfrm>
              <a:off x="1653683" y="5228042"/>
              <a:ext cx="623069" cy="592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50" name="Rectangle 49"/>
            <p:cNvSpPr/>
            <p:nvPr/>
          </p:nvSpPr>
          <p:spPr>
            <a:xfrm>
              <a:off x="533961" y="3958063"/>
              <a:ext cx="1867894" cy="1867894"/>
            </a:xfrm>
            <a:prstGeom prst="rect">
              <a:avLst/>
            </a:prstGeom>
            <a:solidFill>
              <a:srgbClr val="9B4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46" dirty="0">
                  <a:solidFill>
                    <a:srgbClr val="FFFFFF"/>
                  </a:solidFill>
                </a:rPr>
                <a:t>Use Visual Studio to Modify App</a:t>
              </a:r>
            </a:p>
          </p:txBody>
        </p:sp>
      </p:grpSp>
      <p:grpSp>
        <p:nvGrpSpPr>
          <p:cNvPr id="54" name="Group 53"/>
          <p:cNvGrpSpPr/>
          <p:nvPr/>
        </p:nvGrpSpPr>
        <p:grpSpPr>
          <a:xfrm>
            <a:off x="5344345" y="1810298"/>
            <a:ext cx="1905079" cy="1905079"/>
            <a:chOff x="2907575" y="3958062"/>
            <a:chExt cx="1867894" cy="1867894"/>
          </a:xfrm>
        </p:grpSpPr>
        <p:sp>
          <p:nvSpPr>
            <p:cNvPr id="55" name="Rectangle 54"/>
            <p:cNvSpPr/>
            <p:nvPr/>
          </p:nvSpPr>
          <p:spPr>
            <a:xfrm>
              <a:off x="3525350" y="4672656"/>
              <a:ext cx="623069" cy="592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56" name="Rectangle 55"/>
            <p:cNvSpPr/>
            <p:nvPr/>
          </p:nvSpPr>
          <p:spPr>
            <a:xfrm>
              <a:off x="2907575" y="3958062"/>
              <a:ext cx="1867894" cy="1867894"/>
            </a:xfrm>
            <a:prstGeom prst="rect">
              <a:avLst/>
            </a:prstGeom>
            <a:solidFill>
              <a:srgbClr val="9B4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46" dirty="0">
                  <a:solidFill>
                    <a:srgbClr val="FFFFFF"/>
                  </a:solidFill>
                </a:rPr>
                <a:t>Test/Debug App in Emulator</a:t>
              </a:r>
            </a:p>
          </p:txBody>
        </p:sp>
      </p:grpSp>
      <p:grpSp>
        <p:nvGrpSpPr>
          <p:cNvPr id="58" name="Group 57"/>
          <p:cNvGrpSpPr/>
          <p:nvPr/>
        </p:nvGrpSpPr>
        <p:grpSpPr>
          <a:xfrm>
            <a:off x="7780908" y="1788153"/>
            <a:ext cx="1905079" cy="1905079"/>
            <a:chOff x="5316342" y="3958061"/>
            <a:chExt cx="1867894" cy="1867894"/>
          </a:xfrm>
        </p:grpSpPr>
        <p:sp>
          <p:nvSpPr>
            <p:cNvPr id="59" name="Rectangle 58"/>
            <p:cNvSpPr/>
            <p:nvPr/>
          </p:nvSpPr>
          <p:spPr>
            <a:xfrm>
              <a:off x="5938130" y="4595973"/>
              <a:ext cx="623069" cy="592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62" name="Rectangle 61"/>
            <p:cNvSpPr/>
            <p:nvPr/>
          </p:nvSpPr>
          <p:spPr>
            <a:xfrm>
              <a:off x="5316342" y="3958061"/>
              <a:ext cx="1867894" cy="1867894"/>
            </a:xfrm>
            <a:prstGeom prst="rect">
              <a:avLst/>
            </a:prstGeom>
            <a:solidFill>
              <a:srgbClr val="FF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46" dirty="0">
                  <a:solidFill>
                    <a:srgbClr val="FFFFFF"/>
                  </a:solidFill>
                </a:rPr>
                <a:t>Test App on Real Device</a:t>
              </a:r>
            </a:p>
          </p:txBody>
        </p:sp>
      </p:grpSp>
      <p:sp>
        <p:nvSpPr>
          <p:cNvPr id="63" name="Rectangle 62"/>
          <p:cNvSpPr/>
          <p:nvPr/>
        </p:nvSpPr>
        <p:spPr>
          <a:xfrm>
            <a:off x="10222858" y="1803724"/>
            <a:ext cx="1905079" cy="190507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46" dirty="0">
                <a:solidFill>
                  <a:srgbClr val="FFFFFF"/>
                </a:solidFill>
              </a:rPr>
              <a:t>Publish App in App Store</a:t>
            </a:r>
          </a:p>
        </p:txBody>
      </p:sp>
      <p:grpSp>
        <p:nvGrpSpPr>
          <p:cNvPr id="67" name="Group 66"/>
          <p:cNvGrpSpPr/>
          <p:nvPr/>
        </p:nvGrpSpPr>
        <p:grpSpPr>
          <a:xfrm>
            <a:off x="2905869" y="4139214"/>
            <a:ext cx="1909807" cy="1906707"/>
            <a:chOff x="2902939" y="1771132"/>
            <a:chExt cx="1872530" cy="1869490"/>
          </a:xfrm>
        </p:grpSpPr>
        <p:sp>
          <p:nvSpPr>
            <p:cNvPr id="69" name="Rectangle 68"/>
            <p:cNvSpPr/>
            <p:nvPr/>
          </p:nvSpPr>
          <p:spPr>
            <a:xfrm>
              <a:off x="3836885" y="1771132"/>
              <a:ext cx="931870" cy="689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71" name="Rectangle 70"/>
            <p:cNvSpPr/>
            <p:nvPr/>
          </p:nvSpPr>
          <p:spPr>
            <a:xfrm>
              <a:off x="2902939" y="1771132"/>
              <a:ext cx="931870" cy="689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75" name="Rectangle 74"/>
            <p:cNvSpPr/>
            <p:nvPr/>
          </p:nvSpPr>
          <p:spPr>
            <a:xfrm>
              <a:off x="4079317" y="2714762"/>
              <a:ext cx="696152" cy="9242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76" name="Rectangle 75"/>
            <p:cNvSpPr/>
            <p:nvPr/>
          </p:nvSpPr>
          <p:spPr>
            <a:xfrm>
              <a:off x="2907575" y="1772728"/>
              <a:ext cx="1867894" cy="1867894"/>
            </a:xfrm>
            <a:prstGeom prst="rect">
              <a:avLst/>
            </a:prstGeom>
            <a:solidFill>
              <a:srgbClr val="E81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46" dirty="0">
                  <a:solidFill>
                    <a:srgbClr val="FFFFFF"/>
                  </a:solidFill>
                </a:rPr>
                <a:t>Use App Studio to Create App</a:t>
              </a:r>
            </a:p>
          </p:txBody>
        </p:sp>
      </p:grpSp>
      <p:cxnSp>
        <p:nvCxnSpPr>
          <p:cNvPr id="77" name="Straight Arrow Connector 76"/>
          <p:cNvCxnSpPr/>
          <p:nvPr/>
        </p:nvCxnSpPr>
        <p:spPr>
          <a:xfrm>
            <a:off x="2390470" y="2705174"/>
            <a:ext cx="511668" cy="0"/>
          </a:xfrm>
          <a:prstGeom prst="straightConnector1">
            <a:avLst/>
          </a:prstGeom>
          <a:ln w="69850">
            <a:solidFill>
              <a:srgbClr val="00D8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4815676" y="2762838"/>
            <a:ext cx="511668" cy="0"/>
          </a:xfrm>
          <a:prstGeom prst="straightConnector1">
            <a:avLst/>
          </a:prstGeom>
          <a:ln w="69850">
            <a:solidFill>
              <a:srgbClr val="00D8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7249424" y="2671267"/>
            <a:ext cx="511668" cy="0"/>
          </a:xfrm>
          <a:prstGeom prst="straightConnector1">
            <a:avLst/>
          </a:prstGeom>
          <a:ln w="69850">
            <a:solidFill>
              <a:srgbClr val="00D8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9685987" y="2652880"/>
            <a:ext cx="511668" cy="0"/>
          </a:xfrm>
          <a:prstGeom prst="straightConnector1">
            <a:avLst/>
          </a:prstGeom>
          <a:ln w="69850">
            <a:solidFill>
              <a:srgbClr val="00D8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46" idx="2"/>
          </p:cNvCxnSpPr>
          <p:nvPr/>
        </p:nvCxnSpPr>
        <p:spPr>
          <a:xfrm rot="16200000" flipH="1">
            <a:off x="1464173" y="3695098"/>
            <a:ext cx="1425368" cy="1477853"/>
          </a:xfrm>
          <a:prstGeom prst="bentConnector4">
            <a:avLst>
              <a:gd name="adj1" fmla="val 57"/>
              <a:gd name="adj2" fmla="val 82"/>
            </a:avLst>
          </a:prstGeom>
          <a:ln w="76200">
            <a:headEnd type="none"/>
            <a:tailEnd type="triangle"/>
          </a:ln>
        </p:spPr>
        <p:style>
          <a:lnRef idx="1">
            <a:schemeClr val="accent6"/>
          </a:lnRef>
          <a:fillRef idx="0">
            <a:schemeClr val="accent6"/>
          </a:fillRef>
          <a:effectRef idx="0">
            <a:schemeClr val="accent6"/>
          </a:effectRef>
          <a:fontRef idx="minor">
            <a:schemeClr val="tx1"/>
          </a:fontRef>
        </p:style>
      </p:cxnSp>
      <p:cxnSp>
        <p:nvCxnSpPr>
          <p:cNvPr id="89" name="Elbow Connector 88"/>
          <p:cNvCxnSpPr>
            <a:stCxn id="76" idx="3"/>
            <a:endCxn id="62" idx="2"/>
          </p:cNvCxnSpPr>
          <p:nvPr/>
        </p:nvCxnSpPr>
        <p:spPr>
          <a:xfrm flipV="1">
            <a:off x="4815676" y="3693232"/>
            <a:ext cx="3917772" cy="1400150"/>
          </a:xfrm>
          <a:prstGeom prst="bentConnector2">
            <a:avLst/>
          </a:prstGeom>
          <a:ln w="76200">
            <a:headEnd type="none"/>
            <a:tailEnd type="triangle"/>
          </a:ln>
        </p:spPr>
        <p:style>
          <a:lnRef idx="1">
            <a:schemeClr val="accent6"/>
          </a:lnRef>
          <a:fillRef idx="0">
            <a:schemeClr val="accent6"/>
          </a:fillRef>
          <a:effectRef idx="0">
            <a:schemeClr val="accent6"/>
          </a:effectRef>
          <a:fontRef idx="minor">
            <a:schemeClr val="tx1"/>
          </a:fontRef>
        </p:style>
      </p:cxnSp>
      <p:cxnSp>
        <p:nvCxnSpPr>
          <p:cNvPr id="90" name="Elbow Connector 89"/>
          <p:cNvCxnSpPr>
            <a:endCxn id="63" idx="2"/>
          </p:cNvCxnSpPr>
          <p:nvPr/>
        </p:nvCxnSpPr>
        <p:spPr>
          <a:xfrm flipV="1">
            <a:off x="4822524" y="3708803"/>
            <a:ext cx="6352874" cy="1737986"/>
          </a:xfrm>
          <a:prstGeom prst="bentConnector2">
            <a:avLst/>
          </a:prstGeom>
          <a:ln w="76200">
            <a:headEnd type="none"/>
            <a:tailEnd type="triangle"/>
          </a:ln>
        </p:spPr>
        <p:style>
          <a:lnRef idx="1">
            <a:schemeClr val="accent6"/>
          </a:lnRef>
          <a:fillRef idx="0">
            <a:schemeClr val="accent6"/>
          </a:fillRef>
          <a:effectRef idx="0">
            <a:schemeClr val="accent6"/>
          </a:effectRef>
          <a:fontRef idx="minor">
            <a:schemeClr val="tx1"/>
          </a:fontRef>
        </p:style>
      </p:cxnSp>
      <p:cxnSp>
        <p:nvCxnSpPr>
          <p:cNvPr id="91" name="Straight Arrow Connector 90"/>
          <p:cNvCxnSpPr>
            <a:endCxn id="50" idx="2"/>
          </p:cNvCxnSpPr>
          <p:nvPr/>
        </p:nvCxnSpPr>
        <p:spPr>
          <a:xfrm flipH="1" flipV="1">
            <a:off x="3858409" y="3721341"/>
            <a:ext cx="4727" cy="403939"/>
          </a:xfrm>
          <a:prstGeom prst="straightConnector1">
            <a:avLst/>
          </a:prstGeom>
          <a:ln w="69850">
            <a:solidFill>
              <a:srgbClr val="00D8CC"/>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119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Apps </a:t>
            </a:r>
            <a:r>
              <a:rPr lang="en-US" dirty="0" smtClean="0"/>
              <a:t>Architecture</a:t>
            </a:r>
            <a:r>
              <a:rPr lang="es-ES" dirty="0" smtClean="0"/>
              <a:t>. </a:t>
            </a:r>
            <a:r>
              <a:rPr lang="en-US" dirty="0" smtClean="0"/>
              <a:t>Sections.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51" y="1409757"/>
            <a:ext cx="5943598" cy="2904985"/>
          </a:xfrm>
          <a:prstGeom prst="rect">
            <a:avLst/>
          </a:prstGeom>
          <a:effectLst>
            <a:glow rad="127000">
              <a:schemeClr val="tx1">
                <a:alpha val="0"/>
              </a:schemeClr>
            </a:glow>
          </a:effectLst>
        </p:spPr>
      </p:pic>
      <p:pic>
        <p:nvPicPr>
          <p:cNvPr id="6" name="Picture 5"/>
          <p:cNvPicPr>
            <a:picLocks noChangeAspect="1"/>
          </p:cNvPicPr>
          <p:nvPr/>
        </p:nvPicPr>
        <p:blipFill rotWithShape="1">
          <a:blip r:embed="rId4"/>
          <a:srcRect t="-1161" r="17560" b="1"/>
          <a:stretch/>
        </p:blipFill>
        <p:spPr>
          <a:xfrm>
            <a:off x="376748" y="4649390"/>
            <a:ext cx="5949001" cy="1761338"/>
          </a:xfrm>
          <a:prstGeom prst="rect">
            <a:avLst/>
          </a:prstGeom>
        </p:spPr>
      </p:pic>
      <p:pic>
        <p:nvPicPr>
          <p:cNvPr id="7" name="Picture 6"/>
          <p:cNvPicPr>
            <a:picLocks noChangeAspect="1"/>
          </p:cNvPicPr>
          <p:nvPr/>
        </p:nvPicPr>
        <p:blipFill>
          <a:blip r:embed="rId5"/>
          <a:stretch>
            <a:fillRect/>
          </a:stretch>
        </p:blipFill>
        <p:spPr>
          <a:xfrm>
            <a:off x="6866309" y="1399881"/>
            <a:ext cx="4217817" cy="2914861"/>
          </a:xfrm>
          <a:prstGeom prst="rect">
            <a:avLst/>
          </a:prstGeom>
        </p:spPr>
      </p:pic>
      <p:pic>
        <p:nvPicPr>
          <p:cNvPr id="8" name="Picture 7"/>
          <p:cNvPicPr>
            <a:picLocks noChangeAspect="1"/>
          </p:cNvPicPr>
          <p:nvPr/>
        </p:nvPicPr>
        <p:blipFill>
          <a:blip r:embed="rId6"/>
          <a:stretch>
            <a:fillRect/>
          </a:stretch>
        </p:blipFill>
        <p:spPr>
          <a:xfrm>
            <a:off x="6866308" y="4663033"/>
            <a:ext cx="5102141" cy="1426517"/>
          </a:xfrm>
          <a:prstGeom prst="rect">
            <a:avLst/>
          </a:prstGeom>
        </p:spPr>
      </p:pic>
    </p:spTree>
    <p:extLst>
      <p:ext uri="{BB962C8B-B14F-4D97-AF65-F5344CB8AC3E}">
        <p14:creationId xmlns:p14="http://schemas.microsoft.com/office/powerpoint/2010/main" val="2084572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endParaRPr lang="en-US" dirty="0"/>
          </a:p>
        </p:txBody>
      </p:sp>
      <p:sp>
        <p:nvSpPr>
          <p:cNvPr id="4" name="Title 2"/>
          <p:cNvSpPr txBox="1">
            <a:spLocks/>
          </p:cNvSpPr>
          <p:nvPr/>
        </p:nvSpPr>
        <p:spPr>
          <a:xfrm>
            <a:off x="546911" y="9769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a:gradFill>
                  <a:gsLst>
                    <a:gs pos="1250">
                      <a:srgbClr val="FFFFFF"/>
                    </a:gs>
                    <a:gs pos="100000">
                      <a:srgbClr val="FFFFFF"/>
                    </a:gs>
                  </a:gsLst>
                  <a:lin ang="5400000" scaled="0"/>
                </a:gradFill>
              </a:rPr>
              <a:t>appstudio.windowsphone.com</a:t>
            </a:r>
          </a:p>
          <a:p>
            <a:pPr algn="ctr"/>
            <a:r>
              <a:rPr>
                <a:gradFill>
                  <a:gsLst>
                    <a:gs pos="1250">
                      <a:srgbClr val="FFFFFF"/>
                    </a:gs>
                    <a:gs pos="100000">
                      <a:srgbClr val="FFFFFF"/>
                    </a:gs>
                  </a:gsLst>
                  <a:lin ang="5400000" scaled="0"/>
                </a:gradFill>
              </a:rPr>
              <a:t>appstudio.windows.com</a:t>
            </a:r>
          </a:p>
        </p:txBody>
      </p:sp>
      <p:sp>
        <p:nvSpPr>
          <p:cNvPr id="5" name="Title 2"/>
          <p:cNvSpPr txBox="1">
            <a:spLocks/>
          </p:cNvSpPr>
          <p:nvPr/>
        </p:nvSpPr>
        <p:spPr>
          <a:xfrm>
            <a:off x="274639" y="2596083"/>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457200" indent="-457200">
              <a:buFont typeface="Arial" panose="020B0604020202020204" pitchFamily="34" charset="0"/>
              <a:buChar char="•"/>
            </a:pPr>
            <a:r>
              <a:rPr sz="4000">
                <a:gradFill>
                  <a:gsLst>
                    <a:gs pos="1250">
                      <a:srgbClr val="FFFFFF"/>
                    </a:gs>
                    <a:gs pos="100000">
                      <a:srgbClr val="FFFFFF"/>
                    </a:gs>
                  </a:gsLst>
                  <a:lin ang="5400000" scaled="0"/>
                </a:gradFill>
              </a:rPr>
              <a:t>Choosing a template</a:t>
            </a:r>
          </a:p>
          <a:p>
            <a:pPr marL="457200" indent="-457200">
              <a:buFont typeface="Arial" panose="020B0604020202020204" pitchFamily="34" charset="0"/>
              <a:buChar char="•"/>
            </a:pPr>
            <a:r>
              <a:rPr sz="4000">
                <a:gradFill>
                  <a:gsLst>
                    <a:gs pos="1250">
                      <a:srgbClr val="FFFFFF"/>
                    </a:gs>
                    <a:gs pos="100000">
                      <a:srgbClr val="FFFFFF"/>
                    </a:gs>
                  </a:gsLst>
                  <a:lin ang="5400000" scaled="0"/>
                </a:gradFill>
              </a:rPr>
              <a:t>Adding Content</a:t>
            </a:r>
          </a:p>
          <a:p>
            <a:pPr marL="457200" indent="-457200">
              <a:buFont typeface="Arial" panose="020B0604020202020204" pitchFamily="34" charset="0"/>
              <a:buChar char="•"/>
            </a:pPr>
            <a:r>
              <a:rPr sz="4000">
                <a:gradFill>
                  <a:gsLst>
                    <a:gs pos="1250">
                      <a:srgbClr val="FFFFFF"/>
                    </a:gs>
                    <a:gs pos="100000">
                      <a:srgbClr val="FFFFFF"/>
                    </a:gs>
                  </a:gsLst>
                  <a:lin ang="5400000" scaled="0"/>
                </a:gradFill>
              </a:rPr>
              <a:t>Configuring Themes and Tiles</a:t>
            </a:r>
          </a:p>
          <a:p>
            <a:pPr marL="457200" indent="-457200">
              <a:buFont typeface="Arial" panose="020B0604020202020204" pitchFamily="34" charset="0"/>
              <a:buChar char="•"/>
            </a:pPr>
            <a:r>
              <a:rPr sz="4000">
                <a:gradFill>
                  <a:gsLst>
                    <a:gs pos="1250">
                      <a:srgbClr val="FFFFFF"/>
                    </a:gs>
                    <a:gs pos="100000">
                      <a:srgbClr val="FFFFFF"/>
                    </a:gs>
                  </a:gsLst>
                  <a:lin ang="5400000" scaled="0"/>
                </a:gradFill>
              </a:rPr>
              <a:t>Preparing an app for Store</a:t>
            </a:r>
          </a:p>
          <a:p>
            <a:pPr marL="457200" indent="-457200">
              <a:buFont typeface="Arial" panose="020B0604020202020204" pitchFamily="34" charset="0"/>
              <a:buChar char="•"/>
            </a:pPr>
            <a:r>
              <a:rPr sz="4000">
                <a:gradFill>
                  <a:gsLst>
                    <a:gs pos="1250">
                      <a:srgbClr val="FFFFFF"/>
                    </a:gs>
                    <a:gs pos="100000">
                      <a:srgbClr val="FFFFFF"/>
                    </a:gs>
                  </a:gsLst>
                  <a:lin ang="5400000" scaled="0"/>
                </a:gradFill>
              </a:rPr>
              <a:t>Generating an app</a:t>
            </a:r>
          </a:p>
          <a:p>
            <a:pPr marL="457200" indent="-457200">
              <a:buFont typeface="Arial" panose="020B0604020202020204" pitchFamily="34" charset="0"/>
              <a:buChar char="•"/>
            </a:pPr>
            <a:r>
              <a:rPr sz="4000">
                <a:gradFill>
                  <a:gsLst>
                    <a:gs pos="1250">
                      <a:srgbClr val="FFFFFF"/>
                    </a:gs>
                    <a:gs pos="100000">
                      <a:srgbClr val="FFFFFF"/>
                    </a:gs>
                  </a:gsLst>
                  <a:lin ang="5400000" scaled="0"/>
                </a:gradFill>
              </a:rPr>
              <a:t>Extending in Visual Studio</a:t>
            </a:r>
          </a:p>
          <a:p>
            <a:pPr marL="457200" indent="-457200">
              <a:buFont typeface="Arial" panose="020B0604020202020204" pitchFamily="34" charset="0"/>
              <a:buChar char="•"/>
            </a:pPr>
            <a:endParaRPr sz="400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82874843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endParaRPr lang="en-US" dirty="0"/>
          </a:p>
        </p:txBody>
      </p:sp>
      <p:sp>
        <p:nvSpPr>
          <p:cNvPr id="4" name="Title 2"/>
          <p:cNvSpPr txBox="1">
            <a:spLocks/>
          </p:cNvSpPr>
          <p:nvPr/>
        </p:nvSpPr>
        <p:spPr>
          <a:xfrm>
            <a:off x="546911" y="9769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a:gradFill>
                  <a:gsLst>
                    <a:gs pos="1250">
                      <a:srgbClr val="FFFFFF"/>
                    </a:gs>
                    <a:gs pos="100000">
                      <a:srgbClr val="FFFFFF"/>
                    </a:gs>
                  </a:gsLst>
                  <a:lin ang="5400000" scaled="0"/>
                </a:gradFill>
              </a:rPr>
              <a:t>appstudio.windowsphone.com</a:t>
            </a:r>
          </a:p>
          <a:p>
            <a:pPr algn="ctr"/>
            <a:r>
              <a:rPr>
                <a:gradFill>
                  <a:gsLst>
                    <a:gs pos="1250">
                      <a:srgbClr val="FFFFFF"/>
                    </a:gs>
                    <a:gs pos="100000">
                      <a:srgbClr val="FFFFFF"/>
                    </a:gs>
                  </a:gsLst>
                  <a:lin ang="5400000" scaled="0"/>
                </a:gradFill>
              </a:rPr>
              <a:t>appstudio.windows.com</a:t>
            </a:r>
          </a:p>
        </p:txBody>
      </p:sp>
      <p:sp>
        <p:nvSpPr>
          <p:cNvPr id="5" name="Title 2"/>
          <p:cNvSpPr txBox="1">
            <a:spLocks/>
          </p:cNvSpPr>
          <p:nvPr/>
        </p:nvSpPr>
        <p:spPr>
          <a:xfrm>
            <a:off x="274639" y="2596083"/>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457200" indent="-457200">
              <a:buFont typeface="Arial" panose="020B0604020202020204" pitchFamily="34" charset="0"/>
              <a:buChar char="•"/>
            </a:pPr>
            <a:r>
              <a:rPr sz="4000">
                <a:gradFill>
                  <a:gsLst>
                    <a:gs pos="1250">
                      <a:srgbClr val="FFFFFF"/>
                    </a:gs>
                    <a:gs pos="100000">
                      <a:srgbClr val="FFFFFF"/>
                    </a:gs>
                  </a:gsLst>
                  <a:lin ang="5400000" scaled="0"/>
                </a:gradFill>
              </a:rPr>
              <a:t>Choosing a template</a:t>
            </a:r>
          </a:p>
          <a:p>
            <a:pPr marL="457200" indent="-457200">
              <a:buFont typeface="Arial" panose="020B0604020202020204" pitchFamily="34" charset="0"/>
              <a:buChar char="•"/>
            </a:pPr>
            <a:r>
              <a:rPr sz="4000">
                <a:gradFill>
                  <a:gsLst>
                    <a:gs pos="1250">
                      <a:srgbClr val="FFFFFF"/>
                    </a:gs>
                    <a:gs pos="100000">
                      <a:srgbClr val="FFFFFF"/>
                    </a:gs>
                  </a:gsLst>
                  <a:lin ang="5400000" scaled="0"/>
                </a:gradFill>
              </a:rPr>
              <a:t>Adding Content</a:t>
            </a:r>
          </a:p>
          <a:p>
            <a:pPr marL="457200" indent="-457200">
              <a:buFont typeface="Arial" panose="020B0604020202020204" pitchFamily="34" charset="0"/>
              <a:buChar char="•"/>
            </a:pPr>
            <a:r>
              <a:rPr sz="4000">
                <a:gradFill>
                  <a:gsLst>
                    <a:gs pos="1250">
                      <a:srgbClr val="FFFFFF"/>
                    </a:gs>
                    <a:gs pos="100000">
                      <a:srgbClr val="FFFFFF"/>
                    </a:gs>
                  </a:gsLst>
                  <a:lin ang="5400000" scaled="0"/>
                </a:gradFill>
              </a:rPr>
              <a:t>Configuring Themes and Tiles</a:t>
            </a:r>
          </a:p>
          <a:p>
            <a:pPr marL="457200" indent="-457200">
              <a:buFont typeface="Arial" panose="020B0604020202020204" pitchFamily="34" charset="0"/>
              <a:buChar char="•"/>
            </a:pPr>
            <a:r>
              <a:rPr sz="4000">
                <a:gradFill>
                  <a:gsLst>
                    <a:gs pos="1250">
                      <a:srgbClr val="FFFFFF"/>
                    </a:gs>
                    <a:gs pos="100000">
                      <a:srgbClr val="FFFFFF"/>
                    </a:gs>
                  </a:gsLst>
                  <a:lin ang="5400000" scaled="0"/>
                </a:gradFill>
              </a:rPr>
              <a:t>Preparing an app for Store</a:t>
            </a:r>
          </a:p>
          <a:p>
            <a:pPr marL="457200" indent="-457200">
              <a:buFont typeface="Arial" panose="020B0604020202020204" pitchFamily="34" charset="0"/>
              <a:buChar char="•"/>
            </a:pPr>
            <a:r>
              <a:rPr sz="4000">
                <a:gradFill>
                  <a:gsLst>
                    <a:gs pos="1250">
                      <a:srgbClr val="FFFFFF"/>
                    </a:gs>
                    <a:gs pos="100000">
                      <a:srgbClr val="FFFFFF"/>
                    </a:gs>
                  </a:gsLst>
                  <a:lin ang="5400000" scaled="0"/>
                </a:gradFill>
              </a:rPr>
              <a:t>Generating an app</a:t>
            </a:r>
          </a:p>
          <a:p>
            <a:pPr marL="457200" indent="-457200">
              <a:buFont typeface="Arial" panose="020B0604020202020204" pitchFamily="34" charset="0"/>
              <a:buChar char="•"/>
            </a:pPr>
            <a:r>
              <a:rPr sz="4000" b="1">
                <a:gradFill>
                  <a:gsLst>
                    <a:gs pos="1250">
                      <a:srgbClr val="FFFFFF"/>
                    </a:gs>
                    <a:gs pos="100000">
                      <a:srgbClr val="FFFFFF"/>
                    </a:gs>
                  </a:gsLst>
                  <a:lin ang="5400000" scaled="0"/>
                </a:gradFill>
              </a:rPr>
              <a:t>Extending in Visual Studio</a:t>
            </a:r>
          </a:p>
          <a:p>
            <a:pPr marL="457200" indent="-457200">
              <a:buFont typeface="Arial" panose="020B0604020202020204" pitchFamily="34" charset="0"/>
              <a:buChar char="•"/>
            </a:pPr>
            <a:endParaRPr sz="400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410335981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B7D593BB-5D8D-4B13-94DB-2F791F96B001}" vid="{E01AF0A4-40D4-4266-A261-A7164FB60952}"/>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B7D593BB-5D8D-4B13-94DB-2F791F96B001}" vid="{3DA22327-C06D-4CEB-BB04-82777BDAF8CA}"/>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App_Studio_Presentation.potx [Read-Only]" id="{DFE6FD0F-B1A3-469A-8981-796A6312CB56}" vid="{EC2CC8C2-362E-4510-AEA3-C52ABBE6068E}"/>
    </a:ext>
  </a:extLst>
</a:theme>
</file>

<file path=ppt/theme/theme4.xml><?xml version="1.0" encoding="utf-8"?>
<a:theme xmlns:a="http://schemas.openxmlformats.org/drawingml/2006/main" name="2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App_Studio_Presentation.potx [Read-Only]" id="{DFE6FD0F-B1A3-469A-8981-796A6312CB56}" vid="{96433EBF-0C96-436D-B179-9DF84DF769B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Bryan Tomlinson,  Ricardo Minguez Pablos</External_x0020_Speaker>
    <Session_x0020_Code xmlns="e36bfbf9-5e42-489c-a259-4c54eb22cb57">2-565</Session_x0020_Code>
    <Presentation_x0020_Date xmlns="e36bfbf9-5e42-489c-a259-4c54eb22cb57" xsi:nil="tru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sharepoint/v3"/>
    <ds:schemaRef ds:uri="http://purl.org/dc/elements/1.1/"/>
    <ds:schemaRef ds:uri="http://schemas.microsoft.com/office/2006/documentManagement/types"/>
    <ds:schemaRef ds:uri="230e9df3-be65-4c73-a93b-d1236ebd677e"/>
    <ds:schemaRef ds:uri="e36bfbf9-5e42-489c-a259-4c54eb22cb57"/>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Presentation1</Template>
  <TotalTime>31</TotalTime>
  <Words>3148</Words>
  <Application>Microsoft Office PowerPoint</Application>
  <PresentationFormat>Custom</PresentationFormat>
  <Paragraphs>268</Paragraphs>
  <Slides>23</Slides>
  <Notes>21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ＭＳ Ｐゴシック</vt:lpstr>
      <vt:lpstr>Arial</vt:lpstr>
      <vt:lpstr>Avenir LT Pro 45 Book</vt:lpstr>
      <vt:lpstr>Calibri</vt:lpstr>
      <vt:lpstr>Consolas</vt:lpstr>
      <vt:lpstr>Segoe UI</vt:lpstr>
      <vt:lpstr>Segoe UI Light</vt:lpstr>
      <vt:lpstr>Wingdings</vt:lpstr>
      <vt:lpstr>5-30536_Build_2014_Breakout_Template_White_16x9</vt:lpstr>
      <vt:lpstr>1_5-30536_Build_2014_Breakout_Template_Blue_16x9</vt:lpstr>
      <vt:lpstr>1_5-30536_Build_2014_Breakout_Template_White_16x9</vt:lpstr>
      <vt:lpstr>2_5-30536_Build_2014_Breakout_Template_Blue_16x9</vt:lpstr>
      <vt:lpstr>PowerPoint Presentation</vt:lpstr>
      <vt:lpstr>Windows App Studio Beta</vt:lpstr>
      <vt:lpstr>PowerPoint Presentation</vt:lpstr>
      <vt:lpstr>Windows Phone App Studio Beta:  The first 8 months</vt:lpstr>
      <vt:lpstr>Windows Phone App Studio Beta  </vt:lpstr>
      <vt:lpstr>App Development Lifecycle</vt:lpstr>
      <vt:lpstr>Apps Architecture. Sections.</vt:lpstr>
      <vt:lpstr>Demo</vt:lpstr>
      <vt:lpstr>Demo</vt:lpstr>
      <vt:lpstr>MVVM</vt:lpstr>
      <vt:lpstr>Data Sources</vt:lpstr>
      <vt:lpstr>Editing Layouts</vt:lpstr>
      <vt:lpstr>PowerPoint Presentation</vt:lpstr>
      <vt:lpstr>PowerPoint Presentation</vt:lpstr>
      <vt:lpstr>INSTRUCTIONS:  1) Install Quiz Bowl and Create a Profile (player name doesn’t matter)  2) Select New Game 3) Select Windows Phone topic (in World and Business category). Select Start (If you don’t see the  topic, select Update in bottom right) 4) Select Play Now  5) Find a Match and Select Play Now (7 questions).  6) When you see your final score, stay on that page and show 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App Studio Beta</dc:title>
  <dc:subject>Build 2014</dc:subject>
  <dc:creator>Lynette Spears (Silver Fox)</dc:creator>
  <cp:keywords>Build 2014</cp:keywords>
  <dc:description>Template: Mitchell Derrey, Silver Fox Productions
Formatting: 
Event Dates: April 2nd - 4th, 2014
Event Location: Moscone Conference Center, San Francisco, CA
Audience Type: Internal</dc:description>
  <cp:lastModifiedBy>Lynette Spears (Silver Fox)</cp:lastModifiedBy>
  <cp:revision>5</cp:revision>
  <dcterms:created xsi:type="dcterms:W3CDTF">2014-04-03T19:40:48Z</dcterms:created>
  <dcterms:modified xsi:type="dcterms:W3CDTF">2014-04-04T01:06:36Z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