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1" r:id="rId7"/>
  </p:sldMasterIdLst>
  <p:notesMasterIdLst>
    <p:notesMasterId r:id="rId33"/>
  </p:notesMasterIdLst>
  <p:handoutMasterIdLst>
    <p:handoutMasterId r:id="rId34"/>
  </p:handoutMasterIdLst>
  <p:sldIdLst>
    <p:sldId id="258" r:id="rId8"/>
    <p:sldId id="257"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5"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58"/>
            <p14:sldId id="257"/>
            <p14:sldId id="261"/>
            <p14:sldId id="262"/>
            <p14:sldId id="263"/>
            <p14:sldId id="264"/>
            <p14:sldId id="265"/>
            <p14:sldId id="266"/>
            <p14:sldId id="267"/>
            <p14:sldId id="268"/>
            <p14:sldId id="269"/>
            <p14:sldId id="270"/>
            <p14:sldId id="271"/>
            <p14:sldId id="272"/>
            <p14:sldId id="273"/>
            <p14:sldId id="275"/>
            <p14:sldId id="276"/>
            <p14:sldId id="277"/>
            <p14:sldId id="278"/>
            <p14:sldId id="279"/>
            <p14:sldId id="280"/>
            <p14:sldId id="281"/>
            <p14:sldId id="282"/>
            <p14:sldId id="283"/>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396" autoAdjust="0"/>
    <p:restoredTop sz="95747" autoAdjust="0"/>
  </p:normalViewPr>
  <p:slideViewPr>
    <p:cSldViewPr snapToObjects="1">
      <p:cViewPr varScale="1">
        <p:scale>
          <a:sx n="127" d="100"/>
          <a:sy n="127" d="100"/>
        </p:scale>
        <p:origin x="636"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1807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3176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3412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2789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6528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7685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6E99C0-C67F-4CDD-8F77-4C22607B77E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7975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8977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4018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7745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6236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25853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37342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2139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7743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2006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6721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1638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2227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2566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5001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4430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3827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3124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DAE6-6C71-40BA-8534-43007292D4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84766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99773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1733982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088436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30601647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318997707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834" indent="-342834">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89030033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283849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393503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7319409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89486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85221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31753408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1665493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672896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89"/>
            <a:ext cx="2798207" cy="372394"/>
          </a:xfrm>
          <a:prstGeom prst="rect">
            <a:avLst/>
          </a:prstGeom>
        </p:spPr>
        <p:txBody>
          <a:bodyPr/>
          <a:lstStyle/>
          <a:p>
            <a:pPr defTabSz="932597"/>
            <a:fld id="{42ABBF90-6FD3-4BA9-BFF6-5522F13736EC}" type="datetimeFigureOut">
              <a:rPr lang="en-US" smtClean="0">
                <a:solidFill>
                  <a:srgbClr val="404040"/>
                </a:solidFill>
              </a:rPr>
              <a:pPr defTabSz="932597"/>
              <a:t>4/4/2014</a:t>
            </a:fld>
            <a:endParaRPr lang="en-US">
              <a:solidFill>
                <a:srgbClr val="404040"/>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404040"/>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pPr defTabSz="932597"/>
            <a:fld id="{E1B69198-50C9-4D23-B1EB-419131801E3B}" type="slidenum">
              <a:rPr lang="en-US" smtClean="0">
                <a:solidFill>
                  <a:srgbClr val="404040"/>
                </a:solidFill>
              </a:rPr>
              <a:pPr defTabSz="932597"/>
              <a:t>‹#›</a:t>
            </a:fld>
            <a:endParaRPr lang="en-US">
              <a:solidFill>
                <a:srgbClr val="404040"/>
              </a:solidFill>
            </a:endParaRPr>
          </a:p>
        </p:txBody>
      </p:sp>
    </p:spTree>
    <p:extLst>
      <p:ext uri="{BB962C8B-B14F-4D97-AF65-F5344CB8AC3E}">
        <p14:creationId xmlns:p14="http://schemas.microsoft.com/office/powerpoint/2010/main" val="3532138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782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782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pPr defTabSz="932597"/>
            <a:fld id="{42ABBF90-6FD3-4BA9-BFF6-5522F13736EC}" type="datetimeFigureOut">
              <a:rPr lang="en-US" smtClean="0">
                <a:solidFill>
                  <a:srgbClr val="404040"/>
                </a:solidFill>
              </a:rPr>
              <a:pPr defTabSz="932597"/>
              <a:t>4/4/2014</a:t>
            </a:fld>
            <a:endParaRPr lang="en-US">
              <a:solidFill>
                <a:srgbClr val="404040"/>
              </a:solidFill>
            </a:endParaRPr>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404040"/>
              </a:solidFill>
            </a:endParaRPr>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pPr defTabSz="932597"/>
            <a:fld id="{E1B69198-50C9-4D23-B1EB-419131801E3B}" type="slidenum">
              <a:rPr lang="en-US" smtClean="0">
                <a:solidFill>
                  <a:srgbClr val="404040"/>
                </a:solidFill>
              </a:rPr>
              <a:pPr defTabSz="932597"/>
              <a:t>‹#›</a:t>
            </a:fld>
            <a:endParaRPr lang="en-US">
              <a:solidFill>
                <a:srgbClr val="404040"/>
              </a:solidFill>
            </a:endParaRPr>
          </a:p>
        </p:txBody>
      </p:sp>
    </p:spTree>
    <p:extLst>
      <p:ext uri="{BB962C8B-B14F-4D97-AF65-F5344CB8AC3E}">
        <p14:creationId xmlns:p14="http://schemas.microsoft.com/office/powerpoint/2010/main" val="2491334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08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81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24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97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15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8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45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37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87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91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BBF90-6FD3-4BA9-BFF6-5522F13736EC}"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B69198-50C9-4D23-B1EB-419131801E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0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86769985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42ABBF90-6FD3-4BA9-BFF6-5522F13736EC}" type="datetimeFigureOut">
              <a:rPr lang="en-US" smtClean="0">
                <a:solidFill>
                  <a:prstClr val="black">
                    <a:tint val="75000"/>
                  </a:prstClr>
                </a:solidFill>
              </a:rPr>
              <a:pPr defTabSz="932597"/>
              <a:t>4/4/2014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E1B69198-50C9-4D23-B1EB-419131801E3B}"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4126433906"/>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1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2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54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t>Email - Compose with attachment</a:t>
            </a:r>
          </a:p>
        </p:txBody>
      </p:sp>
      <p:sp>
        <p:nvSpPr>
          <p:cNvPr id="5" name="Content Placeholder 4"/>
          <p:cNvSpPr>
            <a:spLocks noGrp="1"/>
          </p:cNvSpPr>
          <p:nvPr>
            <p:ph sz="half" idx="1"/>
          </p:nvPr>
        </p:nvSpPr>
        <p:spPr>
          <a:xfrm>
            <a:off x="855767" y="1861968"/>
            <a:ext cx="6472711" cy="4437962"/>
          </a:xfrm>
        </p:spPr>
        <p:txBody>
          <a:bodyPr>
            <a:normAutofit/>
          </a:bodyPr>
          <a:lstStyle/>
          <a:p>
            <a:r>
              <a:rPr lang="en-US" sz="3264" dirty="0"/>
              <a:t>WinRT version of Compose Email</a:t>
            </a:r>
            <a:endParaRPr lang="en-US" dirty="0" smtClean="0"/>
          </a:p>
          <a:p>
            <a:endParaRPr lang="en-US" sz="3264" dirty="0"/>
          </a:p>
          <a:p>
            <a:r>
              <a:rPr lang="en-US" sz="3264" dirty="0"/>
              <a:t>Scenarios</a:t>
            </a:r>
            <a:endParaRPr lang="en-US" dirty="0" smtClean="0"/>
          </a:p>
          <a:p>
            <a:pPr lvl="1"/>
            <a:r>
              <a:rPr lang="en-US" sz="1836" dirty="0"/>
              <a:t>Attach files to an email message</a:t>
            </a:r>
            <a:endParaRPr lang="en-US" dirty="0" smtClean="0"/>
          </a:p>
          <a:p>
            <a:endParaRPr lang="en-US" sz="3264" dirty="0"/>
          </a:p>
          <a:p>
            <a:r>
              <a:rPr lang="en-US" sz="3264" dirty="0"/>
              <a:t>Features</a:t>
            </a:r>
            <a:endParaRPr lang="en-US" dirty="0" smtClean="0"/>
          </a:p>
          <a:p>
            <a:pPr lvl="1"/>
            <a:r>
              <a:rPr lang="en-US" sz="1836" dirty="0"/>
              <a:t>Any file type supported</a:t>
            </a:r>
          </a:p>
          <a:p>
            <a:pPr lvl="1"/>
            <a:r>
              <a:rPr lang="en-US" sz="1836" dirty="0"/>
              <a:t>No limits on number or sizes</a:t>
            </a:r>
          </a:p>
          <a:p>
            <a:pPr lvl="1"/>
            <a:r>
              <a:rPr lang="en-US" sz="1836" dirty="0"/>
              <a:t>Pictures are resized for sending</a:t>
            </a:r>
          </a:p>
        </p:txBody>
      </p:sp>
      <p:pic>
        <p:nvPicPr>
          <p:cNvPr id="7" name="Picture 6"/>
          <p:cNvPicPr>
            <a:picLocks noChangeAspect="1"/>
          </p:cNvPicPr>
          <p:nvPr/>
        </p:nvPicPr>
        <p:blipFill>
          <a:blip r:embed="rId3"/>
          <a:stretch>
            <a:fillRect/>
          </a:stretch>
        </p:blipFill>
        <p:spPr>
          <a:xfrm>
            <a:off x="7818908" y="1460532"/>
            <a:ext cx="2984354" cy="53531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949" y="1891851"/>
            <a:ext cx="2662776" cy="44379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8125" y="372394"/>
            <a:ext cx="1193927" cy="1193927"/>
          </a:xfrm>
          <a:prstGeom prst="rect">
            <a:avLst/>
          </a:prstGeom>
        </p:spPr>
      </p:pic>
    </p:spTree>
    <p:extLst>
      <p:ext uri="{BB962C8B-B14F-4D97-AF65-F5344CB8AC3E}">
        <p14:creationId xmlns:p14="http://schemas.microsoft.com/office/powerpoint/2010/main" val="1266637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51" y="2125663"/>
            <a:ext cx="10494578" cy="1828800"/>
          </a:xfrm>
        </p:spPr>
        <p:txBody>
          <a:bodyPr/>
          <a:lstStyle/>
          <a:p>
            <a:r>
              <a:rPr lang="en-US" dirty="0"/>
              <a:t>SMS and </a:t>
            </a:r>
            <a:r>
              <a:rPr lang="en-US" dirty="0" smtClean="0"/>
              <a:t>email </a:t>
            </a:r>
            <a:r>
              <a:rPr lang="en-US" dirty="0"/>
              <a:t>using </a:t>
            </a:r>
            <a:r>
              <a:rPr lang="en-US" dirty="0" smtClean="0"/>
              <a:t>contact picker demo</a:t>
            </a:r>
            <a:endParaRPr lang="en-US" dirty="0"/>
          </a:p>
        </p:txBody>
      </p:sp>
    </p:spTree>
    <p:extLst>
      <p:ext uri="{BB962C8B-B14F-4D97-AF65-F5344CB8AC3E}">
        <p14:creationId xmlns:p14="http://schemas.microsoft.com/office/powerpoint/2010/main" val="19330835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Calendar</a:t>
            </a:r>
            <a:endParaRPr lang="en-US" dirty="0"/>
          </a:p>
        </p:txBody>
      </p:sp>
      <p:sp>
        <p:nvSpPr>
          <p:cNvPr id="6" name="Text Placeholder 5"/>
          <p:cNvSpPr>
            <a:spLocks noGrp="1"/>
          </p:cNvSpPr>
          <p:nvPr>
            <p:ph type="body" idx="1"/>
          </p:nvPr>
        </p:nvSpPr>
        <p:spPr/>
        <p:txBody>
          <a:bodyPr/>
          <a:lstStyle/>
          <a:p>
            <a:r>
              <a:rPr lang="en-US" dirty="0" smtClean="0"/>
              <a:t>What’s the user doing these days?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850" y="479254"/>
            <a:ext cx="3730413" cy="3730413"/>
          </a:xfrm>
          <a:prstGeom prst="rect">
            <a:avLst/>
          </a:prstGeom>
        </p:spPr>
      </p:pic>
    </p:spTree>
    <p:extLst>
      <p:ext uri="{BB962C8B-B14F-4D97-AF65-F5344CB8AC3E}">
        <p14:creationId xmlns:p14="http://schemas.microsoft.com/office/powerpoint/2010/main" val="96072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Calendar – Programmatic read access</a:t>
            </a:r>
          </a:p>
        </p:txBody>
      </p:sp>
      <p:sp>
        <p:nvSpPr>
          <p:cNvPr id="3" name="Content Placeholder 2"/>
          <p:cNvSpPr>
            <a:spLocks noGrp="1"/>
          </p:cNvSpPr>
          <p:nvPr>
            <p:ph sz="half" idx="1"/>
          </p:nvPr>
        </p:nvSpPr>
        <p:spPr>
          <a:xfrm>
            <a:off x="855768" y="1861968"/>
            <a:ext cx="6581717" cy="4437962"/>
          </a:xfrm>
        </p:spPr>
        <p:txBody>
          <a:bodyPr>
            <a:normAutofit/>
          </a:bodyPr>
          <a:lstStyle/>
          <a:p>
            <a:r>
              <a:rPr lang="en-US" sz="3264" dirty="0"/>
              <a:t>WinRT versions of Appointments</a:t>
            </a:r>
          </a:p>
          <a:p>
            <a:endParaRPr lang="en-US" sz="3264" dirty="0"/>
          </a:p>
          <a:p>
            <a:r>
              <a:rPr lang="en-US" sz="3264" dirty="0"/>
              <a:t>Scenarios</a:t>
            </a:r>
          </a:p>
          <a:p>
            <a:pPr lvl="1"/>
            <a:r>
              <a:rPr lang="en-US" sz="1836" dirty="0"/>
              <a:t>Display user calendar data in unique ways</a:t>
            </a:r>
          </a:p>
          <a:p>
            <a:pPr lvl="1"/>
            <a:r>
              <a:rPr lang="en-US" sz="1836" dirty="0"/>
              <a:t>Use appointment data to solve problems</a:t>
            </a:r>
          </a:p>
          <a:p>
            <a:endParaRPr lang="en-US" sz="3264" dirty="0"/>
          </a:p>
          <a:p>
            <a:r>
              <a:rPr lang="en-US" sz="3264" dirty="0"/>
              <a:t>Features</a:t>
            </a:r>
            <a:r>
              <a:rPr lang="en-US" sz="2448" i="1" dirty="0">
                <a:solidFill>
                  <a:prstClr val="black"/>
                </a:solidFill>
              </a:rPr>
              <a:t> </a:t>
            </a:r>
            <a:r>
              <a:rPr lang="en-US" sz="1428" i="1" dirty="0">
                <a:solidFill>
                  <a:prstClr val="black"/>
                </a:solidFill>
              </a:rPr>
              <a:t>(requires appointments capability for disclosure)</a:t>
            </a:r>
            <a:endParaRPr lang="en-US" sz="1428" dirty="0"/>
          </a:p>
          <a:p>
            <a:pPr lvl="1"/>
            <a:r>
              <a:rPr lang="en-US" sz="1836" dirty="0"/>
              <a:t>Get appointments across multiple sources</a:t>
            </a:r>
          </a:p>
          <a:p>
            <a:pPr lvl="1"/>
            <a:r>
              <a:rPr lang="en-US" sz="1836" dirty="0"/>
              <a:t>Display calendars within those sources</a:t>
            </a:r>
          </a:p>
        </p:txBody>
      </p:sp>
      <p:pic>
        <p:nvPicPr>
          <p:cNvPr id="12" name="Picture 11"/>
          <p:cNvPicPr>
            <a:picLocks noChangeAspect="1"/>
          </p:cNvPicPr>
          <p:nvPr/>
        </p:nvPicPr>
        <p:blipFill>
          <a:blip r:embed="rId3"/>
          <a:stretch>
            <a:fillRect/>
          </a:stretch>
        </p:blipFill>
        <p:spPr>
          <a:xfrm>
            <a:off x="7818908" y="1460532"/>
            <a:ext cx="2984354" cy="53531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5428" y="372394"/>
            <a:ext cx="1190557" cy="11905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269" y="1907304"/>
            <a:ext cx="2591860" cy="4319767"/>
          </a:xfrm>
          <a:prstGeom prst="rect">
            <a:avLst/>
          </a:prstGeom>
        </p:spPr>
      </p:pic>
    </p:spTree>
    <p:extLst>
      <p:ext uri="{BB962C8B-B14F-4D97-AF65-F5344CB8AC3E}">
        <p14:creationId xmlns:p14="http://schemas.microsoft.com/office/powerpoint/2010/main" val="716761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Calendar- Actions</a:t>
            </a:r>
          </a:p>
        </p:txBody>
      </p:sp>
      <p:sp>
        <p:nvSpPr>
          <p:cNvPr id="6" name="Content Placeholder 5"/>
          <p:cNvSpPr>
            <a:spLocks noGrp="1"/>
          </p:cNvSpPr>
          <p:nvPr>
            <p:ph sz="half" idx="1"/>
          </p:nvPr>
        </p:nvSpPr>
        <p:spPr>
          <a:xfrm>
            <a:off x="855767" y="1861968"/>
            <a:ext cx="5517904" cy="4951748"/>
          </a:xfrm>
        </p:spPr>
        <p:txBody>
          <a:bodyPr>
            <a:normAutofit/>
          </a:bodyPr>
          <a:lstStyle/>
          <a:p>
            <a:r>
              <a:rPr lang="en-US" sz="3264" dirty="0"/>
              <a:t>Actions to manipulate the user’s appointments</a:t>
            </a:r>
          </a:p>
          <a:p>
            <a:endParaRPr lang="en-US" sz="3264" dirty="0"/>
          </a:p>
          <a:p>
            <a:r>
              <a:rPr lang="en-US" sz="3264" dirty="0"/>
              <a:t>Scenarios</a:t>
            </a:r>
            <a:r>
              <a:rPr lang="en-US" sz="3672" dirty="0"/>
              <a:t>:</a:t>
            </a:r>
            <a:endParaRPr lang="en-US" dirty="0"/>
          </a:p>
          <a:p>
            <a:pPr lvl="1"/>
            <a:r>
              <a:rPr lang="en-US" sz="1938" dirty="0"/>
              <a:t>Add Appointment*</a:t>
            </a:r>
          </a:p>
          <a:p>
            <a:pPr lvl="1"/>
            <a:r>
              <a:rPr lang="en-US" sz="1938" dirty="0"/>
              <a:t>Replace Appointment*</a:t>
            </a:r>
          </a:p>
          <a:p>
            <a:pPr lvl="1"/>
            <a:r>
              <a:rPr lang="en-US" sz="1938" dirty="0"/>
              <a:t>Remove Appointment*</a:t>
            </a:r>
          </a:p>
          <a:p>
            <a:pPr lvl="1"/>
            <a:r>
              <a:rPr lang="en-US" sz="1938" dirty="0"/>
              <a:t>Show Timeframe*</a:t>
            </a:r>
          </a:p>
          <a:p>
            <a:pPr lvl="1"/>
            <a:r>
              <a:rPr lang="en-US" sz="1938" dirty="0"/>
              <a:t>Edit New Appointment</a:t>
            </a:r>
          </a:p>
          <a:p>
            <a:pPr lvl="1"/>
            <a:r>
              <a:rPr lang="en-US" sz="1938" dirty="0"/>
              <a:t>Show Appointment Details</a:t>
            </a:r>
            <a:endParaRPr lang="en-US" dirty="0"/>
          </a:p>
          <a:p>
            <a:pPr marL="0" indent="0">
              <a:buNone/>
            </a:pPr>
            <a:endParaRPr lang="en-US" sz="1428" i="1" dirty="0">
              <a:solidFill>
                <a:prstClr val="black"/>
              </a:solidFill>
            </a:endParaRPr>
          </a:p>
          <a:p>
            <a:pPr marL="0" indent="0">
              <a:buNone/>
            </a:pPr>
            <a:r>
              <a:rPr lang="en-US" sz="1428" i="1" dirty="0">
                <a:solidFill>
                  <a:prstClr val="black"/>
                </a:solidFill>
              </a:rPr>
              <a:t>*available on Windows 8.1</a:t>
            </a:r>
            <a:endParaRPr lang="en-US" dirty="0"/>
          </a:p>
        </p:txBody>
      </p:sp>
      <p:pic>
        <p:nvPicPr>
          <p:cNvPr id="11" name="Picture 10"/>
          <p:cNvPicPr>
            <a:picLocks noChangeAspect="1"/>
          </p:cNvPicPr>
          <p:nvPr/>
        </p:nvPicPr>
        <p:blipFill>
          <a:blip r:embed="rId3"/>
          <a:stretch>
            <a:fillRect/>
          </a:stretch>
        </p:blipFill>
        <p:spPr>
          <a:xfrm>
            <a:off x="7818908" y="1460532"/>
            <a:ext cx="2984354" cy="535318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8125" y="372394"/>
            <a:ext cx="1193927" cy="11939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7354" y="1858647"/>
            <a:ext cx="2597104" cy="432850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354" y="1858647"/>
            <a:ext cx="2593120" cy="432186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3369" y="1852005"/>
            <a:ext cx="2593120" cy="432186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5400" y="1865289"/>
            <a:ext cx="2593120" cy="4321866"/>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1339" y="1861968"/>
            <a:ext cx="2593120" cy="4321866"/>
          </a:xfrm>
          <a:prstGeom prst="rect">
            <a:avLst/>
          </a:prstGeom>
        </p:spPr>
      </p:pic>
    </p:spTree>
    <p:extLst>
      <p:ext uri="{BB962C8B-B14F-4D97-AF65-F5344CB8AC3E}">
        <p14:creationId xmlns:p14="http://schemas.microsoft.com/office/powerpoint/2010/main" val="27470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rgbClr val="5B9BD5"/>
                                      </p:to>
                                    </p:animClr>
                                    <p:animClr clrSpc="rgb" dir="cw">
                                      <p:cBhvr>
                                        <p:cTn id="7" dur="500" fill="hold"/>
                                        <p:tgtEl>
                                          <p:spTgt spid="6">
                                            <p:txEl>
                                              <p:pRg st="3" end="3"/>
                                            </p:txEl>
                                          </p:spTgt>
                                        </p:tgtEl>
                                        <p:attrNameLst>
                                          <p:attrName>fillcolor</p:attrName>
                                        </p:attrNameLst>
                                      </p:cBhvr>
                                      <p:to>
                                        <a:srgbClr val="5B9BD5"/>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9" presetClass="emph" presetSubtype="0" fill="hold" nodeType="withEffect">
                                  <p:stCondLst>
                                    <p:cond delay="0"/>
                                  </p:stCondLst>
                                  <p:childTnLst>
                                    <p:animClr clrSpc="rgb" dir="cw">
                                      <p:cBhvr override="childStyle">
                                        <p:cTn id="17" dur="500" fill="hold"/>
                                        <p:tgtEl>
                                          <p:spTgt spid="6">
                                            <p:txEl>
                                              <p:pRg st="3" end="3"/>
                                            </p:txEl>
                                          </p:spTgt>
                                        </p:tgtEl>
                                        <p:attrNameLst>
                                          <p:attrName>style.color</p:attrName>
                                        </p:attrNameLst>
                                      </p:cBhvr>
                                      <p:to>
                                        <a:srgbClr val="000000"/>
                                      </p:to>
                                    </p:animClr>
                                    <p:animClr clrSpc="rgb" dir="cw">
                                      <p:cBhvr>
                                        <p:cTn id="18" dur="500" fill="hold"/>
                                        <p:tgtEl>
                                          <p:spTgt spid="6">
                                            <p:txEl>
                                              <p:pRg st="3" end="3"/>
                                            </p:txEl>
                                          </p:spTgt>
                                        </p:tgtEl>
                                        <p:attrNameLst>
                                          <p:attrName>fillcolor</p:attrName>
                                        </p:attrNameLst>
                                      </p:cBhvr>
                                      <p:to>
                                        <a:srgbClr val="000000"/>
                                      </p:to>
                                    </p:animClr>
                                    <p:set>
                                      <p:cBhvr>
                                        <p:cTn id="19" dur="500" fill="hold"/>
                                        <p:tgtEl>
                                          <p:spTgt spid="6">
                                            <p:txEl>
                                              <p:pRg st="3" end="3"/>
                                            </p:txEl>
                                          </p:spTgt>
                                        </p:tgtEl>
                                        <p:attrNameLst>
                                          <p:attrName>fill.type</p:attrName>
                                        </p:attrNameLst>
                                      </p:cBhvr>
                                      <p:to>
                                        <p:strVal val="solid"/>
                                      </p:to>
                                    </p:set>
                                    <p:set>
                                      <p:cBhvr>
                                        <p:cTn id="20" dur="500" fill="hold"/>
                                        <p:tgtEl>
                                          <p:spTgt spid="6">
                                            <p:txEl>
                                              <p:pRg st="3" end="3"/>
                                            </p:txEl>
                                          </p:spTgt>
                                        </p:tgtEl>
                                        <p:attrNameLst>
                                          <p:attrName>fill.on</p:attrName>
                                        </p:attrNameLst>
                                      </p:cBhvr>
                                      <p:to>
                                        <p:strVal val="true"/>
                                      </p:to>
                                    </p:set>
                                  </p:childTnLst>
                                </p:cTn>
                              </p:par>
                              <p:par>
                                <p:cTn id="21" presetID="19" presetClass="emph" presetSubtype="0" fill="hold" nodeType="withEffect">
                                  <p:stCondLst>
                                    <p:cond delay="0"/>
                                  </p:stCondLst>
                                  <p:childTnLst>
                                    <p:animClr clrSpc="rgb" dir="cw">
                                      <p:cBhvr override="childStyle">
                                        <p:cTn id="22" dur="500" fill="hold"/>
                                        <p:tgtEl>
                                          <p:spTgt spid="6">
                                            <p:txEl>
                                              <p:pRg st="4" end="4"/>
                                            </p:txEl>
                                          </p:spTgt>
                                        </p:tgtEl>
                                        <p:attrNameLst>
                                          <p:attrName>style.color</p:attrName>
                                        </p:attrNameLst>
                                      </p:cBhvr>
                                      <p:to>
                                        <a:srgbClr val="5B9BD5"/>
                                      </p:to>
                                    </p:animClr>
                                    <p:animClr clrSpc="rgb" dir="cw">
                                      <p:cBhvr>
                                        <p:cTn id="23" dur="500" fill="hold"/>
                                        <p:tgtEl>
                                          <p:spTgt spid="6">
                                            <p:txEl>
                                              <p:pRg st="4" end="4"/>
                                            </p:txEl>
                                          </p:spTgt>
                                        </p:tgtEl>
                                        <p:attrNameLst>
                                          <p:attrName>fillcolor</p:attrName>
                                        </p:attrNameLst>
                                      </p:cBhvr>
                                      <p:to>
                                        <a:srgbClr val="5B9BD5"/>
                                      </p:to>
                                    </p:animClr>
                                    <p:set>
                                      <p:cBhvr>
                                        <p:cTn id="24" dur="500" fill="hold"/>
                                        <p:tgtEl>
                                          <p:spTgt spid="6">
                                            <p:txEl>
                                              <p:pRg st="4" end="4"/>
                                            </p:txEl>
                                          </p:spTgt>
                                        </p:tgtEl>
                                        <p:attrNameLst>
                                          <p:attrName>fill.type</p:attrName>
                                        </p:attrNameLst>
                                      </p:cBhvr>
                                      <p:to>
                                        <p:strVal val="solid"/>
                                      </p:to>
                                    </p:set>
                                    <p:set>
                                      <p:cBhvr>
                                        <p:cTn id="25" dur="500" fill="hold"/>
                                        <p:tgtEl>
                                          <p:spTgt spid="6">
                                            <p:txEl>
                                              <p:pRg st="4" end="4"/>
                                            </p:txEl>
                                          </p:spTgt>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9" presetClass="emph" presetSubtype="0" fill="hold" nodeType="withEffect">
                                  <p:stCondLst>
                                    <p:cond delay="0"/>
                                  </p:stCondLst>
                                  <p:childTnLst>
                                    <p:animClr clrSpc="rgb" dir="cw">
                                      <p:cBhvr override="childStyle">
                                        <p:cTn id="33" dur="500" fill="hold"/>
                                        <p:tgtEl>
                                          <p:spTgt spid="6">
                                            <p:txEl>
                                              <p:pRg st="4" end="4"/>
                                            </p:txEl>
                                          </p:spTgt>
                                        </p:tgtEl>
                                        <p:attrNameLst>
                                          <p:attrName>style.color</p:attrName>
                                        </p:attrNameLst>
                                      </p:cBhvr>
                                      <p:to>
                                        <a:srgbClr val="000000"/>
                                      </p:to>
                                    </p:animClr>
                                    <p:animClr clrSpc="rgb" dir="cw">
                                      <p:cBhvr>
                                        <p:cTn id="34" dur="500" fill="hold"/>
                                        <p:tgtEl>
                                          <p:spTgt spid="6">
                                            <p:txEl>
                                              <p:pRg st="4" end="4"/>
                                            </p:txEl>
                                          </p:spTgt>
                                        </p:tgtEl>
                                        <p:attrNameLst>
                                          <p:attrName>fillcolor</p:attrName>
                                        </p:attrNameLst>
                                      </p:cBhvr>
                                      <p:to>
                                        <a:srgbClr val="000000"/>
                                      </p:to>
                                    </p:animClr>
                                    <p:set>
                                      <p:cBhvr>
                                        <p:cTn id="35" dur="500" fill="hold"/>
                                        <p:tgtEl>
                                          <p:spTgt spid="6">
                                            <p:txEl>
                                              <p:pRg st="4" end="4"/>
                                            </p:txEl>
                                          </p:spTgt>
                                        </p:tgtEl>
                                        <p:attrNameLst>
                                          <p:attrName>fill.type</p:attrName>
                                        </p:attrNameLst>
                                      </p:cBhvr>
                                      <p:to>
                                        <p:strVal val="solid"/>
                                      </p:to>
                                    </p:set>
                                    <p:set>
                                      <p:cBhvr>
                                        <p:cTn id="36" dur="500" fill="hold"/>
                                        <p:tgtEl>
                                          <p:spTgt spid="6">
                                            <p:txEl>
                                              <p:pRg st="4" end="4"/>
                                            </p:txEl>
                                          </p:spTgt>
                                        </p:tgtEl>
                                        <p:attrNameLst>
                                          <p:attrName>fill.on</p:attrName>
                                        </p:attrNameLst>
                                      </p:cBhvr>
                                      <p:to>
                                        <p:strVal val="true"/>
                                      </p:to>
                                    </p:set>
                                  </p:childTnLst>
                                </p:cTn>
                              </p:par>
                              <p:par>
                                <p:cTn id="37" presetID="19" presetClass="emph" presetSubtype="0" fill="hold" nodeType="withEffect">
                                  <p:stCondLst>
                                    <p:cond delay="0"/>
                                  </p:stCondLst>
                                  <p:childTnLst>
                                    <p:animClr clrSpc="rgb" dir="cw">
                                      <p:cBhvr override="childStyle">
                                        <p:cTn id="38" dur="500" fill="hold"/>
                                        <p:tgtEl>
                                          <p:spTgt spid="6">
                                            <p:txEl>
                                              <p:pRg st="5" end="5"/>
                                            </p:txEl>
                                          </p:spTgt>
                                        </p:tgtEl>
                                        <p:attrNameLst>
                                          <p:attrName>style.color</p:attrName>
                                        </p:attrNameLst>
                                      </p:cBhvr>
                                      <p:to>
                                        <a:srgbClr val="5B9BD5"/>
                                      </p:to>
                                    </p:animClr>
                                    <p:animClr clrSpc="rgb" dir="cw">
                                      <p:cBhvr>
                                        <p:cTn id="39" dur="500" fill="hold"/>
                                        <p:tgtEl>
                                          <p:spTgt spid="6">
                                            <p:txEl>
                                              <p:pRg st="5" end="5"/>
                                            </p:txEl>
                                          </p:spTgt>
                                        </p:tgtEl>
                                        <p:attrNameLst>
                                          <p:attrName>fillcolor</p:attrName>
                                        </p:attrNameLst>
                                      </p:cBhvr>
                                      <p:to>
                                        <a:srgbClr val="5B9BD5"/>
                                      </p:to>
                                    </p:animClr>
                                    <p:set>
                                      <p:cBhvr>
                                        <p:cTn id="40" dur="500" fill="hold"/>
                                        <p:tgtEl>
                                          <p:spTgt spid="6">
                                            <p:txEl>
                                              <p:pRg st="5" end="5"/>
                                            </p:txEl>
                                          </p:spTgt>
                                        </p:tgtEl>
                                        <p:attrNameLst>
                                          <p:attrName>fill.type</p:attrName>
                                        </p:attrNameLst>
                                      </p:cBhvr>
                                      <p:to>
                                        <p:strVal val="solid"/>
                                      </p:to>
                                    </p:set>
                                    <p:set>
                                      <p:cBhvr>
                                        <p:cTn id="41" dur="500" fill="hold"/>
                                        <p:tgtEl>
                                          <p:spTgt spid="6">
                                            <p:txEl>
                                              <p:pRg st="5" end="5"/>
                                            </p:txEl>
                                          </p:spTgt>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19" presetClass="emph" presetSubtype="0" fill="hold" nodeType="withEffect">
                                  <p:stCondLst>
                                    <p:cond delay="0"/>
                                  </p:stCondLst>
                                  <p:childTnLst>
                                    <p:animClr clrSpc="rgb" dir="cw">
                                      <p:cBhvr override="childStyle">
                                        <p:cTn id="49" dur="500" fill="hold"/>
                                        <p:tgtEl>
                                          <p:spTgt spid="6">
                                            <p:txEl>
                                              <p:pRg st="5" end="5"/>
                                            </p:txEl>
                                          </p:spTgt>
                                        </p:tgtEl>
                                        <p:attrNameLst>
                                          <p:attrName>style.color</p:attrName>
                                        </p:attrNameLst>
                                      </p:cBhvr>
                                      <p:to>
                                        <a:srgbClr val="000000"/>
                                      </p:to>
                                    </p:animClr>
                                    <p:animClr clrSpc="rgb" dir="cw">
                                      <p:cBhvr>
                                        <p:cTn id="50" dur="500" fill="hold"/>
                                        <p:tgtEl>
                                          <p:spTgt spid="6">
                                            <p:txEl>
                                              <p:pRg st="5" end="5"/>
                                            </p:txEl>
                                          </p:spTgt>
                                        </p:tgtEl>
                                        <p:attrNameLst>
                                          <p:attrName>fillcolor</p:attrName>
                                        </p:attrNameLst>
                                      </p:cBhvr>
                                      <p:to>
                                        <a:srgbClr val="000000"/>
                                      </p:to>
                                    </p:animClr>
                                    <p:set>
                                      <p:cBhvr>
                                        <p:cTn id="51" dur="500" fill="hold"/>
                                        <p:tgtEl>
                                          <p:spTgt spid="6">
                                            <p:txEl>
                                              <p:pRg st="5" end="5"/>
                                            </p:txEl>
                                          </p:spTgt>
                                        </p:tgtEl>
                                        <p:attrNameLst>
                                          <p:attrName>fill.type</p:attrName>
                                        </p:attrNameLst>
                                      </p:cBhvr>
                                      <p:to>
                                        <p:strVal val="solid"/>
                                      </p:to>
                                    </p:set>
                                    <p:set>
                                      <p:cBhvr>
                                        <p:cTn id="52" dur="500" fill="hold"/>
                                        <p:tgtEl>
                                          <p:spTgt spid="6">
                                            <p:txEl>
                                              <p:pRg st="5" end="5"/>
                                            </p:txEl>
                                          </p:spTgt>
                                        </p:tgtEl>
                                        <p:attrNameLst>
                                          <p:attrName>fill.on</p:attrName>
                                        </p:attrNameLst>
                                      </p:cBhvr>
                                      <p:to>
                                        <p:strVal val="true"/>
                                      </p:to>
                                    </p:set>
                                  </p:childTnLst>
                                </p:cTn>
                              </p:par>
                              <p:par>
                                <p:cTn id="53" presetID="19" presetClass="emph" presetSubtype="0" fill="hold" nodeType="withEffect">
                                  <p:stCondLst>
                                    <p:cond delay="0"/>
                                  </p:stCondLst>
                                  <p:childTnLst>
                                    <p:animClr clrSpc="rgb" dir="cw">
                                      <p:cBhvr override="childStyle">
                                        <p:cTn id="54" dur="500" fill="hold"/>
                                        <p:tgtEl>
                                          <p:spTgt spid="6">
                                            <p:txEl>
                                              <p:pRg st="6" end="6"/>
                                            </p:txEl>
                                          </p:spTgt>
                                        </p:tgtEl>
                                        <p:attrNameLst>
                                          <p:attrName>style.color</p:attrName>
                                        </p:attrNameLst>
                                      </p:cBhvr>
                                      <p:to>
                                        <a:srgbClr val="5B9BD5"/>
                                      </p:to>
                                    </p:animClr>
                                    <p:animClr clrSpc="rgb" dir="cw">
                                      <p:cBhvr>
                                        <p:cTn id="55" dur="500" fill="hold"/>
                                        <p:tgtEl>
                                          <p:spTgt spid="6">
                                            <p:txEl>
                                              <p:pRg st="6" end="6"/>
                                            </p:txEl>
                                          </p:spTgt>
                                        </p:tgtEl>
                                        <p:attrNameLst>
                                          <p:attrName>fillcolor</p:attrName>
                                        </p:attrNameLst>
                                      </p:cBhvr>
                                      <p:to>
                                        <a:srgbClr val="5B9BD5"/>
                                      </p:to>
                                    </p:animClr>
                                    <p:set>
                                      <p:cBhvr>
                                        <p:cTn id="56" dur="500" fill="hold"/>
                                        <p:tgtEl>
                                          <p:spTgt spid="6">
                                            <p:txEl>
                                              <p:pRg st="6" end="6"/>
                                            </p:txEl>
                                          </p:spTgt>
                                        </p:tgtEl>
                                        <p:attrNameLst>
                                          <p:attrName>fill.type</p:attrName>
                                        </p:attrNameLst>
                                      </p:cBhvr>
                                      <p:to>
                                        <p:strVal val="solid"/>
                                      </p:to>
                                    </p:set>
                                    <p:set>
                                      <p:cBhvr>
                                        <p:cTn id="57" dur="500" fill="hold"/>
                                        <p:tgtEl>
                                          <p:spTgt spid="6">
                                            <p:txEl>
                                              <p:pRg st="6" end="6"/>
                                            </p:tx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19" presetClass="emph" presetSubtype="0" fill="hold" nodeType="withEffect">
                                  <p:stCondLst>
                                    <p:cond delay="0"/>
                                  </p:stCondLst>
                                  <p:childTnLst>
                                    <p:animClr clrSpc="rgb" dir="cw">
                                      <p:cBhvr override="childStyle">
                                        <p:cTn id="65" dur="500" fill="hold"/>
                                        <p:tgtEl>
                                          <p:spTgt spid="6">
                                            <p:txEl>
                                              <p:pRg st="6" end="6"/>
                                            </p:txEl>
                                          </p:spTgt>
                                        </p:tgtEl>
                                        <p:attrNameLst>
                                          <p:attrName>style.color</p:attrName>
                                        </p:attrNameLst>
                                      </p:cBhvr>
                                      <p:to>
                                        <a:srgbClr val="000000"/>
                                      </p:to>
                                    </p:animClr>
                                    <p:animClr clrSpc="rgb" dir="cw">
                                      <p:cBhvr>
                                        <p:cTn id="66" dur="500" fill="hold"/>
                                        <p:tgtEl>
                                          <p:spTgt spid="6">
                                            <p:txEl>
                                              <p:pRg st="6" end="6"/>
                                            </p:txEl>
                                          </p:spTgt>
                                        </p:tgtEl>
                                        <p:attrNameLst>
                                          <p:attrName>fillcolor</p:attrName>
                                        </p:attrNameLst>
                                      </p:cBhvr>
                                      <p:to>
                                        <a:srgbClr val="000000"/>
                                      </p:to>
                                    </p:animClr>
                                    <p:set>
                                      <p:cBhvr>
                                        <p:cTn id="67" dur="500" fill="hold"/>
                                        <p:tgtEl>
                                          <p:spTgt spid="6">
                                            <p:txEl>
                                              <p:pRg st="6" end="6"/>
                                            </p:txEl>
                                          </p:spTgt>
                                        </p:tgtEl>
                                        <p:attrNameLst>
                                          <p:attrName>fill.type</p:attrName>
                                        </p:attrNameLst>
                                      </p:cBhvr>
                                      <p:to>
                                        <p:strVal val="solid"/>
                                      </p:to>
                                    </p:set>
                                    <p:set>
                                      <p:cBhvr>
                                        <p:cTn id="68" dur="500" fill="hold"/>
                                        <p:tgtEl>
                                          <p:spTgt spid="6">
                                            <p:txEl>
                                              <p:pRg st="6" end="6"/>
                                            </p:txEl>
                                          </p:spTgt>
                                        </p:tgtEl>
                                        <p:attrNameLst>
                                          <p:attrName>fill.on</p:attrName>
                                        </p:attrNameLst>
                                      </p:cBhvr>
                                      <p:to>
                                        <p:strVal val="true"/>
                                      </p:to>
                                    </p:set>
                                  </p:childTnLst>
                                </p:cTn>
                              </p:par>
                              <p:par>
                                <p:cTn id="69" presetID="19" presetClass="emph" presetSubtype="0" fill="hold" nodeType="withEffect">
                                  <p:stCondLst>
                                    <p:cond delay="0"/>
                                  </p:stCondLst>
                                  <p:childTnLst>
                                    <p:animClr clrSpc="rgb" dir="cw">
                                      <p:cBhvr override="childStyle">
                                        <p:cTn id="70" dur="500" fill="hold"/>
                                        <p:tgtEl>
                                          <p:spTgt spid="6">
                                            <p:txEl>
                                              <p:pRg st="7" end="7"/>
                                            </p:txEl>
                                          </p:spTgt>
                                        </p:tgtEl>
                                        <p:attrNameLst>
                                          <p:attrName>style.color</p:attrName>
                                        </p:attrNameLst>
                                      </p:cBhvr>
                                      <p:to>
                                        <a:srgbClr val="5B9BD5"/>
                                      </p:to>
                                    </p:animClr>
                                    <p:animClr clrSpc="rgb" dir="cw">
                                      <p:cBhvr>
                                        <p:cTn id="71" dur="500" fill="hold"/>
                                        <p:tgtEl>
                                          <p:spTgt spid="6">
                                            <p:txEl>
                                              <p:pRg st="7" end="7"/>
                                            </p:txEl>
                                          </p:spTgt>
                                        </p:tgtEl>
                                        <p:attrNameLst>
                                          <p:attrName>fillcolor</p:attrName>
                                        </p:attrNameLst>
                                      </p:cBhvr>
                                      <p:to>
                                        <a:srgbClr val="5B9BD5"/>
                                      </p:to>
                                    </p:animClr>
                                    <p:set>
                                      <p:cBhvr>
                                        <p:cTn id="72" dur="500" fill="hold"/>
                                        <p:tgtEl>
                                          <p:spTgt spid="6">
                                            <p:txEl>
                                              <p:pRg st="7" end="7"/>
                                            </p:txEl>
                                          </p:spTgt>
                                        </p:tgtEl>
                                        <p:attrNameLst>
                                          <p:attrName>fill.type</p:attrName>
                                        </p:attrNameLst>
                                      </p:cBhvr>
                                      <p:to>
                                        <p:strVal val="solid"/>
                                      </p:to>
                                    </p:set>
                                    <p:set>
                                      <p:cBhvr>
                                        <p:cTn id="73" dur="500" fill="hold"/>
                                        <p:tgtEl>
                                          <p:spTgt spid="6">
                                            <p:txEl>
                                              <p:pRg st="7" end="7"/>
                                            </p:txEl>
                                          </p:spTgt>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childTnLst>
                                </p:cTn>
                              </p:par>
                              <p:par>
                                <p:cTn id="80" presetID="19" presetClass="emph" presetSubtype="0" fill="hold" nodeType="withEffect">
                                  <p:stCondLst>
                                    <p:cond delay="0"/>
                                  </p:stCondLst>
                                  <p:childTnLst>
                                    <p:animClr clrSpc="rgb" dir="cw">
                                      <p:cBhvr override="childStyle">
                                        <p:cTn id="81" dur="500" fill="hold"/>
                                        <p:tgtEl>
                                          <p:spTgt spid="6">
                                            <p:txEl>
                                              <p:pRg st="7" end="7"/>
                                            </p:txEl>
                                          </p:spTgt>
                                        </p:tgtEl>
                                        <p:attrNameLst>
                                          <p:attrName>style.color</p:attrName>
                                        </p:attrNameLst>
                                      </p:cBhvr>
                                      <p:to>
                                        <a:srgbClr val="000000"/>
                                      </p:to>
                                    </p:animClr>
                                    <p:animClr clrSpc="rgb" dir="cw">
                                      <p:cBhvr>
                                        <p:cTn id="82" dur="500" fill="hold"/>
                                        <p:tgtEl>
                                          <p:spTgt spid="6">
                                            <p:txEl>
                                              <p:pRg st="7" end="7"/>
                                            </p:txEl>
                                          </p:spTgt>
                                        </p:tgtEl>
                                        <p:attrNameLst>
                                          <p:attrName>fillcolor</p:attrName>
                                        </p:attrNameLst>
                                      </p:cBhvr>
                                      <p:to>
                                        <a:srgbClr val="000000"/>
                                      </p:to>
                                    </p:animClr>
                                    <p:set>
                                      <p:cBhvr>
                                        <p:cTn id="83" dur="500" fill="hold"/>
                                        <p:tgtEl>
                                          <p:spTgt spid="6">
                                            <p:txEl>
                                              <p:pRg st="7" end="7"/>
                                            </p:txEl>
                                          </p:spTgt>
                                        </p:tgtEl>
                                        <p:attrNameLst>
                                          <p:attrName>fill.type</p:attrName>
                                        </p:attrNameLst>
                                      </p:cBhvr>
                                      <p:to>
                                        <p:strVal val="solid"/>
                                      </p:to>
                                    </p:set>
                                    <p:set>
                                      <p:cBhvr>
                                        <p:cTn id="84" dur="500" fill="hold"/>
                                        <p:tgtEl>
                                          <p:spTgt spid="6">
                                            <p:txEl>
                                              <p:pRg st="7" end="7"/>
                                            </p:txEl>
                                          </p:spTgt>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6">
                                            <p:txEl>
                                              <p:pRg st="8" end="8"/>
                                            </p:txEl>
                                          </p:spTgt>
                                        </p:tgtEl>
                                        <p:attrNameLst>
                                          <p:attrName>style.color</p:attrName>
                                        </p:attrNameLst>
                                      </p:cBhvr>
                                      <p:to>
                                        <a:srgbClr val="5B9BD5"/>
                                      </p:to>
                                    </p:animClr>
                                    <p:animClr clrSpc="rgb" dir="cw">
                                      <p:cBhvr>
                                        <p:cTn id="87" dur="500" fill="hold"/>
                                        <p:tgtEl>
                                          <p:spTgt spid="6">
                                            <p:txEl>
                                              <p:pRg st="8" end="8"/>
                                            </p:txEl>
                                          </p:spTgt>
                                        </p:tgtEl>
                                        <p:attrNameLst>
                                          <p:attrName>fillcolor</p:attrName>
                                        </p:attrNameLst>
                                      </p:cBhvr>
                                      <p:to>
                                        <a:srgbClr val="5B9BD5"/>
                                      </p:to>
                                    </p:animClr>
                                    <p:set>
                                      <p:cBhvr>
                                        <p:cTn id="88" dur="500" fill="hold"/>
                                        <p:tgtEl>
                                          <p:spTgt spid="6">
                                            <p:txEl>
                                              <p:pRg st="8" end="8"/>
                                            </p:txEl>
                                          </p:spTgt>
                                        </p:tgtEl>
                                        <p:attrNameLst>
                                          <p:attrName>fill.type</p:attrName>
                                        </p:attrNameLst>
                                      </p:cBhvr>
                                      <p:to>
                                        <p:strVal val="solid"/>
                                      </p:to>
                                    </p:set>
                                    <p:set>
                                      <p:cBhvr>
                                        <p:cTn id="89" dur="500" fill="hold"/>
                                        <p:tgtEl>
                                          <p:spTgt spid="6">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55767" y="1861968"/>
            <a:ext cx="7239633" cy="4860042"/>
          </a:xfrm>
        </p:spPr>
        <p:txBody>
          <a:bodyPr>
            <a:normAutofit/>
          </a:bodyPr>
          <a:lstStyle/>
          <a:p>
            <a:r>
              <a:rPr lang="en-US" sz="2856" dirty="0"/>
              <a:t>Edit/delete appointments (#1 request)</a:t>
            </a:r>
            <a:br>
              <a:rPr lang="en-US" sz="2856" dirty="0"/>
            </a:br>
            <a:endParaRPr lang="en-US" sz="2856" dirty="0"/>
          </a:p>
          <a:p>
            <a:r>
              <a:rPr lang="en-US" sz="2856" dirty="0"/>
              <a:t>View private appointments (#2 request)</a:t>
            </a:r>
            <a:br>
              <a:rPr lang="en-US" sz="2856" dirty="0"/>
            </a:br>
            <a:endParaRPr lang="en-US" sz="2856" dirty="0"/>
          </a:p>
          <a:p>
            <a:r>
              <a:rPr lang="en-US" sz="2856" dirty="0"/>
              <a:t>Distinguish individual calendars</a:t>
            </a:r>
            <a:br>
              <a:rPr lang="en-US" sz="2856" dirty="0"/>
            </a:br>
            <a:endParaRPr lang="en-US" sz="2856" dirty="0"/>
          </a:p>
          <a:p>
            <a:r>
              <a:rPr lang="en-US" sz="2856" dirty="0"/>
              <a:t>Updating Simple Calendar ~2 hours</a:t>
            </a:r>
          </a:p>
          <a:p>
            <a:pPr marL="0" indent="0">
              <a:buNone/>
            </a:pPr>
            <a:endParaRPr lang="en-US" sz="2856" dirty="0"/>
          </a:p>
          <a:p>
            <a:r>
              <a:rPr lang="en-US" sz="2856" dirty="0"/>
              <a:t>v4.x now available for all WP 8.1 phones</a:t>
            </a:r>
          </a:p>
        </p:txBody>
      </p:sp>
      <p:sp>
        <p:nvSpPr>
          <p:cNvPr id="2" name="Title 1"/>
          <p:cNvSpPr>
            <a:spLocks noGrp="1"/>
          </p:cNvSpPr>
          <p:nvPr>
            <p:ph type="title"/>
          </p:nvPr>
        </p:nvSpPr>
        <p:spPr/>
        <p:txBody>
          <a:bodyPr>
            <a:noAutofit/>
          </a:bodyPr>
          <a:lstStyle/>
          <a:p>
            <a:r>
              <a:rPr lang="en-US" sz="4896" dirty="0"/>
              <a:t>Simple Calendar</a:t>
            </a:r>
            <a:br>
              <a:rPr lang="en-US" sz="4896" dirty="0"/>
            </a:br>
            <a:endParaRPr lang="en-US" sz="4896" dirty="0"/>
          </a:p>
        </p:txBody>
      </p:sp>
      <p:pic>
        <p:nvPicPr>
          <p:cNvPr id="5" name="Picture 4"/>
          <p:cNvPicPr>
            <a:picLocks noChangeAspect="1"/>
          </p:cNvPicPr>
          <p:nvPr/>
        </p:nvPicPr>
        <p:blipFill>
          <a:blip r:embed="rId3"/>
          <a:stretch>
            <a:fillRect/>
          </a:stretch>
        </p:blipFill>
        <p:spPr>
          <a:xfrm>
            <a:off x="7818908" y="1460532"/>
            <a:ext cx="2984354" cy="53531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1427" y="1910234"/>
            <a:ext cx="2599816" cy="4333028"/>
          </a:xfrm>
          <a:prstGeom prst="rect">
            <a:avLst/>
          </a:prstGeom>
        </p:spPr>
      </p:pic>
    </p:spTree>
    <p:extLst>
      <p:ext uri="{BB962C8B-B14F-4D97-AF65-F5344CB8AC3E}">
        <p14:creationId xmlns:p14="http://schemas.microsoft.com/office/powerpoint/2010/main" val="33003010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Calendar– Programmatic write access</a:t>
            </a:r>
          </a:p>
        </p:txBody>
      </p:sp>
      <p:sp>
        <p:nvSpPr>
          <p:cNvPr id="3" name="Content Placeholder 2"/>
          <p:cNvSpPr>
            <a:spLocks noGrp="1"/>
          </p:cNvSpPr>
          <p:nvPr>
            <p:ph sz="half" idx="1"/>
          </p:nvPr>
        </p:nvSpPr>
        <p:spPr>
          <a:xfrm>
            <a:off x="855767" y="1861968"/>
            <a:ext cx="7215720" cy="4906067"/>
          </a:xfrm>
        </p:spPr>
        <p:txBody>
          <a:bodyPr>
            <a:normAutofit/>
          </a:bodyPr>
          <a:lstStyle/>
          <a:p>
            <a:r>
              <a:rPr lang="en-US" sz="3264" dirty="0"/>
              <a:t>App store for Appointments</a:t>
            </a:r>
          </a:p>
          <a:p>
            <a:endParaRPr lang="en-US" sz="3264" dirty="0"/>
          </a:p>
          <a:p>
            <a:r>
              <a:rPr lang="en-US" sz="3264" dirty="0"/>
              <a:t>Scenarios</a:t>
            </a:r>
            <a:endParaRPr lang="en-US" sz="1836" dirty="0"/>
          </a:p>
          <a:p>
            <a:pPr lvl="1"/>
            <a:r>
              <a:rPr lang="en-US" sz="1836" dirty="0"/>
              <a:t>Writing events from your app</a:t>
            </a:r>
          </a:p>
          <a:p>
            <a:pPr lvl="1"/>
            <a:r>
              <a:rPr lang="en-US" sz="1836" dirty="0"/>
              <a:t>Syncing appointment data</a:t>
            </a:r>
          </a:p>
          <a:p>
            <a:endParaRPr lang="en-US" sz="3264" dirty="0"/>
          </a:p>
          <a:p>
            <a:pPr lvl="0">
              <a:buClr>
                <a:srgbClr val="404040"/>
              </a:buClr>
            </a:pPr>
            <a:r>
              <a:rPr lang="en-US" sz="3264" dirty="0"/>
              <a:t>Features </a:t>
            </a:r>
            <a:r>
              <a:rPr lang="en-US" sz="1428" i="1" dirty="0">
                <a:solidFill>
                  <a:prstClr val="black"/>
                </a:solidFill>
              </a:rPr>
              <a:t>(requires appointments capability for disclosure)</a:t>
            </a:r>
            <a:endParaRPr lang="en-US" sz="1836" dirty="0"/>
          </a:p>
          <a:p>
            <a:pPr lvl="1"/>
            <a:r>
              <a:rPr lang="en-US" sz="1836" dirty="0"/>
              <a:t>Activate your app for details</a:t>
            </a:r>
          </a:p>
          <a:p>
            <a:pPr lvl="2"/>
            <a:r>
              <a:rPr lang="en-US" sz="1836" dirty="0"/>
              <a:t>Rich experience for your appointments</a:t>
            </a:r>
          </a:p>
          <a:p>
            <a:pPr lvl="1"/>
            <a:r>
              <a:rPr lang="en-US" sz="1836" dirty="0"/>
              <a:t>Data sharing access levels</a:t>
            </a:r>
          </a:p>
          <a:p>
            <a:pPr lvl="1"/>
            <a:r>
              <a:rPr lang="en-US" sz="1836" dirty="0"/>
              <a:t>Appointment change tracking</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5428" y="369802"/>
            <a:ext cx="1193927" cy="1193927"/>
          </a:xfrm>
          <a:prstGeom prst="rect">
            <a:avLst/>
          </a:prstGeom>
        </p:spPr>
      </p:pic>
      <p:pic>
        <p:nvPicPr>
          <p:cNvPr id="12" name="Picture 11"/>
          <p:cNvPicPr>
            <a:picLocks noChangeAspect="1"/>
          </p:cNvPicPr>
          <p:nvPr/>
        </p:nvPicPr>
        <p:blipFill>
          <a:blip r:embed="rId4"/>
          <a:stretch>
            <a:fillRect/>
          </a:stretch>
        </p:blipFill>
        <p:spPr>
          <a:xfrm>
            <a:off x="7818908" y="1460532"/>
            <a:ext cx="2984354" cy="535318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049" y="1900827"/>
            <a:ext cx="2628776" cy="43812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049" y="1900827"/>
            <a:ext cx="2628776" cy="4381293"/>
          </a:xfrm>
          <a:prstGeom prst="rect">
            <a:avLst/>
          </a:prstGeom>
        </p:spPr>
      </p:pic>
      <p:sp>
        <p:nvSpPr>
          <p:cNvPr id="14" name="Oval 13"/>
          <p:cNvSpPr/>
          <p:nvPr/>
        </p:nvSpPr>
        <p:spPr>
          <a:xfrm>
            <a:off x="8841185" y="3798415"/>
            <a:ext cx="320582" cy="310868"/>
          </a:xfrm>
          <a:prstGeom prst="ellipse">
            <a:avLst/>
          </a:prstGeom>
          <a:solidFill>
            <a:srgbClr val="EDBC4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Tree>
    <p:extLst>
      <p:ext uri="{BB962C8B-B14F-4D97-AF65-F5344CB8AC3E}">
        <p14:creationId xmlns:p14="http://schemas.microsoft.com/office/powerpoint/2010/main" val="34988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10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1" nodeType="after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Meeting </a:t>
            </a:r>
            <a:r>
              <a:rPr lang="en-US" dirty="0" smtClean="0"/>
              <a:t>Pro demo</a:t>
            </a:r>
            <a:endParaRPr lang="en-US" dirty="0"/>
          </a:p>
        </p:txBody>
      </p:sp>
    </p:spTree>
    <p:extLst>
      <p:ext uri="{BB962C8B-B14F-4D97-AF65-F5344CB8AC3E}">
        <p14:creationId xmlns:p14="http://schemas.microsoft.com/office/powerpoint/2010/main" val="12424466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media</a:t>
            </a:r>
            <a:endParaRPr lang="en-US" dirty="0"/>
          </a:p>
        </p:txBody>
      </p:sp>
      <p:sp>
        <p:nvSpPr>
          <p:cNvPr id="5" name="Text Placeholder 4"/>
          <p:cNvSpPr>
            <a:spLocks noGrp="1"/>
          </p:cNvSpPr>
          <p:nvPr>
            <p:ph type="body" idx="1"/>
          </p:nvPr>
        </p:nvSpPr>
        <p:spPr>
          <a:xfrm>
            <a:off x="849292" y="4680828"/>
            <a:ext cx="10724938" cy="527358"/>
          </a:xfrm>
        </p:spPr>
        <p:txBody>
          <a:bodyPr/>
          <a:lstStyle/>
          <a:p>
            <a:r>
              <a:rPr lang="en-US" dirty="0" smtClean="0"/>
              <a:t>Your network’s photos and videos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8" y="466301"/>
            <a:ext cx="3730413" cy="3730413"/>
          </a:xfrm>
          <a:prstGeom prst="rect">
            <a:avLst/>
          </a:prstGeom>
        </p:spPr>
      </p:pic>
    </p:spTree>
    <p:extLst>
      <p:ext uri="{BB962C8B-B14F-4D97-AF65-F5344CB8AC3E}">
        <p14:creationId xmlns:p14="http://schemas.microsoft.com/office/powerpoint/2010/main" val="3652471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t>Online media – Integrate in photo hub</a:t>
            </a:r>
          </a:p>
        </p:txBody>
      </p:sp>
      <p:sp>
        <p:nvSpPr>
          <p:cNvPr id="5" name="Content Placeholder 4"/>
          <p:cNvSpPr>
            <a:spLocks noGrp="1"/>
          </p:cNvSpPr>
          <p:nvPr>
            <p:ph sz="half" idx="1"/>
          </p:nvPr>
        </p:nvSpPr>
        <p:spPr>
          <a:xfrm>
            <a:off x="855768" y="1861968"/>
            <a:ext cx="6312837" cy="4692901"/>
          </a:xfrm>
        </p:spPr>
        <p:txBody>
          <a:bodyPr>
            <a:normAutofit/>
          </a:bodyPr>
          <a:lstStyle/>
          <a:p>
            <a:r>
              <a:rPr lang="en-US" sz="3264" dirty="0"/>
              <a:t>Tile and albums for viewing your network’s media</a:t>
            </a:r>
          </a:p>
          <a:p>
            <a:endParaRPr lang="en-US" sz="3672" dirty="0"/>
          </a:p>
          <a:p>
            <a:r>
              <a:rPr lang="en-US" sz="3264" dirty="0"/>
              <a:t>Scenarios</a:t>
            </a:r>
            <a:endParaRPr lang="en-US" dirty="0"/>
          </a:p>
          <a:p>
            <a:pPr lvl="1"/>
            <a:r>
              <a:rPr lang="en-US" sz="1836" dirty="0"/>
              <a:t>Albums that contain pictures and videos</a:t>
            </a:r>
          </a:p>
          <a:p>
            <a:endParaRPr lang="en-US" sz="3264" dirty="0"/>
          </a:p>
          <a:p>
            <a:r>
              <a:rPr lang="en-US" sz="3264" dirty="0"/>
              <a:t>Features</a:t>
            </a:r>
            <a:r>
              <a:rPr lang="en-US" sz="2448" dirty="0">
                <a:solidFill>
                  <a:prstClr val="black"/>
                </a:solidFill>
              </a:rPr>
              <a:t> </a:t>
            </a:r>
            <a:r>
              <a:rPr lang="en-US" sz="1530" i="1" dirty="0">
                <a:solidFill>
                  <a:prstClr val="black"/>
                </a:solidFill>
              </a:rPr>
              <a:t>(for Windows Phone Silverlight 8.1 apps only)</a:t>
            </a:r>
            <a:endParaRPr lang="en-US" sz="1530" dirty="0"/>
          </a:p>
          <a:p>
            <a:pPr lvl="1"/>
            <a:r>
              <a:rPr lang="en-US" sz="1836" dirty="0"/>
              <a:t>Deep link back to your app</a:t>
            </a:r>
          </a:p>
          <a:p>
            <a:pPr lvl="1"/>
            <a:r>
              <a:rPr lang="en-US" sz="1836" dirty="0"/>
              <a:t>Photos and videos show up in picker scenarios automatically</a:t>
            </a:r>
          </a:p>
        </p:txBody>
      </p:sp>
      <p:pic>
        <p:nvPicPr>
          <p:cNvPr id="7" name="Picture 6"/>
          <p:cNvPicPr>
            <a:picLocks noChangeAspect="1"/>
          </p:cNvPicPr>
          <p:nvPr/>
        </p:nvPicPr>
        <p:blipFill>
          <a:blip r:embed="rId3"/>
          <a:stretch>
            <a:fillRect/>
          </a:stretch>
        </p:blipFill>
        <p:spPr>
          <a:xfrm>
            <a:off x="7818908" y="1460532"/>
            <a:ext cx="2984354" cy="53531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5428" y="369802"/>
            <a:ext cx="1193927" cy="11939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7700" y="1912227"/>
            <a:ext cx="2604593" cy="4340988"/>
          </a:xfrm>
          <a:prstGeom prst="rect">
            <a:avLst/>
          </a:prstGeom>
        </p:spPr>
      </p:pic>
    </p:spTree>
    <p:extLst>
      <p:ext uri="{BB962C8B-B14F-4D97-AF65-F5344CB8AC3E}">
        <p14:creationId xmlns:p14="http://schemas.microsoft.com/office/powerpoint/2010/main" val="343259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Tony </a:t>
            </a:r>
            <a:r>
              <a:rPr lang="en-US" dirty="0" err="1"/>
              <a:t>Pendolino</a:t>
            </a:r>
            <a:endParaRPr lang="en-US" dirty="0"/>
          </a:p>
          <a:p>
            <a:r>
              <a:rPr lang="en-US" dirty="0"/>
              <a:t>Program Manager</a:t>
            </a:r>
          </a:p>
        </p:txBody>
      </p:sp>
      <p:sp>
        <p:nvSpPr>
          <p:cNvPr id="2" name="Title 1"/>
          <p:cNvSpPr>
            <a:spLocks noGrp="1"/>
          </p:cNvSpPr>
          <p:nvPr>
            <p:ph type="ctrTitle"/>
          </p:nvPr>
        </p:nvSpPr>
        <p:spPr/>
        <p:txBody>
          <a:bodyPr/>
          <a:lstStyle/>
          <a:p>
            <a:r>
              <a:rPr lang="en-US" dirty="0"/>
              <a:t>User data management </a:t>
            </a:r>
            <a:br>
              <a:rPr lang="en-US" dirty="0"/>
            </a:br>
            <a:r>
              <a:rPr lang="en-US" dirty="0"/>
              <a:t>in Windows Phone 8.1</a:t>
            </a:r>
          </a:p>
        </p:txBody>
      </p:sp>
      <p:sp>
        <p:nvSpPr>
          <p:cNvPr id="6" name="Text Placeholder 5"/>
          <p:cNvSpPr>
            <a:spLocks noGrp="1"/>
          </p:cNvSpPr>
          <p:nvPr>
            <p:ph type="body" sz="quarter" idx="13"/>
          </p:nvPr>
        </p:nvSpPr>
        <p:spPr/>
        <p:txBody>
          <a:bodyPr/>
          <a:lstStyle/>
          <a:p>
            <a:r>
              <a:rPr lang="en-US" dirty="0" smtClean="0"/>
              <a:t>2-566</a:t>
            </a:r>
            <a:endParaRPr lang="en-US" dirty="0"/>
          </a:p>
        </p:txBody>
      </p:sp>
    </p:spTree>
    <p:extLst>
      <p:ext uri="{BB962C8B-B14F-4D97-AF65-F5344CB8AC3E}">
        <p14:creationId xmlns:p14="http://schemas.microsoft.com/office/powerpoint/2010/main" val="12574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bindings</a:t>
            </a:r>
            <a:endParaRPr lang="en-US" dirty="0"/>
          </a:p>
        </p:txBody>
      </p:sp>
      <p:sp>
        <p:nvSpPr>
          <p:cNvPr id="6" name="Text Placeholder 5"/>
          <p:cNvSpPr>
            <a:spLocks noGrp="1"/>
          </p:cNvSpPr>
          <p:nvPr>
            <p:ph type="body" idx="1"/>
          </p:nvPr>
        </p:nvSpPr>
        <p:spPr/>
        <p:txBody>
          <a:bodyPr>
            <a:normAutofit/>
          </a:bodyPr>
          <a:lstStyle/>
          <a:p>
            <a:r>
              <a:rPr lang="en-US" dirty="0">
                <a:latin typeface="+mj-lt"/>
              </a:rPr>
              <a:t>Do you know </a:t>
            </a:r>
            <a:r>
              <a:rPr lang="en-US" dirty="0" smtClean="0">
                <a:latin typeface="+mj-lt"/>
              </a:rPr>
              <a:t>someone special</a:t>
            </a:r>
            <a:r>
              <a:rPr lang="en-US" dirty="0">
                <a:latin typeface="+mj-lt"/>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8" y="466301"/>
            <a:ext cx="3730413" cy="3730413"/>
          </a:xfrm>
          <a:prstGeom prst="rect">
            <a:avLst/>
          </a:prstGeom>
        </p:spPr>
      </p:pic>
    </p:spTree>
    <p:extLst>
      <p:ext uri="{BB962C8B-B14F-4D97-AF65-F5344CB8AC3E}">
        <p14:creationId xmlns:p14="http://schemas.microsoft.com/office/powerpoint/2010/main" val="392145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Contact bindings – In contact card</a:t>
            </a:r>
          </a:p>
        </p:txBody>
      </p:sp>
      <p:sp>
        <p:nvSpPr>
          <p:cNvPr id="3" name="Content Placeholder 2"/>
          <p:cNvSpPr>
            <a:spLocks noGrp="1"/>
          </p:cNvSpPr>
          <p:nvPr>
            <p:ph sz="half" idx="1"/>
          </p:nvPr>
        </p:nvSpPr>
        <p:spPr>
          <a:xfrm>
            <a:off x="855768" y="1861968"/>
            <a:ext cx="6931606" cy="4572996"/>
          </a:xfrm>
        </p:spPr>
        <p:txBody>
          <a:bodyPr>
            <a:normAutofit/>
          </a:bodyPr>
          <a:lstStyle/>
          <a:p>
            <a:r>
              <a:rPr lang="en-US" sz="3264" dirty="0"/>
              <a:t>Connect pivot tile for launching into your app’s experiences</a:t>
            </a:r>
          </a:p>
          <a:p>
            <a:endParaRPr lang="en-US" sz="3264" dirty="0"/>
          </a:p>
          <a:p>
            <a:r>
              <a:rPr lang="en-US" sz="3264" dirty="0"/>
              <a:t>Scenarios</a:t>
            </a:r>
          </a:p>
          <a:p>
            <a:pPr lvl="1"/>
            <a:r>
              <a:rPr lang="en-US" sz="1836" dirty="0"/>
              <a:t>See friend’s complete profile</a:t>
            </a:r>
          </a:p>
          <a:p>
            <a:pPr lvl="1"/>
            <a:r>
              <a:rPr lang="en-US" sz="1836" dirty="0"/>
              <a:t>Quickly open a chat conversation</a:t>
            </a:r>
          </a:p>
          <a:p>
            <a:endParaRPr lang="en-US" sz="3264" dirty="0"/>
          </a:p>
          <a:p>
            <a:r>
              <a:rPr lang="en-US" sz="3264" dirty="0"/>
              <a:t>Features</a:t>
            </a:r>
            <a:r>
              <a:rPr lang="en-US" sz="1122" dirty="0"/>
              <a:t>  </a:t>
            </a:r>
            <a:r>
              <a:rPr lang="en-US" sz="1530" i="1" dirty="0"/>
              <a:t>(for Windows Phone Silverlight 8.1 apps only)</a:t>
            </a:r>
          </a:p>
          <a:p>
            <a:pPr lvl="1"/>
            <a:r>
              <a:rPr lang="en-US" sz="1836" dirty="0"/>
              <a:t>Creates binding with just a piece of information</a:t>
            </a:r>
          </a:p>
          <a:p>
            <a:pPr lvl="1"/>
            <a:r>
              <a:rPr lang="en-US" sz="1836" dirty="0"/>
              <a:t>Customize tiles with personalized images</a:t>
            </a:r>
          </a:p>
        </p:txBody>
      </p:sp>
      <p:pic>
        <p:nvPicPr>
          <p:cNvPr id="7" name="Picture 6"/>
          <p:cNvPicPr>
            <a:picLocks noChangeAspect="1"/>
          </p:cNvPicPr>
          <p:nvPr/>
        </p:nvPicPr>
        <p:blipFill>
          <a:blip r:embed="rId3"/>
          <a:stretch>
            <a:fillRect/>
          </a:stretch>
        </p:blipFill>
        <p:spPr>
          <a:xfrm>
            <a:off x="7818908" y="1460532"/>
            <a:ext cx="2984354" cy="53531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5428" y="369802"/>
            <a:ext cx="1193927" cy="1193927"/>
          </a:xfrm>
          <a:prstGeom prst="rect">
            <a:avLst/>
          </a:prstGeom>
        </p:spPr>
      </p:pic>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951449" y="1861968"/>
            <a:ext cx="2667231" cy="4437962"/>
          </a:xfrm>
        </p:spPr>
      </p:pic>
    </p:spTree>
    <p:extLst>
      <p:ext uri="{BB962C8B-B14F-4D97-AF65-F5344CB8AC3E}">
        <p14:creationId xmlns:p14="http://schemas.microsoft.com/office/powerpoint/2010/main" val="2234934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and </a:t>
            </a:r>
            <a:r>
              <a:rPr lang="en-US" dirty="0" smtClean="0"/>
              <a:t>bindings demo</a:t>
            </a:r>
            <a:endParaRPr lang="en-US" dirty="0"/>
          </a:p>
        </p:txBody>
      </p:sp>
    </p:spTree>
    <p:extLst>
      <p:ext uri="{BB962C8B-B14F-4D97-AF65-F5344CB8AC3E}">
        <p14:creationId xmlns:p14="http://schemas.microsoft.com/office/powerpoint/2010/main" val="29427382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type="body" sz="quarter" idx="10"/>
          </p:nvPr>
        </p:nvSpPr>
        <p:spPr>
          <a:xfrm>
            <a:off x="855767" y="1861968"/>
            <a:ext cx="7442892" cy="4437962"/>
          </a:xfrm>
        </p:spPr>
        <p:txBody>
          <a:bodyPr>
            <a:noAutofit/>
          </a:bodyPr>
          <a:lstStyle/>
          <a:p>
            <a:r>
              <a:rPr lang="en-US" sz="3264" dirty="0"/>
              <a:t>Richer access to user data</a:t>
            </a:r>
          </a:p>
          <a:p>
            <a:pPr marL="0" indent="0">
              <a:buNone/>
            </a:pPr>
            <a:endParaRPr lang="en-US" sz="3264" dirty="0"/>
          </a:p>
          <a:p>
            <a:pPr marL="0" indent="0">
              <a:buNone/>
            </a:pPr>
            <a:endParaRPr lang="en-US" sz="3264" dirty="0"/>
          </a:p>
          <a:p>
            <a:r>
              <a:rPr lang="en-US" sz="3264" dirty="0"/>
              <a:t>Getting things done with system UI</a:t>
            </a:r>
          </a:p>
          <a:p>
            <a:pPr marL="0" indent="0">
              <a:buNone/>
            </a:pPr>
            <a:endParaRPr lang="en-US" sz="3264" dirty="0"/>
          </a:p>
          <a:p>
            <a:pPr marL="0" indent="0">
              <a:buNone/>
            </a:pPr>
            <a:endParaRPr lang="en-US" sz="3264" dirty="0"/>
          </a:p>
          <a:p>
            <a:r>
              <a:rPr lang="en-US" sz="3264" dirty="0"/>
              <a:t>Deeper integration in experiences</a:t>
            </a:r>
          </a:p>
        </p:txBody>
      </p:sp>
      <p:sp>
        <p:nvSpPr>
          <p:cNvPr id="2" name="Title 1"/>
          <p:cNvSpPr>
            <a:spLocks noGrp="1"/>
          </p:cNvSpPr>
          <p:nvPr>
            <p:ph type="title"/>
          </p:nvPr>
        </p:nvSpPr>
        <p:spPr/>
        <p:txBody>
          <a:bodyPr/>
          <a:lstStyle/>
          <a:p>
            <a:r>
              <a:rPr lang="en-US" sz="4896" dirty="0"/>
              <a:t>Themes</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840" y="1712387"/>
            <a:ext cx="932603" cy="93260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840" y="3340517"/>
            <a:ext cx="932603" cy="93260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840" y="4968646"/>
            <a:ext cx="932603" cy="93260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7079" y="1712387"/>
            <a:ext cx="932603" cy="932603"/>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7079" y="3340517"/>
            <a:ext cx="932603" cy="93260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9456" y="4968646"/>
            <a:ext cx="932603" cy="93260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8319" y="3340517"/>
            <a:ext cx="932603" cy="93260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5210" y="4968646"/>
            <a:ext cx="932603" cy="932603"/>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9558" y="3340517"/>
            <a:ext cx="932603" cy="932603"/>
          </a:xfrm>
          <a:prstGeom prst="rect">
            <a:avLst/>
          </a:prstGeom>
        </p:spPr>
      </p:pic>
    </p:spTree>
    <p:extLst>
      <p:ext uri="{BB962C8B-B14F-4D97-AF65-F5344CB8AC3E}">
        <p14:creationId xmlns:p14="http://schemas.microsoft.com/office/powerpoint/2010/main" val="20436076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5482" y="295730"/>
            <a:ext cx="11887878" cy="917444"/>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5999">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5481" y="1778726"/>
            <a:ext cx="11885514" cy="2175672"/>
          </a:xfrm>
          <a:prstGeom prst="rect">
            <a:avLst/>
          </a:prstGeom>
        </p:spPr>
        <p:txBody>
          <a:bodyPr lIns="182854" tIns="146283" rIns="182854" bIns="146283"/>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None/>
            </a:pPr>
            <a:r>
              <a:rPr lang="en-US" sz="3599" dirty="0">
                <a:gradFill>
                  <a:gsLst>
                    <a:gs pos="5435">
                      <a:srgbClr val="404040"/>
                    </a:gs>
                    <a:gs pos="100000">
                      <a:srgbClr val="404040"/>
                    </a:gs>
                  </a:gsLst>
                  <a:lin ang="5400000" scaled="0"/>
                </a:gradFill>
              </a:rPr>
              <a:t>Fill out an evaluation of this session </a:t>
            </a:r>
            <a:br>
              <a:rPr lang="en-US" sz="3599" dirty="0">
                <a:gradFill>
                  <a:gsLst>
                    <a:gs pos="5435">
                      <a:srgbClr val="404040"/>
                    </a:gs>
                    <a:gs pos="100000">
                      <a:srgbClr val="404040"/>
                    </a:gs>
                  </a:gsLst>
                  <a:lin ang="5400000" scaled="0"/>
                </a:gradFill>
              </a:rPr>
            </a:br>
            <a:r>
              <a:rPr lang="en-US" sz="3599" dirty="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None/>
            </a:pPr>
            <a:r>
              <a:rPr lang="en-US" sz="3599" dirty="0">
                <a:gradFill>
                  <a:gsLst>
                    <a:gs pos="5435">
                      <a:srgbClr val="404040"/>
                    </a:gs>
                    <a:gs pos="100000">
                      <a:srgbClr val="404040"/>
                    </a:gs>
                  </a:gsLst>
                  <a:lin ang="5400000" scaled="0"/>
                </a:gradFill>
                <a:latin typeface="Segoe UI"/>
              </a:rPr>
              <a:t>Scan the QR code </a:t>
            </a:r>
            <a:r>
              <a:rPr lang="en-US" sz="3599" dirty="0">
                <a:gradFill>
                  <a:gsLst>
                    <a:gs pos="5435">
                      <a:srgbClr val="404040"/>
                    </a:gs>
                    <a:gs pos="100000">
                      <a:srgbClr val="404040"/>
                    </a:gs>
                  </a:gsLst>
                  <a:lin ang="5400000" scaled="0"/>
                </a:gradFill>
              </a:rPr>
              <a:t>to evaluate </a:t>
            </a:r>
            <a:br>
              <a:rPr lang="en-US" sz="3599" dirty="0">
                <a:gradFill>
                  <a:gsLst>
                    <a:gs pos="5435">
                      <a:srgbClr val="404040"/>
                    </a:gs>
                    <a:gs pos="100000">
                      <a:srgbClr val="404040"/>
                    </a:gs>
                  </a:gsLst>
                  <a:lin ang="5400000" scaled="0"/>
                </a:gradFill>
              </a:rPr>
            </a:br>
            <a:r>
              <a:rPr lang="en-US" sz="3599" dirty="0">
                <a:gradFill>
                  <a:gsLst>
                    <a:gs pos="5435">
                      <a:srgbClr val="404040"/>
                    </a:gs>
                    <a:gs pos="100000">
                      <a:srgbClr val="404040"/>
                    </a:gs>
                  </a:gsLst>
                  <a:lin ang="5400000" scaled="0"/>
                </a:gradFill>
              </a:rPr>
              <a:t>this session on your mobile device. </a:t>
            </a:r>
          </a:p>
          <a:p>
            <a:pPr marL="0" indent="0">
              <a:spcBef>
                <a:spcPts val="1800"/>
              </a:spcBef>
              <a:buClr>
                <a:srgbClr val="404040"/>
              </a:buClr>
              <a:buNone/>
            </a:pPr>
            <a:r>
              <a:rPr lang="en-US" sz="3199" dirty="0">
                <a:gradFill>
                  <a:gsLst>
                    <a:gs pos="3261">
                      <a:srgbClr val="00188F"/>
                    </a:gs>
                    <a:gs pos="100000">
                      <a:srgbClr val="00188F"/>
                    </a:gs>
                  </a:gsLst>
                  <a:lin ang="5400000" scaled="0"/>
                </a:gradFill>
                <a:latin typeface="Segoe UI"/>
              </a:rPr>
              <a:t>You’ll also be entered into </a:t>
            </a:r>
            <a:br>
              <a:rPr lang="en-US" sz="3199" dirty="0">
                <a:gradFill>
                  <a:gsLst>
                    <a:gs pos="3261">
                      <a:srgbClr val="00188F"/>
                    </a:gs>
                    <a:gs pos="100000">
                      <a:srgbClr val="00188F"/>
                    </a:gs>
                  </a:gsLst>
                  <a:lin ang="5400000" scaled="0"/>
                </a:gradFill>
                <a:latin typeface="Segoe UI"/>
              </a:rPr>
            </a:br>
            <a:r>
              <a:rPr lang="en-US" sz="3199" dirty="0">
                <a:gradFill>
                  <a:gsLst>
                    <a:gs pos="3261">
                      <a:srgbClr val="00188F"/>
                    </a:gs>
                    <a:gs pos="100000">
                      <a:srgbClr val="00188F"/>
                    </a:gs>
                  </a:gsLst>
                  <a:lin ang="5400000" scaled="0"/>
                </a:gradFill>
                <a:latin typeface="Segoe UI"/>
              </a:rPr>
              <a:t>a daily prize drawing!</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15" y="3028013"/>
            <a:ext cx="3657081" cy="3657081"/>
          </a:xfrm>
          <a:prstGeom prst="rect">
            <a:avLst/>
          </a:prstGeom>
          <a:ln>
            <a:solidFill>
              <a:srgbClr val="8C8C8C"/>
            </a:solidFill>
          </a:ln>
        </p:spPr>
      </p:pic>
      <p:sp>
        <p:nvSpPr>
          <p:cNvPr id="25" name="Freeform 24"/>
          <p:cNvSpPr>
            <a:spLocks noChangeAspect="1" noEditPoints="1"/>
          </p:cNvSpPr>
          <p:nvPr/>
        </p:nvSpPr>
        <p:spPr bwMode="black">
          <a:xfrm>
            <a:off x="476375" y="6102900"/>
            <a:ext cx="1639629" cy="41142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404040"/>
              </a:solidFill>
            </a:endParaRPr>
          </a:p>
        </p:txBody>
      </p:sp>
    </p:spTree>
    <p:extLst>
      <p:ext uri="{BB962C8B-B14F-4D97-AF65-F5344CB8AC3E}">
        <p14:creationId xmlns:p14="http://schemas.microsoft.com/office/powerpoint/2010/main" val="33014851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894" y="6078666"/>
            <a:ext cx="11887101"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prstClr val="black">
                        <a:lumMod val="75000"/>
                        <a:lumOff val="25000"/>
                      </a:prstClr>
                    </a:gs>
                    <a:gs pos="100000">
                      <a:prstClr val="black">
                        <a:lumMod val="75000"/>
                        <a:lumOff val="25000"/>
                      </a:prstClr>
                    </a:gs>
                  </a:gsLst>
                  <a:lin ang="5400000" scaled="0"/>
                </a:gradFill>
                <a:cs typeface="Segoe UI" pitchFamily="34" charset="0"/>
              </a:rPr>
              <a:t>© 2014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prstClr val="black">
                        <a:lumMod val="75000"/>
                        <a:lumOff val="25000"/>
                      </a:prstClr>
                    </a:gs>
                    <a:gs pos="100000">
                      <a:prstClr val="black">
                        <a:lumMod val="75000"/>
                        <a:lumOff val="25000"/>
                      </a:prst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49" y="3103790"/>
            <a:ext cx="3686523" cy="786947"/>
          </a:xfrm>
          <a:prstGeom prst="rect">
            <a:avLst/>
          </a:prstGeom>
        </p:spPr>
      </p:pic>
    </p:spTree>
    <p:extLst>
      <p:ext uri="{BB962C8B-B14F-4D97-AF65-F5344CB8AC3E}">
        <p14:creationId xmlns:p14="http://schemas.microsoft.com/office/powerpoint/2010/main" val="13255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55768" y="1861968"/>
            <a:ext cx="8552750" cy="4437962"/>
          </a:xfrm>
        </p:spPr>
        <p:txBody>
          <a:bodyPr>
            <a:noAutofit/>
          </a:bodyPr>
          <a:lstStyle/>
          <a:p>
            <a:r>
              <a:rPr lang="en-US" sz="3672" dirty="0"/>
              <a:t>Richer access to user data</a:t>
            </a:r>
            <a:br>
              <a:rPr lang="en-US" sz="3672" dirty="0"/>
            </a:br>
            <a:r>
              <a:rPr lang="en-US" sz="3672" dirty="0"/>
              <a:t/>
            </a:r>
            <a:br>
              <a:rPr lang="en-US" sz="3672" dirty="0"/>
            </a:br>
            <a:endParaRPr lang="en-US" sz="3672" dirty="0"/>
          </a:p>
          <a:p>
            <a:r>
              <a:rPr lang="en-US" sz="3672" dirty="0"/>
              <a:t>Getting things done with system UI</a:t>
            </a:r>
          </a:p>
          <a:p>
            <a:pPr marL="0" indent="0">
              <a:buNone/>
            </a:pPr>
            <a:r>
              <a:rPr lang="en-US" sz="3672" dirty="0"/>
              <a:t/>
            </a:r>
            <a:br>
              <a:rPr lang="en-US" sz="3672" dirty="0"/>
            </a:br>
            <a:endParaRPr lang="en-US" sz="3672" dirty="0"/>
          </a:p>
          <a:p>
            <a:r>
              <a:rPr lang="en-US" sz="3672" dirty="0"/>
              <a:t>Deeper integration in core experiences</a:t>
            </a:r>
          </a:p>
        </p:txBody>
      </p:sp>
      <p:sp>
        <p:nvSpPr>
          <p:cNvPr id="2" name="Title 1"/>
          <p:cNvSpPr>
            <a:spLocks noGrp="1"/>
          </p:cNvSpPr>
          <p:nvPr>
            <p:ph type="title"/>
          </p:nvPr>
        </p:nvSpPr>
        <p:spPr/>
        <p:txBody>
          <a:bodyPr/>
          <a:lstStyle/>
          <a:p>
            <a:r>
              <a:rPr lang="en-US" sz="4896" dirty="0"/>
              <a:t>Themes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733" y="4977770"/>
            <a:ext cx="1193927" cy="11939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3733" y="1586671"/>
            <a:ext cx="1190557" cy="119055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3733" y="3208010"/>
            <a:ext cx="1193927" cy="1193927"/>
          </a:xfrm>
          <a:prstGeom prst="rect">
            <a:avLst/>
          </a:prstGeom>
        </p:spPr>
      </p:pic>
    </p:spTree>
    <p:extLst>
      <p:ext uri="{BB962C8B-B14F-4D97-AF65-F5344CB8AC3E}">
        <p14:creationId xmlns:p14="http://schemas.microsoft.com/office/powerpoint/2010/main" val="16468763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Contacts</a:t>
            </a:r>
            <a:endParaRPr lang="en-US" dirty="0"/>
          </a:p>
        </p:txBody>
      </p:sp>
      <p:sp>
        <p:nvSpPr>
          <p:cNvPr id="5" name="Text Placeholder 4"/>
          <p:cNvSpPr>
            <a:spLocks noGrp="1"/>
          </p:cNvSpPr>
          <p:nvPr>
            <p:ph type="body" idx="1"/>
          </p:nvPr>
        </p:nvSpPr>
        <p:spPr/>
        <p:txBody>
          <a:bodyPr/>
          <a:lstStyle/>
          <a:p>
            <a:r>
              <a:rPr lang="en-US" dirty="0" smtClean="0"/>
              <a:t>Get to know the user’s contacts and introduce him to some new ones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8" y="466301"/>
            <a:ext cx="3730413" cy="3730413"/>
          </a:xfrm>
          <a:prstGeom prst="rect">
            <a:avLst/>
          </a:prstGeom>
        </p:spPr>
      </p:pic>
    </p:spTree>
    <p:extLst>
      <p:ext uri="{BB962C8B-B14F-4D97-AF65-F5344CB8AC3E}">
        <p14:creationId xmlns:p14="http://schemas.microsoft.com/office/powerpoint/2010/main" val="351596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55769" y="1861968"/>
            <a:ext cx="6963139" cy="4437962"/>
          </a:xfrm>
        </p:spPr>
        <p:txBody>
          <a:bodyPr>
            <a:normAutofit/>
          </a:bodyPr>
          <a:lstStyle/>
          <a:p>
            <a:r>
              <a:rPr lang="en-US" sz="3264" dirty="0"/>
              <a:t>WinRT versions of contact search</a:t>
            </a:r>
          </a:p>
          <a:p>
            <a:endParaRPr lang="en-US" sz="3264" dirty="0"/>
          </a:p>
          <a:p>
            <a:r>
              <a:rPr lang="en-US" sz="3264" dirty="0"/>
              <a:t>Scenarios</a:t>
            </a:r>
          </a:p>
          <a:p>
            <a:pPr lvl="1"/>
            <a:r>
              <a:rPr lang="en-US" sz="1836" dirty="0"/>
              <a:t>Display user’s contacts in custom UI</a:t>
            </a:r>
          </a:p>
          <a:p>
            <a:pPr lvl="1"/>
            <a:r>
              <a:rPr lang="en-US" sz="1836" dirty="0"/>
              <a:t>Read contacts database to make connections </a:t>
            </a:r>
            <a:endParaRPr lang="en-US" sz="3264" dirty="0"/>
          </a:p>
          <a:p>
            <a:endParaRPr lang="en-US" sz="3264" dirty="0"/>
          </a:p>
          <a:p>
            <a:r>
              <a:rPr lang="en-US" sz="3264" dirty="0"/>
              <a:t>Features</a:t>
            </a:r>
            <a:r>
              <a:rPr lang="en-US" sz="3672" dirty="0"/>
              <a:t> </a:t>
            </a:r>
            <a:r>
              <a:rPr lang="en-US" sz="1428" i="1" dirty="0">
                <a:solidFill>
                  <a:prstClr val="black"/>
                </a:solidFill>
              </a:rPr>
              <a:t>(requires contacts capability for disclosure)</a:t>
            </a:r>
            <a:endParaRPr lang="en-US" dirty="0"/>
          </a:p>
          <a:p>
            <a:pPr lvl="1"/>
            <a:r>
              <a:rPr lang="en-US" sz="1836" dirty="0"/>
              <a:t>Shared Contact type from Windows 8.1</a:t>
            </a:r>
          </a:p>
          <a:p>
            <a:pPr lvl="1"/>
            <a:r>
              <a:rPr lang="en-US" sz="1836" dirty="0"/>
              <a:t>Searches name, email and phone numbers</a:t>
            </a:r>
          </a:p>
          <a:p>
            <a:pPr lvl="1"/>
            <a:r>
              <a:rPr lang="en-US" sz="1836" dirty="0"/>
              <a:t>Aggregated contact information</a:t>
            </a:r>
          </a:p>
        </p:txBody>
      </p:sp>
      <p:sp>
        <p:nvSpPr>
          <p:cNvPr id="2" name="Title 1"/>
          <p:cNvSpPr>
            <a:spLocks noGrp="1"/>
          </p:cNvSpPr>
          <p:nvPr>
            <p:ph type="title"/>
          </p:nvPr>
        </p:nvSpPr>
        <p:spPr/>
        <p:txBody>
          <a:bodyPr/>
          <a:lstStyle/>
          <a:p>
            <a:r>
              <a:rPr lang="en-US" sz="4896" dirty="0"/>
              <a:t>Contacts – Programmatic read access</a:t>
            </a:r>
          </a:p>
        </p:txBody>
      </p:sp>
      <p:pic>
        <p:nvPicPr>
          <p:cNvPr id="9" name="Picture 8"/>
          <p:cNvPicPr>
            <a:picLocks noChangeAspect="1"/>
          </p:cNvPicPr>
          <p:nvPr/>
        </p:nvPicPr>
        <p:blipFill>
          <a:blip r:embed="rId3"/>
          <a:stretch>
            <a:fillRect/>
          </a:stretch>
        </p:blipFill>
        <p:spPr>
          <a:xfrm>
            <a:off x="7818908" y="1460532"/>
            <a:ext cx="2984354" cy="53531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198" y="1894304"/>
            <a:ext cx="2643376" cy="440562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5428" y="372394"/>
            <a:ext cx="1190557" cy="1190557"/>
          </a:xfrm>
          <a:prstGeom prst="rect">
            <a:avLst/>
          </a:prstGeom>
        </p:spPr>
      </p:pic>
    </p:spTree>
    <p:extLst>
      <p:ext uri="{BB962C8B-B14F-4D97-AF65-F5344CB8AC3E}">
        <p14:creationId xmlns:p14="http://schemas.microsoft.com/office/powerpoint/2010/main" val="18618271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Contacts – Contact picker </a:t>
            </a:r>
          </a:p>
        </p:txBody>
      </p:sp>
      <p:sp>
        <p:nvSpPr>
          <p:cNvPr id="6" name="Content Placeholder 5"/>
          <p:cNvSpPr>
            <a:spLocks noGrp="1"/>
          </p:cNvSpPr>
          <p:nvPr>
            <p:ph sz="half" idx="1"/>
          </p:nvPr>
        </p:nvSpPr>
        <p:spPr>
          <a:xfrm>
            <a:off x="855768" y="1861968"/>
            <a:ext cx="6759006" cy="4437962"/>
          </a:xfrm>
        </p:spPr>
        <p:txBody>
          <a:bodyPr>
            <a:noAutofit/>
          </a:bodyPr>
          <a:lstStyle/>
          <a:p>
            <a:r>
              <a:rPr lang="en-US" sz="3264" dirty="0"/>
              <a:t>Pick a contact using system UI</a:t>
            </a:r>
          </a:p>
          <a:p>
            <a:endParaRPr lang="en-US" sz="3264" dirty="0"/>
          </a:p>
          <a:p>
            <a:r>
              <a:rPr lang="en-US" sz="3264" dirty="0"/>
              <a:t>Scenarios</a:t>
            </a:r>
          </a:p>
          <a:p>
            <a:pPr lvl="1"/>
            <a:r>
              <a:rPr lang="en-US" sz="1836" dirty="0"/>
              <a:t>Invitation apps</a:t>
            </a:r>
          </a:p>
          <a:p>
            <a:pPr lvl="1"/>
            <a:r>
              <a:rPr lang="en-US" sz="1836" dirty="0"/>
              <a:t>Messaging apps</a:t>
            </a:r>
          </a:p>
          <a:p>
            <a:endParaRPr lang="en-US" sz="3264" dirty="0"/>
          </a:p>
          <a:p>
            <a:r>
              <a:rPr lang="en-US" sz="3264" dirty="0"/>
              <a:t>Features </a:t>
            </a:r>
            <a:r>
              <a:rPr lang="en-US" sz="1428" i="1" dirty="0">
                <a:solidFill>
                  <a:prstClr val="black"/>
                </a:solidFill>
              </a:rPr>
              <a:t>(Windows Phone Runtime Apps only)</a:t>
            </a:r>
          </a:p>
          <a:p>
            <a:pPr lvl="1"/>
            <a:r>
              <a:rPr lang="en-US" sz="1836" dirty="0"/>
              <a:t>Filter based on fields present</a:t>
            </a:r>
          </a:p>
          <a:p>
            <a:pPr lvl="1"/>
            <a:r>
              <a:rPr lang="en-US" sz="1836" dirty="0"/>
              <a:t>Email, Phone, or Postal Address</a:t>
            </a:r>
          </a:p>
          <a:p>
            <a:pPr lvl="1"/>
            <a:r>
              <a:rPr lang="en-US" sz="1836" dirty="0"/>
              <a:t>Single or multi-pick</a:t>
            </a:r>
          </a:p>
        </p:txBody>
      </p:sp>
      <p:grpSp>
        <p:nvGrpSpPr>
          <p:cNvPr id="13" name="Group 12"/>
          <p:cNvGrpSpPr/>
          <p:nvPr/>
        </p:nvGrpSpPr>
        <p:grpSpPr>
          <a:xfrm>
            <a:off x="7818908" y="1460532"/>
            <a:ext cx="2984354" cy="5353185"/>
            <a:chOff x="7665427" y="1432024"/>
            <a:chExt cx="2926103" cy="5248697"/>
          </a:xfrm>
        </p:grpSpPr>
        <p:pic>
          <p:nvPicPr>
            <p:cNvPr id="12" name="Picture 11"/>
            <p:cNvPicPr>
              <a:picLocks noChangeAspect="1"/>
            </p:cNvPicPr>
            <p:nvPr/>
          </p:nvPicPr>
          <p:blipFill>
            <a:blip r:embed="rId3"/>
            <a:stretch>
              <a:fillRect/>
            </a:stretch>
          </p:blipFill>
          <p:spPr>
            <a:xfrm>
              <a:off x="7665427" y="1432024"/>
              <a:ext cx="2926103" cy="5248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573" y="1825625"/>
              <a:ext cx="2544808" cy="4241346"/>
            </a:xfrm>
            <a:prstGeom prst="rect">
              <a:avLst/>
            </a:prstGeom>
          </p:spPr>
        </p:pic>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8125" y="372394"/>
            <a:ext cx="1193927" cy="1193927"/>
          </a:xfrm>
          <a:prstGeom prst="rect">
            <a:avLst/>
          </a:prstGeom>
        </p:spPr>
      </p:pic>
    </p:spTree>
    <p:extLst>
      <p:ext uri="{BB962C8B-B14F-4D97-AF65-F5344CB8AC3E}">
        <p14:creationId xmlns:p14="http://schemas.microsoft.com/office/powerpoint/2010/main" val="45792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a:t>
            </a:r>
            <a:r>
              <a:rPr lang="en-US" dirty="0"/>
              <a:t>m</a:t>
            </a:r>
            <a:r>
              <a:rPr lang="en-US" dirty="0" smtClean="0"/>
              <a:t>essages</a:t>
            </a:r>
            <a:endParaRPr lang="en-US" dirty="0"/>
          </a:p>
        </p:txBody>
      </p:sp>
      <p:sp>
        <p:nvSpPr>
          <p:cNvPr id="5" name="Text Placeholder 4"/>
          <p:cNvSpPr>
            <a:spLocks noGrp="1"/>
          </p:cNvSpPr>
          <p:nvPr>
            <p:ph type="body" idx="1"/>
          </p:nvPr>
        </p:nvSpPr>
        <p:spPr/>
        <p:txBody>
          <a:bodyPr/>
          <a:lstStyle/>
          <a:p>
            <a:r>
              <a:rPr lang="en-US" dirty="0"/>
              <a:t>Short message </a:t>
            </a:r>
            <a:r>
              <a:rPr lang="en-US" dirty="0" smtClean="0"/>
              <a:t>sent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8" y="466301"/>
            <a:ext cx="3730413" cy="3730413"/>
          </a:xfrm>
          <a:prstGeom prst="rect">
            <a:avLst/>
          </a:prstGeom>
        </p:spPr>
      </p:pic>
    </p:spTree>
    <p:extLst>
      <p:ext uri="{BB962C8B-B14F-4D97-AF65-F5344CB8AC3E}">
        <p14:creationId xmlns:p14="http://schemas.microsoft.com/office/powerpoint/2010/main" val="326733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855768" y="1861968"/>
            <a:ext cx="6912367" cy="3854540"/>
          </a:xfrm>
        </p:spPr>
        <p:txBody>
          <a:bodyPr/>
          <a:lstStyle/>
          <a:p>
            <a:r>
              <a:rPr lang="en-US" sz="3264" dirty="0"/>
              <a:t>WinRT version of Compose SMS</a:t>
            </a:r>
            <a:endParaRPr lang="en-US" dirty="0"/>
          </a:p>
          <a:p>
            <a:endParaRPr lang="en-US" sz="3264" dirty="0"/>
          </a:p>
          <a:p>
            <a:r>
              <a:rPr lang="en-US" sz="3264" dirty="0"/>
              <a:t>Scenarios</a:t>
            </a:r>
            <a:endParaRPr lang="en-US" dirty="0"/>
          </a:p>
          <a:p>
            <a:pPr lvl="1"/>
            <a:r>
              <a:rPr lang="en-US" sz="1836" dirty="0"/>
              <a:t>Easily send an SMS</a:t>
            </a:r>
            <a:endParaRPr lang="en-US" sz="3264" dirty="0"/>
          </a:p>
          <a:p>
            <a:endParaRPr lang="en-US" sz="3264" dirty="0"/>
          </a:p>
          <a:p>
            <a:r>
              <a:rPr lang="en-US" sz="3264" dirty="0"/>
              <a:t>Features</a:t>
            </a:r>
            <a:endParaRPr lang="en-US" dirty="0"/>
          </a:p>
          <a:p>
            <a:pPr lvl="1"/>
            <a:r>
              <a:rPr lang="en-US" sz="1836" dirty="0"/>
              <a:t>Launches the Messaging application</a:t>
            </a:r>
          </a:p>
          <a:p>
            <a:pPr lvl="1"/>
            <a:r>
              <a:rPr lang="en-US" sz="1836" dirty="0"/>
              <a:t>Optionally specify body and recipient(s)</a:t>
            </a:r>
          </a:p>
        </p:txBody>
      </p:sp>
      <p:sp>
        <p:nvSpPr>
          <p:cNvPr id="4" name="Title 3"/>
          <p:cNvSpPr>
            <a:spLocks noGrp="1"/>
          </p:cNvSpPr>
          <p:nvPr>
            <p:ph type="title"/>
          </p:nvPr>
        </p:nvSpPr>
        <p:spPr/>
        <p:txBody>
          <a:bodyPr/>
          <a:lstStyle/>
          <a:p>
            <a:r>
              <a:rPr lang="en-US" sz="4896" dirty="0"/>
              <a:t>Text messages– Compose SMS</a:t>
            </a:r>
          </a:p>
        </p:txBody>
      </p:sp>
      <p:pic>
        <p:nvPicPr>
          <p:cNvPr id="7" name="Picture 6"/>
          <p:cNvPicPr>
            <a:picLocks noChangeAspect="1"/>
          </p:cNvPicPr>
          <p:nvPr/>
        </p:nvPicPr>
        <p:blipFill>
          <a:blip r:embed="rId3"/>
          <a:stretch>
            <a:fillRect/>
          </a:stretch>
        </p:blipFill>
        <p:spPr>
          <a:xfrm>
            <a:off x="7818908" y="1460532"/>
            <a:ext cx="2984354" cy="53531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8125" y="372394"/>
            <a:ext cx="1193927" cy="11939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195" y="1902440"/>
            <a:ext cx="2597692" cy="4329488"/>
          </a:xfrm>
          <a:prstGeom prst="rect">
            <a:avLst/>
          </a:prstGeom>
        </p:spPr>
      </p:pic>
    </p:spTree>
    <p:extLst>
      <p:ext uri="{BB962C8B-B14F-4D97-AF65-F5344CB8AC3E}">
        <p14:creationId xmlns:p14="http://schemas.microsoft.com/office/powerpoint/2010/main" val="38554041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Email</a:t>
            </a:r>
            <a:endParaRPr lang="en-US" dirty="0"/>
          </a:p>
        </p:txBody>
      </p:sp>
      <p:sp>
        <p:nvSpPr>
          <p:cNvPr id="6" name="Text Placeholder 5"/>
          <p:cNvSpPr>
            <a:spLocks noGrp="1"/>
          </p:cNvSpPr>
          <p:nvPr>
            <p:ph type="body" idx="1"/>
          </p:nvPr>
        </p:nvSpPr>
        <p:spPr/>
        <p:txBody>
          <a:bodyPr/>
          <a:lstStyle/>
          <a:p>
            <a:r>
              <a:rPr lang="en-US" dirty="0" smtClean="0"/>
              <a:t>I heard that this one has been requested a few times…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8" y="466301"/>
            <a:ext cx="3730413" cy="3730413"/>
          </a:xfrm>
          <a:prstGeom prst="rect">
            <a:avLst/>
          </a:prstGeom>
        </p:spPr>
      </p:pic>
    </p:spTree>
    <p:extLst>
      <p:ext uri="{BB962C8B-B14F-4D97-AF65-F5344CB8AC3E}">
        <p14:creationId xmlns:p14="http://schemas.microsoft.com/office/powerpoint/2010/main" val="4205057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648A3717-FFAB-4F40-BF29-99274CBE781C}" vid="{96874802-53E9-4768-A938-A83994B57248}"/>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Tony Pendolino; Wes Peter;</External_x0020_Speaker>
    <Session_x0020_Code xmlns="e36bfbf9-5e42-489c-a259-4c54eb22cb57">2-566</Session_x0020_Code>
    <Presentation_x0020_Date xmlns="e36bfbf9-5e42-489c-a259-4c54eb22cb57">2014-04-04T00:00:00-07:00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230e9df3-be65-4c73-a93b-d1236ebd677e"/>
    <ds:schemaRef ds:uri="http://purl.org/dc/dcmitype/"/>
    <ds:schemaRef ds:uri="http://purl.org/dc/terms/"/>
    <ds:schemaRef ds:uri="http://purl.org/dc/elements/1.1/"/>
    <ds:schemaRef ds:uri="http://schemas.openxmlformats.org/package/2006/metadata/core-properties"/>
    <ds:schemaRef ds:uri="e36bfbf9-5e42-489c-a259-4c54eb22cb57"/>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Build_2014_Template</Template>
  <TotalTime>2</TotalTime>
  <Words>858</Words>
  <Application>Microsoft Office PowerPoint</Application>
  <PresentationFormat>Custom</PresentationFormat>
  <Paragraphs>170</Paragraphs>
  <Slides>25</Slides>
  <Notes>25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ＭＳ Ｐゴシック</vt:lpstr>
      <vt:lpstr>Arial</vt:lpstr>
      <vt:lpstr>Avenir LT Pro 45 Book</vt:lpstr>
      <vt:lpstr>Calibri</vt:lpstr>
      <vt:lpstr>Calibri Light</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1_Office Theme</vt:lpstr>
      <vt:lpstr>PowerPoint Presentation</vt:lpstr>
      <vt:lpstr>User data management  in Windows Phone 8.1</vt:lpstr>
      <vt:lpstr>Themes</vt:lpstr>
      <vt:lpstr>Contacts</vt:lpstr>
      <vt:lpstr>Contacts – Programmatic read access</vt:lpstr>
      <vt:lpstr>Contacts – Contact picker </vt:lpstr>
      <vt:lpstr>Text messages</vt:lpstr>
      <vt:lpstr>Text messages– Compose SMS</vt:lpstr>
      <vt:lpstr>Email</vt:lpstr>
      <vt:lpstr>Email - Compose with attachment</vt:lpstr>
      <vt:lpstr>SMS and email using contact picker demo</vt:lpstr>
      <vt:lpstr>Calendar</vt:lpstr>
      <vt:lpstr>Calendar – Programmatic read access</vt:lpstr>
      <vt:lpstr>Calendar- Actions</vt:lpstr>
      <vt:lpstr>Simple Calendar </vt:lpstr>
      <vt:lpstr>Calendar– Programmatic write access</vt:lpstr>
      <vt:lpstr>Meeting Pro demo</vt:lpstr>
      <vt:lpstr>Online media</vt:lpstr>
      <vt:lpstr>Online media – Integrate in photo hub</vt:lpstr>
      <vt:lpstr>Contact bindings</vt:lpstr>
      <vt:lpstr>Contact bindings – In contact card</vt:lpstr>
      <vt:lpstr>Media and bindings demo</vt:lpstr>
      <vt:lpstr>Themes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data management in Windows Phone 8.1</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3</cp:revision>
  <dcterms:created xsi:type="dcterms:W3CDTF">2014-04-02T17:46:05Z</dcterms:created>
  <dcterms:modified xsi:type="dcterms:W3CDTF">2014-04-04T18:30:08Z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