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19" r:id="rId5"/>
  </p:sldMasterIdLst>
  <p:notesMasterIdLst>
    <p:notesMasterId r:id="rId19"/>
  </p:notesMasterIdLst>
  <p:handoutMasterIdLst>
    <p:handoutMasterId r:id="rId20"/>
  </p:handoutMasterIdLst>
  <p:sldIdLst>
    <p:sldId id="256" r:id="rId6"/>
    <p:sldId id="257" r:id="rId7"/>
    <p:sldId id="264" r:id="rId8"/>
    <p:sldId id="265" r:id="rId9"/>
    <p:sldId id="258" r:id="rId10"/>
    <p:sldId id="259" r:id="rId11"/>
    <p:sldId id="260" r:id="rId12"/>
    <p:sldId id="266" r:id="rId13"/>
    <p:sldId id="261" r:id="rId14"/>
    <p:sldId id="268" r:id="rId15"/>
    <p:sldId id="269" r:id="rId16"/>
    <p:sldId id="262" r:id="rId17"/>
    <p:sldId id="263" r:id="rId1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3" userDrawn="1">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050"/>
    <a:srgbClr val="D2D2D2"/>
    <a:srgbClr val="BAD80A"/>
    <a:srgbClr val="7FBA00"/>
    <a:srgbClr val="FFFFFF"/>
    <a:srgbClr val="FFB900"/>
    <a:srgbClr val="DC3C00"/>
    <a:srgbClr val="000000"/>
    <a:srgbClr val="008272"/>
    <a:srgbClr val="73737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396" autoAdjust="0"/>
    <p:restoredTop sz="95747" autoAdjust="0"/>
  </p:normalViewPr>
  <p:slideViewPr>
    <p:cSldViewPr snapToObjects="1">
      <p:cViewPr varScale="1">
        <p:scale>
          <a:sx n="127" d="100"/>
          <a:sy n="127" d="100"/>
        </p:scale>
        <p:origin x="636" y="114"/>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Objects="1" showGuides="1">
      <p:cViewPr varScale="1">
        <p:scale>
          <a:sx n="78" d="100"/>
          <a:sy n="78" d="100"/>
        </p:scale>
        <p:origin x="2046"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172694-61BA-4353-BA89-77A3A7646F9B}" type="datetime1">
              <a:rPr lang="en-US" smtClean="0">
                <a:latin typeface="Segoe UI" pitchFamily="34" charset="0"/>
              </a:rPr>
              <a:t>4/4/2014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
        <p:nvSpPr>
          <p:cNvPr id="5"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smtClean="0"/>
              <a:t>Build 2014</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9F00D60D-1703-4D24-8308-FEE06A50A69C}" type="datetime1">
              <a:rPr lang="en-US" smtClean="0"/>
              <a:t>4/4/2014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Footer Placeholder 3"/>
          <p:cNvSpPr>
            <a:spLocks noGrp="1"/>
          </p:cNvSpPr>
          <p:nvPr>
            <p:ph type="ftr" sz="quarter" idx="10"/>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5" name="Date Placeholder 4"/>
          <p:cNvSpPr>
            <a:spLocks noGrp="1"/>
          </p:cNvSpPr>
          <p:nvPr>
            <p:ph type="dt" idx="11"/>
          </p:nvPr>
        </p:nvSpPr>
        <p:spPr/>
        <p:txBody>
          <a:bodyPr/>
          <a:lstStyle/>
          <a:p>
            <a:fld id="{C6996B83-60CF-42A8-BA06-F99D0BEC30B3}" type="datetime1">
              <a:rPr lang="en-US" smtClean="0"/>
              <a:t>4/4/2014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7" name="Header Placeholder 6"/>
          <p:cNvSpPr>
            <a:spLocks noGrp="1"/>
          </p:cNvSpPr>
          <p:nvPr>
            <p:ph type="hdr" sz="quarter" idx="13"/>
          </p:nvPr>
        </p:nvSpPr>
        <p:spPr/>
        <p:txBody>
          <a:bodyPr/>
          <a:lstStyle/>
          <a:p>
            <a:r>
              <a:rPr lang="en-US" dirty="0" smtClean="0"/>
              <a:t>Build 2014</a:t>
            </a:r>
            <a:endParaRPr lang="en-US" dirty="0"/>
          </a:p>
        </p:txBody>
      </p:sp>
    </p:spTree>
    <p:extLst>
      <p:ext uri="{BB962C8B-B14F-4D97-AF65-F5344CB8AC3E}">
        <p14:creationId xmlns:p14="http://schemas.microsoft.com/office/powerpoint/2010/main" val="9048899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468"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31436"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36"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8230F7F-681E-4E1F-9050-839243F5E650}" type="datetime1">
              <a:rPr lang="en-US" smtClean="0">
                <a:solidFill>
                  <a:prstClr val="black"/>
                </a:solidFill>
              </a:rPr>
              <a:pPr/>
              <a:t>4/4/2014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549651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32468"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Footer Placeholder 4"/>
          <p:cNvSpPr>
            <a:spLocks noGrp="1"/>
          </p:cNvSpPr>
          <p:nvPr>
            <p:ph type="ftr" sz="quarter" idx="11"/>
          </p:nvPr>
        </p:nvSpPr>
        <p:spPr/>
        <p:txBody>
          <a:bodyPr/>
          <a:lstStyle/>
          <a:p>
            <a:pPr defTabSz="931436"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31436"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8230F7F-681E-4E1F-9050-839243F5E650}" type="datetime1">
              <a:rPr lang="en-US" smtClean="0">
                <a:solidFill>
                  <a:prstClr val="black"/>
                </a:solidFill>
              </a:rPr>
              <a:pPr/>
              <a:t>4/4/2014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457205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Visual Studio</a:t>
            </a:r>
            <a:endParaRPr lang="en-US" dirty="0"/>
          </a:p>
        </p:txBody>
      </p:sp>
      <p:sp>
        <p:nvSpPr>
          <p:cNvPr id="5" name="Footer Placeholder 4"/>
          <p:cNvSpPr>
            <a:spLocks noGrp="1"/>
          </p:cNvSpPr>
          <p:nvPr>
            <p:ph type="ftr" sz="quarter" idx="11"/>
          </p:nvPr>
        </p:nvSpPr>
        <p:spPr/>
        <p:txBody>
          <a:bodyPr/>
          <a:lstStyle/>
          <a:p>
            <a:pPr defTabSz="924144"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a:t>
            </a:r>
          </a:p>
          <a:p>
            <a:pPr defTabSz="924144"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E1290EE1-A306-43E3-89F1-0B131898A858}" type="datetime1">
              <a:rPr lang="en-US" smtClean="0"/>
              <a:t>4/4/2014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41364839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Build 2014</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t>4/4/2014</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22440397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solidFill>
                  <a:prstClr val="black"/>
                </a:solidFill>
              </a:rPr>
              <a:t>Build 2014</a:t>
            </a:r>
            <a:endParaRPr lang="en-US" dirty="0">
              <a:solidFill>
                <a:prstClr val="black"/>
              </a:soli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9F00D60D-1703-4D24-8308-FEE06A50A69C}" type="datetime1">
              <a:rPr lang="en-US" smtClean="0">
                <a:solidFill>
                  <a:prstClr val="black"/>
                </a:solidFill>
              </a:rPr>
              <a:pPr/>
              <a:t>4/4/2014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738250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
        <p:nvSpPr>
          <p:cNvPr id="3"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1pPr>
            <a:lvl2pPr marL="584200" indent="-2413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2pPr>
            <a:lvl3pPr marL="571441" indent="-342900">
              <a:defRPr lang="en-US" sz="2400" kern="1200" dirty="0" smtClean="0">
                <a:gradFill>
                  <a:gsLst>
                    <a:gs pos="100000">
                      <a:schemeClr val="tx1"/>
                    </a:gs>
                    <a:gs pos="0">
                      <a:schemeClr val="tx1"/>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smtClean="0"/>
              <a:t>Click to edit Master text styles</a:t>
            </a:r>
          </a:p>
          <a:p>
            <a:pPr marL="0" lvl="1" indent="0" algn="l" defTabSz="914166" rtl="0" eaLnBrk="1" latinLnBrk="0" hangingPunct="1">
              <a:spcBef>
                <a:spcPct val="20000"/>
              </a:spcBef>
              <a:spcAft>
                <a:spcPts val="816"/>
              </a:spcAft>
              <a:buFont typeface="Arial" pitchFamily="34" charset="0"/>
              <a:buNone/>
            </a:pPr>
            <a:r>
              <a:rPr lang="en-US" smtClean="0"/>
              <a:t>Second level</a:t>
            </a:r>
          </a:p>
          <a:p>
            <a:pPr marL="0" lvl="2" indent="0" algn="l" defTabSz="914166" rtl="0" eaLnBrk="1" latinLnBrk="0" hangingPunct="1">
              <a:spcBef>
                <a:spcPct val="20000"/>
              </a:spcBef>
              <a:spcAft>
                <a:spcPts val="816"/>
              </a:spcAft>
              <a:buFont typeface="Arial" pitchFamily="34" charset="0"/>
              <a:buNone/>
            </a:pPr>
            <a:r>
              <a:rPr lang="en-US"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06697334"/>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Walk-in">
    <p:bg>
      <p:bgPr>
        <a:solidFill>
          <a:schemeClr val="bg1"/>
        </a:solidFill>
        <a:effectLst/>
      </p:bgPr>
    </p:bg>
    <p:spTree>
      <p:nvGrpSpPr>
        <p:cNvPr id="1" name=""/>
        <p:cNvGrpSpPr/>
        <p:nvPr/>
      </p:nvGrpSpPr>
      <p:grpSpPr>
        <a:xfrm>
          <a:off x="0" y="0"/>
          <a:ext cx="0" cy="0"/>
          <a:chOff x="0" y="0"/>
          <a:chExt cx="0" cy="0"/>
        </a:xfrm>
      </p:grpSpPr>
      <p:sp>
        <p:nvSpPr>
          <p:cNvPr id="2" name="Freeform 1"/>
          <p:cNvSpPr>
            <a:spLocks noEditPoints="1"/>
          </p:cNvSpPr>
          <p:nvPr userDrawn="1"/>
        </p:nvSpPr>
        <p:spPr bwMode="black">
          <a:xfrm>
            <a:off x="2137568" y="2473325"/>
            <a:ext cx="8161338" cy="2047875"/>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323232"/>
          </a:solidFill>
          <a:ln>
            <a:noFill/>
          </a:ln>
        </p:spPr>
        <p:txBody>
          <a:bodyPr vert="horz" wrap="square" lIns="91440" tIns="45720" rIns="91440" bIns="45720" numCol="1" anchor="t" anchorCtr="0" compatLnSpc="1">
            <a:prstTxWarp prst="textNoShape">
              <a:avLst/>
            </a:prstTxWarp>
          </a:bodyPr>
          <a:lstStyle/>
          <a:p>
            <a:endParaRPr lang="en-US"/>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390312070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1554597292"/>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bwMode="invGray">
          <a:xfrm>
            <a:off x="10129837" y="6126162"/>
            <a:ext cx="1849602" cy="394827"/>
          </a:xfrm>
          <a:prstGeom prst="rect">
            <a:avLst/>
          </a:prstGeom>
          <a:noFill/>
          <a:ln>
            <a:noFill/>
          </a:ln>
        </p:spPr>
      </p:pic>
    </p:spTree>
    <p:extLst>
      <p:ext uri="{BB962C8B-B14F-4D97-AF65-F5344CB8AC3E}">
        <p14:creationId xmlns:p14="http://schemas.microsoft.com/office/powerpoint/2010/main" val="278200100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05091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118852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Tree>
    <p:extLst>
      <p:ext uri="{BB962C8B-B14F-4D97-AF65-F5344CB8AC3E}">
        <p14:creationId xmlns:p14="http://schemas.microsoft.com/office/powerpoint/2010/main" val="8619209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121382685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018252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 2">
    <p:spTree>
      <p:nvGrpSpPr>
        <p:cNvPr id="1" name=""/>
        <p:cNvGrpSpPr/>
        <p:nvPr/>
      </p:nvGrpSpPr>
      <p:grpSpPr>
        <a:xfrm>
          <a:off x="0" y="0"/>
          <a:ext cx="0" cy="0"/>
          <a:chOff x="0" y="0"/>
          <a:chExt cx="0" cy="0"/>
        </a:xfrm>
      </p:grpSpPr>
      <p:sp>
        <p:nvSpPr>
          <p:cNvPr id="5" name="Text Placeholder 4"/>
          <p:cNvSpPr>
            <a:spLocks noGrp="1"/>
          </p:cNvSpPr>
          <p:nvPr>
            <p:ph type="body" sz="quarter" idx="12" hasCustomPrompt="1"/>
          </p:nvPr>
        </p:nvSpPr>
        <p:spPr>
          <a:xfrm>
            <a:off x="276540" y="5783263"/>
            <a:ext cx="9142098" cy="902608"/>
          </a:xfrm>
          <a:noFill/>
        </p:spPr>
        <p:txBody>
          <a:bodyPr lIns="146304" tIns="109728" rIns="146304" bIns="109728" anchor="b">
            <a:noAutofit/>
          </a:bodyPr>
          <a:lstStyle>
            <a:lvl1pPr marL="0" indent="0">
              <a:spcBef>
                <a:spcPts val="0"/>
              </a:spcBef>
              <a:buNone/>
              <a:defRPr sz="2000" spc="0" baseline="0">
                <a:gradFill>
                  <a:gsLst>
                    <a:gs pos="0">
                      <a:schemeClr val="tx1"/>
                    </a:gs>
                    <a:gs pos="100000">
                      <a:schemeClr val="tx1"/>
                    </a:gs>
                  </a:gsLst>
                  <a:lin ang="5400000" scaled="0"/>
                </a:gradFill>
                <a:latin typeface="+mn-lt"/>
              </a:defRPr>
            </a:lvl1pPr>
          </a:lstStyle>
          <a:p>
            <a:pPr lvl="0"/>
            <a:r>
              <a:rPr lang="en-US" dirty="0" smtClean="0"/>
              <a:t>Speaker Name</a:t>
            </a:r>
          </a:p>
        </p:txBody>
      </p:sp>
      <p:sp>
        <p:nvSpPr>
          <p:cNvPr id="9" name="Title 1"/>
          <p:cNvSpPr>
            <a:spLocks noGrp="1"/>
          </p:cNvSpPr>
          <p:nvPr>
            <p:ph type="title" hasCustomPrompt="1"/>
          </p:nvPr>
        </p:nvSpPr>
        <p:spPr>
          <a:xfrm>
            <a:off x="274702" y="2117165"/>
            <a:ext cx="11887135" cy="1837298"/>
          </a:xfrm>
          <a:noFill/>
        </p:spPr>
        <p:txBody>
          <a:bodyPr lIns="146304" tIns="91440" rIns="146304" bIns="91440" anchor="t" anchorCtr="0"/>
          <a:lstStyle>
            <a:lvl1pPr>
              <a:defRPr sz="54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sp>
        <p:nvSpPr>
          <p:cNvPr id="4" name="Freeform 3"/>
          <p:cNvSpPr>
            <a:spLocks noChangeAspect="1" noEditPoints="1"/>
          </p:cNvSpPr>
          <p:nvPr userDrawn="1"/>
        </p:nvSpPr>
        <p:spPr bwMode="black">
          <a:xfrm>
            <a:off x="10332993"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
        <p:nvSpPr>
          <p:cNvPr id="6" name="Text Placeholder 2"/>
          <p:cNvSpPr>
            <a:spLocks noGrp="1"/>
          </p:cNvSpPr>
          <p:nvPr>
            <p:ph type="body" sz="quarter" idx="13" hasCustomPrompt="1"/>
          </p:nvPr>
        </p:nvSpPr>
        <p:spPr>
          <a:xfrm>
            <a:off x="274702" y="307621"/>
            <a:ext cx="3656013" cy="572464"/>
          </a:xfrm>
        </p:spPr>
        <p:txBody>
          <a:bodyPr lIns="182880" tIns="146304" rIns="182880" bIns="146304"/>
          <a:lstStyle>
            <a:lvl1pPr marL="0" indent="0">
              <a:buNone/>
              <a:defRPr sz="2000"/>
            </a:lvl1pPr>
            <a:lvl2pPr marL="342900" indent="0">
              <a:buNone/>
              <a:defRPr sz="2000"/>
            </a:lvl2pPr>
            <a:lvl3pPr marL="571500" indent="0">
              <a:buNone/>
              <a:defRPr sz="2000"/>
            </a:lvl3pPr>
            <a:lvl4pPr marL="800100" indent="0">
              <a:buNone/>
              <a:defRPr sz="2000"/>
            </a:lvl4pPr>
            <a:lvl5pPr marL="1028700" indent="0">
              <a:buNone/>
              <a:defRPr sz="2000"/>
            </a:lvl5pPr>
          </a:lstStyle>
          <a:p>
            <a:pPr lvl="0"/>
            <a:r>
              <a:rPr lang="en-US" dirty="0" smtClean="0"/>
              <a:t>Session Code Here</a:t>
            </a:r>
            <a:endParaRPr lang="en-US" dirty="0"/>
          </a:p>
        </p:txBody>
      </p:sp>
    </p:spTree>
    <p:extLst>
      <p:ext uri="{BB962C8B-B14F-4D97-AF65-F5344CB8AC3E}">
        <p14:creationId xmlns:p14="http://schemas.microsoft.com/office/powerpoint/2010/main" val="362156117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 Master text styles</a:t>
            </a:r>
          </a:p>
        </p:txBody>
      </p:sp>
    </p:spTree>
    <p:extLst>
      <p:ext uri="{BB962C8B-B14F-4D97-AF65-F5344CB8AC3E}">
        <p14:creationId xmlns:p14="http://schemas.microsoft.com/office/powerpoint/2010/main" val="1372855731"/>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dirty="0" smtClean="0"/>
              <a:t>Click to edit Master title style</a:t>
            </a:r>
            <a:endParaRPr lang="en-US" dirty="0"/>
          </a:p>
        </p:txBody>
      </p:sp>
    </p:spTree>
    <p:extLst>
      <p:ext uri="{BB962C8B-B14F-4D97-AF65-F5344CB8AC3E}">
        <p14:creationId xmlns:p14="http://schemas.microsoft.com/office/powerpoint/2010/main" val="3322279723"/>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a:defRPr kumimoji="0" lang="en-US" sz="2400" b="0" i="0" u="none" strike="noStrike" kern="1200" cap="none" spc="0" normalizeH="0" baseline="0" dirty="0" smtClean="0">
                <a:ln>
                  <a:noFill/>
                </a:ln>
                <a:gradFill>
                  <a:gsLst>
                    <a:gs pos="92208">
                      <a:schemeClr val="tx1"/>
                    </a:gs>
                    <a:gs pos="0">
                      <a:schemeClr val="tx1"/>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buFont typeface="Arial" pitchFamily="34" charset="0"/>
              <a:buNone/>
              <a:tabLst/>
              <a:defRPr/>
            </a:pPr>
            <a:r>
              <a:rPr lang="en-US" dirty="0" smtClean="0"/>
              <a:t>Click to edit Master text styles</a:t>
            </a:r>
          </a:p>
        </p:txBody>
      </p:sp>
    </p:spTree>
    <p:extLst>
      <p:ext uri="{BB962C8B-B14F-4D97-AF65-F5344CB8AC3E}">
        <p14:creationId xmlns:p14="http://schemas.microsoft.com/office/powerpoint/2010/main" val="1462853086"/>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a:lnSpc>
                <a:spcPct val="95000"/>
              </a:lnSpc>
              <a:spcBef>
                <a:spcPts val="0"/>
              </a:spcBef>
              <a:spcAft>
                <a:spcPts val="1632"/>
              </a:spcAft>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160856795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buFont typeface="Arial" pitchFamily="34" charset="0"/>
              <a:buNone/>
            </a:pPr>
            <a:r>
              <a:rPr lang="en-US" dirty="0"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accent3"/>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37218113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a:defRPr lang="en-US" sz="3600" kern="1200" dirty="0" smtClean="0">
                <a:gradFill>
                  <a:gsLst>
                    <a:gs pos="12264">
                      <a:schemeClr val="tx1">
                        <a:lumMod val="75000"/>
                        <a:lumOff val="25000"/>
                      </a:schemeClr>
                    </a:gs>
                    <a:gs pos="71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buFont typeface="Arial" pitchFamily="34" charset="0"/>
              <a:buNone/>
            </a:pPr>
            <a:r>
              <a:rPr lang="en-US" dirty="0"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dirty="0"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dirty="0" smtClean="0"/>
              <a:t>Click to edit Master title style</a:t>
            </a:r>
            <a:endParaRPr lang="en-US" dirty="0"/>
          </a:p>
        </p:txBody>
      </p:sp>
    </p:spTree>
    <p:extLst>
      <p:ext uri="{BB962C8B-B14F-4D97-AF65-F5344CB8AC3E}">
        <p14:creationId xmlns:p14="http://schemas.microsoft.com/office/powerpoint/2010/main" val="279610937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 Code">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1534779"/>
          </a:xfrm>
        </p:spPr>
        <p:txBody>
          <a:bodyPr>
            <a:spAutoFit/>
          </a:bodyPr>
          <a:lstStyle>
            <a:lvl1pPr>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1pPr>
            <a:lvl2pPr marL="584200" indent="-2413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2pPr>
            <a:lvl3pPr marL="571441" indent="-342900">
              <a:defRPr lang="en-US" sz="2400" kern="1200" dirty="0" smtClean="0">
                <a:gradFill>
                  <a:gsLst>
                    <a:gs pos="66981">
                      <a:schemeClr val="tx1">
                        <a:lumMod val="75000"/>
                        <a:lumOff val="25000"/>
                      </a:schemeClr>
                    </a:gs>
                    <a:gs pos="0">
                      <a:schemeClr val="tx1">
                        <a:lumMod val="75000"/>
                        <a:lumOff val="25000"/>
                      </a:schemeClr>
                    </a:gs>
                  </a:gsLst>
                  <a:lin ang="5400000" scaled="0"/>
                </a:gradFill>
                <a:latin typeface="Consolas" pitchFamily="49" charset="0"/>
                <a:ea typeface="+mn-ea"/>
                <a:cs typeface="Consolas" pitchFamily="49" charset="0"/>
              </a:defRPr>
            </a:lvl3pPr>
            <a:lvl4pPr>
              <a:defRPr sz="2000"/>
            </a:lvl4pPr>
            <a:lvl5pPr>
              <a:defRPr sz="2000"/>
            </a:lvl5pPr>
          </a:lstStyle>
          <a:p>
            <a:pPr marL="0" lvl="0" indent="0" algn="l" defTabSz="914166" rtl="0" eaLnBrk="1" latinLnBrk="0" hangingPunct="1">
              <a:spcBef>
                <a:spcPct val="20000"/>
              </a:spcBef>
              <a:spcAft>
                <a:spcPts val="816"/>
              </a:spcAft>
              <a:buFont typeface="Arial" pitchFamily="34" charset="0"/>
              <a:buNone/>
            </a:pPr>
            <a:r>
              <a:rPr lang="en-US" dirty="0" smtClean="0"/>
              <a:t>Click to edit Master text styles</a:t>
            </a:r>
          </a:p>
          <a:p>
            <a:pPr marL="0" marR="0" lvl="1" indent="0" algn="l" defTabSz="914166" rtl="0" eaLnBrk="1" fontAlgn="auto" latinLnBrk="0" hangingPunct="1">
              <a:lnSpc>
                <a:spcPct val="90000"/>
              </a:lnSpc>
              <a:spcBef>
                <a:spcPct val="20000"/>
              </a:spcBef>
              <a:spcAft>
                <a:spcPts val="816"/>
              </a:spcAft>
              <a:buClr>
                <a:schemeClr val="tx1"/>
              </a:buClr>
              <a:buSzPct val="90000"/>
              <a:buFont typeface="Arial" pitchFamily="34" charset="0"/>
              <a:buNone/>
              <a:tabLst/>
            </a:pPr>
            <a:r>
              <a:rPr lang="en-US" dirty="0" smtClean="0"/>
              <a:t>Second level</a:t>
            </a:r>
          </a:p>
          <a:p>
            <a:pPr marL="457082" lvl="2" indent="-228541" algn="l" defTabSz="914166" rtl="0" eaLnBrk="1" latinLnBrk="0" hangingPunct="1">
              <a:spcBef>
                <a:spcPct val="20000"/>
              </a:spcBef>
              <a:spcAft>
                <a:spcPts val="816"/>
              </a:spcAft>
              <a:buFont typeface="Arial" pitchFamily="34" charset="0"/>
              <a:buChar char="•"/>
            </a:pPr>
            <a:r>
              <a:rPr lang="en-US" dirty="0" smtClean="0"/>
              <a:t>Third level</a:t>
            </a:r>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49634120"/>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17113524"/>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ultiple Shapes &amp; Color Background">
    <p:spTree>
      <p:nvGrpSpPr>
        <p:cNvPr id="1" name=""/>
        <p:cNvGrpSpPr/>
        <p:nvPr/>
      </p:nvGrpSpPr>
      <p:grpSpPr>
        <a:xfrm>
          <a:off x="0" y="0"/>
          <a:ext cx="0" cy="0"/>
          <a:chOff x="0" y="0"/>
          <a:chExt cx="0" cy="0"/>
        </a:xfrm>
      </p:grpSpPr>
      <p:sp>
        <p:nvSpPr>
          <p:cNvPr id="6" name="Picture Placeholder 12"/>
          <p:cNvSpPr>
            <a:spLocks noGrp="1"/>
          </p:cNvSpPr>
          <p:nvPr>
            <p:ph type="pic" sz="quarter" idx="17"/>
          </p:nvPr>
        </p:nvSpPr>
        <p:spPr>
          <a:xfrm>
            <a:off x="274638" y="2307518"/>
            <a:ext cx="1563194" cy="323299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9" y="0"/>
                </a:moveTo>
                <a:lnTo>
                  <a:pt x="10000" y="2854"/>
                </a:lnTo>
                <a:cubicBezTo>
                  <a:pt x="9998" y="7335"/>
                  <a:pt x="9970" y="2648"/>
                  <a:pt x="9969" y="7131"/>
                </a:cubicBezTo>
                <a:cubicBezTo>
                  <a:pt x="9964" y="7082"/>
                  <a:pt x="-38" y="10005"/>
                  <a:pt x="0" y="10000"/>
                </a:cubicBezTo>
                <a:cubicBezTo>
                  <a:pt x="6" y="580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8" name="Picture Placeholder 12"/>
          <p:cNvSpPr>
            <a:spLocks noGrp="1"/>
          </p:cNvSpPr>
          <p:nvPr>
            <p:ph type="pic" sz="quarter" idx="18"/>
          </p:nvPr>
        </p:nvSpPr>
        <p:spPr>
          <a:xfrm>
            <a:off x="4745014" y="2301239"/>
            <a:ext cx="3232905" cy="3245549"/>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9" name="Picture Placeholder 12"/>
          <p:cNvSpPr>
            <a:spLocks noGrp="1"/>
          </p:cNvSpPr>
          <p:nvPr>
            <p:ph type="pic" sz="quarter" idx="19"/>
          </p:nvPr>
        </p:nvSpPr>
        <p:spPr>
          <a:xfrm>
            <a:off x="8258122" y="2302035"/>
            <a:ext cx="3903716" cy="3243962"/>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54"/>
              <a:gd name="connsiteY0" fmla="*/ 0 h 10000"/>
              <a:gd name="connsiteX1" fmla="*/ 10046 w 10054"/>
              <a:gd name="connsiteY1" fmla="*/ 693 h 10000"/>
              <a:gd name="connsiteX2" fmla="*/ 10054 w 10054"/>
              <a:gd name="connsiteY2" fmla="*/ 8579 h 10000"/>
              <a:gd name="connsiteX3" fmla="*/ 0 w 10054"/>
              <a:gd name="connsiteY3" fmla="*/ 10000 h 10000"/>
              <a:gd name="connsiteX4" fmla="*/ 9 w 10054"/>
              <a:gd name="connsiteY4" fmla="*/ 0 h 10000"/>
              <a:gd name="connsiteX0" fmla="*/ 9 w 10047"/>
              <a:gd name="connsiteY0" fmla="*/ 0 h 10000"/>
              <a:gd name="connsiteX1" fmla="*/ 10046 w 10047"/>
              <a:gd name="connsiteY1" fmla="*/ 693 h 10000"/>
              <a:gd name="connsiteX2" fmla="*/ 10043 w 10047"/>
              <a:gd name="connsiteY2" fmla="*/ 9284 h 10000"/>
              <a:gd name="connsiteX3" fmla="*/ 0 w 10047"/>
              <a:gd name="connsiteY3" fmla="*/ 10000 h 10000"/>
              <a:gd name="connsiteX4" fmla="*/ 9 w 10047"/>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47" h="10000">
                <a:moveTo>
                  <a:pt x="9" y="0"/>
                </a:moveTo>
                <a:cubicBezTo>
                  <a:pt x="-9" y="5"/>
                  <a:pt x="5027" y="346"/>
                  <a:pt x="10046" y="693"/>
                </a:cubicBezTo>
                <a:cubicBezTo>
                  <a:pt x="10052" y="3075"/>
                  <a:pt x="10037" y="6902"/>
                  <a:pt x="10043" y="9284"/>
                </a:cubicBezTo>
                <a:lnTo>
                  <a:pt x="0" y="10000"/>
                </a:lnTo>
                <a:cubicBezTo>
                  <a:pt x="6" y="6667"/>
                  <a:pt x="4" y="5000"/>
                  <a:pt x="9" y="0"/>
                </a:cubicBezTo>
                <a:close/>
              </a:path>
            </a:pathLst>
          </a:custGeom>
        </p:spPr>
        <p:txBody>
          <a:bodyPr anchor="ctr" anchorCtr="0">
            <a:normAutofit/>
          </a:bodyPr>
          <a:lstStyle>
            <a:lvl1pPr>
              <a:defRPr sz="1600"/>
            </a:lvl1pPr>
          </a:lstStyle>
          <a:p>
            <a:r>
              <a:rPr lang="en-US" smtClean="0"/>
              <a:t>Click icon to add picture</a:t>
            </a:r>
            <a:endParaRPr lang="en-US" dirty="0"/>
          </a:p>
        </p:txBody>
      </p:sp>
      <p:sp>
        <p:nvSpPr>
          <p:cNvPr id="10" name="Picture Placeholder 12"/>
          <p:cNvSpPr>
            <a:spLocks noGrp="1"/>
          </p:cNvSpPr>
          <p:nvPr>
            <p:ph type="pic" sz="quarter" idx="20"/>
          </p:nvPr>
        </p:nvSpPr>
        <p:spPr>
          <a:xfrm>
            <a:off x="2118039" y="2301050"/>
            <a:ext cx="2346769" cy="3245927"/>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8579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10000"/>
              <a:gd name="connsiteX1" fmla="*/ 10057 w 10057"/>
              <a:gd name="connsiteY1" fmla="*/ 1452 h 10000"/>
              <a:gd name="connsiteX2" fmla="*/ 10054 w 10057"/>
              <a:gd name="connsiteY2" fmla="*/ 5606 h 10000"/>
              <a:gd name="connsiteX3" fmla="*/ 0 w 10057"/>
              <a:gd name="connsiteY3" fmla="*/ 10000 h 10000"/>
              <a:gd name="connsiteX4" fmla="*/ 9 w 10057"/>
              <a:gd name="connsiteY4" fmla="*/ 0 h 10000"/>
              <a:gd name="connsiteX0" fmla="*/ 9 w 10057"/>
              <a:gd name="connsiteY0" fmla="*/ 0 h 7951"/>
              <a:gd name="connsiteX1" fmla="*/ 10057 w 10057"/>
              <a:gd name="connsiteY1" fmla="*/ 1452 h 7951"/>
              <a:gd name="connsiteX2" fmla="*/ 10054 w 10057"/>
              <a:gd name="connsiteY2" fmla="*/ 5606 h 7951"/>
              <a:gd name="connsiteX3" fmla="*/ 0 w 10057"/>
              <a:gd name="connsiteY3" fmla="*/ 7951 h 7951"/>
              <a:gd name="connsiteX4" fmla="*/ 9 w 10057"/>
              <a:gd name="connsiteY4" fmla="*/ 0 h 7951"/>
              <a:gd name="connsiteX0" fmla="*/ 9 w 10000"/>
              <a:gd name="connsiteY0" fmla="*/ 0 h 10000"/>
              <a:gd name="connsiteX1" fmla="*/ 10000 w 10000"/>
              <a:gd name="connsiteY1" fmla="*/ 1826 h 10000"/>
              <a:gd name="connsiteX2" fmla="*/ 9997 w 10000"/>
              <a:gd name="connsiteY2" fmla="*/ 705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1826 h 10000"/>
              <a:gd name="connsiteX2" fmla="*/ 9969 w 10000"/>
              <a:gd name="connsiteY2" fmla="*/ 7131 h 10000"/>
              <a:gd name="connsiteX3" fmla="*/ 0 w 10000"/>
              <a:gd name="connsiteY3" fmla="*/ 10000 h 10000"/>
              <a:gd name="connsiteX4" fmla="*/ 9 w 10000"/>
              <a:gd name="connsiteY4" fmla="*/ 0 h 10000"/>
              <a:gd name="connsiteX0" fmla="*/ 9 w 10000"/>
              <a:gd name="connsiteY0" fmla="*/ 0 h 10000"/>
              <a:gd name="connsiteX1" fmla="*/ 10000 w 10000"/>
              <a:gd name="connsiteY1" fmla="*/ 2854 h 10000"/>
              <a:gd name="connsiteX2" fmla="*/ 9969 w 10000"/>
              <a:gd name="connsiteY2" fmla="*/ 7131 h 10000"/>
              <a:gd name="connsiteX3" fmla="*/ 0 w 10000"/>
              <a:gd name="connsiteY3" fmla="*/ 10000 h 10000"/>
              <a:gd name="connsiteX4" fmla="*/ 9 w 10000"/>
              <a:gd name="connsiteY4" fmla="*/ 0 h 10000"/>
              <a:gd name="connsiteX0" fmla="*/ 9 w 15000"/>
              <a:gd name="connsiteY0" fmla="*/ 0 h 10000"/>
              <a:gd name="connsiteX1" fmla="*/ 15000 w 15000"/>
              <a:gd name="connsiteY1" fmla="*/ 2173 h 10000"/>
              <a:gd name="connsiteX2" fmla="*/ 9969 w 15000"/>
              <a:gd name="connsiteY2" fmla="*/ 7131 h 10000"/>
              <a:gd name="connsiteX3" fmla="*/ 0 w 15000"/>
              <a:gd name="connsiteY3" fmla="*/ 10000 h 10000"/>
              <a:gd name="connsiteX4" fmla="*/ 9 w 15000"/>
              <a:gd name="connsiteY4" fmla="*/ 0 h 10000"/>
              <a:gd name="connsiteX0" fmla="*/ 9 w 15024"/>
              <a:gd name="connsiteY0" fmla="*/ 0 h 10000"/>
              <a:gd name="connsiteX1" fmla="*/ 15000 w 15024"/>
              <a:gd name="connsiteY1" fmla="*/ 2173 h 10000"/>
              <a:gd name="connsiteX2" fmla="*/ 15024 w 15024"/>
              <a:gd name="connsiteY2" fmla="*/ 7919 h 10000"/>
              <a:gd name="connsiteX3" fmla="*/ 0 w 15024"/>
              <a:gd name="connsiteY3" fmla="*/ 10000 h 10000"/>
              <a:gd name="connsiteX4" fmla="*/ 9 w 15024"/>
              <a:gd name="connsiteY4" fmla="*/ 0 h 10000"/>
              <a:gd name="connsiteX0" fmla="*/ 9 w 15024"/>
              <a:gd name="connsiteY0" fmla="*/ 0 h 10000"/>
              <a:gd name="connsiteX1" fmla="*/ 15000 w 15024"/>
              <a:gd name="connsiteY1" fmla="*/ 2173 h 10000"/>
              <a:gd name="connsiteX2" fmla="*/ 15024 w 15024"/>
              <a:gd name="connsiteY2" fmla="*/ 7906 h 10000"/>
              <a:gd name="connsiteX3" fmla="*/ 0 w 15024"/>
              <a:gd name="connsiteY3" fmla="*/ 10000 h 10000"/>
              <a:gd name="connsiteX4" fmla="*/ 9 w 15024"/>
              <a:gd name="connsiteY4" fmla="*/ 0 h 10000"/>
              <a:gd name="connsiteX0" fmla="*/ 1 w 15016"/>
              <a:gd name="connsiteY0" fmla="*/ 0 h 10053"/>
              <a:gd name="connsiteX1" fmla="*/ 14992 w 15016"/>
              <a:gd name="connsiteY1" fmla="*/ 2173 h 10053"/>
              <a:gd name="connsiteX2" fmla="*/ 15016 w 15016"/>
              <a:gd name="connsiteY2" fmla="*/ 7906 h 10053"/>
              <a:gd name="connsiteX3" fmla="*/ 20 w 15016"/>
              <a:gd name="connsiteY3" fmla="*/ 10053 h 10053"/>
              <a:gd name="connsiteX4" fmla="*/ 1 w 15016"/>
              <a:gd name="connsiteY4" fmla="*/ 0 h 10053"/>
              <a:gd name="connsiteX0" fmla="*/ 9 w 15024"/>
              <a:gd name="connsiteY0" fmla="*/ 0 h 10040"/>
              <a:gd name="connsiteX1" fmla="*/ 15000 w 15024"/>
              <a:gd name="connsiteY1" fmla="*/ 2173 h 10040"/>
              <a:gd name="connsiteX2" fmla="*/ 15024 w 15024"/>
              <a:gd name="connsiteY2" fmla="*/ 7906 h 10040"/>
              <a:gd name="connsiteX3" fmla="*/ 0 w 15024"/>
              <a:gd name="connsiteY3" fmla="*/ 10040 h 10040"/>
              <a:gd name="connsiteX4" fmla="*/ 9 w 15024"/>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39"/>
              <a:gd name="connsiteY0" fmla="*/ 0 h 10040"/>
              <a:gd name="connsiteX1" fmla="*/ 15139 w 15139"/>
              <a:gd name="connsiteY1" fmla="*/ 2200 h 10040"/>
              <a:gd name="connsiteX2" fmla="*/ 15024 w 15139"/>
              <a:gd name="connsiteY2" fmla="*/ 7906 h 10040"/>
              <a:gd name="connsiteX3" fmla="*/ 0 w 15139"/>
              <a:gd name="connsiteY3" fmla="*/ 10040 h 10040"/>
              <a:gd name="connsiteX4" fmla="*/ 9 w 15139"/>
              <a:gd name="connsiteY4" fmla="*/ 0 h 10040"/>
              <a:gd name="connsiteX0" fmla="*/ 9 w 15148"/>
              <a:gd name="connsiteY0" fmla="*/ 0 h 10040"/>
              <a:gd name="connsiteX1" fmla="*/ 15139 w 15148"/>
              <a:gd name="connsiteY1" fmla="*/ 2200 h 10040"/>
              <a:gd name="connsiteX2" fmla="*/ 15135 w 15148"/>
              <a:gd name="connsiteY2" fmla="*/ 7906 h 10040"/>
              <a:gd name="connsiteX3" fmla="*/ 0 w 15148"/>
              <a:gd name="connsiteY3" fmla="*/ 10040 h 10040"/>
              <a:gd name="connsiteX4" fmla="*/ 9 w 15148"/>
              <a:gd name="connsiteY4" fmla="*/ 0 h 10040"/>
              <a:gd name="connsiteX0" fmla="*/ 9 w 15143"/>
              <a:gd name="connsiteY0" fmla="*/ 0 h 10040"/>
              <a:gd name="connsiteX1" fmla="*/ 15111 w 15143"/>
              <a:gd name="connsiteY1" fmla="*/ 2240 h 10040"/>
              <a:gd name="connsiteX2" fmla="*/ 15135 w 15143"/>
              <a:gd name="connsiteY2" fmla="*/ 7906 h 10040"/>
              <a:gd name="connsiteX3" fmla="*/ 0 w 15143"/>
              <a:gd name="connsiteY3" fmla="*/ 10040 h 10040"/>
              <a:gd name="connsiteX4" fmla="*/ 9 w 15143"/>
              <a:gd name="connsiteY4" fmla="*/ 0 h 10040"/>
              <a:gd name="connsiteX0" fmla="*/ 9 w 15141"/>
              <a:gd name="connsiteY0" fmla="*/ 0 h 10040"/>
              <a:gd name="connsiteX1" fmla="*/ 15083 w 15141"/>
              <a:gd name="connsiteY1" fmla="*/ 2187 h 10040"/>
              <a:gd name="connsiteX2" fmla="*/ 15135 w 15141"/>
              <a:gd name="connsiteY2" fmla="*/ 7906 h 10040"/>
              <a:gd name="connsiteX3" fmla="*/ 0 w 15141"/>
              <a:gd name="connsiteY3" fmla="*/ 10040 h 10040"/>
              <a:gd name="connsiteX4" fmla="*/ 9 w 15141"/>
              <a:gd name="connsiteY4" fmla="*/ 0 h 10040"/>
              <a:gd name="connsiteX0" fmla="*/ 9 w 15083"/>
              <a:gd name="connsiteY0" fmla="*/ 0 h 10040"/>
              <a:gd name="connsiteX1" fmla="*/ 15083 w 15083"/>
              <a:gd name="connsiteY1" fmla="*/ 2187 h 10040"/>
              <a:gd name="connsiteX2" fmla="*/ 15052 w 15083"/>
              <a:gd name="connsiteY2" fmla="*/ 7906 h 10040"/>
              <a:gd name="connsiteX3" fmla="*/ 0 w 15083"/>
              <a:gd name="connsiteY3" fmla="*/ 10040 h 10040"/>
              <a:gd name="connsiteX4" fmla="*/ 9 w 15083"/>
              <a:gd name="connsiteY4" fmla="*/ 0 h 10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83" h="10040">
                <a:moveTo>
                  <a:pt x="9" y="0"/>
                </a:moveTo>
                <a:lnTo>
                  <a:pt x="15083" y="2187"/>
                </a:lnTo>
                <a:cubicBezTo>
                  <a:pt x="15081" y="2167"/>
                  <a:pt x="15081" y="7843"/>
                  <a:pt x="15052" y="7906"/>
                </a:cubicBezTo>
                <a:cubicBezTo>
                  <a:pt x="15047" y="7857"/>
                  <a:pt x="-38" y="10045"/>
                  <a:pt x="0" y="10040"/>
                </a:cubicBezTo>
                <a:cubicBezTo>
                  <a:pt x="6" y="5848"/>
                  <a:pt x="3" y="4192"/>
                  <a:pt x="9" y="0"/>
                </a:cubicBezTo>
                <a:close/>
              </a:path>
            </a:pathLst>
          </a:custGeom>
        </p:spPr>
        <p:txBody>
          <a:bodyPr anchor="ctr" anchorCtr="0">
            <a:normAutofit/>
          </a:bodyPr>
          <a:lstStyle>
            <a:lvl1pPr marL="0" marR="0" indent="0" algn="l" defTabSz="1243266" rtl="0" eaLnBrk="1" fontAlgn="base" latinLnBrk="0" hangingPunct="1">
              <a:lnSpc>
                <a:spcPct val="95000"/>
              </a:lnSpc>
              <a:spcBef>
                <a:spcPts val="0"/>
              </a:spcBef>
              <a:spcAft>
                <a:spcPts val="0"/>
              </a:spcAft>
              <a:buClr>
                <a:schemeClr val="accent1"/>
              </a:buClr>
              <a:buSzPct val="110000"/>
              <a:buFont typeface="Avenir LT Pro 45 Book" charset="0"/>
              <a:buNone/>
              <a:tabLst/>
              <a:defRPr sz="1600"/>
            </a:lvl1pPr>
          </a:lstStyle>
          <a:p>
            <a:r>
              <a:rPr lang="en-US" smtClean="0"/>
              <a:t>Click icon to add picture</a:t>
            </a:r>
            <a:endParaRPr lang="en-US" dirty="0"/>
          </a:p>
        </p:txBody>
      </p:sp>
      <p:sp>
        <p:nvSpPr>
          <p:cNvPr id="2" name="Title 1"/>
          <p:cNvSpPr>
            <a:spLocks noGrp="1"/>
          </p:cNvSpPr>
          <p:nvPr>
            <p:ph type="title" hasCustomPrompt="1"/>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2991420366"/>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chemeClr val="bg1"/>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165911206"/>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 2">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3383628" y="1668463"/>
            <a:ext cx="8778210" cy="5029200"/>
          </a:xfrm>
        </p:spPr>
        <p:txBody>
          <a:bodyPr wrap="square">
            <a:no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p:nvPr>
        </p:nvSpPr>
        <p:spPr>
          <a:xfrm>
            <a:off x="283148" y="1668463"/>
            <a:ext cx="2743200" cy="5029200"/>
          </a:xfrm>
        </p:spPr>
        <p:txBody>
          <a:bodyPr>
            <a:noAutofit/>
          </a:bodyPr>
          <a:lstStyle>
            <a:lvl1pPr marL="0" indent="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smtClean="0"/>
              <a:t>Click to edit Master text styles</a:t>
            </a:r>
          </a:p>
        </p:txBody>
      </p:sp>
    </p:spTree>
    <p:extLst>
      <p:ext uri="{BB962C8B-B14F-4D97-AF65-F5344CB8AC3E}">
        <p14:creationId xmlns:p14="http://schemas.microsoft.com/office/powerpoint/2010/main" val="2428715814"/>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Only Large">
    <p:spTree>
      <p:nvGrpSpPr>
        <p:cNvPr id="1" name=""/>
        <p:cNvGrpSpPr/>
        <p:nvPr/>
      </p:nvGrpSpPr>
      <p:grpSpPr>
        <a:xfrm>
          <a:off x="0" y="0"/>
          <a:ext cx="0" cy="0"/>
          <a:chOff x="0" y="0"/>
          <a:chExt cx="0" cy="0"/>
        </a:xfrm>
      </p:grpSpPr>
      <p:sp>
        <p:nvSpPr>
          <p:cNvPr id="2" name="Title 1"/>
          <p:cNvSpPr>
            <a:spLocks noGrp="1"/>
          </p:cNvSpPr>
          <p:nvPr>
            <p:ph type="title"/>
          </p:nvPr>
        </p:nvSpPr>
        <p:spPr>
          <a:xfrm>
            <a:off x="1189038" y="2125663"/>
            <a:ext cx="10058399" cy="1828800"/>
          </a:xfrm>
        </p:spPr>
        <p:txBody>
          <a:bodyPr/>
          <a:lstStyle>
            <a:lvl1pPr>
              <a:defRPr sz="48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sz="quarter" idx="11" hasCustomPrompt="1"/>
          </p:nvPr>
        </p:nvSpPr>
        <p:spPr>
          <a:xfrm>
            <a:off x="283148" y="1668463"/>
            <a:ext cx="2743200" cy="5029200"/>
          </a:xfrm>
        </p:spPr>
        <p:txBody>
          <a:bodyPr>
            <a:noAutofit/>
          </a:bodyPr>
          <a:lstStyle>
            <a:lvl1pPr marL="342900" indent="-342900">
              <a:buNone/>
              <a:defRPr kumimoji="0" lang="en-US" sz="2400" b="0" i="0" u="none" strike="noStrike" kern="1200" cap="none" spc="0" normalizeH="0" baseline="0" dirty="0" smtClean="0">
                <a:ln>
                  <a:noFill/>
                </a:ln>
                <a:gradFill>
                  <a:gsLst>
                    <a:gs pos="100000">
                      <a:srgbClr val="000000">
                        <a:lumMod val="75000"/>
                        <a:lumOff val="25000"/>
                      </a:srgbClr>
                    </a:gs>
                    <a:gs pos="0">
                      <a:srgbClr val="000000">
                        <a:lumMod val="75000"/>
                        <a:lumOff val="25000"/>
                      </a:srgbClr>
                    </a:gs>
                  </a:gsLst>
                  <a:lin ang="5400000" scaled="0"/>
                </a:gradFill>
                <a:effectLst/>
                <a:uLnTx/>
                <a:uFillTx/>
                <a:latin typeface="+mn-lt"/>
                <a:ea typeface="+mj-ea"/>
                <a:cs typeface="+mj-cs"/>
              </a:defRPr>
            </a:lvl1pPr>
          </a:lstStyle>
          <a:p>
            <a:pPr marL="0" marR="0" lvl="0" indent="0" algn="l" defTabSz="914166" rtl="0" eaLnBrk="1" fontAlgn="auto" latinLnBrk="0" hangingPunct="1">
              <a:lnSpc>
                <a:spcPct val="100000"/>
              </a:lnSpc>
              <a:spcBef>
                <a:spcPct val="0"/>
              </a:spcBef>
              <a:spcAft>
                <a:spcPts val="0"/>
              </a:spcAft>
              <a:buClrTx/>
              <a:buSzTx/>
              <a:tabLst/>
              <a:defRPr/>
            </a:pPr>
            <a:r>
              <a:rPr lang="en-US" dirty="0" smtClean="0"/>
              <a:t>Click to edit</a:t>
            </a:r>
            <a:br>
              <a:rPr lang="en-US" dirty="0" smtClean="0"/>
            </a:br>
            <a:r>
              <a:rPr lang="en-US" dirty="0" smtClean="0"/>
              <a:t>Master text styles</a:t>
            </a:r>
          </a:p>
        </p:txBody>
      </p:sp>
    </p:spTree>
    <p:extLst>
      <p:ext uri="{BB962C8B-B14F-4D97-AF65-F5344CB8AC3E}">
        <p14:creationId xmlns:p14="http://schemas.microsoft.com/office/powerpoint/2010/main" val="367358941"/>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wrap="square" lIns="182880" tIns="146304" rIns="182880" bIns="146304" anchor="ctr">
            <a:noAutofit/>
          </a:bodyPr>
          <a:lstStyle>
            <a:lvl1pPr marL="0" indent="0">
              <a:lnSpc>
                <a:spcPct val="95000"/>
              </a:lnSpc>
              <a:spcBef>
                <a:spcPts val="0"/>
              </a:spcBef>
              <a:spcAft>
                <a:spcPts val="1632"/>
              </a:spcAft>
              <a:buNone/>
              <a:defRPr lang="en-US" sz="3600" kern="1200" dirty="0" smtClean="0">
                <a:gradFill>
                  <a:gsLst>
                    <a:gs pos="28302">
                      <a:schemeClr val="tx1">
                        <a:lumMod val="75000"/>
                        <a:lumOff val="25000"/>
                      </a:schemeClr>
                    </a:gs>
                    <a:gs pos="67000">
                      <a:schemeClr val="tx1">
                        <a:lumMod val="75000"/>
                        <a:lumOff val="25000"/>
                      </a:schemeClr>
                    </a:gs>
                  </a:gsLst>
                  <a:lin ang="5400000" scaled="0"/>
                </a:gradFill>
                <a:latin typeface="+mj-lt"/>
                <a:ea typeface="+mn-ea"/>
                <a:cs typeface="+mn-cs"/>
              </a:defRPr>
            </a:lvl1pPr>
            <a:lvl2pPr>
              <a:lnSpc>
                <a:spcPct val="100000"/>
              </a:lnSpc>
              <a:spcBef>
                <a:spcPts val="816"/>
              </a:spcBef>
              <a:defRPr sz="1900">
                <a:solidFill>
                  <a:srgbClr val="FFFFFF"/>
                </a:solidFill>
              </a:defRPr>
            </a:lvl2pPr>
            <a:lvl3pPr>
              <a:lnSpc>
                <a:spcPct val="100000"/>
              </a:lnSpc>
              <a:spcBef>
                <a:spcPts val="816"/>
              </a:spcBef>
              <a:defRPr sz="1900">
                <a:solidFill>
                  <a:srgbClr val="FFFFFF"/>
                </a:solidFill>
              </a:defRPr>
            </a:lvl3pPr>
            <a:lvl4pPr>
              <a:lnSpc>
                <a:spcPct val="100000"/>
              </a:lnSpc>
              <a:spcBef>
                <a:spcPts val="816"/>
              </a:spcBef>
              <a:defRPr sz="1900">
                <a:solidFill>
                  <a:srgbClr val="FFFFFF"/>
                </a:solidFill>
              </a:defRPr>
            </a:lvl4pPr>
            <a:lvl5pPr>
              <a:lnSpc>
                <a:spcPct val="100000"/>
              </a:lnSpc>
              <a:spcBef>
                <a:spcPts val="816"/>
              </a:spcBef>
              <a:defRPr sz="1900">
                <a:solidFill>
                  <a:srgbClr val="FFFFFF"/>
                </a:solidFill>
              </a:defRPr>
            </a:lvl5pPr>
          </a:lstStyle>
          <a:p>
            <a:pPr marL="0" lvl="0" indent="0" algn="l" defTabSz="914166" rtl="0" eaLnBrk="1" latinLnBrk="0" hangingPunct="1">
              <a:spcBef>
                <a:spcPct val="20000"/>
              </a:spcBef>
            </a:pPr>
            <a:r>
              <a:rPr lang="en-US" smtClean="0"/>
              <a:t>Click to edit Master text styles</a:t>
            </a:r>
          </a:p>
        </p:txBody>
      </p:sp>
      <p:sp>
        <p:nvSpPr>
          <p:cNvPr id="15" name="Title 1"/>
          <p:cNvSpPr>
            <a:spLocks noGrp="1"/>
          </p:cNvSpPr>
          <p:nvPr>
            <p:ph type="ctrTitle" hasCustomPrompt="1"/>
          </p:nvPr>
        </p:nvSpPr>
        <p:spPr>
          <a:xfrm>
            <a:off x="274638" y="1537563"/>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4106875086"/>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lor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None/>
              <a:defRPr lang="en-US" sz="3600" kern="1200" dirty="0" smtClean="0">
                <a:gradFill>
                  <a:gsLst>
                    <a:gs pos="8491">
                      <a:schemeClr val="tx1">
                        <a:lumMod val="75000"/>
                        <a:lumOff val="25000"/>
                      </a:schemeClr>
                    </a:gs>
                    <a:gs pos="100000">
                      <a:schemeClr val="tx1">
                        <a:lumMod val="75000"/>
                        <a:lumOff val="25000"/>
                      </a:schemeClr>
                    </a:gs>
                  </a:gsLst>
                  <a:lin ang="5400000" scaled="0"/>
                </a:gradFill>
                <a:latin typeface="+mj-lt"/>
                <a:ea typeface="+mn-ea"/>
                <a:cs typeface="+mn-cs"/>
              </a:defRPr>
            </a:lvl1pPr>
          </a:lstStyle>
          <a:p>
            <a:pPr marL="0" lvl="0" indent="0" algn="l" defTabSz="914166" rtl="0" eaLnBrk="1" latinLnBrk="0" hangingPunct="1">
              <a:spcBef>
                <a:spcPct val="20000"/>
              </a:spcBef>
              <a:spcAft>
                <a:spcPts val="1632"/>
              </a:spcAft>
            </a:pPr>
            <a:r>
              <a:rPr lang="en-US" smtClean="0"/>
              <a:t>Click to edit Master text styles</a:t>
            </a:r>
          </a:p>
        </p:txBody>
      </p:sp>
      <p:sp>
        <p:nvSpPr>
          <p:cNvPr id="6" name="Text Placeholder 8"/>
          <p:cNvSpPr>
            <a:spLocks noGrp="1"/>
          </p:cNvSpPr>
          <p:nvPr>
            <p:ph type="body" sz="quarter" idx="16" hasCustomPrompt="1"/>
          </p:nvPr>
        </p:nvSpPr>
        <p:spPr>
          <a:xfrm>
            <a:off x="274641" y="296864"/>
            <a:ext cx="11887199" cy="914400"/>
          </a:xfrm>
        </p:spPr>
        <p:txBody>
          <a:bodyPr vert="horz" lIns="182880" tIns="146304" rIns="182880" bIns="146304" rtlCol="0" anchor="t">
            <a:noAutofit/>
          </a:bodyPr>
          <a:lstStyle>
            <a:lvl1pPr marL="0" indent="0"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lvl="0">
              <a:spcBef>
                <a:spcPct val="0"/>
              </a:spcBef>
            </a:pPr>
            <a:r>
              <a:rPr lang="en-US" dirty="0" smtClean="0"/>
              <a:t>Click to edit master text styles</a:t>
            </a:r>
          </a:p>
        </p:txBody>
      </p:sp>
      <p:sp>
        <p:nvSpPr>
          <p:cNvPr id="5" name="Title 1"/>
          <p:cNvSpPr>
            <a:spLocks noGrp="1"/>
          </p:cNvSpPr>
          <p:nvPr>
            <p:ph type="ctrTitle" hasCustomPrompt="1"/>
          </p:nvPr>
        </p:nvSpPr>
        <p:spPr>
          <a:xfrm>
            <a:off x="274638" y="1537564"/>
            <a:ext cx="3931941" cy="3919398"/>
          </a:xfrm>
          <a:custGeom>
            <a:avLst/>
            <a:gdLst>
              <a:gd name="connsiteX0" fmla="*/ 0 w 2431552"/>
              <a:gd name="connsiteY0" fmla="*/ 0 h 576072"/>
              <a:gd name="connsiteX1" fmla="*/ 2431552 w 2431552"/>
              <a:gd name="connsiteY1" fmla="*/ 0 h 576072"/>
              <a:gd name="connsiteX2" fmla="*/ 2431552 w 2431552"/>
              <a:gd name="connsiteY2" fmla="*/ 576072 h 576072"/>
              <a:gd name="connsiteX3" fmla="*/ 0 w 2431552"/>
              <a:gd name="connsiteY3" fmla="*/ 576072 h 576072"/>
              <a:gd name="connsiteX4" fmla="*/ 0 w 2431552"/>
              <a:gd name="connsiteY4" fmla="*/ 0 h 576072"/>
              <a:gd name="connsiteX0" fmla="*/ 0 w 2610228"/>
              <a:gd name="connsiteY0" fmla="*/ 704193 h 1280265"/>
              <a:gd name="connsiteX1" fmla="*/ 2610228 w 2610228"/>
              <a:gd name="connsiteY1" fmla="*/ 0 h 1280265"/>
              <a:gd name="connsiteX2" fmla="*/ 2431552 w 2610228"/>
              <a:gd name="connsiteY2" fmla="*/ 1280265 h 1280265"/>
              <a:gd name="connsiteX3" fmla="*/ 0 w 2610228"/>
              <a:gd name="connsiteY3" fmla="*/ 1280265 h 1280265"/>
              <a:gd name="connsiteX4" fmla="*/ 0 w 2610228"/>
              <a:gd name="connsiteY4" fmla="*/ 704193 h 1280265"/>
              <a:gd name="connsiteX0" fmla="*/ 0 w 2620739"/>
              <a:gd name="connsiteY0" fmla="*/ 704193 h 2037009"/>
              <a:gd name="connsiteX1" fmla="*/ 2610228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620739"/>
              <a:gd name="connsiteY0" fmla="*/ 483476 h 1816292"/>
              <a:gd name="connsiteX1" fmla="*/ 2389511 w 2620739"/>
              <a:gd name="connsiteY1" fmla="*/ 0 h 1816292"/>
              <a:gd name="connsiteX2" fmla="*/ 2620739 w 2620739"/>
              <a:gd name="connsiteY2" fmla="*/ 1816292 h 1816292"/>
              <a:gd name="connsiteX3" fmla="*/ 0 w 2620739"/>
              <a:gd name="connsiteY3" fmla="*/ 1059548 h 1816292"/>
              <a:gd name="connsiteX4" fmla="*/ 0 w 2620739"/>
              <a:gd name="connsiteY4" fmla="*/ 483476 h 1816292"/>
              <a:gd name="connsiteX0" fmla="*/ 0 w 2620739"/>
              <a:gd name="connsiteY0" fmla="*/ 704193 h 2037009"/>
              <a:gd name="connsiteX1" fmla="*/ 2589207 w 2620739"/>
              <a:gd name="connsiteY1" fmla="*/ 0 h 2037009"/>
              <a:gd name="connsiteX2" fmla="*/ 2620739 w 2620739"/>
              <a:gd name="connsiteY2" fmla="*/ 2037009 h 2037009"/>
              <a:gd name="connsiteX3" fmla="*/ 0 w 2620739"/>
              <a:gd name="connsiteY3" fmla="*/ 1280265 h 2037009"/>
              <a:gd name="connsiteX4" fmla="*/ 0 w 2620739"/>
              <a:gd name="connsiteY4" fmla="*/ 704193 h 2037009"/>
              <a:gd name="connsiteX0" fmla="*/ 0 w 2862477"/>
              <a:gd name="connsiteY0" fmla="*/ 0 h 2425892"/>
              <a:gd name="connsiteX1" fmla="*/ 2830945 w 2862477"/>
              <a:gd name="connsiteY1" fmla="*/ 388883 h 2425892"/>
              <a:gd name="connsiteX2" fmla="*/ 2862477 w 2862477"/>
              <a:gd name="connsiteY2" fmla="*/ 2425892 h 2425892"/>
              <a:gd name="connsiteX3" fmla="*/ 241738 w 2862477"/>
              <a:gd name="connsiteY3" fmla="*/ 1669148 h 2425892"/>
              <a:gd name="connsiteX4" fmla="*/ 0 w 2862477"/>
              <a:gd name="connsiteY4" fmla="*/ 0 h 2425892"/>
              <a:gd name="connsiteX0" fmla="*/ 0 w 2862477"/>
              <a:gd name="connsiteY0" fmla="*/ 0 h 2804265"/>
              <a:gd name="connsiteX1" fmla="*/ 2830945 w 2862477"/>
              <a:gd name="connsiteY1" fmla="*/ 388883 h 2804265"/>
              <a:gd name="connsiteX2" fmla="*/ 2862477 w 2862477"/>
              <a:gd name="connsiteY2" fmla="*/ 2425892 h 2804265"/>
              <a:gd name="connsiteX3" fmla="*/ 21021 w 2862477"/>
              <a:gd name="connsiteY3" fmla="*/ 2804265 h 2804265"/>
              <a:gd name="connsiteX4" fmla="*/ 0 w 2862477"/>
              <a:gd name="connsiteY4" fmla="*/ 0 h 2804265"/>
              <a:gd name="connsiteX0" fmla="*/ 0 w 2967580"/>
              <a:gd name="connsiteY0" fmla="*/ 0 h 2961920"/>
              <a:gd name="connsiteX1" fmla="*/ 2936048 w 2967580"/>
              <a:gd name="connsiteY1" fmla="*/ 546538 h 2961920"/>
              <a:gd name="connsiteX2" fmla="*/ 2967580 w 2967580"/>
              <a:gd name="connsiteY2" fmla="*/ 2583547 h 2961920"/>
              <a:gd name="connsiteX3" fmla="*/ 126124 w 2967580"/>
              <a:gd name="connsiteY3" fmla="*/ 2961920 h 2961920"/>
              <a:gd name="connsiteX4" fmla="*/ 0 w 2967580"/>
              <a:gd name="connsiteY4" fmla="*/ 0 h 2961920"/>
              <a:gd name="connsiteX0" fmla="*/ 10511 w 2841456"/>
              <a:gd name="connsiteY0" fmla="*/ 0 h 2814775"/>
              <a:gd name="connsiteX1" fmla="*/ 2809924 w 2841456"/>
              <a:gd name="connsiteY1" fmla="*/ 399393 h 2814775"/>
              <a:gd name="connsiteX2" fmla="*/ 2841456 w 2841456"/>
              <a:gd name="connsiteY2" fmla="*/ 2436402 h 2814775"/>
              <a:gd name="connsiteX3" fmla="*/ 0 w 2841456"/>
              <a:gd name="connsiteY3" fmla="*/ 2814775 h 2814775"/>
              <a:gd name="connsiteX4" fmla="*/ 10511 w 2841456"/>
              <a:gd name="connsiteY4" fmla="*/ 0 h 2814775"/>
              <a:gd name="connsiteX0" fmla="*/ 10511 w 2845941"/>
              <a:gd name="connsiteY0" fmla="*/ 0 h 2814775"/>
              <a:gd name="connsiteX1" fmla="*/ 2842437 w 2845941"/>
              <a:gd name="connsiteY1" fmla="*/ 415742 h 2814775"/>
              <a:gd name="connsiteX2" fmla="*/ 2841456 w 2845941"/>
              <a:gd name="connsiteY2" fmla="*/ 2436402 h 2814775"/>
              <a:gd name="connsiteX3" fmla="*/ 0 w 2845941"/>
              <a:gd name="connsiteY3" fmla="*/ 2814775 h 2814775"/>
              <a:gd name="connsiteX4" fmla="*/ 10511 w 2845941"/>
              <a:gd name="connsiteY4" fmla="*/ 0 h 2814775"/>
              <a:gd name="connsiteX0" fmla="*/ 10511 w 2841456"/>
              <a:gd name="connsiteY0" fmla="*/ 0 h 2814775"/>
              <a:gd name="connsiteX1" fmla="*/ 2834309 w 2841456"/>
              <a:gd name="connsiteY1" fmla="*/ 391219 h 2814775"/>
              <a:gd name="connsiteX2" fmla="*/ 2841456 w 2841456"/>
              <a:gd name="connsiteY2" fmla="*/ 2436402 h 2814775"/>
              <a:gd name="connsiteX3" fmla="*/ 0 w 2841456"/>
              <a:gd name="connsiteY3" fmla="*/ 2814775 h 2814775"/>
              <a:gd name="connsiteX4" fmla="*/ 10511 w 2841456"/>
              <a:gd name="connsiteY4" fmla="*/ 0 h 2814775"/>
              <a:gd name="connsiteX0" fmla="*/ 3504 w 2834449"/>
              <a:gd name="connsiteY0" fmla="*/ 0 h 2847473"/>
              <a:gd name="connsiteX1" fmla="*/ 2827302 w 2834449"/>
              <a:gd name="connsiteY1" fmla="*/ 391219 h 2847473"/>
              <a:gd name="connsiteX2" fmla="*/ 2834449 w 2834449"/>
              <a:gd name="connsiteY2" fmla="*/ 2436402 h 2847473"/>
              <a:gd name="connsiteX3" fmla="*/ 1122 w 2834449"/>
              <a:gd name="connsiteY3" fmla="*/ 2847473 h 2847473"/>
              <a:gd name="connsiteX4" fmla="*/ 3504 w 2834449"/>
              <a:gd name="connsiteY4" fmla="*/ 0 h 2847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449" h="2847473">
                <a:moveTo>
                  <a:pt x="3504" y="0"/>
                </a:moveTo>
                <a:lnTo>
                  <a:pt x="2827302" y="391219"/>
                </a:lnTo>
                <a:cubicBezTo>
                  <a:pt x="2830806" y="1070222"/>
                  <a:pt x="2830945" y="1757399"/>
                  <a:pt x="2834449" y="2436402"/>
                </a:cubicBezTo>
                <a:lnTo>
                  <a:pt x="1122" y="2847473"/>
                </a:lnTo>
                <a:cubicBezTo>
                  <a:pt x="4626" y="1909215"/>
                  <a:pt x="0" y="938258"/>
                  <a:pt x="3504" y="0"/>
                </a:cubicBezTo>
                <a:close/>
              </a:path>
            </a:pathLst>
          </a:custGeom>
          <a:solidFill>
            <a:schemeClr val="tx2"/>
          </a:solidFill>
          <a:ln>
            <a:noFill/>
          </a:ln>
          <a:extLst/>
        </p:spPr>
        <p:txBody>
          <a:bodyPr vert="horz" wrap="square" lIns="182880" tIns="146304" rIns="182880" bIns="146304" numCol="1" anchor="ctr" anchorCtr="0" compatLnSpc="1">
            <a:prstTxWarp prst="textNoShape">
              <a:avLst/>
            </a:prstTxWarp>
            <a:noAutofit/>
          </a:bodyPr>
          <a:lstStyle>
            <a:lvl1pPr>
              <a:lnSpc>
                <a:spcPct val="95000"/>
              </a:lnSpc>
              <a:defRPr lang="en-US" sz="4000" kern="1200" dirty="0" smtClean="0">
                <a:gradFill>
                  <a:gsLst>
                    <a:gs pos="0">
                      <a:srgbClr val="FFFFFF"/>
                    </a:gs>
                    <a:gs pos="100000">
                      <a:srgbClr val="FFFFFF"/>
                    </a:gs>
                  </a:gsLst>
                  <a:lin ang="5400000" scaled="0"/>
                </a:gradFill>
                <a:latin typeface="Segoe UI Light"/>
                <a:ea typeface="ＭＳ Ｐゴシック" charset="0"/>
                <a:cs typeface="Segoe UI Light"/>
              </a:defRPr>
            </a:lvl1pPr>
          </a:lstStyle>
          <a:p>
            <a:pPr marL="0" lvl="0" indent="0" algn="l" defTabSz="1243266" rtl="0" eaLnBrk="1" fontAlgn="base" latinLnBrk="0" hangingPunct="1">
              <a:lnSpc>
                <a:spcPct val="100000"/>
              </a:lnSpc>
              <a:spcBef>
                <a:spcPct val="0"/>
              </a:spcBef>
              <a:spcAft>
                <a:spcPct val="0"/>
              </a:spcAft>
              <a:buFontTx/>
              <a:buNone/>
            </a:pPr>
            <a:r>
              <a:rPr lang="en-US" dirty="0" smtClean="0"/>
              <a:t>Click to edit master title style</a:t>
            </a:r>
            <a:endParaRPr lang="en-US" dirty="0"/>
          </a:p>
        </p:txBody>
      </p:sp>
    </p:spTree>
    <p:extLst>
      <p:ext uri="{BB962C8B-B14F-4D97-AF65-F5344CB8AC3E}">
        <p14:creationId xmlns:p14="http://schemas.microsoft.com/office/powerpoint/2010/main" val="66105043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Shape &amp; Color Background w/ Title">
    <p:spTree>
      <p:nvGrpSpPr>
        <p:cNvPr id="1" name=""/>
        <p:cNvGrpSpPr/>
        <p:nvPr/>
      </p:nvGrpSpPr>
      <p:grpSpPr>
        <a:xfrm>
          <a:off x="0" y="0"/>
          <a:ext cx="0" cy="0"/>
          <a:chOff x="0" y="0"/>
          <a:chExt cx="0" cy="0"/>
        </a:xfrm>
      </p:grpSpPr>
      <p:sp>
        <p:nvSpPr>
          <p:cNvPr id="4" name="Text Placeholder 13"/>
          <p:cNvSpPr>
            <a:spLocks noGrp="1"/>
          </p:cNvSpPr>
          <p:nvPr>
            <p:ph type="body" sz="quarter" idx="15"/>
          </p:nvPr>
        </p:nvSpPr>
        <p:spPr>
          <a:xfrm>
            <a:off x="4846638" y="3040063"/>
            <a:ext cx="7315203" cy="914400"/>
          </a:xfrm>
        </p:spPr>
        <p:txBody>
          <a:bodyPr vert="horz" wrap="square" lIns="182880" tIns="146304" rIns="182880" bIns="146304" rtlCol="0" anchor="ctr">
            <a:noAutofit/>
          </a:bodyPr>
          <a:lstStyle>
            <a:lvl1pPr marL="0" indent="0">
              <a:buFont typeface="Arial" panose="020B0604020202020204" pitchFamily="34" charset="0"/>
              <a:buNone/>
              <a:defRPr lang="en-US" sz="3600" kern="1200" dirty="0" smtClean="0">
                <a:gradFill>
                  <a:gsLst>
                    <a:gs pos="1299">
                      <a:schemeClr val="tx1"/>
                    </a:gs>
                    <a:gs pos="100000">
                      <a:schemeClr val="tx1"/>
                    </a:gs>
                  </a:gsLst>
                  <a:lin ang="5400000" scaled="0"/>
                </a:gradFill>
                <a:latin typeface="+mj-lt"/>
                <a:ea typeface="+mn-ea"/>
                <a:cs typeface="+mn-cs"/>
              </a:defRPr>
            </a:lvl1pPr>
          </a:lstStyle>
          <a:p>
            <a:pPr marL="0" lvl="0" indent="0" algn="l" defTabSz="914166" rtl="0" eaLnBrk="1" latinLnBrk="0" hangingPunct="1">
              <a:spcBef>
                <a:spcPct val="20000"/>
              </a:spcBef>
            </a:pPr>
            <a:r>
              <a:rPr lang="en-US" smtClean="0"/>
              <a:t>Click to edit Master text styles</a:t>
            </a:r>
          </a:p>
        </p:txBody>
      </p:sp>
      <p:sp>
        <p:nvSpPr>
          <p:cNvPr id="7" name="Picture Placeholder 12"/>
          <p:cNvSpPr>
            <a:spLocks noGrp="1"/>
          </p:cNvSpPr>
          <p:nvPr>
            <p:ph type="pic" sz="quarter" idx="16"/>
          </p:nvPr>
        </p:nvSpPr>
        <p:spPr>
          <a:xfrm>
            <a:off x="274638" y="1535875"/>
            <a:ext cx="3931920" cy="3922776"/>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 name="connsiteX0" fmla="*/ 0 w 10000"/>
              <a:gd name="connsiteY0" fmla="*/ 0 h 10000"/>
              <a:gd name="connsiteX1" fmla="*/ 10000 w 10000"/>
              <a:gd name="connsiteY1" fmla="*/ 0 h 10000"/>
              <a:gd name="connsiteX2" fmla="*/ 8574 w 10000"/>
              <a:gd name="connsiteY2" fmla="*/ 10000 h 10000"/>
              <a:gd name="connsiteX3" fmla="*/ 2000 w 10000"/>
              <a:gd name="connsiteY3" fmla="*/ 10000 h 10000"/>
              <a:gd name="connsiteX4" fmla="*/ 0 w 10000"/>
              <a:gd name="connsiteY4" fmla="*/ 0 h 10000"/>
              <a:gd name="connsiteX0" fmla="*/ 0 w 10000"/>
              <a:gd name="connsiteY0" fmla="*/ 0 h 10028"/>
              <a:gd name="connsiteX1" fmla="*/ 10000 w 10000"/>
              <a:gd name="connsiteY1" fmla="*/ 0 h 10028"/>
              <a:gd name="connsiteX2" fmla="*/ 8574 w 10000"/>
              <a:gd name="connsiteY2" fmla="*/ 10000 h 10028"/>
              <a:gd name="connsiteX3" fmla="*/ 1399 w 10000"/>
              <a:gd name="connsiteY3" fmla="*/ 10028 h 10028"/>
              <a:gd name="connsiteX4" fmla="*/ 0 w 10000"/>
              <a:gd name="connsiteY4" fmla="*/ 0 h 10028"/>
              <a:gd name="connsiteX0" fmla="*/ 0 w 10000"/>
              <a:gd name="connsiteY0" fmla="*/ 0 h 10028"/>
              <a:gd name="connsiteX1" fmla="*/ 10000 w 10000"/>
              <a:gd name="connsiteY1" fmla="*/ 1460 h 10028"/>
              <a:gd name="connsiteX2" fmla="*/ 8574 w 10000"/>
              <a:gd name="connsiteY2" fmla="*/ 10000 h 10028"/>
              <a:gd name="connsiteX3" fmla="*/ 1399 w 10000"/>
              <a:gd name="connsiteY3" fmla="*/ 10028 h 10028"/>
              <a:gd name="connsiteX4" fmla="*/ 0 w 10000"/>
              <a:gd name="connsiteY4" fmla="*/ 0 h 10028"/>
              <a:gd name="connsiteX0" fmla="*/ 0 w 10022"/>
              <a:gd name="connsiteY0" fmla="*/ 0 h 10028"/>
              <a:gd name="connsiteX1" fmla="*/ 10000 w 10022"/>
              <a:gd name="connsiteY1" fmla="*/ 1460 h 10028"/>
              <a:gd name="connsiteX2" fmla="*/ 10022 w 10022"/>
              <a:gd name="connsiteY2" fmla="*/ 8623 h 10028"/>
              <a:gd name="connsiteX3" fmla="*/ 1399 w 10022"/>
              <a:gd name="connsiteY3" fmla="*/ 10028 h 10028"/>
              <a:gd name="connsiteX4" fmla="*/ 0 w 10022"/>
              <a:gd name="connsiteY4" fmla="*/ 0 h 10028"/>
              <a:gd name="connsiteX0" fmla="*/ 0 w 10022"/>
              <a:gd name="connsiteY0" fmla="*/ 0 h 10028"/>
              <a:gd name="connsiteX1" fmla="*/ 10000 w 10022"/>
              <a:gd name="connsiteY1" fmla="*/ 1460 h 10028"/>
              <a:gd name="connsiteX2" fmla="*/ 10022 w 10022"/>
              <a:gd name="connsiteY2" fmla="*/ 8623 h 10028"/>
              <a:gd name="connsiteX3" fmla="*/ 115 w 10022"/>
              <a:gd name="connsiteY3" fmla="*/ 10028 h 10028"/>
              <a:gd name="connsiteX4" fmla="*/ 0 w 10022"/>
              <a:gd name="connsiteY4" fmla="*/ 0 h 10028"/>
              <a:gd name="connsiteX0" fmla="*/ 0 w 10418"/>
              <a:gd name="connsiteY0" fmla="*/ 0 h 10028"/>
              <a:gd name="connsiteX1" fmla="*/ 10411 w 10418"/>
              <a:gd name="connsiteY1" fmla="*/ 992 h 10028"/>
              <a:gd name="connsiteX2" fmla="*/ 10022 w 10418"/>
              <a:gd name="connsiteY2" fmla="*/ 8623 h 10028"/>
              <a:gd name="connsiteX3" fmla="*/ 115 w 10418"/>
              <a:gd name="connsiteY3" fmla="*/ 10028 h 10028"/>
              <a:gd name="connsiteX4" fmla="*/ 0 w 10418"/>
              <a:gd name="connsiteY4" fmla="*/ 0 h 10028"/>
              <a:gd name="connsiteX0" fmla="*/ 0 w 10022"/>
              <a:gd name="connsiteY0" fmla="*/ 0 h 10028"/>
              <a:gd name="connsiteX1" fmla="*/ 10000 w 10022"/>
              <a:gd name="connsiteY1" fmla="*/ 1405 h 10028"/>
              <a:gd name="connsiteX2" fmla="*/ 10022 w 10022"/>
              <a:gd name="connsiteY2" fmla="*/ 8623 h 10028"/>
              <a:gd name="connsiteX3" fmla="*/ 115 w 10022"/>
              <a:gd name="connsiteY3" fmla="*/ 10028 h 10028"/>
              <a:gd name="connsiteX4" fmla="*/ 0 w 10022"/>
              <a:gd name="connsiteY4" fmla="*/ 0 h 10028"/>
              <a:gd name="connsiteX0" fmla="*/ 0 w 10022"/>
              <a:gd name="connsiteY0" fmla="*/ 0 h 10028"/>
              <a:gd name="connsiteX1" fmla="*/ 10000 w 10022"/>
              <a:gd name="connsiteY1" fmla="*/ 1405 h 10028"/>
              <a:gd name="connsiteX2" fmla="*/ 10022 w 10022"/>
              <a:gd name="connsiteY2" fmla="*/ 8623 h 10028"/>
              <a:gd name="connsiteX3" fmla="*/ 38 w 10022"/>
              <a:gd name="connsiteY3" fmla="*/ 10028 h 10028"/>
              <a:gd name="connsiteX4" fmla="*/ 0 w 10022"/>
              <a:gd name="connsiteY4" fmla="*/ 0 h 10028"/>
              <a:gd name="connsiteX0" fmla="*/ 1 w 9997"/>
              <a:gd name="connsiteY0" fmla="*/ 0 h 10028"/>
              <a:gd name="connsiteX1" fmla="*/ 9975 w 9997"/>
              <a:gd name="connsiteY1" fmla="*/ 1405 h 10028"/>
              <a:gd name="connsiteX2" fmla="*/ 9997 w 9997"/>
              <a:gd name="connsiteY2" fmla="*/ 8623 h 10028"/>
              <a:gd name="connsiteX3" fmla="*/ 13 w 9997"/>
              <a:gd name="connsiteY3" fmla="*/ 10028 h 10028"/>
              <a:gd name="connsiteX4" fmla="*/ 1 w 9997"/>
              <a:gd name="connsiteY4" fmla="*/ 0 h 10028"/>
              <a:gd name="connsiteX0" fmla="*/ 1 w 10029"/>
              <a:gd name="connsiteY0" fmla="*/ 0 h 10000"/>
              <a:gd name="connsiteX1" fmla="*/ 10029 w 10029"/>
              <a:gd name="connsiteY1" fmla="*/ 1452 h 10000"/>
              <a:gd name="connsiteX2" fmla="*/ 10000 w 10029"/>
              <a:gd name="connsiteY2" fmla="*/ 8599 h 10000"/>
              <a:gd name="connsiteX3" fmla="*/ 13 w 10029"/>
              <a:gd name="connsiteY3" fmla="*/ 10000 h 10000"/>
              <a:gd name="connsiteX4" fmla="*/ 1 w 10029"/>
              <a:gd name="connsiteY4" fmla="*/ 0 h 10000"/>
              <a:gd name="connsiteX0" fmla="*/ 1 w 10077"/>
              <a:gd name="connsiteY0" fmla="*/ 0 h 10000"/>
              <a:gd name="connsiteX1" fmla="*/ 10029 w 10077"/>
              <a:gd name="connsiteY1" fmla="*/ 1452 h 10000"/>
              <a:gd name="connsiteX2" fmla="*/ 10077 w 10077"/>
              <a:gd name="connsiteY2" fmla="*/ 8599 h 10000"/>
              <a:gd name="connsiteX3" fmla="*/ 13 w 10077"/>
              <a:gd name="connsiteY3" fmla="*/ 10000 h 10000"/>
              <a:gd name="connsiteX4" fmla="*/ 1 w 10077"/>
              <a:gd name="connsiteY4" fmla="*/ 0 h 10000"/>
              <a:gd name="connsiteX0" fmla="*/ 1 w 10077"/>
              <a:gd name="connsiteY0" fmla="*/ 0 h 10000"/>
              <a:gd name="connsiteX1" fmla="*/ 10029 w 10077"/>
              <a:gd name="connsiteY1" fmla="*/ 1442 h 10000"/>
              <a:gd name="connsiteX2" fmla="*/ 10077 w 10077"/>
              <a:gd name="connsiteY2" fmla="*/ 8599 h 10000"/>
              <a:gd name="connsiteX3" fmla="*/ 13 w 10077"/>
              <a:gd name="connsiteY3" fmla="*/ 10000 h 10000"/>
              <a:gd name="connsiteX4" fmla="*/ 1 w 10077"/>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46"/>
              <a:gd name="connsiteY0" fmla="*/ 0 h 10000"/>
              <a:gd name="connsiteX1" fmla="*/ 10029 w 10046"/>
              <a:gd name="connsiteY1" fmla="*/ 1442 h 10000"/>
              <a:gd name="connsiteX2" fmla="*/ 10046 w 10046"/>
              <a:gd name="connsiteY2" fmla="*/ 8589 h 10000"/>
              <a:gd name="connsiteX3" fmla="*/ 13 w 10046"/>
              <a:gd name="connsiteY3" fmla="*/ 10000 h 10000"/>
              <a:gd name="connsiteX4" fmla="*/ 1 w 1004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36"/>
              <a:gd name="connsiteY0" fmla="*/ 0 h 10000"/>
              <a:gd name="connsiteX1" fmla="*/ 10029 w 10036"/>
              <a:gd name="connsiteY1" fmla="*/ 1442 h 10000"/>
              <a:gd name="connsiteX2" fmla="*/ 10036 w 10036"/>
              <a:gd name="connsiteY2" fmla="*/ 8579 h 10000"/>
              <a:gd name="connsiteX3" fmla="*/ 13 w 10036"/>
              <a:gd name="connsiteY3" fmla="*/ 10000 h 10000"/>
              <a:gd name="connsiteX4" fmla="*/ 1 w 10036"/>
              <a:gd name="connsiteY4" fmla="*/ 0 h 10000"/>
              <a:gd name="connsiteX0" fmla="*/ 1 w 10040"/>
              <a:gd name="connsiteY0" fmla="*/ 0 h 10000"/>
              <a:gd name="connsiteX1" fmla="*/ 10039 w 10040"/>
              <a:gd name="connsiteY1" fmla="*/ 1442 h 10000"/>
              <a:gd name="connsiteX2" fmla="*/ 10036 w 10040"/>
              <a:gd name="connsiteY2" fmla="*/ 8579 h 10000"/>
              <a:gd name="connsiteX3" fmla="*/ 13 w 10040"/>
              <a:gd name="connsiteY3" fmla="*/ 10000 h 10000"/>
              <a:gd name="connsiteX4" fmla="*/ 1 w 10040"/>
              <a:gd name="connsiteY4" fmla="*/ 0 h 10000"/>
              <a:gd name="connsiteX0" fmla="*/ 1 w 10040"/>
              <a:gd name="connsiteY0" fmla="*/ 0 h 10000"/>
              <a:gd name="connsiteX1" fmla="*/ 10039 w 10040"/>
              <a:gd name="connsiteY1" fmla="*/ 1452 h 10000"/>
              <a:gd name="connsiteX2" fmla="*/ 10036 w 10040"/>
              <a:gd name="connsiteY2" fmla="*/ 8579 h 10000"/>
              <a:gd name="connsiteX3" fmla="*/ 13 w 10040"/>
              <a:gd name="connsiteY3" fmla="*/ 10000 h 10000"/>
              <a:gd name="connsiteX4" fmla="*/ 1 w 10040"/>
              <a:gd name="connsiteY4" fmla="*/ 0 h 10000"/>
              <a:gd name="connsiteX0" fmla="*/ 28 w 10067"/>
              <a:gd name="connsiteY0" fmla="*/ 0 h 10000"/>
              <a:gd name="connsiteX1" fmla="*/ 10066 w 10067"/>
              <a:gd name="connsiteY1" fmla="*/ 1452 h 10000"/>
              <a:gd name="connsiteX2" fmla="*/ 10063 w 10067"/>
              <a:gd name="connsiteY2" fmla="*/ 8579 h 10000"/>
              <a:gd name="connsiteX3" fmla="*/ 9 w 10067"/>
              <a:gd name="connsiteY3" fmla="*/ 10000 h 10000"/>
              <a:gd name="connsiteX4" fmla="*/ 28 w 10067"/>
              <a:gd name="connsiteY4" fmla="*/ 0 h 10000"/>
              <a:gd name="connsiteX0" fmla="*/ 1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19 w 10058"/>
              <a:gd name="connsiteY4" fmla="*/ 0 h 10000"/>
              <a:gd name="connsiteX0" fmla="*/ 9 w 10058"/>
              <a:gd name="connsiteY0" fmla="*/ 0 h 10000"/>
              <a:gd name="connsiteX1" fmla="*/ 10057 w 10058"/>
              <a:gd name="connsiteY1" fmla="*/ 1452 h 10000"/>
              <a:gd name="connsiteX2" fmla="*/ 10054 w 10058"/>
              <a:gd name="connsiteY2" fmla="*/ 8579 h 10000"/>
              <a:gd name="connsiteX3" fmla="*/ 0 w 10058"/>
              <a:gd name="connsiteY3" fmla="*/ 10000 h 10000"/>
              <a:gd name="connsiteX4" fmla="*/ 9 w 10058"/>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58" h="10000">
                <a:moveTo>
                  <a:pt x="9" y="0"/>
                </a:moveTo>
                <a:lnTo>
                  <a:pt x="10057" y="1452"/>
                </a:lnTo>
                <a:cubicBezTo>
                  <a:pt x="10063" y="3834"/>
                  <a:pt x="10048" y="6197"/>
                  <a:pt x="10054" y="8579"/>
                </a:cubicBezTo>
                <a:lnTo>
                  <a:pt x="0" y="10000"/>
                </a:lnTo>
                <a:cubicBezTo>
                  <a:pt x="6" y="6667"/>
                  <a:pt x="3" y="3333"/>
                  <a:pt x="9" y="0"/>
                </a:cubicBezTo>
                <a:close/>
              </a:path>
            </a:pathLst>
          </a:custGeom>
        </p:spPr>
        <p:txBody>
          <a:bodyPr lIns="182880" tIns="146304" rIns="182880" bIns="146304" anchor="ctr" anchorCtr="1">
            <a:noAutofit/>
          </a:bodyPr>
          <a:lstStyle>
            <a:lvl1pPr marL="0" indent="0">
              <a:buNone/>
              <a:defRPr/>
            </a:lvl1pPr>
          </a:lstStyle>
          <a:p>
            <a:r>
              <a:rPr lang="en-US" smtClean="0"/>
              <a:t>Click icon to add picture</a:t>
            </a:r>
            <a:endParaRPr lang="en-US" dirty="0"/>
          </a:p>
        </p:txBody>
      </p:sp>
      <p:sp>
        <p:nvSpPr>
          <p:cNvPr id="3" name="Title 2"/>
          <p:cNvSpPr>
            <a:spLocks noGrp="1"/>
          </p:cNvSpPr>
          <p:nvPr>
            <p:ph type="title"/>
          </p:nvPr>
        </p:nvSpPr>
        <p:spPr/>
        <p:txBody>
          <a:bodyPr wrap="none" lIns="182880" tIns="146304" rIns="182880" bIns="146304"/>
          <a:lstStyle/>
          <a:p>
            <a:r>
              <a:rPr lang="en-US" smtClean="0"/>
              <a:t>Click to edit Master title style</a:t>
            </a:r>
            <a:endParaRPr lang="en-US" dirty="0"/>
          </a:p>
        </p:txBody>
      </p:sp>
    </p:spTree>
    <p:extLst>
      <p:ext uri="{BB962C8B-B14F-4D97-AF65-F5344CB8AC3E}">
        <p14:creationId xmlns:p14="http://schemas.microsoft.com/office/powerpoint/2010/main" val="261358710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orient="horz" pos="2203">
          <p15:clr>
            <a:srgbClr val="FBAE40"/>
          </p15:clr>
        </p15:guide>
        <p15:guide id="2" pos="3053">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png"/><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userDrawn="1"/>
        </p:nvPicPr>
        <p:blipFill>
          <a:blip r:embed="rId18">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lt1" tx1="dk1" bg2="lt2" tx2="dk2" accent1="accent1" accent2="accent2" accent3="accent3" accent4="accent4" accent5="accent5" accent6="accent6" hlink="hlink" folHlink="folHlink"/>
  <p:sldLayoutIdLst>
    <p:sldLayoutId id="2147484167" r:id="rId1"/>
    <p:sldLayoutId id="2147484214" r:id="rId2"/>
    <p:sldLayoutId id="2147484086" r:id="rId3"/>
    <p:sldLayoutId id="2147484206" r:id="rId4"/>
    <p:sldLayoutId id="2147484195" r:id="rId5"/>
    <p:sldLayoutId id="2147484207" r:id="rId6"/>
    <p:sldLayoutId id="2147484216" r:id="rId7"/>
    <p:sldLayoutId id="2147484217" r:id="rId8"/>
    <p:sldLayoutId id="2147484218" r:id="rId9"/>
    <p:sldLayoutId id="2147484212" r:id="rId10"/>
    <p:sldLayoutId id="2147484093" r:id="rId11"/>
    <p:sldLayoutId id="2147484213" r:id="rId12"/>
    <p:sldLayoutId id="2147484215" r:id="rId13"/>
    <p:sldLayoutId id="2147484203" r:id="rId14"/>
    <p:sldLayoutId id="2147484234" r:id="rId15"/>
    <p:sldLayoutId id="2147484235" r:id="rId16"/>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dirty="0"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5" name="Picture 4"/>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2980749296"/>
      </p:ext>
    </p:extLst>
  </p:cSld>
  <p:clrMap bg1="dk1" tx1="lt1" bg2="dk2" tx2="lt2" accent1="accent1" accent2="accent2" accent3="accent3" accent4="accent4" accent5="accent5" accent6="accent6" hlink="hlink" folHlink="folHlink"/>
  <p:sldLayoutIdLst>
    <p:sldLayoutId id="2147484220" r:id="rId1"/>
    <p:sldLayoutId id="2147484221" r:id="rId2"/>
    <p:sldLayoutId id="2147484222" r:id="rId3"/>
    <p:sldLayoutId id="2147484223" r:id="rId4"/>
    <p:sldLayoutId id="2147484224" r:id="rId5"/>
    <p:sldLayoutId id="2147484225" r:id="rId6"/>
    <p:sldLayoutId id="2147484226" r:id="rId7"/>
    <p:sldLayoutId id="2147484227" r:id="rId8"/>
    <p:sldLayoutId id="2147484228" r:id="rId9"/>
    <p:sldLayoutId id="2147484229" r:id="rId10"/>
    <p:sldLayoutId id="2147484230" r:id="rId11"/>
    <p:sldLayoutId id="2147484232" r:id="rId12"/>
    <p:sldLayoutId id="2147484233" r:id="rId1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hyperlink" Target="http://www.msdn.com/roslyn" TargetMode="External"/><Relationship Id="rId7" Type="http://schemas.openxmlformats.org/officeDocument/2006/relationships/hyperlink" Target="http://visualfsharp.codeplex.com/"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hyperlink" Target="http://source.roslyn.codeplex.com/" TargetMode="External"/><Relationship Id="rId5" Type="http://schemas.openxmlformats.org/officeDocument/2006/relationships/hyperlink" Target="http://roslyn.codeplex.com/" TargetMode="External"/><Relationship Id="rId4" Type="http://schemas.openxmlformats.org/officeDocument/2006/relationships/hyperlink" Target="http://aka.ms/Rosly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hyperlink" Target="http://msdn.com/roslyn"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emf"/><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emf"/><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4958202"/>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1" y="1"/>
            <a:ext cx="5761039" cy="6994524"/>
          </a:xfrm>
          <a:prstGeom prst="rect">
            <a:avLst/>
          </a:prstGeom>
          <a:solidFill>
            <a:srgbClr val="661F79"/>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429768" tIns="2103120" rIns="182880" bIns="146304" numCol="1" rtlCol="0" anchor="t" anchorCtr="0" compatLnSpc="1">
            <a:prstTxWarp prst="textNoShape">
              <a:avLst/>
            </a:prstTxWarp>
          </a:bodyPr>
          <a:lstStyle/>
          <a:p>
            <a:pPr defTabSz="932468">
              <a:lnSpc>
                <a:spcPct val="90000"/>
              </a:lnSpc>
              <a:spcBef>
                <a:spcPts val="1800"/>
              </a:spcBef>
            </a:pPr>
            <a:endParaRPr lang="en-US" sz="2800" dirty="0">
              <a:gradFill>
                <a:gsLst>
                  <a:gs pos="100000">
                    <a:srgbClr val="FFFFFF"/>
                  </a:gs>
                  <a:gs pos="0">
                    <a:srgbClr val="FFFFFF"/>
                  </a:gs>
                </a:gsLst>
                <a:lin ang="5400000" scaled="0"/>
              </a:gradFill>
              <a:latin typeface="Segoe UI Light"/>
              <a:ea typeface="ＭＳ Ｐゴシック" charset="0"/>
            </a:endParaRPr>
          </a:p>
        </p:txBody>
      </p:sp>
      <p:sp>
        <p:nvSpPr>
          <p:cNvPr id="2" name="Title 1"/>
          <p:cNvSpPr>
            <a:spLocks noGrp="1"/>
          </p:cNvSpPr>
          <p:nvPr>
            <p:ph type="title"/>
          </p:nvPr>
        </p:nvSpPr>
        <p:spPr/>
        <p:txBody>
          <a:bodyPr/>
          <a:lstStyle/>
          <a:p>
            <a:r>
              <a:rPr lang="en-US" dirty="0" smtClean="0">
                <a:gradFill>
                  <a:gsLst>
                    <a:gs pos="36283">
                      <a:schemeClr val="bg1"/>
                    </a:gs>
                    <a:gs pos="68000">
                      <a:schemeClr val="bg1"/>
                    </a:gs>
                  </a:gsLst>
                  <a:lin ang="5400000" scaled="0"/>
                </a:gradFill>
              </a:rPr>
              <a:t>Resources</a:t>
            </a:r>
            <a:endParaRPr lang="en-US" dirty="0">
              <a:gradFill>
                <a:gsLst>
                  <a:gs pos="36283">
                    <a:schemeClr val="bg1"/>
                  </a:gs>
                  <a:gs pos="68000">
                    <a:schemeClr val="bg1"/>
                  </a:gs>
                </a:gsLst>
                <a:lin ang="5400000" scaled="0"/>
              </a:gradFill>
            </a:endParaRPr>
          </a:p>
        </p:txBody>
      </p:sp>
      <p:sp>
        <p:nvSpPr>
          <p:cNvPr id="21" name="Title 1"/>
          <p:cNvSpPr txBox="1">
            <a:spLocks/>
          </p:cNvSpPr>
          <p:nvPr/>
        </p:nvSpPr>
        <p:spPr>
          <a:xfrm>
            <a:off x="6528911" y="386567"/>
            <a:ext cx="5129848" cy="698558"/>
          </a:xfrm>
          <a:prstGeom prst="rect">
            <a:avLst/>
          </a:prstGeom>
        </p:spPr>
        <p:txBody>
          <a:bodyPr vert="horz" wrap="square" lIns="146260" tIns="91413" rIns="146260" bIns="91413" rtlCol="0" anchor="t">
            <a:noAutofit/>
          </a:bodyPr>
          <a:lstStyle>
            <a:lvl1pPr algn="l" defTabSz="932468"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pPr algn="ctr"/>
            <a:r>
              <a:rPr sz="3600" spc="0" dirty="0" smtClean="0">
                <a:gradFill>
                  <a:gsLst>
                    <a:gs pos="17699">
                      <a:schemeClr val="tx1"/>
                    </a:gs>
                    <a:gs pos="54000">
                      <a:schemeClr val="tx1"/>
                    </a:gs>
                  </a:gsLst>
                  <a:lin ang="5400000" scaled="0"/>
                </a:gradFill>
              </a:rPr>
              <a:t>.NET sessions @ //BUILD</a:t>
            </a:r>
            <a:endParaRPr sz="3600" spc="0" dirty="0">
              <a:gradFill>
                <a:gsLst>
                  <a:gs pos="17699">
                    <a:schemeClr val="tx1"/>
                  </a:gs>
                  <a:gs pos="54000">
                    <a:schemeClr val="tx1"/>
                  </a:gs>
                </a:gsLst>
                <a:lin ang="5400000" scaled="0"/>
              </a:gradFill>
            </a:endParaRPr>
          </a:p>
        </p:txBody>
      </p:sp>
      <p:sp>
        <p:nvSpPr>
          <p:cNvPr id="3" name="TextBox 2"/>
          <p:cNvSpPr txBox="1"/>
          <p:nvPr/>
        </p:nvSpPr>
        <p:spPr>
          <a:xfrm>
            <a:off x="350837" y="1058862"/>
            <a:ext cx="5105400" cy="5872377"/>
          </a:xfrm>
          <a:prstGeom prst="rect">
            <a:avLst/>
          </a:prstGeom>
          <a:noFill/>
        </p:spPr>
        <p:txBody>
          <a:bodyPr wrap="square" lIns="182880" tIns="146304" rIns="182880" bIns="146304" rtlCol="0">
            <a:spAutoFit/>
          </a:bodyPr>
          <a:lstStyle/>
          <a:p>
            <a:pPr>
              <a:lnSpc>
                <a:spcPct val="90000"/>
              </a:lnSpc>
              <a:spcAft>
                <a:spcPts val="600"/>
              </a:spcAft>
            </a:pPr>
            <a:r>
              <a:rPr lang="en-US" sz="2400" dirty="0" smtClean="0">
                <a:solidFill>
                  <a:schemeClr val="bg1"/>
                </a:solidFill>
              </a:rPr>
              <a:t>MSDN</a:t>
            </a:r>
            <a:br>
              <a:rPr lang="en-US" sz="2400" dirty="0" smtClean="0">
                <a:solidFill>
                  <a:schemeClr val="bg1"/>
                </a:solidFill>
              </a:rPr>
            </a:br>
            <a:r>
              <a:rPr lang="en-US" sz="2400" dirty="0" smtClean="0">
                <a:gradFill>
                  <a:gsLst>
                    <a:gs pos="43363">
                      <a:schemeClr val="bg1"/>
                    </a:gs>
                    <a:gs pos="67000">
                      <a:schemeClr val="bg1"/>
                    </a:gs>
                  </a:gsLst>
                  <a:lin ang="5400000" scaled="0"/>
                </a:gradFill>
                <a:hlinkClick r:id="rId3"/>
              </a:rPr>
              <a:t>http://www.msdn.com/roslyn</a:t>
            </a:r>
            <a:endParaRPr lang="en-US" sz="2400" dirty="0" smtClean="0">
              <a:gradFill>
                <a:gsLst>
                  <a:gs pos="43363">
                    <a:schemeClr val="bg1"/>
                  </a:gs>
                  <a:gs pos="67000">
                    <a:schemeClr val="bg1"/>
                  </a:gs>
                </a:gsLst>
                <a:lin ang="5400000" scaled="0"/>
              </a:gradFill>
            </a:endParaRPr>
          </a:p>
          <a:p>
            <a:pPr>
              <a:lnSpc>
                <a:spcPct val="90000"/>
              </a:lnSpc>
              <a:spcAft>
                <a:spcPts val="600"/>
              </a:spcAft>
            </a:pPr>
            <a:endParaRPr lang="en-US" sz="2400" dirty="0">
              <a:solidFill>
                <a:schemeClr val="bg1"/>
              </a:solidFill>
            </a:endParaRPr>
          </a:p>
          <a:p>
            <a:pPr>
              <a:lnSpc>
                <a:spcPct val="90000"/>
              </a:lnSpc>
              <a:spcAft>
                <a:spcPts val="600"/>
              </a:spcAft>
            </a:pPr>
            <a:r>
              <a:rPr lang="en-US" sz="2400" dirty="0" smtClean="0">
                <a:solidFill>
                  <a:schemeClr val="bg1"/>
                </a:solidFill>
              </a:rPr>
              <a:t>Download preview</a:t>
            </a:r>
          </a:p>
          <a:p>
            <a:pPr>
              <a:lnSpc>
                <a:spcPct val="90000"/>
              </a:lnSpc>
              <a:spcAft>
                <a:spcPts val="600"/>
              </a:spcAft>
            </a:pPr>
            <a:r>
              <a:rPr lang="en-US" sz="2400" u="sng" dirty="0">
                <a:hlinkClick r:id="rId4"/>
              </a:rPr>
              <a:t>http://aka.ms/Roslyn</a:t>
            </a:r>
            <a:endParaRPr lang="en-US" sz="2400" dirty="0" smtClean="0">
              <a:solidFill>
                <a:schemeClr val="bg1"/>
              </a:solidFill>
            </a:endParaRPr>
          </a:p>
          <a:p>
            <a:pPr>
              <a:lnSpc>
                <a:spcPct val="90000"/>
              </a:lnSpc>
              <a:spcAft>
                <a:spcPts val="600"/>
              </a:spcAft>
            </a:pPr>
            <a:endParaRPr lang="en-US" sz="2400" dirty="0">
              <a:solidFill>
                <a:schemeClr val="bg1"/>
              </a:solidFill>
            </a:endParaRPr>
          </a:p>
          <a:p>
            <a:pPr>
              <a:lnSpc>
                <a:spcPct val="90000"/>
              </a:lnSpc>
              <a:spcAft>
                <a:spcPts val="600"/>
              </a:spcAft>
            </a:pPr>
            <a:r>
              <a:rPr lang="en-US" sz="2400" dirty="0" err="1" smtClean="0">
                <a:solidFill>
                  <a:schemeClr val="bg1"/>
                </a:solidFill>
              </a:rPr>
              <a:t>CodePlex</a:t>
            </a:r>
            <a:endParaRPr lang="en-US" sz="2400" dirty="0" smtClean="0">
              <a:solidFill>
                <a:schemeClr val="bg1"/>
              </a:solidFill>
            </a:endParaRPr>
          </a:p>
          <a:p>
            <a:pPr>
              <a:lnSpc>
                <a:spcPct val="90000"/>
              </a:lnSpc>
              <a:spcAft>
                <a:spcPts val="600"/>
              </a:spcAft>
            </a:pPr>
            <a:r>
              <a:rPr lang="en-US" sz="2400" dirty="0">
                <a:gradFill>
                  <a:gsLst>
                    <a:gs pos="43363">
                      <a:schemeClr val="bg1"/>
                    </a:gs>
                    <a:gs pos="67000">
                      <a:schemeClr val="bg1"/>
                    </a:gs>
                  </a:gsLst>
                  <a:lin ang="5400000" scaled="0"/>
                </a:gradFill>
                <a:hlinkClick r:id="rId5"/>
              </a:rPr>
              <a:t>http://</a:t>
            </a:r>
            <a:r>
              <a:rPr lang="en-US" sz="2400" dirty="0" smtClean="0">
                <a:gradFill>
                  <a:gsLst>
                    <a:gs pos="43363">
                      <a:schemeClr val="bg1"/>
                    </a:gs>
                    <a:gs pos="67000">
                      <a:schemeClr val="bg1"/>
                    </a:gs>
                  </a:gsLst>
                  <a:lin ang="5400000" scaled="0"/>
                </a:gradFill>
                <a:hlinkClick r:id="rId5"/>
              </a:rPr>
              <a:t>roslyn.codeplex.com</a:t>
            </a:r>
            <a:endParaRPr lang="en-US" sz="2400" dirty="0" smtClean="0">
              <a:gradFill>
                <a:gsLst>
                  <a:gs pos="43363">
                    <a:schemeClr val="bg1"/>
                  </a:gs>
                  <a:gs pos="67000">
                    <a:schemeClr val="bg1"/>
                  </a:gs>
                </a:gsLst>
                <a:lin ang="5400000" scaled="0"/>
              </a:gradFill>
            </a:endParaRPr>
          </a:p>
          <a:p>
            <a:pPr>
              <a:lnSpc>
                <a:spcPct val="90000"/>
              </a:lnSpc>
              <a:spcAft>
                <a:spcPts val="600"/>
              </a:spcAft>
            </a:pPr>
            <a:endParaRPr lang="en-US" sz="2400" dirty="0">
              <a:solidFill>
                <a:schemeClr val="bg1"/>
              </a:solidFill>
            </a:endParaRPr>
          </a:p>
          <a:p>
            <a:pPr>
              <a:lnSpc>
                <a:spcPct val="90000"/>
              </a:lnSpc>
              <a:spcAft>
                <a:spcPts val="600"/>
              </a:spcAft>
            </a:pPr>
            <a:r>
              <a:rPr lang="en-US" sz="2400" dirty="0" smtClean="0">
                <a:solidFill>
                  <a:schemeClr val="bg1"/>
                </a:solidFill>
              </a:rPr>
              <a:t>Roslyn source browser</a:t>
            </a:r>
          </a:p>
          <a:p>
            <a:pPr>
              <a:lnSpc>
                <a:spcPct val="90000"/>
              </a:lnSpc>
              <a:spcAft>
                <a:spcPts val="600"/>
              </a:spcAft>
            </a:pPr>
            <a:r>
              <a:rPr lang="en-US" sz="2400" u="sng" dirty="0">
                <a:hlinkClick r:id="rId6"/>
              </a:rPr>
              <a:t>http://source.roslyn.codeplex.com</a:t>
            </a:r>
            <a:endParaRPr lang="en-US" sz="2400" dirty="0" smtClean="0">
              <a:solidFill>
                <a:schemeClr val="bg1"/>
              </a:solidFill>
            </a:endParaRPr>
          </a:p>
          <a:p>
            <a:pPr>
              <a:lnSpc>
                <a:spcPct val="90000"/>
              </a:lnSpc>
              <a:spcAft>
                <a:spcPts val="600"/>
              </a:spcAft>
            </a:pPr>
            <a:endParaRPr lang="en-US" sz="2400" dirty="0">
              <a:solidFill>
                <a:schemeClr val="bg1"/>
              </a:solidFill>
            </a:endParaRPr>
          </a:p>
          <a:p>
            <a:pPr>
              <a:lnSpc>
                <a:spcPct val="90000"/>
              </a:lnSpc>
              <a:spcAft>
                <a:spcPts val="600"/>
              </a:spcAft>
            </a:pPr>
            <a:r>
              <a:rPr lang="en-US" sz="2400" dirty="0" smtClean="0">
                <a:solidFill>
                  <a:schemeClr val="bg1"/>
                </a:solidFill>
              </a:rPr>
              <a:t>See also: OSS for F#</a:t>
            </a:r>
          </a:p>
          <a:p>
            <a:pPr>
              <a:lnSpc>
                <a:spcPct val="90000"/>
              </a:lnSpc>
              <a:spcAft>
                <a:spcPts val="600"/>
              </a:spcAft>
            </a:pPr>
            <a:r>
              <a:rPr lang="en-US" sz="2400" u="sng" dirty="0">
                <a:hlinkClick r:id="rId7"/>
              </a:rPr>
              <a:t>http://visualfsharp.codeplex.com</a:t>
            </a:r>
            <a:endParaRPr lang="en-US" sz="2400" dirty="0" smtClean="0">
              <a:solidFill>
                <a:schemeClr val="bg1"/>
              </a:solidFill>
            </a:endParaRPr>
          </a:p>
        </p:txBody>
      </p:sp>
      <p:grpSp>
        <p:nvGrpSpPr>
          <p:cNvPr id="24" name="Group 23"/>
          <p:cNvGrpSpPr/>
          <p:nvPr/>
        </p:nvGrpSpPr>
        <p:grpSpPr>
          <a:xfrm>
            <a:off x="6079184" y="1304142"/>
            <a:ext cx="6136006" cy="5197478"/>
            <a:chOff x="6025832" y="1914208"/>
            <a:chExt cx="6136006" cy="4791392"/>
          </a:xfrm>
        </p:grpSpPr>
        <p:cxnSp>
          <p:nvCxnSpPr>
            <p:cNvPr id="26" name="Straight Connector 25"/>
            <p:cNvCxnSpPr/>
            <p:nvPr/>
          </p:nvCxnSpPr>
          <p:spPr>
            <a:xfrm>
              <a:off x="9093835" y="2513905"/>
              <a:ext cx="0" cy="3050283"/>
            </a:xfrm>
            <a:prstGeom prst="line">
              <a:avLst/>
            </a:prstGeom>
            <a:ln w="28575">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27" name="Group 26"/>
            <p:cNvGrpSpPr/>
            <p:nvPr/>
          </p:nvGrpSpPr>
          <p:grpSpPr>
            <a:xfrm>
              <a:off x="6025832" y="1914208"/>
              <a:ext cx="6136006" cy="4791392"/>
              <a:chOff x="6025832" y="390208"/>
              <a:chExt cx="6099768" cy="4791392"/>
            </a:xfrm>
          </p:grpSpPr>
          <p:sp>
            <p:nvSpPr>
              <p:cNvPr id="34" name="Rectangle 33"/>
              <p:cNvSpPr/>
              <p:nvPr/>
            </p:nvSpPr>
            <p:spPr bwMode="auto">
              <a:xfrm>
                <a:off x="6025832" y="3775548"/>
                <a:ext cx="2002536" cy="1406052"/>
              </a:xfrm>
              <a:prstGeom prst="rect">
                <a:avLst/>
              </a:prstGeom>
              <a:solidFill>
                <a:schemeClr val="tx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nSpc>
                    <a:spcPct val="90000"/>
                  </a:lnSpc>
                  <a:spcBef>
                    <a:spcPts val="300"/>
                  </a:spcBef>
                </a:pPr>
                <a:r>
                  <a:rPr lang="en-US" sz="1500" dirty="0"/>
                  <a:t>What's New for ASP.NET and Web in Visual Studio 2013 Update 2 and Beyond</a:t>
                </a:r>
              </a:p>
              <a:p>
                <a:pPr lvl="0">
                  <a:lnSpc>
                    <a:spcPct val="90000"/>
                  </a:lnSpc>
                  <a:spcBef>
                    <a:spcPts val="300"/>
                  </a:spcBef>
                </a:pPr>
                <a:r>
                  <a:rPr lang="en-US" sz="1600" dirty="0" smtClean="0">
                    <a:gradFill>
                      <a:gsLst>
                        <a:gs pos="12389">
                          <a:srgbClr val="661F79"/>
                        </a:gs>
                        <a:gs pos="36283">
                          <a:srgbClr val="661F79"/>
                        </a:gs>
                      </a:gsLst>
                      <a:lin ang="5400000" scaled="0"/>
                    </a:gradFill>
                  </a:rPr>
                  <a:t>Scott </a:t>
                </a:r>
                <a:r>
                  <a:rPr lang="en-US" sz="1600" dirty="0">
                    <a:gradFill>
                      <a:gsLst>
                        <a:gs pos="12389">
                          <a:srgbClr val="661F79"/>
                        </a:gs>
                        <a:gs pos="36283">
                          <a:srgbClr val="661F79"/>
                        </a:gs>
                      </a:gsLst>
                      <a:lin ang="5400000" scaled="0"/>
                    </a:gradFill>
                  </a:rPr>
                  <a:t>Hanselman, Scott Hunter</a:t>
                </a:r>
              </a:p>
            </p:txBody>
          </p:sp>
          <p:sp>
            <p:nvSpPr>
              <p:cNvPr id="35" name="Rectangle 34"/>
              <p:cNvSpPr/>
              <p:nvPr/>
            </p:nvSpPr>
            <p:spPr bwMode="auto">
              <a:xfrm>
                <a:off x="8074448" y="3775548"/>
                <a:ext cx="2002536" cy="1406052"/>
              </a:xfrm>
              <a:prstGeom prst="rect">
                <a:avLst/>
              </a:prstGeom>
              <a:solidFill>
                <a:schemeClr val="tx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lvl="0">
                  <a:lnSpc>
                    <a:spcPct val="90000"/>
                  </a:lnSpc>
                  <a:spcBef>
                    <a:spcPts val="300"/>
                  </a:spcBef>
                </a:pPr>
                <a:r>
                  <a:rPr lang="en-US" sz="1500" dirty="0"/>
                  <a:t>The Future of C#</a:t>
                </a:r>
              </a:p>
              <a:p>
                <a:pPr lvl="0">
                  <a:lnSpc>
                    <a:spcPct val="90000"/>
                  </a:lnSpc>
                  <a:spcBef>
                    <a:spcPts val="300"/>
                  </a:spcBef>
                </a:pPr>
                <a:r>
                  <a:rPr lang="en-US" sz="1500" dirty="0"/>
                  <a:t>(“Roslyn”)</a:t>
                </a:r>
              </a:p>
              <a:p>
                <a:pPr>
                  <a:lnSpc>
                    <a:spcPct val="90000"/>
                  </a:lnSpc>
                  <a:spcBef>
                    <a:spcPts val="300"/>
                  </a:spcBef>
                </a:pPr>
                <a:r>
                  <a:rPr lang="en-US" sz="1600" b="1" dirty="0"/>
                  <a:t> </a:t>
                </a:r>
                <a:endParaRPr lang="en-US" sz="1600" b="1" dirty="0" smtClean="0"/>
              </a:p>
              <a:p>
                <a:pPr>
                  <a:lnSpc>
                    <a:spcPct val="90000"/>
                  </a:lnSpc>
                  <a:spcBef>
                    <a:spcPts val="300"/>
                  </a:spcBef>
                </a:pPr>
                <a:r>
                  <a:rPr lang="en-US" sz="1600" dirty="0" smtClean="0">
                    <a:gradFill>
                      <a:gsLst>
                        <a:gs pos="12389">
                          <a:srgbClr val="661F79"/>
                        </a:gs>
                        <a:gs pos="36283">
                          <a:srgbClr val="661F79"/>
                        </a:gs>
                      </a:gsLst>
                      <a:lin ang="5400000" scaled="0"/>
                    </a:gradFill>
                  </a:rPr>
                  <a:t>Mads </a:t>
                </a:r>
                <a:r>
                  <a:rPr lang="en-US" sz="1600" dirty="0">
                    <a:gradFill>
                      <a:gsLst>
                        <a:gs pos="12389">
                          <a:srgbClr val="661F79"/>
                        </a:gs>
                        <a:gs pos="36283">
                          <a:srgbClr val="661F79"/>
                        </a:gs>
                      </a:gsLst>
                      <a:lin ang="5400000" scaled="0"/>
                    </a:gradFill>
                  </a:rPr>
                  <a:t>Torgersen, Dustin Campbell</a:t>
                </a:r>
              </a:p>
            </p:txBody>
          </p:sp>
          <p:sp>
            <p:nvSpPr>
              <p:cNvPr id="36" name="Rectangle 35"/>
              <p:cNvSpPr/>
              <p:nvPr/>
            </p:nvSpPr>
            <p:spPr bwMode="auto">
              <a:xfrm>
                <a:off x="10123064" y="3775548"/>
                <a:ext cx="2002536" cy="1406052"/>
              </a:xfrm>
              <a:prstGeom prst="rect">
                <a:avLst/>
              </a:prstGeom>
              <a:solidFill>
                <a:schemeClr val="tx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nSpc>
                    <a:spcPct val="90000"/>
                  </a:lnSpc>
                  <a:spcBef>
                    <a:spcPts val="300"/>
                  </a:spcBef>
                </a:pPr>
                <a:r>
                  <a:rPr lang="en-US" sz="1500" dirty="0"/>
                  <a:t>Go Mobile with C# and </a:t>
                </a:r>
                <a:r>
                  <a:rPr lang="en-US" sz="1500" dirty="0" err="1"/>
                  <a:t>Xamarin</a:t>
                </a:r>
                <a:endParaRPr lang="en-US" sz="1500" dirty="0"/>
              </a:p>
              <a:p>
                <a:pPr lvl="0">
                  <a:lnSpc>
                    <a:spcPct val="90000"/>
                  </a:lnSpc>
                  <a:spcBef>
                    <a:spcPts val="300"/>
                  </a:spcBef>
                </a:pPr>
                <a:endParaRPr lang="en-US" sz="1600" dirty="0" smtClean="0">
                  <a:gradFill>
                    <a:gsLst>
                      <a:gs pos="12389">
                        <a:srgbClr val="661F79"/>
                      </a:gs>
                      <a:gs pos="36283">
                        <a:srgbClr val="661F79"/>
                      </a:gs>
                    </a:gsLst>
                    <a:lin ang="5400000" scaled="0"/>
                  </a:gradFill>
                </a:endParaRPr>
              </a:p>
              <a:p>
                <a:pPr lvl="0">
                  <a:lnSpc>
                    <a:spcPct val="90000"/>
                  </a:lnSpc>
                  <a:spcBef>
                    <a:spcPts val="300"/>
                  </a:spcBef>
                </a:pPr>
                <a:r>
                  <a:rPr lang="en-US" sz="1600" dirty="0" smtClean="0">
                    <a:gradFill>
                      <a:gsLst>
                        <a:gs pos="12389">
                          <a:srgbClr val="661F79"/>
                        </a:gs>
                        <a:gs pos="36283">
                          <a:srgbClr val="661F79"/>
                        </a:gs>
                      </a:gsLst>
                      <a:lin ang="5400000" scaled="0"/>
                    </a:gradFill>
                  </a:rPr>
                  <a:t>Miguel </a:t>
                </a:r>
                <a:r>
                  <a:rPr lang="en-US" sz="1600" dirty="0">
                    <a:gradFill>
                      <a:gsLst>
                        <a:gs pos="12389">
                          <a:srgbClr val="661F79"/>
                        </a:gs>
                        <a:gs pos="36283">
                          <a:srgbClr val="661F79"/>
                        </a:gs>
                      </a:gsLst>
                      <a:lin ang="5400000" scaled="0"/>
                    </a:gradFill>
                  </a:rPr>
                  <a:t>de </a:t>
                </a:r>
                <a:r>
                  <a:rPr lang="en-US" sz="1600" dirty="0" err="1">
                    <a:gradFill>
                      <a:gsLst>
                        <a:gs pos="12389">
                          <a:srgbClr val="661F79"/>
                        </a:gs>
                        <a:gs pos="36283">
                          <a:srgbClr val="661F79"/>
                        </a:gs>
                      </a:gsLst>
                      <a:lin ang="5400000" scaled="0"/>
                    </a:gradFill>
                  </a:rPr>
                  <a:t>Icaza</a:t>
                </a:r>
                <a:endParaRPr lang="en-US" sz="1600" dirty="0">
                  <a:gradFill>
                    <a:gsLst>
                      <a:gs pos="12389">
                        <a:srgbClr val="661F79"/>
                      </a:gs>
                      <a:gs pos="36283">
                        <a:srgbClr val="661F79"/>
                      </a:gs>
                    </a:gsLst>
                    <a:lin ang="5400000" scaled="0"/>
                  </a:gradFill>
                </a:endParaRPr>
              </a:p>
            </p:txBody>
          </p:sp>
          <p:sp>
            <p:nvSpPr>
              <p:cNvPr id="37" name="Rectangle 36"/>
              <p:cNvSpPr/>
              <p:nvPr/>
            </p:nvSpPr>
            <p:spPr bwMode="auto">
              <a:xfrm>
                <a:off x="9703310" y="2009625"/>
                <a:ext cx="2422290" cy="1406052"/>
              </a:xfrm>
              <a:prstGeom prst="rect">
                <a:avLst/>
              </a:prstGeom>
              <a:solidFill>
                <a:schemeClr val="tx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lvl="0">
                  <a:lnSpc>
                    <a:spcPct val="90000"/>
                  </a:lnSpc>
                  <a:spcBef>
                    <a:spcPts val="300"/>
                  </a:spcBef>
                </a:pPr>
                <a:r>
                  <a:rPr lang="en-US" sz="1500" dirty="0"/>
                  <a:t>Strategies for Developing Cross-Device Applications with Visual Studio 2013</a:t>
                </a:r>
              </a:p>
              <a:p>
                <a:pPr>
                  <a:lnSpc>
                    <a:spcPct val="90000"/>
                  </a:lnSpc>
                  <a:spcBef>
                    <a:spcPts val="300"/>
                  </a:spcBef>
                </a:pPr>
                <a:endParaRPr lang="en-US" sz="1600" dirty="0" smtClean="0">
                  <a:gradFill>
                    <a:gsLst>
                      <a:gs pos="12389">
                        <a:srgbClr val="661F79"/>
                      </a:gs>
                      <a:gs pos="36283">
                        <a:srgbClr val="661F79"/>
                      </a:gs>
                    </a:gsLst>
                    <a:lin ang="5400000" scaled="0"/>
                  </a:gradFill>
                </a:endParaRPr>
              </a:p>
              <a:p>
                <a:pPr>
                  <a:lnSpc>
                    <a:spcPct val="90000"/>
                  </a:lnSpc>
                  <a:spcBef>
                    <a:spcPts val="300"/>
                  </a:spcBef>
                </a:pPr>
                <a:r>
                  <a:rPr lang="en-US" sz="1600" dirty="0" smtClean="0">
                    <a:gradFill>
                      <a:gsLst>
                        <a:gs pos="12389">
                          <a:srgbClr val="661F79"/>
                        </a:gs>
                        <a:gs pos="36283">
                          <a:srgbClr val="661F79"/>
                        </a:gs>
                      </a:gsLst>
                      <a:lin ang="5400000" scaled="0"/>
                    </a:gradFill>
                  </a:rPr>
                  <a:t>David </a:t>
                </a:r>
                <a:r>
                  <a:rPr lang="en-US" sz="1600" dirty="0">
                    <a:gradFill>
                      <a:gsLst>
                        <a:gs pos="12389">
                          <a:srgbClr val="661F79"/>
                        </a:gs>
                        <a:gs pos="36283">
                          <a:srgbClr val="661F79"/>
                        </a:gs>
                      </a:gsLst>
                      <a:lin ang="5400000" scaled="0"/>
                    </a:gradFill>
                  </a:rPr>
                  <a:t>Carmona</a:t>
                </a:r>
              </a:p>
            </p:txBody>
          </p:sp>
          <p:sp>
            <p:nvSpPr>
              <p:cNvPr id="38" name="Rectangle 37"/>
              <p:cNvSpPr/>
              <p:nvPr/>
            </p:nvSpPr>
            <p:spPr bwMode="auto">
              <a:xfrm>
                <a:off x="6923786" y="390208"/>
                <a:ext cx="4303861" cy="1406052"/>
              </a:xfrm>
              <a:prstGeom prst="rect">
                <a:avLst/>
              </a:prstGeom>
              <a:solidFill>
                <a:schemeClr val="tx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lvl="0">
                  <a:lnSpc>
                    <a:spcPct val="90000"/>
                  </a:lnSpc>
                  <a:spcBef>
                    <a:spcPts val="300"/>
                  </a:spcBef>
                </a:pPr>
                <a:r>
                  <a:rPr lang="en-US" sz="1500" dirty="0"/>
                  <a:t>The Present and Future of .NET in a World of Devices and Services</a:t>
                </a:r>
              </a:p>
              <a:p>
                <a:pPr lvl="0">
                  <a:lnSpc>
                    <a:spcPct val="90000"/>
                  </a:lnSpc>
                  <a:spcBef>
                    <a:spcPts val="300"/>
                  </a:spcBef>
                </a:pPr>
                <a:endParaRPr lang="en-US" sz="1600" dirty="0" smtClean="0">
                  <a:gradFill>
                    <a:gsLst>
                      <a:gs pos="12389">
                        <a:srgbClr val="661F79"/>
                      </a:gs>
                      <a:gs pos="36283">
                        <a:srgbClr val="661F79"/>
                      </a:gs>
                    </a:gsLst>
                    <a:lin ang="5400000" scaled="0"/>
                  </a:gradFill>
                </a:endParaRPr>
              </a:p>
              <a:p>
                <a:pPr lvl="0">
                  <a:lnSpc>
                    <a:spcPct val="90000"/>
                  </a:lnSpc>
                  <a:spcBef>
                    <a:spcPts val="300"/>
                  </a:spcBef>
                </a:pPr>
                <a:r>
                  <a:rPr lang="en-US" sz="1600" dirty="0" smtClean="0">
                    <a:gradFill>
                      <a:gsLst>
                        <a:gs pos="12389">
                          <a:srgbClr val="661F79"/>
                        </a:gs>
                        <a:gs pos="36283">
                          <a:srgbClr val="661F79"/>
                        </a:gs>
                      </a:gsLst>
                      <a:lin ang="5400000" scaled="0"/>
                    </a:gradFill>
                  </a:rPr>
                  <a:t>Jay Schmelzer</a:t>
                </a:r>
                <a:endParaRPr lang="en-US" sz="1600" dirty="0">
                  <a:gradFill>
                    <a:gsLst>
                      <a:gs pos="12389">
                        <a:srgbClr val="661F79"/>
                      </a:gs>
                      <a:gs pos="36283">
                        <a:srgbClr val="661F79"/>
                      </a:gs>
                    </a:gsLst>
                    <a:lin ang="5400000" scaled="0"/>
                  </a:gradFill>
                </a:endParaRPr>
              </a:p>
            </p:txBody>
          </p:sp>
        </p:grpSp>
        <p:cxnSp>
          <p:nvCxnSpPr>
            <p:cNvPr id="28" name="Straight Connector 27"/>
            <p:cNvCxnSpPr/>
            <p:nvPr/>
          </p:nvCxnSpPr>
          <p:spPr>
            <a:xfrm>
              <a:off x="7050723" y="5146280"/>
              <a:ext cx="4086225" cy="0"/>
            </a:xfrm>
            <a:prstGeom prst="line">
              <a:avLst/>
            </a:prstGeom>
            <a:ln w="28575">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050723" y="5131594"/>
              <a:ext cx="0" cy="167954"/>
            </a:xfrm>
            <a:prstGeom prst="line">
              <a:avLst/>
            </a:prstGeom>
            <a:ln w="28575">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11126312" y="5131594"/>
              <a:ext cx="0" cy="167954"/>
            </a:xfrm>
            <a:prstGeom prst="line">
              <a:avLst/>
            </a:prstGeom>
            <a:ln w="28575">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cxnSp>
        <p:nvCxnSpPr>
          <p:cNvPr id="39" name="Straight Connector 38"/>
          <p:cNvCxnSpPr/>
          <p:nvPr/>
        </p:nvCxnSpPr>
        <p:spPr>
          <a:xfrm>
            <a:off x="9147187" y="3816712"/>
            <a:ext cx="631322" cy="0"/>
          </a:xfrm>
          <a:prstGeom prst="line">
            <a:avLst/>
          </a:prstGeom>
          <a:ln w="28575">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bwMode="auto">
          <a:xfrm>
            <a:off x="6079185" y="3060809"/>
            <a:ext cx="2436681" cy="1525219"/>
          </a:xfrm>
          <a:prstGeom prst="rect">
            <a:avLst/>
          </a:prstGeom>
          <a:solidFill>
            <a:schemeClr val="tx1">
              <a:lumMod val="40000"/>
              <a:lumOff val="6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a:lnSpc>
                <a:spcPct val="90000"/>
              </a:lnSpc>
              <a:spcBef>
                <a:spcPts val="300"/>
              </a:spcBef>
            </a:pPr>
            <a:r>
              <a:rPr lang="en-US" sz="1500" dirty="0"/>
              <a:t>The Next Generation of .NET for Building Device Applications</a:t>
            </a:r>
          </a:p>
          <a:p>
            <a:pPr lvl="0">
              <a:lnSpc>
                <a:spcPct val="90000"/>
              </a:lnSpc>
              <a:spcBef>
                <a:spcPts val="300"/>
              </a:spcBef>
            </a:pPr>
            <a:endParaRPr lang="en-US" sz="1600" dirty="0">
              <a:gradFill>
                <a:gsLst>
                  <a:gs pos="12389">
                    <a:srgbClr val="661F79"/>
                  </a:gs>
                  <a:gs pos="36283">
                    <a:srgbClr val="661F79"/>
                  </a:gs>
                </a:gsLst>
                <a:lin ang="5400000" scaled="0"/>
              </a:gradFill>
            </a:endParaRPr>
          </a:p>
          <a:p>
            <a:pPr lvl="0">
              <a:lnSpc>
                <a:spcPct val="90000"/>
              </a:lnSpc>
              <a:spcBef>
                <a:spcPts val="300"/>
              </a:spcBef>
            </a:pPr>
            <a:endParaRPr lang="en-US" sz="1600" dirty="0" smtClean="0">
              <a:gradFill>
                <a:gsLst>
                  <a:gs pos="12389">
                    <a:srgbClr val="661F79"/>
                  </a:gs>
                  <a:gs pos="36283">
                    <a:srgbClr val="661F79"/>
                  </a:gs>
                </a:gsLst>
                <a:lin ang="5400000" scaled="0"/>
              </a:gradFill>
            </a:endParaRPr>
          </a:p>
          <a:p>
            <a:pPr>
              <a:lnSpc>
                <a:spcPct val="90000"/>
              </a:lnSpc>
              <a:spcBef>
                <a:spcPts val="300"/>
              </a:spcBef>
            </a:pPr>
            <a:r>
              <a:rPr lang="en-US" sz="1600" dirty="0">
                <a:gradFill>
                  <a:gsLst>
                    <a:gs pos="12389">
                      <a:srgbClr val="661F79"/>
                    </a:gs>
                    <a:gs pos="36283">
                      <a:srgbClr val="661F79"/>
                    </a:gs>
                  </a:gsLst>
                  <a:lin ang="5400000" scaled="0"/>
                </a:gradFill>
              </a:rPr>
              <a:t>Habib Heydarian</a:t>
            </a:r>
          </a:p>
        </p:txBody>
      </p:sp>
      <p:cxnSp>
        <p:nvCxnSpPr>
          <p:cNvPr id="41" name="Straight Connector 40"/>
          <p:cNvCxnSpPr/>
          <p:nvPr/>
        </p:nvCxnSpPr>
        <p:spPr>
          <a:xfrm>
            <a:off x="8515866" y="3823418"/>
            <a:ext cx="631322" cy="0"/>
          </a:xfrm>
          <a:prstGeom prst="line">
            <a:avLst/>
          </a:prstGeom>
          <a:ln w="28575">
            <a:solidFill>
              <a:schemeClr val="tx1">
                <a:lumMod val="40000"/>
                <a:lumOff val="60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0552805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txBox="1">
            <a:spLocks/>
          </p:cNvSpPr>
          <p:nvPr/>
        </p:nvSpPr>
        <p:spPr>
          <a:xfrm>
            <a:off x="274639" y="295274"/>
            <a:ext cx="11889564" cy="917575"/>
          </a:xfrm>
          <a:prstGeom prst="rect">
            <a:avLst/>
          </a:prstGeom>
        </p:spPr>
        <p:txBody>
          <a:bodyPr/>
          <a:lstStyle>
            <a:lvl1pPr algn="l" defTabSz="932742" rtl="0" eaLnBrk="1" latinLnBrk="0" hangingPunct="1">
              <a:lnSpc>
                <a:spcPct val="90000"/>
              </a:lnSpc>
              <a:spcBef>
                <a:spcPct val="0"/>
              </a:spcBef>
              <a:buNone/>
              <a:defRPr lang="en-US" sz="48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6000">
                <a:gradFill>
                  <a:gsLst>
                    <a:gs pos="1087">
                      <a:srgbClr val="00188F"/>
                    </a:gs>
                    <a:gs pos="100000">
                      <a:srgbClr val="00188F"/>
                    </a:gs>
                  </a:gsLst>
                  <a:lin ang="5400000" scaled="0"/>
                </a:gradFill>
              </a:rPr>
              <a:t>Your Feedback is Important</a:t>
            </a:r>
          </a:p>
        </p:txBody>
      </p:sp>
      <p:sp>
        <p:nvSpPr>
          <p:cNvPr id="19" name="Text Placeholder 2"/>
          <p:cNvSpPr txBox="1">
            <a:spLocks/>
          </p:cNvSpPr>
          <p:nvPr/>
        </p:nvSpPr>
        <p:spPr>
          <a:xfrm>
            <a:off x="274638" y="1778483"/>
            <a:ext cx="11887200" cy="2175980"/>
          </a:xfrm>
          <a:prstGeom prst="rect">
            <a:avLst/>
          </a:prstGeom>
        </p:spPr>
        <p:txBody>
          <a:bodyPr lIns="182880" tIns="146304" rIns="182880" bIns="146304"/>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80000"/>
              </a:lnSpc>
              <a:buClr>
                <a:srgbClr val="404040"/>
              </a:buClr>
              <a:buFont typeface="Wingdings" panose="05000000000000000000" pitchFamily="2" charset="2"/>
              <a:buNone/>
            </a:pPr>
            <a:r>
              <a:rPr lang="en-US" sz="3600" dirty="0" smtClean="0">
                <a:gradFill>
                  <a:gsLst>
                    <a:gs pos="5435">
                      <a:srgbClr val="404040"/>
                    </a:gs>
                    <a:gs pos="100000">
                      <a:srgbClr val="404040"/>
                    </a:gs>
                  </a:gsLst>
                  <a:lin ang="5400000" scaled="0"/>
                </a:gradFill>
              </a:rPr>
              <a:t>Fill out an evaluation of this session </a:t>
            </a:r>
            <a:br>
              <a:rPr lang="en-US" sz="3600" dirty="0" smtClean="0">
                <a:gradFill>
                  <a:gsLst>
                    <a:gs pos="5435">
                      <a:srgbClr val="404040"/>
                    </a:gs>
                    <a:gs pos="100000">
                      <a:srgbClr val="404040"/>
                    </a:gs>
                  </a:gsLst>
                  <a:lin ang="5400000" scaled="0"/>
                </a:gradFill>
              </a:rPr>
            </a:br>
            <a:r>
              <a:rPr lang="en-US" sz="3600" dirty="0" smtClean="0">
                <a:gradFill>
                  <a:gsLst>
                    <a:gs pos="5435">
                      <a:srgbClr val="404040"/>
                    </a:gs>
                    <a:gs pos="100000">
                      <a:srgbClr val="404040"/>
                    </a:gs>
                  </a:gsLst>
                  <a:lin ang="5400000" scaled="0"/>
                </a:gradFill>
              </a:rPr>
              <a:t>and help shape future events. </a:t>
            </a:r>
          </a:p>
          <a:p>
            <a:pPr marL="0" indent="0">
              <a:lnSpc>
                <a:spcPct val="80000"/>
              </a:lnSpc>
              <a:spcBef>
                <a:spcPts val="2200"/>
              </a:spcBef>
              <a:buClr>
                <a:srgbClr val="404040"/>
              </a:buClr>
              <a:buFont typeface="Wingdings" panose="05000000000000000000" pitchFamily="2" charset="2"/>
              <a:buNone/>
            </a:pPr>
            <a:r>
              <a:rPr lang="en-US" sz="3600" dirty="0" smtClean="0">
                <a:gradFill>
                  <a:gsLst>
                    <a:gs pos="5435">
                      <a:srgbClr val="404040"/>
                    </a:gs>
                    <a:gs pos="100000">
                      <a:srgbClr val="404040"/>
                    </a:gs>
                  </a:gsLst>
                  <a:lin ang="5400000" scaled="0"/>
                </a:gradFill>
                <a:latin typeface="Segoe UI"/>
              </a:rPr>
              <a:t>Scan the QR code </a:t>
            </a:r>
            <a:r>
              <a:rPr lang="en-US" sz="3600" dirty="0" smtClean="0">
                <a:gradFill>
                  <a:gsLst>
                    <a:gs pos="5435">
                      <a:srgbClr val="404040"/>
                    </a:gs>
                    <a:gs pos="100000">
                      <a:srgbClr val="404040"/>
                    </a:gs>
                  </a:gsLst>
                  <a:lin ang="5400000" scaled="0"/>
                </a:gradFill>
              </a:rPr>
              <a:t>to evaluate </a:t>
            </a:r>
            <a:br>
              <a:rPr lang="en-US" sz="3600" dirty="0" smtClean="0">
                <a:gradFill>
                  <a:gsLst>
                    <a:gs pos="5435">
                      <a:srgbClr val="404040"/>
                    </a:gs>
                    <a:gs pos="100000">
                      <a:srgbClr val="404040"/>
                    </a:gs>
                  </a:gsLst>
                  <a:lin ang="5400000" scaled="0"/>
                </a:gradFill>
              </a:rPr>
            </a:br>
            <a:r>
              <a:rPr lang="en-US" sz="3600" dirty="0" smtClean="0">
                <a:gradFill>
                  <a:gsLst>
                    <a:gs pos="5435">
                      <a:srgbClr val="404040"/>
                    </a:gs>
                    <a:gs pos="100000">
                      <a:srgbClr val="404040"/>
                    </a:gs>
                  </a:gsLst>
                  <a:lin ang="5400000" scaled="0"/>
                </a:gradFill>
              </a:rPr>
              <a:t>this session on your mobile device. </a:t>
            </a:r>
          </a:p>
          <a:p>
            <a:pPr marL="0" indent="0">
              <a:spcBef>
                <a:spcPts val="1800"/>
              </a:spcBef>
              <a:buClr>
                <a:srgbClr val="404040"/>
              </a:buClr>
              <a:buFont typeface="Wingdings" panose="05000000000000000000" pitchFamily="2" charset="2"/>
              <a:buNone/>
            </a:pPr>
            <a:r>
              <a:rPr lang="en-US" sz="3200" dirty="0" smtClean="0">
                <a:gradFill>
                  <a:gsLst>
                    <a:gs pos="3261">
                      <a:srgbClr val="00188F"/>
                    </a:gs>
                    <a:gs pos="100000">
                      <a:srgbClr val="00188F"/>
                    </a:gs>
                  </a:gsLst>
                  <a:lin ang="5400000" scaled="0"/>
                </a:gradFill>
                <a:latin typeface="Segoe UI"/>
              </a:rPr>
              <a:t>You’ll also be entered into </a:t>
            </a:r>
            <a:br>
              <a:rPr lang="en-US" sz="3200" dirty="0" smtClean="0">
                <a:gradFill>
                  <a:gsLst>
                    <a:gs pos="3261">
                      <a:srgbClr val="00188F"/>
                    </a:gs>
                    <a:gs pos="100000">
                      <a:srgbClr val="00188F"/>
                    </a:gs>
                  </a:gsLst>
                  <a:lin ang="5400000" scaled="0"/>
                </a:gradFill>
                <a:latin typeface="Segoe UI"/>
              </a:rPr>
            </a:br>
            <a:r>
              <a:rPr lang="en-US" sz="3200" dirty="0" smtClean="0">
                <a:gradFill>
                  <a:gsLst>
                    <a:gs pos="3261">
                      <a:srgbClr val="00188F"/>
                    </a:gs>
                    <a:gs pos="100000">
                      <a:srgbClr val="00188F"/>
                    </a:gs>
                  </a:gsLst>
                  <a:lin ang="5400000" scaled="0"/>
                </a:gradFill>
                <a:latin typeface="Segoe UI"/>
              </a:rPr>
              <a:t>a daily prize drawing!</a:t>
            </a:r>
            <a:endParaRPr lang="en-US" sz="3200" dirty="0">
              <a:gradFill>
                <a:gsLst>
                  <a:gs pos="3261">
                    <a:srgbClr val="00188F"/>
                  </a:gs>
                  <a:gs pos="100000">
                    <a:srgbClr val="00188F"/>
                  </a:gs>
                </a:gsLst>
                <a:lin ang="5400000" scaled="0"/>
              </a:gradFill>
              <a:latin typeface="Segoe UI"/>
            </a:endParaRP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4239" y="3027946"/>
            <a:ext cx="3657600" cy="3657600"/>
          </a:xfrm>
          <a:prstGeom prst="rect">
            <a:avLst/>
          </a:prstGeom>
          <a:ln>
            <a:solidFill>
              <a:srgbClr val="8C8C8C"/>
            </a:solidFill>
          </a:ln>
        </p:spPr>
      </p:pic>
      <p:sp>
        <p:nvSpPr>
          <p:cNvPr id="25" name="Freeform 24"/>
          <p:cNvSpPr>
            <a:spLocks noChangeAspect="1" noEditPoints="1"/>
          </p:cNvSpPr>
          <p:nvPr/>
        </p:nvSpPr>
        <p:spPr bwMode="black">
          <a:xfrm>
            <a:off x="475560" y="6103269"/>
            <a:ext cx="1639861" cy="411480"/>
          </a:xfrm>
          <a:custGeom>
            <a:avLst/>
            <a:gdLst>
              <a:gd name="T0" fmla="*/ 336 w 2176"/>
              <a:gd name="T1" fmla="*/ 2 h 546"/>
              <a:gd name="T2" fmla="*/ 269 w 2176"/>
              <a:gd name="T3" fmla="*/ 2 h 546"/>
              <a:gd name="T4" fmla="*/ 48 w 2176"/>
              <a:gd name="T5" fmla="*/ 538 h 546"/>
              <a:gd name="T6" fmla="*/ 2128 w 2176"/>
              <a:gd name="T7" fmla="*/ 2 h 546"/>
              <a:gd name="T8" fmla="*/ 2176 w 2176"/>
              <a:gd name="T9" fmla="*/ 2 h 546"/>
              <a:gd name="T10" fmla="*/ 1049 w 2176"/>
              <a:gd name="T11" fmla="*/ 175 h 546"/>
              <a:gd name="T12" fmla="*/ 1025 w 2176"/>
              <a:gd name="T13" fmla="*/ 454 h 546"/>
              <a:gd name="T14" fmla="*/ 937 w 2176"/>
              <a:gd name="T15" fmla="*/ 473 h 546"/>
              <a:gd name="T16" fmla="*/ 892 w 2176"/>
              <a:gd name="T17" fmla="*/ 384 h 546"/>
              <a:gd name="T18" fmla="*/ 809 w 2176"/>
              <a:gd name="T19" fmla="*/ 394 h 546"/>
              <a:gd name="T20" fmla="*/ 975 w 2176"/>
              <a:gd name="T21" fmla="*/ 540 h 546"/>
              <a:gd name="T22" fmla="*/ 1048 w 2176"/>
              <a:gd name="T23" fmla="*/ 482 h 546"/>
              <a:gd name="T24" fmla="*/ 1131 w 2176"/>
              <a:gd name="T25" fmla="*/ 536 h 546"/>
              <a:gd name="T26" fmla="*/ 1293 w 2176"/>
              <a:gd name="T27" fmla="*/ 14 h 546"/>
              <a:gd name="T28" fmla="*/ 1238 w 2176"/>
              <a:gd name="T29" fmla="*/ 3 h 546"/>
              <a:gd name="T30" fmla="*/ 1207 w 2176"/>
              <a:gd name="T31" fmla="*/ 48 h 546"/>
              <a:gd name="T32" fmla="*/ 1237 w 2176"/>
              <a:gd name="T33" fmla="*/ 91 h 546"/>
              <a:gd name="T34" fmla="*/ 1293 w 2176"/>
              <a:gd name="T35" fmla="*/ 81 h 546"/>
              <a:gd name="T36" fmla="*/ 1216 w 2176"/>
              <a:gd name="T37" fmla="*/ 536 h 546"/>
              <a:gd name="T38" fmla="*/ 1216 w 2176"/>
              <a:gd name="T39" fmla="*/ 175 h 546"/>
              <a:gd name="T40" fmla="*/ 1457 w 2176"/>
              <a:gd name="T41" fmla="*/ 536 h 546"/>
              <a:gd name="T42" fmla="*/ 1376 w 2176"/>
              <a:gd name="T43" fmla="*/ 536 h 546"/>
              <a:gd name="T44" fmla="*/ 729 w 2176"/>
              <a:gd name="T45" fmla="*/ 213 h 546"/>
              <a:gd name="T46" fmla="*/ 573 w 2176"/>
              <a:gd name="T47" fmla="*/ 163 h 546"/>
              <a:gd name="T48" fmla="*/ 491 w 2176"/>
              <a:gd name="T49" fmla="*/ 226 h 546"/>
              <a:gd name="T50" fmla="*/ 460 w 2176"/>
              <a:gd name="T51" fmla="*/ 2 h 546"/>
              <a:gd name="T52" fmla="*/ 489 w 2176"/>
              <a:gd name="T53" fmla="*/ 537 h 546"/>
              <a:gd name="T54" fmla="*/ 509 w 2176"/>
              <a:gd name="T55" fmla="*/ 512 h 546"/>
              <a:gd name="T56" fmla="*/ 596 w 2176"/>
              <a:gd name="T57" fmla="*/ 546 h 546"/>
              <a:gd name="T58" fmla="*/ 754 w 2176"/>
              <a:gd name="T59" fmla="*/ 423 h 546"/>
              <a:gd name="T60" fmla="*/ 671 w 2176"/>
              <a:gd name="T61" fmla="*/ 400 h 546"/>
              <a:gd name="T62" fmla="*/ 578 w 2176"/>
              <a:gd name="T63" fmla="*/ 478 h 546"/>
              <a:gd name="T64" fmla="*/ 495 w 2176"/>
              <a:gd name="T65" fmla="*/ 421 h 546"/>
              <a:gd name="T66" fmla="*/ 496 w 2176"/>
              <a:gd name="T67" fmla="*/ 291 h 546"/>
              <a:gd name="T68" fmla="*/ 586 w 2176"/>
              <a:gd name="T69" fmla="*/ 226 h 546"/>
              <a:gd name="T70" fmla="*/ 672 w 2176"/>
              <a:gd name="T71" fmla="*/ 293 h 546"/>
              <a:gd name="T72" fmla="*/ 1866 w 2176"/>
              <a:gd name="T73" fmla="*/ 2 h 546"/>
              <a:gd name="T74" fmla="*/ 1783 w 2176"/>
              <a:gd name="T75" fmla="*/ 220 h 546"/>
              <a:gd name="T76" fmla="*/ 1716 w 2176"/>
              <a:gd name="T77" fmla="*/ 171 h 546"/>
              <a:gd name="T78" fmla="*/ 1561 w 2176"/>
              <a:gd name="T79" fmla="*/ 220 h 546"/>
              <a:gd name="T80" fmla="*/ 1526 w 2176"/>
              <a:gd name="T81" fmla="*/ 443 h 546"/>
              <a:gd name="T82" fmla="*/ 1665 w 2176"/>
              <a:gd name="T83" fmla="*/ 546 h 546"/>
              <a:gd name="T84" fmla="*/ 1763 w 2176"/>
              <a:gd name="T85" fmla="*/ 507 h 546"/>
              <a:gd name="T86" fmla="*/ 1785 w 2176"/>
              <a:gd name="T87" fmla="*/ 537 h 546"/>
              <a:gd name="T88" fmla="*/ 1778 w 2176"/>
              <a:gd name="T89" fmla="*/ 413 h 546"/>
              <a:gd name="T90" fmla="*/ 1692 w 2176"/>
              <a:gd name="T91" fmla="*/ 479 h 546"/>
              <a:gd name="T92" fmla="*/ 1607 w 2176"/>
              <a:gd name="T93" fmla="*/ 414 h 546"/>
              <a:gd name="T94" fmla="*/ 1624 w 2176"/>
              <a:gd name="T95" fmla="*/ 269 h 546"/>
              <a:gd name="T96" fmla="*/ 1732 w 2176"/>
              <a:gd name="T97" fmla="*/ 241 h 546"/>
              <a:gd name="T98" fmla="*/ 1786 w 2176"/>
              <a:gd name="T99" fmla="*/ 326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76" h="546">
                <a:moveTo>
                  <a:pt x="163" y="538"/>
                </a:moveTo>
                <a:cubicBezTo>
                  <a:pt x="116" y="538"/>
                  <a:pt x="116" y="538"/>
                  <a:pt x="116" y="538"/>
                </a:cubicBezTo>
                <a:cubicBezTo>
                  <a:pt x="336" y="2"/>
                  <a:pt x="336" y="2"/>
                  <a:pt x="336" y="2"/>
                </a:cubicBezTo>
                <a:cubicBezTo>
                  <a:pt x="384" y="2"/>
                  <a:pt x="384" y="2"/>
                  <a:pt x="384" y="2"/>
                </a:cubicBezTo>
                <a:lnTo>
                  <a:pt x="163" y="538"/>
                </a:lnTo>
                <a:close/>
                <a:moveTo>
                  <a:pt x="269" y="2"/>
                </a:moveTo>
                <a:cubicBezTo>
                  <a:pt x="221" y="2"/>
                  <a:pt x="221" y="2"/>
                  <a:pt x="221" y="2"/>
                </a:cubicBezTo>
                <a:cubicBezTo>
                  <a:pt x="0" y="538"/>
                  <a:pt x="0" y="538"/>
                  <a:pt x="0" y="538"/>
                </a:cubicBezTo>
                <a:cubicBezTo>
                  <a:pt x="48" y="538"/>
                  <a:pt x="48" y="538"/>
                  <a:pt x="48" y="538"/>
                </a:cubicBezTo>
                <a:lnTo>
                  <a:pt x="269" y="2"/>
                </a:lnTo>
                <a:close/>
                <a:moveTo>
                  <a:pt x="2176" y="2"/>
                </a:moveTo>
                <a:cubicBezTo>
                  <a:pt x="2128" y="2"/>
                  <a:pt x="2128" y="2"/>
                  <a:pt x="2128" y="2"/>
                </a:cubicBezTo>
                <a:cubicBezTo>
                  <a:pt x="1908" y="538"/>
                  <a:pt x="1908" y="538"/>
                  <a:pt x="1908" y="538"/>
                </a:cubicBezTo>
                <a:cubicBezTo>
                  <a:pt x="1955" y="538"/>
                  <a:pt x="1955" y="538"/>
                  <a:pt x="1955" y="538"/>
                </a:cubicBezTo>
                <a:lnTo>
                  <a:pt x="2176" y="2"/>
                </a:lnTo>
                <a:close/>
                <a:moveTo>
                  <a:pt x="1131" y="536"/>
                </a:moveTo>
                <a:cubicBezTo>
                  <a:pt x="1131" y="175"/>
                  <a:pt x="1131" y="175"/>
                  <a:pt x="1131" y="175"/>
                </a:cubicBezTo>
                <a:cubicBezTo>
                  <a:pt x="1049" y="175"/>
                  <a:pt x="1049" y="175"/>
                  <a:pt x="1049" y="175"/>
                </a:cubicBezTo>
                <a:cubicBezTo>
                  <a:pt x="1049" y="384"/>
                  <a:pt x="1049" y="384"/>
                  <a:pt x="1049" y="384"/>
                </a:cubicBezTo>
                <a:cubicBezTo>
                  <a:pt x="1049" y="399"/>
                  <a:pt x="1047" y="412"/>
                  <a:pt x="1042" y="424"/>
                </a:cubicBezTo>
                <a:cubicBezTo>
                  <a:pt x="1038" y="436"/>
                  <a:pt x="1032" y="446"/>
                  <a:pt x="1025" y="454"/>
                </a:cubicBezTo>
                <a:cubicBezTo>
                  <a:pt x="1017" y="462"/>
                  <a:pt x="1009" y="468"/>
                  <a:pt x="999" y="472"/>
                </a:cubicBezTo>
                <a:cubicBezTo>
                  <a:pt x="989" y="476"/>
                  <a:pt x="978" y="478"/>
                  <a:pt x="967" y="478"/>
                </a:cubicBezTo>
                <a:cubicBezTo>
                  <a:pt x="956" y="478"/>
                  <a:pt x="946" y="476"/>
                  <a:pt x="937" y="473"/>
                </a:cubicBezTo>
                <a:cubicBezTo>
                  <a:pt x="927" y="470"/>
                  <a:pt x="920" y="464"/>
                  <a:pt x="913" y="457"/>
                </a:cubicBezTo>
                <a:cubicBezTo>
                  <a:pt x="906" y="449"/>
                  <a:pt x="901" y="440"/>
                  <a:pt x="897" y="428"/>
                </a:cubicBezTo>
                <a:cubicBezTo>
                  <a:pt x="894" y="416"/>
                  <a:pt x="892" y="401"/>
                  <a:pt x="892" y="384"/>
                </a:cubicBezTo>
                <a:cubicBezTo>
                  <a:pt x="892" y="175"/>
                  <a:pt x="892" y="175"/>
                  <a:pt x="892" y="175"/>
                </a:cubicBezTo>
                <a:cubicBezTo>
                  <a:pt x="809" y="175"/>
                  <a:pt x="809" y="175"/>
                  <a:pt x="809" y="175"/>
                </a:cubicBezTo>
                <a:cubicBezTo>
                  <a:pt x="809" y="394"/>
                  <a:pt x="809" y="394"/>
                  <a:pt x="809" y="394"/>
                </a:cubicBezTo>
                <a:cubicBezTo>
                  <a:pt x="809" y="444"/>
                  <a:pt x="821" y="482"/>
                  <a:pt x="843" y="507"/>
                </a:cubicBezTo>
                <a:cubicBezTo>
                  <a:pt x="865" y="532"/>
                  <a:pt x="897" y="545"/>
                  <a:pt x="939" y="545"/>
                </a:cubicBezTo>
                <a:cubicBezTo>
                  <a:pt x="951" y="545"/>
                  <a:pt x="963" y="543"/>
                  <a:pt x="975" y="540"/>
                </a:cubicBezTo>
                <a:cubicBezTo>
                  <a:pt x="986" y="537"/>
                  <a:pt x="996" y="532"/>
                  <a:pt x="1005" y="526"/>
                </a:cubicBezTo>
                <a:cubicBezTo>
                  <a:pt x="1014" y="521"/>
                  <a:pt x="1022" y="514"/>
                  <a:pt x="1029" y="506"/>
                </a:cubicBezTo>
                <a:cubicBezTo>
                  <a:pt x="1037" y="499"/>
                  <a:pt x="1043" y="490"/>
                  <a:pt x="1048" y="482"/>
                </a:cubicBezTo>
                <a:cubicBezTo>
                  <a:pt x="1049" y="482"/>
                  <a:pt x="1049" y="482"/>
                  <a:pt x="1049" y="482"/>
                </a:cubicBezTo>
                <a:cubicBezTo>
                  <a:pt x="1049" y="536"/>
                  <a:pt x="1049" y="536"/>
                  <a:pt x="1049" y="536"/>
                </a:cubicBezTo>
                <a:lnTo>
                  <a:pt x="1131" y="536"/>
                </a:lnTo>
                <a:close/>
                <a:moveTo>
                  <a:pt x="1307" y="48"/>
                </a:moveTo>
                <a:cubicBezTo>
                  <a:pt x="1307" y="41"/>
                  <a:pt x="1306" y="35"/>
                  <a:pt x="1303" y="29"/>
                </a:cubicBezTo>
                <a:cubicBezTo>
                  <a:pt x="1301" y="23"/>
                  <a:pt x="1297" y="18"/>
                  <a:pt x="1293" y="14"/>
                </a:cubicBezTo>
                <a:cubicBezTo>
                  <a:pt x="1288" y="9"/>
                  <a:pt x="1283" y="6"/>
                  <a:pt x="1277" y="3"/>
                </a:cubicBezTo>
                <a:cubicBezTo>
                  <a:pt x="1271" y="1"/>
                  <a:pt x="1264" y="0"/>
                  <a:pt x="1257" y="0"/>
                </a:cubicBezTo>
                <a:cubicBezTo>
                  <a:pt x="1250" y="0"/>
                  <a:pt x="1244" y="1"/>
                  <a:pt x="1238" y="3"/>
                </a:cubicBezTo>
                <a:cubicBezTo>
                  <a:pt x="1232" y="6"/>
                  <a:pt x="1226" y="9"/>
                  <a:pt x="1222" y="13"/>
                </a:cubicBezTo>
                <a:cubicBezTo>
                  <a:pt x="1217" y="18"/>
                  <a:pt x="1214" y="23"/>
                  <a:pt x="1211" y="29"/>
                </a:cubicBezTo>
                <a:cubicBezTo>
                  <a:pt x="1209" y="34"/>
                  <a:pt x="1207" y="41"/>
                  <a:pt x="1207" y="48"/>
                </a:cubicBezTo>
                <a:cubicBezTo>
                  <a:pt x="1207" y="54"/>
                  <a:pt x="1209" y="60"/>
                  <a:pt x="1211" y="66"/>
                </a:cubicBezTo>
                <a:cubicBezTo>
                  <a:pt x="1214" y="72"/>
                  <a:pt x="1217" y="77"/>
                  <a:pt x="1221" y="81"/>
                </a:cubicBezTo>
                <a:cubicBezTo>
                  <a:pt x="1226" y="85"/>
                  <a:pt x="1231" y="88"/>
                  <a:pt x="1237" y="91"/>
                </a:cubicBezTo>
                <a:cubicBezTo>
                  <a:pt x="1243" y="93"/>
                  <a:pt x="1250" y="95"/>
                  <a:pt x="1257" y="95"/>
                </a:cubicBezTo>
                <a:cubicBezTo>
                  <a:pt x="1264" y="95"/>
                  <a:pt x="1271" y="93"/>
                  <a:pt x="1277" y="91"/>
                </a:cubicBezTo>
                <a:cubicBezTo>
                  <a:pt x="1283" y="88"/>
                  <a:pt x="1289" y="85"/>
                  <a:pt x="1293" y="81"/>
                </a:cubicBezTo>
                <a:cubicBezTo>
                  <a:pt x="1297" y="77"/>
                  <a:pt x="1301" y="72"/>
                  <a:pt x="1303" y="66"/>
                </a:cubicBezTo>
                <a:cubicBezTo>
                  <a:pt x="1306" y="60"/>
                  <a:pt x="1307" y="54"/>
                  <a:pt x="1307" y="48"/>
                </a:cubicBezTo>
                <a:moveTo>
                  <a:pt x="1216" y="536"/>
                </a:moveTo>
                <a:cubicBezTo>
                  <a:pt x="1297" y="536"/>
                  <a:pt x="1297" y="536"/>
                  <a:pt x="1297" y="536"/>
                </a:cubicBezTo>
                <a:cubicBezTo>
                  <a:pt x="1297" y="175"/>
                  <a:pt x="1297" y="175"/>
                  <a:pt x="1297" y="175"/>
                </a:cubicBezTo>
                <a:cubicBezTo>
                  <a:pt x="1216" y="175"/>
                  <a:pt x="1216" y="175"/>
                  <a:pt x="1216" y="175"/>
                </a:cubicBezTo>
                <a:lnTo>
                  <a:pt x="1216" y="536"/>
                </a:lnTo>
                <a:close/>
                <a:moveTo>
                  <a:pt x="1376" y="536"/>
                </a:moveTo>
                <a:cubicBezTo>
                  <a:pt x="1457" y="536"/>
                  <a:pt x="1457" y="536"/>
                  <a:pt x="1457" y="536"/>
                </a:cubicBezTo>
                <a:cubicBezTo>
                  <a:pt x="1457" y="2"/>
                  <a:pt x="1457" y="2"/>
                  <a:pt x="1457" y="2"/>
                </a:cubicBezTo>
                <a:cubicBezTo>
                  <a:pt x="1376" y="2"/>
                  <a:pt x="1376" y="2"/>
                  <a:pt x="1376" y="2"/>
                </a:cubicBezTo>
                <a:lnTo>
                  <a:pt x="1376" y="536"/>
                </a:lnTo>
                <a:close/>
                <a:moveTo>
                  <a:pt x="765" y="342"/>
                </a:moveTo>
                <a:cubicBezTo>
                  <a:pt x="765" y="317"/>
                  <a:pt x="762" y="294"/>
                  <a:pt x="756" y="272"/>
                </a:cubicBezTo>
                <a:cubicBezTo>
                  <a:pt x="750" y="249"/>
                  <a:pt x="741" y="230"/>
                  <a:pt x="729" y="213"/>
                </a:cubicBezTo>
                <a:cubicBezTo>
                  <a:pt x="717" y="196"/>
                  <a:pt x="701" y="183"/>
                  <a:pt x="682" y="173"/>
                </a:cubicBezTo>
                <a:cubicBezTo>
                  <a:pt x="663" y="163"/>
                  <a:pt x="640" y="158"/>
                  <a:pt x="613" y="158"/>
                </a:cubicBezTo>
                <a:cubicBezTo>
                  <a:pt x="599" y="158"/>
                  <a:pt x="585" y="160"/>
                  <a:pt x="573" y="163"/>
                </a:cubicBezTo>
                <a:cubicBezTo>
                  <a:pt x="561" y="166"/>
                  <a:pt x="549" y="171"/>
                  <a:pt x="539" y="177"/>
                </a:cubicBezTo>
                <a:cubicBezTo>
                  <a:pt x="529" y="183"/>
                  <a:pt x="520" y="190"/>
                  <a:pt x="512" y="199"/>
                </a:cubicBezTo>
                <a:cubicBezTo>
                  <a:pt x="504" y="207"/>
                  <a:pt x="497" y="216"/>
                  <a:pt x="491" y="226"/>
                </a:cubicBezTo>
                <a:cubicBezTo>
                  <a:pt x="489" y="226"/>
                  <a:pt x="489" y="226"/>
                  <a:pt x="489" y="226"/>
                </a:cubicBezTo>
                <a:cubicBezTo>
                  <a:pt x="489" y="2"/>
                  <a:pt x="489" y="2"/>
                  <a:pt x="489" y="2"/>
                </a:cubicBezTo>
                <a:cubicBezTo>
                  <a:pt x="460" y="2"/>
                  <a:pt x="460" y="2"/>
                  <a:pt x="460" y="2"/>
                </a:cubicBezTo>
                <a:cubicBezTo>
                  <a:pt x="406" y="133"/>
                  <a:pt x="406" y="133"/>
                  <a:pt x="406" y="133"/>
                </a:cubicBezTo>
                <a:cubicBezTo>
                  <a:pt x="406" y="537"/>
                  <a:pt x="406" y="537"/>
                  <a:pt x="406" y="537"/>
                </a:cubicBezTo>
                <a:cubicBezTo>
                  <a:pt x="489" y="537"/>
                  <a:pt x="489" y="537"/>
                  <a:pt x="489" y="537"/>
                </a:cubicBezTo>
                <a:cubicBezTo>
                  <a:pt x="489" y="490"/>
                  <a:pt x="489" y="490"/>
                  <a:pt x="489" y="490"/>
                </a:cubicBezTo>
                <a:cubicBezTo>
                  <a:pt x="491" y="490"/>
                  <a:pt x="491" y="490"/>
                  <a:pt x="491" y="490"/>
                </a:cubicBezTo>
                <a:cubicBezTo>
                  <a:pt x="496" y="498"/>
                  <a:pt x="502" y="505"/>
                  <a:pt x="509" y="512"/>
                </a:cubicBezTo>
                <a:cubicBezTo>
                  <a:pt x="515" y="519"/>
                  <a:pt x="523" y="525"/>
                  <a:pt x="532" y="530"/>
                </a:cubicBezTo>
                <a:cubicBezTo>
                  <a:pt x="540" y="535"/>
                  <a:pt x="550" y="539"/>
                  <a:pt x="561" y="542"/>
                </a:cubicBezTo>
                <a:cubicBezTo>
                  <a:pt x="571" y="544"/>
                  <a:pt x="583" y="546"/>
                  <a:pt x="596" y="546"/>
                </a:cubicBezTo>
                <a:cubicBezTo>
                  <a:pt x="623" y="546"/>
                  <a:pt x="647" y="541"/>
                  <a:pt x="668" y="530"/>
                </a:cubicBezTo>
                <a:cubicBezTo>
                  <a:pt x="689" y="520"/>
                  <a:pt x="707" y="506"/>
                  <a:pt x="721" y="488"/>
                </a:cubicBezTo>
                <a:cubicBezTo>
                  <a:pt x="736" y="470"/>
                  <a:pt x="747" y="448"/>
                  <a:pt x="754" y="423"/>
                </a:cubicBezTo>
                <a:cubicBezTo>
                  <a:pt x="761" y="398"/>
                  <a:pt x="765" y="371"/>
                  <a:pt x="765" y="342"/>
                </a:cubicBezTo>
                <a:moveTo>
                  <a:pt x="678" y="341"/>
                </a:moveTo>
                <a:cubicBezTo>
                  <a:pt x="678" y="363"/>
                  <a:pt x="676" y="383"/>
                  <a:pt x="671" y="400"/>
                </a:cubicBezTo>
                <a:cubicBezTo>
                  <a:pt x="667" y="418"/>
                  <a:pt x="660" y="432"/>
                  <a:pt x="651" y="443"/>
                </a:cubicBezTo>
                <a:cubicBezTo>
                  <a:pt x="643" y="455"/>
                  <a:pt x="632" y="463"/>
                  <a:pt x="620" y="469"/>
                </a:cubicBezTo>
                <a:cubicBezTo>
                  <a:pt x="607" y="475"/>
                  <a:pt x="593" y="478"/>
                  <a:pt x="578" y="478"/>
                </a:cubicBezTo>
                <a:cubicBezTo>
                  <a:pt x="565" y="478"/>
                  <a:pt x="553" y="475"/>
                  <a:pt x="542" y="470"/>
                </a:cubicBezTo>
                <a:cubicBezTo>
                  <a:pt x="531" y="466"/>
                  <a:pt x="522" y="459"/>
                  <a:pt x="514" y="450"/>
                </a:cubicBezTo>
                <a:cubicBezTo>
                  <a:pt x="506" y="442"/>
                  <a:pt x="500" y="432"/>
                  <a:pt x="495" y="421"/>
                </a:cubicBezTo>
                <a:cubicBezTo>
                  <a:pt x="491" y="410"/>
                  <a:pt x="488" y="397"/>
                  <a:pt x="488" y="384"/>
                </a:cubicBezTo>
                <a:cubicBezTo>
                  <a:pt x="488" y="336"/>
                  <a:pt x="488" y="336"/>
                  <a:pt x="488" y="336"/>
                </a:cubicBezTo>
                <a:cubicBezTo>
                  <a:pt x="488" y="319"/>
                  <a:pt x="491" y="304"/>
                  <a:pt x="496" y="291"/>
                </a:cubicBezTo>
                <a:cubicBezTo>
                  <a:pt x="500" y="278"/>
                  <a:pt x="507" y="266"/>
                  <a:pt x="516" y="257"/>
                </a:cubicBezTo>
                <a:cubicBezTo>
                  <a:pt x="524" y="247"/>
                  <a:pt x="534" y="240"/>
                  <a:pt x="546" y="234"/>
                </a:cubicBezTo>
                <a:cubicBezTo>
                  <a:pt x="558" y="229"/>
                  <a:pt x="571" y="226"/>
                  <a:pt x="586" y="226"/>
                </a:cubicBezTo>
                <a:cubicBezTo>
                  <a:pt x="601" y="226"/>
                  <a:pt x="614" y="229"/>
                  <a:pt x="625" y="234"/>
                </a:cubicBezTo>
                <a:cubicBezTo>
                  <a:pt x="636" y="240"/>
                  <a:pt x="646" y="247"/>
                  <a:pt x="654" y="257"/>
                </a:cubicBezTo>
                <a:cubicBezTo>
                  <a:pt x="662" y="267"/>
                  <a:pt x="668" y="279"/>
                  <a:pt x="672" y="293"/>
                </a:cubicBezTo>
                <a:cubicBezTo>
                  <a:pt x="676" y="307"/>
                  <a:pt x="678" y="323"/>
                  <a:pt x="678" y="341"/>
                </a:cubicBezTo>
                <a:moveTo>
                  <a:pt x="1866" y="537"/>
                </a:moveTo>
                <a:cubicBezTo>
                  <a:pt x="1866" y="2"/>
                  <a:pt x="1866" y="2"/>
                  <a:pt x="1866" y="2"/>
                </a:cubicBezTo>
                <a:cubicBezTo>
                  <a:pt x="1785" y="2"/>
                  <a:pt x="1785" y="2"/>
                  <a:pt x="1785" y="2"/>
                </a:cubicBezTo>
                <a:cubicBezTo>
                  <a:pt x="1785" y="220"/>
                  <a:pt x="1785" y="220"/>
                  <a:pt x="1785" y="220"/>
                </a:cubicBezTo>
                <a:cubicBezTo>
                  <a:pt x="1783" y="220"/>
                  <a:pt x="1783" y="220"/>
                  <a:pt x="1783" y="220"/>
                </a:cubicBezTo>
                <a:cubicBezTo>
                  <a:pt x="1779" y="213"/>
                  <a:pt x="1773" y="206"/>
                  <a:pt x="1767" y="199"/>
                </a:cubicBezTo>
                <a:cubicBezTo>
                  <a:pt x="1760" y="192"/>
                  <a:pt x="1753" y="187"/>
                  <a:pt x="1744" y="182"/>
                </a:cubicBezTo>
                <a:cubicBezTo>
                  <a:pt x="1736" y="177"/>
                  <a:pt x="1726" y="173"/>
                  <a:pt x="1716" y="171"/>
                </a:cubicBezTo>
                <a:cubicBezTo>
                  <a:pt x="1705" y="168"/>
                  <a:pt x="1693" y="167"/>
                  <a:pt x="1681" y="167"/>
                </a:cubicBezTo>
                <a:cubicBezTo>
                  <a:pt x="1656" y="167"/>
                  <a:pt x="1633" y="171"/>
                  <a:pt x="1613" y="181"/>
                </a:cubicBezTo>
                <a:cubicBezTo>
                  <a:pt x="1592" y="190"/>
                  <a:pt x="1575" y="203"/>
                  <a:pt x="1561" y="220"/>
                </a:cubicBezTo>
                <a:cubicBezTo>
                  <a:pt x="1546" y="238"/>
                  <a:pt x="1535" y="259"/>
                  <a:pt x="1527" y="283"/>
                </a:cubicBezTo>
                <a:cubicBezTo>
                  <a:pt x="1519" y="308"/>
                  <a:pt x="1515" y="335"/>
                  <a:pt x="1515" y="365"/>
                </a:cubicBezTo>
                <a:cubicBezTo>
                  <a:pt x="1515" y="394"/>
                  <a:pt x="1519" y="420"/>
                  <a:pt x="1526" y="443"/>
                </a:cubicBezTo>
                <a:cubicBezTo>
                  <a:pt x="1534" y="465"/>
                  <a:pt x="1544" y="484"/>
                  <a:pt x="1558" y="500"/>
                </a:cubicBezTo>
                <a:cubicBezTo>
                  <a:pt x="1571" y="515"/>
                  <a:pt x="1587" y="526"/>
                  <a:pt x="1605" y="534"/>
                </a:cubicBezTo>
                <a:cubicBezTo>
                  <a:pt x="1624" y="542"/>
                  <a:pt x="1643" y="546"/>
                  <a:pt x="1665" y="546"/>
                </a:cubicBezTo>
                <a:cubicBezTo>
                  <a:pt x="1679" y="546"/>
                  <a:pt x="1693" y="544"/>
                  <a:pt x="1705" y="541"/>
                </a:cubicBezTo>
                <a:cubicBezTo>
                  <a:pt x="1717" y="538"/>
                  <a:pt x="1728" y="533"/>
                  <a:pt x="1737" y="528"/>
                </a:cubicBezTo>
                <a:cubicBezTo>
                  <a:pt x="1747" y="522"/>
                  <a:pt x="1756" y="515"/>
                  <a:pt x="1763" y="507"/>
                </a:cubicBezTo>
                <a:cubicBezTo>
                  <a:pt x="1771" y="499"/>
                  <a:pt x="1778" y="490"/>
                  <a:pt x="1783" y="480"/>
                </a:cubicBezTo>
                <a:cubicBezTo>
                  <a:pt x="1785" y="480"/>
                  <a:pt x="1785" y="480"/>
                  <a:pt x="1785" y="480"/>
                </a:cubicBezTo>
                <a:cubicBezTo>
                  <a:pt x="1785" y="537"/>
                  <a:pt x="1785" y="537"/>
                  <a:pt x="1785" y="537"/>
                </a:cubicBezTo>
                <a:lnTo>
                  <a:pt x="1866" y="537"/>
                </a:lnTo>
                <a:close/>
                <a:moveTo>
                  <a:pt x="1786" y="366"/>
                </a:moveTo>
                <a:cubicBezTo>
                  <a:pt x="1786" y="384"/>
                  <a:pt x="1783" y="399"/>
                  <a:pt x="1778" y="413"/>
                </a:cubicBezTo>
                <a:cubicBezTo>
                  <a:pt x="1773" y="427"/>
                  <a:pt x="1767" y="439"/>
                  <a:pt x="1758" y="449"/>
                </a:cubicBezTo>
                <a:cubicBezTo>
                  <a:pt x="1750" y="458"/>
                  <a:pt x="1740" y="466"/>
                  <a:pt x="1728" y="471"/>
                </a:cubicBezTo>
                <a:cubicBezTo>
                  <a:pt x="1717" y="476"/>
                  <a:pt x="1705" y="479"/>
                  <a:pt x="1692" y="479"/>
                </a:cubicBezTo>
                <a:cubicBezTo>
                  <a:pt x="1679" y="479"/>
                  <a:pt x="1667" y="477"/>
                  <a:pt x="1656" y="472"/>
                </a:cubicBezTo>
                <a:cubicBezTo>
                  <a:pt x="1644" y="467"/>
                  <a:pt x="1635" y="460"/>
                  <a:pt x="1626" y="450"/>
                </a:cubicBezTo>
                <a:cubicBezTo>
                  <a:pt x="1618" y="440"/>
                  <a:pt x="1612" y="428"/>
                  <a:pt x="1607" y="414"/>
                </a:cubicBezTo>
                <a:cubicBezTo>
                  <a:pt x="1602" y="399"/>
                  <a:pt x="1600" y="382"/>
                  <a:pt x="1600" y="363"/>
                </a:cubicBezTo>
                <a:cubicBezTo>
                  <a:pt x="1600" y="343"/>
                  <a:pt x="1602" y="325"/>
                  <a:pt x="1606" y="309"/>
                </a:cubicBezTo>
                <a:cubicBezTo>
                  <a:pt x="1610" y="294"/>
                  <a:pt x="1616" y="280"/>
                  <a:pt x="1624" y="269"/>
                </a:cubicBezTo>
                <a:cubicBezTo>
                  <a:pt x="1632" y="257"/>
                  <a:pt x="1642" y="249"/>
                  <a:pt x="1654" y="242"/>
                </a:cubicBezTo>
                <a:cubicBezTo>
                  <a:pt x="1667" y="236"/>
                  <a:pt x="1681" y="233"/>
                  <a:pt x="1697" y="233"/>
                </a:cubicBezTo>
                <a:cubicBezTo>
                  <a:pt x="1709" y="233"/>
                  <a:pt x="1721" y="236"/>
                  <a:pt x="1732" y="241"/>
                </a:cubicBezTo>
                <a:cubicBezTo>
                  <a:pt x="1743" y="245"/>
                  <a:pt x="1752" y="252"/>
                  <a:pt x="1760" y="260"/>
                </a:cubicBezTo>
                <a:cubicBezTo>
                  <a:pt x="1768" y="269"/>
                  <a:pt x="1774" y="279"/>
                  <a:pt x="1779" y="290"/>
                </a:cubicBezTo>
                <a:cubicBezTo>
                  <a:pt x="1783" y="301"/>
                  <a:pt x="1786" y="313"/>
                  <a:pt x="1786" y="326"/>
                </a:cubicBezTo>
                <a:lnTo>
                  <a:pt x="1786" y="366"/>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en-US">
              <a:solidFill>
                <a:srgbClr val="404040"/>
              </a:solidFill>
            </a:endParaRPr>
          </a:p>
        </p:txBody>
      </p:sp>
    </p:spTree>
    <p:extLst>
      <p:ext uri="{BB962C8B-B14F-4D97-AF65-F5344CB8AC3E}">
        <p14:creationId xmlns:p14="http://schemas.microsoft.com/office/powerpoint/2010/main" val="358345068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1" y="-1"/>
            <a:ext cx="12436475" cy="6994526"/>
          </a:xfrm>
        </p:spPr>
        <p:txBody>
          <a:bodyPr lIns="0" tIns="0" rIns="0" bIns="0" anchor="ctr">
            <a:noAutofit/>
          </a:bodyPr>
          <a:lstStyle/>
          <a:p>
            <a:pPr marL="0" indent="0" algn="ctr">
              <a:lnSpc>
                <a:spcPct val="100000"/>
              </a:lnSpc>
              <a:buNone/>
            </a:pPr>
            <a:r>
              <a:rPr lang="da-DK" sz="34400" dirty="0" smtClean="0">
                <a:solidFill>
                  <a:schemeClr val="accent1">
                    <a:lumMod val="20000"/>
                    <a:lumOff val="80000"/>
                  </a:schemeClr>
                </a:solidFill>
              </a:rPr>
              <a:t>«</a:t>
            </a:r>
            <a:r>
              <a:rPr lang="en-US" sz="34400" dirty="0" smtClean="0">
                <a:solidFill>
                  <a:schemeClr val="bg1"/>
                </a:solidFill>
              </a:rPr>
              <a:t>?</a:t>
            </a:r>
            <a:r>
              <a:rPr lang="en-US" sz="34400" dirty="0" smtClean="0">
                <a:solidFill>
                  <a:schemeClr val="accent1">
                    <a:lumMod val="20000"/>
                    <a:lumOff val="80000"/>
                  </a:schemeClr>
                </a:solidFill>
              </a:rPr>
              <a:t>»</a:t>
            </a:r>
            <a:endParaRPr lang="en-US" sz="34400" dirty="0">
              <a:solidFill>
                <a:schemeClr val="accent1">
                  <a:lumMod val="20000"/>
                  <a:lumOff val="80000"/>
                </a:schemeClr>
              </a:solidFill>
            </a:endParaRPr>
          </a:p>
        </p:txBody>
      </p:sp>
      <p:sp>
        <p:nvSpPr>
          <p:cNvPr id="3" name="Text Placeholder 1"/>
          <p:cNvSpPr txBox="1">
            <a:spLocks/>
          </p:cNvSpPr>
          <p:nvPr/>
        </p:nvSpPr>
        <p:spPr>
          <a:xfrm>
            <a:off x="6281" y="-7938"/>
            <a:ext cx="12436475" cy="6994526"/>
          </a:xfrm>
          <a:prstGeom prst="rect">
            <a:avLst/>
          </a:prstGeom>
        </p:spPr>
        <p:txBody>
          <a:bodyPr vert="horz" wrap="square" lIns="0" tIns="0" rIns="0" bIns="0" rtlCol="0" anchor="ctr">
            <a:noAutofit/>
          </a:bodyPr>
          <a:lstStyle>
            <a:lvl1pPr marL="342900" marR="0" indent="-3429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90000"/>
              <a:buFont typeface="Wingdings" panose="05000000000000000000" pitchFamily="2" charset="2"/>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00000"/>
              </a:lnSpc>
              <a:buFont typeface="Wingdings" panose="05000000000000000000" pitchFamily="2" charset="2"/>
              <a:buNone/>
            </a:pPr>
            <a:r>
              <a:rPr lang="en-US" sz="34400" dirty="0" smtClean="0">
                <a:gradFill>
                  <a:gsLst>
                    <a:gs pos="9677">
                      <a:schemeClr val="tx2"/>
                    </a:gs>
                    <a:gs pos="51000">
                      <a:schemeClr val="tx2"/>
                    </a:gs>
                  </a:gsLst>
                  <a:lin ang="5400000" scaled="0"/>
                </a:gradFill>
              </a:rPr>
              <a:t>?</a:t>
            </a:r>
            <a:endParaRPr lang="en-US" sz="34400" dirty="0">
              <a:gradFill>
                <a:gsLst>
                  <a:gs pos="9677">
                    <a:schemeClr val="tx2"/>
                  </a:gs>
                  <a:gs pos="51000">
                    <a:schemeClr val="tx2"/>
                  </a:gs>
                </a:gsLst>
                <a:lin ang="5400000" scaled="0"/>
              </a:gradFill>
            </a:endParaRPr>
          </a:p>
        </p:txBody>
      </p:sp>
    </p:spTree>
    <p:extLst>
      <p:ext uri="{BB962C8B-B14F-4D97-AF65-F5344CB8AC3E}">
        <p14:creationId xmlns:p14="http://schemas.microsoft.com/office/powerpoint/2010/main" val="2392909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animEffect transition="in" filter="fade">
                                      <p:cBhvr>
                                        <p:cTn id="11" dur="50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blackWhite">
          <a:xfrm>
            <a:off x="273050" y="6079032"/>
            <a:ext cx="118887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 </a:t>
            </a:r>
            <a:r>
              <a:rPr lang="en-US" sz="700" dirty="0" smtClean="0">
                <a:gradFill>
                  <a:gsLst>
                    <a:gs pos="0">
                      <a:srgbClr val="404040">
                        <a:lumMod val="75000"/>
                        <a:lumOff val="25000"/>
                      </a:srgbClr>
                    </a:gs>
                    <a:gs pos="100000">
                      <a:srgbClr val="404040">
                        <a:lumMod val="75000"/>
                        <a:lumOff val="25000"/>
                      </a:srgbClr>
                    </a:gs>
                  </a:gsLst>
                  <a:lin ang="5400000" scaled="0"/>
                </a:gradFill>
                <a:cs typeface="Segoe UI" pitchFamily="34" charset="0"/>
              </a:rPr>
              <a:t>2014 </a:t>
            </a:r>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Microsoft Corporation. All rights reserved. Microsoft, Windows, Windows Vista and other product names are or may be registered trademarks and/or trademarks in the U.S. and/or other countries.</a:t>
            </a:r>
          </a:p>
          <a:p>
            <a:pPr defTabSz="932290" eaLnBrk="0" hangingPunct="0"/>
            <a:r>
              <a:rPr lang="en-US" sz="700" dirty="0">
                <a:gradFill>
                  <a:gsLst>
                    <a:gs pos="0">
                      <a:srgbClr val="404040">
                        <a:lumMod val="75000"/>
                        <a:lumOff val="25000"/>
                      </a:srgbClr>
                    </a:gs>
                    <a:gs pos="100000">
                      <a:srgbClr val="404040">
                        <a:lumMod val="75000"/>
                        <a:lumOff val="25000"/>
                      </a:srgbClr>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9232" y="3103733"/>
            <a:ext cx="3687046" cy="787059"/>
          </a:xfrm>
          <a:prstGeom prst="rect">
            <a:avLst/>
          </a:prstGeom>
        </p:spPr>
      </p:pic>
    </p:spTree>
    <p:extLst>
      <p:ext uri="{BB962C8B-B14F-4D97-AF65-F5344CB8AC3E}">
        <p14:creationId xmlns:p14="http://schemas.microsoft.com/office/powerpoint/2010/main" val="31648228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74702" y="2119559"/>
            <a:ext cx="11887135" cy="1837298"/>
          </a:xfrm>
          <a:prstGeom prst="rect">
            <a:avLst/>
          </a:prstGeom>
          <a:noFill/>
        </p:spPr>
        <p:txBody>
          <a:bodyPr vert="horz" wrap="square" lIns="146304" tIns="91440" rIns="146304" bIns="91440" rtlCol="0" anchor="t" anchorCtr="0">
            <a:noAutofit/>
          </a:bodyPr>
          <a:lstStyle>
            <a:lvl1pPr algn="l" defTabSz="932742" rtl="0" eaLnBrk="1" latinLnBrk="0" hangingPunct="1">
              <a:lnSpc>
                <a:spcPct val="90000"/>
              </a:lnSpc>
              <a:spcBef>
                <a:spcPct val="0"/>
              </a:spcBef>
              <a:buNone/>
              <a:defRPr lang="en-US" sz="5400" b="0" kern="1200" cap="none" spc="-100" baseline="0">
                <a:ln w="3175">
                  <a:noFill/>
                </a:ln>
                <a:gradFill>
                  <a:gsLst>
                    <a:gs pos="3333">
                      <a:schemeClr val="tx1"/>
                    </a:gs>
                    <a:gs pos="39000">
                      <a:schemeClr val="tx1"/>
                    </a:gs>
                  </a:gsLst>
                  <a:lin ang="5400000" scaled="0"/>
                </a:gradFill>
                <a:effectLst/>
                <a:latin typeface="+mj-lt"/>
                <a:ea typeface="+mn-ea"/>
                <a:cs typeface="Segoe UI" pitchFamily="34" charset="0"/>
              </a:defRPr>
            </a:lvl1pPr>
          </a:lstStyle>
          <a:p>
            <a:r>
              <a:rPr lang="en-US" dirty="0" smtClean="0">
                <a:solidFill>
                  <a:schemeClr val="bg1"/>
                </a:solidFill>
              </a:rPr>
              <a:t>The Future of C# </a:t>
            </a:r>
            <a:r>
              <a:rPr lang="en-US" dirty="0" smtClean="0"/>
              <a:t>and VB</a:t>
            </a:r>
            <a:endParaRPr lang="en-US" dirty="0"/>
          </a:p>
        </p:txBody>
      </p:sp>
      <p:sp>
        <p:nvSpPr>
          <p:cNvPr id="2" name="Title 1"/>
          <p:cNvSpPr>
            <a:spLocks noGrp="1"/>
          </p:cNvSpPr>
          <p:nvPr>
            <p:ph type="title"/>
          </p:nvPr>
        </p:nvSpPr>
        <p:spPr>
          <a:xfrm>
            <a:off x="274702" y="2117164"/>
            <a:ext cx="11887135" cy="1837298"/>
          </a:xfrm>
        </p:spPr>
        <p:txBody>
          <a:bodyPr/>
          <a:lstStyle/>
          <a:p>
            <a:r>
              <a:rPr lang="en-US" dirty="0" smtClean="0"/>
              <a:t>The Future of C#</a:t>
            </a:r>
            <a:endParaRPr lang="en-US" dirty="0"/>
          </a:p>
        </p:txBody>
      </p:sp>
      <p:sp>
        <p:nvSpPr>
          <p:cNvPr id="3" name="Subtitle 2"/>
          <p:cNvSpPr>
            <a:spLocks noGrp="1"/>
          </p:cNvSpPr>
          <p:nvPr>
            <p:ph type="body" sz="quarter" idx="12"/>
          </p:nvPr>
        </p:nvSpPr>
        <p:spPr/>
        <p:txBody>
          <a:bodyPr/>
          <a:lstStyle/>
          <a:p>
            <a:r>
              <a:rPr lang="en-US" smtClean="0"/>
              <a:t>Mads Torgersen and Dustin Campbell</a:t>
            </a:r>
          </a:p>
          <a:p>
            <a:r>
              <a:rPr lang="en-US" smtClean="0"/>
              <a:t>Program Managers</a:t>
            </a:r>
          </a:p>
          <a:p>
            <a:r>
              <a:rPr lang="en-US" smtClean="0"/>
              <a:t>Managed Languages</a:t>
            </a:r>
          </a:p>
          <a:p>
            <a:r>
              <a:rPr lang="fr-FR" smtClean="0">
                <a:hlinkClick r:id="rId3"/>
              </a:rPr>
              <a:t>http://msdn.com/roslyn</a:t>
            </a:r>
            <a:endParaRPr lang="fr-FR" smtClean="0"/>
          </a:p>
          <a:p>
            <a:endParaRPr lang="en-US" dirty="0"/>
          </a:p>
        </p:txBody>
      </p:sp>
      <p:sp>
        <p:nvSpPr>
          <p:cNvPr id="10" name="Text Placeholder 9"/>
          <p:cNvSpPr>
            <a:spLocks noGrp="1"/>
          </p:cNvSpPr>
          <p:nvPr>
            <p:ph type="body" sz="quarter" idx="13"/>
          </p:nvPr>
        </p:nvSpPr>
        <p:spPr/>
        <p:txBody>
          <a:bodyPr/>
          <a:lstStyle/>
          <a:p>
            <a:r>
              <a:rPr lang="en-US" dirty="0" smtClean="0"/>
              <a:t>2-577</a:t>
            </a:r>
            <a:endParaRPr lang="en-US" dirty="0"/>
          </a:p>
        </p:txBody>
      </p:sp>
    </p:spTree>
    <p:extLst>
      <p:ext uri="{BB962C8B-B14F-4D97-AF65-F5344CB8AC3E}">
        <p14:creationId xmlns:p14="http://schemas.microsoft.com/office/powerpoint/2010/main" val="2962123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p:cTn id="7" dur="1000" fill="hold"/>
                                        <p:tgtEl>
                                          <p:spTgt spid="4">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4">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4">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Innovation in .NET ecosystem: //BUILD 2014</a:t>
            </a:r>
            <a:endParaRPr lang="en-US" dirty="0"/>
          </a:p>
        </p:txBody>
      </p:sp>
      <p:grpSp>
        <p:nvGrpSpPr>
          <p:cNvPr id="4" name="Group 3"/>
          <p:cNvGrpSpPr/>
          <p:nvPr/>
        </p:nvGrpSpPr>
        <p:grpSpPr>
          <a:xfrm>
            <a:off x="595350" y="1222744"/>
            <a:ext cx="11245775" cy="5475768"/>
            <a:chOff x="641938" y="1286859"/>
            <a:chExt cx="10841748" cy="5279040"/>
          </a:xfrm>
        </p:grpSpPr>
        <p:sp>
          <p:nvSpPr>
            <p:cNvPr id="130" name="Rectangle 129"/>
            <p:cNvSpPr/>
            <p:nvPr/>
          </p:nvSpPr>
          <p:spPr bwMode="auto">
            <a:xfrm>
              <a:off x="1803710" y="1286859"/>
              <a:ext cx="7895592" cy="2238578"/>
            </a:xfrm>
            <a:prstGeom prst="rect">
              <a:avLst/>
            </a:prstGeom>
            <a:solidFill>
              <a:schemeClr val="bg1">
                <a:lumMod val="85000"/>
              </a:schemeClr>
            </a:solidFill>
            <a:ln w="25400" cap="flat" cmpd="sng" algn="ctr">
              <a:noFill/>
              <a:prstDash val="solid"/>
              <a:headEnd type="none" w="med" len="med"/>
              <a:tailEnd type="none" w="med" len="med"/>
            </a:ln>
            <a:effectLst/>
          </p:spPr>
          <p:txBody>
            <a:bodyPr vert="horz" wrap="square" lIns="91386" tIns="45696" rIns="91386" bIns="73109"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110" name="Rectangle 109"/>
            <p:cNvSpPr/>
            <p:nvPr/>
          </p:nvSpPr>
          <p:spPr bwMode="auto">
            <a:xfrm>
              <a:off x="9944574" y="1290007"/>
              <a:ext cx="1539112" cy="5275892"/>
            </a:xfrm>
            <a:prstGeom prst="rect">
              <a:avLst/>
            </a:prstGeom>
            <a:solidFill>
              <a:schemeClr val="bg1">
                <a:lumMod val="85000"/>
              </a:schemeClr>
            </a:solidFill>
            <a:ln w="25400" cap="flat" cmpd="sng" algn="ctr">
              <a:noFill/>
              <a:prstDash val="solid"/>
              <a:headEnd type="none" w="med" len="med"/>
              <a:tailEnd type="none" w="med" len="med"/>
            </a:ln>
            <a:effectLst/>
          </p:spPr>
          <p:txBody>
            <a:bodyPr vert="horz" wrap="square" lIns="91386" tIns="45696" rIns="91386" bIns="73109"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17" name="Pentagon 16"/>
            <p:cNvSpPr/>
            <p:nvPr/>
          </p:nvSpPr>
          <p:spPr bwMode="auto">
            <a:xfrm>
              <a:off x="1806286" y="3817489"/>
              <a:ext cx="8870895" cy="1055755"/>
            </a:xfrm>
            <a:prstGeom prst="homePlate">
              <a:avLst/>
            </a:prstGeom>
            <a:solidFill>
              <a:srgbClr val="68217A"/>
            </a:solidFill>
            <a:ln w="25400" cap="flat" cmpd="sng" algn="ctr">
              <a:noFill/>
              <a:prstDash val="solid"/>
              <a:headEnd type="none" w="med" len="med"/>
              <a:tailEnd type="none" w="med" len="med"/>
            </a:ln>
            <a:effectLst/>
          </p:spPr>
          <p:txBody>
            <a:bodyPr vert="horz" wrap="square" lIns="548640" tIns="45696" rIns="91386" bIns="73109" numCol="1" rtlCol="0" anchor="ctr" anchorCtr="0" compatLnSpc="1">
              <a:prstTxWarp prst="textNoShape">
                <a:avLst/>
              </a:prstTxWarp>
            </a:bodyPr>
            <a:lstStyle/>
            <a:p>
              <a:pPr defTabSz="932468"/>
              <a:endParaRPr lang="en-US" dirty="0">
                <a:solidFill>
                  <a:srgbClr val="000000"/>
                </a:solidFill>
              </a:endParaRPr>
            </a:p>
          </p:txBody>
        </p:sp>
        <p:sp>
          <p:nvSpPr>
            <p:cNvPr id="47" name="Rectangle 46"/>
            <p:cNvSpPr/>
            <p:nvPr/>
          </p:nvSpPr>
          <p:spPr bwMode="auto">
            <a:xfrm>
              <a:off x="1806286" y="5198006"/>
              <a:ext cx="7893016" cy="1367893"/>
            </a:xfrm>
            <a:prstGeom prst="rect">
              <a:avLst/>
            </a:prstGeom>
            <a:solidFill>
              <a:schemeClr val="bg1">
                <a:lumMod val="85000"/>
              </a:schemeClr>
            </a:solidFill>
            <a:ln w="25400" cap="flat" cmpd="sng" algn="ctr">
              <a:noFill/>
              <a:prstDash val="solid"/>
              <a:headEnd type="none" w="med" len="med"/>
              <a:tailEnd type="none" w="med" len="med"/>
            </a:ln>
            <a:effectLst/>
          </p:spPr>
          <p:txBody>
            <a:bodyPr vert="horz" wrap="square" lIns="91386" tIns="45696" rIns="91386" bIns="73109"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48" name="Rectangle 47"/>
            <p:cNvSpPr/>
            <p:nvPr/>
          </p:nvSpPr>
          <p:spPr>
            <a:xfrm>
              <a:off x="4987861" y="5194246"/>
              <a:ext cx="1481752" cy="461665"/>
            </a:xfrm>
            <a:prstGeom prst="rect">
              <a:avLst/>
            </a:prstGeom>
          </p:spPr>
          <p:txBody>
            <a:bodyPr wrap="none">
              <a:spAutoFit/>
            </a:bodyPr>
            <a:lstStyle/>
            <a:p>
              <a:pPr defTabSz="932468"/>
              <a:r>
                <a:rPr lang="en-US" sz="2400" dirty="0" smtClean="0">
                  <a:latin typeface="Segoe UI Light"/>
                </a:rPr>
                <a:t>Core .NET</a:t>
              </a:r>
              <a:endParaRPr lang="en-US" sz="2400" dirty="0">
                <a:latin typeface="Segoe UI Light"/>
              </a:endParaRPr>
            </a:p>
          </p:txBody>
        </p:sp>
        <p:sp>
          <p:nvSpPr>
            <p:cNvPr id="51" name="Rectangle 50"/>
            <p:cNvSpPr/>
            <p:nvPr/>
          </p:nvSpPr>
          <p:spPr bwMode="auto">
            <a:xfrm>
              <a:off x="2046955" y="5697819"/>
              <a:ext cx="3581253" cy="678334"/>
            </a:xfrm>
            <a:prstGeom prst="rect">
              <a:avLst/>
            </a:prstGeom>
            <a:solidFill>
              <a:srgbClr val="68217A"/>
            </a:solidFill>
            <a:ln w="25400" cap="flat" cmpd="sng" algn="ctr">
              <a:noFill/>
              <a:prstDash val="solid"/>
              <a:headEnd type="none" w="med" len="med"/>
              <a:tailEnd type="none" w="med" len="med"/>
            </a:ln>
            <a:effectLst/>
          </p:spPr>
          <p:txBody>
            <a:bodyPr vert="horz" wrap="square" lIns="548640" tIns="45696" rIns="91386" bIns="73109" numCol="1" rtlCol="0" anchor="ctr" anchorCtr="0" compatLnSpc="1">
              <a:prstTxWarp prst="textNoShape">
                <a:avLst/>
              </a:prstTxWarp>
            </a:bodyPr>
            <a:lstStyle/>
            <a:p>
              <a:pPr defTabSz="913862"/>
              <a:endParaRPr lang="en-US" sz="2400" kern="0" dirty="0" err="1">
                <a:gradFill>
                  <a:gsLst>
                    <a:gs pos="9583">
                      <a:srgbClr val="FFFFFF"/>
                    </a:gs>
                    <a:gs pos="24000">
                      <a:srgbClr val="FFFFFF"/>
                    </a:gs>
                  </a:gsLst>
                  <a:lin ang="5400000" scaled="0"/>
                </a:gradFill>
                <a:latin typeface="Segoe UI Light"/>
              </a:endParaRPr>
            </a:p>
          </p:txBody>
        </p:sp>
        <p:sp>
          <p:nvSpPr>
            <p:cNvPr id="53" name="Rectangle 52"/>
            <p:cNvSpPr/>
            <p:nvPr/>
          </p:nvSpPr>
          <p:spPr bwMode="auto">
            <a:xfrm>
              <a:off x="5810668" y="5694085"/>
              <a:ext cx="3672443" cy="678334"/>
            </a:xfrm>
            <a:prstGeom prst="rect">
              <a:avLst/>
            </a:prstGeom>
            <a:solidFill>
              <a:srgbClr val="68217A"/>
            </a:solidFill>
            <a:ln w="25400" cap="flat" cmpd="sng" algn="ctr">
              <a:noFill/>
              <a:prstDash val="solid"/>
              <a:headEnd type="none" w="med" len="med"/>
              <a:tailEnd type="none" w="med" len="med"/>
            </a:ln>
            <a:effectLst/>
          </p:spPr>
          <p:txBody>
            <a:bodyPr vert="horz" wrap="square" lIns="548640" tIns="45696" rIns="91386" bIns="73109" numCol="1" rtlCol="0" anchor="ctr" anchorCtr="0" compatLnSpc="1">
              <a:prstTxWarp prst="textNoShape">
                <a:avLst/>
              </a:prstTxWarp>
            </a:bodyPr>
            <a:lstStyle/>
            <a:p>
              <a:pPr defTabSz="913862"/>
              <a:endParaRPr lang="en-US" sz="2400" kern="0" dirty="0" err="1">
                <a:gradFill>
                  <a:gsLst>
                    <a:gs pos="9583">
                      <a:srgbClr val="FFFFFF"/>
                    </a:gs>
                    <a:gs pos="24000">
                      <a:srgbClr val="FFFFFF"/>
                    </a:gs>
                  </a:gsLst>
                  <a:lin ang="5400000" scaled="0"/>
                </a:gradFill>
                <a:latin typeface="Segoe UI Light"/>
              </a:endParaRPr>
            </a:p>
          </p:txBody>
        </p:sp>
        <p:sp>
          <p:nvSpPr>
            <p:cNvPr id="54" name="Rectangle 53"/>
            <p:cNvSpPr/>
            <p:nvPr/>
          </p:nvSpPr>
          <p:spPr>
            <a:xfrm>
              <a:off x="2804707" y="5926949"/>
              <a:ext cx="1487908" cy="435504"/>
            </a:xfrm>
            <a:prstGeom prst="rect">
              <a:avLst/>
            </a:prstGeom>
          </p:spPr>
          <p:txBody>
            <a:bodyPr wrap="none">
              <a:spAutoFit/>
            </a:bodyPr>
            <a:lstStyle/>
            <a:p>
              <a:pPr marL="0" lvl="1" defTabSz="932468">
                <a:lnSpc>
                  <a:spcPct val="90000"/>
                </a:lnSpc>
                <a:spcAft>
                  <a:spcPts val="340"/>
                </a:spcAft>
                <a:defRPr/>
              </a:pPr>
              <a:r>
                <a:rPr lang="en-US" sz="1100" dirty="0" smtClean="0">
                  <a:solidFill>
                    <a:srgbClr val="FFFFFF"/>
                  </a:solidFill>
                  <a:latin typeface="Segoe UI Light"/>
                </a:rPr>
                <a:t>Next gen JIT </a:t>
              </a:r>
              <a:r>
                <a:rPr lang="en-US" sz="1000" dirty="0" smtClean="0">
                  <a:solidFill>
                    <a:srgbClr val="FFFFFF"/>
                  </a:solidFill>
                  <a:latin typeface="Segoe UI Light"/>
                </a:rPr>
                <a:t>(“</a:t>
              </a:r>
              <a:r>
                <a:rPr lang="en-US" sz="1000" dirty="0" err="1" smtClean="0">
                  <a:solidFill>
                    <a:srgbClr val="FFFFFF"/>
                  </a:solidFill>
                  <a:latin typeface="Segoe UI Light"/>
                </a:rPr>
                <a:t>RyuJIT</a:t>
              </a:r>
              <a:r>
                <a:rPr lang="en-US" sz="1000" dirty="0" smtClean="0">
                  <a:solidFill>
                    <a:srgbClr val="FFFFFF"/>
                  </a:solidFill>
                  <a:latin typeface="Segoe UI Light"/>
                </a:rPr>
                <a:t>”)</a:t>
              </a:r>
            </a:p>
            <a:p>
              <a:pPr marL="0" lvl="1" defTabSz="932468">
                <a:lnSpc>
                  <a:spcPct val="90000"/>
                </a:lnSpc>
                <a:spcAft>
                  <a:spcPts val="340"/>
                </a:spcAft>
                <a:defRPr/>
              </a:pPr>
              <a:r>
                <a:rPr lang="en-US" sz="1100" dirty="0" smtClean="0">
                  <a:solidFill>
                    <a:srgbClr val="FFFFFF"/>
                  </a:solidFill>
                  <a:latin typeface="Segoe UI Light"/>
                </a:rPr>
                <a:t>SIMD</a:t>
              </a:r>
            </a:p>
          </p:txBody>
        </p:sp>
        <p:grpSp>
          <p:nvGrpSpPr>
            <p:cNvPr id="57" name="Group 56"/>
            <p:cNvGrpSpPr/>
            <p:nvPr/>
          </p:nvGrpSpPr>
          <p:grpSpPr>
            <a:xfrm>
              <a:off x="5038382" y="5974084"/>
              <a:ext cx="380421" cy="310912"/>
              <a:chOff x="9061629" y="5706715"/>
              <a:chExt cx="380421" cy="310912"/>
            </a:xfrm>
          </p:grpSpPr>
          <p:sp>
            <p:nvSpPr>
              <p:cNvPr id="58" name="Freeform 86"/>
              <p:cNvSpPr>
                <a:spLocks noEditPoints="1"/>
              </p:cNvSpPr>
              <p:nvPr/>
            </p:nvSpPr>
            <p:spPr bwMode="black">
              <a:xfrm>
                <a:off x="9061629" y="5737038"/>
                <a:ext cx="277768" cy="280589"/>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sp>
            <p:nvSpPr>
              <p:cNvPr id="59" name="Oval 87"/>
              <p:cNvSpPr>
                <a:spLocks noChangeArrowheads="1"/>
              </p:cNvSpPr>
              <p:nvPr/>
            </p:nvSpPr>
            <p:spPr bwMode="black">
              <a:xfrm>
                <a:off x="9172736" y="5854128"/>
                <a:ext cx="51528" cy="5175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sp>
            <p:nvSpPr>
              <p:cNvPr id="60" name="Freeform 88"/>
              <p:cNvSpPr>
                <a:spLocks noEditPoints="1"/>
              </p:cNvSpPr>
              <p:nvPr/>
            </p:nvSpPr>
            <p:spPr bwMode="black">
              <a:xfrm>
                <a:off x="9301153" y="5706715"/>
                <a:ext cx="140897" cy="152424"/>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grpSp>
        <p:grpSp>
          <p:nvGrpSpPr>
            <p:cNvPr id="61" name="Group 60"/>
            <p:cNvGrpSpPr/>
            <p:nvPr/>
          </p:nvGrpSpPr>
          <p:grpSpPr>
            <a:xfrm>
              <a:off x="8924582" y="5974084"/>
              <a:ext cx="380421" cy="310912"/>
              <a:chOff x="9061629" y="5706715"/>
              <a:chExt cx="380421" cy="310912"/>
            </a:xfrm>
          </p:grpSpPr>
          <p:sp>
            <p:nvSpPr>
              <p:cNvPr id="62" name="Freeform 86"/>
              <p:cNvSpPr>
                <a:spLocks noEditPoints="1"/>
              </p:cNvSpPr>
              <p:nvPr/>
            </p:nvSpPr>
            <p:spPr bwMode="black">
              <a:xfrm>
                <a:off x="9061629" y="5737038"/>
                <a:ext cx="277768" cy="280589"/>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sp>
            <p:nvSpPr>
              <p:cNvPr id="63" name="Oval 87"/>
              <p:cNvSpPr>
                <a:spLocks noChangeArrowheads="1"/>
              </p:cNvSpPr>
              <p:nvPr/>
            </p:nvSpPr>
            <p:spPr bwMode="black">
              <a:xfrm>
                <a:off x="9172736" y="5854128"/>
                <a:ext cx="51528" cy="5175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sp>
            <p:nvSpPr>
              <p:cNvPr id="64" name="Freeform 88"/>
              <p:cNvSpPr>
                <a:spLocks noEditPoints="1"/>
              </p:cNvSpPr>
              <p:nvPr/>
            </p:nvSpPr>
            <p:spPr bwMode="black">
              <a:xfrm>
                <a:off x="9301153" y="5706715"/>
                <a:ext cx="140897" cy="152424"/>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grpSp>
        <p:sp>
          <p:nvSpPr>
            <p:cNvPr id="65" name="Rectangle 64"/>
            <p:cNvSpPr/>
            <p:nvPr/>
          </p:nvSpPr>
          <p:spPr>
            <a:xfrm>
              <a:off x="2327499" y="5718175"/>
              <a:ext cx="996081"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Runtime</a:t>
              </a:r>
            </a:p>
          </p:txBody>
        </p:sp>
        <p:sp>
          <p:nvSpPr>
            <p:cNvPr id="66" name="Rectangle 65"/>
            <p:cNvSpPr/>
            <p:nvPr/>
          </p:nvSpPr>
          <p:spPr>
            <a:xfrm>
              <a:off x="5836413" y="5701610"/>
              <a:ext cx="1122900"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Compilers</a:t>
              </a:r>
            </a:p>
          </p:txBody>
        </p:sp>
        <p:sp>
          <p:nvSpPr>
            <p:cNvPr id="67" name="Rectangle 66"/>
            <p:cNvSpPr/>
            <p:nvPr/>
          </p:nvSpPr>
          <p:spPr>
            <a:xfrm>
              <a:off x="6218043" y="5938588"/>
              <a:ext cx="2157963" cy="435504"/>
            </a:xfrm>
            <a:prstGeom prst="rect">
              <a:avLst/>
            </a:prstGeom>
          </p:spPr>
          <p:txBody>
            <a:bodyPr wrap="none">
              <a:spAutoFit/>
            </a:bodyPr>
            <a:lstStyle/>
            <a:p>
              <a:pPr marL="0" lvl="1" defTabSz="932468">
                <a:lnSpc>
                  <a:spcPct val="90000"/>
                </a:lnSpc>
                <a:spcAft>
                  <a:spcPts val="340"/>
                </a:spcAft>
              </a:pPr>
              <a:r>
                <a:rPr lang="en-US" sz="1100" dirty="0">
                  <a:solidFill>
                    <a:srgbClr val="FFFFFF"/>
                  </a:solidFill>
                  <a:latin typeface="Segoe UI Light"/>
                </a:rPr>
                <a:t>.NET </a:t>
              </a:r>
              <a:r>
                <a:rPr lang="en-US" sz="1100" dirty="0" smtClean="0">
                  <a:solidFill>
                    <a:srgbClr val="FFFFFF"/>
                  </a:solidFill>
                  <a:latin typeface="Segoe UI Light"/>
                </a:rPr>
                <a:t>Compiler Platform </a:t>
              </a:r>
              <a:r>
                <a:rPr lang="en-US" sz="1000" dirty="0" smtClean="0">
                  <a:solidFill>
                    <a:srgbClr val="FFFFFF"/>
                  </a:solidFill>
                  <a:latin typeface="Segoe UI Light"/>
                </a:rPr>
                <a:t>(“Roslyn”)</a:t>
              </a:r>
              <a:endParaRPr lang="en-US" sz="1000" dirty="0">
                <a:solidFill>
                  <a:srgbClr val="FFFFFF"/>
                </a:solidFill>
                <a:latin typeface="Segoe UI Light"/>
              </a:endParaRPr>
            </a:p>
            <a:p>
              <a:pPr marL="0" lvl="1" defTabSz="932468">
                <a:lnSpc>
                  <a:spcPct val="90000"/>
                </a:lnSpc>
                <a:spcAft>
                  <a:spcPts val="340"/>
                </a:spcAft>
              </a:pPr>
              <a:r>
                <a:rPr lang="en-US" sz="1100" dirty="0" smtClean="0">
                  <a:solidFill>
                    <a:srgbClr val="FFFFFF"/>
                  </a:solidFill>
                  <a:latin typeface="Segoe UI Light"/>
                </a:rPr>
                <a:t>Languages innovation</a:t>
              </a:r>
              <a:endParaRPr lang="en-US" sz="1100" dirty="0">
                <a:solidFill>
                  <a:srgbClr val="FFFFFF"/>
                </a:solidFill>
                <a:latin typeface="Segoe UI Light"/>
              </a:endParaRPr>
            </a:p>
          </p:txBody>
        </p:sp>
        <p:sp>
          <p:nvSpPr>
            <p:cNvPr id="20" name="Oval 19"/>
            <p:cNvSpPr/>
            <p:nvPr/>
          </p:nvSpPr>
          <p:spPr bwMode="auto">
            <a:xfrm>
              <a:off x="8190992" y="3801538"/>
              <a:ext cx="1042022" cy="1092854"/>
            </a:xfrm>
            <a:prstGeom prst="ellipse">
              <a:avLst/>
            </a:prstGeom>
            <a:noFill/>
            <a:ln w="73025">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21" name="Oval 20"/>
            <p:cNvSpPr/>
            <p:nvPr/>
          </p:nvSpPr>
          <p:spPr bwMode="auto">
            <a:xfrm>
              <a:off x="4566225" y="3801414"/>
              <a:ext cx="1042022" cy="1092854"/>
            </a:xfrm>
            <a:prstGeom prst="ellipse">
              <a:avLst/>
            </a:prstGeom>
            <a:noFill/>
            <a:ln w="73025">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22" name="Rectangle 21"/>
            <p:cNvSpPr/>
            <p:nvPr/>
          </p:nvSpPr>
          <p:spPr>
            <a:xfrm>
              <a:off x="4433787" y="3539136"/>
              <a:ext cx="1289432" cy="337015"/>
            </a:xfrm>
            <a:prstGeom prst="rect">
              <a:avLst/>
            </a:prstGeom>
          </p:spPr>
          <p:txBody>
            <a:bodyPr wrap="square" lIns="91440" tIns="91440" rIns="91440" bIns="91440">
              <a:spAutoFit/>
            </a:bodyPr>
            <a:lstStyle/>
            <a:p>
              <a:pPr algn="ctr" defTabSz="914099" fontAlgn="base">
                <a:lnSpc>
                  <a:spcPct val="90000"/>
                </a:lnSpc>
                <a:spcBef>
                  <a:spcPct val="0"/>
                </a:spcBef>
                <a:spcAft>
                  <a:spcPct val="0"/>
                </a:spcAft>
              </a:pPr>
              <a:r>
                <a:rPr lang="en-US" sz="1100" kern="0" spc="-50" dirty="0" smtClean="0">
                  <a:latin typeface="Segoe UI Light"/>
                </a:rPr>
                <a:t>Windows Desktop</a:t>
              </a:r>
              <a:endParaRPr lang="en-US" sz="1100" kern="0" spc="-50" dirty="0">
                <a:latin typeface="Segoe UI Light"/>
              </a:endParaRPr>
            </a:p>
          </p:txBody>
        </p:sp>
        <p:sp>
          <p:nvSpPr>
            <p:cNvPr id="23" name="Oval 22"/>
            <p:cNvSpPr/>
            <p:nvPr/>
          </p:nvSpPr>
          <p:spPr bwMode="auto">
            <a:xfrm>
              <a:off x="6409322" y="3801414"/>
              <a:ext cx="1042022" cy="1092854"/>
            </a:xfrm>
            <a:prstGeom prst="ellipse">
              <a:avLst/>
            </a:prstGeom>
            <a:noFill/>
            <a:ln w="73025">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grpSp>
          <p:nvGrpSpPr>
            <p:cNvPr id="5" name="Group 4"/>
            <p:cNvGrpSpPr>
              <a:grpSpLocks noChangeAspect="1"/>
            </p:cNvGrpSpPr>
            <p:nvPr/>
          </p:nvGrpSpPr>
          <p:grpSpPr>
            <a:xfrm>
              <a:off x="4779169" y="4127926"/>
              <a:ext cx="638823" cy="418664"/>
              <a:chOff x="644597" y="3773220"/>
              <a:chExt cx="1032478" cy="659670"/>
            </a:xfrm>
          </p:grpSpPr>
          <p:sp>
            <p:nvSpPr>
              <p:cNvPr id="27" name="Freeform 626"/>
              <p:cNvSpPr>
                <a:spLocks noChangeAspect="1" noEditPoints="1"/>
              </p:cNvSpPr>
              <p:nvPr/>
            </p:nvSpPr>
            <p:spPr bwMode="auto">
              <a:xfrm>
                <a:off x="644597" y="3773220"/>
                <a:ext cx="1032478" cy="659670"/>
              </a:xfrm>
              <a:custGeom>
                <a:avLst/>
                <a:gdLst>
                  <a:gd name="T0" fmla="*/ 340 w 400"/>
                  <a:gd name="T1" fmla="*/ 0 h 214"/>
                  <a:gd name="T2" fmla="*/ 61 w 400"/>
                  <a:gd name="T3" fmla="*/ 0 h 214"/>
                  <a:gd name="T4" fmla="*/ 51 w 400"/>
                  <a:gd name="T5" fmla="*/ 10 h 214"/>
                  <a:gd name="T6" fmla="*/ 51 w 400"/>
                  <a:gd name="T7" fmla="*/ 181 h 214"/>
                  <a:gd name="T8" fmla="*/ 61 w 400"/>
                  <a:gd name="T9" fmla="*/ 191 h 214"/>
                  <a:gd name="T10" fmla="*/ 340 w 400"/>
                  <a:gd name="T11" fmla="*/ 191 h 214"/>
                  <a:gd name="T12" fmla="*/ 350 w 400"/>
                  <a:gd name="T13" fmla="*/ 181 h 214"/>
                  <a:gd name="T14" fmla="*/ 350 w 400"/>
                  <a:gd name="T15" fmla="*/ 10 h 214"/>
                  <a:gd name="T16" fmla="*/ 340 w 400"/>
                  <a:gd name="T17" fmla="*/ 0 h 214"/>
                  <a:gd name="T18" fmla="*/ 337 w 400"/>
                  <a:gd name="T19" fmla="*/ 179 h 214"/>
                  <a:gd name="T20" fmla="*/ 64 w 400"/>
                  <a:gd name="T21" fmla="*/ 179 h 214"/>
                  <a:gd name="T22" fmla="*/ 64 w 400"/>
                  <a:gd name="T23" fmla="*/ 11 h 214"/>
                  <a:gd name="T24" fmla="*/ 337 w 400"/>
                  <a:gd name="T25" fmla="*/ 11 h 214"/>
                  <a:gd name="T26" fmla="*/ 337 w 400"/>
                  <a:gd name="T27" fmla="*/ 179 h 214"/>
                  <a:gd name="T28" fmla="*/ 228 w 400"/>
                  <a:gd name="T29" fmla="*/ 198 h 214"/>
                  <a:gd name="T30" fmla="*/ 228 w 400"/>
                  <a:gd name="T31" fmla="*/ 200 h 214"/>
                  <a:gd name="T32" fmla="*/ 224 w 400"/>
                  <a:gd name="T33" fmla="*/ 203 h 214"/>
                  <a:gd name="T34" fmla="*/ 177 w 400"/>
                  <a:gd name="T35" fmla="*/ 203 h 214"/>
                  <a:gd name="T36" fmla="*/ 173 w 400"/>
                  <a:gd name="T37" fmla="*/ 200 h 214"/>
                  <a:gd name="T38" fmla="*/ 173 w 400"/>
                  <a:gd name="T39" fmla="*/ 198 h 214"/>
                  <a:gd name="T40" fmla="*/ 0 w 400"/>
                  <a:gd name="T41" fmla="*/ 198 h 214"/>
                  <a:gd name="T42" fmla="*/ 0 w 400"/>
                  <a:gd name="T43" fmla="*/ 208 h 214"/>
                  <a:gd name="T44" fmla="*/ 13 w 400"/>
                  <a:gd name="T45" fmla="*/ 214 h 214"/>
                  <a:gd name="T46" fmla="*/ 13 w 400"/>
                  <a:gd name="T47" fmla="*/ 214 h 214"/>
                  <a:gd name="T48" fmla="*/ 387 w 400"/>
                  <a:gd name="T49" fmla="*/ 214 h 214"/>
                  <a:gd name="T50" fmla="*/ 387 w 400"/>
                  <a:gd name="T51" fmla="*/ 214 h 214"/>
                  <a:gd name="T52" fmla="*/ 400 w 400"/>
                  <a:gd name="T53" fmla="*/ 208 h 214"/>
                  <a:gd name="T54" fmla="*/ 400 w 400"/>
                  <a:gd name="T55" fmla="*/ 198 h 214"/>
                  <a:gd name="T56" fmla="*/ 228 w 400"/>
                  <a:gd name="T57" fmla="*/ 19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0" h="214">
                    <a:moveTo>
                      <a:pt x="340" y="0"/>
                    </a:moveTo>
                    <a:cubicBezTo>
                      <a:pt x="61" y="0"/>
                      <a:pt x="61" y="0"/>
                      <a:pt x="61" y="0"/>
                    </a:cubicBezTo>
                    <a:cubicBezTo>
                      <a:pt x="56" y="0"/>
                      <a:pt x="51" y="4"/>
                      <a:pt x="51" y="10"/>
                    </a:cubicBezTo>
                    <a:cubicBezTo>
                      <a:pt x="51" y="181"/>
                      <a:pt x="51" y="181"/>
                      <a:pt x="51" y="181"/>
                    </a:cubicBezTo>
                    <a:cubicBezTo>
                      <a:pt x="51" y="187"/>
                      <a:pt x="56" y="191"/>
                      <a:pt x="61" y="191"/>
                    </a:cubicBezTo>
                    <a:cubicBezTo>
                      <a:pt x="340" y="191"/>
                      <a:pt x="340" y="191"/>
                      <a:pt x="340" y="191"/>
                    </a:cubicBezTo>
                    <a:cubicBezTo>
                      <a:pt x="346" y="191"/>
                      <a:pt x="350" y="187"/>
                      <a:pt x="350" y="181"/>
                    </a:cubicBezTo>
                    <a:cubicBezTo>
                      <a:pt x="350" y="10"/>
                      <a:pt x="350" y="10"/>
                      <a:pt x="350" y="10"/>
                    </a:cubicBezTo>
                    <a:cubicBezTo>
                      <a:pt x="350" y="4"/>
                      <a:pt x="346" y="0"/>
                      <a:pt x="340" y="0"/>
                    </a:cubicBezTo>
                    <a:close/>
                    <a:moveTo>
                      <a:pt x="337" y="179"/>
                    </a:moveTo>
                    <a:cubicBezTo>
                      <a:pt x="64" y="179"/>
                      <a:pt x="64" y="179"/>
                      <a:pt x="64" y="179"/>
                    </a:cubicBezTo>
                    <a:cubicBezTo>
                      <a:pt x="64" y="11"/>
                      <a:pt x="64" y="11"/>
                      <a:pt x="64" y="11"/>
                    </a:cubicBezTo>
                    <a:cubicBezTo>
                      <a:pt x="337" y="11"/>
                      <a:pt x="337" y="11"/>
                      <a:pt x="337" y="11"/>
                    </a:cubicBezTo>
                    <a:cubicBezTo>
                      <a:pt x="337" y="179"/>
                      <a:pt x="337" y="179"/>
                      <a:pt x="337" y="179"/>
                    </a:cubicBezTo>
                    <a:close/>
                    <a:moveTo>
                      <a:pt x="228" y="198"/>
                    </a:moveTo>
                    <a:cubicBezTo>
                      <a:pt x="228" y="200"/>
                      <a:pt x="228" y="200"/>
                      <a:pt x="228" y="200"/>
                    </a:cubicBezTo>
                    <a:cubicBezTo>
                      <a:pt x="228" y="202"/>
                      <a:pt x="226" y="203"/>
                      <a:pt x="224" y="203"/>
                    </a:cubicBezTo>
                    <a:cubicBezTo>
                      <a:pt x="177" y="203"/>
                      <a:pt x="177" y="203"/>
                      <a:pt x="177" y="203"/>
                    </a:cubicBezTo>
                    <a:cubicBezTo>
                      <a:pt x="175" y="203"/>
                      <a:pt x="173" y="202"/>
                      <a:pt x="173" y="200"/>
                    </a:cubicBezTo>
                    <a:cubicBezTo>
                      <a:pt x="173" y="198"/>
                      <a:pt x="173" y="198"/>
                      <a:pt x="173" y="198"/>
                    </a:cubicBezTo>
                    <a:cubicBezTo>
                      <a:pt x="0" y="198"/>
                      <a:pt x="0" y="198"/>
                      <a:pt x="0" y="198"/>
                    </a:cubicBezTo>
                    <a:cubicBezTo>
                      <a:pt x="0" y="208"/>
                      <a:pt x="0" y="208"/>
                      <a:pt x="0" y="208"/>
                    </a:cubicBezTo>
                    <a:cubicBezTo>
                      <a:pt x="0" y="208"/>
                      <a:pt x="9" y="214"/>
                      <a:pt x="13" y="214"/>
                    </a:cubicBezTo>
                    <a:cubicBezTo>
                      <a:pt x="13" y="214"/>
                      <a:pt x="13" y="214"/>
                      <a:pt x="13" y="214"/>
                    </a:cubicBezTo>
                    <a:cubicBezTo>
                      <a:pt x="387" y="214"/>
                      <a:pt x="387" y="214"/>
                      <a:pt x="387" y="214"/>
                    </a:cubicBezTo>
                    <a:cubicBezTo>
                      <a:pt x="387" y="214"/>
                      <a:pt x="387" y="214"/>
                      <a:pt x="387" y="214"/>
                    </a:cubicBezTo>
                    <a:cubicBezTo>
                      <a:pt x="391" y="214"/>
                      <a:pt x="400" y="208"/>
                      <a:pt x="400" y="208"/>
                    </a:cubicBezTo>
                    <a:cubicBezTo>
                      <a:pt x="400" y="198"/>
                      <a:pt x="400" y="198"/>
                      <a:pt x="400" y="198"/>
                    </a:cubicBezTo>
                    <a:lnTo>
                      <a:pt x="228" y="198"/>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sz="1100" kern="0">
                  <a:gradFill>
                    <a:gsLst>
                      <a:gs pos="0">
                        <a:srgbClr val="FFFFFF"/>
                      </a:gs>
                      <a:gs pos="100000">
                        <a:srgbClr val="FFFFFF"/>
                      </a:gs>
                    </a:gsLst>
                    <a:lin ang="5400000" scaled="0"/>
                  </a:gradFill>
                </a:endParaRPr>
              </a:p>
            </p:txBody>
          </p:sp>
          <p:sp>
            <p:nvSpPr>
              <p:cNvPr id="33" name="Freeform 14"/>
              <p:cNvSpPr>
                <a:spLocks noEditPoints="1"/>
              </p:cNvSpPr>
              <p:nvPr/>
            </p:nvSpPr>
            <p:spPr bwMode="auto">
              <a:xfrm>
                <a:off x="993355" y="3905978"/>
                <a:ext cx="334962" cy="334962"/>
              </a:xfrm>
              <a:custGeom>
                <a:avLst/>
                <a:gdLst>
                  <a:gd name="T0" fmla="*/ 52 w 117"/>
                  <a:gd name="T1" fmla="*/ 9 h 117"/>
                  <a:gd name="T2" fmla="*/ 117 w 117"/>
                  <a:gd name="T3" fmla="*/ 0 h 117"/>
                  <a:gd name="T4" fmla="*/ 117 w 117"/>
                  <a:gd name="T5" fmla="*/ 57 h 117"/>
                  <a:gd name="T6" fmla="*/ 52 w 117"/>
                  <a:gd name="T7" fmla="*/ 57 h 117"/>
                  <a:gd name="T8" fmla="*/ 52 w 117"/>
                  <a:gd name="T9" fmla="*/ 9 h 117"/>
                  <a:gd name="T10" fmla="*/ 52 w 117"/>
                  <a:gd name="T11" fmla="*/ 9 h 117"/>
                  <a:gd name="T12" fmla="*/ 50 w 117"/>
                  <a:gd name="T13" fmla="*/ 57 h 117"/>
                  <a:gd name="T14" fmla="*/ 50 w 117"/>
                  <a:gd name="T15" fmla="*/ 9 h 117"/>
                  <a:gd name="T16" fmla="*/ 0 w 117"/>
                  <a:gd name="T17" fmla="*/ 16 h 117"/>
                  <a:gd name="T18" fmla="*/ 0 w 117"/>
                  <a:gd name="T19" fmla="*/ 57 h 117"/>
                  <a:gd name="T20" fmla="*/ 50 w 117"/>
                  <a:gd name="T21" fmla="*/ 57 h 117"/>
                  <a:gd name="T22" fmla="*/ 50 w 117"/>
                  <a:gd name="T23" fmla="*/ 57 h 117"/>
                  <a:gd name="T24" fmla="*/ 52 w 117"/>
                  <a:gd name="T25" fmla="*/ 59 h 117"/>
                  <a:gd name="T26" fmla="*/ 52 w 117"/>
                  <a:gd name="T27" fmla="*/ 108 h 117"/>
                  <a:gd name="T28" fmla="*/ 117 w 117"/>
                  <a:gd name="T29" fmla="*/ 117 h 117"/>
                  <a:gd name="T30" fmla="*/ 117 w 117"/>
                  <a:gd name="T31" fmla="*/ 59 h 117"/>
                  <a:gd name="T32" fmla="*/ 52 w 117"/>
                  <a:gd name="T33" fmla="*/ 59 h 117"/>
                  <a:gd name="T34" fmla="*/ 52 w 117"/>
                  <a:gd name="T35" fmla="*/ 59 h 117"/>
                  <a:gd name="T36" fmla="*/ 50 w 117"/>
                  <a:gd name="T37" fmla="*/ 59 h 117"/>
                  <a:gd name="T38" fmla="*/ 0 w 117"/>
                  <a:gd name="T39" fmla="*/ 59 h 117"/>
                  <a:gd name="T40" fmla="*/ 0 w 117"/>
                  <a:gd name="T41" fmla="*/ 100 h 117"/>
                  <a:gd name="T42" fmla="*/ 50 w 117"/>
                  <a:gd name="T43" fmla="*/ 107 h 117"/>
                  <a:gd name="T44" fmla="*/ 50 w 117"/>
                  <a:gd name="T45" fmla="*/ 59 h 117"/>
                  <a:gd name="T46" fmla="*/ 50 w 117"/>
                  <a:gd name="T47" fmla="*/ 5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7" h="117">
                    <a:moveTo>
                      <a:pt x="52" y="9"/>
                    </a:moveTo>
                    <a:cubicBezTo>
                      <a:pt x="117" y="0"/>
                      <a:pt x="117" y="0"/>
                      <a:pt x="117" y="0"/>
                    </a:cubicBezTo>
                    <a:cubicBezTo>
                      <a:pt x="117" y="57"/>
                      <a:pt x="117" y="57"/>
                      <a:pt x="117" y="57"/>
                    </a:cubicBezTo>
                    <a:cubicBezTo>
                      <a:pt x="52" y="57"/>
                      <a:pt x="52" y="57"/>
                      <a:pt x="52" y="57"/>
                    </a:cubicBezTo>
                    <a:cubicBezTo>
                      <a:pt x="52" y="9"/>
                      <a:pt x="52" y="9"/>
                      <a:pt x="52" y="9"/>
                    </a:cubicBezTo>
                    <a:cubicBezTo>
                      <a:pt x="52" y="9"/>
                      <a:pt x="52" y="9"/>
                      <a:pt x="52" y="9"/>
                    </a:cubicBezTo>
                    <a:close/>
                    <a:moveTo>
                      <a:pt x="50" y="57"/>
                    </a:moveTo>
                    <a:cubicBezTo>
                      <a:pt x="50" y="9"/>
                      <a:pt x="50" y="9"/>
                      <a:pt x="50" y="9"/>
                    </a:cubicBezTo>
                    <a:cubicBezTo>
                      <a:pt x="0" y="16"/>
                      <a:pt x="0" y="16"/>
                      <a:pt x="0" y="16"/>
                    </a:cubicBezTo>
                    <a:cubicBezTo>
                      <a:pt x="0" y="57"/>
                      <a:pt x="0" y="57"/>
                      <a:pt x="0" y="57"/>
                    </a:cubicBezTo>
                    <a:cubicBezTo>
                      <a:pt x="50" y="57"/>
                      <a:pt x="50" y="57"/>
                      <a:pt x="50" y="57"/>
                    </a:cubicBezTo>
                    <a:cubicBezTo>
                      <a:pt x="50" y="57"/>
                      <a:pt x="50" y="57"/>
                      <a:pt x="50" y="57"/>
                    </a:cubicBezTo>
                    <a:close/>
                    <a:moveTo>
                      <a:pt x="52" y="59"/>
                    </a:moveTo>
                    <a:cubicBezTo>
                      <a:pt x="52" y="108"/>
                      <a:pt x="52" y="108"/>
                      <a:pt x="52" y="108"/>
                    </a:cubicBezTo>
                    <a:cubicBezTo>
                      <a:pt x="117" y="117"/>
                      <a:pt x="117" y="117"/>
                      <a:pt x="117" y="117"/>
                    </a:cubicBezTo>
                    <a:cubicBezTo>
                      <a:pt x="117" y="59"/>
                      <a:pt x="117" y="59"/>
                      <a:pt x="117" y="59"/>
                    </a:cubicBezTo>
                    <a:cubicBezTo>
                      <a:pt x="52" y="59"/>
                      <a:pt x="52" y="59"/>
                      <a:pt x="52" y="59"/>
                    </a:cubicBezTo>
                    <a:cubicBezTo>
                      <a:pt x="52" y="59"/>
                      <a:pt x="52" y="59"/>
                      <a:pt x="52" y="59"/>
                    </a:cubicBezTo>
                    <a:close/>
                    <a:moveTo>
                      <a:pt x="50" y="59"/>
                    </a:moveTo>
                    <a:cubicBezTo>
                      <a:pt x="0" y="59"/>
                      <a:pt x="0" y="59"/>
                      <a:pt x="0" y="59"/>
                    </a:cubicBezTo>
                    <a:cubicBezTo>
                      <a:pt x="0" y="100"/>
                      <a:pt x="0" y="100"/>
                      <a:pt x="0" y="100"/>
                    </a:cubicBezTo>
                    <a:cubicBezTo>
                      <a:pt x="50" y="107"/>
                      <a:pt x="50" y="107"/>
                      <a:pt x="50" y="107"/>
                    </a:cubicBezTo>
                    <a:cubicBezTo>
                      <a:pt x="50" y="59"/>
                      <a:pt x="50" y="59"/>
                      <a:pt x="50" y="59"/>
                    </a:cubicBezTo>
                    <a:cubicBezTo>
                      <a:pt x="50" y="59"/>
                      <a:pt x="50" y="59"/>
                      <a:pt x="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000000"/>
                  </a:solidFill>
                </a:endParaRPr>
              </a:p>
            </p:txBody>
          </p:sp>
        </p:grpSp>
        <p:grpSp>
          <p:nvGrpSpPr>
            <p:cNvPr id="6" name="Group 5"/>
            <p:cNvGrpSpPr>
              <a:grpSpLocks noChangeAspect="1"/>
            </p:cNvGrpSpPr>
            <p:nvPr/>
          </p:nvGrpSpPr>
          <p:grpSpPr>
            <a:xfrm>
              <a:off x="6792679" y="4181175"/>
              <a:ext cx="538700" cy="338694"/>
              <a:chOff x="2666820" y="3773220"/>
              <a:chExt cx="1049220" cy="659670"/>
            </a:xfrm>
          </p:grpSpPr>
          <p:sp>
            <p:nvSpPr>
              <p:cNvPr id="28" name="Rounded Rectangle 6"/>
              <p:cNvSpPr/>
              <p:nvPr/>
            </p:nvSpPr>
            <p:spPr bwMode="black">
              <a:xfrm rot="16200000">
                <a:off x="2861595" y="3578445"/>
                <a:ext cx="659670" cy="1049220"/>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1151" rIns="82302" bIns="41151" numCol="1" rtlCol="0" anchor="ctr" anchorCtr="0" compatLnSpc="1">
                <a:prstTxWarp prst="textNoShape">
                  <a:avLst/>
                </a:prstTxWarp>
              </a:bodyPr>
              <a:lstStyle/>
              <a:p>
                <a:pPr algn="ctr" defTabSz="740740"/>
                <a:endParaRPr lang="en-US" spc="-122" dirty="0">
                  <a:gradFill>
                    <a:gsLst>
                      <a:gs pos="0">
                        <a:srgbClr val="FFFFFF"/>
                      </a:gs>
                      <a:gs pos="100000">
                        <a:srgbClr val="FFFFFF"/>
                      </a:gs>
                    </a:gsLst>
                    <a:lin ang="5400000" scaled="0"/>
                  </a:gradFill>
                </a:endParaRPr>
              </a:p>
            </p:txBody>
          </p:sp>
          <p:sp>
            <p:nvSpPr>
              <p:cNvPr id="34" name="Freeform 14"/>
              <p:cNvSpPr>
                <a:spLocks noEditPoints="1"/>
              </p:cNvSpPr>
              <p:nvPr/>
            </p:nvSpPr>
            <p:spPr bwMode="auto">
              <a:xfrm>
                <a:off x="3000078" y="3935574"/>
                <a:ext cx="334962" cy="334962"/>
              </a:xfrm>
              <a:custGeom>
                <a:avLst/>
                <a:gdLst>
                  <a:gd name="T0" fmla="*/ 52 w 117"/>
                  <a:gd name="T1" fmla="*/ 9 h 117"/>
                  <a:gd name="T2" fmla="*/ 117 w 117"/>
                  <a:gd name="T3" fmla="*/ 0 h 117"/>
                  <a:gd name="T4" fmla="*/ 117 w 117"/>
                  <a:gd name="T5" fmla="*/ 57 h 117"/>
                  <a:gd name="T6" fmla="*/ 52 w 117"/>
                  <a:gd name="T7" fmla="*/ 57 h 117"/>
                  <a:gd name="T8" fmla="*/ 52 w 117"/>
                  <a:gd name="T9" fmla="*/ 9 h 117"/>
                  <a:gd name="T10" fmla="*/ 52 w 117"/>
                  <a:gd name="T11" fmla="*/ 9 h 117"/>
                  <a:gd name="T12" fmla="*/ 50 w 117"/>
                  <a:gd name="T13" fmla="*/ 57 h 117"/>
                  <a:gd name="T14" fmla="*/ 50 w 117"/>
                  <a:gd name="T15" fmla="*/ 9 h 117"/>
                  <a:gd name="T16" fmla="*/ 0 w 117"/>
                  <a:gd name="T17" fmla="*/ 16 h 117"/>
                  <a:gd name="T18" fmla="*/ 0 w 117"/>
                  <a:gd name="T19" fmla="*/ 57 h 117"/>
                  <a:gd name="T20" fmla="*/ 50 w 117"/>
                  <a:gd name="T21" fmla="*/ 57 h 117"/>
                  <a:gd name="T22" fmla="*/ 50 w 117"/>
                  <a:gd name="T23" fmla="*/ 57 h 117"/>
                  <a:gd name="T24" fmla="*/ 52 w 117"/>
                  <a:gd name="T25" fmla="*/ 59 h 117"/>
                  <a:gd name="T26" fmla="*/ 52 w 117"/>
                  <a:gd name="T27" fmla="*/ 108 h 117"/>
                  <a:gd name="T28" fmla="*/ 117 w 117"/>
                  <a:gd name="T29" fmla="*/ 117 h 117"/>
                  <a:gd name="T30" fmla="*/ 117 w 117"/>
                  <a:gd name="T31" fmla="*/ 59 h 117"/>
                  <a:gd name="T32" fmla="*/ 52 w 117"/>
                  <a:gd name="T33" fmla="*/ 59 h 117"/>
                  <a:gd name="T34" fmla="*/ 52 w 117"/>
                  <a:gd name="T35" fmla="*/ 59 h 117"/>
                  <a:gd name="T36" fmla="*/ 50 w 117"/>
                  <a:gd name="T37" fmla="*/ 59 h 117"/>
                  <a:gd name="T38" fmla="*/ 0 w 117"/>
                  <a:gd name="T39" fmla="*/ 59 h 117"/>
                  <a:gd name="T40" fmla="*/ 0 w 117"/>
                  <a:gd name="T41" fmla="*/ 100 h 117"/>
                  <a:gd name="T42" fmla="*/ 50 w 117"/>
                  <a:gd name="T43" fmla="*/ 107 h 117"/>
                  <a:gd name="T44" fmla="*/ 50 w 117"/>
                  <a:gd name="T45" fmla="*/ 59 h 117"/>
                  <a:gd name="T46" fmla="*/ 50 w 117"/>
                  <a:gd name="T47" fmla="*/ 5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7" h="117">
                    <a:moveTo>
                      <a:pt x="52" y="9"/>
                    </a:moveTo>
                    <a:cubicBezTo>
                      <a:pt x="117" y="0"/>
                      <a:pt x="117" y="0"/>
                      <a:pt x="117" y="0"/>
                    </a:cubicBezTo>
                    <a:cubicBezTo>
                      <a:pt x="117" y="57"/>
                      <a:pt x="117" y="57"/>
                      <a:pt x="117" y="57"/>
                    </a:cubicBezTo>
                    <a:cubicBezTo>
                      <a:pt x="52" y="57"/>
                      <a:pt x="52" y="57"/>
                      <a:pt x="52" y="57"/>
                    </a:cubicBezTo>
                    <a:cubicBezTo>
                      <a:pt x="52" y="9"/>
                      <a:pt x="52" y="9"/>
                      <a:pt x="52" y="9"/>
                    </a:cubicBezTo>
                    <a:cubicBezTo>
                      <a:pt x="52" y="9"/>
                      <a:pt x="52" y="9"/>
                      <a:pt x="52" y="9"/>
                    </a:cubicBezTo>
                    <a:close/>
                    <a:moveTo>
                      <a:pt x="50" y="57"/>
                    </a:moveTo>
                    <a:cubicBezTo>
                      <a:pt x="50" y="9"/>
                      <a:pt x="50" y="9"/>
                      <a:pt x="50" y="9"/>
                    </a:cubicBezTo>
                    <a:cubicBezTo>
                      <a:pt x="0" y="16"/>
                      <a:pt x="0" y="16"/>
                      <a:pt x="0" y="16"/>
                    </a:cubicBezTo>
                    <a:cubicBezTo>
                      <a:pt x="0" y="57"/>
                      <a:pt x="0" y="57"/>
                      <a:pt x="0" y="57"/>
                    </a:cubicBezTo>
                    <a:cubicBezTo>
                      <a:pt x="50" y="57"/>
                      <a:pt x="50" y="57"/>
                      <a:pt x="50" y="57"/>
                    </a:cubicBezTo>
                    <a:cubicBezTo>
                      <a:pt x="50" y="57"/>
                      <a:pt x="50" y="57"/>
                      <a:pt x="50" y="57"/>
                    </a:cubicBezTo>
                    <a:close/>
                    <a:moveTo>
                      <a:pt x="52" y="59"/>
                    </a:moveTo>
                    <a:cubicBezTo>
                      <a:pt x="52" y="108"/>
                      <a:pt x="52" y="108"/>
                      <a:pt x="52" y="108"/>
                    </a:cubicBezTo>
                    <a:cubicBezTo>
                      <a:pt x="117" y="117"/>
                      <a:pt x="117" y="117"/>
                      <a:pt x="117" y="117"/>
                    </a:cubicBezTo>
                    <a:cubicBezTo>
                      <a:pt x="117" y="59"/>
                      <a:pt x="117" y="59"/>
                      <a:pt x="117" y="59"/>
                    </a:cubicBezTo>
                    <a:cubicBezTo>
                      <a:pt x="52" y="59"/>
                      <a:pt x="52" y="59"/>
                      <a:pt x="52" y="59"/>
                    </a:cubicBezTo>
                    <a:cubicBezTo>
                      <a:pt x="52" y="59"/>
                      <a:pt x="52" y="59"/>
                      <a:pt x="52" y="59"/>
                    </a:cubicBezTo>
                    <a:close/>
                    <a:moveTo>
                      <a:pt x="50" y="59"/>
                    </a:moveTo>
                    <a:cubicBezTo>
                      <a:pt x="0" y="59"/>
                      <a:pt x="0" y="59"/>
                      <a:pt x="0" y="59"/>
                    </a:cubicBezTo>
                    <a:cubicBezTo>
                      <a:pt x="0" y="100"/>
                      <a:pt x="0" y="100"/>
                      <a:pt x="0" y="100"/>
                    </a:cubicBezTo>
                    <a:cubicBezTo>
                      <a:pt x="50" y="107"/>
                      <a:pt x="50" y="107"/>
                      <a:pt x="50" y="107"/>
                    </a:cubicBezTo>
                    <a:cubicBezTo>
                      <a:pt x="50" y="59"/>
                      <a:pt x="50" y="59"/>
                      <a:pt x="50" y="59"/>
                    </a:cubicBezTo>
                    <a:cubicBezTo>
                      <a:pt x="50" y="59"/>
                      <a:pt x="50" y="59"/>
                      <a:pt x="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000000"/>
                  </a:solidFill>
                </a:endParaRPr>
              </a:p>
            </p:txBody>
          </p:sp>
        </p:grpSp>
        <p:grpSp>
          <p:nvGrpSpPr>
            <p:cNvPr id="7" name="Group 6"/>
            <p:cNvGrpSpPr>
              <a:grpSpLocks noChangeAspect="1"/>
            </p:cNvGrpSpPr>
            <p:nvPr/>
          </p:nvGrpSpPr>
          <p:grpSpPr>
            <a:xfrm>
              <a:off x="6537291" y="4176149"/>
              <a:ext cx="205743" cy="343720"/>
              <a:chOff x="4920755" y="3646581"/>
              <a:chExt cx="501482" cy="837790"/>
            </a:xfrm>
          </p:grpSpPr>
          <p:sp>
            <p:nvSpPr>
              <p:cNvPr id="29" name="Freeform 138"/>
              <p:cNvSpPr>
                <a:spLocks noEditPoints="1"/>
              </p:cNvSpPr>
              <p:nvPr/>
            </p:nvSpPr>
            <p:spPr bwMode="auto">
              <a:xfrm>
                <a:off x="4920755" y="3646581"/>
                <a:ext cx="501482" cy="837790"/>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63"/>
                <a:endParaRPr lang="en-US">
                  <a:solidFill>
                    <a:srgbClr val="000000"/>
                  </a:solidFill>
                </a:endParaRPr>
              </a:p>
            </p:txBody>
          </p:sp>
          <p:sp>
            <p:nvSpPr>
              <p:cNvPr id="35" name="Freeform 14"/>
              <p:cNvSpPr>
                <a:spLocks noEditPoints="1"/>
              </p:cNvSpPr>
              <p:nvPr/>
            </p:nvSpPr>
            <p:spPr bwMode="auto">
              <a:xfrm>
                <a:off x="5048249" y="3908084"/>
                <a:ext cx="257496" cy="257496"/>
              </a:xfrm>
              <a:custGeom>
                <a:avLst/>
                <a:gdLst>
                  <a:gd name="T0" fmla="*/ 52 w 117"/>
                  <a:gd name="T1" fmla="*/ 9 h 117"/>
                  <a:gd name="T2" fmla="*/ 117 w 117"/>
                  <a:gd name="T3" fmla="*/ 0 h 117"/>
                  <a:gd name="T4" fmla="*/ 117 w 117"/>
                  <a:gd name="T5" fmla="*/ 57 h 117"/>
                  <a:gd name="T6" fmla="*/ 52 w 117"/>
                  <a:gd name="T7" fmla="*/ 57 h 117"/>
                  <a:gd name="T8" fmla="*/ 52 w 117"/>
                  <a:gd name="T9" fmla="*/ 9 h 117"/>
                  <a:gd name="T10" fmla="*/ 52 w 117"/>
                  <a:gd name="T11" fmla="*/ 9 h 117"/>
                  <a:gd name="T12" fmla="*/ 50 w 117"/>
                  <a:gd name="T13" fmla="*/ 57 h 117"/>
                  <a:gd name="T14" fmla="*/ 50 w 117"/>
                  <a:gd name="T15" fmla="*/ 9 h 117"/>
                  <a:gd name="T16" fmla="*/ 0 w 117"/>
                  <a:gd name="T17" fmla="*/ 16 h 117"/>
                  <a:gd name="T18" fmla="*/ 0 w 117"/>
                  <a:gd name="T19" fmla="*/ 57 h 117"/>
                  <a:gd name="T20" fmla="*/ 50 w 117"/>
                  <a:gd name="T21" fmla="*/ 57 h 117"/>
                  <a:gd name="T22" fmla="*/ 50 w 117"/>
                  <a:gd name="T23" fmla="*/ 57 h 117"/>
                  <a:gd name="T24" fmla="*/ 52 w 117"/>
                  <a:gd name="T25" fmla="*/ 59 h 117"/>
                  <a:gd name="T26" fmla="*/ 52 w 117"/>
                  <a:gd name="T27" fmla="*/ 108 h 117"/>
                  <a:gd name="T28" fmla="*/ 117 w 117"/>
                  <a:gd name="T29" fmla="*/ 117 h 117"/>
                  <a:gd name="T30" fmla="*/ 117 w 117"/>
                  <a:gd name="T31" fmla="*/ 59 h 117"/>
                  <a:gd name="T32" fmla="*/ 52 w 117"/>
                  <a:gd name="T33" fmla="*/ 59 h 117"/>
                  <a:gd name="T34" fmla="*/ 52 w 117"/>
                  <a:gd name="T35" fmla="*/ 59 h 117"/>
                  <a:gd name="T36" fmla="*/ 50 w 117"/>
                  <a:gd name="T37" fmla="*/ 59 h 117"/>
                  <a:gd name="T38" fmla="*/ 0 w 117"/>
                  <a:gd name="T39" fmla="*/ 59 h 117"/>
                  <a:gd name="T40" fmla="*/ 0 w 117"/>
                  <a:gd name="T41" fmla="*/ 100 h 117"/>
                  <a:gd name="T42" fmla="*/ 50 w 117"/>
                  <a:gd name="T43" fmla="*/ 107 h 117"/>
                  <a:gd name="T44" fmla="*/ 50 w 117"/>
                  <a:gd name="T45" fmla="*/ 59 h 117"/>
                  <a:gd name="T46" fmla="*/ 50 w 117"/>
                  <a:gd name="T47" fmla="*/ 5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7" h="117">
                    <a:moveTo>
                      <a:pt x="52" y="9"/>
                    </a:moveTo>
                    <a:cubicBezTo>
                      <a:pt x="117" y="0"/>
                      <a:pt x="117" y="0"/>
                      <a:pt x="117" y="0"/>
                    </a:cubicBezTo>
                    <a:cubicBezTo>
                      <a:pt x="117" y="57"/>
                      <a:pt x="117" y="57"/>
                      <a:pt x="117" y="57"/>
                    </a:cubicBezTo>
                    <a:cubicBezTo>
                      <a:pt x="52" y="57"/>
                      <a:pt x="52" y="57"/>
                      <a:pt x="52" y="57"/>
                    </a:cubicBezTo>
                    <a:cubicBezTo>
                      <a:pt x="52" y="9"/>
                      <a:pt x="52" y="9"/>
                      <a:pt x="52" y="9"/>
                    </a:cubicBezTo>
                    <a:cubicBezTo>
                      <a:pt x="52" y="9"/>
                      <a:pt x="52" y="9"/>
                      <a:pt x="52" y="9"/>
                    </a:cubicBezTo>
                    <a:close/>
                    <a:moveTo>
                      <a:pt x="50" y="57"/>
                    </a:moveTo>
                    <a:cubicBezTo>
                      <a:pt x="50" y="9"/>
                      <a:pt x="50" y="9"/>
                      <a:pt x="50" y="9"/>
                    </a:cubicBezTo>
                    <a:cubicBezTo>
                      <a:pt x="0" y="16"/>
                      <a:pt x="0" y="16"/>
                      <a:pt x="0" y="16"/>
                    </a:cubicBezTo>
                    <a:cubicBezTo>
                      <a:pt x="0" y="57"/>
                      <a:pt x="0" y="57"/>
                      <a:pt x="0" y="57"/>
                    </a:cubicBezTo>
                    <a:cubicBezTo>
                      <a:pt x="50" y="57"/>
                      <a:pt x="50" y="57"/>
                      <a:pt x="50" y="57"/>
                    </a:cubicBezTo>
                    <a:cubicBezTo>
                      <a:pt x="50" y="57"/>
                      <a:pt x="50" y="57"/>
                      <a:pt x="50" y="57"/>
                    </a:cubicBezTo>
                    <a:close/>
                    <a:moveTo>
                      <a:pt x="52" y="59"/>
                    </a:moveTo>
                    <a:cubicBezTo>
                      <a:pt x="52" y="108"/>
                      <a:pt x="52" y="108"/>
                      <a:pt x="52" y="108"/>
                    </a:cubicBezTo>
                    <a:cubicBezTo>
                      <a:pt x="117" y="117"/>
                      <a:pt x="117" y="117"/>
                      <a:pt x="117" y="117"/>
                    </a:cubicBezTo>
                    <a:cubicBezTo>
                      <a:pt x="117" y="59"/>
                      <a:pt x="117" y="59"/>
                      <a:pt x="117" y="59"/>
                    </a:cubicBezTo>
                    <a:cubicBezTo>
                      <a:pt x="52" y="59"/>
                      <a:pt x="52" y="59"/>
                      <a:pt x="52" y="59"/>
                    </a:cubicBezTo>
                    <a:cubicBezTo>
                      <a:pt x="52" y="59"/>
                      <a:pt x="52" y="59"/>
                      <a:pt x="52" y="59"/>
                    </a:cubicBezTo>
                    <a:close/>
                    <a:moveTo>
                      <a:pt x="50" y="59"/>
                    </a:moveTo>
                    <a:cubicBezTo>
                      <a:pt x="0" y="59"/>
                      <a:pt x="0" y="59"/>
                      <a:pt x="0" y="59"/>
                    </a:cubicBezTo>
                    <a:cubicBezTo>
                      <a:pt x="0" y="100"/>
                      <a:pt x="0" y="100"/>
                      <a:pt x="0" y="100"/>
                    </a:cubicBezTo>
                    <a:cubicBezTo>
                      <a:pt x="50" y="107"/>
                      <a:pt x="50" y="107"/>
                      <a:pt x="50" y="107"/>
                    </a:cubicBezTo>
                    <a:cubicBezTo>
                      <a:pt x="50" y="59"/>
                      <a:pt x="50" y="59"/>
                      <a:pt x="50" y="59"/>
                    </a:cubicBezTo>
                    <a:cubicBezTo>
                      <a:pt x="50" y="59"/>
                      <a:pt x="50" y="59"/>
                      <a:pt x="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000000"/>
                  </a:solidFill>
                </a:endParaRPr>
              </a:p>
            </p:txBody>
          </p:sp>
        </p:grpSp>
        <p:grpSp>
          <p:nvGrpSpPr>
            <p:cNvPr id="36" name="Group 35"/>
            <p:cNvGrpSpPr>
              <a:grpSpLocks noChangeAspect="1"/>
            </p:cNvGrpSpPr>
            <p:nvPr/>
          </p:nvGrpSpPr>
          <p:grpSpPr>
            <a:xfrm>
              <a:off x="8601776" y="4150125"/>
              <a:ext cx="515304" cy="363489"/>
              <a:chOff x="5494783" y="1638578"/>
              <a:chExt cx="638745" cy="450563"/>
            </a:xfrm>
          </p:grpSpPr>
          <p:sp>
            <p:nvSpPr>
              <p:cNvPr id="37" name="Rounded Rectangle 6"/>
              <p:cNvSpPr/>
              <p:nvPr/>
            </p:nvSpPr>
            <p:spPr bwMode="black">
              <a:xfrm rot="16200000">
                <a:off x="5588874" y="1544487"/>
                <a:ext cx="450563" cy="63874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w="10795" cap="flat" cmpd="sng" algn="ctr">
                <a:noFill/>
                <a:prstDash val="solid"/>
                <a:headEnd type="none" w="med" len="med"/>
                <a:tailEnd type="none" w="med" len="med"/>
              </a:ln>
              <a:effectLst/>
            </p:spPr>
            <p:txBody>
              <a:bodyPr vert="horz" wrap="square" lIns="0" tIns="41151" rIns="82302" bIns="41151" numCol="1" rtlCol="0" anchor="ctr" anchorCtr="0" compatLnSpc="1">
                <a:prstTxWarp prst="textNoShape">
                  <a:avLst/>
                </a:prstTxWarp>
              </a:bodyPr>
              <a:lstStyle/>
              <a:p>
                <a:pPr algn="ctr" defTabSz="740740">
                  <a:defRPr/>
                </a:pPr>
                <a:endParaRPr lang="en-US" kern="0" spc="-122" dirty="0" smtClean="0">
                  <a:gradFill>
                    <a:gsLst>
                      <a:gs pos="0">
                        <a:srgbClr val="FFFFFF"/>
                      </a:gs>
                      <a:gs pos="100000">
                        <a:srgbClr val="FFFFFF"/>
                      </a:gs>
                    </a:gsLst>
                    <a:lin ang="5400000" scaled="0"/>
                  </a:gradFill>
                </a:endParaRPr>
              </a:p>
            </p:txBody>
          </p:sp>
          <p:grpSp>
            <p:nvGrpSpPr>
              <p:cNvPr id="38" name="Group 37"/>
              <p:cNvGrpSpPr>
                <a:grpSpLocks noChangeAspect="1"/>
              </p:cNvGrpSpPr>
              <p:nvPr/>
            </p:nvGrpSpPr>
            <p:grpSpPr bwMode="auto">
              <a:xfrm>
                <a:off x="5714075" y="1750893"/>
                <a:ext cx="200160" cy="225932"/>
                <a:chOff x="3485" y="1766"/>
                <a:chExt cx="699" cy="789"/>
              </a:xfrm>
            </p:grpSpPr>
            <p:sp>
              <p:nvSpPr>
                <p:cNvPr id="39" name="Freeform 38"/>
                <p:cNvSpPr>
                  <a:spLocks/>
                </p:cNvSpPr>
                <p:nvPr/>
              </p:nvSpPr>
              <p:spPr bwMode="auto">
                <a:xfrm>
                  <a:off x="3485" y="1950"/>
                  <a:ext cx="699" cy="605"/>
                </a:xfrm>
                <a:custGeom>
                  <a:avLst/>
                  <a:gdLst>
                    <a:gd name="T0" fmla="*/ 296 w 296"/>
                    <a:gd name="T1" fmla="*/ 167 h 256"/>
                    <a:gd name="T2" fmla="*/ 274 w 296"/>
                    <a:gd name="T3" fmla="*/ 207 h 256"/>
                    <a:gd name="T4" fmla="*/ 216 w 296"/>
                    <a:gd name="T5" fmla="*/ 256 h 256"/>
                    <a:gd name="T6" fmla="*/ 159 w 296"/>
                    <a:gd name="T7" fmla="*/ 242 h 256"/>
                    <a:gd name="T8" fmla="*/ 101 w 296"/>
                    <a:gd name="T9" fmla="*/ 256 h 256"/>
                    <a:gd name="T10" fmla="*/ 44 w 296"/>
                    <a:gd name="T11" fmla="*/ 210 h 256"/>
                    <a:gd name="T12" fmla="*/ 24 w 296"/>
                    <a:gd name="T13" fmla="*/ 42 h 256"/>
                    <a:gd name="T14" fmla="*/ 94 w 296"/>
                    <a:gd name="T15" fmla="*/ 0 h 256"/>
                    <a:gd name="T16" fmla="*/ 158 w 296"/>
                    <a:gd name="T17" fmla="*/ 15 h 256"/>
                    <a:gd name="T18" fmla="*/ 222 w 296"/>
                    <a:gd name="T19" fmla="*/ 0 h 256"/>
                    <a:gd name="T20" fmla="*/ 286 w 296"/>
                    <a:gd name="T21" fmla="*/ 34 h 256"/>
                    <a:gd name="T22" fmla="*/ 296 w 296"/>
                    <a:gd name="T23" fmla="*/ 16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256">
                      <a:moveTo>
                        <a:pt x="296" y="167"/>
                      </a:moveTo>
                      <a:cubicBezTo>
                        <a:pt x="288" y="184"/>
                        <a:pt x="284" y="192"/>
                        <a:pt x="274" y="207"/>
                      </a:cubicBezTo>
                      <a:cubicBezTo>
                        <a:pt x="260" y="229"/>
                        <a:pt x="240" y="255"/>
                        <a:pt x="216" y="256"/>
                      </a:cubicBezTo>
                      <a:cubicBezTo>
                        <a:pt x="194" y="256"/>
                        <a:pt x="188" y="241"/>
                        <a:pt x="159" y="242"/>
                      </a:cubicBezTo>
                      <a:cubicBezTo>
                        <a:pt x="129" y="242"/>
                        <a:pt x="123" y="256"/>
                        <a:pt x="101" y="256"/>
                      </a:cubicBezTo>
                      <a:cubicBezTo>
                        <a:pt x="76" y="255"/>
                        <a:pt x="58" y="231"/>
                        <a:pt x="44" y="210"/>
                      </a:cubicBezTo>
                      <a:cubicBezTo>
                        <a:pt x="4" y="150"/>
                        <a:pt x="0" y="80"/>
                        <a:pt x="24" y="42"/>
                      </a:cubicBezTo>
                      <a:cubicBezTo>
                        <a:pt x="42" y="16"/>
                        <a:pt x="69" y="0"/>
                        <a:pt x="94" y="0"/>
                      </a:cubicBezTo>
                      <a:cubicBezTo>
                        <a:pt x="120" y="0"/>
                        <a:pt x="137" y="15"/>
                        <a:pt x="158" y="15"/>
                      </a:cubicBezTo>
                      <a:cubicBezTo>
                        <a:pt x="179" y="15"/>
                        <a:pt x="192" y="0"/>
                        <a:pt x="222" y="0"/>
                      </a:cubicBezTo>
                      <a:cubicBezTo>
                        <a:pt x="245" y="0"/>
                        <a:pt x="269" y="13"/>
                        <a:pt x="286" y="34"/>
                      </a:cubicBezTo>
                      <a:cubicBezTo>
                        <a:pt x="230" y="65"/>
                        <a:pt x="239" y="145"/>
                        <a:pt x="296" y="167"/>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endParaRPr>
                </a:p>
              </p:txBody>
            </p:sp>
            <p:sp>
              <p:nvSpPr>
                <p:cNvPr id="40" name="Freeform 39"/>
                <p:cNvSpPr>
                  <a:spLocks/>
                </p:cNvSpPr>
                <p:nvPr/>
              </p:nvSpPr>
              <p:spPr bwMode="auto">
                <a:xfrm>
                  <a:off x="3825" y="1766"/>
                  <a:ext cx="175" cy="191"/>
                </a:xfrm>
                <a:custGeom>
                  <a:avLst/>
                  <a:gdLst>
                    <a:gd name="T0" fmla="*/ 55 w 74"/>
                    <a:gd name="T1" fmla="*/ 54 h 81"/>
                    <a:gd name="T2" fmla="*/ 71 w 74"/>
                    <a:gd name="T3" fmla="*/ 0 h 81"/>
                    <a:gd name="T4" fmla="*/ 20 w 74"/>
                    <a:gd name="T5" fmla="*/ 28 h 81"/>
                    <a:gd name="T6" fmla="*/ 4 w 74"/>
                    <a:gd name="T7" fmla="*/ 81 h 81"/>
                    <a:gd name="T8" fmla="*/ 55 w 74"/>
                    <a:gd name="T9" fmla="*/ 54 h 81"/>
                  </a:gdLst>
                  <a:ahLst/>
                  <a:cxnLst>
                    <a:cxn ang="0">
                      <a:pos x="T0" y="T1"/>
                    </a:cxn>
                    <a:cxn ang="0">
                      <a:pos x="T2" y="T3"/>
                    </a:cxn>
                    <a:cxn ang="0">
                      <a:pos x="T4" y="T5"/>
                    </a:cxn>
                    <a:cxn ang="0">
                      <a:pos x="T6" y="T7"/>
                    </a:cxn>
                    <a:cxn ang="0">
                      <a:pos x="T8" y="T9"/>
                    </a:cxn>
                  </a:cxnLst>
                  <a:rect l="0" t="0" r="r" b="b"/>
                  <a:pathLst>
                    <a:path w="74" h="81">
                      <a:moveTo>
                        <a:pt x="55" y="54"/>
                      </a:moveTo>
                      <a:cubicBezTo>
                        <a:pt x="66" y="40"/>
                        <a:pt x="74" y="21"/>
                        <a:pt x="71" y="0"/>
                      </a:cubicBezTo>
                      <a:cubicBezTo>
                        <a:pt x="54" y="2"/>
                        <a:pt x="33" y="13"/>
                        <a:pt x="20" y="28"/>
                      </a:cubicBezTo>
                      <a:cubicBezTo>
                        <a:pt x="9" y="41"/>
                        <a:pt x="0" y="61"/>
                        <a:pt x="4" y="81"/>
                      </a:cubicBezTo>
                      <a:cubicBezTo>
                        <a:pt x="23" y="81"/>
                        <a:pt x="44" y="70"/>
                        <a:pt x="55" y="54"/>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endParaRPr>
                </a:p>
              </p:txBody>
            </p:sp>
          </p:grpSp>
        </p:grpSp>
        <p:grpSp>
          <p:nvGrpSpPr>
            <p:cNvPr id="41" name="Group 40"/>
            <p:cNvGrpSpPr>
              <a:grpSpLocks noChangeAspect="1"/>
            </p:cNvGrpSpPr>
            <p:nvPr/>
          </p:nvGrpSpPr>
          <p:grpSpPr>
            <a:xfrm>
              <a:off x="8321923" y="4147548"/>
              <a:ext cx="219246" cy="366279"/>
              <a:chOff x="6721853" y="1577749"/>
              <a:chExt cx="342518" cy="572221"/>
            </a:xfrm>
          </p:grpSpPr>
          <p:sp>
            <p:nvSpPr>
              <p:cNvPr id="43" name="Freeform 138"/>
              <p:cNvSpPr>
                <a:spLocks noEditPoints="1"/>
              </p:cNvSpPr>
              <p:nvPr/>
            </p:nvSpPr>
            <p:spPr bwMode="auto">
              <a:xfrm>
                <a:off x="6721853" y="1577749"/>
                <a:ext cx="342518" cy="572221"/>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endParaRPr>
              </a:p>
            </p:txBody>
          </p:sp>
          <p:pic>
            <p:nvPicPr>
              <p:cNvPr id="44" name="Picture 14"/>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6813197" y="1748889"/>
                <a:ext cx="173616" cy="203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9" name="Oval 68"/>
            <p:cNvSpPr/>
            <p:nvPr/>
          </p:nvSpPr>
          <p:spPr bwMode="auto">
            <a:xfrm>
              <a:off x="2670119" y="3810489"/>
              <a:ext cx="1042022" cy="1092854"/>
            </a:xfrm>
            <a:prstGeom prst="ellipse">
              <a:avLst/>
            </a:prstGeom>
            <a:noFill/>
            <a:ln w="73025">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70" name="Rectangle 69"/>
            <p:cNvSpPr/>
            <p:nvPr/>
          </p:nvSpPr>
          <p:spPr>
            <a:xfrm>
              <a:off x="2262087" y="3548211"/>
              <a:ext cx="1785597" cy="337015"/>
            </a:xfrm>
            <a:prstGeom prst="rect">
              <a:avLst/>
            </a:prstGeom>
          </p:spPr>
          <p:txBody>
            <a:bodyPr wrap="square" lIns="91440" tIns="91440" rIns="91440" bIns="91440">
              <a:spAutoFit/>
            </a:bodyPr>
            <a:lstStyle/>
            <a:p>
              <a:pPr algn="ctr" defTabSz="914099" fontAlgn="base">
                <a:lnSpc>
                  <a:spcPct val="90000"/>
                </a:lnSpc>
                <a:spcBef>
                  <a:spcPct val="0"/>
                </a:spcBef>
                <a:spcAft>
                  <a:spcPct val="0"/>
                </a:spcAft>
              </a:pPr>
              <a:r>
                <a:rPr lang="en-US" sz="1100" kern="0" spc="-50" dirty="0" smtClean="0">
                  <a:latin typeface="Segoe UI Light"/>
                </a:rPr>
                <a:t>Azure and Windows Server</a:t>
              </a:r>
              <a:endParaRPr lang="en-US" sz="1100" kern="0" spc="-50" dirty="0">
                <a:latin typeface="Segoe UI Light"/>
              </a:endParaRPr>
            </a:p>
          </p:txBody>
        </p:sp>
        <p:sp>
          <p:nvSpPr>
            <p:cNvPr id="74" name="Freeform 10"/>
            <p:cNvSpPr>
              <a:spLocks noEditPoints="1"/>
            </p:cNvSpPr>
            <p:nvPr/>
          </p:nvSpPr>
          <p:spPr bwMode="black">
            <a:xfrm>
              <a:off x="2858570" y="4000396"/>
              <a:ext cx="441852" cy="279854"/>
            </a:xfrm>
            <a:custGeom>
              <a:avLst/>
              <a:gdLst>
                <a:gd name="T0" fmla="*/ 401 w 672"/>
                <a:gd name="T1" fmla="*/ 114 h 402"/>
                <a:gd name="T2" fmla="*/ 545 w 672"/>
                <a:gd name="T3" fmla="*/ 258 h 402"/>
                <a:gd name="T4" fmla="*/ 401 w 672"/>
                <a:gd name="T5" fmla="*/ 402 h 402"/>
                <a:gd name="T6" fmla="*/ 401 w 672"/>
                <a:gd name="T7" fmla="*/ 402 h 402"/>
                <a:gd name="T8" fmla="*/ 401 w 672"/>
                <a:gd name="T9" fmla="*/ 402 h 402"/>
                <a:gd name="T10" fmla="*/ 96 w 672"/>
                <a:gd name="T11" fmla="*/ 402 h 402"/>
                <a:gd name="T12" fmla="*/ 96 w 672"/>
                <a:gd name="T13" fmla="*/ 402 h 402"/>
                <a:gd name="T14" fmla="*/ 90 w 672"/>
                <a:gd name="T15" fmla="*/ 402 h 402"/>
                <a:gd name="T16" fmla="*/ 90 w 672"/>
                <a:gd name="T17" fmla="*/ 402 h 402"/>
                <a:gd name="T18" fmla="*/ 89 w 672"/>
                <a:gd name="T19" fmla="*/ 402 h 402"/>
                <a:gd name="T20" fmla="*/ 0 w 672"/>
                <a:gd name="T21" fmla="*/ 314 h 402"/>
                <a:gd name="T22" fmla="*/ 89 w 672"/>
                <a:gd name="T23" fmla="*/ 225 h 402"/>
                <a:gd name="T24" fmla="*/ 124 w 672"/>
                <a:gd name="T25" fmla="*/ 233 h 402"/>
                <a:gd name="T26" fmla="*/ 226 w 672"/>
                <a:gd name="T27" fmla="*/ 171 h 402"/>
                <a:gd name="T28" fmla="*/ 278 w 672"/>
                <a:gd name="T29" fmla="*/ 184 h 402"/>
                <a:gd name="T30" fmla="*/ 401 w 672"/>
                <a:gd name="T31" fmla="*/ 114 h 402"/>
                <a:gd name="T32" fmla="*/ 544 w 672"/>
                <a:gd name="T33" fmla="*/ 0 h 402"/>
                <a:gd name="T34" fmla="*/ 672 w 672"/>
                <a:gd name="T35" fmla="*/ 128 h 402"/>
                <a:gd name="T36" fmla="*/ 557 w 672"/>
                <a:gd name="T37" fmla="*/ 255 h 402"/>
                <a:gd name="T38" fmla="*/ 557 w 672"/>
                <a:gd name="T39" fmla="*/ 253 h 402"/>
                <a:gd name="T40" fmla="*/ 403 w 672"/>
                <a:gd name="T41" fmla="*/ 100 h 402"/>
                <a:gd name="T42" fmla="*/ 273 w 672"/>
                <a:gd name="T43" fmla="*/ 171 h 402"/>
                <a:gd name="T44" fmla="*/ 229 w 672"/>
                <a:gd name="T45" fmla="*/ 159 h 402"/>
                <a:gd name="T46" fmla="*/ 192 w 672"/>
                <a:gd name="T47" fmla="*/ 168 h 402"/>
                <a:gd name="T48" fmla="*/ 265 w 672"/>
                <a:gd name="T49" fmla="*/ 104 h 402"/>
                <a:gd name="T50" fmla="*/ 295 w 672"/>
                <a:gd name="T51" fmla="*/ 111 h 402"/>
                <a:gd name="T52" fmla="*/ 387 w 672"/>
                <a:gd name="T53" fmla="*/ 53 h 402"/>
                <a:gd name="T54" fmla="*/ 433 w 672"/>
                <a:gd name="T55" fmla="*/ 65 h 402"/>
                <a:gd name="T56" fmla="*/ 544 w 672"/>
                <a:gd name="T57"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2" h="402">
                  <a:moveTo>
                    <a:pt x="401" y="114"/>
                  </a:moveTo>
                  <a:cubicBezTo>
                    <a:pt x="481" y="114"/>
                    <a:pt x="545" y="178"/>
                    <a:pt x="545" y="258"/>
                  </a:cubicBezTo>
                  <a:cubicBezTo>
                    <a:pt x="545" y="338"/>
                    <a:pt x="481" y="402"/>
                    <a:pt x="401" y="402"/>
                  </a:cubicBezTo>
                  <a:cubicBezTo>
                    <a:pt x="401" y="402"/>
                    <a:pt x="401" y="402"/>
                    <a:pt x="401" y="402"/>
                  </a:cubicBezTo>
                  <a:cubicBezTo>
                    <a:pt x="401" y="402"/>
                    <a:pt x="401" y="402"/>
                    <a:pt x="401" y="402"/>
                  </a:cubicBezTo>
                  <a:cubicBezTo>
                    <a:pt x="96" y="402"/>
                    <a:pt x="96" y="402"/>
                    <a:pt x="96" y="402"/>
                  </a:cubicBezTo>
                  <a:cubicBezTo>
                    <a:pt x="96" y="402"/>
                    <a:pt x="96" y="402"/>
                    <a:pt x="96" y="402"/>
                  </a:cubicBezTo>
                  <a:cubicBezTo>
                    <a:pt x="90" y="402"/>
                    <a:pt x="90" y="402"/>
                    <a:pt x="90" y="402"/>
                  </a:cubicBezTo>
                  <a:cubicBezTo>
                    <a:pt x="90" y="402"/>
                    <a:pt x="90" y="402"/>
                    <a:pt x="90" y="402"/>
                  </a:cubicBezTo>
                  <a:cubicBezTo>
                    <a:pt x="90" y="402"/>
                    <a:pt x="89" y="402"/>
                    <a:pt x="89" y="402"/>
                  </a:cubicBezTo>
                  <a:cubicBezTo>
                    <a:pt x="40" y="402"/>
                    <a:pt x="0" y="363"/>
                    <a:pt x="0" y="314"/>
                  </a:cubicBezTo>
                  <a:cubicBezTo>
                    <a:pt x="0" y="265"/>
                    <a:pt x="40" y="225"/>
                    <a:pt x="89" y="225"/>
                  </a:cubicBezTo>
                  <a:cubicBezTo>
                    <a:pt x="102" y="225"/>
                    <a:pt x="114" y="228"/>
                    <a:pt x="124" y="233"/>
                  </a:cubicBezTo>
                  <a:cubicBezTo>
                    <a:pt x="143" y="196"/>
                    <a:pt x="181" y="171"/>
                    <a:pt x="226" y="171"/>
                  </a:cubicBezTo>
                  <a:cubicBezTo>
                    <a:pt x="244" y="171"/>
                    <a:pt x="262" y="176"/>
                    <a:pt x="278" y="184"/>
                  </a:cubicBezTo>
                  <a:cubicBezTo>
                    <a:pt x="303" y="142"/>
                    <a:pt x="349" y="114"/>
                    <a:pt x="401" y="114"/>
                  </a:cubicBezTo>
                  <a:close/>
                  <a:moveTo>
                    <a:pt x="544" y="0"/>
                  </a:moveTo>
                  <a:cubicBezTo>
                    <a:pt x="615" y="0"/>
                    <a:pt x="672" y="57"/>
                    <a:pt x="672" y="128"/>
                  </a:cubicBezTo>
                  <a:cubicBezTo>
                    <a:pt x="672" y="194"/>
                    <a:pt x="622" y="249"/>
                    <a:pt x="557" y="255"/>
                  </a:cubicBezTo>
                  <a:cubicBezTo>
                    <a:pt x="557" y="253"/>
                    <a:pt x="557" y="253"/>
                    <a:pt x="557" y="253"/>
                  </a:cubicBezTo>
                  <a:cubicBezTo>
                    <a:pt x="557" y="168"/>
                    <a:pt x="488" y="100"/>
                    <a:pt x="403" y="100"/>
                  </a:cubicBezTo>
                  <a:cubicBezTo>
                    <a:pt x="348" y="100"/>
                    <a:pt x="300" y="128"/>
                    <a:pt x="273" y="171"/>
                  </a:cubicBezTo>
                  <a:cubicBezTo>
                    <a:pt x="260" y="163"/>
                    <a:pt x="245" y="159"/>
                    <a:pt x="229" y="159"/>
                  </a:cubicBezTo>
                  <a:cubicBezTo>
                    <a:pt x="216" y="159"/>
                    <a:pt x="203" y="162"/>
                    <a:pt x="192" y="168"/>
                  </a:cubicBezTo>
                  <a:cubicBezTo>
                    <a:pt x="196" y="132"/>
                    <a:pt x="227" y="104"/>
                    <a:pt x="265" y="104"/>
                  </a:cubicBezTo>
                  <a:cubicBezTo>
                    <a:pt x="275" y="104"/>
                    <a:pt x="286" y="106"/>
                    <a:pt x="295" y="111"/>
                  </a:cubicBezTo>
                  <a:cubicBezTo>
                    <a:pt x="311" y="77"/>
                    <a:pt x="346" y="53"/>
                    <a:pt x="387" y="53"/>
                  </a:cubicBezTo>
                  <a:cubicBezTo>
                    <a:pt x="403" y="53"/>
                    <a:pt x="419" y="57"/>
                    <a:pt x="433" y="65"/>
                  </a:cubicBezTo>
                  <a:cubicBezTo>
                    <a:pt x="455" y="26"/>
                    <a:pt x="496" y="0"/>
                    <a:pt x="54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1337" tIns="35669" rIns="71337" bIns="35669" numCol="1" anchor="t" anchorCtr="0" compatLnSpc="1">
              <a:prstTxWarp prst="textNoShape">
                <a:avLst/>
              </a:prstTxWarp>
            </a:bodyPr>
            <a:lstStyle/>
            <a:p>
              <a:pPr defTabSz="713366"/>
              <a:endParaRPr lang="en-US" sz="1404">
                <a:solidFill>
                  <a:prstClr val="black"/>
                </a:solidFill>
                <a:cs typeface="Segoe UI Light" pitchFamily="34" charset="0"/>
              </a:endParaRPr>
            </a:p>
          </p:txBody>
        </p:sp>
        <p:sp>
          <p:nvSpPr>
            <p:cNvPr id="75" name="Rectangle 74"/>
            <p:cNvSpPr/>
            <p:nvPr/>
          </p:nvSpPr>
          <p:spPr bwMode="auto">
            <a:xfrm>
              <a:off x="4561173" y="1893157"/>
              <a:ext cx="2413078" cy="683599"/>
            </a:xfrm>
            <a:prstGeom prst="rect">
              <a:avLst/>
            </a:prstGeom>
            <a:solidFill>
              <a:srgbClr val="7FBA00"/>
            </a:solidFill>
            <a:ln w="25400" cap="flat" cmpd="sng" algn="ctr">
              <a:noFill/>
              <a:prstDash val="solid"/>
              <a:headEnd type="none" w="med" len="med"/>
              <a:tailEnd type="none" w="med" len="med"/>
            </a:ln>
            <a:effectLst/>
          </p:spPr>
          <p:txBody>
            <a:bodyPr vert="horz" wrap="square" lIns="91440" tIns="91440" rIns="91436" bIns="91440" numCol="1" rtlCol="0" anchor="t" anchorCtr="0" compatLnSpc="1">
              <a:prstTxWarp prst="textNoShape">
                <a:avLst/>
              </a:prstTxWarp>
            </a:bodyPr>
            <a:lstStyle/>
            <a:p>
              <a:pPr defTabSz="932468"/>
              <a:endParaRPr lang="en-US" dirty="0" err="1">
                <a:solidFill>
                  <a:srgbClr val="000000"/>
                </a:solidFill>
              </a:endParaRPr>
            </a:p>
          </p:txBody>
        </p:sp>
        <p:sp>
          <p:nvSpPr>
            <p:cNvPr id="76" name="Rounded Rectangle 6"/>
            <p:cNvSpPr/>
            <p:nvPr/>
          </p:nvSpPr>
          <p:spPr bwMode="black">
            <a:xfrm rot="16200000">
              <a:off x="6611552" y="2225211"/>
              <a:ext cx="190731" cy="296439"/>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w="10795" cap="flat" cmpd="sng" algn="ctr">
              <a:noFill/>
              <a:prstDash val="solid"/>
              <a:headEnd type="none" w="med" len="med"/>
              <a:tailEnd type="none" w="med" len="med"/>
            </a:ln>
            <a:effectLst/>
          </p:spPr>
          <p:txBody>
            <a:bodyPr vert="horz" wrap="square" lIns="0" tIns="31477" rIns="62956" bIns="31477" numCol="1" rtlCol="0" anchor="ctr" anchorCtr="0" compatLnSpc="1">
              <a:prstTxWarp prst="textNoShape">
                <a:avLst/>
              </a:prstTxWarp>
            </a:bodyPr>
            <a:lstStyle/>
            <a:p>
              <a:pPr algn="ctr" defTabSz="566611">
                <a:defRPr/>
              </a:pPr>
              <a:endParaRPr lang="en-US" sz="1122" kern="0" spc="-94" dirty="0" smtClean="0">
                <a:gradFill>
                  <a:gsLst>
                    <a:gs pos="0">
                      <a:srgbClr val="FFFFFF"/>
                    </a:gs>
                    <a:gs pos="100000">
                      <a:srgbClr val="FFFFFF"/>
                    </a:gs>
                  </a:gsLst>
                  <a:lin ang="5400000" scaled="0"/>
                </a:gradFill>
                <a:latin typeface="+mj-lt"/>
              </a:endParaRPr>
            </a:p>
          </p:txBody>
        </p:sp>
        <p:sp>
          <p:nvSpPr>
            <p:cNvPr id="77" name="Freeform 45"/>
            <p:cNvSpPr>
              <a:spLocks noEditPoints="1"/>
            </p:cNvSpPr>
            <p:nvPr/>
          </p:nvSpPr>
          <p:spPr bwMode="auto">
            <a:xfrm>
              <a:off x="6647923" y="1993538"/>
              <a:ext cx="121714" cy="226387"/>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51248" fontAlgn="base">
                <a:spcBef>
                  <a:spcPct val="0"/>
                </a:spcBef>
                <a:spcAft>
                  <a:spcPct val="0"/>
                </a:spcAft>
                <a:defRPr/>
              </a:pPr>
              <a:endParaRPr lang="en-US" sz="1632" kern="0" smtClean="0">
                <a:solidFill>
                  <a:srgbClr val="505050"/>
                </a:solidFill>
                <a:latin typeface="+mj-lt"/>
                <a:ea typeface="ＭＳ Ｐゴシック" charset="0"/>
              </a:endParaRPr>
            </a:p>
          </p:txBody>
        </p:sp>
        <p:pic>
          <p:nvPicPr>
            <p:cNvPr id="78" name="Picture 6" descr="C:\temp\WinAzure_rgb_Wht_S.png"/>
            <p:cNvPicPr>
              <a:picLocks noChangeAspect="1" noChangeArrowheads="1"/>
            </p:cNvPicPr>
            <p:nvPr/>
          </p:nvPicPr>
          <p:blipFill rotWithShape="1">
            <a:blip r:embed="rId4">
              <a:extLst>
                <a:ext uri="{28A0092B-C50C-407E-A947-70E740481C1C}">
                  <a14:useLocalDpi xmlns:a14="http://schemas.microsoft.com/office/drawing/2010/main" val="0"/>
                </a:ext>
              </a:extLst>
            </a:blip>
            <a:srcRect l="3371" t="15460" r="80628" b="15496"/>
            <a:stretch/>
          </p:blipFill>
          <p:spPr bwMode="auto">
            <a:xfrm>
              <a:off x="6641152" y="2320195"/>
              <a:ext cx="106348" cy="110016"/>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6" descr="C:\temp\WinAzure_rgb_Wht_S.png"/>
            <p:cNvPicPr>
              <a:picLocks noChangeAspect="1" noChangeArrowheads="1"/>
            </p:cNvPicPr>
            <p:nvPr/>
          </p:nvPicPr>
          <p:blipFill rotWithShape="1">
            <a:blip r:embed="rId4">
              <a:extLst>
                <a:ext uri="{28A0092B-C50C-407E-A947-70E740481C1C}">
                  <a14:useLocalDpi xmlns:a14="http://schemas.microsoft.com/office/drawing/2010/main" val="0"/>
                </a:ext>
              </a:extLst>
            </a:blip>
            <a:srcRect l="3371" t="15460" r="80628" b="15496"/>
            <a:stretch/>
          </p:blipFill>
          <p:spPr bwMode="auto">
            <a:xfrm>
              <a:off x="6667911" y="2060236"/>
              <a:ext cx="78012" cy="80703"/>
            </a:xfrm>
            <a:prstGeom prst="rect">
              <a:avLst/>
            </a:prstGeom>
            <a:noFill/>
            <a:extLst>
              <a:ext uri="{909E8E84-426E-40DD-AFC4-6F175D3DCCD1}">
                <a14:hiddenFill xmlns:a14="http://schemas.microsoft.com/office/drawing/2010/main">
                  <a:solidFill>
                    <a:srgbClr val="FFFFFF"/>
                  </a:solidFill>
                </a14:hiddenFill>
              </a:ext>
            </a:extLst>
          </p:spPr>
        </p:pic>
        <p:sp>
          <p:nvSpPr>
            <p:cNvPr id="80" name="Rectangle 79"/>
            <p:cNvSpPr/>
            <p:nvPr/>
          </p:nvSpPr>
          <p:spPr>
            <a:xfrm>
              <a:off x="5098581" y="2225266"/>
              <a:ext cx="1371032" cy="244682"/>
            </a:xfrm>
            <a:prstGeom prst="rect">
              <a:avLst/>
            </a:prstGeom>
          </p:spPr>
          <p:txBody>
            <a:bodyPr wrap="square">
              <a:spAutoFit/>
            </a:bodyPr>
            <a:lstStyle/>
            <a:p>
              <a:pPr marL="0" lvl="1" algn="ctr" defTabSz="932468">
                <a:lnSpc>
                  <a:spcPct val="90000"/>
                </a:lnSpc>
                <a:spcAft>
                  <a:spcPts val="340"/>
                </a:spcAft>
                <a:defRPr/>
              </a:pPr>
              <a:r>
                <a:rPr lang="en-US" sz="1100" dirty="0" smtClean="0">
                  <a:solidFill>
                    <a:srgbClr val="FFFFFF"/>
                  </a:solidFill>
                  <a:latin typeface="+mj-lt"/>
                </a:rPr>
                <a:t>Universal projects</a:t>
              </a:r>
            </a:p>
          </p:txBody>
        </p:sp>
        <p:sp>
          <p:nvSpPr>
            <p:cNvPr id="81" name="Rectangle 80"/>
            <p:cNvSpPr/>
            <p:nvPr/>
          </p:nvSpPr>
          <p:spPr bwMode="auto">
            <a:xfrm>
              <a:off x="4559230" y="2660114"/>
              <a:ext cx="2413078" cy="681037"/>
            </a:xfrm>
            <a:prstGeom prst="rect">
              <a:avLst/>
            </a:prstGeom>
            <a:solidFill>
              <a:srgbClr val="7FBA00"/>
            </a:solidFill>
            <a:ln w="25400" cap="flat" cmpd="sng" algn="ctr">
              <a:noFill/>
              <a:prstDash val="solid"/>
              <a:headEnd type="none" w="med" len="med"/>
              <a:tailEnd type="none" w="med" len="med"/>
            </a:ln>
            <a:effectLst/>
          </p:spPr>
          <p:txBody>
            <a:bodyPr vert="horz" wrap="square" lIns="91440" tIns="91440" rIns="91436" bIns="91440" numCol="1" rtlCol="0" anchor="t" anchorCtr="0" compatLnSpc="1">
              <a:prstTxWarp prst="textNoShape">
                <a:avLst/>
              </a:prstTxWarp>
            </a:bodyPr>
            <a:lstStyle/>
            <a:p>
              <a:pPr defTabSz="932468"/>
              <a:endParaRPr lang="en-US" dirty="0" err="1">
                <a:solidFill>
                  <a:srgbClr val="000000"/>
                </a:solidFill>
                <a:latin typeface="+mj-lt"/>
              </a:endParaRPr>
            </a:p>
          </p:txBody>
        </p:sp>
        <p:sp>
          <p:nvSpPr>
            <p:cNvPr id="82" name="Rounded Rectangle 6"/>
            <p:cNvSpPr/>
            <p:nvPr/>
          </p:nvSpPr>
          <p:spPr bwMode="black">
            <a:xfrm rot="16200000">
              <a:off x="6587575" y="2997285"/>
              <a:ext cx="190731" cy="296439"/>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w="10795" cap="flat" cmpd="sng" algn="ctr">
              <a:noFill/>
              <a:prstDash val="solid"/>
              <a:headEnd type="none" w="med" len="med"/>
              <a:tailEnd type="none" w="med" len="med"/>
            </a:ln>
            <a:effectLst/>
          </p:spPr>
          <p:txBody>
            <a:bodyPr vert="horz" wrap="square" lIns="0" tIns="31477" rIns="62956" bIns="31477" numCol="1" rtlCol="0" anchor="ctr" anchorCtr="0" compatLnSpc="1">
              <a:prstTxWarp prst="textNoShape">
                <a:avLst/>
              </a:prstTxWarp>
            </a:bodyPr>
            <a:lstStyle/>
            <a:p>
              <a:pPr algn="ctr" defTabSz="566611">
                <a:defRPr/>
              </a:pPr>
              <a:endParaRPr lang="en-US" sz="1122" kern="0" spc="-94" dirty="0" smtClean="0">
                <a:gradFill>
                  <a:gsLst>
                    <a:gs pos="0">
                      <a:srgbClr val="FFFFFF"/>
                    </a:gs>
                    <a:gs pos="100000">
                      <a:srgbClr val="FFFFFF"/>
                    </a:gs>
                  </a:gsLst>
                  <a:lin ang="5400000" scaled="0"/>
                </a:gradFill>
                <a:latin typeface="+mj-lt"/>
              </a:endParaRPr>
            </a:p>
          </p:txBody>
        </p:sp>
        <p:sp>
          <p:nvSpPr>
            <p:cNvPr id="83" name="Freeform 45"/>
            <p:cNvSpPr>
              <a:spLocks noEditPoints="1"/>
            </p:cNvSpPr>
            <p:nvPr/>
          </p:nvSpPr>
          <p:spPr bwMode="auto">
            <a:xfrm>
              <a:off x="6623946" y="2765612"/>
              <a:ext cx="121714" cy="226387"/>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51248" fontAlgn="base">
                <a:spcBef>
                  <a:spcPct val="0"/>
                </a:spcBef>
                <a:spcAft>
                  <a:spcPct val="0"/>
                </a:spcAft>
                <a:defRPr/>
              </a:pPr>
              <a:endParaRPr lang="en-US" sz="1632" kern="0" smtClean="0">
                <a:solidFill>
                  <a:srgbClr val="505050"/>
                </a:solidFill>
                <a:latin typeface="+mj-lt"/>
                <a:ea typeface="ＭＳ Ｐゴシック" charset="0"/>
              </a:endParaRPr>
            </a:p>
          </p:txBody>
        </p:sp>
        <p:pic>
          <p:nvPicPr>
            <p:cNvPr id="84" name="Picture 6" descr="C:\temp\WinAzure_rgb_Wht_S.png"/>
            <p:cNvPicPr>
              <a:picLocks noChangeAspect="1" noChangeArrowheads="1"/>
            </p:cNvPicPr>
            <p:nvPr/>
          </p:nvPicPr>
          <p:blipFill rotWithShape="1">
            <a:blip r:embed="rId4">
              <a:extLst>
                <a:ext uri="{28A0092B-C50C-407E-A947-70E740481C1C}">
                  <a14:useLocalDpi xmlns:a14="http://schemas.microsoft.com/office/drawing/2010/main" val="0"/>
                </a:ext>
              </a:extLst>
            </a:blip>
            <a:srcRect l="3371" t="15460" r="80628" b="15496"/>
            <a:stretch/>
          </p:blipFill>
          <p:spPr bwMode="auto">
            <a:xfrm>
              <a:off x="6617175" y="3092269"/>
              <a:ext cx="106348" cy="110016"/>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6" descr="C:\temp\WinAzure_rgb_Wht_S.png"/>
            <p:cNvPicPr>
              <a:picLocks noChangeAspect="1" noChangeArrowheads="1"/>
            </p:cNvPicPr>
            <p:nvPr/>
          </p:nvPicPr>
          <p:blipFill rotWithShape="1">
            <a:blip r:embed="rId4">
              <a:extLst>
                <a:ext uri="{28A0092B-C50C-407E-A947-70E740481C1C}">
                  <a14:useLocalDpi xmlns:a14="http://schemas.microsoft.com/office/drawing/2010/main" val="0"/>
                </a:ext>
              </a:extLst>
            </a:blip>
            <a:srcRect l="3371" t="15460" r="80628" b="15496"/>
            <a:stretch/>
          </p:blipFill>
          <p:spPr bwMode="auto">
            <a:xfrm>
              <a:off x="6643934" y="2832310"/>
              <a:ext cx="78012" cy="80703"/>
            </a:xfrm>
            <a:prstGeom prst="rect">
              <a:avLst/>
            </a:prstGeom>
            <a:noFill/>
            <a:extLst>
              <a:ext uri="{909E8E84-426E-40DD-AFC4-6F175D3DCCD1}">
                <a14:hiddenFill xmlns:a14="http://schemas.microsoft.com/office/drawing/2010/main">
                  <a:solidFill>
                    <a:srgbClr val="FFFFFF"/>
                  </a:solidFill>
                </a14:hiddenFill>
              </a:ext>
            </a:extLst>
          </p:spPr>
        </p:pic>
        <p:sp>
          <p:nvSpPr>
            <p:cNvPr id="86" name="Rectangle 85"/>
            <p:cNvSpPr/>
            <p:nvPr/>
          </p:nvSpPr>
          <p:spPr>
            <a:xfrm>
              <a:off x="5181667" y="2956774"/>
              <a:ext cx="870751" cy="244682"/>
            </a:xfrm>
            <a:prstGeom prst="rect">
              <a:avLst/>
            </a:prstGeom>
          </p:spPr>
          <p:txBody>
            <a:bodyPr wrap="none">
              <a:spAutoFit/>
            </a:bodyPr>
            <a:lstStyle/>
            <a:p>
              <a:pPr marL="0" lvl="1" algn="ctr" defTabSz="932468">
                <a:lnSpc>
                  <a:spcPct val="90000"/>
                </a:lnSpc>
                <a:spcAft>
                  <a:spcPts val="340"/>
                </a:spcAft>
                <a:defRPr/>
              </a:pPr>
              <a:r>
                <a:rPr lang="en-US" sz="1100" dirty="0" smtClean="0">
                  <a:solidFill>
                    <a:srgbClr val="FFFFFF"/>
                  </a:solidFill>
                  <a:latin typeface="+mj-lt"/>
                </a:rPr>
                <a:t>.NET Native</a:t>
              </a:r>
            </a:p>
          </p:txBody>
        </p:sp>
        <p:sp>
          <p:nvSpPr>
            <p:cNvPr id="87" name="Rectangle 86"/>
            <p:cNvSpPr/>
            <p:nvPr/>
          </p:nvSpPr>
          <p:spPr bwMode="auto">
            <a:xfrm>
              <a:off x="2046955" y="2660115"/>
              <a:ext cx="2418862" cy="686256"/>
            </a:xfrm>
            <a:prstGeom prst="rect">
              <a:avLst/>
            </a:prstGeom>
            <a:solidFill>
              <a:srgbClr val="0072C6"/>
            </a:solidFill>
            <a:ln w="25400" cap="flat" cmpd="sng" algn="ctr">
              <a:noFill/>
              <a:prstDash val="solid"/>
              <a:headEnd type="none" w="med" len="med"/>
              <a:tailEnd type="none" w="med" len="med"/>
            </a:ln>
            <a:effectLst/>
          </p:spPr>
          <p:txBody>
            <a:bodyPr vert="horz" wrap="square" lIns="182880" tIns="0" rIns="91436" bIns="0"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88" name="Rectangle 87"/>
            <p:cNvSpPr/>
            <p:nvPr/>
          </p:nvSpPr>
          <p:spPr bwMode="auto">
            <a:xfrm>
              <a:off x="2046955" y="1893157"/>
              <a:ext cx="2418862" cy="683600"/>
            </a:xfrm>
            <a:prstGeom prst="rect">
              <a:avLst/>
            </a:prstGeom>
            <a:solidFill>
              <a:srgbClr val="0072C6"/>
            </a:solidFill>
            <a:ln w="25400" cap="flat" cmpd="sng" algn="ctr">
              <a:noFill/>
              <a:prstDash val="solid"/>
              <a:headEnd type="none" w="med" len="med"/>
              <a:tailEnd type="none" w="med" len="med"/>
            </a:ln>
            <a:effectLst/>
          </p:spPr>
          <p:txBody>
            <a:bodyPr vert="horz" wrap="square" lIns="182880" tIns="0" rIns="91436" bIns="0"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89" name="Rectangle 88"/>
            <p:cNvSpPr/>
            <p:nvPr/>
          </p:nvSpPr>
          <p:spPr>
            <a:xfrm>
              <a:off x="2460694" y="2931872"/>
              <a:ext cx="1200970" cy="244682"/>
            </a:xfrm>
            <a:prstGeom prst="rect">
              <a:avLst/>
            </a:prstGeom>
          </p:spPr>
          <p:txBody>
            <a:bodyPr wrap="none">
              <a:spAutoFit/>
            </a:bodyPr>
            <a:lstStyle/>
            <a:p>
              <a:pPr marL="0" lvl="1" algn="ctr" defTabSz="932468">
                <a:lnSpc>
                  <a:spcPct val="90000"/>
                </a:lnSpc>
                <a:spcAft>
                  <a:spcPts val="340"/>
                </a:spcAft>
                <a:defRPr/>
              </a:pPr>
              <a:r>
                <a:rPr lang="en-US" sz="1100" dirty="0" smtClean="0">
                  <a:solidFill>
                    <a:srgbClr val="FFFFFF"/>
                  </a:solidFill>
                  <a:latin typeface="+mj-lt"/>
                </a:rPr>
                <a:t>ASP.NET updates</a:t>
              </a:r>
            </a:p>
          </p:txBody>
        </p:sp>
        <p:pic>
          <p:nvPicPr>
            <p:cNvPr id="90" name="Picture 4" descr="https://az213233.vo.msecnd.net/Content/3.15.00298.14.140128-1706/Websites/Websites.png"/>
            <p:cNvPicPr>
              <a:picLocks noChangeAspect="1" noChangeArrowheads="1"/>
            </p:cNvPicPr>
            <p:nvPr/>
          </p:nvPicPr>
          <p:blipFill rotWithShape="1">
            <a:blip r:embed="rId5">
              <a:extLst>
                <a:ext uri="{28A0092B-C50C-407E-A947-70E740481C1C}">
                  <a14:useLocalDpi xmlns:a14="http://schemas.microsoft.com/office/drawing/2010/main" val="0"/>
                </a:ext>
              </a:extLst>
            </a:blip>
            <a:srcRect l="51009" t="1945" b="-1"/>
            <a:stretch/>
          </p:blipFill>
          <p:spPr bwMode="auto">
            <a:xfrm>
              <a:off x="3995560" y="2801800"/>
              <a:ext cx="345682" cy="345940"/>
            </a:xfrm>
            <a:prstGeom prst="rect">
              <a:avLst/>
            </a:prstGeom>
            <a:noFill/>
            <a:extLst>
              <a:ext uri="{909E8E84-426E-40DD-AFC4-6F175D3DCCD1}">
                <a14:hiddenFill xmlns:a14="http://schemas.microsoft.com/office/drawing/2010/main">
                  <a:solidFill>
                    <a:srgbClr val="FFFFFF"/>
                  </a:solidFill>
                </a14:hiddenFill>
              </a:ext>
            </a:extLst>
          </p:spPr>
        </p:pic>
        <p:sp>
          <p:nvSpPr>
            <p:cNvPr id="91" name="Rectangle 90"/>
            <p:cNvSpPr/>
            <p:nvPr/>
          </p:nvSpPr>
          <p:spPr bwMode="auto">
            <a:xfrm>
              <a:off x="7083461" y="2660114"/>
              <a:ext cx="2399650" cy="686257"/>
            </a:xfrm>
            <a:prstGeom prst="rect">
              <a:avLst/>
            </a:prstGeom>
            <a:solidFill>
              <a:srgbClr val="7FBA00"/>
            </a:solidFill>
            <a:ln w="25400" cap="flat" cmpd="sng" algn="ctr">
              <a:noFill/>
              <a:prstDash val="solid"/>
              <a:headEnd type="none" w="med" len="med"/>
              <a:tailEnd type="none" w="med" len="med"/>
            </a:ln>
            <a:effectLst/>
          </p:spPr>
          <p:txBody>
            <a:bodyPr vert="horz" wrap="square" lIns="91440" tIns="91440" rIns="91436" bIns="91440" numCol="1" rtlCol="0" anchor="t" anchorCtr="0" compatLnSpc="1">
              <a:prstTxWarp prst="textNoShape">
                <a:avLst/>
              </a:prstTxWarp>
            </a:bodyPr>
            <a:lstStyle/>
            <a:p>
              <a:pPr defTabSz="932468"/>
              <a:endParaRPr lang="en-US" dirty="0" err="1">
                <a:solidFill>
                  <a:srgbClr val="000000"/>
                </a:solidFill>
                <a:latin typeface="+mj-lt"/>
              </a:endParaRPr>
            </a:p>
          </p:txBody>
        </p:sp>
        <p:sp>
          <p:nvSpPr>
            <p:cNvPr id="92" name="Freeform 45"/>
            <p:cNvSpPr>
              <a:spLocks noEditPoints="1"/>
            </p:cNvSpPr>
            <p:nvPr/>
          </p:nvSpPr>
          <p:spPr bwMode="auto">
            <a:xfrm>
              <a:off x="9133872" y="2747524"/>
              <a:ext cx="126939" cy="214743"/>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rgbClr val="FFFFFF"/>
            </a:solidFill>
            <a:ln w="10795" cap="flat" cmpd="sng" algn="ctr">
              <a:noFill/>
              <a:prstDash val="solid"/>
              <a:headEnd type="none" w="med" len="med"/>
              <a:tailEnd type="none" w="med" len="med"/>
            </a:ln>
            <a:effectLst/>
          </p:spPr>
          <p:txBody>
            <a:bodyPr vert="horz" wrap="square" lIns="0" tIns="31477" rIns="62956" bIns="31477" numCol="1" rtlCol="0" anchor="ctr" anchorCtr="0" compatLnSpc="1">
              <a:prstTxWarp prst="textNoShape">
                <a:avLst/>
              </a:prstTxWarp>
            </a:bodyPr>
            <a:lstStyle/>
            <a:p>
              <a:pPr algn="ctr" defTabSz="566611"/>
              <a:endParaRPr lang="en-US" sz="1122" kern="0" spc="-94">
                <a:gradFill>
                  <a:gsLst>
                    <a:gs pos="0">
                      <a:srgbClr val="FFFFFF"/>
                    </a:gs>
                    <a:gs pos="100000">
                      <a:srgbClr val="FFFFFF"/>
                    </a:gs>
                  </a:gsLst>
                  <a:lin ang="5400000" scaled="0"/>
                </a:gradFill>
                <a:latin typeface="+mj-lt"/>
              </a:endParaRPr>
            </a:p>
          </p:txBody>
        </p:sp>
        <p:sp>
          <p:nvSpPr>
            <p:cNvPr id="93" name="Rounded Rectangle 6"/>
            <p:cNvSpPr/>
            <p:nvPr/>
          </p:nvSpPr>
          <p:spPr bwMode="black">
            <a:xfrm rot="16200000">
              <a:off x="9060120" y="2951971"/>
              <a:ext cx="262286" cy="346588"/>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w="10795" cap="flat" cmpd="sng" algn="ctr">
              <a:noFill/>
              <a:prstDash val="solid"/>
              <a:headEnd type="none" w="med" len="med"/>
              <a:tailEnd type="none" w="med" len="med"/>
            </a:ln>
            <a:effectLst/>
          </p:spPr>
          <p:txBody>
            <a:bodyPr vert="horz" wrap="square" lIns="0" tIns="31477" rIns="62956" bIns="31477" numCol="1" rtlCol="0" anchor="ctr" anchorCtr="0" compatLnSpc="1">
              <a:prstTxWarp prst="textNoShape">
                <a:avLst/>
              </a:prstTxWarp>
            </a:bodyPr>
            <a:lstStyle/>
            <a:p>
              <a:pPr algn="ctr" defTabSz="566611"/>
              <a:endParaRPr lang="en-US" sz="1122" kern="0" spc="-94" dirty="0">
                <a:gradFill>
                  <a:gsLst>
                    <a:gs pos="0">
                      <a:srgbClr val="FFFFFF"/>
                    </a:gs>
                    <a:gs pos="100000">
                      <a:srgbClr val="FFFFFF"/>
                    </a:gs>
                  </a:gsLst>
                  <a:lin ang="5400000" scaled="0"/>
                </a:gradFill>
                <a:latin typeface="+mj-lt"/>
              </a:endParaRPr>
            </a:p>
          </p:txBody>
        </p:sp>
        <p:grpSp>
          <p:nvGrpSpPr>
            <p:cNvPr id="94" name="Group 93"/>
            <p:cNvGrpSpPr>
              <a:grpSpLocks noChangeAspect="1"/>
            </p:cNvGrpSpPr>
            <p:nvPr/>
          </p:nvGrpSpPr>
          <p:grpSpPr bwMode="auto">
            <a:xfrm>
              <a:off x="9112900" y="3034281"/>
              <a:ext cx="136851" cy="163303"/>
              <a:chOff x="3485" y="1766"/>
              <a:chExt cx="745" cy="889"/>
            </a:xfrm>
          </p:grpSpPr>
          <p:sp>
            <p:nvSpPr>
              <p:cNvPr id="95" name="Freeform 94"/>
              <p:cNvSpPr>
                <a:spLocks/>
              </p:cNvSpPr>
              <p:nvPr/>
            </p:nvSpPr>
            <p:spPr bwMode="auto">
              <a:xfrm>
                <a:off x="3485" y="2008"/>
                <a:ext cx="745" cy="647"/>
              </a:xfrm>
              <a:custGeom>
                <a:avLst/>
                <a:gdLst>
                  <a:gd name="T0" fmla="*/ 296 w 296"/>
                  <a:gd name="T1" fmla="*/ 167 h 256"/>
                  <a:gd name="T2" fmla="*/ 274 w 296"/>
                  <a:gd name="T3" fmla="*/ 207 h 256"/>
                  <a:gd name="T4" fmla="*/ 216 w 296"/>
                  <a:gd name="T5" fmla="*/ 256 h 256"/>
                  <a:gd name="T6" fmla="*/ 159 w 296"/>
                  <a:gd name="T7" fmla="*/ 242 h 256"/>
                  <a:gd name="T8" fmla="*/ 101 w 296"/>
                  <a:gd name="T9" fmla="*/ 256 h 256"/>
                  <a:gd name="T10" fmla="*/ 44 w 296"/>
                  <a:gd name="T11" fmla="*/ 210 h 256"/>
                  <a:gd name="T12" fmla="*/ 24 w 296"/>
                  <a:gd name="T13" fmla="*/ 42 h 256"/>
                  <a:gd name="T14" fmla="*/ 94 w 296"/>
                  <a:gd name="T15" fmla="*/ 0 h 256"/>
                  <a:gd name="T16" fmla="*/ 158 w 296"/>
                  <a:gd name="T17" fmla="*/ 15 h 256"/>
                  <a:gd name="T18" fmla="*/ 222 w 296"/>
                  <a:gd name="T19" fmla="*/ 0 h 256"/>
                  <a:gd name="T20" fmla="*/ 286 w 296"/>
                  <a:gd name="T21" fmla="*/ 34 h 256"/>
                  <a:gd name="T22" fmla="*/ 296 w 296"/>
                  <a:gd name="T23" fmla="*/ 16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256">
                    <a:moveTo>
                      <a:pt x="296" y="167"/>
                    </a:moveTo>
                    <a:cubicBezTo>
                      <a:pt x="288" y="184"/>
                      <a:pt x="284" y="192"/>
                      <a:pt x="274" y="207"/>
                    </a:cubicBezTo>
                    <a:cubicBezTo>
                      <a:pt x="260" y="229"/>
                      <a:pt x="240" y="255"/>
                      <a:pt x="216" y="256"/>
                    </a:cubicBezTo>
                    <a:cubicBezTo>
                      <a:pt x="194" y="256"/>
                      <a:pt x="188" y="241"/>
                      <a:pt x="159" y="242"/>
                    </a:cubicBezTo>
                    <a:cubicBezTo>
                      <a:pt x="129" y="242"/>
                      <a:pt x="123" y="256"/>
                      <a:pt x="101" y="256"/>
                    </a:cubicBezTo>
                    <a:cubicBezTo>
                      <a:pt x="76" y="255"/>
                      <a:pt x="58" y="231"/>
                      <a:pt x="44" y="210"/>
                    </a:cubicBezTo>
                    <a:cubicBezTo>
                      <a:pt x="4" y="150"/>
                      <a:pt x="0" y="80"/>
                      <a:pt x="24" y="42"/>
                    </a:cubicBezTo>
                    <a:cubicBezTo>
                      <a:pt x="42" y="16"/>
                      <a:pt x="69" y="0"/>
                      <a:pt x="94" y="0"/>
                    </a:cubicBezTo>
                    <a:cubicBezTo>
                      <a:pt x="120" y="0"/>
                      <a:pt x="137" y="15"/>
                      <a:pt x="158" y="15"/>
                    </a:cubicBezTo>
                    <a:cubicBezTo>
                      <a:pt x="179" y="15"/>
                      <a:pt x="192" y="0"/>
                      <a:pt x="222" y="0"/>
                    </a:cubicBezTo>
                    <a:cubicBezTo>
                      <a:pt x="245" y="0"/>
                      <a:pt x="269" y="13"/>
                      <a:pt x="286" y="34"/>
                    </a:cubicBezTo>
                    <a:cubicBezTo>
                      <a:pt x="230" y="65"/>
                      <a:pt x="239" y="145"/>
                      <a:pt x="296" y="167"/>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latin typeface="+mj-lt"/>
                </a:endParaRPr>
              </a:p>
            </p:txBody>
          </p:sp>
          <p:sp>
            <p:nvSpPr>
              <p:cNvPr id="96" name="Freeform 95"/>
              <p:cNvSpPr>
                <a:spLocks/>
              </p:cNvSpPr>
              <p:nvPr/>
            </p:nvSpPr>
            <p:spPr bwMode="auto">
              <a:xfrm>
                <a:off x="3825" y="1766"/>
                <a:ext cx="175" cy="191"/>
              </a:xfrm>
              <a:custGeom>
                <a:avLst/>
                <a:gdLst>
                  <a:gd name="T0" fmla="*/ 55 w 74"/>
                  <a:gd name="T1" fmla="*/ 54 h 81"/>
                  <a:gd name="T2" fmla="*/ 71 w 74"/>
                  <a:gd name="T3" fmla="*/ 0 h 81"/>
                  <a:gd name="T4" fmla="*/ 20 w 74"/>
                  <a:gd name="T5" fmla="*/ 28 h 81"/>
                  <a:gd name="T6" fmla="*/ 4 w 74"/>
                  <a:gd name="T7" fmla="*/ 81 h 81"/>
                  <a:gd name="T8" fmla="*/ 55 w 74"/>
                  <a:gd name="T9" fmla="*/ 54 h 81"/>
                </a:gdLst>
                <a:ahLst/>
                <a:cxnLst>
                  <a:cxn ang="0">
                    <a:pos x="T0" y="T1"/>
                  </a:cxn>
                  <a:cxn ang="0">
                    <a:pos x="T2" y="T3"/>
                  </a:cxn>
                  <a:cxn ang="0">
                    <a:pos x="T4" y="T5"/>
                  </a:cxn>
                  <a:cxn ang="0">
                    <a:pos x="T6" y="T7"/>
                  </a:cxn>
                  <a:cxn ang="0">
                    <a:pos x="T8" y="T9"/>
                  </a:cxn>
                </a:cxnLst>
                <a:rect l="0" t="0" r="r" b="b"/>
                <a:pathLst>
                  <a:path w="74" h="81">
                    <a:moveTo>
                      <a:pt x="55" y="54"/>
                    </a:moveTo>
                    <a:cubicBezTo>
                      <a:pt x="66" y="40"/>
                      <a:pt x="74" y="21"/>
                      <a:pt x="71" y="0"/>
                    </a:cubicBezTo>
                    <a:cubicBezTo>
                      <a:pt x="54" y="2"/>
                      <a:pt x="33" y="13"/>
                      <a:pt x="20" y="28"/>
                    </a:cubicBezTo>
                    <a:cubicBezTo>
                      <a:pt x="9" y="41"/>
                      <a:pt x="0" y="61"/>
                      <a:pt x="4" y="81"/>
                    </a:cubicBezTo>
                    <a:cubicBezTo>
                      <a:pt x="23" y="81"/>
                      <a:pt x="44" y="70"/>
                      <a:pt x="55" y="54"/>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latin typeface="+mj-lt"/>
                </a:endParaRPr>
              </a:p>
            </p:txBody>
          </p:sp>
        </p:grpSp>
        <p:pic>
          <p:nvPicPr>
            <p:cNvPr id="97" name="Picture 14"/>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9157814" y="2798483"/>
              <a:ext cx="80732" cy="94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8" name="Rectangle 97"/>
            <p:cNvSpPr/>
            <p:nvPr/>
          </p:nvSpPr>
          <p:spPr>
            <a:xfrm>
              <a:off x="4569137" y="1941397"/>
              <a:ext cx="2307888"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Windows Convergence</a:t>
              </a:r>
            </a:p>
          </p:txBody>
        </p:sp>
        <p:sp>
          <p:nvSpPr>
            <p:cNvPr id="99" name="Rectangle 98"/>
            <p:cNvSpPr/>
            <p:nvPr/>
          </p:nvSpPr>
          <p:spPr>
            <a:xfrm>
              <a:off x="4606120" y="2699864"/>
              <a:ext cx="1863627"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Native compilation</a:t>
              </a:r>
            </a:p>
          </p:txBody>
        </p:sp>
        <p:sp>
          <p:nvSpPr>
            <p:cNvPr id="100" name="Rectangle 99"/>
            <p:cNvSpPr/>
            <p:nvPr/>
          </p:nvSpPr>
          <p:spPr>
            <a:xfrm>
              <a:off x="7086820" y="2693191"/>
              <a:ext cx="1875489"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Cross-devices</a:t>
              </a:r>
            </a:p>
          </p:txBody>
        </p:sp>
        <p:sp>
          <p:nvSpPr>
            <p:cNvPr id="101" name="Rectangle 100"/>
            <p:cNvSpPr/>
            <p:nvPr/>
          </p:nvSpPr>
          <p:spPr>
            <a:xfrm>
              <a:off x="7412881" y="2985593"/>
              <a:ext cx="1372492" cy="244682"/>
            </a:xfrm>
            <a:prstGeom prst="rect">
              <a:avLst/>
            </a:prstGeom>
          </p:spPr>
          <p:txBody>
            <a:bodyPr wrap="none">
              <a:spAutoFit/>
            </a:bodyPr>
            <a:lstStyle/>
            <a:p>
              <a:pPr marL="0" lvl="1" algn="ctr" defTabSz="932468">
                <a:lnSpc>
                  <a:spcPct val="90000"/>
                </a:lnSpc>
                <a:spcAft>
                  <a:spcPts val="340"/>
                </a:spcAft>
                <a:defRPr/>
              </a:pPr>
              <a:r>
                <a:rPr lang="en-US" sz="1100" dirty="0" err="1" smtClean="0">
                  <a:solidFill>
                    <a:srgbClr val="FFFFFF"/>
                  </a:solidFill>
                  <a:latin typeface="+mj-lt"/>
                </a:rPr>
                <a:t>Xamarin</a:t>
              </a:r>
              <a:r>
                <a:rPr lang="en-US" sz="1100" dirty="0">
                  <a:solidFill>
                    <a:srgbClr val="FFFFFF"/>
                  </a:solidFill>
                  <a:latin typeface="+mj-lt"/>
                </a:rPr>
                <a:t> </a:t>
              </a:r>
              <a:r>
                <a:rPr lang="en-US" sz="1100" dirty="0" smtClean="0">
                  <a:solidFill>
                    <a:srgbClr val="FFFFFF"/>
                  </a:solidFill>
                  <a:latin typeface="+mj-lt"/>
                </a:rPr>
                <a:t>partnership</a:t>
              </a:r>
            </a:p>
          </p:txBody>
        </p:sp>
        <p:sp>
          <p:nvSpPr>
            <p:cNvPr id="102" name="Rectangle 101"/>
            <p:cNvSpPr/>
            <p:nvPr/>
          </p:nvSpPr>
          <p:spPr>
            <a:xfrm>
              <a:off x="2080361" y="2703272"/>
              <a:ext cx="1298667"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Web apps</a:t>
              </a:r>
            </a:p>
          </p:txBody>
        </p:sp>
        <p:sp>
          <p:nvSpPr>
            <p:cNvPr id="103" name="Rectangle 102"/>
            <p:cNvSpPr/>
            <p:nvPr/>
          </p:nvSpPr>
          <p:spPr>
            <a:xfrm>
              <a:off x="2439137" y="2110491"/>
              <a:ext cx="1478290" cy="435504"/>
            </a:xfrm>
            <a:prstGeom prst="rect">
              <a:avLst/>
            </a:prstGeom>
          </p:spPr>
          <p:txBody>
            <a:bodyPr wrap="none">
              <a:spAutoFit/>
            </a:bodyPr>
            <a:lstStyle/>
            <a:p>
              <a:pPr marL="0" lvl="1" defTabSz="932468">
                <a:lnSpc>
                  <a:spcPct val="90000"/>
                </a:lnSpc>
                <a:spcAft>
                  <a:spcPts val="340"/>
                </a:spcAft>
                <a:defRPr/>
              </a:pPr>
              <a:r>
                <a:rPr lang="en-US" sz="1100" dirty="0" smtClean="0">
                  <a:solidFill>
                    <a:srgbClr val="FFFFFF"/>
                  </a:solidFill>
                  <a:latin typeface="+mj-lt"/>
                </a:rPr>
                <a:t>.NET support for </a:t>
              </a:r>
            </a:p>
            <a:p>
              <a:pPr marL="0" lvl="1" defTabSz="932468">
                <a:lnSpc>
                  <a:spcPct val="90000"/>
                </a:lnSpc>
                <a:spcAft>
                  <a:spcPts val="340"/>
                </a:spcAft>
                <a:defRPr/>
              </a:pPr>
              <a:r>
                <a:rPr lang="en-US" sz="1100" dirty="0" smtClean="0">
                  <a:solidFill>
                    <a:srgbClr val="FFFFFF"/>
                  </a:solidFill>
                  <a:latin typeface="+mj-lt"/>
                </a:rPr>
                <a:t>Azure Mobile Services</a:t>
              </a:r>
            </a:p>
          </p:txBody>
        </p:sp>
        <p:sp>
          <p:nvSpPr>
            <p:cNvPr id="104" name="Rectangle 103"/>
            <p:cNvSpPr/>
            <p:nvPr/>
          </p:nvSpPr>
          <p:spPr>
            <a:xfrm>
              <a:off x="2079694" y="1904992"/>
              <a:ext cx="1895697"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Cloud Services</a:t>
              </a:r>
            </a:p>
          </p:txBody>
        </p:sp>
        <p:sp>
          <p:nvSpPr>
            <p:cNvPr id="105" name="Freeform 10"/>
            <p:cNvSpPr>
              <a:spLocks noEditPoints="1"/>
            </p:cNvSpPr>
            <p:nvPr/>
          </p:nvSpPr>
          <p:spPr bwMode="black">
            <a:xfrm>
              <a:off x="4017312" y="2266450"/>
              <a:ext cx="348382" cy="230399"/>
            </a:xfrm>
            <a:custGeom>
              <a:avLst/>
              <a:gdLst>
                <a:gd name="T0" fmla="*/ 401 w 672"/>
                <a:gd name="T1" fmla="*/ 114 h 402"/>
                <a:gd name="T2" fmla="*/ 545 w 672"/>
                <a:gd name="T3" fmla="*/ 258 h 402"/>
                <a:gd name="T4" fmla="*/ 401 w 672"/>
                <a:gd name="T5" fmla="*/ 402 h 402"/>
                <a:gd name="T6" fmla="*/ 401 w 672"/>
                <a:gd name="T7" fmla="*/ 402 h 402"/>
                <a:gd name="T8" fmla="*/ 401 w 672"/>
                <a:gd name="T9" fmla="*/ 402 h 402"/>
                <a:gd name="T10" fmla="*/ 96 w 672"/>
                <a:gd name="T11" fmla="*/ 402 h 402"/>
                <a:gd name="T12" fmla="*/ 96 w 672"/>
                <a:gd name="T13" fmla="*/ 402 h 402"/>
                <a:gd name="T14" fmla="*/ 90 w 672"/>
                <a:gd name="T15" fmla="*/ 402 h 402"/>
                <a:gd name="T16" fmla="*/ 90 w 672"/>
                <a:gd name="T17" fmla="*/ 402 h 402"/>
                <a:gd name="T18" fmla="*/ 89 w 672"/>
                <a:gd name="T19" fmla="*/ 402 h 402"/>
                <a:gd name="T20" fmla="*/ 0 w 672"/>
                <a:gd name="T21" fmla="*/ 314 h 402"/>
                <a:gd name="T22" fmla="*/ 89 w 672"/>
                <a:gd name="T23" fmla="*/ 225 h 402"/>
                <a:gd name="T24" fmla="*/ 124 w 672"/>
                <a:gd name="T25" fmla="*/ 233 h 402"/>
                <a:gd name="T26" fmla="*/ 226 w 672"/>
                <a:gd name="T27" fmla="*/ 171 h 402"/>
                <a:gd name="T28" fmla="*/ 278 w 672"/>
                <a:gd name="T29" fmla="*/ 184 h 402"/>
                <a:gd name="T30" fmla="*/ 401 w 672"/>
                <a:gd name="T31" fmla="*/ 114 h 402"/>
                <a:gd name="T32" fmla="*/ 544 w 672"/>
                <a:gd name="T33" fmla="*/ 0 h 402"/>
                <a:gd name="T34" fmla="*/ 672 w 672"/>
                <a:gd name="T35" fmla="*/ 128 h 402"/>
                <a:gd name="T36" fmla="*/ 557 w 672"/>
                <a:gd name="T37" fmla="*/ 255 h 402"/>
                <a:gd name="T38" fmla="*/ 557 w 672"/>
                <a:gd name="T39" fmla="*/ 253 h 402"/>
                <a:gd name="T40" fmla="*/ 403 w 672"/>
                <a:gd name="T41" fmla="*/ 100 h 402"/>
                <a:gd name="T42" fmla="*/ 273 w 672"/>
                <a:gd name="T43" fmla="*/ 171 h 402"/>
                <a:gd name="T44" fmla="*/ 229 w 672"/>
                <a:gd name="T45" fmla="*/ 159 h 402"/>
                <a:gd name="T46" fmla="*/ 192 w 672"/>
                <a:gd name="T47" fmla="*/ 168 h 402"/>
                <a:gd name="T48" fmla="*/ 265 w 672"/>
                <a:gd name="T49" fmla="*/ 104 h 402"/>
                <a:gd name="T50" fmla="*/ 295 w 672"/>
                <a:gd name="T51" fmla="*/ 111 h 402"/>
                <a:gd name="T52" fmla="*/ 387 w 672"/>
                <a:gd name="T53" fmla="*/ 53 h 402"/>
                <a:gd name="T54" fmla="*/ 433 w 672"/>
                <a:gd name="T55" fmla="*/ 65 h 402"/>
                <a:gd name="T56" fmla="*/ 544 w 672"/>
                <a:gd name="T57"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2" h="402">
                  <a:moveTo>
                    <a:pt x="401" y="114"/>
                  </a:moveTo>
                  <a:cubicBezTo>
                    <a:pt x="481" y="114"/>
                    <a:pt x="545" y="178"/>
                    <a:pt x="545" y="258"/>
                  </a:cubicBezTo>
                  <a:cubicBezTo>
                    <a:pt x="545" y="338"/>
                    <a:pt x="481" y="402"/>
                    <a:pt x="401" y="402"/>
                  </a:cubicBezTo>
                  <a:cubicBezTo>
                    <a:pt x="401" y="402"/>
                    <a:pt x="401" y="402"/>
                    <a:pt x="401" y="402"/>
                  </a:cubicBezTo>
                  <a:cubicBezTo>
                    <a:pt x="401" y="402"/>
                    <a:pt x="401" y="402"/>
                    <a:pt x="401" y="402"/>
                  </a:cubicBezTo>
                  <a:cubicBezTo>
                    <a:pt x="96" y="402"/>
                    <a:pt x="96" y="402"/>
                    <a:pt x="96" y="402"/>
                  </a:cubicBezTo>
                  <a:cubicBezTo>
                    <a:pt x="96" y="402"/>
                    <a:pt x="96" y="402"/>
                    <a:pt x="96" y="402"/>
                  </a:cubicBezTo>
                  <a:cubicBezTo>
                    <a:pt x="90" y="402"/>
                    <a:pt x="90" y="402"/>
                    <a:pt x="90" y="402"/>
                  </a:cubicBezTo>
                  <a:cubicBezTo>
                    <a:pt x="90" y="402"/>
                    <a:pt x="90" y="402"/>
                    <a:pt x="90" y="402"/>
                  </a:cubicBezTo>
                  <a:cubicBezTo>
                    <a:pt x="90" y="402"/>
                    <a:pt x="89" y="402"/>
                    <a:pt x="89" y="402"/>
                  </a:cubicBezTo>
                  <a:cubicBezTo>
                    <a:pt x="40" y="402"/>
                    <a:pt x="0" y="363"/>
                    <a:pt x="0" y="314"/>
                  </a:cubicBezTo>
                  <a:cubicBezTo>
                    <a:pt x="0" y="265"/>
                    <a:pt x="40" y="225"/>
                    <a:pt x="89" y="225"/>
                  </a:cubicBezTo>
                  <a:cubicBezTo>
                    <a:pt x="102" y="225"/>
                    <a:pt x="114" y="228"/>
                    <a:pt x="124" y="233"/>
                  </a:cubicBezTo>
                  <a:cubicBezTo>
                    <a:pt x="143" y="196"/>
                    <a:pt x="181" y="171"/>
                    <a:pt x="226" y="171"/>
                  </a:cubicBezTo>
                  <a:cubicBezTo>
                    <a:pt x="244" y="171"/>
                    <a:pt x="262" y="176"/>
                    <a:pt x="278" y="184"/>
                  </a:cubicBezTo>
                  <a:cubicBezTo>
                    <a:pt x="303" y="142"/>
                    <a:pt x="349" y="114"/>
                    <a:pt x="401" y="114"/>
                  </a:cubicBezTo>
                  <a:close/>
                  <a:moveTo>
                    <a:pt x="544" y="0"/>
                  </a:moveTo>
                  <a:cubicBezTo>
                    <a:pt x="615" y="0"/>
                    <a:pt x="672" y="57"/>
                    <a:pt x="672" y="128"/>
                  </a:cubicBezTo>
                  <a:cubicBezTo>
                    <a:pt x="672" y="194"/>
                    <a:pt x="622" y="249"/>
                    <a:pt x="557" y="255"/>
                  </a:cubicBezTo>
                  <a:cubicBezTo>
                    <a:pt x="557" y="253"/>
                    <a:pt x="557" y="253"/>
                    <a:pt x="557" y="253"/>
                  </a:cubicBezTo>
                  <a:cubicBezTo>
                    <a:pt x="557" y="168"/>
                    <a:pt x="488" y="100"/>
                    <a:pt x="403" y="100"/>
                  </a:cubicBezTo>
                  <a:cubicBezTo>
                    <a:pt x="348" y="100"/>
                    <a:pt x="300" y="128"/>
                    <a:pt x="273" y="171"/>
                  </a:cubicBezTo>
                  <a:cubicBezTo>
                    <a:pt x="260" y="163"/>
                    <a:pt x="245" y="159"/>
                    <a:pt x="229" y="159"/>
                  </a:cubicBezTo>
                  <a:cubicBezTo>
                    <a:pt x="216" y="159"/>
                    <a:pt x="203" y="162"/>
                    <a:pt x="192" y="168"/>
                  </a:cubicBezTo>
                  <a:cubicBezTo>
                    <a:pt x="196" y="132"/>
                    <a:pt x="227" y="104"/>
                    <a:pt x="265" y="104"/>
                  </a:cubicBezTo>
                  <a:cubicBezTo>
                    <a:pt x="275" y="104"/>
                    <a:pt x="286" y="106"/>
                    <a:pt x="295" y="111"/>
                  </a:cubicBezTo>
                  <a:cubicBezTo>
                    <a:pt x="311" y="77"/>
                    <a:pt x="346" y="53"/>
                    <a:pt x="387" y="53"/>
                  </a:cubicBezTo>
                  <a:cubicBezTo>
                    <a:pt x="403" y="53"/>
                    <a:pt x="419" y="57"/>
                    <a:pt x="433" y="65"/>
                  </a:cubicBezTo>
                  <a:cubicBezTo>
                    <a:pt x="455" y="26"/>
                    <a:pt x="496" y="0"/>
                    <a:pt x="54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9945" tIns="34973" rIns="69945" bIns="34973" numCol="1" anchor="t" anchorCtr="0" compatLnSpc="1">
              <a:prstTxWarp prst="textNoShape">
                <a:avLst/>
              </a:prstTxWarp>
            </a:bodyPr>
            <a:lstStyle/>
            <a:p>
              <a:pPr defTabSz="699447"/>
              <a:endParaRPr lang="en-US" sz="1377">
                <a:solidFill>
                  <a:prstClr val="black"/>
                </a:solidFill>
                <a:latin typeface="+mj-lt"/>
                <a:cs typeface="Segoe UI Light" pitchFamily="34" charset="0"/>
              </a:endParaRPr>
            </a:p>
          </p:txBody>
        </p:sp>
        <p:pic>
          <p:nvPicPr>
            <p:cNvPr id="106" name="Picture 2" descr="https://az213233.vo.msecnd.net/Content/3.15.00298.14.140128-1706/Zumo/Images/ZumoIcon.png"/>
            <p:cNvPicPr>
              <a:picLocks noChangeAspect="1" noChangeArrowheads="1"/>
            </p:cNvPicPr>
            <p:nvPr/>
          </p:nvPicPr>
          <p:blipFill rotWithShape="1">
            <a:blip r:embed="rId6">
              <a:extLst>
                <a:ext uri="{28A0092B-C50C-407E-A947-70E740481C1C}">
                  <a14:useLocalDpi xmlns:a14="http://schemas.microsoft.com/office/drawing/2010/main" val="0"/>
                </a:ext>
              </a:extLst>
            </a:blip>
            <a:srcRect l="54757"/>
            <a:stretch/>
          </p:blipFill>
          <p:spPr bwMode="auto">
            <a:xfrm>
              <a:off x="4045599" y="1952919"/>
              <a:ext cx="278174" cy="307425"/>
            </a:xfrm>
            <a:prstGeom prst="rect">
              <a:avLst/>
            </a:prstGeom>
            <a:noFill/>
            <a:extLst>
              <a:ext uri="{909E8E84-426E-40DD-AFC4-6F175D3DCCD1}">
                <a14:hiddenFill xmlns:a14="http://schemas.microsoft.com/office/drawing/2010/main">
                  <a:solidFill>
                    <a:srgbClr val="FFFFFF"/>
                  </a:solidFill>
                </a14:hiddenFill>
              </a:ext>
            </a:extLst>
          </p:spPr>
        </p:pic>
        <p:sp>
          <p:nvSpPr>
            <p:cNvPr id="111" name="Rectangle 110"/>
            <p:cNvSpPr/>
            <p:nvPr/>
          </p:nvSpPr>
          <p:spPr>
            <a:xfrm>
              <a:off x="9977390" y="1290007"/>
              <a:ext cx="1473480" cy="461665"/>
            </a:xfrm>
            <a:prstGeom prst="rect">
              <a:avLst/>
            </a:prstGeom>
          </p:spPr>
          <p:txBody>
            <a:bodyPr wrap="none">
              <a:spAutoFit/>
            </a:bodyPr>
            <a:lstStyle/>
            <a:p>
              <a:pPr defTabSz="932468"/>
              <a:r>
                <a:rPr lang="en-US" sz="2400" dirty="0" smtClean="0">
                  <a:solidFill>
                    <a:srgbClr val="000000"/>
                  </a:solidFill>
                  <a:latin typeface="Segoe UI Light"/>
                </a:rPr>
                <a:t>Openness</a:t>
              </a:r>
              <a:endParaRPr lang="en-US" sz="2400" dirty="0">
                <a:solidFill>
                  <a:srgbClr val="000000"/>
                </a:solidFill>
                <a:latin typeface="Segoe UI Light"/>
              </a:endParaRPr>
            </a:p>
          </p:txBody>
        </p:sp>
        <p:grpSp>
          <p:nvGrpSpPr>
            <p:cNvPr id="115" name="Group 114"/>
            <p:cNvGrpSpPr>
              <a:grpSpLocks noChangeAspect="1"/>
            </p:cNvGrpSpPr>
            <p:nvPr/>
          </p:nvGrpSpPr>
          <p:grpSpPr>
            <a:xfrm>
              <a:off x="641938" y="1287462"/>
              <a:ext cx="1048531" cy="1058379"/>
              <a:chOff x="517780" y="1834988"/>
              <a:chExt cx="810339" cy="817950"/>
            </a:xfrm>
          </p:grpSpPr>
          <p:sp>
            <p:nvSpPr>
              <p:cNvPr id="116" name="Rectangle 115"/>
              <p:cNvSpPr/>
              <p:nvPr/>
            </p:nvSpPr>
            <p:spPr bwMode="auto">
              <a:xfrm>
                <a:off x="517780" y="1834988"/>
                <a:ext cx="810339" cy="817950"/>
              </a:xfrm>
              <a:prstGeom prst="rect">
                <a:avLst/>
              </a:prstGeom>
              <a:solidFill>
                <a:srgbClr val="68217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31520" tIns="146304" rIns="182880" bIns="146304" numCol="1" spcCol="0" rtlCol="0" fromWordArt="0" anchor="ctr" anchorCtr="0" forceAA="0" compatLnSpc="1">
                <a:prstTxWarp prst="textNoShape">
                  <a:avLst/>
                </a:prstTxWarp>
                <a:noAutofit/>
              </a:bodyPr>
              <a:lstStyle/>
              <a:p>
                <a:pP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117" name="Freeform 9"/>
              <p:cNvSpPr>
                <a:spLocks noEditPoints="1"/>
              </p:cNvSpPr>
              <p:nvPr/>
            </p:nvSpPr>
            <p:spPr bwMode="auto">
              <a:xfrm>
                <a:off x="590595" y="2049415"/>
                <a:ext cx="656444" cy="378392"/>
              </a:xfrm>
              <a:custGeom>
                <a:avLst/>
                <a:gdLst>
                  <a:gd name="T0" fmla="*/ 61 w 241"/>
                  <a:gd name="T1" fmla="*/ 7 h 140"/>
                  <a:gd name="T2" fmla="*/ 46 w 241"/>
                  <a:gd name="T3" fmla="*/ 37 h 140"/>
                  <a:gd name="T4" fmla="*/ 33 w 241"/>
                  <a:gd name="T5" fmla="*/ 14 h 140"/>
                  <a:gd name="T6" fmla="*/ 35 w 241"/>
                  <a:gd name="T7" fmla="*/ 2 h 140"/>
                  <a:gd name="T8" fmla="*/ 49 w 241"/>
                  <a:gd name="T9" fmla="*/ 27 h 140"/>
                  <a:gd name="T10" fmla="*/ 65 w 241"/>
                  <a:gd name="T11" fmla="*/ 37 h 140"/>
                  <a:gd name="T12" fmla="*/ 73 w 241"/>
                  <a:gd name="T13" fmla="*/ 1 h 140"/>
                  <a:gd name="T14" fmla="*/ 77 w 241"/>
                  <a:gd name="T15" fmla="*/ 5 h 140"/>
                  <a:gd name="T16" fmla="*/ 77 w 241"/>
                  <a:gd name="T17" fmla="*/ 12 h 140"/>
                  <a:gd name="T18" fmla="*/ 102 w 241"/>
                  <a:gd name="T19" fmla="*/ 36 h 140"/>
                  <a:gd name="T20" fmla="*/ 89 w 241"/>
                  <a:gd name="T21" fmla="*/ 32 h 140"/>
                  <a:gd name="T22" fmla="*/ 102 w 241"/>
                  <a:gd name="T23" fmla="*/ 17 h 140"/>
                  <a:gd name="T24" fmla="*/ 83 w 241"/>
                  <a:gd name="T25" fmla="*/ 25 h 140"/>
                  <a:gd name="T26" fmla="*/ 120 w 241"/>
                  <a:gd name="T27" fmla="*/ 16 h 140"/>
                  <a:gd name="T28" fmla="*/ 114 w 241"/>
                  <a:gd name="T29" fmla="*/ 13 h 140"/>
                  <a:gd name="T30" fmla="*/ 107 w 241"/>
                  <a:gd name="T31" fmla="*/ 12 h 140"/>
                  <a:gd name="T32" fmla="*/ 113 w 241"/>
                  <a:gd name="T33" fmla="*/ 18 h 140"/>
                  <a:gd name="T34" fmla="*/ 134 w 241"/>
                  <a:gd name="T35" fmla="*/ 12 h 140"/>
                  <a:gd name="T36" fmla="*/ 133 w 241"/>
                  <a:gd name="T37" fmla="*/ 38 h 140"/>
                  <a:gd name="T38" fmla="*/ 140 w 241"/>
                  <a:gd name="T39" fmla="*/ 32 h 140"/>
                  <a:gd name="T40" fmla="*/ 128 w 241"/>
                  <a:gd name="T41" fmla="*/ 18 h 140"/>
                  <a:gd name="T42" fmla="*/ 140 w 241"/>
                  <a:gd name="T43" fmla="*/ 32 h 140"/>
                  <a:gd name="T44" fmla="*/ 155 w 241"/>
                  <a:gd name="T45" fmla="*/ 21 h 140"/>
                  <a:gd name="T46" fmla="*/ 164 w 241"/>
                  <a:gd name="T47" fmla="*/ 17 h 140"/>
                  <a:gd name="T48" fmla="*/ 150 w 241"/>
                  <a:gd name="T49" fmla="*/ 19 h 140"/>
                  <a:gd name="T50" fmla="*/ 161 w 241"/>
                  <a:gd name="T51" fmla="*/ 31 h 140"/>
                  <a:gd name="T52" fmla="*/ 156 w 241"/>
                  <a:gd name="T53" fmla="*/ 38 h 140"/>
                  <a:gd name="T54" fmla="*/ 181 w 241"/>
                  <a:gd name="T55" fmla="*/ 12 h 140"/>
                  <a:gd name="T56" fmla="*/ 181 w 241"/>
                  <a:gd name="T57" fmla="*/ 38 h 140"/>
                  <a:gd name="T58" fmla="*/ 187 w 241"/>
                  <a:gd name="T59" fmla="*/ 32 h 140"/>
                  <a:gd name="T60" fmla="*/ 175 w 241"/>
                  <a:gd name="T61" fmla="*/ 18 h 140"/>
                  <a:gd name="T62" fmla="*/ 187 w 241"/>
                  <a:gd name="T63" fmla="*/ 32 h 140"/>
                  <a:gd name="T64" fmla="*/ 207 w 241"/>
                  <a:gd name="T65" fmla="*/ 0 h 140"/>
                  <a:gd name="T66" fmla="*/ 195 w 241"/>
                  <a:gd name="T67" fmla="*/ 12 h 140"/>
                  <a:gd name="T68" fmla="*/ 204 w 241"/>
                  <a:gd name="T69" fmla="*/ 37 h 140"/>
                  <a:gd name="T70" fmla="*/ 204 w 241"/>
                  <a:gd name="T71" fmla="*/ 12 h 140"/>
                  <a:gd name="T72" fmla="*/ 225 w 241"/>
                  <a:gd name="T73" fmla="*/ 37 h 140"/>
                  <a:gd name="T74" fmla="*/ 220 w 241"/>
                  <a:gd name="T75" fmla="*/ 33 h 140"/>
                  <a:gd name="T76" fmla="*/ 225 w 241"/>
                  <a:gd name="T77" fmla="*/ 12 h 140"/>
                  <a:gd name="T78" fmla="*/ 215 w 241"/>
                  <a:gd name="T79" fmla="*/ 12 h 140"/>
                  <a:gd name="T80" fmla="*/ 215 w 241"/>
                  <a:gd name="T81" fmla="*/ 30 h 140"/>
                  <a:gd name="T82" fmla="*/ 12 w 241"/>
                  <a:gd name="T83" fmla="*/ 128 h 140"/>
                  <a:gd name="T84" fmla="*/ 2 w 241"/>
                  <a:gd name="T85" fmla="*/ 138 h 140"/>
                  <a:gd name="T86" fmla="*/ 102 w 241"/>
                  <a:gd name="T87" fmla="*/ 138 h 140"/>
                  <a:gd name="T88" fmla="*/ 91 w 241"/>
                  <a:gd name="T89" fmla="*/ 112 h 140"/>
                  <a:gd name="T90" fmla="*/ 43 w 241"/>
                  <a:gd name="T91" fmla="*/ 48 h 140"/>
                  <a:gd name="T92" fmla="*/ 40 w 241"/>
                  <a:gd name="T93" fmla="*/ 73 h 140"/>
                  <a:gd name="T94" fmla="*/ 89 w 241"/>
                  <a:gd name="T95" fmla="*/ 138 h 140"/>
                  <a:gd name="T96" fmla="*/ 169 w 241"/>
                  <a:gd name="T97" fmla="*/ 129 h 140"/>
                  <a:gd name="T98" fmla="*/ 164 w 241"/>
                  <a:gd name="T99" fmla="*/ 88 h 140"/>
                  <a:gd name="T100" fmla="*/ 167 w 241"/>
                  <a:gd name="T101" fmla="*/ 48 h 140"/>
                  <a:gd name="T102" fmla="*/ 241 w 241"/>
                  <a:gd name="T103" fmla="*/ 58 h 140"/>
                  <a:gd name="T104" fmla="*/ 179 w 241"/>
                  <a:gd name="T105" fmla="*/ 58 h 140"/>
                  <a:gd name="T106" fmla="*/ 215 w 241"/>
                  <a:gd name="T107" fmla="*/ 5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1" h="140">
                    <a:moveTo>
                      <a:pt x="65" y="37"/>
                    </a:moveTo>
                    <a:cubicBezTo>
                      <a:pt x="61" y="37"/>
                      <a:pt x="61" y="37"/>
                      <a:pt x="61" y="37"/>
                    </a:cubicBezTo>
                    <a:cubicBezTo>
                      <a:pt x="61" y="14"/>
                      <a:pt x="61" y="14"/>
                      <a:pt x="61" y="14"/>
                    </a:cubicBezTo>
                    <a:cubicBezTo>
                      <a:pt x="61" y="12"/>
                      <a:pt x="61" y="10"/>
                      <a:pt x="61" y="7"/>
                    </a:cubicBezTo>
                    <a:cubicBezTo>
                      <a:pt x="61" y="7"/>
                      <a:pt x="61" y="7"/>
                      <a:pt x="61" y="7"/>
                    </a:cubicBezTo>
                    <a:cubicBezTo>
                      <a:pt x="61" y="9"/>
                      <a:pt x="60" y="10"/>
                      <a:pt x="60" y="11"/>
                    </a:cubicBezTo>
                    <a:cubicBezTo>
                      <a:pt x="48" y="37"/>
                      <a:pt x="48" y="37"/>
                      <a:pt x="48" y="37"/>
                    </a:cubicBezTo>
                    <a:cubicBezTo>
                      <a:pt x="46" y="37"/>
                      <a:pt x="46" y="37"/>
                      <a:pt x="46" y="37"/>
                    </a:cubicBezTo>
                    <a:cubicBezTo>
                      <a:pt x="34" y="11"/>
                      <a:pt x="34" y="11"/>
                      <a:pt x="34" y="11"/>
                    </a:cubicBezTo>
                    <a:cubicBezTo>
                      <a:pt x="34" y="10"/>
                      <a:pt x="34" y="9"/>
                      <a:pt x="33" y="7"/>
                    </a:cubicBezTo>
                    <a:cubicBezTo>
                      <a:pt x="33" y="7"/>
                      <a:pt x="33" y="7"/>
                      <a:pt x="33" y="7"/>
                    </a:cubicBezTo>
                    <a:cubicBezTo>
                      <a:pt x="33" y="8"/>
                      <a:pt x="33" y="11"/>
                      <a:pt x="33" y="14"/>
                    </a:cubicBezTo>
                    <a:cubicBezTo>
                      <a:pt x="33" y="37"/>
                      <a:pt x="33" y="37"/>
                      <a:pt x="33" y="37"/>
                    </a:cubicBezTo>
                    <a:cubicBezTo>
                      <a:pt x="29" y="37"/>
                      <a:pt x="29" y="37"/>
                      <a:pt x="29" y="37"/>
                    </a:cubicBezTo>
                    <a:cubicBezTo>
                      <a:pt x="29" y="2"/>
                      <a:pt x="29" y="2"/>
                      <a:pt x="29" y="2"/>
                    </a:cubicBezTo>
                    <a:cubicBezTo>
                      <a:pt x="35" y="2"/>
                      <a:pt x="35" y="2"/>
                      <a:pt x="35" y="2"/>
                    </a:cubicBezTo>
                    <a:cubicBezTo>
                      <a:pt x="46" y="27"/>
                      <a:pt x="46" y="27"/>
                      <a:pt x="46" y="27"/>
                    </a:cubicBezTo>
                    <a:cubicBezTo>
                      <a:pt x="46" y="28"/>
                      <a:pt x="47" y="30"/>
                      <a:pt x="47" y="31"/>
                    </a:cubicBezTo>
                    <a:cubicBezTo>
                      <a:pt x="47" y="31"/>
                      <a:pt x="47" y="31"/>
                      <a:pt x="47" y="31"/>
                    </a:cubicBezTo>
                    <a:cubicBezTo>
                      <a:pt x="48" y="29"/>
                      <a:pt x="49" y="27"/>
                      <a:pt x="49" y="27"/>
                    </a:cubicBezTo>
                    <a:cubicBezTo>
                      <a:pt x="60" y="2"/>
                      <a:pt x="60" y="2"/>
                      <a:pt x="60" y="2"/>
                    </a:cubicBezTo>
                    <a:cubicBezTo>
                      <a:pt x="65" y="2"/>
                      <a:pt x="65" y="2"/>
                      <a:pt x="65" y="2"/>
                    </a:cubicBezTo>
                    <a:cubicBezTo>
                      <a:pt x="65" y="37"/>
                      <a:pt x="65" y="37"/>
                      <a:pt x="65" y="37"/>
                    </a:cubicBezTo>
                    <a:cubicBezTo>
                      <a:pt x="65" y="37"/>
                      <a:pt x="65" y="37"/>
                      <a:pt x="65" y="37"/>
                    </a:cubicBezTo>
                    <a:close/>
                    <a:moveTo>
                      <a:pt x="78" y="3"/>
                    </a:moveTo>
                    <a:cubicBezTo>
                      <a:pt x="78" y="2"/>
                      <a:pt x="78" y="2"/>
                      <a:pt x="77" y="1"/>
                    </a:cubicBezTo>
                    <a:cubicBezTo>
                      <a:pt x="76" y="1"/>
                      <a:pt x="76" y="1"/>
                      <a:pt x="75" y="1"/>
                    </a:cubicBezTo>
                    <a:cubicBezTo>
                      <a:pt x="74" y="1"/>
                      <a:pt x="74" y="1"/>
                      <a:pt x="73" y="1"/>
                    </a:cubicBezTo>
                    <a:cubicBezTo>
                      <a:pt x="73" y="2"/>
                      <a:pt x="73" y="2"/>
                      <a:pt x="73" y="3"/>
                    </a:cubicBezTo>
                    <a:cubicBezTo>
                      <a:pt x="73" y="4"/>
                      <a:pt x="73" y="5"/>
                      <a:pt x="73" y="5"/>
                    </a:cubicBezTo>
                    <a:cubicBezTo>
                      <a:pt x="74" y="6"/>
                      <a:pt x="74" y="6"/>
                      <a:pt x="75" y="6"/>
                    </a:cubicBezTo>
                    <a:cubicBezTo>
                      <a:pt x="76" y="6"/>
                      <a:pt x="76" y="6"/>
                      <a:pt x="77" y="5"/>
                    </a:cubicBezTo>
                    <a:cubicBezTo>
                      <a:pt x="78" y="5"/>
                      <a:pt x="78" y="4"/>
                      <a:pt x="78" y="3"/>
                    </a:cubicBezTo>
                    <a:close/>
                    <a:moveTo>
                      <a:pt x="77" y="37"/>
                    </a:moveTo>
                    <a:cubicBezTo>
                      <a:pt x="77" y="37"/>
                      <a:pt x="77" y="37"/>
                      <a:pt x="77" y="37"/>
                    </a:cubicBezTo>
                    <a:cubicBezTo>
                      <a:pt x="77" y="12"/>
                      <a:pt x="77" y="12"/>
                      <a:pt x="77" y="12"/>
                    </a:cubicBezTo>
                    <a:cubicBezTo>
                      <a:pt x="77" y="12"/>
                      <a:pt x="77" y="12"/>
                      <a:pt x="73" y="12"/>
                    </a:cubicBezTo>
                    <a:cubicBezTo>
                      <a:pt x="73" y="12"/>
                      <a:pt x="73" y="12"/>
                      <a:pt x="73" y="37"/>
                    </a:cubicBezTo>
                    <a:cubicBezTo>
                      <a:pt x="73" y="37"/>
                      <a:pt x="73" y="37"/>
                      <a:pt x="77" y="37"/>
                    </a:cubicBezTo>
                    <a:close/>
                    <a:moveTo>
                      <a:pt x="102" y="36"/>
                    </a:moveTo>
                    <a:cubicBezTo>
                      <a:pt x="102" y="36"/>
                      <a:pt x="102" y="36"/>
                      <a:pt x="102" y="36"/>
                    </a:cubicBezTo>
                    <a:cubicBezTo>
                      <a:pt x="102" y="32"/>
                      <a:pt x="102" y="32"/>
                      <a:pt x="102" y="32"/>
                    </a:cubicBezTo>
                    <a:cubicBezTo>
                      <a:pt x="99" y="34"/>
                      <a:pt x="98" y="34"/>
                      <a:pt x="95" y="34"/>
                    </a:cubicBezTo>
                    <a:cubicBezTo>
                      <a:pt x="93" y="34"/>
                      <a:pt x="91" y="34"/>
                      <a:pt x="89" y="32"/>
                    </a:cubicBezTo>
                    <a:cubicBezTo>
                      <a:pt x="88" y="30"/>
                      <a:pt x="87" y="28"/>
                      <a:pt x="87" y="25"/>
                    </a:cubicBezTo>
                    <a:cubicBezTo>
                      <a:pt x="87" y="22"/>
                      <a:pt x="88" y="19"/>
                      <a:pt x="89" y="18"/>
                    </a:cubicBezTo>
                    <a:cubicBezTo>
                      <a:pt x="91" y="16"/>
                      <a:pt x="93" y="15"/>
                      <a:pt x="95" y="15"/>
                    </a:cubicBezTo>
                    <a:cubicBezTo>
                      <a:pt x="98" y="15"/>
                      <a:pt x="100" y="16"/>
                      <a:pt x="102" y="17"/>
                    </a:cubicBezTo>
                    <a:cubicBezTo>
                      <a:pt x="102" y="17"/>
                      <a:pt x="102" y="17"/>
                      <a:pt x="102" y="13"/>
                    </a:cubicBezTo>
                    <a:cubicBezTo>
                      <a:pt x="100" y="12"/>
                      <a:pt x="98" y="12"/>
                      <a:pt x="96" y="12"/>
                    </a:cubicBezTo>
                    <a:cubicBezTo>
                      <a:pt x="92" y="12"/>
                      <a:pt x="89" y="13"/>
                      <a:pt x="87" y="15"/>
                    </a:cubicBezTo>
                    <a:cubicBezTo>
                      <a:pt x="84" y="18"/>
                      <a:pt x="83" y="21"/>
                      <a:pt x="83" y="25"/>
                    </a:cubicBezTo>
                    <a:cubicBezTo>
                      <a:pt x="83" y="29"/>
                      <a:pt x="84" y="32"/>
                      <a:pt x="86" y="34"/>
                    </a:cubicBezTo>
                    <a:cubicBezTo>
                      <a:pt x="88" y="37"/>
                      <a:pt x="91" y="38"/>
                      <a:pt x="95" y="38"/>
                    </a:cubicBezTo>
                    <a:cubicBezTo>
                      <a:pt x="97" y="38"/>
                      <a:pt x="99" y="37"/>
                      <a:pt x="102" y="36"/>
                    </a:cubicBezTo>
                    <a:close/>
                    <a:moveTo>
                      <a:pt x="120" y="16"/>
                    </a:moveTo>
                    <a:cubicBezTo>
                      <a:pt x="120" y="16"/>
                      <a:pt x="120" y="16"/>
                      <a:pt x="120" y="16"/>
                    </a:cubicBezTo>
                    <a:cubicBezTo>
                      <a:pt x="120" y="12"/>
                      <a:pt x="120" y="12"/>
                      <a:pt x="120" y="12"/>
                    </a:cubicBezTo>
                    <a:cubicBezTo>
                      <a:pt x="119" y="12"/>
                      <a:pt x="119" y="12"/>
                      <a:pt x="118" y="12"/>
                    </a:cubicBezTo>
                    <a:cubicBezTo>
                      <a:pt x="116" y="12"/>
                      <a:pt x="115" y="12"/>
                      <a:pt x="114" y="13"/>
                    </a:cubicBezTo>
                    <a:cubicBezTo>
                      <a:pt x="113" y="14"/>
                      <a:pt x="112" y="16"/>
                      <a:pt x="111" y="18"/>
                    </a:cubicBezTo>
                    <a:cubicBezTo>
                      <a:pt x="111" y="18"/>
                      <a:pt x="111" y="18"/>
                      <a:pt x="111" y="18"/>
                    </a:cubicBezTo>
                    <a:cubicBezTo>
                      <a:pt x="111" y="18"/>
                      <a:pt x="111" y="18"/>
                      <a:pt x="111" y="12"/>
                    </a:cubicBezTo>
                    <a:cubicBezTo>
                      <a:pt x="111" y="12"/>
                      <a:pt x="111" y="12"/>
                      <a:pt x="107" y="12"/>
                    </a:cubicBezTo>
                    <a:cubicBezTo>
                      <a:pt x="107" y="12"/>
                      <a:pt x="107" y="12"/>
                      <a:pt x="107" y="37"/>
                    </a:cubicBezTo>
                    <a:cubicBezTo>
                      <a:pt x="107" y="37"/>
                      <a:pt x="107" y="37"/>
                      <a:pt x="111" y="37"/>
                    </a:cubicBezTo>
                    <a:cubicBezTo>
                      <a:pt x="111" y="37"/>
                      <a:pt x="111" y="37"/>
                      <a:pt x="111" y="25"/>
                    </a:cubicBezTo>
                    <a:cubicBezTo>
                      <a:pt x="111" y="22"/>
                      <a:pt x="111" y="19"/>
                      <a:pt x="113" y="18"/>
                    </a:cubicBezTo>
                    <a:cubicBezTo>
                      <a:pt x="114" y="16"/>
                      <a:pt x="115" y="15"/>
                      <a:pt x="117" y="15"/>
                    </a:cubicBezTo>
                    <a:cubicBezTo>
                      <a:pt x="118" y="15"/>
                      <a:pt x="119" y="16"/>
                      <a:pt x="120" y="16"/>
                    </a:cubicBezTo>
                    <a:close/>
                    <a:moveTo>
                      <a:pt x="143" y="15"/>
                    </a:moveTo>
                    <a:cubicBezTo>
                      <a:pt x="141" y="13"/>
                      <a:pt x="138" y="12"/>
                      <a:pt x="134" y="12"/>
                    </a:cubicBezTo>
                    <a:cubicBezTo>
                      <a:pt x="130" y="12"/>
                      <a:pt x="127" y="13"/>
                      <a:pt x="125" y="15"/>
                    </a:cubicBezTo>
                    <a:cubicBezTo>
                      <a:pt x="123" y="17"/>
                      <a:pt x="121" y="21"/>
                      <a:pt x="121" y="25"/>
                    </a:cubicBezTo>
                    <a:cubicBezTo>
                      <a:pt x="121" y="29"/>
                      <a:pt x="123" y="32"/>
                      <a:pt x="124" y="34"/>
                    </a:cubicBezTo>
                    <a:cubicBezTo>
                      <a:pt x="127" y="37"/>
                      <a:pt x="130" y="38"/>
                      <a:pt x="133" y="38"/>
                    </a:cubicBezTo>
                    <a:cubicBezTo>
                      <a:pt x="137" y="38"/>
                      <a:pt x="140" y="37"/>
                      <a:pt x="143" y="34"/>
                    </a:cubicBezTo>
                    <a:cubicBezTo>
                      <a:pt x="145" y="32"/>
                      <a:pt x="146" y="29"/>
                      <a:pt x="146" y="25"/>
                    </a:cubicBezTo>
                    <a:cubicBezTo>
                      <a:pt x="146" y="21"/>
                      <a:pt x="145" y="18"/>
                      <a:pt x="143" y="15"/>
                    </a:cubicBezTo>
                    <a:close/>
                    <a:moveTo>
                      <a:pt x="140" y="32"/>
                    </a:moveTo>
                    <a:cubicBezTo>
                      <a:pt x="138" y="34"/>
                      <a:pt x="136" y="34"/>
                      <a:pt x="134" y="34"/>
                    </a:cubicBezTo>
                    <a:cubicBezTo>
                      <a:pt x="131" y="34"/>
                      <a:pt x="129" y="34"/>
                      <a:pt x="127" y="32"/>
                    </a:cubicBezTo>
                    <a:cubicBezTo>
                      <a:pt x="126" y="30"/>
                      <a:pt x="125" y="28"/>
                      <a:pt x="125" y="25"/>
                    </a:cubicBezTo>
                    <a:cubicBezTo>
                      <a:pt x="125" y="22"/>
                      <a:pt x="126" y="19"/>
                      <a:pt x="128" y="18"/>
                    </a:cubicBezTo>
                    <a:cubicBezTo>
                      <a:pt x="129" y="16"/>
                      <a:pt x="131" y="15"/>
                      <a:pt x="134" y="15"/>
                    </a:cubicBezTo>
                    <a:cubicBezTo>
                      <a:pt x="136" y="15"/>
                      <a:pt x="138" y="16"/>
                      <a:pt x="140" y="18"/>
                    </a:cubicBezTo>
                    <a:cubicBezTo>
                      <a:pt x="141" y="19"/>
                      <a:pt x="142" y="22"/>
                      <a:pt x="142" y="25"/>
                    </a:cubicBezTo>
                    <a:cubicBezTo>
                      <a:pt x="142" y="28"/>
                      <a:pt x="141" y="30"/>
                      <a:pt x="140" y="32"/>
                    </a:cubicBezTo>
                    <a:close/>
                    <a:moveTo>
                      <a:pt x="165" y="30"/>
                    </a:moveTo>
                    <a:cubicBezTo>
                      <a:pt x="165" y="29"/>
                      <a:pt x="164" y="27"/>
                      <a:pt x="164" y="26"/>
                    </a:cubicBezTo>
                    <a:cubicBezTo>
                      <a:pt x="162" y="25"/>
                      <a:pt x="161" y="24"/>
                      <a:pt x="159" y="23"/>
                    </a:cubicBezTo>
                    <a:cubicBezTo>
                      <a:pt x="157" y="22"/>
                      <a:pt x="155" y="22"/>
                      <a:pt x="155" y="21"/>
                    </a:cubicBezTo>
                    <a:cubicBezTo>
                      <a:pt x="154" y="21"/>
                      <a:pt x="154" y="20"/>
                      <a:pt x="154" y="18"/>
                    </a:cubicBezTo>
                    <a:cubicBezTo>
                      <a:pt x="154" y="18"/>
                      <a:pt x="154" y="17"/>
                      <a:pt x="155" y="16"/>
                    </a:cubicBezTo>
                    <a:cubicBezTo>
                      <a:pt x="156" y="15"/>
                      <a:pt x="157" y="15"/>
                      <a:pt x="158" y="15"/>
                    </a:cubicBezTo>
                    <a:cubicBezTo>
                      <a:pt x="160" y="15"/>
                      <a:pt x="162" y="16"/>
                      <a:pt x="164" y="17"/>
                    </a:cubicBezTo>
                    <a:cubicBezTo>
                      <a:pt x="164" y="17"/>
                      <a:pt x="164" y="17"/>
                      <a:pt x="164" y="13"/>
                    </a:cubicBezTo>
                    <a:cubicBezTo>
                      <a:pt x="163" y="12"/>
                      <a:pt x="161" y="12"/>
                      <a:pt x="159" y="12"/>
                    </a:cubicBezTo>
                    <a:cubicBezTo>
                      <a:pt x="156" y="12"/>
                      <a:pt x="154" y="12"/>
                      <a:pt x="152" y="14"/>
                    </a:cubicBezTo>
                    <a:cubicBezTo>
                      <a:pt x="151" y="15"/>
                      <a:pt x="150" y="17"/>
                      <a:pt x="150" y="19"/>
                    </a:cubicBezTo>
                    <a:cubicBezTo>
                      <a:pt x="150" y="21"/>
                      <a:pt x="151" y="22"/>
                      <a:pt x="151" y="23"/>
                    </a:cubicBezTo>
                    <a:cubicBezTo>
                      <a:pt x="152" y="24"/>
                      <a:pt x="154" y="25"/>
                      <a:pt x="156" y="26"/>
                    </a:cubicBezTo>
                    <a:cubicBezTo>
                      <a:pt x="158" y="27"/>
                      <a:pt x="160" y="28"/>
                      <a:pt x="160" y="29"/>
                    </a:cubicBezTo>
                    <a:cubicBezTo>
                      <a:pt x="161" y="29"/>
                      <a:pt x="161" y="30"/>
                      <a:pt x="161" y="31"/>
                    </a:cubicBezTo>
                    <a:cubicBezTo>
                      <a:pt x="161" y="33"/>
                      <a:pt x="160" y="34"/>
                      <a:pt x="156" y="34"/>
                    </a:cubicBezTo>
                    <a:cubicBezTo>
                      <a:pt x="154" y="34"/>
                      <a:pt x="152" y="34"/>
                      <a:pt x="150" y="32"/>
                    </a:cubicBezTo>
                    <a:cubicBezTo>
                      <a:pt x="150" y="32"/>
                      <a:pt x="150" y="32"/>
                      <a:pt x="150" y="36"/>
                    </a:cubicBezTo>
                    <a:cubicBezTo>
                      <a:pt x="151" y="37"/>
                      <a:pt x="154" y="38"/>
                      <a:pt x="156" y="38"/>
                    </a:cubicBezTo>
                    <a:cubicBezTo>
                      <a:pt x="159" y="38"/>
                      <a:pt x="161" y="37"/>
                      <a:pt x="163" y="36"/>
                    </a:cubicBezTo>
                    <a:cubicBezTo>
                      <a:pt x="164" y="34"/>
                      <a:pt x="165" y="33"/>
                      <a:pt x="165" y="30"/>
                    </a:cubicBezTo>
                    <a:close/>
                    <a:moveTo>
                      <a:pt x="190" y="15"/>
                    </a:moveTo>
                    <a:cubicBezTo>
                      <a:pt x="188" y="13"/>
                      <a:pt x="185" y="12"/>
                      <a:pt x="181" y="12"/>
                    </a:cubicBezTo>
                    <a:cubicBezTo>
                      <a:pt x="177" y="12"/>
                      <a:pt x="175" y="13"/>
                      <a:pt x="172" y="15"/>
                    </a:cubicBezTo>
                    <a:cubicBezTo>
                      <a:pt x="170" y="17"/>
                      <a:pt x="168" y="21"/>
                      <a:pt x="168" y="25"/>
                    </a:cubicBezTo>
                    <a:cubicBezTo>
                      <a:pt x="168" y="29"/>
                      <a:pt x="170" y="32"/>
                      <a:pt x="172" y="34"/>
                    </a:cubicBezTo>
                    <a:cubicBezTo>
                      <a:pt x="174" y="37"/>
                      <a:pt x="177" y="38"/>
                      <a:pt x="181" y="38"/>
                    </a:cubicBezTo>
                    <a:cubicBezTo>
                      <a:pt x="184" y="38"/>
                      <a:pt x="188" y="37"/>
                      <a:pt x="190" y="34"/>
                    </a:cubicBezTo>
                    <a:cubicBezTo>
                      <a:pt x="192" y="32"/>
                      <a:pt x="193" y="29"/>
                      <a:pt x="193" y="25"/>
                    </a:cubicBezTo>
                    <a:cubicBezTo>
                      <a:pt x="193" y="21"/>
                      <a:pt x="192" y="18"/>
                      <a:pt x="190" y="15"/>
                    </a:cubicBezTo>
                    <a:close/>
                    <a:moveTo>
                      <a:pt x="187" y="32"/>
                    </a:moveTo>
                    <a:cubicBezTo>
                      <a:pt x="186" y="34"/>
                      <a:pt x="184" y="34"/>
                      <a:pt x="181" y="34"/>
                    </a:cubicBezTo>
                    <a:cubicBezTo>
                      <a:pt x="179" y="34"/>
                      <a:pt x="176" y="34"/>
                      <a:pt x="175" y="32"/>
                    </a:cubicBezTo>
                    <a:cubicBezTo>
                      <a:pt x="173" y="30"/>
                      <a:pt x="173" y="28"/>
                      <a:pt x="173" y="25"/>
                    </a:cubicBezTo>
                    <a:cubicBezTo>
                      <a:pt x="173" y="22"/>
                      <a:pt x="173" y="19"/>
                      <a:pt x="175" y="18"/>
                    </a:cubicBezTo>
                    <a:cubicBezTo>
                      <a:pt x="176" y="16"/>
                      <a:pt x="179" y="15"/>
                      <a:pt x="181" y="15"/>
                    </a:cubicBezTo>
                    <a:cubicBezTo>
                      <a:pt x="184" y="15"/>
                      <a:pt x="185" y="16"/>
                      <a:pt x="187" y="18"/>
                    </a:cubicBezTo>
                    <a:cubicBezTo>
                      <a:pt x="188" y="19"/>
                      <a:pt x="189" y="22"/>
                      <a:pt x="189" y="25"/>
                    </a:cubicBezTo>
                    <a:cubicBezTo>
                      <a:pt x="189" y="28"/>
                      <a:pt x="188" y="30"/>
                      <a:pt x="187" y="32"/>
                    </a:cubicBezTo>
                    <a:close/>
                    <a:moveTo>
                      <a:pt x="210" y="4"/>
                    </a:moveTo>
                    <a:cubicBezTo>
                      <a:pt x="210" y="4"/>
                      <a:pt x="210" y="4"/>
                      <a:pt x="210" y="4"/>
                    </a:cubicBezTo>
                    <a:cubicBezTo>
                      <a:pt x="210" y="0"/>
                      <a:pt x="210" y="0"/>
                      <a:pt x="210" y="0"/>
                    </a:cubicBezTo>
                    <a:cubicBezTo>
                      <a:pt x="209" y="0"/>
                      <a:pt x="208" y="0"/>
                      <a:pt x="207" y="0"/>
                    </a:cubicBezTo>
                    <a:cubicBezTo>
                      <a:pt x="205" y="0"/>
                      <a:pt x="204" y="0"/>
                      <a:pt x="202" y="2"/>
                    </a:cubicBezTo>
                    <a:cubicBezTo>
                      <a:pt x="200" y="3"/>
                      <a:pt x="200" y="6"/>
                      <a:pt x="200" y="8"/>
                    </a:cubicBezTo>
                    <a:cubicBezTo>
                      <a:pt x="200" y="8"/>
                      <a:pt x="200" y="8"/>
                      <a:pt x="200" y="12"/>
                    </a:cubicBezTo>
                    <a:cubicBezTo>
                      <a:pt x="200" y="12"/>
                      <a:pt x="200" y="12"/>
                      <a:pt x="195" y="12"/>
                    </a:cubicBezTo>
                    <a:cubicBezTo>
                      <a:pt x="195" y="12"/>
                      <a:pt x="195" y="12"/>
                      <a:pt x="195" y="16"/>
                    </a:cubicBezTo>
                    <a:cubicBezTo>
                      <a:pt x="195" y="16"/>
                      <a:pt x="195" y="16"/>
                      <a:pt x="200" y="16"/>
                    </a:cubicBezTo>
                    <a:cubicBezTo>
                      <a:pt x="200" y="16"/>
                      <a:pt x="200" y="16"/>
                      <a:pt x="200" y="37"/>
                    </a:cubicBezTo>
                    <a:cubicBezTo>
                      <a:pt x="200" y="37"/>
                      <a:pt x="200" y="37"/>
                      <a:pt x="204" y="37"/>
                    </a:cubicBezTo>
                    <a:cubicBezTo>
                      <a:pt x="204" y="37"/>
                      <a:pt x="204" y="37"/>
                      <a:pt x="204" y="16"/>
                    </a:cubicBezTo>
                    <a:cubicBezTo>
                      <a:pt x="204" y="16"/>
                      <a:pt x="204" y="16"/>
                      <a:pt x="209" y="16"/>
                    </a:cubicBezTo>
                    <a:cubicBezTo>
                      <a:pt x="209" y="16"/>
                      <a:pt x="209" y="16"/>
                      <a:pt x="209" y="12"/>
                    </a:cubicBezTo>
                    <a:cubicBezTo>
                      <a:pt x="209" y="12"/>
                      <a:pt x="209" y="12"/>
                      <a:pt x="204" y="12"/>
                    </a:cubicBezTo>
                    <a:cubicBezTo>
                      <a:pt x="204" y="12"/>
                      <a:pt x="204" y="12"/>
                      <a:pt x="204" y="8"/>
                    </a:cubicBezTo>
                    <a:cubicBezTo>
                      <a:pt x="204" y="5"/>
                      <a:pt x="205" y="3"/>
                      <a:pt x="208" y="3"/>
                    </a:cubicBezTo>
                    <a:cubicBezTo>
                      <a:pt x="208" y="3"/>
                      <a:pt x="209" y="3"/>
                      <a:pt x="210" y="4"/>
                    </a:cubicBezTo>
                    <a:close/>
                    <a:moveTo>
                      <a:pt x="225" y="37"/>
                    </a:moveTo>
                    <a:cubicBezTo>
                      <a:pt x="225" y="37"/>
                      <a:pt x="225" y="37"/>
                      <a:pt x="225" y="37"/>
                    </a:cubicBezTo>
                    <a:cubicBezTo>
                      <a:pt x="225" y="34"/>
                      <a:pt x="225" y="34"/>
                      <a:pt x="225" y="34"/>
                    </a:cubicBezTo>
                    <a:cubicBezTo>
                      <a:pt x="225" y="34"/>
                      <a:pt x="224" y="34"/>
                      <a:pt x="223" y="34"/>
                    </a:cubicBezTo>
                    <a:cubicBezTo>
                      <a:pt x="221" y="34"/>
                      <a:pt x="221" y="34"/>
                      <a:pt x="220" y="33"/>
                    </a:cubicBezTo>
                    <a:cubicBezTo>
                      <a:pt x="220" y="33"/>
                      <a:pt x="219" y="31"/>
                      <a:pt x="219" y="30"/>
                    </a:cubicBezTo>
                    <a:cubicBezTo>
                      <a:pt x="219" y="30"/>
                      <a:pt x="219" y="30"/>
                      <a:pt x="219" y="16"/>
                    </a:cubicBezTo>
                    <a:cubicBezTo>
                      <a:pt x="219" y="16"/>
                      <a:pt x="219" y="16"/>
                      <a:pt x="225" y="16"/>
                    </a:cubicBezTo>
                    <a:cubicBezTo>
                      <a:pt x="225" y="16"/>
                      <a:pt x="225" y="16"/>
                      <a:pt x="225" y="12"/>
                    </a:cubicBezTo>
                    <a:cubicBezTo>
                      <a:pt x="225" y="12"/>
                      <a:pt x="225" y="12"/>
                      <a:pt x="219" y="12"/>
                    </a:cubicBezTo>
                    <a:cubicBezTo>
                      <a:pt x="219" y="12"/>
                      <a:pt x="219" y="12"/>
                      <a:pt x="219" y="5"/>
                    </a:cubicBezTo>
                    <a:cubicBezTo>
                      <a:pt x="218" y="6"/>
                      <a:pt x="217" y="6"/>
                      <a:pt x="215" y="6"/>
                    </a:cubicBezTo>
                    <a:cubicBezTo>
                      <a:pt x="215" y="6"/>
                      <a:pt x="215" y="6"/>
                      <a:pt x="215" y="12"/>
                    </a:cubicBezTo>
                    <a:cubicBezTo>
                      <a:pt x="215" y="12"/>
                      <a:pt x="215" y="12"/>
                      <a:pt x="211" y="12"/>
                    </a:cubicBezTo>
                    <a:cubicBezTo>
                      <a:pt x="211" y="12"/>
                      <a:pt x="211" y="12"/>
                      <a:pt x="211" y="16"/>
                    </a:cubicBezTo>
                    <a:cubicBezTo>
                      <a:pt x="211" y="16"/>
                      <a:pt x="211" y="16"/>
                      <a:pt x="215" y="16"/>
                    </a:cubicBezTo>
                    <a:cubicBezTo>
                      <a:pt x="215" y="16"/>
                      <a:pt x="215" y="16"/>
                      <a:pt x="215" y="30"/>
                    </a:cubicBezTo>
                    <a:cubicBezTo>
                      <a:pt x="215" y="35"/>
                      <a:pt x="217" y="38"/>
                      <a:pt x="222" y="38"/>
                    </a:cubicBezTo>
                    <a:cubicBezTo>
                      <a:pt x="223" y="38"/>
                      <a:pt x="225" y="38"/>
                      <a:pt x="225" y="37"/>
                    </a:cubicBezTo>
                    <a:close/>
                    <a:moveTo>
                      <a:pt x="14" y="133"/>
                    </a:moveTo>
                    <a:cubicBezTo>
                      <a:pt x="14" y="131"/>
                      <a:pt x="14" y="129"/>
                      <a:pt x="12" y="128"/>
                    </a:cubicBezTo>
                    <a:cubicBezTo>
                      <a:pt x="10" y="126"/>
                      <a:pt x="9" y="126"/>
                      <a:pt x="7" y="126"/>
                    </a:cubicBezTo>
                    <a:cubicBezTo>
                      <a:pt x="5" y="126"/>
                      <a:pt x="3" y="126"/>
                      <a:pt x="2" y="128"/>
                    </a:cubicBezTo>
                    <a:cubicBezTo>
                      <a:pt x="1" y="129"/>
                      <a:pt x="0" y="131"/>
                      <a:pt x="0" y="133"/>
                    </a:cubicBezTo>
                    <a:cubicBezTo>
                      <a:pt x="0" y="135"/>
                      <a:pt x="1" y="136"/>
                      <a:pt x="2" y="138"/>
                    </a:cubicBezTo>
                    <a:cubicBezTo>
                      <a:pt x="3" y="139"/>
                      <a:pt x="5" y="140"/>
                      <a:pt x="7" y="140"/>
                    </a:cubicBezTo>
                    <a:cubicBezTo>
                      <a:pt x="9" y="140"/>
                      <a:pt x="10" y="139"/>
                      <a:pt x="12" y="138"/>
                    </a:cubicBezTo>
                    <a:cubicBezTo>
                      <a:pt x="14" y="136"/>
                      <a:pt x="14" y="135"/>
                      <a:pt x="14" y="133"/>
                    </a:cubicBezTo>
                    <a:close/>
                    <a:moveTo>
                      <a:pt x="102" y="138"/>
                    </a:moveTo>
                    <a:cubicBezTo>
                      <a:pt x="102" y="138"/>
                      <a:pt x="102" y="138"/>
                      <a:pt x="102" y="138"/>
                    </a:cubicBezTo>
                    <a:cubicBezTo>
                      <a:pt x="102" y="48"/>
                      <a:pt x="102" y="48"/>
                      <a:pt x="102" y="48"/>
                    </a:cubicBezTo>
                    <a:cubicBezTo>
                      <a:pt x="102" y="48"/>
                      <a:pt x="102" y="48"/>
                      <a:pt x="91" y="48"/>
                    </a:cubicBezTo>
                    <a:cubicBezTo>
                      <a:pt x="91" y="48"/>
                      <a:pt x="91" y="48"/>
                      <a:pt x="91" y="112"/>
                    </a:cubicBezTo>
                    <a:cubicBezTo>
                      <a:pt x="91" y="118"/>
                      <a:pt x="91" y="122"/>
                      <a:pt x="92" y="125"/>
                    </a:cubicBezTo>
                    <a:cubicBezTo>
                      <a:pt x="92" y="125"/>
                      <a:pt x="92" y="125"/>
                      <a:pt x="91" y="125"/>
                    </a:cubicBezTo>
                    <a:cubicBezTo>
                      <a:pt x="91" y="124"/>
                      <a:pt x="90" y="122"/>
                      <a:pt x="88" y="119"/>
                    </a:cubicBezTo>
                    <a:cubicBezTo>
                      <a:pt x="88" y="119"/>
                      <a:pt x="88" y="119"/>
                      <a:pt x="43" y="48"/>
                    </a:cubicBezTo>
                    <a:cubicBezTo>
                      <a:pt x="43" y="48"/>
                      <a:pt x="43" y="48"/>
                      <a:pt x="29" y="48"/>
                    </a:cubicBezTo>
                    <a:cubicBezTo>
                      <a:pt x="29" y="48"/>
                      <a:pt x="29" y="48"/>
                      <a:pt x="29" y="138"/>
                    </a:cubicBezTo>
                    <a:cubicBezTo>
                      <a:pt x="29" y="138"/>
                      <a:pt x="29" y="138"/>
                      <a:pt x="40" y="138"/>
                    </a:cubicBezTo>
                    <a:cubicBezTo>
                      <a:pt x="40" y="138"/>
                      <a:pt x="40" y="138"/>
                      <a:pt x="40" y="73"/>
                    </a:cubicBezTo>
                    <a:cubicBezTo>
                      <a:pt x="40" y="67"/>
                      <a:pt x="40" y="63"/>
                      <a:pt x="39" y="61"/>
                    </a:cubicBezTo>
                    <a:cubicBezTo>
                      <a:pt x="39" y="61"/>
                      <a:pt x="39" y="61"/>
                      <a:pt x="40" y="61"/>
                    </a:cubicBezTo>
                    <a:cubicBezTo>
                      <a:pt x="41" y="63"/>
                      <a:pt x="42" y="65"/>
                      <a:pt x="42" y="67"/>
                    </a:cubicBezTo>
                    <a:cubicBezTo>
                      <a:pt x="42" y="67"/>
                      <a:pt x="42" y="67"/>
                      <a:pt x="89" y="138"/>
                    </a:cubicBezTo>
                    <a:cubicBezTo>
                      <a:pt x="89" y="138"/>
                      <a:pt x="89" y="138"/>
                      <a:pt x="102" y="138"/>
                    </a:cubicBezTo>
                    <a:close/>
                    <a:moveTo>
                      <a:pt x="169" y="138"/>
                    </a:moveTo>
                    <a:cubicBezTo>
                      <a:pt x="169" y="138"/>
                      <a:pt x="169" y="138"/>
                      <a:pt x="169" y="138"/>
                    </a:cubicBezTo>
                    <a:cubicBezTo>
                      <a:pt x="169" y="129"/>
                      <a:pt x="169" y="129"/>
                      <a:pt x="169" y="129"/>
                    </a:cubicBezTo>
                    <a:cubicBezTo>
                      <a:pt x="132" y="129"/>
                      <a:pt x="132" y="129"/>
                      <a:pt x="132" y="129"/>
                    </a:cubicBezTo>
                    <a:cubicBezTo>
                      <a:pt x="132" y="97"/>
                      <a:pt x="132" y="97"/>
                      <a:pt x="132" y="97"/>
                    </a:cubicBezTo>
                    <a:cubicBezTo>
                      <a:pt x="164" y="97"/>
                      <a:pt x="164" y="97"/>
                      <a:pt x="164" y="97"/>
                    </a:cubicBezTo>
                    <a:cubicBezTo>
                      <a:pt x="164" y="88"/>
                      <a:pt x="164" y="88"/>
                      <a:pt x="164" y="88"/>
                    </a:cubicBezTo>
                    <a:cubicBezTo>
                      <a:pt x="132" y="88"/>
                      <a:pt x="132" y="88"/>
                      <a:pt x="132" y="88"/>
                    </a:cubicBezTo>
                    <a:cubicBezTo>
                      <a:pt x="132" y="58"/>
                      <a:pt x="132" y="58"/>
                      <a:pt x="132" y="58"/>
                    </a:cubicBezTo>
                    <a:cubicBezTo>
                      <a:pt x="167" y="58"/>
                      <a:pt x="167" y="58"/>
                      <a:pt x="167" y="58"/>
                    </a:cubicBezTo>
                    <a:cubicBezTo>
                      <a:pt x="167" y="48"/>
                      <a:pt x="167" y="48"/>
                      <a:pt x="167" y="48"/>
                    </a:cubicBezTo>
                    <a:cubicBezTo>
                      <a:pt x="122" y="48"/>
                      <a:pt x="122" y="48"/>
                      <a:pt x="122" y="48"/>
                    </a:cubicBezTo>
                    <a:cubicBezTo>
                      <a:pt x="122" y="138"/>
                      <a:pt x="122" y="138"/>
                      <a:pt x="122" y="138"/>
                    </a:cubicBezTo>
                    <a:cubicBezTo>
                      <a:pt x="169" y="138"/>
                      <a:pt x="169" y="138"/>
                      <a:pt x="169" y="138"/>
                    </a:cubicBezTo>
                    <a:close/>
                    <a:moveTo>
                      <a:pt x="241" y="58"/>
                    </a:moveTo>
                    <a:cubicBezTo>
                      <a:pt x="241" y="58"/>
                      <a:pt x="241" y="58"/>
                      <a:pt x="241" y="58"/>
                    </a:cubicBezTo>
                    <a:cubicBezTo>
                      <a:pt x="241" y="48"/>
                      <a:pt x="241" y="48"/>
                      <a:pt x="241" y="48"/>
                    </a:cubicBezTo>
                    <a:cubicBezTo>
                      <a:pt x="179" y="48"/>
                      <a:pt x="179" y="48"/>
                      <a:pt x="179" y="48"/>
                    </a:cubicBezTo>
                    <a:cubicBezTo>
                      <a:pt x="179" y="58"/>
                      <a:pt x="179" y="58"/>
                      <a:pt x="179" y="58"/>
                    </a:cubicBezTo>
                    <a:cubicBezTo>
                      <a:pt x="205" y="58"/>
                      <a:pt x="205" y="58"/>
                      <a:pt x="205" y="58"/>
                    </a:cubicBezTo>
                    <a:cubicBezTo>
                      <a:pt x="205" y="138"/>
                      <a:pt x="205" y="138"/>
                      <a:pt x="205" y="138"/>
                    </a:cubicBezTo>
                    <a:cubicBezTo>
                      <a:pt x="215" y="138"/>
                      <a:pt x="215" y="138"/>
                      <a:pt x="215" y="138"/>
                    </a:cubicBezTo>
                    <a:cubicBezTo>
                      <a:pt x="215" y="58"/>
                      <a:pt x="215" y="58"/>
                      <a:pt x="215" y="58"/>
                    </a:cubicBezTo>
                    <a:cubicBezTo>
                      <a:pt x="241" y="58"/>
                      <a:pt x="241" y="58"/>
                      <a:pt x="241"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932468"/>
                <a:endParaRPr lang="en-US">
                  <a:solidFill>
                    <a:srgbClr val="000000"/>
                  </a:solidFill>
                </a:endParaRPr>
              </a:p>
            </p:txBody>
          </p:sp>
        </p:grpSp>
        <p:sp>
          <p:nvSpPr>
            <p:cNvPr id="118" name="Chevron 117"/>
            <p:cNvSpPr/>
            <p:nvPr/>
          </p:nvSpPr>
          <p:spPr bwMode="auto">
            <a:xfrm>
              <a:off x="10410878" y="3827142"/>
              <a:ext cx="1065159" cy="1046102"/>
            </a:xfrm>
            <a:prstGeom prst="chevron">
              <a:avLst/>
            </a:prstGeom>
            <a:solidFill>
              <a:srgbClr val="68217A"/>
            </a:solidFill>
            <a:ln w="25400" cap="flat" cmpd="sng" algn="ctr">
              <a:noFill/>
              <a:prstDash val="solid"/>
              <a:headEnd type="none" w="med" len="med"/>
              <a:tailEnd type="none" w="med" len="med"/>
            </a:ln>
            <a:effectLst/>
          </p:spPr>
          <p:txBody>
            <a:bodyPr vert="horz" wrap="square" lIns="548640" tIns="45696" rIns="91386" bIns="73109" numCol="1" rtlCol="0" anchor="ctr" anchorCtr="0" compatLnSpc="1">
              <a:prstTxWarp prst="textNoShape">
                <a:avLst/>
              </a:prstTxWarp>
            </a:bodyPr>
            <a:lstStyle/>
            <a:p>
              <a:pPr defTabSz="932468"/>
              <a:endParaRPr lang="en-US" dirty="0">
                <a:solidFill>
                  <a:srgbClr val="000000"/>
                </a:solidFill>
              </a:endParaRPr>
            </a:p>
          </p:txBody>
        </p:sp>
        <p:grpSp>
          <p:nvGrpSpPr>
            <p:cNvPr id="3" name="Group 2"/>
            <p:cNvGrpSpPr>
              <a:grpSpLocks noChangeAspect="1"/>
            </p:cNvGrpSpPr>
            <p:nvPr/>
          </p:nvGrpSpPr>
          <p:grpSpPr>
            <a:xfrm>
              <a:off x="3134664" y="4308586"/>
              <a:ext cx="386570" cy="405676"/>
              <a:chOff x="2870057" y="3971122"/>
              <a:chExt cx="478391" cy="502036"/>
            </a:xfrm>
          </p:grpSpPr>
          <p:pic>
            <p:nvPicPr>
              <p:cNvPr id="114" name="Picture 2" descr="\\MAGNUM\Projects\Microsoft\Cloud Power FY12\Design\Icons\PNGs\Server_2.png"/>
              <p:cNvPicPr>
                <a:picLocks noChangeAspect="1" noChangeArrowheads="1"/>
              </p:cNvPicPr>
              <p:nvPr/>
            </p:nvPicPr>
            <p:blipFill rotWithShape="1">
              <a:blip r:embed="rId7" cstate="print">
                <a:lum bright="100000"/>
              </a:blip>
              <a:srcRect l="23785" t="10057" r="26214" b="10776"/>
              <a:stretch/>
            </p:blipFill>
            <p:spPr bwMode="auto">
              <a:xfrm>
                <a:off x="3077831" y="3979427"/>
                <a:ext cx="270617" cy="428478"/>
              </a:xfrm>
              <a:prstGeom prst="rect">
                <a:avLst/>
              </a:prstGeom>
              <a:noFill/>
            </p:spPr>
          </p:pic>
          <p:pic>
            <p:nvPicPr>
              <p:cNvPr id="113" name="Picture 2" descr="\\MAGNUM\Projects\Microsoft\Cloud Power FY12\Design\Icons\PNGs\Server_2.png"/>
              <p:cNvPicPr>
                <a:picLocks noChangeAspect="1" noChangeArrowheads="1"/>
              </p:cNvPicPr>
              <p:nvPr/>
            </p:nvPicPr>
            <p:blipFill rotWithShape="1">
              <a:blip r:embed="rId7" cstate="print">
                <a:lum bright="100000"/>
              </a:blip>
              <a:srcRect l="23785" t="10057" r="26214" b="10776"/>
              <a:stretch/>
            </p:blipFill>
            <p:spPr bwMode="auto">
              <a:xfrm>
                <a:off x="2870057" y="3971122"/>
                <a:ext cx="317075" cy="502036"/>
              </a:xfrm>
              <a:prstGeom prst="rect">
                <a:avLst/>
              </a:prstGeom>
              <a:noFill/>
            </p:spPr>
          </p:pic>
        </p:gr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86857" y="1768893"/>
              <a:ext cx="1215606" cy="1215606"/>
            </a:xfrm>
            <a:prstGeom prst="rect">
              <a:avLst/>
            </a:prstGeom>
          </p:spPr>
        </p:pic>
        <p:sp>
          <p:nvSpPr>
            <p:cNvPr id="112" name="Rectangle 111"/>
            <p:cNvSpPr/>
            <p:nvPr/>
          </p:nvSpPr>
          <p:spPr>
            <a:xfrm>
              <a:off x="6257582" y="3539136"/>
              <a:ext cx="1289432" cy="337015"/>
            </a:xfrm>
            <a:prstGeom prst="rect">
              <a:avLst/>
            </a:prstGeom>
          </p:spPr>
          <p:txBody>
            <a:bodyPr wrap="square" lIns="91440" tIns="91440" rIns="91440" bIns="91440">
              <a:spAutoFit/>
            </a:bodyPr>
            <a:lstStyle/>
            <a:p>
              <a:pPr algn="ctr" defTabSz="914099" fontAlgn="base">
                <a:lnSpc>
                  <a:spcPct val="90000"/>
                </a:lnSpc>
                <a:spcBef>
                  <a:spcPct val="0"/>
                </a:spcBef>
                <a:spcAft>
                  <a:spcPct val="0"/>
                </a:spcAft>
              </a:pPr>
              <a:r>
                <a:rPr lang="en-US" sz="1100" kern="0" spc="-50" dirty="0" smtClean="0">
                  <a:latin typeface="Segoe UI Light"/>
                </a:rPr>
                <a:t>Windows Store</a:t>
              </a:r>
              <a:endParaRPr lang="en-US" sz="1100" kern="0" spc="-50" dirty="0">
                <a:latin typeface="Segoe UI Light"/>
              </a:endParaRPr>
            </a:p>
          </p:txBody>
        </p:sp>
        <p:sp>
          <p:nvSpPr>
            <p:cNvPr id="122" name="Rectangle 121"/>
            <p:cNvSpPr/>
            <p:nvPr/>
          </p:nvSpPr>
          <p:spPr>
            <a:xfrm>
              <a:off x="8092350" y="3529720"/>
              <a:ext cx="1289432" cy="337015"/>
            </a:xfrm>
            <a:prstGeom prst="rect">
              <a:avLst/>
            </a:prstGeom>
          </p:spPr>
          <p:txBody>
            <a:bodyPr wrap="square" lIns="91440" tIns="91440" rIns="91440" bIns="91440">
              <a:spAutoFit/>
            </a:bodyPr>
            <a:lstStyle/>
            <a:p>
              <a:pPr algn="ctr" defTabSz="914099" fontAlgn="base">
                <a:lnSpc>
                  <a:spcPct val="90000"/>
                </a:lnSpc>
                <a:spcBef>
                  <a:spcPct val="0"/>
                </a:spcBef>
                <a:spcAft>
                  <a:spcPct val="0"/>
                </a:spcAft>
              </a:pPr>
              <a:r>
                <a:rPr lang="en-US" sz="1100" kern="0" spc="-50" dirty="0" err="1" smtClean="0">
                  <a:latin typeface="Segoe UI Light"/>
                </a:rPr>
                <a:t>iOS</a:t>
              </a:r>
              <a:r>
                <a:rPr lang="en-US" sz="1100" kern="0" spc="-50" dirty="0" smtClean="0">
                  <a:latin typeface="Segoe UI Light"/>
                </a:rPr>
                <a:t> and Android</a:t>
              </a:r>
              <a:endParaRPr lang="en-US" sz="1100" kern="0" spc="-50" dirty="0">
                <a:latin typeface="Segoe UI Light"/>
              </a:endParaRPr>
            </a:p>
          </p:txBody>
        </p:sp>
        <p:sp>
          <p:nvSpPr>
            <p:cNvPr id="108" name="Rectangle 107"/>
            <p:cNvSpPr/>
            <p:nvPr/>
          </p:nvSpPr>
          <p:spPr>
            <a:xfrm>
              <a:off x="3971582" y="1325987"/>
              <a:ext cx="3792577" cy="461665"/>
            </a:xfrm>
            <a:prstGeom prst="rect">
              <a:avLst/>
            </a:prstGeom>
          </p:spPr>
          <p:txBody>
            <a:bodyPr wrap="none">
              <a:spAutoFit/>
            </a:bodyPr>
            <a:lstStyle/>
            <a:p>
              <a:pPr defTabSz="932468"/>
              <a:r>
                <a:rPr lang="en-US" sz="2400" dirty="0" smtClean="0">
                  <a:latin typeface="Segoe UI Light"/>
                </a:rPr>
                <a:t>.NET in devices and services</a:t>
              </a:r>
              <a:endParaRPr lang="en-US" sz="2400" dirty="0">
                <a:latin typeface="Segoe UI Light"/>
              </a:endParaRPr>
            </a:p>
          </p:txBody>
        </p:sp>
      </p:grpSp>
    </p:spTree>
    <p:extLst>
      <p:ext uri="{BB962C8B-B14F-4D97-AF65-F5344CB8AC3E}">
        <p14:creationId xmlns:p14="http://schemas.microsoft.com/office/powerpoint/2010/main" val="1544208966"/>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.NET Languages and “Roslyn”</a:t>
            </a:r>
            <a:endParaRPr lang="en-US" dirty="0"/>
          </a:p>
        </p:txBody>
      </p:sp>
      <p:grpSp>
        <p:nvGrpSpPr>
          <p:cNvPr id="4" name="Group 3"/>
          <p:cNvGrpSpPr/>
          <p:nvPr/>
        </p:nvGrpSpPr>
        <p:grpSpPr>
          <a:xfrm>
            <a:off x="595350" y="1222744"/>
            <a:ext cx="11245775" cy="5475768"/>
            <a:chOff x="641938" y="1286859"/>
            <a:chExt cx="10841748" cy="5279040"/>
          </a:xfrm>
        </p:grpSpPr>
        <p:sp>
          <p:nvSpPr>
            <p:cNvPr id="130" name="Rectangle 129"/>
            <p:cNvSpPr/>
            <p:nvPr/>
          </p:nvSpPr>
          <p:spPr bwMode="auto">
            <a:xfrm>
              <a:off x="1803710" y="1286859"/>
              <a:ext cx="7895592" cy="2238578"/>
            </a:xfrm>
            <a:prstGeom prst="rect">
              <a:avLst/>
            </a:prstGeom>
            <a:solidFill>
              <a:schemeClr val="bg1">
                <a:lumMod val="85000"/>
              </a:schemeClr>
            </a:solidFill>
            <a:ln w="25400" cap="flat" cmpd="sng" algn="ctr">
              <a:noFill/>
              <a:prstDash val="solid"/>
              <a:headEnd type="none" w="med" len="med"/>
              <a:tailEnd type="none" w="med" len="med"/>
            </a:ln>
            <a:effectLst/>
          </p:spPr>
          <p:txBody>
            <a:bodyPr vert="horz" wrap="square" lIns="91386" tIns="45696" rIns="91386" bIns="73109"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110" name="Rectangle 109"/>
            <p:cNvSpPr/>
            <p:nvPr/>
          </p:nvSpPr>
          <p:spPr bwMode="auto">
            <a:xfrm>
              <a:off x="9944574" y="1290007"/>
              <a:ext cx="1539112" cy="5275892"/>
            </a:xfrm>
            <a:prstGeom prst="rect">
              <a:avLst/>
            </a:prstGeom>
            <a:solidFill>
              <a:schemeClr val="bg1">
                <a:lumMod val="85000"/>
              </a:schemeClr>
            </a:solidFill>
            <a:ln w="25400" cap="flat" cmpd="sng" algn="ctr">
              <a:noFill/>
              <a:prstDash val="solid"/>
              <a:headEnd type="none" w="med" len="med"/>
              <a:tailEnd type="none" w="med" len="med"/>
            </a:ln>
            <a:effectLst/>
          </p:spPr>
          <p:txBody>
            <a:bodyPr vert="horz" wrap="square" lIns="91386" tIns="45696" rIns="91386" bIns="73109"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17" name="Pentagon 16"/>
            <p:cNvSpPr/>
            <p:nvPr/>
          </p:nvSpPr>
          <p:spPr bwMode="auto">
            <a:xfrm>
              <a:off x="1806286" y="3817489"/>
              <a:ext cx="8870895" cy="1055755"/>
            </a:xfrm>
            <a:prstGeom prst="homePlate">
              <a:avLst/>
            </a:prstGeom>
            <a:solidFill>
              <a:srgbClr val="68217A"/>
            </a:solidFill>
            <a:ln w="25400" cap="flat" cmpd="sng" algn="ctr">
              <a:noFill/>
              <a:prstDash val="solid"/>
              <a:headEnd type="none" w="med" len="med"/>
              <a:tailEnd type="none" w="med" len="med"/>
            </a:ln>
            <a:effectLst/>
          </p:spPr>
          <p:txBody>
            <a:bodyPr vert="horz" wrap="square" lIns="548640" tIns="45696" rIns="91386" bIns="73109" numCol="1" rtlCol="0" anchor="ctr" anchorCtr="0" compatLnSpc="1">
              <a:prstTxWarp prst="textNoShape">
                <a:avLst/>
              </a:prstTxWarp>
            </a:bodyPr>
            <a:lstStyle/>
            <a:p>
              <a:pPr defTabSz="932468"/>
              <a:endParaRPr lang="en-US" dirty="0">
                <a:solidFill>
                  <a:srgbClr val="000000"/>
                </a:solidFill>
              </a:endParaRPr>
            </a:p>
          </p:txBody>
        </p:sp>
        <p:sp>
          <p:nvSpPr>
            <p:cNvPr id="47" name="Rectangle 46"/>
            <p:cNvSpPr/>
            <p:nvPr/>
          </p:nvSpPr>
          <p:spPr bwMode="auto">
            <a:xfrm>
              <a:off x="1806286" y="5198006"/>
              <a:ext cx="7893016" cy="1367893"/>
            </a:xfrm>
            <a:prstGeom prst="rect">
              <a:avLst/>
            </a:prstGeom>
            <a:solidFill>
              <a:schemeClr val="bg1">
                <a:lumMod val="85000"/>
              </a:schemeClr>
            </a:solidFill>
            <a:ln w="25400" cap="flat" cmpd="sng" algn="ctr">
              <a:noFill/>
              <a:prstDash val="solid"/>
              <a:headEnd type="none" w="med" len="med"/>
              <a:tailEnd type="none" w="med" len="med"/>
            </a:ln>
            <a:effectLst/>
          </p:spPr>
          <p:txBody>
            <a:bodyPr vert="horz" wrap="square" lIns="91386" tIns="45696" rIns="91386" bIns="73109"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48" name="Rectangle 47"/>
            <p:cNvSpPr/>
            <p:nvPr/>
          </p:nvSpPr>
          <p:spPr>
            <a:xfrm>
              <a:off x="5730228" y="5194246"/>
              <a:ext cx="1481752" cy="461665"/>
            </a:xfrm>
            <a:prstGeom prst="rect">
              <a:avLst/>
            </a:prstGeom>
          </p:spPr>
          <p:txBody>
            <a:bodyPr wrap="none">
              <a:spAutoFit/>
            </a:bodyPr>
            <a:lstStyle/>
            <a:p>
              <a:pPr defTabSz="932468"/>
              <a:r>
                <a:rPr lang="en-US" sz="2400" dirty="0" smtClean="0">
                  <a:latin typeface="Segoe UI Light"/>
                </a:rPr>
                <a:t>Core .NET</a:t>
              </a:r>
              <a:endParaRPr lang="en-US" sz="2400" dirty="0">
                <a:latin typeface="Segoe UI Light"/>
              </a:endParaRPr>
            </a:p>
          </p:txBody>
        </p:sp>
        <p:sp>
          <p:nvSpPr>
            <p:cNvPr id="51" name="Rectangle 50"/>
            <p:cNvSpPr/>
            <p:nvPr/>
          </p:nvSpPr>
          <p:spPr bwMode="auto">
            <a:xfrm>
              <a:off x="2046955" y="5697819"/>
              <a:ext cx="3581253" cy="678334"/>
            </a:xfrm>
            <a:prstGeom prst="rect">
              <a:avLst/>
            </a:prstGeom>
            <a:solidFill>
              <a:srgbClr val="68217A"/>
            </a:solidFill>
            <a:ln w="25400" cap="flat" cmpd="sng" algn="ctr">
              <a:noFill/>
              <a:prstDash val="solid"/>
              <a:headEnd type="none" w="med" len="med"/>
              <a:tailEnd type="none" w="med" len="med"/>
            </a:ln>
            <a:effectLst/>
          </p:spPr>
          <p:txBody>
            <a:bodyPr vert="horz" wrap="square" lIns="548640" tIns="45696" rIns="91386" bIns="73109" numCol="1" rtlCol="0" anchor="ctr" anchorCtr="0" compatLnSpc="1">
              <a:prstTxWarp prst="textNoShape">
                <a:avLst/>
              </a:prstTxWarp>
            </a:bodyPr>
            <a:lstStyle/>
            <a:p>
              <a:pPr defTabSz="913862"/>
              <a:endParaRPr lang="en-US" sz="2400" kern="0" dirty="0" err="1">
                <a:gradFill>
                  <a:gsLst>
                    <a:gs pos="9583">
                      <a:srgbClr val="FFFFFF"/>
                    </a:gs>
                    <a:gs pos="24000">
                      <a:srgbClr val="FFFFFF"/>
                    </a:gs>
                  </a:gsLst>
                  <a:lin ang="5400000" scaled="0"/>
                </a:gradFill>
                <a:latin typeface="Segoe UI Light"/>
              </a:endParaRPr>
            </a:p>
          </p:txBody>
        </p:sp>
        <p:sp>
          <p:nvSpPr>
            <p:cNvPr id="53" name="Rectangle 52"/>
            <p:cNvSpPr/>
            <p:nvPr/>
          </p:nvSpPr>
          <p:spPr bwMode="auto">
            <a:xfrm>
              <a:off x="5810668" y="5694085"/>
              <a:ext cx="3672443" cy="678334"/>
            </a:xfrm>
            <a:prstGeom prst="rect">
              <a:avLst/>
            </a:prstGeom>
            <a:solidFill>
              <a:srgbClr val="68217A"/>
            </a:solidFill>
            <a:ln w="25400" cap="flat" cmpd="sng" algn="ctr">
              <a:noFill/>
              <a:prstDash val="solid"/>
              <a:headEnd type="none" w="med" len="med"/>
              <a:tailEnd type="none" w="med" len="med"/>
            </a:ln>
            <a:effectLst/>
          </p:spPr>
          <p:txBody>
            <a:bodyPr vert="horz" wrap="square" lIns="548640" tIns="45696" rIns="91386" bIns="73109" numCol="1" rtlCol="0" anchor="ctr" anchorCtr="0" compatLnSpc="1">
              <a:prstTxWarp prst="textNoShape">
                <a:avLst/>
              </a:prstTxWarp>
            </a:bodyPr>
            <a:lstStyle/>
            <a:p>
              <a:pPr defTabSz="913862"/>
              <a:endParaRPr lang="en-US" sz="2400" kern="0" dirty="0" err="1">
                <a:gradFill>
                  <a:gsLst>
                    <a:gs pos="9583">
                      <a:srgbClr val="FFFFFF"/>
                    </a:gs>
                    <a:gs pos="24000">
                      <a:srgbClr val="FFFFFF"/>
                    </a:gs>
                  </a:gsLst>
                  <a:lin ang="5400000" scaled="0"/>
                </a:gradFill>
                <a:latin typeface="Segoe UI Light"/>
              </a:endParaRPr>
            </a:p>
          </p:txBody>
        </p:sp>
        <p:sp>
          <p:nvSpPr>
            <p:cNvPr id="54" name="Rectangle 53"/>
            <p:cNvSpPr/>
            <p:nvPr/>
          </p:nvSpPr>
          <p:spPr>
            <a:xfrm>
              <a:off x="2804707" y="5926949"/>
              <a:ext cx="1487908" cy="435504"/>
            </a:xfrm>
            <a:prstGeom prst="rect">
              <a:avLst/>
            </a:prstGeom>
          </p:spPr>
          <p:txBody>
            <a:bodyPr wrap="none">
              <a:spAutoFit/>
            </a:bodyPr>
            <a:lstStyle/>
            <a:p>
              <a:pPr marL="0" lvl="1" defTabSz="932468">
                <a:lnSpc>
                  <a:spcPct val="90000"/>
                </a:lnSpc>
                <a:spcAft>
                  <a:spcPts val="340"/>
                </a:spcAft>
                <a:defRPr/>
              </a:pPr>
              <a:r>
                <a:rPr lang="en-US" sz="1100" dirty="0" smtClean="0">
                  <a:solidFill>
                    <a:srgbClr val="FFFFFF"/>
                  </a:solidFill>
                  <a:latin typeface="Segoe UI Light"/>
                </a:rPr>
                <a:t>Next gen JIT </a:t>
              </a:r>
              <a:r>
                <a:rPr lang="en-US" sz="1000" dirty="0" smtClean="0">
                  <a:solidFill>
                    <a:srgbClr val="FFFFFF"/>
                  </a:solidFill>
                  <a:latin typeface="Segoe UI Light"/>
                </a:rPr>
                <a:t>(“</a:t>
              </a:r>
              <a:r>
                <a:rPr lang="en-US" sz="1000" dirty="0" err="1" smtClean="0">
                  <a:solidFill>
                    <a:srgbClr val="FFFFFF"/>
                  </a:solidFill>
                  <a:latin typeface="Segoe UI Light"/>
                </a:rPr>
                <a:t>RyuJIT</a:t>
              </a:r>
              <a:r>
                <a:rPr lang="en-US" sz="1000" dirty="0" smtClean="0">
                  <a:solidFill>
                    <a:srgbClr val="FFFFFF"/>
                  </a:solidFill>
                  <a:latin typeface="Segoe UI Light"/>
                </a:rPr>
                <a:t>”)</a:t>
              </a:r>
            </a:p>
            <a:p>
              <a:pPr marL="0" lvl="1" defTabSz="932468">
                <a:lnSpc>
                  <a:spcPct val="90000"/>
                </a:lnSpc>
                <a:spcAft>
                  <a:spcPts val="340"/>
                </a:spcAft>
                <a:defRPr/>
              </a:pPr>
              <a:r>
                <a:rPr lang="en-US" sz="1100" dirty="0" smtClean="0">
                  <a:solidFill>
                    <a:srgbClr val="FFFFFF"/>
                  </a:solidFill>
                  <a:latin typeface="Segoe UI Light"/>
                </a:rPr>
                <a:t>SIMD</a:t>
              </a:r>
            </a:p>
          </p:txBody>
        </p:sp>
        <p:grpSp>
          <p:nvGrpSpPr>
            <p:cNvPr id="57" name="Group 56"/>
            <p:cNvGrpSpPr/>
            <p:nvPr/>
          </p:nvGrpSpPr>
          <p:grpSpPr>
            <a:xfrm>
              <a:off x="5038382" y="5974084"/>
              <a:ext cx="380421" cy="310912"/>
              <a:chOff x="9061629" y="5706715"/>
              <a:chExt cx="380421" cy="310912"/>
            </a:xfrm>
          </p:grpSpPr>
          <p:sp>
            <p:nvSpPr>
              <p:cNvPr id="58" name="Freeform 86"/>
              <p:cNvSpPr>
                <a:spLocks noEditPoints="1"/>
              </p:cNvSpPr>
              <p:nvPr/>
            </p:nvSpPr>
            <p:spPr bwMode="black">
              <a:xfrm>
                <a:off x="9061629" y="5737038"/>
                <a:ext cx="277768" cy="280589"/>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sp>
            <p:nvSpPr>
              <p:cNvPr id="59" name="Oval 87"/>
              <p:cNvSpPr>
                <a:spLocks noChangeArrowheads="1"/>
              </p:cNvSpPr>
              <p:nvPr/>
            </p:nvSpPr>
            <p:spPr bwMode="black">
              <a:xfrm>
                <a:off x="9172736" y="5854128"/>
                <a:ext cx="51528" cy="5175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sp>
            <p:nvSpPr>
              <p:cNvPr id="60" name="Freeform 88"/>
              <p:cNvSpPr>
                <a:spLocks noEditPoints="1"/>
              </p:cNvSpPr>
              <p:nvPr/>
            </p:nvSpPr>
            <p:spPr bwMode="black">
              <a:xfrm>
                <a:off x="9301153" y="5706715"/>
                <a:ext cx="140897" cy="152424"/>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grpSp>
        <p:grpSp>
          <p:nvGrpSpPr>
            <p:cNvPr id="61" name="Group 60"/>
            <p:cNvGrpSpPr/>
            <p:nvPr/>
          </p:nvGrpSpPr>
          <p:grpSpPr>
            <a:xfrm>
              <a:off x="8924582" y="5974084"/>
              <a:ext cx="380421" cy="310912"/>
              <a:chOff x="9061629" y="5706715"/>
              <a:chExt cx="380421" cy="310912"/>
            </a:xfrm>
          </p:grpSpPr>
          <p:sp>
            <p:nvSpPr>
              <p:cNvPr id="62" name="Freeform 86"/>
              <p:cNvSpPr>
                <a:spLocks noEditPoints="1"/>
              </p:cNvSpPr>
              <p:nvPr/>
            </p:nvSpPr>
            <p:spPr bwMode="black">
              <a:xfrm>
                <a:off x="9061629" y="5737038"/>
                <a:ext cx="277768" cy="280589"/>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sp>
            <p:nvSpPr>
              <p:cNvPr id="63" name="Oval 87"/>
              <p:cNvSpPr>
                <a:spLocks noChangeArrowheads="1"/>
              </p:cNvSpPr>
              <p:nvPr/>
            </p:nvSpPr>
            <p:spPr bwMode="black">
              <a:xfrm>
                <a:off x="9172736" y="5854128"/>
                <a:ext cx="51528" cy="51751"/>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sp>
            <p:nvSpPr>
              <p:cNvPr id="64" name="Freeform 88"/>
              <p:cNvSpPr>
                <a:spLocks noEditPoints="1"/>
              </p:cNvSpPr>
              <p:nvPr/>
            </p:nvSpPr>
            <p:spPr bwMode="black">
              <a:xfrm>
                <a:off x="9301153" y="5706715"/>
                <a:ext cx="140897" cy="152424"/>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468"/>
                <a:endParaRPr lang="en-US" sz="1600">
                  <a:solidFill>
                    <a:srgbClr val="000000"/>
                  </a:solidFill>
                  <a:latin typeface="Segoe UI Light"/>
                </a:endParaRPr>
              </a:p>
            </p:txBody>
          </p:sp>
        </p:grpSp>
        <p:sp>
          <p:nvSpPr>
            <p:cNvPr id="65" name="Rectangle 64"/>
            <p:cNvSpPr/>
            <p:nvPr/>
          </p:nvSpPr>
          <p:spPr>
            <a:xfrm>
              <a:off x="2327499" y="5718175"/>
              <a:ext cx="996081"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Runtime</a:t>
              </a:r>
            </a:p>
          </p:txBody>
        </p:sp>
        <p:sp>
          <p:nvSpPr>
            <p:cNvPr id="66" name="Rectangle 65"/>
            <p:cNvSpPr/>
            <p:nvPr/>
          </p:nvSpPr>
          <p:spPr>
            <a:xfrm>
              <a:off x="5836413" y="5701610"/>
              <a:ext cx="1122900"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Compilers</a:t>
              </a:r>
            </a:p>
          </p:txBody>
        </p:sp>
        <p:sp>
          <p:nvSpPr>
            <p:cNvPr id="67" name="Rectangle 66"/>
            <p:cNvSpPr/>
            <p:nvPr/>
          </p:nvSpPr>
          <p:spPr>
            <a:xfrm>
              <a:off x="6218043" y="5938588"/>
              <a:ext cx="2157963" cy="435504"/>
            </a:xfrm>
            <a:prstGeom prst="rect">
              <a:avLst/>
            </a:prstGeom>
          </p:spPr>
          <p:txBody>
            <a:bodyPr wrap="none">
              <a:spAutoFit/>
            </a:bodyPr>
            <a:lstStyle/>
            <a:p>
              <a:pPr marL="0" lvl="1" defTabSz="932468">
                <a:lnSpc>
                  <a:spcPct val="90000"/>
                </a:lnSpc>
                <a:spcAft>
                  <a:spcPts val="340"/>
                </a:spcAft>
              </a:pPr>
              <a:r>
                <a:rPr lang="en-US" sz="1100" dirty="0">
                  <a:solidFill>
                    <a:srgbClr val="FFFFFF"/>
                  </a:solidFill>
                  <a:latin typeface="Segoe UI Light"/>
                </a:rPr>
                <a:t>.NET </a:t>
              </a:r>
              <a:r>
                <a:rPr lang="en-US" sz="1100" dirty="0" smtClean="0">
                  <a:solidFill>
                    <a:srgbClr val="FFFFFF"/>
                  </a:solidFill>
                  <a:latin typeface="Segoe UI Light"/>
                </a:rPr>
                <a:t>Compiler Platform </a:t>
              </a:r>
              <a:r>
                <a:rPr lang="en-US" sz="1000" dirty="0" smtClean="0">
                  <a:solidFill>
                    <a:srgbClr val="FFFFFF"/>
                  </a:solidFill>
                  <a:latin typeface="Segoe UI Light"/>
                </a:rPr>
                <a:t>(“Roslyn”)</a:t>
              </a:r>
              <a:endParaRPr lang="en-US" sz="1000" dirty="0">
                <a:solidFill>
                  <a:srgbClr val="FFFFFF"/>
                </a:solidFill>
                <a:latin typeface="Segoe UI Light"/>
              </a:endParaRPr>
            </a:p>
            <a:p>
              <a:pPr marL="0" lvl="1" defTabSz="932468">
                <a:lnSpc>
                  <a:spcPct val="90000"/>
                </a:lnSpc>
                <a:spcAft>
                  <a:spcPts val="340"/>
                </a:spcAft>
              </a:pPr>
              <a:r>
                <a:rPr lang="en-US" sz="1100" dirty="0" smtClean="0">
                  <a:solidFill>
                    <a:srgbClr val="FFFFFF"/>
                  </a:solidFill>
                  <a:latin typeface="Segoe UI Light"/>
                </a:rPr>
                <a:t>Languages innovation</a:t>
              </a:r>
              <a:endParaRPr lang="en-US" sz="1100" dirty="0">
                <a:solidFill>
                  <a:srgbClr val="FFFFFF"/>
                </a:solidFill>
                <a:latin typeface="Segoe UI Light"/>
              </a:endParaRPr>
            </a:p>
          </p:txBody>
        </p:sp>
        <p:sp>
          <p:nvSpPr>
            <p:cNvPr id="20" name="Oval 19"/>
            <p:cNvSpPr/>
            <p:nvPr/>
          </p:nvSpPr>
          <p:spPr bwMode="auto">
            <a:xfrm>
              <a:off x="8190992" y="3801538"/>
              <a:ext cx="1042022" cy="1092854"/>
            </a:xfrm>
            <a:prstGeom prst="ellipse">
              <a:avLst/>
            </a:prstGeom>
            <a:noFill/>
            <a:ln w="73025">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21" name="Oval 20"/>
            <p:cNvSpPr/>
            <p:nvPr/>
          </p:nvSpPr>
          <p:spPr bwMode="auto">
            <a:xfrm>
              <a:off x="4566225" y="3801414"/>
              <a:ext cx="1042022" cy="1092854"/>
            </a:xfrm>
            <a:prstGeom prst="ellipse">
              <a:avLst/>
            </a:prstGeom>
            <a:noFill/>
            <a:ln w="73025">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22" name="Rectangle 21"/>
            <p:cNvSpPr/>
            <p:nvPr/>
          </p:nvSpPr>
          <p:spPr>
            <a:xfrm>
              <a:off x="4433787" y="3539136"/>
              <a:ext cx="1289432" cy="337015"/>
            </a:xfrm>
            <a:prstGeom prst="rect">
              <a:avLst/>
            </a:prstGeom>
          </p:spPr>
          <p:txBody>
            <a:bodyPr wrap="square" lIns="91440" tIns="91440" rIns="91440" bIns="91440">
              <a:spAutoFit/>
            </a:bodyPr>
            <a:lstStyle/>
            <a:p>
              <a:pPr algn="ctr" defTabSz="914099" fontAlgn="base">
                <a:lnSpc>
                  <a:spcPct val="90000"/>
                </a:lnSpc>
                <a:spcBef>
                  <a:spcPct val="0"/>
                </a:spcBef>
                <a:spcAft>
                  <a:spcPct val="0"/>
                </a:spcAft>
              </a:pPr>
              <a:r>
                <a:rPr lang="en-US" sz="1100" kern="0" spc="-50" dirty="0" smtClean="0">
                  <a:latin typeface="Segoe UI Light"/>
                </a:rPr>
                <a:t>Windows Desktop</a:t>
              </a:r>
              <a:endParaRPr lang="en-US" sz="1100" kern="0" spc="-50" dirty="0">
                <a:latin typeface="Segoe UI Light"/>
              </a:endParaRPr>
            </a:p>
          </p:txBody>
        </p:sp>
        <p:sp>
          <p:nvSpPr>
            <p:cNvPr id="23" name="Oval 22"/>
            <p:cNvSpPr/>
            <p:nvPr/>
          </p:nvSpPr>
          <p:spPr bwMode="auto">
            <a:xfrm>
              <a:off x="6409322" y="3801414"/>
              <a:ext cx="1042022" cy="1092854"/>
            </a:xfrm>
            <a:prstGeom prst="ellipse">
              <a:avLst/>
            </a:prstGeom>
            <a:noFill/>
            <a:ln w="73025">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grpSp>
          <p:nvGrpSpPr>
            <p:cNvPr id="5" name="Group 4"/>
            <p:cNvGrpSpPr>
              <a:grpSpLocks noChangeAspect="1"/>
            </p:cNvGrpSpPr>
            <p:nvPr/>
          </p:nvGrpSpPr>
          <p:grpSpPr>
            <a:xfrm>
              <a:off x="4779169" y="4127926"/>
              <a:ext cx="638823" cy="418664"/>
              <a:chOff x="644597" y="3773220"/>
              <a:chExt cx="1032478" cy="659670"/>
            </a:xfrm>
          </p:grpSpPr>
          <p:sp>
            <p:nvSpPr>
              <p:cNvPr id="27" name="Freeform 626"/>
              <p:cNvSpPr>
                <a:spLocks noChangeAspect="1" noEditPoints="1"/>
              </p:cNvSpPr>
              <p:nvPr/>
            </p:nvSpPr>
            <p:spPr bwMode="auto">
              <a:xfrm>
                <a:off x="644597" y="3773220"/>
                <a:ext cx="1032478" cy="659670"/>
              </a:xfrm>
              <a:custGeom>
                <a:avLst/>
                <a:gdLst>
                  <a:gd name="T0" fmla="*/ 340 w 400"/>
                  <a:gd name="T1" fmla="*/ 0 h 214"/>
                  <a:gd name="T2" fmla="*/ 61 w 400"/>
                  <a:gd name="T3" fmla="*/ 0 h 214"/>
                  <a:gd name="T4" fmla="*/ 51 w 400"/>
                  <a:gd name="T5" fmla="*/ 10 h 214"/>
                  <a:gd name="T6" fmla="*/ 51 w 400"/>
                  <a:gd name="T7" fmla="*/ 181 h 214"/>
                  <a:gd name="T8" fmla="*/ 61 w 400"/>
                  <a:gd name="T9" fmla="*/ 191 h 214"/>
                  <a:gd name="T10" fmla="*/ 340 w 400"/>
                  <a:gd name="T11" fmla="*/ 191 h 214"/>
                  <a:gd name="T12" fmla="*/ 350 w 400"/>
                  <a:gd name="T13" fmla="*/ 181 h 214"/>
                  <a:gd name="T14" fmla="*/ 350 w 400"/>
                  <a:gd name="T15" fmla="*/ 10 h 214"/>
                  <a:gd name="T16" fmla="*/ 340 w 400"/>
                  <a:gd name="T17" fmla="*/ 0 h 214"/>
                  <a:gd name="T18" fmla="*/ 337 w 400"/>
                  <a:gd name="T19" fmla="*/ 179 h 214"/>
                  <a:gd name="T20" fmla="*/ 64 w 400"/>
                  <a:gd name="T21" fmla="*/ 179 h 214"/>
                  <a:gd name="T22" fmla="*/ 64 w 400"/>
                  <a:gd name="T23" fmla="*/ 11 h 214"/>
                  <a:gd name="T24" fmla="*/ 337 w 400"/>
                  <a:gd name="T25" fmla="*/ 11 h 214"/>
                  <a:gd name="T26" fmla="*/ 337 w 400"/>
                  <a:gd name="T27" fmla="*/ 179 h 214"/>
                  <a:gd name="T28" fmla="*/ 228 w 400"/>
                  <a:gd name="T29" fmla="*/ 198 h 214"/>
                  <a:gd name="T30" fmla="*/ 228 w 400"/>
                  <a:gd name="T31" fmla="*/ 200 h 214"/>
                  <a:gd name="T32" fmla="*/ 224 w 400"/>
                  <a:gd name="T33" fmla="*/ 203 h 214"/>
                  <a:gd name="T34" fmla="*/ 177 w 400"/>
                  <a:gd name="T35" fmla="*/ 203 h 214"/>
                  <a:gd name="T36" fmla="*/ 173 w 400"/>
                  <a:gd name="T37" fmla="*/ 200 h 214"/>
                  <a:gd name="T38" fmla="*/ 173 w 400"/>
                  <a:gd name="T39" fmla="*/ 198 h 214"/>
                  <a:gd name="T40" fmla="*/ 0 w 400"/>
                  <a:gd name="T41" fmla="*/ 198 h 214"/>
                  <a:gd name="T42" fmla="*/ 0 w 400"/>
                  <a:gd name="T43" fmla="*/ 208 h 214"/>
                  <a:gd name="T44" fmla="*/ 13 w 400"/>
                  <a:gd name="T45" fmla="*/ 214 h 214"/>
                  <a:gd name="T46" fmla="*/ 13 w 400"/>
                  <a:gd name="T47" fmla="*/ 214 h 214"/>
                  <a:gd name="T48" fmla="*/ 387 w 400"/>
                  <a:gd name="T49" fmla="*/ 214 h 214"/>
                  <a:gd name="T50" fmla="*/ 387 w 400"/>
                  <a:gd name="T51" fmla="*/ 214 h 214"/>
                  <a:gd name="T52" fmla="*/ 400 w 400"/>
                  <a:gd name="T53" fmla="*/ 208 h 214"/>
                  <a:gd name="T54" fmla="*/ 400 w 400"/>
                  <a:gd name="T55" fmla="*/ 198 h 214"/>
                  <a:gd name="T56" fmla="*/ 228 w 400"/>
                  <a:gd name="T57" fmla="*/ 198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00" h="214">
                    <a:moveTo>
                      <a:pt x="340" y="0"/>
                    </a:moveTo>
                    <a:cubicBezTo>
                      <a:pt x="61" y="0"/>
                      <a:pt x="61" y="0"/>
                      <a:pt x="61" y="0"/>
                    </a:cubicBezTo>
                    <a:cubicBezTo>
                      <a:pt x="56" y="0"/>
                      <a:pt x="51" y="4"/>
                      <a:pt x="51" y="10"/>
                    </a:cubicBezTo>
                    <a:cubicBezTo>
                      <a:pt x="51" y="181"/>
                      <a:pt x="51" y="181"/>
                      <a:pt x="51" y="181"/>
                    </a:cubicBezTo>
                    <a:cubicBezTo>
                      <a:pt x="51" y="187"/>
                      <a:pt x="56" y="191"/>
                      <a:pt x="61" y="191"/>
                    </a:cubicBezTo>
                    <a:cubicBezTo>
                      <a:pt x="340" y="191"/>
                      <a:pt x="340" y="191"/>
                      <a:pt x="340" y="191"/>
                    </a:cubicBezTo>
                    <a:cubicBezTo>
                      <a:pt x="346" y="191"/>
                      <a:pt x="350" y="187"/>
                      <a:pt x="350" y="181"/>
                    </a:cubicBezTo>
                    <a:cubicBezTo>
                      <a:pt x="350" y="10"/>
                      <a:pt x="350" y="10"/>
                      <a:pt x="350" y="10"/>
                    </a:cubicBezTo>
                    <a:cubicBezTo>
                      <a:pt x="350" y="4"/>
                      <a:pt x="346" y="0"/>
                      <a:pt x="340" y="0"/>
                    </a:cubicBezTo>
                    <a:close/>
                    <a:moveTo>
                      <a:pt x="337" y="179"/>
                    </a:moveTo>
                    <a:cubicBezTo>
                      <a:pt x="64" y="179"/>
                      <a:pt x="64" y="179"/>
                      <a:pt x="64" y="179"/>
                    </a:cubicBezTo>
                    <a:cubicBezTo>
                      <a:pt x="64" y="11"/>
                      <a:pt x="64" y="11"/>
                      <a:pt x="64" y="11"/>
                    </a:cubicBezTo>
                    <a:cubicBezTo>
                      <a:pt x="337" y="11"/>
                      <a:pt x="337" y="11"/>
                      <a:pt x="337" y="11"/>
                    </a:cubicBezTo>
                    <a:cubicBezTo>
                      <a:pt x="337" y="179"/>
                      <a:pt x="337" y="179"/>
                      <a:pt x="337" y="179"/>
                    </a:cubicBezTo>
                    <a:close/>
                    <a:moveTo>
                      <a:pt x="228" y="198"/>
                    </a:moveTo>
                    <a:cubicBezTo>
                      <a:pt x="228" y="200"/>
                      <a:pt x="228" y="200"/>
                      <a:pt x="228" y="200"/>
                    </a:cubicBezTo>
                    <a:cubicBezTo>
                      <a:pt x="228" y="202"/>
                      <a:pt x="226" y="203"/>
                      <a:pt x="224" y="203"/>
                    </a:cubicBezTo>
                    <a:cubicBezTo>
                      <a:pt x="177" y="203"/>
                      <a:pt x="177" y="203"/>
                      <a:pt x="177" y="203"/>
                    </a:cubicBezTo>
                    <a:cubicBezTo>
                      <a:pt x="175" y="203"/>
                      <a:pt x="173" y="202"/>
                      <a:pt x="173" y="200"/>
                    </a:cubicBezTo>
                    <a:cubicBezTo>
                      <a:pt x="173" y="198"/>
                      <a:pt x="173" y="198"/>
                      <a:pt x="173" y="198"/>
                    </a:cubicBezTo>
                    <a:cubicBezTo>
                      <a:pt x="0" y="198"/>
                      <a:pt x="0" y="198"/>
                      <a:pt x="0" y="198"/>
                    </a:cubicBezTo>
                    <a:cubicBezTo>
                      <a:pt x="0" y="208"/>
                      <a:pt x="0" y="208"/>
                      <a:pt x="0" y="208"/>
                    </a:cubicBezTo>
                    <a:cubicBezTo>
                      <a:pt x="0" y="208"/>
                      <a:pt x="9" y="214"/>
                      <a:pt x="13" y="214"/>
                    </a:cubicBezTo>
                    <a:cubicBezTo>
                      <a:pt x="13" y="214"/>
                      <a:pt x="13" y="214"/>
                      <a:pt x="13" y="214"/>
                    </a:cubicBezTo>
                    <a:cubicBezTo>
                      <a:pt x="387" y="214"/>
                      <a:pt x="387" y="214"/>
                      <a:pt x="387" y="214"/>
                    </a:cubicBezTo>
                    <a:cubicBezTo>
                      <a:pt x="387" y="214"/>
                      <a:pt x="387" y="214"/>
                      <a:pt x="387" y="214"/>
                    </a:cubicBezTo>
                    <a:cubicBezTo>
                      <a:pt x="391" y="214"/>
                      <a:pt x="400" y="208"/>
                      <a:pt x="400" y="208"/>
                    </a:cubicBezTo>
                    <a:cubicBezTo>
                      <a:pt x="400" y="198"/>
                      <a:pt x="400" y="198"/>
                      <a:pt x="400" y="198"/>
                    </a:cubicBezTo>
                    <a:lnTo>
                      <a:pt x="228" y="198"/>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sz="1100" kern="0">
                  <a:gradFill>
                    <a:gsLst>
                      <a:gs pos="0">
                        <a:srgbClr val="FFFFFF"/>
                      </a:gs>
                      <a:gs pos="100000">
                        <a:srgbClr val="FFFFFF"/>
                      </a:gs>
                    </a:gsLst>
                    <a:lin ang="5400000" scaled="0"/>
                  </a:gradFill>
                </a:endParaRPr>
              </a:p>
            </p:txBody>
          </p:sp>
          <p:sp>
            <p:nvSpPr>
              <p:cNvPr id="33" name="Freeform 14"/>
              <p:cNvSpPr>
                <a:spLocks noEditPoints="1"/>
              </p:cNvSpPr>
              <p:nvPr/>
            </p:nvSpPr>
            <p:spPr bwMode="auto">
              <a:xfrm>
                <a:off x="993355" y="3905978"/>
                <a:ext cx="334962" cy="334962"/>
              </a:xfrm>
              <a:custGeom>
                <a:avLst/>
                <a:gdLst>
                  <a:gd name="T0" fmla="*/ 52 w 117"/>
                  <a:gd name="T1" fmla="*/ 9 h 117"/>
                  <a:gd name="T2" fmla="*/ 117 w 117"/>
                  <a:gd name="T3" fmla="*/ 0 h 117"/>
                  <a:gd name="T4" fmla="*/ 117 w 117"/>
                  <a:gd name="T5" fmla="*/ 57 h 117"/>
                  <a:gd name="T6" fmla="*/ 52 w 117"/>
                  <a:gd name="T7" fmla="*/ 57 h 117"/>
                  <a:gd name="T8" fmla="*/ 52 w 117"/>
                  <a:gd name="T9" fmla="*/ 9 h 117"/>
                  <a:gd name="T10" fmla="*/ 52 w 117"/>
                  <a:gd name="T11" fmla="*/ 9 h 117"/>
                  <a:gd name="T12" fmla="*/ 50 w 117"/>
                  <a:gd name="T13" fmla="*/ 57 h 117"/>
                  <a:gd name="T14" fmla="*/ 50 w 117"/>
                  <a:gd name="T15" fmla="*/ 9 h 117"/>
                  <a:gd name="T16" fmla="*/ 0 w 117"/>
                  <a:gd name="T17" fmla="*/ 16 h 117"/>
                  <a:gd name="T18" fmla="*/ 0 w 117"/>
                  <a:gd name="T19" fmla="*/ 57 h 117"/>
                  <a:gd name="T20" fmla="*/ 50 w 117"/>
                  <a:gd name="T21" fmla="*/ 57 h 117"/>
                  <a:gd name="T22" fmla="*/ 50 w 117"/>
                  <a:gd name="T23" fmla="*/ 57 h 117"/>
                  <a:gd name="T24" fmla="*/ 52 w 117"/>
                  <a:gd name="T25" fmla="*/ 59 h 117"/>
                  <a:gd name="T26" fmla="*/ 52 w 117"/>
                  <a:gd name="T27" fmla="*/ 108 h 117"/>
                  <a:gd name="T28" fmla="*/ 117 w 117"/>
                  <a:gd name="T29" fmla="*/ 117 h 117"/>
                  <a:gd name="T30" fmla="*/ 117 w 117"/>
                  <a:gd name="T31" fmla="*/ 59 h 117"/>
                  <a:gd name="T32" fmla="*/ 52 w 117"/>
                  <a:gd name="T33" fmla="*/ 59 h 117"/>
                  <a:gd name="T34" fmla="*/ 52 w 117"/>
                  <a:gd name="T35" fmla="*/ 59 h 117"/>
                  <a:gd name="T36" fmla="*/ 50 w 117"/>
                  <a:gd name="T37" fmla="*/ 59 h 117"/>
                  <a:gd name="T38" fmla="*/ 0 w 117"/>
                  <a:gd name="T39" fmla="*/ 59 h 117"/>
                  <a:gd name="T40" fmla="*/ 0 w 117"/>
                  <a:gd name="T41" fmla="*/ 100 h 117"/>
                  <a:gd name="T42" fmla="*/ 50 w 117"/>
                  <a:gd name="T43" fmla="*/ 107 h 117"/>
                  <a:gd name="T44" fmla="*/ 50 w 117"/>
                  <a:gd name="T45" fmla="*/ 59 h 117"/>
                  <a:gd name="T46" fmla="*/ 50 w 117"/>
                  <a:gd name="T47" fmla="*/ 5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7" h="117">
                    <a:moveTo>
                      <a:pt x="52" y="9"/>
                    </a:moveTo>
                    <a:cubicBezTo>
                      <a:pt x="117" y="0"/>
                      <a:pt x="117" y="0"/>
                      <a:pt x="117" y="0"/>
                    </a:cubicBezTo>
                    <a:cubicBezTo>
                      <a:pt x="117" y="57"/>
                      <a:pt x="117" y="57"/>
                      <a:pt x="117" y="57"/>
                    </a:cubicBezTo>
                    <a:cubicBezTo>
                      <a:pt x="52" y="57"/>
                      <a:pt x="52" y="57"/>
                      <a:pt x="52" y="57"/>
                    </a:cubicBezTo>
                    <a:cubicBezTo>
                      <a:pt x="52" y="9"/>
                      <a:pt x="52" y="9"/>
                      <a:pt x="52" y="9"/>
                    </a:cubicBezTo>
                    <a:cubicBezTo>
                      <a:pt x="52" y="9"/>
                      <a:pt x="52" y="9"/>
                      <a:pt x="52" y="9"/>
                    </a:cubicBezTo>
                    <a:close/>
                    <a:moveTo>
                      <a:pt x="50" y="57"/>
                    </a:moveTo>
                    <a:cubicBezTo>
                      <a:pt x="50" y="9"/>
                      <a:pt x="50" y="9"/>
                      <a:pt x="50" y="9"/>
                    </a:cubicBezTo>
                    <a:cubicBezTo>
                      <a:pt x="0" y="16"/>
                      <a:pt x="0" y="16"/>
                      <a:pt x="0" y="16"/>
                    </a:cubicBezTo>
                    <a:cubicBezTo>
                      <a:pt x="0" y="57"/>
                      <a:pt x="0" y="57"/>
                      <a:pt x="0" y="57"/>
                    </a:cubicBezTo>
                    <a:cubicBezTo>
                      <a:pt x="50" y="57"/>
                      <a:pt x="50" y="57"/>
                      <a:pt x="50" y="57"/>
                    </a:cubicBezTo>
                    <a:cubicBezTo>
                      <a:pt x="50" y="57"/>
                      <a:pt x="50" y="57"/>
                      <a:pt x="50" y="57"/>
                    </a:cubicBezTo>
                    <a:close/>
                    <a:moveTo>
                      <a:pt x="52" y="59"/>
                    </a:moveTo>
                    <a:cubicBezTo>
                      <a:pt x="52" y="108"/>
                      <a:pt x="52" y="108"/>
                      <a:pt x="52" y="108"/>
                    </a:cubicBezTo>
                    <a:cubicBezTo>
                      <a:pt x="117" y="117"/>
                      <a:pt x="117" y="117"/>
                      <a:pt x="117" y="117"/>
                    </a:cubicBezTo>
                    <a:cubicBezTo>
                      <a:pt x="117" y="59"/>
                      <a:pt x="117" y="59"/>
                      <a:pt x="117" y="59"/>
                    </a:cubicBezTo>
                    <a:cubicBezTo>
                      <a:pt x="52" y="59"/>
                      <a:pt x="52" y="59"/>
                      <a:pt x="52" y="59"/>
                    </a:cubicBezTo>
                    <a:cubicBezTo>
                      <a:pt x="52" y="59"/>
                      <a:pt x="52" y="59"/>
                      <a:pt x="52" y="59"/>
                    </a:cubicBezTo>
                    <a:close/>
                    <a:moveTo>
                      <a:pt x="50" y="59"/>
                    </a:moveTo>
                    <a:cubicBezTo>
                      <a:pt x="0" y="59"/>
                      <a:pt x="0" y="59"/>
                      <a:pt x="0" y="59"/>
                    </a:cubicBezTo>
                    <a:cubicBezTo>
                      <a:pt x="0" y="100"/>
                      <a:pt x="0" y="100"/>
                      <a:pt x="0" y="100"/>
                    </a:cubicBezTo>
                    <a:cubicBezTo>
                      <a:pt x="50" y="107"/>
                      <a:pt x="50" y="107"/>
                      <a:pt x="50" y="107"/>
                    </a:cubicBezTo>
                    <a:cubicBezTo>
                      <a:pt x="50" y="59"/>
                      <a:pt x="50" y="59"/>
                      <a:pt x="50" y="59"/>
                    </a:cubicBezTo>
                    <a:cubicBezTo>
                      <a:pt x="50" y="59"/>
                      <a:pt x="50" y="59"/>
                      <a:pt x="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000000"/>
                  </a:solidFill>
                </a:endParaRPr>
              </a:p>
            </p:txBody>
          </p:sp>
        </p:grpSp>
        <p:grpSp>
          <p:nvGrpSpPr>
            <p:cNvPr id="6" name="Group 5"/>
            <p:cNvGrpSpPr>
              <a:grpSpLocks noChangeAspect="1"/>
            </p:cNvGrpSpPr>
            <p:nvPr/>
          </p:nvGrpSpPr>
          <p:grpSpPr>
            <a:xfrm>
              <a:off x="6792679" y="4181175"/>
              <a:ext cx="538700" cy="338694"/>
              <a:chOff x="2666820" y="3773220"/>
              <a:chExt cx="1049220" cy="659670"/>
            </a:xfrm>
          </p:grpSpPr>
          <p:sp>
            <p:nvSpPr>
              <p:cNvPr id="28" name="Rounded Rectangle 6"/>
              <p:cNvSpPr/>
              <p:nvPr/>
            </p:nvSpPr>
            <p:spPr bwMode="black">
              <a:xfrm rot="16200000">
                <a:off x="2861595" y="3578445"/>
                <a:ext cx="659670" cy="1049220"/>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a:no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0" tIns="41151" rIns="82302" bIns="41151" numCol="1" rtlCol="0" anchor="ctr" anchorCtr="0" compatLnSpc="1">
                <a:prstTxWarp prst="textNoShape">
                  <a:avLst/>
                </a:prstTxWarp>
              </a:bodyPr>
              <a:lstStyle/>
              <a:p>
                <a:pPr algn="ctr" defTabSz="740740"/>
                <a:endParaRPr lang="en-US" spc="-122" dirty="0">
                  <a:gradFill>
                    <a:gsLst>
                      <a:gs pos="0">
                        <a:srgbClr val="FFFFFF"/>
                      </a:gs>
                      <a:gs pos="100000">
                        <a:srgbClr val="FFFFFF"/>
                      </a:gs>
                    </a:gsLst>
                    <a:lin ang="5400000" scaled="0"/>
                  </a:gradFill>
                </a:endParaRPr>
              </a:p>
            </p:txBody>
          </p:sp>
          <p:sp>
            <p:nvSpPr>
              <p:cNvPr id="34" name="Freeform 14"/>
              <p:cNvSpPr>
                <a:spLocks noEditPoints="1"/>
              </p:cNvSpPr>
              <p:nvPr/>
            </p:nvSpPr>
            <p:spPr bwMode="auto">
              <a:xfrm>
                <a:off x="3000078" y="3935574"/>
                <a:ext cx="334962" cy="334962"/>
              </a:xfrm>
              <a:custGeom>
                <a:avLst/>
                <a:gdLst>
                  <a:gd name="T0" fmla="*/ 52 w 117"/>
                  <a:gd name="T1" fmla="*/ 9 h 117"/>
                  <a:gd name="T2" fmla="*/ 117 w 117"/>
                  <a:gd name="T3" fmla="*/ 0 h 117"/>
                  <a:gd name="T4" fmla="*/ 117 w 117"/>
                  <a:gd name="T5" fmla="*/ 57 h 117"/>
                  <a:gd name="T6" fmla="*/ 52 w 117"/>
                  <a:gd name="T7" fmla="*/ 57 h 117"/>
                  <a:gd name="T8" fmla="*/ 52 w 117"/>
                  <a:gd name="T9" fmla="*/ 9 h 117"/>
                  <a:gd name="T10" fmla="*/ 52 w 117"/>
                  <a:gd name="T11" fmla="*/ 9 h 117"/>
                  <a:gd name="T12" fmla="*/ 50 w 117"/>
                  <a:gd name="T13" fmla="*/ 57 h 117"/>
                  <a:gd name="T14" fmla="*/ 50 w 117"/>
                  <a:gd name="T15" fmla="*/ 9 h 117"/>
                  <a:gd name="T16" fmla="*/ 0 w 117"/>
                  <a:gd name="T17" fmla="*/ 16 h 117"/>
                  <a:gd name="T18" fmla="*/ 0 w 117"/>
                  <a:gd name="T19" fmla="*/ 57 h 117"/>
                  <a:gd name="T20" fmla="*/ 50 w 117"/>
                  <a:gd name="T21" fmla="*/ 57 h 117"/>
                  <a:gd name="T22" fmla="*/ 50 w 117"/>
                  <a:gd name="T23" fmla="*/ 57 h 117"/>
                  <a:gd name="T24" fmla="*/ 52 w 117"/>
                  <a:gd name="T25" fmla="*/ 59 h 117"/>
                  <a:gd name="T26" fmla="*/ 52 w 117"/>
                  <a:gd name="T27" fmla="*/ 108 h 117"/>
                  <a:gd name="T28" fmla="*/ 117 w 117"/>
                  <a:gd name="T29" fmla="*/ 117 h 117"/>
                  <a:gd name="T30" fmla="*/ 117 w 117"/>
                  <a:gd name="T31" fmla="*/ 59 h 117"/>
                  <a:gd name="T32" fmla="*/ 52 w 117"/>
                  <a:gd name="T33" fmla="*/ 59 h 117"/>
                  <a:gd name="T34" fmla="*/ 52 w 117"/>
                  <a:gd name="T35" fmla="*/ 59 h 117"/>
                  <a:gd name="T36" fmla="*/ 50 w 117"/>
                  <a:gd name="T37" fmla="*/ 59 h 117"/>
                  <a:gd name="T38" fmla="*/ 0 w 117"/>
                  <a:gd name="T39" fmla="*/ 59 h 117"/>
                  <a:gd name="T40" fmla="*/ 0 w 117"/>
                  <a:gd name="T41" fmla="*/ 100 h 117"/>
                  <a:gd name="T42" fmla="*/ 50 w 117"/>
                  <a:gd name="T43" fmla="*/ 107 h 117"/>
                  <a:gd name="T44" fmla="*/ 50 w 117"/>
                  <a:gd name="T45" fmla="*/ 59 h 117"/>
                  <a:gd name="T46" fmla="*/ 50 w 117"/>
                  <a:gd name="T47" fmla="*/ 5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7" h="117">
                    <a:moveTo>
                      <a:pt x="52" y="9"/>
                    </a:moveTo>
                    <a:cubicBezTo>
                      <a:pt x="117" y="0"/>
                      <a:pt x="117" y="0"/>
                      <a:pt x="117" y="0"/>
                    </a:cubicBezTo>
                    <a:cubicBezTo>
                      <a:pt x="117" y="57"/>
                      <a:pt x="117" y="57"/>
                      <a:pt x="117" y="57"/>
                    </a:cubicBezTo>
                    <a:cubicBezTo>
                      <a:pt x="52" y="57"/>
                      <a:pt x="52" y="57"/>
                      <a:pt x="52" y="57"/>
                    </a:cubicBezTo>
                    <a:cubicBezTo>
                      <a:pt x="52" y="9"/>
                      <a:pt x="52" y="9"/>
                      <a:pt x="52" y="9"/>
                    </a:cubicBezTo>
                    <a:cubicBezTo>
                      <a:pt x="52" y="9"/>
                      <a:pt x="52" y="9"/>
                      <a:pt x="52" y="9"/>
                    </a:cubicBezTo>
                    <a:close/>
                    <a:moveTo>
                      <a:pt x="50" y="57"/>
                    </a:moveTo>
                    <a:cubicBezTo>
                      <a:pt x="50" y="9"/>
                      <a:pt x="50" y="9"/>
                      <a:pt x="50" y="9"/>
                    </a:cubicBezTo>
                    <a:cubicBezTo>
                      <a:pt x="0" y="16"/>
                      <a:pt x="0" y="16"/>
                      <a:pt x="0" y="16"/>
                    </a:cubicBezTo>
                    <a:cubicBezTo>
                      <a:pt x="0" y="57"/>
                      <a:pt x="0" y="57"/>
                      <a:pt x="0" y="57"/>
                    </a:cubicBezTo>
                    <a:cubicBezTo>
                      <a:pt x="50" y="57"/>
                      <a:pt x="50" y="57"/>
                      <a:pt x="50" y="57"/>
                    </a:cubicBezTo>
                    <a:cubicBezTo>
                      <a:pt x="50" y="57"/>
                      <a:pt x="50" y="57"/>
                      <a:pt x="50" y="57"/>
                    </a:cubicBezTo>
                    <a:close/>
                    <a:moveTo>
                      <a:pt x="52" y="59"/>
                    </a:moveTo>
                    <a:cubicBezTo>
                      <a:pt x="52" y="108"/>
                      <a:pt x="52" y="108"/>
                      <a:pt x="52" y="108"/>
                    </a:cubicBezTo>
                    <a:cubicBezTo>
                      <a:pt x="117" y="117"/>
                      <a:pt x="117" y="117"/>
                      <a:pt x="117" y="117"/>
                    </a:cubicBezTo>
                    <a:cubicBezTo>
                      <a:pt x="117" y="59"/>
                      <a:pt x="117" y="59"/>
                      <a:pt x="117" y="59"/>
                    </a:cubicBezTo>
                    <a:cubicBezTo>
                      <a:pt x="52" y="59"/>
                      <a:pt x="52" y="59"/>
                      <a:pt x="52" y="59"/>
                    </a:cubicBezTo>
                    <a:cubicBezTo>
                      <a:pt x="52" y="59"/>
                      <a:pt x="52" y="59"/>
                      <a:pt x="52" y="59"/>
                    </a:cubicBezTo>
                    <a:close/>
                    <a:moveTo>
                      <a:pt x="50" y="59"/>
                    </a:moveTo>
                    <a:cubicBezTo>
                      <a:pt x="0" y="59"/>
                      <a:pt x="0" y="59"/>
                      <a:pt x="0" y="59"/>
                    </a:cubicBezTo>
                    <a:cubicBezTo>
                      <a:pt x="0" y="100"/>
                      <a:pt x="0" y="100"/>
                      <a:pt x="0" y="100"/>
                    </a:cubicBezTo>
                    <a:cubicBezTo>
                      <a:pt x="50" y="107"/>
                      <a:pt x="50" y="107"/>
                      <a:pt x="50" y="107"/>
                    </a:cubicBezTo>
                    <a:cubicBezTo>
                      <a:pt x="50" y="59"/>
                      <a:pt x="50" y="59"/>
                      <a:pt x="50" y="59"/>
                    </a:cubicBezTo>
                    <a:cubicBezTo>
                      <a:pt x="50" y="59"/>
                      <a:pt x="50" y="59"/>
                      <a:pt x="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000000"/>
                  </a:solidFill>
                </a:endParaRPr>
              </a:p>
            </p:txBody>
          </p:sp>
        </p:grpSp>
        <p:grpSp>
          <p:nvGrpSpPr>
            <p:cNvPr id="7" name="Group 6"/>
            <p:cNvGrpSpPr>
              <a:grpSpLocks noChangeAspect="1"/>
            </p:cNvGrpSpPr>
            <p:nvPr/>
          </p:nvGrpSpPr>
          <p:grpSpPr>
            <a:xfrm>
              <a:off x="6537291" y="4176149"/>
              <a:ext cx="205743" cy="343720"/>
              <a:chOff x="4920755" y="3646581"/>
              <a:chExt cx="501482" cy="837790"/>
            </a:xfrm>
          </p:grpSpPr>
          <p:sp>
            <p:nvSpPr>
              <p:cNvPr id="29" name="Freeform 138"/>
              <p:cNvSpPr>
                <a:spLocks noEditPoints="1"/>
              </p:cNvSpPr>
              <p:nvPr/>
            </p:nvSpPr>
            <p:spPr bwMode="auto">
              <a:xfrm>
                <a:off x="4920755" y="3646581"/>
                <a:ext cx="501482" cy="837790"/>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363"/>
                <a:endParaRPr lang="en-US">
                  <a:solidFill>
                    <a:srgbClr val="000000"/>
                  </a:solidFill>
                </a:endParaRPr>
              </a:p>
            </p:txBody>
          </p:sp>
          <p:sp>
            <p:nvSpPr>
              <p:cNvPr id="35" name="Freeform 14"/>
              <p:cNvSpPr>
                <a:spLocks noEditPoints="1"/>
              </p:cNvSpPr>
              <p:nvPr/>
            </p:nvSpPr>
            <p:spPr bwMode="auto">
              <a:xfrm>
                <a:off x="5048249" y="3908084"/>
                <a:ext cx="257496" cy="257496"/>
              </a:xfrm>
              <a:custGeom>
                <a:avLst/>
                <a:gdLst>
                  <a:gd name="T0" fmla="*/ 52 w 117"/>
                  <a:gd name="T1" fmla="*/ 9 h 117"/>
                  <a:gd name="T2" fmla="*/ 117 w 117"/>
                  <a:gd name="T3" fmla="*/ 0 h 117"/>
                  <a:gd name="T4" fmla="*/ 117 w 117"/>
                  <a:gd name="T5" fmla="*/ 57 h 117"/>
                  <a:gd name="T6" fmla="*/ 52 w 117"/>
                  <a:gd name="T7" fmla="*/ 57 h 117"/>
                  <a:gd name="T8" fmla="*/ 52 w 117"/>
                  <a:gd name="T9" fmla="*/ 9 h 117"/>
                  <a:gd name="T10" fmla="*/ 52 w 117"/>
                  <a:gd name="T11" fmla="*/ 9 h 117"/>
                  <a:gd name="T12" fmla="*/ 50 w 117"/>
                  <a:gd name="T13" fmla="*/ 57 h 117"/>
                  <a:gd name="T14" fmla="*/ 50 w 117"/>
                  <a:gd name="T15" fmla="*/ 9 h 117"/>
                  <a:gd name="T16" fmla="*/ 0 w 117"/>
                  <a:gd name="T17" fmla="*/ 16 h 117"/>
                  <a:gd name="T18" fmla="*/ 0 w 117"/>
                  <a:gd name="T19" fmla="*/ 57 h 117"/>
                  <a:gd name="T20" fmla="*/ 50 w 117"/>
                  <a:gd name="T21" fmla="*/ 57 h 117"/>
                  <a:gd name="T22" fmla="*/ 50 w 117"/>
                  <a:gd name="T23" fmla="*/ 57 h 117"/>
                  <a:gd name="T24" fmla="*/ 52 w 117"/>
                  <a:gd name="T25" fmla="*/ 59 h 117"/>
                  <a:gd name="T26" fmla="*/ 52 w 117"/>
                  <a:gd name="T27" fmla="*/ 108 h 117"/>
                  <a:gd name="T28" fmla="*/ 117 w 117"/>
                  <a:gd name="T29" fmla="*/ 117 h 117"/>
                  <a:gd name="T30" fmla="*/ 117 w 117"/>
                  <a:gd name="T31" fmla="*/ 59 h 117"/>
                  <a:gd name="T32" fmla="*/ 52 w 117"/>
                  <a:gd name="T33" fmla="*/ 59 h 117"/>
                  <a:gd name="T34" fmla="*/ 52 w 117"/>
                  <a:gd name="T35" fmla="*/ 59 h 117"/>
                  <a:gd name="T36" fmla="*/ 50 w 117"/>
                  <a:gd name="T37" fmla="*/ 59 h 117"/>
                  <a:gd name="T38" fmla="*/ 0 w 117"/>
                  <a:gd name="T39" fmla="*/ 59 h 117"/>
                  <a:gd name="T40" fmla="*/ 0 w 117"/>
                  <a:gd name="T41" fmla="*/ 100 h 117"/>
                  <a:gd name="T42" fmla="*/ 50 w 117"/>
                  <a:gd name="T43" fmla="*/ 107 h 117"/>
                  <a:gd name="T44" fmla="*/ 50 w 117"/>
                  <a:gd name="T45" fmla="*/ 59 h 117"/>
                  <a:gd name="T46" fmla="*/ 50 w 117"/>
                  <a:gd name="T47" fmla="*/ 59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7" h="117">
                    <a:moveTo>
                      <a:pt x="52" y="9"/>
                    </a:moveTo>
                    <a:cubicBezTo>
                      <a:pt x="117" y="0"/>
                      <a:pt x="117" y="0"/>
                      <a:pt x="117" y="0"/>
                    </a:cubicBezTo>
                    <a:cubicBezTo>
                      <a:pt x="117" y="57"/>
                      <a:pt x="117" y="57"/>
                      <a:pt x="117" y="57"/>
                    </a:cubicBezTo>
                    <a:cubicBezTo>
                      <a:pt x="52" y="57"/>
                      <a:pt x="52" y="57"/>
                      <a:pt x="52" y="57"/>
                    </a:cubicBezTo>
                    <a:cubicBezTo>
                      <a:pt x="52" y="9"/>
                      <a:pt x="52" y="9"/>
                      <a:pt x="52" y="9"/>
                    </a:cubicBezTo>
                    <a:cubicBezTo>
                      <a:pt x="52" y="9"/>
                      <a:pt x="52" y="9"/>
                      <a:pt x="52" y="9"/>
                    </a:cubicBezTo>
                    <a:close/>
                    <a:moveTo>
                      <a:pt x="50" y="57"/>
                    </a:moveTo>
                    <a:cubicBezTo>
                      <a:pt x="50" y="9"/>
                      <a:pt x="50" y="9"/>
                      <a:pt x="50" y="9"/>
                    </a:cubicBezTo>
                    <a:cubicBezTo>
                      <a:pt x="0" y="16"/>
                      <a:pt x="0" y="16"/>
                      <a:pt x="0" y="16"/>
                    </a:cubicBezTo>
                    <a:cubicBezTo>
                      <a:pt x="0" y="57"/>
                      <a:pt x="0" y="57"/>
                      <a:pt x="0" y="57"/>
                    </a:cubicBezTo>
                    <a:cubicBezTo>
                      <a:pt x="50" y="57"/>
                      <a:pt x="50" y="57"/>
                      <a:pt x="50" y="57"/>
                    </a:cubicBezTo>
                    <a:cubicBezTo>
                      <a:pt x="50" y="57"/>
                      <a:pt x="50" y="57"/>
                      <a:pt x="50" y="57"/>
                    </a:cubicBezTo>
                    <a:close/>
                    <a:moveTo>
                      <a:pt x="52" y="59"/>
                    </a:moveTo>
                    <a:cubicBezTo>
                      <a:pt x="52" y="108"/>
                      <a:pt x="52" y="108"/>
                      <a:pt x="52" y="108"/>
                    </a:cubicBezTo>
                    <a:cubicBezTo>
                      <a:pt x="117" y="117"/>
                      <a:pt x="117" y="117"/>
                      <a:pt x="117" y="117"/>
                    </a:cubicBezTo>
                    <a:cubicBezTo>
                      <a:pt x="117" y="59"/>
                      <a:pt x="117" y="59"/>
                      <a:pt x="117" y="59"/>
                    </a:cubicBezTo>
                    <a:cubicBezTo>
                      <a:pt x="52" y="59"/>
                      <a:pt x="52" y="59"/>
                      <a:pt x="52" y="59"/>
                    </a:cubicBezTo>
                    <a:cubicBezTo>
                      <a:pt x="52" y="59"/>
                      <a:pt x="52" y="59"/>
                      <a:pt x="52" y="59"/>
                    </a:cubicBezTo>
                    <a:close/>
                    <a:moveTo>
                      <a:pt x="50" y="59"/>
                    </a:moveTo>
                    <a:cubicBezTo>
                      <a:pt x="0" y="59"/>
                      <a:pt x="0" y="59"/>
                      <a:pt x="0" y="59"/>
                    </a:cubicBezTo>
                    <a:cubicBezTo>
                      <a:pt x="0" y="100"/>
                      <a:pt x="0" y="100"/>
                      <a:pt x="0" y="100"/>
                    </a:cubicBezTo>
                    <a:cubicBezTo>
                      <a:pt x="50" y="107"/>
                      <a:pt x="50" y="107"/>
                      <a:pt x="50" y="107"/>
                    </a:cubicBezTo>
                    <a:cubicBezTo>
                      <a:pt x="50" y="59"/>
                      <a:pt x="50" y="59"/>
                      <a:pt x="50" y="59"/>
                    </a:cubicBezTo>
                    <a:cubicBezTo>
                      <a:pt x="50" y="59"/>
                      <a:pt x="50" y="59"/>
                      <a:pt x="50"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3"/>
                <a:endParaRPr lang="en-US">
                  <a:solidFill>
                    <a:srgbClr val="000000"/>
                  </a:solidFill>
                </a:endParaRPr>
              </a:p>
            </p:txBody>
          </p:sp>
        </p:grpSp>
        <p:grpSp>
          <p:nvGrpSpPr>
            <p:cNvPr id="36" name="Group 35"/>
            <p:cNvGrpSpPr>
              <a:grpSpLocks noChangeAspect="1"/>
            </p:cNvGrpSpPr>
            <p:nvPr/>
          </p:nvGrpSpPr>
          <p:grpSpPr>
            <a:xfrm>
              <a:off x="8601776" y="4150125"/>
              <a:ext cx="515304" cy="363489"/>
              <a:chOff x="5494783" y="1638578"/>
              <a:chExt cx="638745" cy="450563"/>
            </a:xfrm>
          </p:grpSpPr>
          <p:sp>
            <p:nvSpPr>
              <p:cNvPr id="37" name="Rounded Rectangle 6"/>
              <p:cNvSpPr/>
              <p:nvPr/>
            </p:nvSpPr>
            <p:spPr bwMode="black">
              <a:xfrm rot="16200000">
                <a:off x="5588874" y="1544487"/>
                <a:ext cx="450563" cy="638745"/>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w="10795" cap="flat" cmpd="sng" algn="ctr">
                <a:noFill/>
                <a:prstDash val="solid"/>
                <a:headEnd type="none" w="med" len="med"/>
                <a:tailEnd type="none" w="med" len="med"/>
              </a:ln>
              <a:effectLst/>
            </p:spPr>
            <p:txBody>
              <a:bodyPr vert="horz" wrap="square" lIns="0" tIns="41151" rIns="82302" bIns="41151" numCol="1" rtlCol="0" anchor="ctr" anchorCtr="0" compatLnSpc="1">
                <a:prstTxWarp prst="textNoShape">
                  <a:avLst/>
                </a:prstTxWarp>
              </a:bodyPr>
              <a:lstStyle/>
              <a:p>
                <a:pPr algn="ctr" defTabSz="740740">
                  <a:defRPr/>
                </a:pPr>
                <a:endParaRPr lang="en-US" kern="0" spc="-122" dirty="0" smtClean="0">
                  <a:gradFill>
                    <a:gsLst>
                      <a:gs pos="0">
                        <a:srgbClr val="FFFFFF"/>
                      </a:gs>
                      <a:gs pos="100000">
                        <a:srgbClr val="FFFFFF"/>
                      </a:gs>
                    </a:gsLst>
                    <a:lin ang="5400000" scaled="0"/>
                  </a:gradFill>
                </a:endParaRPr>
              </a:p>
            </p:txBody>
          </p:sp>
          <p:grpSp>
            <p:nvGrpSpPr>
              <p:cNvPr id="38" name="Group 37"/>
              <p:cNvGrpSpPr>
                <a:grpSpLocks noChangeAspect="1"/>
              </p:cNvGrpSpPr>
              <p:nvPr/>
            </p:nvGrpSpPr>
            <p:grpSpPr bwMode="auto">
              <a:xfrm>
                <a:off x="5714075" y="1750893"/>
                <a:ext cx="200160" cy="225932"/>
                <a:chOff x="3485" y="1766"/>
                <a:chExt cx="699" cy="789"/>
              </a:xfrm>
            </p:grpSpPr>
            <p:sp>
              <p:nvSpPr>
                <p:cNvPr id="39" name="Freeform 38"/>
                <p:cNvSpPr>
                  <a:spLocks/>
                </p:cNvSpPr>
                <p:nvPr/>
              </p:nvSpPr>
              <p:spPr bwMode="auto">
                <a:xfrm>
                  <a:off x="3485" y="1950"/>
                  <a:ext cx="699" cy="605"/>
                </a:xfrm>
                <a:custGeom>
                  <a:avLst/>
                  <a:gdLst>
                    <a:gd name="T0" fmla="*/ 296 w 296"/>
                    <a:gd name="T1" fmla="*/ 167 h 256"/>
                    <a:gd name="T2" fmla="*/ 274 w 296"/>
                    <a:gd name="T3" fmla="*/ 207 h 256"/>
                    <a:gd name="T4" fmla="*/ 216 w 296"/>
                    <a:gd name="T5" fmla="*/ 256 h 256"/>
                    <a:gd name="T6" fmla="*/ 159 w 296"/>
                    <a:gd name="T7" fmla="*/ 242 h 256"/>
                    <a:gd name="T8" fmla="*/ 101 w 296"/>
                    <a:gd name="T9" fmla="*/ 256 h 256"/>
                    <a:gd name="T10" fmla="*/ 44 w 296"/>
                    <a:gd name="T11" fmla="*/ 210 h 256"/>
                    <a:gd name="T12" fmla="*/ 24 w 296"/>
                    <a:gd name="T13" fmla="*/ 42 h 256"/>
                    <a:gd name="T14" fmla="*/ 94 w 296"/>
                    <a:gd name="T15" fmla="*/ 0 h 256"/>
                    <a:gd name="T16" fmla="*/ 158 w 296"/>
                    <a:gd name="T17" fmla="*/ 15 h 256"/>
                    <a:gd name="T18" fmla="*/ 222 w 296"/>
                    <a:gd name="T19" fmla="*/ 0 h 256"/>
                    <a:gd name="T20" fmla="*/ 286 w 296"/>
                    <a:gd name="T21" fmla="*/ 34 h 256"/>
                    <a:gd name="T22" fmla="*/ 296 w 296"/>
                    <a:gd name="T23" fmla="*/ 16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256">
                      <a:moveTo>
                        <a:pt x="296" y="167"/>
                      </a:moveTo>
                      <a:cubicBezTo>
                        <a:pt x="288" y="184"/>
                        <a:pt x="284" y="192"/>
                        <a:pt x="274" y="207"/>
                      </a:cubicBezTo>
                      <a:cubicBezTo>
                        <a:pt x="260" y="229"/>
                        <a:pt x="240" y="255"/>
                        <a:pt x="216" y="256"/>
                      </a:cubicBezTo>
                      <a:cubicBezTo>
                        <a:pt x="194" y="256"/>
                        <a:pt x="188" y="241"/>
                        <a:pt x="159" y="242"/>
                      </a:cubicBezTo>
                      <a:cubicBezTo>
                        <a:pt x="129" y="242"/>
                        <a:pt x="123" y="256"/>
                        <a:pt x="101" y="256"/>
                      </a:cubicBezTo>
                      <a:cubicBezTo>
                        <a:pt x="76" y="255"/>
                        <a:pt x="58" y="231"/>
                        <a:pt x="44" y="210"/>
                      </a:cubicBezTo>
                      <a:cubicBezTo>
                        <a:pt x="4" y="150"/>
                        <a:pt x="0" y="80"/>
                        <a:pt x="24" y="42"/>
                      </a:cubicBezTo>
                      <a:cubicBezTo>
                        <a:pt x="42" y="16"/>
                        <a:pt x="69" y="0"/>
                        <a:pt x="94" y="0"/>
                      </a:cubicBezTo>
                      <a:cubicBezTo>
                        <a:pt x="120" y="0"/>
                        <a:pt x="137" y="15"/>
                        <a:pt x="158" y="15"/>
                      </a:cubicBezTo>
                      <a:cubicBezTo>
                        <a:pt x="179" y="15"/>
                        <a:pt x="192" y="0"/>
                        <a:pt x="222" y="0"/>
                      </a:cubicBezTo>
                      <a:cubicBezTo>
                        <a:pt x="245" y="0"/>
                        <a:pt x="269" y="13"/>
                        <a:pt x="286" y="34"/>
                      </a:cubicBezTo>
                      <a:cubicBezTo>
                        <a:pt x="230" y="65"/>
                        <a:pt x="239" y="145"/>
                        <a:pt x="296" y="167"/>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endParaRPr>
                </a:p>
              </p:txBody>
            </p:sp>
            <p:sp>
              <p:nvSpPr>
                <p:cNvPr id="40" name="Freeform 39"/>
                <p:cNvSpPr>
                  <a:spLocks/>
                </p:cNvSpPr>
                <p:nvPr/>
              </p:nvSpPr>
              <p:spPr bwMode="auto">
                <a:xfrm>
                  <a:off x="3825" y="1766"/>
                  <a:ext cx="175" cy="191"/>
                </a:xfrm>
                <a:custGeom>
                  <a:avLst/>
                  <a:gdLst>
                    <a:gd name="T0" fmla="*/ 55 w 74"/>
                    <a:gd name="T1" fmla="*/ 54 h 81"/>
                    <a:gd name="T2" fmla="*/ 71 w 74"/>
                    <a:gd name="T3" fmla="*/ 0 h 81"/>
                    <a:gd name="T4" fmla="*/ 20 w 74"/>
                    <a:gd name="T5" fmla="*/ 28 h 81"/>
                    <a:gd name="T6" fmla="*/ 4 w 74"/>
                    <a:gd name="T7" fmla="*/ 81 h 81"/>
                    <a:gd name="T8" fmla="*/ 55 w 74"/>
                    <a:gd name="T9" fmla="*/ 54 h 81"/>
                  </a:gdLst>
                  <a:ahLst/>
                  <a:cxnLst>
                    <a:cxn ang="0">
                      <a:pos x="T0" y="T1"/>
                    </a:cxn>
                    <a:cxn ang="0">
                      <a:pos x="T2" y="T3"/>
                    </a:cxn>
                    <a:cxn ang="0">
                      <a:pos x="T4" y="T5"/>
                    </a:cxn>
                    <a:cxn ang="0">
                      <a:pos x="T6" y="T7"/>
                    </a:cxn>
                    <a:cxn ang="0">
                      <a:pos x="T8" y="T9"/>
                    </a:cxn>
                  </a:cxnLst>
                  <a:rect l="0" t="0" r="r" b="b"/>
                  <a:pathLst>
                    <a:path w="74" h="81">
                      <a:moveTo>
                        <a:pt x="55" y="54"/>
                      </a:moveTo>
                      <a:cubicBezTo>
                        <a:pt x="66" y="40"/>
                        <a:pt x="74" y="21"/>
                        <a:pt x="71" y="0"/>
                      </a:cubicBezTo>
                      <a:cubicBezTo>
                        <a:pt x="54" y="2"/>
                        <a:pt x="33" y="13"/>
                        <a:pt x="20" y="28"/>
                      </a:cubicBezTo>
                      <a:cubicBezTo>
                        <a:pt x="9" y="41"/>
                        <a:pt x="0" y="61"/>
                        <a:pt x="4" y="81"/>
                      </a:cubicBezTo>
                      <a:cubicBezTo>
                        <a:pt x="23" y="81"/>
                        <a:pt x="44" y="70"/>
                        <a:pt x="55" y="54"/>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endParaRPr>
                </a:p>
              </p:txBody>
            </p:sp>
          </p:grpSp>
        </p:grpSp>
        <p:grpSp>
          <p:nvGrpSpPr>
            <p:cNvPr id="41" name="Group 40"/>
            <p:cNvGrpSpPr>
              <a:grpSpLocks noChangeAspect="1"/>
            </p:cNvGrpSpPr>
            <p:nvPr/>
          </p:nvGrpSpPr>
          <p:grpSpPr>
            <a:xfrm>
              <a:off x="8321923" y="4147548"/>
              <a:ext cx="219246" cy="366279"/>
              <a:chOff x="6721853" y="1577749"/>
              <a:chExt cx="342518" cy="572221"/>
            </a:xfrm>
          </p:grpSpPr>
          <p:sp>
            <p:nvSpPr>
              <p:cNvPr id="43" name="Freeform 138"/>
              <p:cNvSpPr>
                <a:spLocks noEditPoints="1"/>
              </p:cNvSpPr>
              <p:nvPr/>
            </p:nvSpPr>
            <p:spPr bwMode="auto">
              <a:xfrm>
                <a:off x="6721853" y="1577749"/>
                <a:ext cx="342518" cy="572221"/>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endParaRPr>
              </a:p>
            </p:txBody>
          </p:sp>
          <p:pic>
            <p:nvPicPr>
              <p:cNvPr id="44" name="Picture 14"/>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6813197" y="1748889"/>
                <a:ext cx="173616" cy="203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69" name="Oval 68"/>
            <p:cNvSpPr/>
            <p:nvPr/>
          </p:nvSpPr>
          <p:spPr bwMode="auto">
            <a:xfrm>
              <a:off x="2670119" y="3810489"/>
              <a:ext cx="1042022" cy="1092854"/>
            </a:xfrm>
            <a:prstGeom prst="ellipse">
              <a:avLst/>
            </a:prstGeom>
            <a:noFill/>
            <a:ln w="73025">
              <a:solidFill>
                <a:schemeClr val="bg1"/>
              </a:solid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70" name="Rectangle 69"/>
            <p:cNvSpPr/>
            <p:nvPr/>
          </p:nvSpPr>
          <p:spPr>
            <a:xfrm>
              <a:off x="2262087" y="3548211"/>
              <a:ext cx="1785597" cy="337015"/>
            </a:xfrm>
            <a:prstGeom prst="rect">
              <a:avLst/>
            </a:prstGeom>
          </p:spPr>
          <p:txBody>
            <a:bodyPr wrap="square" lIns="91440" tIns="91440" rIns="91440" bIns="91440">
              <a:spAutoFit/>
            </a:bodyPr>
            <a:lstStyle/>
            <a:p>
              <a:pPr algn="ctr" defTabSz="914099" fontAlgn="base">
                <a:lnSpc>
                  <a:spcPct val="90000"/>
                </a:lnSpc>
                <a:spcBef>
                  <a:spcPct val="0"/>
                </a:spcBef>
                <a:spcAft>
                  <a:spcPct val="0"/>
                </a:spcAft>
              </a:pPr>
              <a:r>
                <a:rPr lang="en-US" sz="1100" kern="0" spc="-50" dirty="0" smtClean="0">
                  <a:latin typeface="Segoe UI Light"/>
                </a:rPr>
                <a:t>Azure and Windows Server</a:t>
              </a:r>
              <a:endParaRPr lang="en-US" sz="1100" kern="0" spc="-50" dirty="0">
                <a:latin typeface="Segoe UI Light"/>
              </a:endParaRPr>
            </a:p>
          </p:txBody>
        </p:sp>
        <p:sp>
          <p:nvSpPr>
            <p:cNvPr id="74" name="Freeform 10"/>
            <p:cNvSpPr>
              <a:spLocks noEditPoints="1"/>
            </p:cNvSpPr>
            <p:nvPr/>
          </p:nvSpPr>
          <p:spPr bwMode="black">
            <a:xfrm>
              <a:off x="2858570" y="4000396"/>
              <a:ext cx="441852" cy="279854"/>
            </a:xfrm>
            <a:custGeom>
              <a:avLst/>
              <a:gdLst>
                <a:gd name="T0" fmla="*/ 401 w 672"/>
                <a:gd name="T1" fmla="*/ 114 h 402"/>
                <a:gd name="T2" fmla="*/ 545 w 672"/>
                <a:gd name="T3" fmla="*/ 258 h 402"/>
                <a:gd name="T4" fmla="*/ 401 w 672"/>
                <a:gd name="T5" fmla="*/ 402 h 402"/>
                <a:gd name="T6" fmla="*/ 401 w 672"/>
                <a:gd name="T7" fmla="*/ 402 h 402"/>
                <a:gd name="T8" fmla="*/ 401 w 672"/>
                <a:gd name="T9" fmla="*/ 402 h 402"/>
                <a:gd name="T10" fmla="*/ 96 w 672"/>
                <a:gd name="T11" fmla="*/ 402 h 402"/>
                <a:gd name="T12" fmla="*/ 96 w 672"/>
                <a:gd name="T13" fmla="*/ 402 h 402"/>
                <a:gd name="T14" fmla="*/ 90 w 672"/>
                <a:gd name="T15" fmla="*/ 402 h 402"/>
                <a:gd name="T16" fmla="*/ 90 w 672"/>
                <a:gd name="T17" fmla="*/ 402 h 402"/>
                <a:gd name="T18" fmla="*/ 89 w 672"/>
                <a:gd name="T19" fmla="*/ 402 h 402"/>
                <a:gd name="T20" fmla="*/ 0 w 672"/>
                <a:gd name="T21" fmla="*/ 314 h 402"/>
                <a:gd name="T22" fmla="*/ 89 w 672"/>
                <a:gd name="T23" fmla="*/ 225 h 402"/>
                <a:gd name="T24" fmla="*/ 124 w 672"/>
                <a:gd name="T25" fmla="*/ 233 h 402"/>
                <a:gd name="T26" fmla="*/ 226 w 672"/>
                <a:gd name="T27" fmla="*/ 171 h 402"/>
                <a:gd name="T28" fmla="*/ 278 w 672"/>
                <a:gd name="T29" fmla="*/ 184 h 402"/>
                <a:gd name="T30" fmla="*/ 401 w 672"/>
                <a:gd name="T31" fmla="*/ 114 h 402"/>
                <a:gd name="T32" fmla="*/ 544 w 672"/>
                <a:gd name="T33" fmla="*/ 0 h 402"/>
                <a:gd name="T34" fmla="*/ 672 w 672"/>
                <a:gd name="T35" fmla="*/ 128 h 402"/>
                <a:gd name="T36" fmla="*/ 557 w 672"/>
                <a:gd name="T37" fmla="*/ 255 h 402"/>
                <a:gd name="T38" fmla="*/ 557 w 672"/>
                <a:gd name="T39" fmla="*/ 253 h 402"/>
                <a:gd name="T40" fmla="*/ 403 w 672"/>
                <a:gd name="T41" fmla="*/ 100 h 402"/>
                <a:gd name="T42" fmla="*/ 273 w 672"/>
                <a:gd name="T43" fmla="*/ 171 h 402"/>
                <a:gd name="T44" fmla="*/ 229 w 672"/>
                <a:gd name="T45" fmla="*/ 159 h 402"/>
                <a:gd name="T46" fmla="*/ 192 w 672"/>
                <a:gd name="T47" fmla="*/ 168 h 402"/>
                <a:gd name="T48" fmla="*/ 265 w 672"/>
                <a:gd name="T49" fmla="*/ 104 h 402"/>
                <a:gd name="T50" fmla="*/ 295 w 672"/>
                <a:gd name="T51" fmla="*/ 111 h 402"/>
                <a:gd name="T52" fmla="*/ 387 w 672"/>
                <a:gd name="T53" fmla="*/ 53 h 402"/>
                <a:gd name="T54" fmla="*/ 433 w 672"/>
                <a:gd name="T55" fmla="*/ 65 h 402"/>
                <a:gd name="T56" fmla="*/ 544 w 672"/>
                <a:gd name="T57"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2" h="402">
                  <a:moveTo>
                    <a:pt x="401" y="114"/>
                  </a:moveTo>
                  <a:cubicBezTo>
                    <a:pt x="481" y="114"/>
                    <a:pt x="545" y="178"/>
                    <a:pt x="545" y="258"/>
                  </a:cubicBezTo>
                  <a:cubicBezTo>
                    <a:pt x="545" y="338"/>
                    <a:pt x="481" y="402"/>
                    <a:pt x="401" y="402"/>
                  </a:cubicBezTo>
                  <a:cubicBezTo>
                    <a:pt x="401" y="402"/>
                    <a:pt x="401" y="402"/>
                    <a:pt x="401" y="402"/>
                  </a:cubicBezTo>
                  <a:cubicBezTo>
                    <a:pt x="401" y="402"/>
                    <a:pt x="401" y="402"/>
                    <a:pt x="401" y="402"/>
                  </a:cubicBezTo>
                  <a:cubicBezTo>
                    <a:pt x="96" y="402"/>
                    <a:pt x="96" y="402"/>
                    <a:pt x="96" y="402"/>
                  </a:cubicBezTo>
                  <a:cubicBezTo>
                    <a:pt x="96" y="402"/>
                    <a:pt x="96" y="402"/>
                    <a:pt x="96" y="402"/>
                  </a:cubicBezTo>
                  <a:cubicBezTo>
                    <a:pt x="90" y="402"/>
                    <a:pt x="90" y="402"/>
                    <a:pt x="90" y="402"/>
                  </a:cubicBezTo>
                  <a:cubicBezTo>
                    <a:pt x="90" y="402"/>
                    <a:pt x="90" y="402"/>
                    <a:pt x="90" y="402"/>
                  </a:cubicBezTo>
                  <a:cubicBezTo>
                    <a:pt x="90" y="402"/>
                    <a:pt x="89" y="402"/>
                    <a:pt x="89" y="402"/>
                  </a:cubicBezTo>
                  <a:cubicBezTo>
                    <a:pt x="40" y="402"/>
                    <a:pt x="0" y="363"/>
                    <a:pt x="0" y="314"/>
                  </a:cubicBezTo>
                  <a:cubicBezTo>
                    <a:pt x="0" y="265"/>
                    <a:pt x="40" y="225"/>
                    <a:pt x="89" y="225"/>
                  </a:cubicBezTo>
                  <a:cubicBezTo>
                    <a:pt x="102" y="225"/>
                    <a:pt x="114" y="228"/>
                    <a:pt x="124" y="233"/>
                  </a:cubicBezTo>
                  <a:cubicBezTo>
                    <a:pt x="143" y="196"/>
                    <a:pt x="181" y="171"/>
                    <a:pt x="226" y="171"/>
                  </a:cubicBezTo>
                  <a:cubicBezTo>
                    <a:pt x="244" y="171"/>
                    <a:pt x="262" y="176"/>
                    <a:pt x="278" y="184"/>
                  </a:cubicBezTo>
                  <a:cubicBezTo>
                    <a:pt x="303" y="142"/>
                    <a:pt x="349" y="114"/>
                    <a:pt x="401" y="114"/>
                  </a:cubicBezTo>
                  <a:close/>
                  <a:moveTo>
                    <a:pt x="544" y="0"/>
                  </a:moveTo>
                  <a:cubicBezTo>
                    <a:pt x="615" y="0"/>
                    <a:pt x="672" y="57"/>
                    <a:pt x="672" y="128"/>
                  </a:cubicBezTo>
                  <a:cubicBezTo>
                    <a:pt x="672" y="194"/>
                    <a:pt x="622" y="249"/>
                    <a:pt x="557" y="255"/>
                  </a:cubicBezTo>
                  <a:cubicBezTo>
                    <a:pt x="557" y="253"/>
                    <a:pt x="557" y="253"/>
                    <a:pt x="557" y="253"/>
                  </a:cubicBezTo>
                  <a:cubicBezTo>
                    <a:pt x="557" y="168"/>
                    <a:pt x="488" y="100"/>
                    <a:pt x="403" y="100"/>
                  </a:cubicBezTo>
                  <a:cubicBezTo>
                    <a:pt x="348" y="100"/>
                    <a:pt x="300" y="128"/>
                    <a:pt x="273" y="171"/>
                  </a:cubicBezTo>
                  <a:cubicBezTo>
                    <a:pt x="260" y="163"/>
                    <a:pt x="245" y="159"/>
                    <a:pt x="229" y="159"/>
                  </a:cubicBezTo>
                  <a:cubicBezTo>
                    <a:pt x="216" y="159"/>
                    <a:pt x="203" y="162"/>
                    <a:pt x="192" y="168"/>
                  </a:cubicBezTo>
                  <a:cubicBezTo>
                    <a:pt x="196" y="132"/>
                    <a:pt x="227" y="104"/>
                    <a:pt x="265" y="104"/>
                  </a:cubicBezTo>
                  <a:cubicBezTo>
                    <a:pt x="275" y="104"/>
                    <a:pt x="286" y="106"/>
                    <a:pt x="295" y="111"/>
                  </a:cubicBezTo>
                  <a:cubicBezTo>
                    <a:pt x="311" y="77"/>
                    <a:pt x="346" y="53"/>
                    <a:pt x="387" y="53"/>
                  </a:cubicBezTo>
                  <a:cubicBezTo>
                    <a:pt x="403" y="53"/>
                    <a:pt x="419" y="57"/>
                    <a:pt x="433" y="65"/>
                  </a:cubicBezTo>
                  <a:cubicBezTo>
                    <a:pt x="455" y="26"/>
                    <a:pt x="496" y="0"/>
                    <a:pt x="54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1337" tIns="35669" rIns="71337" bIns="35669" numCol="1" anchor="t" anchorCtr="0" compatLnSpc="1">
              <a:prstTxWarp prst="textNoShape">
                <a:avLst/>
              </a:prstTxWarp>
            </a:bodyPr>
            <a:lstStyle/>
            <a:p>
              <a:pPr defTabSz="713366"/>
              <a:endParaRPr lang="en-US" sz="1404">
                <a:solidFill>
                  <a:prstClr val="black"/>
                </a:solidFill>
                <a:cs typeface="Segoe UI Light" pitchFamily="34" charset="0"/>
              </a:endParaRPr>
            </a:p>
          </p:txBody>
        </p:sp>
        <p:sp>
          <p:nvSpPr>
            <p:cNvPr id="75" name="Rectangle 74"/>
            <p:cNvSpPr/>
            <p:nvPr/>
          </p:nvSpPr>
          <p:spPr bwMode="auto">
            <a:xfrm>
              <a:off x="4561173" y="1893157"/>
              <a:ext cx="2413078" cy="683599"/>
            </a:xfrm>
            <a:prstGeom prst="rect">
              <a:avLst/>
            </a:prstGeom>
            <a:solidFill>
              <a:srgbClr val="7FBA00"/>
            </a:solidFill>
            <a:ln w="25400" cap="flat" cmpd="sng" algn="ctr">
              <a:noFill/>
              <a:prstDash val="solid"/>
              <a:headEnd type="none" w="med" len="med"/>
              <a:tailEnd type="none" w="med" len="med"/>
            </a:ln>
            <a:effectLst/>
          </p:spPr>
          <p:txBody>
            <a:bodyPr vert="horz" wrap="square" lIns="91440" tIns="91440" rIns="91436" bIns="91440" numCol="1" rtlCol="0" anchor="t" anchorCtr="0" compatLnSpc="1">
              <a:prstTxWarp prst="textNoShape">
                <a:avLst/>
              </a:prstTxWarp>
            </a:bodyPr>
            <a:lstStyle/>
            <a:p>
              <a:pPr defTabSz="932468"/>
              <a:endParaRPr lang="en-US" dirty="0" err="1">
                <a:solidFill>
                  <a:srgbClr val="000000"/>
                </a:solidFill>
              </a:endParaRPr>
            </a:p>
          </p:txBody>
        </p:sp>
        <p:sp>
          <p:nvSpPr>
            <p:cNvPr id="76" name="Rounded Rectangle 6"/>
            <p:cNvSpPr/>
            <p:nvPr/>
          </p:nvSpPr>
          <p:spPr bwMode="black">
            <a:xfrm rot="16200000">
              <a:off x="6611552" y="2225211"/>
              <a:ext cx="190731" cy="296439"/>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w="10795" cap="flat" cmpd="sng" algn="ctr">
              <a:noFill/>
              <a:prstDash val="solid"/>
              <a:headEnd type="none" w="med" len="med"/>
              <a:tailEnd type="none" w="med" len="med"/>
            </a:ln>
            <a:effectLst/>
          </p:spPr>
          <p:txBody>
            <a:bodyPr vert="horz" wrap="square" lIns="0" tIns="31477" rIns="62956" bIns="31477" numCol="1" rtlCol="0" anchor="ctr" anchorCtr="0" compatLnSpc="1">
              <a:prstTxWarp prst="textNoShape">
                <a:avLst/>
              </a:prstTxWarp>
            </a:bodyPr>
            <a:lstStyle/>
            <a:p>
              <a:pPr algn="ctr" defTabSz="566611">
                <a:defRPr/>
              </a:pPr>
              <a:endParaRPr lang="en-US" sz="1122" kern="0" spc="-94" dirty="0" smtClean="0">
                <a:gradFill>
                  <a:gsLst>
                    <a:gs pos="0">
                      <a:srgbClr val="FFFFFF"/>
                    </a:gs>
                    <a:gs pos="100000">
                      <a:srgbClr val="FFFFFF"/>
                    </a:gs>
                  </a:gsLst>
                  <a:lin ang="5400000" scaled="0"/>
                </a:gradFill>
                <a:latin typeface="+mj-lt"/>
              </a:endParaRPr>
            </a:p>
          </p:txBody>
        </p:sp>
        <p:sp>
          <p:nvSpPr>
            <p:cNvPr id="77" name="Freeform 45"/>
            <p:cNvSpPr>
              <a:spLocks noEditPoints="1"/>
            </p:cNvSpPr>
            <p:nvPr/>
          </p:nvSpPr>
          <p:spPr bwMode="auto">
            <a:xfrm>
              <a:off x="6647923" y="1993538"/>
              <a:ext cx="121714" cy="226387"/>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51248" fontAlgn="base">
                <a:spcBef>
                  <a:spcPct val="0"/>
                </a:spcBef>
                <a:spcAft>
                  <a:spcPct val="0"/>
                </a:spcAft>
                <a:defRPr/>
              </a:pPr>
              <a:endParaRPr lang="en-US" sz="1632" kern="0" smtClean="0">
                <a:solidFill>
                  <a:srgbClr val="505050"/>
                </a:solidFill>
                <a:latin typeface="+mj-lt"/>
                <a:ea typeface="ＭＳ Ｐゴシック" charset="0"/>
              </a:endParaRPr>
            </a:p>
          </p:txBody>
        </p:sp>
        <p:pic>
          <p:nvPicPr>
            <p:cNvPr id="78" name="Picture 6" descr="C:\temp\WinAzure_rgb_Wht_S.png"/>
            <p:cNvPicPr>
              <a:picLocks noChangeAspect="1" noChangeArrowheads="1"/>
            </p:cNvPicPr>
            <p:nvPr/>
          </p:nvPicPr>
          <p:blipFill rotWithShape="1">
            <a:blip r:embed="rId4">
              <a:extLst>
                <a:ext uri="{28A0092B-C50C-407E-A947-70E740481C1C}">
                  <a14:useLocalDpi xmlns:a14="http://schemas.microsoft.com/office/drawing/2010/main" val="0"/>
                </a:ext>
              </a:extLst>
            </a:blip>
            <a:srcRect l="3371" t="15460" r="80628" b="15496"/>
            <a:stretch/>
          </p:blipFill>
          <p:spPr bwMode="auto">
            <a:xfrm>
              <a:off x="6641152" y="2320195"/>
              <a:ext cx="106348" cy="110016"/>
            </a:xfrm>
            <a:prstGeom prst="rect">
              <a:avLst/>
            </a:prstGeom>
            <a:noFill/>
            <a:extLst>
              <a:ext uri="{909E8E84-426E-40DD-AFC4-6F175D3DCCD1}">
                <a14:hiddenFill xmlns:a14="http://schemas.microsoft.com/office/drawing/2010/main">
                  <a:solidFill>
                    <a:srgbClr val="FFFFFF"/>
                  </a:solidFill>
                </a14:hiddenFill>
              </a:ext>
            </a:extLst>
          </p:spPr>
        </p:pic>
        <p:pic>
          <p:nvPicPr>
            <p:cNvPr id="79" name="Picture 6" descr="C:\temp\WinAzure_rgb_Wht_S.png"/>
            <p:cNvPicPr>
              <a:picLocks noChangeAspect="1" noChangeArrowheads="1"/>
            </p:cNvPicPr>
            <p:nvPr/>
          </p:nvPicPr>
          <p:blipFill rotWithShape="1">
            <a:blip r:embed="rId4">
              <a:extLst>
                <a:ext uri="{28A0092B-C50C-407E-A947-70E740481C1C}">
                  <a14:useLocalDpi xmlns:a14="http://schemas.microsoft.com/office/drawing/2010/main" val="0"/>
                </a:ext>
              </a:extLst>
            </a:blip>
            <a:srcRect l="3371" t="15460" r="80628" b="15496"/>
            <a:stretch/>
          </p:blipFill>
          <p:spPr bwMode="auto">
            <a:xfrm>
              <a:off x="6667911" y="2060236"/>
              <a:ext cx="78012" cy="80703"/>
            </a:xfrm>
            <a:prstGeom prst="rect">
              <a:avLst/>
            </a:prstGeom>
            <a:noFill/>
            <a:extLst>
              <a:ext uri="{909E8E84-426E-40DD-AFC4-6F175D3DCCD1}">
                <a14:hiddenFill xmlns:a14="http://schemas.microsoft.com/office/drawing/2010/main">
                  <a:solidFill>
                    <a:srgbClr val="FFFFFF"/>
                  </a:solidFill>
                </a14:hiddenFill>
              </a:ext>
            </a:extLst>
          </p:spPr>
        </p:pic>
        <p:sp>
          <p:nvSpPr>
            <p:cNvPr id="80" name="Rectangle 79"/>
            <p:cNvSpPr/>
            <p:nvPr/>
          </p:nvSpPr>
          <p:spPr>
            <a:xfrm>
              <a:off x="5098581" y="2225266"/>
              <a:ext cx="1371032" cy="244682"/>
            </a:xfrm>
            <a:prstGeom prst="rect">
              <a:avLst/>
            </a:prstGeom>
          </p:spPr>
          <p:txBody>
            <a:bodyPr wrap="square">
              <a:spAutoFit/>
            </a:bodyPr>
            <a:lstStyle/>
            <a:p>
              <a:pPr marL="0" lvl="1" algn="ctr" defTabSz="932468">
                <a:lnSpc>
                  <a:spcPct val="90000"/>
                </a:lnSpc>
                <a:spcAft>
                  <a:spcPts val="340"/>
                </a:spcAft>
                <a:defRPr/>
              </a:pPr>
              <a:r>
                <a:rPr lang="en-US" sz="1100" dirty="0" smtClean="0">
                  <a:solidFill>
                    <a:srgbClr val="FFFFFF"/>
                  </a:solidFill>
                  <a:latin typeface="+mj-lt"/>
                </a:rPr>
                <a:t>Universal projects</a:t>
              </a:r>
            </a:p>
          </p:txBody>
        </p:sp>
        <p:sp>
          <p:nvSpPr>
            <p:cNvPr id="81" name="Rectangle 80"/>
            <p:cNvSpPr/>
            <p:nvPr/>
          </p:nvSpPr>
          <p:spPr bwMode="auto">
            <a:xfrm>
              <a:off x="4559230" y="2660114"/>
              <a:ext cx="2413078" cy="681037"/>
            </a:xfrm>
            <a:prstGeom prst="rect">
              <a:avLst/>
            </a:prstGeom>
            <a:solidFill>
              <a:srgbClr val="7FBA00"/>
            </a:solidFill>
            <a:ln w="25400" cap="flat" cmpd="sng" algn="ctr">
              <a:noFill/>
              <a:prstDash val="solid"/>
              <a:headEnd type="none" w="med" len="med"/>
              <a:tailEnd type="none" w="med" len="med"/>
            </a:ln>
            <a:effectLst/>
          </p:spPr>
          <p:txBody>
            <a:bodyPr vert="horz" wrap="square" lIns="91440" tIns="91440" rIns="91436" bIns="91440" numCol="1" rtlCol="0" anchor="t" anchorCtr="0" compatLnSpc="1">
              <a:prstTxWarp prst="textNoShape">
                <a:avLst/>
              </a:prstTxWarp>
            </a:bodyPr>
            <a:lstStyle/>
            <a:p>
              <a:pPr defTabSz="932468"/>
              <a:endParaRPr lang="en-US" dirty="0" err="1">
                <a:solidFill>
                  <a:srgbClr val="000000"/>
                </a:solidFill>
                <a:latin typeface="+mj-lt"/>
              </a:endParaRPr>
            </a:p>
          </p:txBody>
        </p:sp>
        <p:sp>
          <p:nvSpPr>
            <p:cNvPr id="82" name="Rounded Rectangle 6"/>
            <p:cNvSpPr/>
            <p:nvPr/>
          </p:nvSpPr>
          <p:spPr bwMode="black">
            <a:xfrm rot="16200000">
              <a:off x="6587575" y="2997285"/>
              <a:ext cx="190731" cy="296439"/>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w="10795" cap="flat" cmpd="sng" algn="ctr">
              <a:noFill/>
              <a:prstDash val="solid"/>
              <a:headEnd type="none" w="med" len="med"/>
              <a:tailEnd type="none" w="med" len="med"/>
            </a:ln>
            <a:effectLst/>
          </p:spPr>
          <p:txBody>
            <a:bodyPr vert="horz" wrap="square" lIns="0" tIns="31477" rIns="62956" bIns="31477" numCol="1" rtlCol="0" anchor="ctr" anchorCtr="0" compatLnSpc="1">
              <a:prstTxWarp prst="textNoShape">
                <a:avLst/>
              </a:prstTxWarp>
            </a:bodyPr>
            <a:lstStyle/>
            <a:p>
              <a:pPr algn="ctr" defTabSz="566611">
                <a:defRPr/>
              </a:pPr>
              <a:endParaRPr lang="en-US" sz="1122" kern="0" spc="-94" dirty="0" smtClean="0">
                <a:gradFill>
                  <a:gsLst>
                    <a:gs pos="0">
                      <a:srgbClr val="FFFFFF"/>
                    </a:gs>
                    <a:gs pos="100000">
                      <a:srgbClr val="FFFFFF"/>
                    </a:gs>
                  </a:gsLst>
                  <a:lin ang="5400000" scaled="0"/>
                </a:gradFill>
                <a:latin typeface="+mj-lt"/>
              </a:endParaRPr>
            </a:p>
          </p:txBody>
        </p:sp>
        <p:sp>
          <p:nvSpPr>
            <p:cNvPr id="83" name="Freeform 45"/>
            <p:cNvSpPr>
              <a:spLocks noEditPoints="1"/>
            </p:cNvSpPr>
            <p:nvPr/>
          </p:nvSpPr>
          <p:spPr bwMode="auto">
            <a:xfrm>
              <a:off x="6623946" y="2765612"/>
              <a:ext cx="121714" cy="226387"/>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rgbClr val="FFFFFF"/>
            </a:solidFill>
            <a:ln>
              <a:noFill/>
            </a:ln>
          </p:spPr>
          <p:txBody>
            <a:bodyPr vert="horz" wrap="square" lIns="93260" tIns="46630" rIns="93260" bIns="46630" numCol="1" anchor="t" anchorCtr="0" compatLnSpc="1">
              <a:prstTxWarp prst="textNoShape">
                <a:avLst/>
              </a:prstTxWarp>
            </a:bodyPr>
            <a:lstStyle/>
            <a:p>
              <a:pPr defTabSz="951248" fontAlgn="base">
                <a:spcBef>
                  <a:spcPct val="0"/>
                </a:spcBef>
                <a:spcAft>
                  <a:spcPct val="0"/>
                </a:spcAft>
                <a:defRPr/>
              </a:pPr>
              <a:endParaRPr lang="en-US" sz="1632" kern="0" smtClean="0">
                <a:solidFill>
                  <a:srgbClr val="505050"/>
                </a:solidFill>
                <a:latin typeface="+mj-lt"/>
                <a:ea typeface="ＭＳ Ｐゴシック" charset="0"/>
              </a:endParaRPr>
            </a:p>
          </p:txBody>
        </p:sp>
        <p:pic>
          <p:nvPicPr>
            <p:cNvPr id="84" name="Picture 6" descr="C:\temp\WinAzure_rgb_Wht_S.png"/>
            <p:cNvPicPr>
              <a:picLocks noChangeAspect="1" noChangeArrowheads="1"/>
            </p:cNvPicPr>
            <p:nvPr/>
          </p:nvPicPr>
          <p:blipFill rotWithShape="1">
            <a:blip r:embed="rId4">
              <a:extLst>
                <a:ext uri="{28A0092B-C50C-407E-A947-70E740481C1C}">
                  <a14:useLocalDpi xmlns:a14="http://schemas.microsoft.com/office/drawing/2010/main" val="0"/>
                </a:ext>
              </a:extLst>
            </a:blip>
            <a:srcRect l="3371" t="15460" r="80628" b="15496"/>
            <a:stretch/>
          </p:blipFill>
          <p:spPr bwMode="auto">
            <a:xfrm>
              <a:off x="6617175" y="3092269"/>
              <a:ext cx="106348" cy="110016"/>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6" descr="C:\temp\WinAzure_rgb_Wht_S.png"/>
            <p:cNvPicPr>
              <a:picLocks noChangeAspect="1" noChangeArrowheads="1"/>
            </p:cNvPicPr>
            <p:nvPr/>
          </p:nvPicPr>
          <p:blipFill rotWithShape="1">
            <a:blip r:embed="rId4">
              <a:extLst>
                <a:ext uri="{28A0092B-C50C-407E-A947-70E740481C1C}">
                  <a14:useLocalDpi xmlns:a14="http://schemas.microsoft.com/office/drawing/2010/main" val="0"/>
                </a:ext>
              </a:extLst>
            </a:blip>
            <a:srcRect l="3371" t="15460" r="80628" b="15496"/>
            <a:stretch/>
          </p:blipFill>
          <p:spPr bwMode="auto">
            <a:xfrm>
              <a:off x="6643934" y="2832310"/>
              <a:ext cx="78012" cy="80703"/>
            </a:xfrm>
            <a:prstGeom prst="rect">
              <a:avLst/>
            </a:prstGeom>
            <a:noFill/>
            <a:extLst>
              <a:ext uri="{909E8E84-426E-40DD-AFC4-6F175D3DCCD1}">
                <a14:hiddenFill xmlns:a14="http://schemas.microsoft.com/office/drawing/2010/main">
                  <a:solidFill>
                    <a:srgbClr val="FFFFFF"/>
                  </a:solidFill>
                </a14:hiddenFill>
              </a:ext>
            </a:extLst>
          </p:spPr>
        </p:pic>
        <p:sp>
          <p:nvSpPr>
            <p:cNvPr id="86" name="Rectangle 85"/>
            <p:cNvSpPr/>
            <p:nvPr/>
          </p:nvSpPr>
          <p:spPr>
            <a:xfrm>
              <a:off x="5181667" y="2956774"/>
              <a:ext cx="870751" cy="244682"/>
            </a:xfrm>
            <a:prstGeom prst="rect">
              <a:avLst/>
            </a:prstGeom>
          </p:spPr>
          <p:txBody>
            <a:bodyPr wrap="none">
              <a:spAutoFit/>
            </a:bodyPr>
            <a:lstStyle/>
            <a:p>
              <a:pPr marL="0" lvl="1" algn="ctr" defTabSz="932468">
                <a:lnSpc>
                  <a:spcPct val="90000"/>
                </a:lnSpc>
                <a:spcAft>
                  <a:spcPts val="340"/>
                </a:spcAft>
                <a:defRPr/>
              </a:pPr>
              <a:r>
                <a:rPr lang="en-US" sz="1100" dirty="0" smtClean="0">
                  <a:solidFill>
                    <a:srgbClr val="FFFFFF"/>
                  </a:solidFill>
                  <a:latin typeface="+mj-lt"/>
                </a:rPr>
                <a:t>.NET Native</a:t>
              </a:r>
            </a:p>
          </p:txBody>
        </p:sp>
        <p:sp>
          <p:nvSpPr>
            <p:cNvPr id="87" name="Rectangle 86"/>
            <p:cNvSpPr/>
            <p:nvPr/>
          </p:nvSpPr>
          <p:spPr bwMode="auto">
            <a:xfrm>
              <a:off x="2046955" y="2660115"/>
              <a:ext cx="2418862" cy="686256"/>
            </a:xfrm>
            <a:prstGeom prst="rect">
              <a:avLst/>
            </a:prstGeom>
            <a:solidFill>
              <a:srgbClr val="0072C6"/>
            </a:solidFill>
            <a:ln w="25400" cap="flat" cmpd="sng" algn="ctr">
              <a:noFill/>
              <a:prstDash val="solid"/>
              <a:headEnd type="none" w="med" len="med"/>
              <a:tailEnd type="none" w="med" len="med"/>
            </a:ln>
            <a:effectLst/>
          </p:spPr>
          <p:txBody>
            <a:bodyPr vert="horz" wrap="square" lIns="182880" tIns="0" rIns="91436" bIns="0"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88" name="Rectangle 87"/>
            <p:cNvSpPr/>
            <p:nvPr/>
          </p:nvSpPr>
          <p:spPr bwMode="auto">
            <a:xfrm>
              <a:off x="2046955" y="1893157"/>
              <a:ext cx="2418862" cy="683600"/>
            </a:xfrm>
            <a:prstGeom prst="rect">
              <a:avLst/>
            </a:prstGeom>
            <a:solidFill>
              <a:srgbClr val="0072C6"/>
            </a:solidFill>
            <a:ln w="25400" cap="flat" cmpd="sng" algn="ctr">
              <a:noFill/>
              <a:prstDash val="solid"/>
              <a:headEnd type="none" w="med" len="med"/>
              <a:tailEnd type="none" w="med" len="med"/>
            </a:ln>
            <a:effectLst/>
          </p:spPr>
          <p:txBody>
            <a:bodyPr vert="horz" wrap="square" lIns="182880" tIns="0" rIns="91436" bIns="0" numCol="1" rtlCol="0" anchor="ctr" anchorCtr="0" compatLnSpc="1">
              <a:prstTxWarp prst="textNoShape">
                <a:avLst/>
              </a:prstTxWarp>
            </a:bodyPr>
            <a:lstStyle/>
            <a:p>
              <a:pPr defTabSz="932468"/>
              <a:endParaRPr lang="en-US" dirty="0" err="1">
                <a:solidFill>
                  <a:srgbClr val="000000"/>
                </a:solidFill>
                <a:latin typeface="+mj-lt"/>
              </a:endParaRPr>
            </a:p>
          </p:txBody>
        </p:sp>
        <p:sp>
          <p:nvSpPr>
            <p:cNvPr id="89" name="Rectangle 88"/>
            <p:cNvSpPr/>
            <p:nvPr/>
          </p:nvSpPr>
          <p:spPr>
            <a:xfrm>
              <a:off x="2460694" y="2931872"/>
              <a:ext cx="1200970" cy="244682"/>
            </a:xfrm>
            <a:prstGeom prst="rect">
              <a:avLst/>
            </a:prstGeom>
          </p:spPr>
          <p:txBody>
            <a:bodyPr wrap="none">
              <a:spAutoFit/>
            </a:bodyPr>
            <a:lstStyle/>
            <a:p>
              <a:pPr marL="0" lvl="1" algn="ctr" defTabSz="932468">
                <a:lnSpc>
                  <a:spcPct val="90000"/>
                </a:lnSpc>
                <a:spcAft>
                  <a:spcPts val="340"/>
                </a:spcAft>
                <a:defRPr/>
              </a:pPr>
              <a:r>
                <a:rPr lang="en-US" sz="1100" dirty="0" smtClean="0">
                  <a:solidFill>
                    <a:srgbClr val="FFFFFF"/>
                  </a:solidFill>
                  <a:latin typeface="+mj-lt"/>
                </a:rPr>
                <a:t>ASP.NET updates</a:t>
              </a:r>
            </a:p>
          </p:txBody>
        </p:sp>
        <p:pic>
          <p:nvPicPr>
            <p:cNvPr id="90" name="Picture 4" descr="https://az213233.vo.msecnd.net/Content/3.15.00298.14.140128-1706/Websites/Websites.png"/>
            <p:cNvPicPr>
              <a:picLocks noChangeAspect="1" noChangeArrowheads="1"/>
            </p:cNvPicPr>
            <p:nvPr/>
          </p:nvPicPr>
          <p:blipFill rotWithShape="1">
            <a:blip r:embed="rId5">
              <a:extLst>
                <a:ext uri="{28A0092B-C50C-407E-A947-70E740481C1C}">
                  <a14:useLocalDpi xmlns:a14="http://schemas.microsoft.com/office/drawing/2010/main" val="0"/>
                </a:ext>
              </a:extLst>
            </a:blip>
            <a:srcRect l="51009" t="1945" b="-1"/>
            <a:stretch/>
          </p:blipFill>
          <p:spPr bwMode="auto">
            <a:xfrm>
              <a:off x="3995560" y="2801800"/>
              <a:ext cx="345682" cy="345940"/>
            </a:xfrm>
            <a:prstGeom prst="rect">
              <a:avLst/>
            </a:prstGeom>
            <a:noFill/>
            <a:extLst>
              <a:ext uri="{909E8E84-426E-40DD-AFC4-6F175D3DCCD1}">
                <a14:hiddenFill xmlns:a14="http://schemas.microsoft.com/office/drawing/2010/main">
                  <a:solidFill>
                    <a:srgbClr val="FFFFFF"/>
                  </a:solidFill>
                </a14:hiddenFill>
              </a:ext>
            </a:extLst>
          </p:spPr>
        </p:pic>
        <p:sp>
          <p:nvSpPr>
            <p:cNvPr id="91" name="Rectangle 90"/>
            <p:cNvSpPr/>
            <p:nvPr/>
          </p:nvSpPr>
          <p:spPr bwMode="auto">
            <a:xfrm>
              <a:off x="7083461" y="2660114"/>
              <a:ext cx="2399650" cy="686257"/>
            </a:xfrm>
            <a:prstGeom prst="rect">
              <a:avLst/>
            </a:prstGeom>
            <a:solidFill>
              <a:srgbClr val="7FBA00"/>
            </a:solidFill>
            <a:ln w="25400" cap="flat" cmpd="sng" algn="ctr">
              <a:noFill/>
              <a:prstDash val="solid"/>
              <a:headEnd type="none" w="med" len="med"/>
              <a:tailEnd type="none" w="med" len="med"/>
            </a:ln>
            <a:effectLst/>
          </p:spPr>
          <p:txBody>
            <a:bodyPr vert="horz" wrap="square" lIns="91440" tIns="91440" rIns="91436" bIns="91440" numCol="1" rtlCol="0" anchor="t" anchorCtr="0" compatLnSpc="1">
              <a:prstTxWarp prst="textNoShape">
                <a:avLst/>
              </a:prstTxWarp>
            </a:bodyPr>
            <a:lstStyle/>
            <a:p>
              <a:pPr defTabSz="932468"/>
              <a:endParaRPr lang="en-US" dirty="0" err="1">
                <a:solidFill>
                  <a:srgbClr val="000000"/>
                </a:solidFill>
                <a:latin typeface="+mj-lt"/>
              </a:endParaRPr>
            </a:p>
          </p:txBody>
        </p:sp>
        <p:sp>
          <p:nvSpPr>
            <p:cNvPr id="92" name="Freeform 45"/>
            <p:cNvSpPr>
              <a:spLocks noEditPoints="1"/>
            </p:cNvSpPr>
            <p:nvPr/>
          </p:nvSpPr>
          <p:spPr bwMode="auto">
            <a:xfrm>
              <a:off x="9133872" y="2747524"/>
              <a:ext cx="126939" cy="214743"/>
            </a:xfrm>
            <a:custGeom>
              <a:avLst/>
              <a:gdLst>
                <a:gd name="T0" fmla="*/ 427 w 463"/>
                <a:gd name="T1" fmla="*/ 0 h 773"/>
                <a:gd name="T2" fmla="*/ 42 w 463"/>
                <a:gd name="T3" fmla="*/ 0 h 773"/>
                <a:gd name="T4" fmla="*/ 0 w 463"/>
                <a:gd name="T5" fmla="*/ 35 h 773"/>
                <a:gd name="T6" fmla="*/ 0 w 463"/>
                <a:gd name="T7" fmla="*/ 733 h 773"/>
                <a:gd name="T8" fmla="*/ 42 w 463"/>
                <a:gd name="T9" fmla="*/ 773 h 773"/>
                <a:gd name="T10" fmla="*/ 427 w 463"/>
                <a:gd name="T11" fmla="*/ 773 h 773"/>
                <a:gd name="T12" fmla="*/ 463 w 463"/>
                <a:gd name="T13" fmla="*/ 733 h 773"/>
                <a:gd name="T14" fmla="*/ 463 w 463"/>
                <a:gd name="T15" fmla="*/ 35 h 773"/>
                <a:gd name="T16" fmla="*/ 427 w 463"/>
                <a:gd name="T17" fmla="*/ 0 h 773"/>
                <a:gd name="T18" fmla="*/ 152 w 463"/>
                <a:gd name="T19" fmla="*/ 730 h 773"/>
                <a:gd name="T20" fmla="*/ 139 w 463"/>
                <a:gd name="T21" fmla="*/ 743 h 773"/>
                <a:gd name="T22" fmla="*/ 112 w 463"/>
                <a:gd name="T23" fmla="*/ 743 h 773"/>
                <a:gd name="T24" fmla="*/ 99 w 463"/>
                <a:gd name="T25" fmla="*/ 730 h 773"/>
                <a:gd name="T26" fmla="*/ 99 w 463"/>
                <a:gd name="T27" fmla="*/ 722 h 773"/>
                <a:gd name="T28" fmla="*/ 112 w 463"/>
                <a:gd name="T29" fmla="*/ 709 h 773"/>
                <a:gd name="T30" fmla="*/ 139 w 463"/>
                <a:gd name="T31" fmla="*/ 709 h 773"/>
                <a:gd name="T32" fmla="*/ 152 w 463"/>
                <a:gd name="T33" fmla="*/ 722 h 773"/>
                <a:gd name="T34" fmla="*/ 152 w 463"/>
                <a:gd name="T35" fmla="*/ 730 h 773"/>
                <a:gd name="T36" fmla="*/ 263 w 463"/>
                <a:gd name="T37" fmla="*/ 724 h 773"/>
                <a:gd name="T38" fmla="*/ 247 w 463"/>
                <a:gd name="T39" fmla="*/ 743 h 773"/>
                <a:gd name="T40" fmla="*/ 219 w 463"/>
                <a:gd name="T41" fmla="*/ 743 h 773"/>
                <a:gd name="T42" fmla="*/ 202 w 463"/>
                <a:gd name="T43" fmla="*/ 724 h 773"/>
                <a:gd name="T44" fmla="*/ 202 w 463"/>
                <a:gd name="T45" fmla="*/ 716 h 773"/>
                <a:gd name="T46" fmla="*/ 219 w 463"/>
                <a:gd name="T47" fmla="*/ 699 h 773"/>
                <a:gd name="T48" fmla="*/ 247 w 463"/>
                <a:gd name="T49" fmla="*/ 699 h 773"/>
                <a:gd name="T50" fmla="*/ 263 w 463"/>
                <a:gd name="T51" fmla="*/ 716 h 773"/>
                <a:gd name="T52" fmla="*/ 263 w 463"/>
                <a:gd name="T53" fmla="*/ 724 h 773"/>
                <a:gd name="T54" fmla="*/ 366 w 463"/>
                <a:gd name="T55" fmla="*/ 730 h 773"/>
                <a:gd name="T56" fmla="*/ 354 w 463"/>
                <a:gd name="T57" fmla="*/ 743 h 773"/>
                <a:gd name="T58" fmla="*/ 326 w 463"/>
                <a:gd name="T59" fmla="*/ 743 h 773"/>
                <a:gd name="T60" fmla="*/ 314 w 463"/>
                <a:gd name="T61" fmla="*/ 730 h 773"/>
                <a:gd name="T62" fmla="*/ 314 w 463"/>
                <a:gd name="T63" fmla="*/ 722 h 773"/>
                <a:gd name="T64" fmla="*/ 326 w 463"/>
                <a:gd name="T65" fmla="*/ 709 h 773"/>
                <a:gd name="T66" fmla="*/ 354 w 463"/>
                <a:gd name="T67" fmla="*/ 709 h 773"/>
                <a:gd name="T68" fmla="*/ 366 w 463"/>
                <a:gd name="T69" fmla="*/ 722 h 773"/>
                <a:gd name="T70" fmla="*/ 366 w 463"/>
                <a:gd name="T71" fmla="*/ 730 h 773"/>
                <a:gd name="T72" fmla="*/ 417 w 463"/>
                <a:gd name="T73" fmla="*/ 644 h 773"/>
                <a:gd name="T74" fmla="*/ 394 w 463"/>
                <a:gd name="T75" fmla="*/ 671 h 773"/>
                <a:gd name="T76" fmla="*/ 74 w 463"/>
                <a:gd name="T77" fmla="*/ 671 h 773"/>
                <a:gd name="T78" fmla="*/ 49 w 463"/>
                <a:gd name="T79" fmla="*/ 644 h 773"/>
                <a:gd name="T80" fmla="*/ 49 w 463"/>
                <a:gd name="T81" fmla="*/ 67 h 773"/>
                <a:gd name="T82" fmla="*/ 74 w 463"/>
                <a:gd name="T83" fmla="*/ 46 h 773"/>
                <a:gd name="T84" fmla="*/ 394 w 463"/>
                <a:gd name="T85" fmla="*/ 46 h 773"/>
                <a:gd name="T86" fmla="*/ 417 w 463"/>
                <a:gd name="T87" fmla="*/ 67 h 773"/>
                <a:gd name="T88" fmla="*/ 417 w 463"/>
                <a:gd name="T89" fmla="*/ 644 h 7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63" h="773">
                  <a:moveTo>
                    <a:pt x="427" y="0"/>
                  </a:moveTo>
                  <a:cubicBezTo>
                    <a:pt x="42" y="0"/>
                    <a:pt x="42" y="0"/>
                    <a:pt x="42" y="0"/>
                  </a:cubicBezTo>
                  <a:cubicBezTo>
                    <a:pt x="19" y="0"/>
                    <a:pt x="0" y="17"/>
                    <a:pt x="0" y="35"/>
                  </a:cubicBezTo>
                  <a:cubicBezTo>
                    <a:pt x="0" y="733"/>
                    <a:pt x="0" y="733"/>
                    <a:pt x="0" y="733"/>
                  </a:cubicBezTo>
                  <a:cubicBezTo>
                    <a:pt x="0" y="756"/>
                    <a:pt x="17" y="773"/>
                    <a:pt x="42" y="773"/>
                  </a:cubicBezTo>
                  <a:cubicBezTo>
                    <a:pt x="427" y="773"/>
                    <a:pt x="427" y="773"/>
                    <a:pt x="427" y="773"/>
                  </a:cubicBezTo>
                  <a:cubicBezTo>
                    <a:pt x="448" y="773"/>
                    <a:pt x="463" y="756"/>
                    <a:pt x="463" y="733"/>
                  </a:cubicBezTo>
                  <a:cubicBezTo>
                    <a:pt x="463" y="35"/>
                    <a:pt x="463" y="35"/>
                    <a:pt x="463" y="35"/>
                  </a:cubicBezTo>
                  <a:cubicBezTo>
                    <a:pt x="463" y="19"/>
                    <a:pt x="451" y="0"/>
                    <a:pt x="427" y="0"/>
                  </a:cubicBezTo>
                  <a:close/>
                  <a:moveTo>
                    <a:pt x="152" y="730"/>
                  </a:moveTo>
                  <a:cubicBezTo>
                    <a:pt x="152" y="737"/>
                    <a:pt x="146" y="743"/>
                    <a:pt x="139" y="743"/>
                  </a:cubicBezTo>
                  <a:cubicBezTo>
                    <a:pt x="112" y="743"/>
                    <a:pt x="112" y="743"/>
                    <a:pt x="112" y="743"/>
                  </a:cubicBezTo>
                  <a:cubicBezTo>
                    <a:pt x="106" y="743"/>
                    <a:pt x="99" y="737"/>
                    <a:pt x="99" y="730"/>
                  </a:cubicBezTo>
                  <a:cubicBezTo>
                    <a:pt x="99" y="722"/>
                    <a:pt x="99" y="722"/>
                    <a:pt x="99" y="722"/>
                  </a:cubicBezTo>
                  <a:cubicBezTo>
                    <a:pt x="99" y="714"/>
                    <a:pt x="106" y="709"/>
                    <a:pt x="112" y="709"/>
                  </a:cubicBezTo>
                  <a:cubicBezTo>
                    <a:pt x="139" y="709"/>
                    <a:pt x="139" y="709"/>
                    <a:pt x="139" y="709"/>
                  </a:cubicBezTo>
                  <a:cubicBezTo>
                    <a:pt x="146" y="709"/>
                    <a:pt x="152" y="714"/>
                    <a:pt x="152" y="722"/>
                  </a:cubicBezTo>
                  <a:cubicBezTo>
                    <a:pt x="152" y="730"/>
                    <a:pt x="152" y="730"/>
                    <a:pt x="152" y="730"/>
                  </a:cubicBezTo>
                  <a:close/>
                  <a:moveTo>
                    <a:pt x="263" y="724"/>
                  </a:moveTo>
                  <a:cubicBezTo>
                    <a:pt x="263" y="735"/>
                    <a:pt x="255" y="743"/>
                    <a:pt x="247" y="743"/>
                  </a:cubicBezTo>
                  <a:cubicBezTo>
                    <a:pt x="219" y="743"/>
                    <a:pt x="219" y="743"/>
                    <a:pt x="219" y="743"/>
                  </a:cubicBezTo>
                  <a:cubicBezTo>
                    <a:pt x="211" y="743"/>
                    <a:pt x="202" y="735"/>
                    <a:pt x="202" y="724"/>
                  </a:cubicBezTo>
                  <a:cubicBezTo>
                    <a:pt x="202" y="716"/>
                    <a:pt x="202" y="716"/>
                    <a:pt x="202" y="716"/>
                  </a:cubicBezTo>
                  <a:cubicBezTo>
                    <a:pt x="202" y="705"/>
                    <a:pt x="209" y="699"/>
                    <a:pt x="219" y="699"/>
                  </a:cubicBezTo>
                  <a:cubicBezTo>
                    <a:pt x="247" y="699"/>
                    <a:pt x="247" y="699"/>
                    <a:pt x="247" y="699"/>
                  </a:cubicBezTo>
                  <a:cubicBezTo>
                    <a:pt x="255" y="699"/>
                    <a:pt x="263" y="705"/>
                    <a:pt x="263" y="716"/>
                  </a:cubicBezTo>
                  <a:cubicBezTo>
                    <a:pt x="263" y="724"/>
                    <a:pt x="263" y="724"/>
                    <a:pt x="263" y="724"/>
                  </a:cubicBezTo>
                  <a:close/>
                  <a:moveTo>
                    <a:pt x="366" y="730"/>
                  </a:moveTo>
                  <a:cubicBezTo>
                    <a:pt x="366" y="737"/>
                    <a:pt x="360" y="743"/>
                    <a:pt x="354" y="743"/>
                  </a:cubicBezTo>
                  <a:cubicBezTo>
                    <a:pt x="326" y="743"/>
                    <a:pt x="326" y="743"/>
                    <a:pt x="326" y="743"/>
                  </a:cubicBezTo>
                  <a:cubicBezTo>
                    <a:pt x="320" y="743"/>
                    <a:pt x="314" y="737"/>
                    <a:pt x="314" y="730"/>
                  </a:cubicBezTo>
                  <a:cubicBezTo>
                    <a:pt x="314" y="722"/>
                    <a:pt x="314" y="722"/>
                    <a:pt x="314" y="722"/>
                  </a:cubicBezTo>
                  <a:cubicBezTo>
                    <a:pt x="314" y="714"/>
                    <a:pt x="320" y="709"/>
                    <a:pt x="326" y="709"/>
                  </a:cubicBezTo>
                  <a:cubicBezTo>
                    <a:pt x="354" y="709"/>
                    <a:pt x="354" y="709"/>
                    <a:pt x="354" y="709"/>
                  </a:cubicBezTo>
                  <a:cubicBezTo>
                    <a:pt x="360" y="709"/>
                    <a:pt x="366" y="714"/>
                    <a:pt x="366" y="722"/>
                  </a:cubicBezTo>
                  <a:cubicBezTo>
                    <a:pt x="366" y="730"/>
                    <a:pt x="366" y="730"/>
                    <a:pt x="366" y="730"/>
                  </a:cubicBezTo>
                  <a:close/>
                  <a:moveTo>
                    <a:pt x="417" y="644"/>
                  </a:moveTo>
                  <a:cubicBezTo>
                    <a:pt x="417" y="657"/>
                    <a:pt x="409" y="671"/>
                    <a:pt x="394" y="671"/>
                  </a:cubicBezTo>
                  <a:cubicBezTo>
                    <a:pt x="74" y="671"/>
                    <a:pt x="74" y="671"/>
                    <a:pt x="74" y="671"/>
                  </a:cubicBezTo>
                  <a:cubicBezTo>
                    <a:pt x="59" y="671"/>
                    <a:pt x="49" y="659"/>
                    <a:pt x="49" y="644"/>
                  </a:cubicBezTo>
                  <a:cubicBezTo>
                    <a:pt x="49" y="67"/>
                    <a:pt x="49" y="67"/>
                    <a:pt x="49" y="67"/>
                  </a:cubicBezTo>
                  <a:cubicBezTo>
                    <a:pt x="49" y="50"/>
                    <a:pt x="61" y="46"/>
                    <a:pt x="74" y="46"/>
                  </a:cubicBezTo>
                  <a:cubicBezTo>
                    <a:pt x="394" y="46"/>
                    <a:pt x="394" y="46"/>
                    <a:pt x="394" y="46"/>
                  </a:cubicBezTo>
                  <a:cubicBezTo>
                    <a:pt x="404" y="46"/>
                    <a:pt x="417" y="48"/>
                    <a:pt x="417" y="67"/>
                  </a:cubicBezTo>
                  <a:cubicBezTo>
                    <a:pt x="417" y="644"/>
                    <a:pt x="417" y="644"/>
                    <a:pt x="417" y="644"/>
                  </a:cubicBezTo>
                  <a:close/>
                </a:path>
              </a:pathLst>
            </a:custGeom>
            <a:solidFill>
              <a:srgbClr val="FFFFFF"/>
            </a:solidFill>
            <a:ln w="10795" cap="flat" cmpd="sng" algn="ctr">
              <a:noFill/>
              <a:prstDash val="solid"/>
              <a:headEnd type="none" w="med" len="med"/>
              <a:tailEnd type="none" w="med" len="med"/>
            </a:ln>
            <a:effectLst/>
          </p:spPr>
          <p:txBody>
            <a:bodyPr vert="horz" wrap="square" lIns="0" tIns="31477" rIns="62956" bIns="31477" numCol="1" rtlCol="0" anchor="ctr" anchorCtr="0" compatLnSpc="1">
              <a:prstTxWarp prst="textNoShape">
                <a:avLst/>
              </a:prstTxWarp>
            </a:bodyPr>
            <a:lstStyle/>
            <a:p>
              <a:pPr algn="ctr" defTabSz="566611"/>
              <a:endParaRPr lang="en-US" sz="1122" kern="0" spc="-94">
                <a:gradFill>
                  <a:gsLst>
                    <a:gs pos="0">
                      <a:srgbClr val="FFFFFF"/>
                    </a:gs>
                    <a:gs pos="100000">
                      <a:srgbClr val="FFFFFF"/>
                    </a:gs>
                  </a:gsLst>
                  <a:lin ang="5400000" scaled="0"/>
                </a:gradFill>
                <a:latin typeface="+mj-lt"/>
              </a:endParaRPr>
            </a:p>
          </p:txBody>
        </p:sp>
        <p:sp>
          <p:nvSpPr>
            <p:cNvPr id="93" name="Rounded Rectangle 6"/>
            <p:cNvSpPr/>
            <p:nvPr/>
          </p:nvSpPr>
          <p:spPr bwMode="black">
            <a:xfrm rot="16200000">
              <a:off x="9060120" y="2951971"/>
              <a:ext cx="262286" cy="346588"/>
            </a:xfrm>
            <a:custGeom>
              <a:avLst/>
              <a:gdLst/>
              <a:ahLst/>
              <a:cxnLst/>
              <a:rect l="l" t="t" r="r" b="b"/>
              <a:pathLst>
                <a:path w="3286897" h="4658497">
                  <a:moveTo>
                    <a:pt x="1600200" y="4382531"/>
                  </a:moveTo>
                  <a:cubicBezTo>
                    <a:pt x="1600200" y="4367744"/>
                    <a:pt x="1588213" y="4355757"/>
                    <a:pt x="1573426" y="4355757"/>
                  </a:cubicBezTo>
                  <a:lnTo>
                    <a:pt x="811428" y="4355757"/>
                  </a:lnTo>
                  <a:cubicBezTo>
                    <a:pt x="796641" y="4355757"/>
                    <a:pt x="784654" y="4367744"/>
                    <a:pt x="784654" y="4382531"/>
                  </a:cubicBezTo>
                  <a:lnTo>
                    <a:pt x="784654" y="4489621"/>
                  </a:lnTo>
                  <a:cubicBezTo>
                    <a:pt x="784654" y="4504408"/>
                    <a:pt x="796641" y="4516395"/>
                    <a:pt x="811428" y="4516395"/>
                  </a:cubicBezTo>
                  <a:lnTo>
                    <a:pt x="1573426" y="4516395"/>
                  </a:lnTo>
                  <a:cubicBezTo>
                    <a:pt x="1588213" y="4516395"/>
                    <a:pt x="1600200" y="4504408"/>
                    <a:pt x="1600200" y="4489621"/>
                  </a:cubicBezTo>
                  <a:close/>
                  <a:moveTo>
                    <a:pt x="2502243" y="4382531"/>
                  </a:moveTo>
                  <a:cubicBezTo>
                    <a:pt x="2502243" y="4367744"/>
                    <a:pt x="2490256" y="4355757"/>
                    <a:pt x="2475469" y="4355757"/>
                  </a:cubicBezTo>
                  <a:lnTo>
                    <a:pt x="1713471" y="4355757"/>
                  </a:lnTo>
                  <a:cubicBezTo>
                    <a:pt x="1698684" y="4355757"/>
                    <a:pt x="1686697" y="4367744"/>
                    <a:pt x="1686697" y="4382531"/>
                  </a:cubicBezTo>
                  <a:lnTo>
                    <a:pt x="1686697" y="4489621"/>
                  </a:lnTo>
                  <a:cubicBezTo>
                    <a:pt x="1686697" y="4504408"/>
                    <a:pt x="1698684" y="4516395"/>
                    <a:pt x="1713471" y="4516395"/>
                  </a:cubicBezTo>
                  <a:lnTo>
                    <a:pt x="2475469" y="4516395"/>
                  </a:lnTo>
                  <a:cubicBezTo>
                    <a:pt x="2490256" y="4516395"/>
                    <a:pt x="2502243" y="4504408"/>
                    <a:pt x="2502243" y="4489621"/>
                  </a:cubicBezTo>
                  <a:close/>
                  <a:moveTo>
                    <a:pt x="3021231" y="480896"/>
                  </a:moveTo>
                  <a:cubicBezTo>
                    <a:pt x="3021231" y="375524"/>
                    <a:pt x="2935811" y="290104"/>
                    <a:pt x="2830439" y="290104"/>
                  </a:cubicBezTo>
                  <a:lnTo>
                    <a:pt x="444108" y="290104"/>
                  </a:lnTo>
                  <a:cubicBezTo>
                    <a:pt x="338736" y="290104"/>
                    <a:pt x="253316" y="375524"/>
                    <a:pt x="253316" y="480896"/>
                  </a:cubicBezTo>
                  <a:lnTo>
                    <a:pt x="253316" y="4029043"/>
                  </a:lnTo>
                  <a:cubicBezTo>
                    <a:pt x="253316" y="4134415"/>
                    <a:pt x="338736" y="4219835"/>
                    <a:pt x="444108" y="4219835"/>
                  </a:cubicBezTo>
                  <a:lnTo>
                    <a:pt x="2830439" y="4219835"/>
                  </a:lnTo>
                  <a:cubicBezTo>
                    <a:pt x="2935811" y="4219835"/>
                    <a:pt x="3021231" y="4134415"/>
                    <a:pt x="3021231" y="4029043"/>
                  </a:cubicBezTo>
                  <a:close/>
                  <a:moveTo>
                    <a:pt x="3286897" y="226566"/>
                  </a:moveTo>
                  <a:lnTo>
                    <a:pt x="3286897" y="4431931"/>
                  </a:lnTo>
                  <a:cubicBezTo>
                    <a:pt x="3286897" y="4557060"/>
                    <a:pt x="3185460" y="4658497"/>
                    <a:pt x="3060331" y="4658497"/>
                  </a:cubicBezTo>
                  <a:lnTo>
                    <a:pt x="226566" y="4658497"/>
                  </a:lnTo>
                  <a:cubicBezTo>
                    <a:pt x="101437" y="4658497"/>
                    <a:pt x="0" y="4557060"/>
                    <a:pt x="0" y="4431931"/>
                  </a:cubicBezTo>
                  <a:lnTo>
                    <a:pt x="0" y="226566"/>
                  </a:lnTo>
                  <a:cubicBezTo>
                    <a:pt x="0" y="101437"/>
                    <a:pt x="101437" y="0"/>
                    <a:pt x="226566" y="0"/>
                  </a:cubicBezTo>
                  <a:lnTo>
                    <a:pt x="3060331" y="0"/>
                  </a:lnTo>
                  <a:cubicBezTo>
                    <a:pt x="3185460" y="0"/>
                    <a:pt x="3286897" y="101437"/>
                    <a:pt x="3286897" y="226566"/>
                  </a:cubicBezTo>
                  <a:close/>
                </a:path>
              </a:pathLst>
            </a:custGeom>
            <a:solidFill>
              <a:srgbClr val="FFFFFF"/>
            </a:solidFill>
            <a:ln w="10795" cap="flat" cmpd="sng" algn="ctr">
              <a:noFill/>
              <a:prstDash val="solid"/>
              <a:headEnd type="none" w="med" len="med"/>
              <a:tailEnd type="none" w="med" len="med"/>
            </a:ln>
            <a:effectLst/>
          </p:spPr>
          <p:txBody>
            <a:bodyPr vert="horz" wrap="square" lIns="0" tIns="31477" rIns="62956" bIns="31477" numCol="1" rtlCol="0" anchor="ctr" anchorCtr="0" compatLnSpc="1">
              <a:prstTxWarp prst="textNoShape">
                <a:avLst/>
              </a:prstTxWarp>
            </a:bodyPr>
            <a:lstStyle/>
            <a:p>
              <a:pPr algn="ctr" defTabSz="566611"/>
              <a:endParaRPr lang="en-US" sz="1122" kern="0" spc="-94" dirty="0">
                <a:gradFill>
                  <a:gsLst>
                    <a:gs pos="0">
                      <a:srgbClr val="FFFFFF"/>
                    </a:gs>
                    <a:gs pos="100000">
                      <a:srgbClr val="FFFFFF"/>
                    </a:gs>
                  </a:gsLst>
                  <a:lin ang="5400000" scaled="0"/>
                </a:gradFill>
                <a:latin typeface="+mj-lt"/>
              </a:endParaRPr>
            </a:p>
          </p:txBody>
        </p:sp>
        <p:grpSp>
          <p:nvGrpSpPr>
            <p:cNvPr id="94" name="Group 93"/>
            <p:cNvGrpSpPr>
              <a:grpSpLocks noChangeAspect="1"/>
            </p:cNvGrpSpPr>
            <p:nvPr/>
          </p:nvGrpSpPr>
          <p:grpSpPr bwMode="auto">
            <a:xfrm>
              <a:off x="9112900" y="3034281"/>
              <a:ext cx="136851" cy="163303"/>
              <a:chOff x="3485" y="1766"/>
              <a:chExt cx="745" cy="889"/>
            </a:xfrm>
          </p:grpSpPr>
          <p:sp>
            <p:nvSpPr>
              <p:cNvPr id="95" name="Freeform 94"/>
              <p:cNvSpPr>
                <a:spLocks/>
              </p:cNvSpPr>
              <p:nvPr/>
            </p:nvSpPr>
            <p:spPr bwMode="auto">
              <a:xfrm>
                <a:off x="3485" y="2008"/>
                <a:ext cx="745" cy="647"/>
              </a:xfrm>
              <a:custGeom>
                <a:avLst/>
                <a:gdLst>
                  <a:gd name="T0" fmla="*/ 296 w 296"/>
                  <a:gd name="T1" fmla="*/ 167 h 256"/>
                  <a:gd name="T2" fmla="*/ 274 w 296"/>
                  <a:gd name="T3" fmla="*/ 207 h 256"/>
                  <a:gd name="T4" fmla="*/ 216 w 296"/>
                  <a:gd name="T5" fmla="*/ 256 h 256"/>
                  <a:gd name="T6" fmla="*/ 159 w 296"/>
                  <a:gd name="T7" fmla="*/ 242 h 256"/>
                  <a:gd name="T8" fmla="*/ 101 w 296"/>
                  <a:gd name="T9" fmla="*/ 256 h 256"/>
                  <a:gd name="T10" fmla="*/ 44 w 296"/>
                  <a:gd name="T11" fmla="*/ 210 h 256"/>
                  <a:gd name="T12" fmla="*/ 24 w 296"/>
                  <a:gd name="T13" fmla="*/ 42 h 256"/>
                  <a:gd name="T14" fmla="*/ 94 w 296"/>
                  <a:gd name="T15" fmla="*/ 0 h 256"/>
                  <a:gd name="T16" fmla="*/ 158 w 296"/>
                  <a:gd name="T17" fmla="*/ 15 h 256"/>
                  <a:gd name="T18" fmla="*/ 222 w 296"/>
                  <a:gd name="T19" fmla="*/ 0 h 256"/>
                  <a:gd name="T20" fmla="*/ 286 w 296"/>
                  <a:gd name="T21" fmla="*/ 34 h 256"/>
                  <a:gd name="T22" fmla="*/ 296 w 296"/>
                  <a:gd name="T23" fmla="*/ 167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6" h="256">
                    <a:moveTo>
                      <a:pt x="296" y="167"/>
                    </a:moveTo>
                    <a:cubicBezTo>
                      <a:pt x="288" y="184"/>
                      <a:pt x="284" y="192"/>
                      <a:pt x="274" y="207"/>
                    </a:cubicBezTo>
                    <a:cubicBezTo>
                      <a:pt x="260" y="229"/>
                      <a:pt x="240" y="255"/>
                      <a:pt x="216" y="256"/>
                    </a:cubicBezTo>
                    <a:cubicBezTo>
                      <a:pt x="194" y="256"/>
                      <a:pt x="188" y="241"/>
                      <a:pt x="159" y="242"/>
                    </a:cubicBezTo>
                    <a:cubicBezTo>
                      <a:pt x="129" y="242"/>
                      <a:pt x="123" y="256"/>
                      <a:pt x="101" y="256"/>
                    </a:cubicBezTo>
                    <a:cubicBezTo>
                      <a:pt x="76" y="255"/>
                      <a:pt x="58" y="231"/>
                      <a:pt x="44" y="210"/>
                    </a:cubicBezTo>
                    <a:cubicBezTo>
                      <a:pt x="4" y="150"/>
                      <a:pt x="0" y="80"/>
                      <a:pt x="24" y="42"/>
                    </a:cubicBezTo>
                    <a:cubicBezTo>
                      <a:pt x="42" y="16"/>
                      <a:pt x="69" y="0"/>
                      <a:pt x="94" y="0"/>
                    </a:cubicBezTo>
                    <a:cubicBezTo>
                      <a:pt x="120" y="0"/>
                      <a:pt x="137" y="15"/>
                      <a:pt x="158" y="15"/>
                    </a:cubicBezTo>
                    <a:cubicBezTo>
                      <a:pt x="179" y="15"/>
                      <a:pt x="192" y="0"/>
                      <a:pt x="222" y="0"/>
                    </a:cubicBezTo>
                    <a:cubicBezTo>
                      <a:pt x="245" y="0"/>
                      <a:pt x="269" y="13"/>
                      <a:pt x="286" y="34"/>
                    </a:cubicBezTo>
                    <a:cubicBezTo>
                      <a:pt x="230" y="65"/>
                      <a:pt x="239" y="145"/>
                      <a:pt x="296" y="167"/>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latin typeface="+mj-lt"/>
                </a:endParaRPr>
              </a:p>
            </p:txBody>
          </p:sp>
          <p:sp>
            <p:nvSpPr>
              <p:cNvPr id="96" name="Freeform 95"/>
              <p:cNvSpPr>
                <a:spLocks/>
              </p:cNvSpPr>
              <p:nvPr/>
            </p:nvSpPr>
            <p:spPr bwMode="auto">
              <a:xfrm>
                <a:off x="3825" y="1766"/>
                <a:ext cx="175" cy="191"/>
              </a:xfrm>
              <a:custGeom>
                <a:avLst/>
                <a:gdLst>
                  <a:gd name="T0" fmla="*/ 55 w 74"/>
                  <a:gd name="T1" fmla="*/ 54 h 81"/>
                  <a:gd name="T2" fmla="*/ 71 w 74"/>
                  <a:gd name="T3" fmla="*/ 0 h 81"/>
                  <a:gd name="T4" fmla="*/ 20 w 74"/>
                  <a:gd name="T5" fmla="*/ 28 h 81"/>
                  <a:gd name="T6" fmla="*/ 4 w 74"/>
                  <a:gd name="T7" fmla="*/ 81 h 81"/>
                  <a:gd name="T8" fmla="*/ 55 w 74"/>
                  <a:gd name="T9" fmla="*/ 54 h 81"/>
                </a:gdLst>
                <a:ahLst/>
                <a:cxnLst>
                  <a:cxn ang="0">
                    <a:pos x="T0" y="T1"/>
                  </a:cxn>
                  <a:cxn ang="0">
                    <a:pos x="T2" y="T3"/>
                  </a:cxn>
                  <a:cxn ang="0">
                    <a:pos x="T4" y="T5"/>
                  </a:cxn>
                  <a:cxn ang="0">
                    <a:pos x="T6" y="T7"/>
                  </a:cxn>
                  <a:cxn ang="0">
                    <a:pos x="T8" y="T9"/>
                  </a:cxn>
                </a:cxnLst>
                <a:rect l="0" t="0" r="r" b="b"/>
                <a:pathLst>
                  <a:path w="74" h="81">
                    <a:moveTo>
                      <a:pt x="55" y="54"/>
                    </a:moveTo>
                    <a:cubicBezTo>
                      <a:pt x="66" y="40"/>
                      <a:pt x="74" y="21"/>
                      <a:pt x="71" y="0"/>
                    </a:cubicBezTo>
                    <a:cubicBezTo>
                      <a:pt x="54" y="2"/>
                      <a:pt x="33" y="13"/>
                      <a:pt x="20" y="28"/>
                    </a:cubicBezTo>
                    <a:cubicBezTo>
                      <a:pt x="9" y="41"/>
                      <a:pt x="0" y="61"/>
                      <a:pt x="4" y="81"/>
                    </a:cubicBezTo>
                    <a:cubicBezTo>
                      <a:pt x="23" y="81"/>
                      <a:pt x="44" y="70"/>
                      <a:pt x="55" y="54"/>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defTabSz="914363">
                  <a:defRPr/>
                </a:pPr>
                <a:endParaRPr lang="en-US" kern="0" smtClean="0">
                  <a:solidFill>
                    <a:srgbClr val="000000"/>
                  </a:solidFill>
                  <a:latin typeface="+mj-lt"/>
                </a:endParaRPr>
              </a:p>
            </p:txBody>
          </p:sp>
        </p:grpSp>
        <p:pic>
          <p:nvPicPr>
            <p:cNvPr id="97" name="Picture 14"/>
            <p:cNvPicPr>
              <a:picLocks noChangeAspect="1" noChangeArrowheads="1"/>
            </p:cNvPicPr>
            <p:nvPr/>
          </p:nvPicPr>
          <p:blipFill>
            <a:blip r:embed="rId3">
              <a:lum bright="100000"/>
              <a:extLst>
                <a:ext uri="{28A0092B-C50C-407E-A947-70E740481C1C}">
                  <a14:useLocalDpi xmlns:a14="http://schemas.microsoft.com/office/drawing/2010/main" val="0"/>
                </a:ext>
              </a:extLst>
            </a:blip>
            <a:srcRect/>
            <a:stretch>
              <a:fillRect/>
            </a:stretch>
          </p:blipFill>
          <p:spPr bwMode="auto">
            <a:xfrm>
              <a:off x="9157814" y="2798483"/>
              <a:ext cx="80732" cy="94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8" name="Rectangle 97"/>
            <p:cNvSpPr/>
            <p:nvPr/>
          </p:nvSpPr>
          <p:spPr>
            <a:xfrm>
              <a:off x="4569137" y="1941397"/>
              <a:ext cx="2307888"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Windows Convergence</a:t>
              </a:r>
            </a:p>
          </p:txBody>
        </p:sp>
        <p:sp>
          <p:nvSpPr>
            <p:cNvPr id="99" name="Rectangle 98"/>
            <p:cNvSpPr/>
            <p:nvPr/>
          </p:nvSpPr>
          <p:spPr>
            <a:xfrm>
              <a:off x="4606120" y="2699864"/>
              <a:ext cx="1863627"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Native compilation</a:t>
              </a:r>
            </a:p>
          </p:txBody>
        </p:sp>
        <p:sp>
          <p:nvSpPr>
            <p:cNvPr id="100" name="Rectangle 99"/>
            <p:cNvSpPr/>
            <p:nvPr/>
          </p:nvSpPr>
          <p:spPr>
            <a:xfrm>
              <a:off x="7086820" y="2693191"/>
              <a:ext cx="1875489"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Cross-devices</a:t>
              </a:r>
            </a:p>
          </p:txBody>
        </p:sp>
        <p:sp>
          <p:nvSpPr>
            <p:cNvPr id="101" name="Rectangle 100"/>
            <p:cNvSpPr/>
            <p:nvPr/>
          </p:nvSpPr>
          <p:spPr>
            <a:xfrm>
              <a:off x="7412881" y="2985593"/>
              <a:ext cx="1372492" cy="244682"/>
            </a:xfrm>
            <a:prstGeom prst="rect">
              <a:avLst/>
            </a:prstGeom>
          </p:spPr>
          <p:txBody>
            <a:bodyPr wrap="none">
              <a:spAutoFit/>
            </a:bodyPr>
            <a:lstStyle/>
            <a:p>
              <a:pPr marL="0" lvl="1" algn="ctr" defTabSz="932468">
                <a:lnSpc>
                  <a:spcPct val="90000"/>
                </a:lnSpc>
                <a:spcAft>
                  <a:spcPts val="340"/>
                </a:spcAft>
                <a:defRPr/>
              </a:pPr>
              <a:r>
                <a:rPr lang="en-US" sz="1100" dirty="0" err="1" smtClean="0">
                  <a:solidFill>
                    <a:srgbClr val="FFFFFF"/>
                  </a:solidFill>
                  <a:latin typeface="+mj-lt"/>
                </a:rPr>
                <a:t>Xamarin</a:t>
              </a:r>
              <a:r>
                <a:rPr lang="en-US" sz="1100" dirty="0">
                  <a:solidFill>
                    <a:srgbClr val="FFFFFF"/>
                  </a:solidFill>
                  <a:latin typeface="+mj-lt"/>
                </a:rPr>
                <a:t> </a:t>
              </a:r>
              <a:r>
                <a:rPr lang="en-US" sz="1100" dirty="0" smtClean="0">
                  <a:solidFill>
                    <a:srgbClr val="FFFFFF"/>
                  </a:solidFill>
                  <a:latin typeface="+mj-lt"/>
                </a:rPr>
                <a:t>partnership</a:t>
              </a:r>
            </a:p>
          </p:txBody>
        </p:sp>
        <p:sp>
          <p:nvSpPr>
            <p:cNvPr id="102" name="Rectangle 101"/>
            <p:cNvSpPr/>
            <p:nvPr/>
          </p:nvSpPr>
          <p:spPr>
            <a:xfrm>
              <a:off x="2080361" y="2703272"/>
              <a:ext cx="1298667"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Web apps</a:t>
              </a:r>
            </a:p>
          </p:txBody>
        </p:sp>
        <p:sp>
          <p:nvSpPr>
            <p:cNvPr id="103" name="Rectangle 102"/>
            <p:cNvSpPr/>
            <p:nvPr/>
          </p:nvSpPr>
          <p:spPr>
            <a:xfrm>
              <a:off x="2439137" y="2110491"/>
              <a:ext cx="1478290" cy="435504"/>
            </a:xfrm>
            <a:prstGeom prst="rect">
              <a:avLst/>
            </a:prstGeom>
          </p:spPr>
          <p:txBody>
            <a:bodyPr wrap="none">
              <a:spAutoFit/>
            </a:bodyPr>
            <a:lstStyle/>
            <a:p>
              <a:pPr marL="0" lvl="1" defTabSz="932468">
                <a:lnSpc>
                  <a:spcPct val="90000"/>
                </a:lnSpc>
                <a:spcAft>
                  <a:spcPts val="340"/>
                </a:spcAft>
                <a:defRPr/>
              </a:pPr>
              <a:r>
                <a:rPr lang="en-US" sz="1100" dirty="0" smtClean="0">
                  <a:solidFill>
                    <a:srgbClr val="FFFFFF"/>
                  </a:solidFill>
                  <a:latin typeface="+mj-lt"/>
                </a:rPr>
                <a:t>.NET support for </a:t>
              </a:r>
            </a:p>
            <a:p>
              <a:pPr marL="0" lvl="1" defTabSz="932468">
                <a:lnSpc>
                  <a:spcPct val="90000"/>
                </a:lnSpc>
                <a:spcAft>
                  <a:spcPts val="340"/>
                </a:spcAft>
                <a:defRPr/>
              </a:pPr>
              <a:r>
                <a:rPr lang="en-US" sz="1100" dirty="0" smtClean="0">
                  <a:solidFill>
                    <a:srgbClr val="FFFFFF"/>
                  </a:solidFill>
                  <a:latin typeface="+mj-lt"/>
                </a:rPr>
                <a:t>Azure Mobile Services</a:t>
              </a:r>
            </a:p>
          </p:txBody>
        </p:sp>
        <p:sp>
          <p:nvSpPr>
            <p:cNvPr id="104" name="Rectangle 103"/>
            <p:cNvSpPr/>
            <p:nvPr/>
          </p:nvSpPr>
          <p:spPr>
            <a:xfrm>
              <a:off x="2079694" y="1904992"/>
              <a:ext cx="1895697" cy="286232"/>
            </a:xfrm>
            <a:prstGeom prst="rect">
              <a:avLst/>
            </a:prstGeom>
          </p:spPr>
          <p:txBody>
            <a:bodyPr wrap="square">
              <a:spAutoFit/>
            </a:bodyPr>
            <a:lstStyle/>
            <a:p>
              <a:pPr marL="0" lvl="1" defTabSz="932468">
                <a:lnSpc>
                  <a:spcPct val="90000"/>
                </a:lnSpc>
                <a:spcAft>
                  <a:spcPts val="340"/>
                </a:spcAft>
                <a:defRPr/>
              </a:pPr>
              <a:r>
                <a:rPr lang="en-US" sz="1400" b="1" dirty="0" smtClean="0">
                  <a:solidFill>
                    <a:srgbClr val="FFFFFF"/>
                  </a:solidFill>
                </a:rPr>
                <a:t>Cloud Services</a:t>
              </a:r>
            </a:p>
          </p:txBody>
        </p:sp>
        <p:sp>
          <p:nvSpPr>
            <p:cNvPr id="105" name="Freeform 10"/>
            <p:cNvSpPr>
              <a:spLocks noEditPoints="1"/>
            </p:cNvSpPr>
            <p:nvPr/>
          </p:nvSpPr>
          <p:spPr bwMode="black">
            <a:xfrm>
              <a:off x="4017312" y="2266450"/>
              <a:ext cx="348382" cy="230399"/>
            </a:xfrm>
            <a:custGeom>
              <a:avLst/>
              <a:gdLst>
                <a:gd name="T0" fmla="*/ 401 w 672"/>
                <a:gd name="T1" fmla="*/ 114 h 402"/>
                <a:gd name="T2" fmla="*/ 545 w 672"/>
                <a:gd name="T3" fmla="*/ 258 h 402"/>
                <a:gd name="T4" fmla="*/ 401 w 672"/>
                <a:gd name="T5" fmla="*/ 402 h 402"/>
                <a:gd name="T6" fmla="*/ 401 w 672"/>
                <a:gd name="T7" fmla="*/ 402 h 402"/>
                <a:gd name="T8" fmla="*/ 401 w 672"/>
                <a:gd name="T9" fmla="*/ 402 h 402"/>
                <a:gd name="T10" fmla="*/ 96 w 672"/>
                <a:gd name="T11" fmla="*/ 402 h 402"/>
                <a:gd name="T12" fmla="*/ 96 w 672"/>
                <a:gd name="T13" fmla="*/ 402 h 402"/>
                <a:gd name="T14" fmla="*/ 90 w 672"/>
                <a:gd name="T15" fmla="*/ 402 h 402"/>
                <a:gd name="T16" fmla="*/ 90 w 672"/>
                <a:gd name="T17" fmla="*/ 402 h 402"/>
                <a:gd name="T18" fmla="*/ 89 w 672"/>
                <a:gd name="T19" fmla="*/ 402 h 402"/>
                <a:gd name="T20" fmla="*/ 0 w 672"/>
                <a:gd name="T21" fmla="*/ 314 h 402"/>
                <a:gd name="T22" fmla="*/ 89 w 672"/>
                <a:gd name="T23" fmla="*/ 225 h 402"/>
                <a:gd name="T24" fmla="*/ 124 w 672"/>
                <a:gd name="T25" fmla="*/ 233 h 402"/>
                <a:gd name="T26" fmla="*/ 226 w 672"/>
                <a:gd name="T27" fmla="*/ 171 h 402"/>
                <a:gd name="T28" fmla="*/ 278 w 672"/>
                <a:gd name="T29" fmla="*/ 184 h 402"/>
                <a:gd name="T30" fmla="*/ 401 w 672"/>
                <a:gd name="T31" fmla="*/ 114 h 402"/>
                <a:gd name="T32" fmla="*/ 544 w 672"/>
                <a:gd name="T33" fmla="*/ 0 h 402"/>
                <a:gd name="T34" fmla="*/ 672 w 672"/>
                <a:gd name="T35" fmla="*/ 128 h 402"/>
                <a:gd name="T36" fmla="*/ 557 w 672"/>
                <a:gd name="T37" fmla="*/ 255 h 402"/>
                <a:gd name="T38" fmla="*/ 557 w 672"/>
                <a:gd name="T39" fmla="*/ 253 h 402"/>
                <a:gd name="T40" fmla="*/ 403 w 672"/>
                <a:gd name="T41" fmla="*/ 100 h 402"/>
                <a:gd name="T42" fmla="*/ 273 w 672"/>
                <a:gd name="T43" fmla="*/ 171 h 402"/>
                <a:gd name="T44" fmla="*/ 229 w 672"/>
                <a:gd name="T45" fmla="*/ 159 h 402"/>
                <a:gd name="T46" fmla="*/ 192 w 672"/>
                <a:gd name="T47" fmla="*/ 168 h 402"/>
                <a:gd name="T48" fmla="*/ 265 w 672"/>
                <a:gd name="T49" fmla="*/ 104 h 402"/>
                <a:gd name="T50" fmla="*/ 295 w 672"/>
                <a:gd name="T51" fmla="*/ 111 h 402"/>
                <a:gd name="T52" fmla="*/ 387 w 672"/>
                <a:gd name="T53" fmla="*/ 53 h 402"/>
                <a:gd name="T54" fmla="*/ 433 w 672"/>
                <a:gd name="T55" fmla="*/ 65 h 402"/>
                <a:gd name="T56" fmla="*/ 544 w 672"/>
                <a:gd name="T57"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72" h="402">
                  <a:moveTo>
                    <a:pt x="401" y="114"/>
                  </a:moveTo>
                  <a:cubicBezTo>
                    <a:pt x="481" y="114"/>
                    <a:pt x="545" y="178"/>
                    <a:pt x="545" y="258"/>
                  </a:cubicBezTo>
                  <a:cubicBezTo>
                    <a:pt x="545" y="338"/>
                    <a:pt x="481" y="402"/>
                    <a:pt x="401" y="402"/>
                  </a:cubicBezTo>
                  <a:cubicBezTo>
                    <a:pt x="401" y="402"/>
                    <a:pt x="401" y="402"/>
                    <a:pt x="401" y="402"/>
                  </a:cubicBezTo>
                  <a:cubicBezTo>
                    <a:pt x="401" y="402"/>
                    <a:pt x="401" y="402"/>
                    <a:pt x="401" y="402"/>
                  </a:cubicBezTo>
                  <a:cubicBezTo>
                    <a:pt x="96" y="402"/>
                    <a:pt x="96" y="402"/>
                    <a:pt x="96" y="402"/>
                  </a:cubicBezTo>
                  <a:cubicBezTo>
                    <a:pt x="96" y="402"/>
                    <a:pt x="96" y="402"/>
                    <a:pt x="96" y="402"/>
                  </a:cubicBezTo>
                  <a:cubicBezTo>
                    <a:pt x="90" y="402"/>
                    <a:pt x="90" y="402"/>
                    <a:pt x="90" y="402"/>
                  </a:cubicBezTo>
                  <a:cubicBezTo>
                    <a:pt x="90" y="402"/>
                    <a:pt x="90" y="402"/>
                    <a:pt x="90" y="402"/>
                  </a:cubicBezTo>
                  <a:cubicBezTo>
                    <a:pt x="90" y="402"/>
                    <a:pt x="89" y="402"/>
                    <a:pt x="89" y="402"/>
                  </a:cubicBezTo>
                  <a:cubicBezTo>
                    <a:pt x="40" y="402"/>
                    <a:pt x="0" y="363"/>
                    <a:pt x="0" y="314"/>
                  </a:cubicBezTo>
                  <a:cubicBezTo>
                    <a:pt x="0" y="265"/>
                    <a:pt x="40" y="225"/>
                    <a:pt x="89" y="225"/>
                  </a:cubicBezTo>
                  <a:cubicBezTo>
                    <a:pt x="102" y="225"/>
                    <a:pt x="114" y="228"/>
                    <a:pt x="124" y="233"/>
                  </a:cubicBezTo>
                  <a:cubicBezTo>
                    <a:pt x="143" y="196"/>
                    <a:pt x="181" y="171"/>
                    <a:pt x="226" y="171"/>
                  </a:cubicBezTo>
                  <a:cubicBezTo>
                    <a:pt x="244" y="171"/>
                    <a:pt x="262" y="176"/>
                    <a:pt x="278" y="184"/>
                  </a:cubicBezTo>
                  <a:cubicBezTo>
                    <a:pt x="303" y="142"/>
                    <a:pt x="349" y="114"/>
                    <a:pt x="401" y="114"/>
                  </a:cubicBezTo>
                  <a:close/>
                  <a:moveTo>
                    <a:pt x="544" y="0"/>
                  </a:moveTo>
                  <a:cubicBezTo>
                    <a:pt x="615" y="0"/>
                    <a:pt x="672" y="57"/>
                    <a:pt x="672" y="128"/>
                  </a:cubicBezTo>
                  <a:cubicBezTo>
                    <a:pt x="672" y="194"/>
                    <a:pt x="622" y="249"/>
                    <a:pt x="557" y="255"/>
                  </a:cubicBezTo>
                  <a:cubicBezTo>
                    <a:pt x="557" y="253"/>
                    <a:pt x="557" y="253"/>
                    <a:pt x="557" y="253"/>
                  </a:cubicBezTo>
                  <a:cubicBezTo>
                    <a:pt x="557" y="168"/>
                    <a:pt x="488" y="100"/>
                    <a:pt x="403" y="100"/>
                  </a:cubicBezTo>
                  <a:cubicBezTo>
                    <a:pt x="348" y="100"/>
                    <a:pt x="300" y="128"/>
                    <a:pt x="273" y="171"/>
                  </a:cubicBezTo>
                  <a:cubicBezTo>
                    <a:pt x="260" y="163"/>
                    <a:pt x="245" y="159"/>
                    <a:pt x="229" y="159"/>
                  </a:cubicBezTo>
                  <a:cubicBezTo>
                    <a:pt x="216" y="159"/>
                    <a:pt x="203" y="162"/>
                    <a:pt x="192" y="168"/>
                  </a:cubicBezTo>
                  <a:cubicBezTo>
                    <a:pt x="196" y="132"/>
                    <a:pt x="227" y="104"/>
                    <a:pt x="265" y="104"/>
                  </a:cubicBezTo>
                  <a:cubicBezTo>
                    <a:pt x="275" y="104"/>
                    <a:pt x="286" y="106"/>
                    <a:pt x="295" y="111"/>
                  </a:cubicBezTo>
                  <a:cubicBezTo>
                    <a:pt x="311" y="77"/>
                    <a:pt x="346" y="53"/>
                    <a:pt x="387" y="53"/>
                  </a:cubicBezTo>
                  <a:cubicBezTo>
                    <a:pt x="403" y="53"/>
                    <a:pt x="419" y="57"/>
                    <a:pt x="433" y="65"/>
                  </a:cubicBezTo>
                  <a:cubicBezTo>
                    <a:pt x="455" y="26"/>
                    <a:pt x="496" y="0"/>
                    <a:pt x="54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9945" tIns="34973" rIns="69945" bIns="34973" numCol="1" anchor="t" anchorCtr="0" compatLnSpc="1">
              <a:prstTxWarp prst="textNoShape">
                <a:avLst/>
              </a:prstTxWarp>
            </a:bodyPr>
            <a:lstStyle/>
            <a:p>
              <a:pPr defTabSz="699447"/>
              <a:endParaRPr lang="en-US" sz="1377">
                <a:solidFill>
                  <a:prstClr val="black"/>
                </a:solidFill>
                <a:latin typeface="+mj-lt"/>
                <a:cs typeface="Segoe UI Light" pitchFamily="34" charset="0"/>
              </a:endParaRPr>
            </a:p>
          </p:txBody>
        </p:sp>
        <p:pic>
          <p:nvPicPr>
            <p:cNvPr id="106" name="Picture 2" descr="https://az213233.vo.msecnd.net/Content/3.15.00298.14.140128-1706/Zumo/Images/ZumoIcon.png"/>
            <p:cNvPicPr>
              <a:picLocks noChangeAspect="1" noChangeArrowheads="1"/>
            </p:cNvPicPr>
            <p:nvPr/>
          </p:nvPicPr>
          <p:blipFill rotWithShape="1">
            <a:blip r:embed="rId6">
              <a:extLst>
                <a:ext uri="{28A0092B-C50C-407E-A947-70E740481C1C}">
                  <a14:useLocalDpi xmlns:a14="http://schemas.microsoft.com/office/drawing/2010/main" val="0"/>
                </a:ext>
              </a:extLst>
            </a:blip>
            <a:srcRect l="54757"/>
            <a:stretch/>
          </p:blipFill>
          <p:spPr bwMode="auto">
            <a:xfrm>
              <a:off x="4045599" y="1952919"/>
              <a:ext cx="278174" cy="307425"/>
            </a:xfrm>
            <a:prstGeom prst="rect">
              <a:avLst/>
            </a:prstGeom>
            <a:noFill/>
            <a:extLst>
              <a:ext uri="{909E8E84-426E-40DD-AFC4-6F175D3DCCD1}">
                <a14:hiddenFill xmlns:a14="http://schemas.microsoft.com/office/drawing/2010/main">
                  <a:solidFill>
                    <a:srgbClr val="FFFFFF"/>
                  </a:solidFill>
                </a14:hiddenFill>
              </a:ext>
            </a:extLst>
          </p:spPr>
        </p:pic>
        <p:sp>
          <p:nvSpPr>
            <p:cNvPr id="111" name="Rectangle 110"/>
            <p:cNvSpPr/>
            <p:nvPr/>
          </p:nvSpPr>
          <p:spPr>
            <a:xfrm>
              <a:off x="9977390" y="1290007"/>
              <a:ext cx="1473480" cy="461665"/>
            </a:xfrm>
            <a:prstGeom prst="rect">
              <a:avLst/>
            </a:prstGeom>
          </p:spPr>
          <p:txBody>
            <a:bodyPr wrap="none">
              <a:spAutoFit/>
            </a:bodyPr>
            <a:lstStyle/>
            <a:p>
              <a:pPr defTabSz="932468"/>
              <a:r>
                <a:rPr lang="en-US" sz="2400" dirty="0" smtClean="0">
                  <a:solidFill>
                    <a:srgbClr val="000000"/>
                  </a:solidFill>
                  <a:latin typeface="Segoe UI Light"/>
                </a:rPr>
                <a:t>Openness</a:t>
              </a:r>
              <a:endParaRPr lang="en-US" sz="2400" dirty="0">
                <a:solidFill>
                  <a:srgbClr val="000000"/>
                </a:solidFill>
                <a:latin typeface="Segoe UI Light"/>
              </a:endParaRPr>
            </a:p>
          </p:txBody>
        </p:sp>
        <p:grpSp>
          <p:nvGrpSpPr>
            <p:cNvPr id="115" name="Group 114"/>
            <p:cNvGrpSpPr>
              <a:grpSpLocks noChangeAspect="1"/>
            </p:cNvGrpSpPr>
            <p:nvPr/>
          </p:nvGrpSpPr>
          <p:grpSpPr>
            <a:xfrm>
              <a:off x="641938" y="1287462"/>
              <a:ext cx="1048531" cy="1058379"/>
              <a:chOff x="517780" y="1834988"/>
              <a:chExt cx="810339" cy="817950"/>
            </a:xfrm>
          </p:grpSpPr>
          <p:sp>
            <p:nvSpPr>
              <p:cNvPr id="116" name="Rectangle 115"/>
              <p:cNvSpPr/>
              <p:nvPr/>
            </p:nvSpPr>
            <p:spPr bwMode="auto">
              <a:xfrm>
                <a:off x="517780" y="1834988"/>
                <a:ext cx="810339" cy="817950"/>
              </a:xfrm>
              <a:prstGeom prst="rect">
                <a:avLst/>
              </a:prstGeom>
              <a:solidFill>
                <a:srgbClr val="68217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731520" tIns="146304" rIns="182880" bIns="146304" numCol="1" spcCol="0" rtlCol="0" fromWordArt="0" anchor="ctr" anchorCtr="0" forceAA="0" compatLnSpc="1">
                <a:prstTxWarp prst="textNoShape">
                  <a:avLst/>
                </a:prstTxWarp>
                <a:noAutofit/>
              </a:bodyPr>
              <a:lstStyle/>
              <a:p>
                <a:pPr defTabSz="914099" fontAlgn="base">
                  <a:lnSpc>
                    <a:spcPct val="90000"/>
                  </a:lnSpc>
                  <a:spcBef>
                    <a:spcPct val="0"/>
                  </a:spcBef>
                  <a:spcAft>
                    <a:spcPct val="0"/>
                  </a:spcAft>
                </a:pPr>
                <a:endParaRPr lang="en-US" sz="2000" spc="-50" dirty="0">
                  <a:gradFill>
                    <a:gsLst>
                      <a:gs pos="0">
                        <a:srgbClr val="FFFFFF"/>
                      </a:gs>
                      <a:gs pos="100000">
                        <a:srgbClr val="FFFFFF"/>
                      </a:gs>
                    </a:gsLst>
                    <a:lin ang="5400000" scaled="0"/>
                  </a:gradFill>
                </a:endParaRPr>
              </a:p>
            </p:txBody>
          </p:sp>
          <p:sp>
            <p:nvSpPr>
              <p:cNvPr id="117" name="Freeform 9"/>
              <p:cNvSpPr>
                <a:spLocks noEditPoints="1"/>
              </p:cNvSpPr>
              <p:nvPr/>
            </p:nvSpPr>
            <p:spPr bwMode="auto">
              <a:xfrm>
                <a:off x="590595" y="2049415"/>
                <a:ext cx="656444" cy="378392"/>
              </a:xfrm>
              <a:custGeom>
                <a:avLst/>
                <a:gdLst>
                  <a:gd name="T0" fmla="*/ 61 w 241"/>
                  <a:gd name="T1" fmla="*/ 7 h 140"/>
                  <a:gd name="T2" fmla="*/ 46 w 241"/>
                  <a:gd name="T3" fmla="*/ 37 h 140"/>
                  <a:gd name="T4" fmla="*/ 33 w 241"/>
                  <a:gd name="T5" fmla="*/ 14 h 140"/>
                  <a:gd name="T6" fmla="*/ 35 w 241"/>
                  <a:gd name="T7" fmla="*/ 2 h 140"/>
                  <a:gd name="T8" fmla="*/ 49 w 241"/>
                  <a:gd name="T9" fmla="*/ 27 h 140"/>
                  <a:gd name="T10" fmla="*/ 65 w 241"/>
                  <a:gd name="T11" fmla="*/ 37 h 140"/>
                  <a:gd name="T12" fmla="*/ 73 w 241"/>
                  <a:gd name="T13" fmla="*/ 1 h 140"/>
                  <a:gd name="T14" fmla="*/ 77 w 241"/>
                  <a:gd name="T15" fmla="*/ 5 h 140"/>
                  <a:gd name="T16" fmla="*/ 77 w 241"/>
                  <a:gd name="T17" fmla="*/ 12 h 140"/>
                  <a:gd name="T18" fmla="*/ 102 w 241"/>
                  <a:gd name="T19" fmla="*/ 36 h 140"/>
                  <a:gd name="T20" fmla="*/ 89 w 241"/>
                  <a:gd name="T21" fmla="*/ 32 h 140"/>
                  <a:gd name="T22" fmla="*/ 102 w 241"/>
                  <a:gd name="T23" fmla="*/ 17 h 140"/>
                  <a:gd name="T24" fmla="*/ 83 w 241"/>
                  <a:gd name="T25" fmla="*/ 25 h 140"/>
                  <a:gd name="T26" fmla="*/ 120 w 241"/>
                  <a:gd name="T27" fmla="*/ 16 h 140"/>
                  <a:gd name="T28" fmla="*/ 114 w 241"/>
                  <a:gd name="T29" fmla="*/ 13 h 140"/>
                  <a:gd name="T30" fmla="*/ 107 w 241"/>
                  <a:gd name="T31" fmla="*/ 12 h 140"/>
                  <a:gd name="T32" fmla="*/ 113 w 241"/>
                  <a:gd name="T33" fmla="*/ 18 h 140"/>
                  <a:gd name="T34" fmla="*/ 134 w 241"/>
                  <a:gd name="T35" fmla="*/ 12 h 140"/>
                  <a:gd name="T36" fmla="*/ 133 w 241"/>
                  <a:gd name="T37" fmla="*/ 38 h 140"/>
                  <a:gd name="T38" fmla="*/ 140 w 241"/>
                  <a:gd name="T39" fmla="*/ 32 h 140"/>
                  <a:gd name="T40" fmla="*/ 128 w 241"/>
                  <a:gd name="T41" fmla="*/ 18 h 140"/>
                  <a:gd name="T42" fmla="*/ 140 w 241"/>
                  <a:gd name="T43" fmla="*/ 32 h 140"/>
                  <a:gd name="T44" fmla="*/ 155 w 241"/>
                  <a:gd name="T45" fmla="*/ 21 h 140"/>
                  <a:gd name="T46" fmla="*/ 164 w 241"/>
                  <a:gd name="T47" fmla="*/ 17 h 140"/>
                  <a:gd name="T48" fmla="*/ 150 w 241"/>
                  <a:gd name="T49" fmla="*/ 19 h 140"/>
                  <a:gd name="T50" fmla="*/ 161 w 241"/>
                  <a:gd name="T51" fmla="*/ 31 h 140"/>
                  <a:gd name="T52" fmla="*/ 156 w 241"/>
                  <a:gd name="T53" fmla="*/ 38 h 140"/>
                  <a:gd name="T54" fmla="*/ 181 w 241"/>
                  <a:gd name="T55" fmla="*/ 12 h 140"/>
                  <a:gd name="T56" fmla="*/ 181 w 241"/>
                  <a:gd name="T57" fmla="*/ 38 h 140"/>
                  <a:gd name="T58" fmla="*/ 187 w 241"/>
                  <a:gd name="T59" fmla="*/ 32 h 140"/>
                  <a:gd name="T60" fmla="*/ 175 w 241"/>
                  <a:gd name="T61" fmla="*/ 18 h 140"/>
                  <a:gd name="T62" fmla="*/ 187 w 241"/>
                  <a:gd name="T63" fmla="*/ 32 h 140"/>
                  <a:gd name="T64" fmla="*/ 207 w 241"/>
                  <a:gd name="T65" fmla="*/ 0 h 140"/>
                  <a:gd name="T66" fmla="*/ 195 w 241"/>
                  <a:gd name="T67" fmla="*/ 12 h 140"/>
                  <a:gd name="T68" fmla="*/ 204 w 241"/>
                  <a:gd name="T69" fmla="*/ 37 h 140"/>
                  <a:gd name="T70" fmla="*/ 204 w 241"/>
                  <a:gd name="T71" fmla="*/ 12 h 140"/>
                  <a:gd name="T72" fmla="*/ 225 w 241"/>
                  <a:gd name="T73" fmla="*/ 37 h 140"/>
                  <a:gd name="T74" fmla="*/ 220 w 241"/>
                  <a:gd name="T75" fmla="*/ 33 h 140"/>
                  <a:gd name="T76" fmla="*/ 225 w 241"/>
                  <a:gd name="T77" fmla="*/ 12 h 140"/>
                  <a:gd name="T78" fmla="*/ 215 w 241"/>
                  <a:gd name="T79" fmla="*/ 12 h 140"/>
                  <a:gd name="T80" fmla="*/ 215 w 241"/>
                  <a:gd name="T81" fmla="*/ 30 h 140"/>
                  <a:gd name="T82" fmla="*/ 12 w 241"/>
                  <a:gd name="T83" fmla="*/ 128 h 140"/>
                  <a:gd name="T84" fmla="*/ 2 w 241"/>
                  <a:gd name="T85" fmla="*/ 138 h 140"/>
                  <a:gd name="T86" fmla="*/ 102 w 241"/>
                  <a:gd name="T87" fmla="*/ 138 h 140"/>
                  <a:gd name="T88" fmla="*/ 91 w 241"/>
                  <a:gd name="T89" fmla="*/ 112 h 140"/>
                  <a:gd name="T90" fmla="*/ 43 w 241"/>
                  <a:gd name="T91" fmla="*/ 48 h 140"/>
                  <a:gd name="T92" fmla="*/ 40 w 241"/>
                  <a:gd name="T93" fmla="*/ 73 h 140"/>
                  <a:gd name="T94" fmla="*/ 89 w 241"/>
                  <a:gd name="T95" fmla="*/ 138 h 140"/>
                  <a:gd name="T96" fmla="*/ 169 w 241"/>
                  <a:gd name="T97" fmla="*/ 129 h 140"/>
                  <a:gd name="T98" fmla="*/ 164 w 241"/>
                  <a:gd name="T99" fmla="*/ 88 h 140"/>
                  <a:gd name="T100" fmla="*/ 167 w 241"/>
                  <a:gd name="T101" fmla="*/ 48 h 140"/>
                  <a:gd name="T102" fmla="*/ 241 w 241"/>
                  <a:gd name="T103" fmla="*/ 58 h 140"/>
                  <a:gd name="T104" fmla="*/ 179 w 241"/>
                  <a:gd name="T105" fmla="*/ 58 h 140"/>
                  <a:gd name="T106" fmla="*/ 215 w 241"/>
                  <a:gd name="T107" fmla="*/ 5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41" h="140">
                    <a:moveTo>
                      <a:pt x="65" y="37"/>
                    </a:moveTo>
                    <a:cubicBezTo>
                      <a:pt x="61" y="37"/>
                      <a:pt x="61" y="37"/>
                      <a:pt x="61" y="37"/>
                    </a:cubicBezTo>
                    <a:cubicBezTo>
                      <a:pt x="61" y="14"/>
                      <a:pt x="61" y="14"/>
                      <a:pt x="61" y="14"/>
                    </a:cubicBezTo>
                    <a:cubicBezTo>
                      <a:pt x="61" y="12"/>
                      <a:pt x="61" y="10"/>
                      <a:pt x="61" y="7"/>
                    </a:cubicBezTo>
                    <a:cubicBezTo>
                      <a:pt x="61" y="7"/>
                      <a:pt x="61" y="7"/>
                      <a:pt x="61" y="7"/>
                    </a:cubicBezTo>
                    <a:cubicBezTo>
                      <a:pt x="61" y="9"/>
                      <a:pt x="60" y="10"/>
                      <a:pt x="60" y="11"/>
                    </a:cubicBezTo>
                    <a:cubicBezTo>
                      <a:pt x="48" y="37"/>
                      <a:pt x="48" y="37"/>
                      <a:pt x="48" y="37"/>
                    </a:cubicBezTo>
                    <a:cubicBezTo>
                      <a:pt x="46" y="37"/>
                      <a:pt x="46" y="37"/>
                      <a:pt x="46" y="37"/>
                    </a:cubicBezTo>
                    <a:cubicBezTo>
                      <a:pt x="34" y="11"/>
                      <a:pt x="34" y="11"/>
                      <a:pt x="34" y="11"/>
                    </a:cubicBezTo>
                    <a:cubicBezTo>
                      <a:pt x="34" y="10"/>
                      <a:pt x="34" y="9"/>
                      <a:pt x="33" y="7"/>
                    </a:cubicBezTo>
                    <a:cubicBezTo>
                      <a:pt x="33" y="7"/>
                      <a:pt x="33" y="7"/>
                      <a:pt x="33" y="7"/>
                    </a:cubicBezTo>
                    <a:cubicBezTo>
                      <a:pt x="33" y="8"/>
                      <a:pt x="33" y="11"/>
                      <a:pt x="33" y="14"/>
                    </a:cubicBezTo>
                    <a:cubicBezTo>
                      <a:pt x="33" y="37"/>
                      <a:pt x="33" y="37"/>
                      <a:pt x="33" y="37"/>
                    </a:cubicBezTo>
                    <a:cubicBezTo>
                      <a:pt x="29" y="37"/>
                      <a:pt x="29" y="37"/>
                      <a:pt x="29" y="37"/>
                    </a:cubicBezTo>
                    <a:cubicBezTo>
                      <a:pt x="29" y="2"/>
                      <a:pt x="29" y="2"/>
                      <a:pt x="29" y="2"/>
                    </a:cubicBezTo>
                    <a:cubicBezTo>
                      <a:pt x="35" y="2"/>
                      <a:pt x="35" y="2"/>
                      <a:pt x="35" y="2"/>
                    </a:cubicBezTo>
                    <a:cubicBezTo>
                      <a:pt x="46" y="27"/>
                      <a:pt x="46" y="27"/>
                      <a:pt x="46" y="27"/>
                    </a:cubicBezTo>
                    <a:cubicBezTo>
                      <a:pt x="46" y="28"/>
                      <a:pt x="47" y="30"/>
                      <a:pt x="47" y="31"/>
                    </a:cubicBezTo>
                    <a:cubicBezTo>
                      <a:pt x="47" y="31"/>
                      <a:pt x="47" y="31"/>
                      <a:pt x="47" y="31"/>
                    </a:cubicBezTo>
                    <a:cubicBezTo>
                      <a:pt x="48" y="29"/>
                      <a:pt x="49" y="27"/>
                      <a:pt x="49" y="27"/>
                    </a:cubicBezTo>
                    <a:cubicBezTo>
                      <a:pt x="60" y="2"/>
                      <a:pt x="60" y="2"/>
                      <a:pt x="60" y="2"/>
                    </a:cubicBezTo>
                    <a:cubicBezTo>
                      <a:pt x="65" y="2"/>
                      <a:pt x="65" y="2"/>
                      <a:pt x="65" y="2"/>
                    </a:cubicBezTo>
                    <a:cubicBezTo>
                      <a:pt x="65" y="37"/>
                      <a:pt x="65" y="37"/>
                      <a:pt x="65" y="37"/>
                    </a:cubicBezTo>
                    <a:cubicBezTo>
                      <a:pt x="65" y="37"/>
                      <a:pt x="65" y="37"/>
                      <a:pt x="65" y="37"/>
                    </a:cubicBezTo>
                    <a:close/>
                    <a:moveTo>
                      <a:pt x="78" y="3"/>
                    </a:moveTo>
                    <a:cubicBezTo>
                      <a:pt x="78" y="2"/>
                      <a:pt x="78" y="2"/>
                      <a:pt x="77" y="1"/>
                    </a:cubicBezTo>
                    <a:cubicBezTo>
                      <a:pt x="76" y="1"/>
                      <a:pt x="76" y="1"/>
                      <a:pt x="75" y="1"/>
                    </a:cubicBezTo>
                    <a:cubicBezTo>
                      <a:pt x="74" y="1"/>
                      <a:pt x="74" y="1"/>
                      <a:pt x="73" y="1"/>
                    </a:cubicBezTo>
                    <a:cubicBezTo>
                      <a:pt x="73" y="2"/>
                      <a:pt x="73" y="2"/>
                      <a:pt x="73" y="3"/>
                    </a:cubicBezTo>
                    <a:cubicBezTo>
                      <a:pt x="73" y="4"/>
                      <a:pt x="73" y="5"/>
                      <a:pt x="73" y="5"/>
                    </a:cubicBezTo>
                    <a:cubicBezTo>
                      <a:pt x="74" y="6"/>
                      <a:pt x="74" y="6"/>
                      <a:pt x="75" y="6"/>
                    </a:cubicBezTo>
                    <a:cubicBezTo>
                      <a:pt x="76" y="6"/>
                      <a:pt x="76" y="6"/>
                      <a:pt x="77" y="5"/>
                    </a:cubicBezTo>
                    <a:cubicBezTo>
                      <a:pt x="78" y="5"/>
                      <a:pt x="78" y="4"/>
                      <a:pt x="78" y="3"/>
                    </a:cubicBezTo>
                    <a:close/>
                    <a:moveTo>
                      <a:pt x="77" y="37"/>
                    </a:moveTo>
                    <a:cubicBezTo>
                      <a:pt x="77" y="37"/>
                      <a:pt x="77" y="37"/>
                      <a:pt x="77" y="37"/>
                    </a:cubicBezTo>
                    <a:cubicBezTo>
                      <a:pt x="77" y="12"/>
                      <a:pt x="77" y="12"/>
                      <a:pt x="77" y="12"/>
                    </a:cubicBezTo>
                    <a:cubicBezTo>
                      <a:pt x="77" y="12"/>
                      <a:pt x="77" y="12"/>
                      <a:pt x="73" y="12"/>
                    </a:cubicBezTo>
                    <a:cubicBezTo>
                      <a:pt x="73" y="12"/>
                      <a:pt x="73" y="12"/>
                      <a:pt x="73" y="37"/>
                    </a:cubicBezTo>
                    <a:cubicBezTo>
                      <a:pt x="73" y="37"/>
                      <a:pt x="73" y="37"/>
                      <a:pt x="77" y="37"/>
                    </a:cubicBezTo>
                    <a:close/>
                    <a:moveTo>
                      <a:pt x="102" y="36"/>
                    </a:moveTo>
                    <a:cubicBezTo>
                      <a:pt x="102" y="36"/>
                      <a:pt x="102" y="36"/>
                      <a:pt x="102" y="36"/>
                    </a:cubicBezTo>
                    <a:cubicBezTo>
                      <a:pt x="102" y="32"/>
                      <a:pt x="102" y="32"/>
                      <a:pt x="102" y="32"/>
                    </a:cubicBezTo>
                    <a:cubicBezTo>
                      <a:pt x="99" y="34"/>
                      <a:pt x="98" y="34"/>
                      <a:pt x="95" y="34"/>
                    </a:cubicBezTo>
                    <a:cubicBezTo>
                      <a:pt x="93" y="34"/>
                      <a:pt x="91" y="34"/>
                      <a:pt x="89" y="32"/>
                    </a:cubicBezTo>
                    <a:cubicBezTo>
                      <a:pt x="88" y="30"/>
                      <a:pt x="87" y="28"/>
                      <a:pt x="87" y="25"/>
                    </a:cubicBezTo>
                    <a:cubicBezTo>
                      <a:pt x="87" y="22"/>
                      <a:pt x="88" y="19"/>
                      <a:pt x="89" y="18"/>
                    </a:cubicBezTo>
                    <a:cubicBezTo>
                      <a:pt x="91" y="16"/>
                      <a:pt x="93" y="15"/>
                      <a:pt x="95" y="15"/>
                    </a:cubicBezTo>
                    <a:cubicBezTo>
                      <a:pt x="98" y="15"/>
                      <a:pt x="100" y="16"/>
                      <a:pt x="102" y="17"/>
                    </a:cubicBezTo>
                    <a:cubicBezTo>
                      <a:pt x="102" y="17"/>
                      <a:pt x="102" y="17"/>
                      <a:pt x="102" y="13"/>
                    </a:cubicBezTo>
                    <a:cubicBezTo>
                      <a:pt x="100" y="12"/>
                      <a:pt x="98" y="12"/>
                      <a:pt x="96" y="12"/>
                    </a:cubicBezTo>
                    <a:cubicBezTo>
                      <a:pt x="92" y="12"/>
                      <a:pt x="89" y="13"/>
                      <a:pt x="87" y="15"/>
                    </a:cubicBezTo>
                    <a:cubicBezTo>
                      <a:pt x="84" y="18"/>
                      <a:pt x="83" y="21"/>
                      <a:pt x="83" y="25"/>
                    </a:cubicBezTo>
                    <a:cubicBezTo>
                      <a:pt x="83" y="29"/>
                      <a:pt x="84" y="32"/>
                      <a:pt x="86" y="34"/>
                    </a:cubicBezTo>
                    <a:cubicBezTo>
                      <a:pt x="88" y="37"/>
                      <a:pt x="91" y="38"/>
                      <a:pt x="95" y="38"/>
                    </a:cubicBezTo>
                    <a:cubicBezTo>
                      <a:pt x="97" y="38"/>
                      <a:pt x="99" y="37"/>
                      <a:pt x="102" y="36"/>
                    </a:cubicBezTo>
                    <a:close/>
                    <a:moveTo>
                      <a:pt x="120" y="16"/>
                    </a:moveTo>
                    <a:cubicBezTo>
                      <a:pt x="120" y="16"/>
                      <a:pt x="120" y="16"/>
                      <a:pt x="120" y="16"/>
                    </a:cubicBezTo>
                    <a:cubicBezTo>
                      <a:pt x="120" y="12"/>
                      <a:pt x="120" y="12"/>
                      <a:pt x="120" y="12"/>
                    </a:cubicBezTo>
                    <a:cubicBezTo>
                      <a:pt x="119" y="12"/>
                      <a:pt x="119" y="12"/>
                      <a:pt x="118" y="12"/>
                    </a:cubicBezTo>
                    <a:cubicBezTo>
                      <a:pt x="116" y="12"/>
                      <a:pt x="115" y="12"/>
                      <a:pt x="114" y="13"/>
                    </a:cubicBezTo>
                    <a:cubicBezTo>
                      <a:pt x="113" y="14"/>
                      <a:pt x="112" y="16"/>
                      <a:pt x="111" y="18"/>
                    </a:cubicBezTo>
                    <a:cubicBezTo>
                      <a:pt x="111" y="18"/>
                      <a:pt x="111" y="18"/>
                      <a:pt x="111" y="18"/>
                    </a:cubicBezTo>
                    <a:cubicBezTo>
                      <a:pt x="111" y="18"/>
                      <a:pt x="111" y="18"/>
                      <a:pt x="111" y="12"/>
                    </a:cubicBezTo>
                    <a:cubicBezTo>
                      <a:pt x="111" y="12"/>
                      <a:pt x="111" y="12"/>
                      <a:pt x="107" y="12"/>
                    </a:cubicBezTo>
                    <a:cubicBezTo>
                      <a:pt x="107" y="12"/>
                      <a:pt x="107" y="12"/>
                      <a:pt x="107" y="37"/>
                    </a:cubicBezTo>
                    <a:cubicBezTo>
                      <a:pt x="107" y="37"/>
                      <a:pt x="107" y="37"/>
                      <a:pt x="111" y="37"/>
                    </a:cubicBezTo>
                    <a:cubicBezTo>
                      <a:pt x="111" y="37"/>
                      <a:pt x="111" y="37"/>
                      <a:pt x="111" y="25"/>
                    </a:cubicBezTo>
                    <a:cubicBezTo>
                      <a:pt x="111" y="22"/>
                      <a:pt x="111" y="19"/>
                      <a:pt x="113" y="18"/>
                    </a:cubicBezTo>
                    <a:cubicBezTo>
                      <a:pt x="114" y="16"/>
                      <a:pt x="115" y="15"/>
                      <a:pt x="117" y="15"/>
                    </a:cubicBezTo>
                    <a:cubicBezTo>
                      <a:pt x="118" y="15"/>
                      <a:pt x="119" y="16"/>
                      <a:pt x="120" y="16"/>
                    </a:cubicBezTo>
                    <a:close/>
                    <a:moveTo>
                      <a:pt x="143" y="15"/>
                    </a:moveTo>
                    <a:cubicBezTo>
                      <a:pt x="141" y="13"/>
                      <a:pt x="138" y="12"/>
                      <a:pt x="134" y="12"/>
                    </a:cubicBezTo>
                    <a:cubicBezTo>
                      <a:pt x="130" y="12"/>
                      <a:pt x="127" y="13"/>
                      <a:pt x="125" y="15"/>
                    </a:cubicBezTo>
                    <a:cubicBezTo>
                      <a:pt x="123" y="17"/>
                      <a:pt x="121" y="21"/>
                      <a:pt x="121" y="25"/>
                    </a:cubicBezTo>
                    <a:cubicBezTo>
                      <a:pt x="121" y="29"/>
                      <a:pt x="123" y="32"/>
                      <a:pt x="124" y="34"/>
                    </a:cubicBezTo>
                    <a:cubicBezTo>
                      <a:pt x="127" y="37"/>
                      <a:pt x="130" y="38"/>
                      <a:pt x="133" y="38"/>
                    </a:cubicBezTo>
                    <a:cubicBezTo>
                      <a:pt x="137" y="38"/>
                      <a:pt x="140" y="37"/>
                      <a:pt x="143" y="34"/>
                    </a:cubicBezTo>
                    <a:cubicBezTo>
                      <a:pt x="145" y="32"/>
                      <a:pt x="146" y="29"/>
                      <a:pt x="146" y="25"/>
                    </a:cubicBezTo>
                    <a:cubicBezTo>
                      <a:pt x="146" y="21"/>
                      <a:pt x="145" y="18"/>
                      <a:pt x="143" y="15"/>
                    </a:cubicBezTo>
                    <a:close/>
                    <a:moveTo>
                      <a:pt x="140" y="32"/>
                    </a:moveTo>
                    <a:cubicBezTo>
                      <a:pt x="138" y="34"/>
                      <a:pt x="136" y="34"/>
                      <a:pt x="134" y="34"/>
                    </a:cubicBezTo>
                    <a:cubicBezTo>
                      <a:pt x="131" y="34"/>
                      <a:pt x="129" y="34"/>
                      <a:pt x="127" y="32"/>
                    </a:cubicBezTo>
                    <a:cubicBezTo>
                      <a:pt x="126" y="30"/>
                      <a:pt x="125" y="28"/>
                      <a:pt x="125" y="25"/>
                    </a:cubicBezTo>
                    <a:cubicBezTo>
                      <a:pt x="125" y="22"/>
                      <a:pt x="126" y="19"/>
                      <a:pt x="128" y="18"/>
                    </a:cubicBezTo>
                    <a:cubicBezTo>
                      <a:pt x="129" y="16"/>
                      <a:pt x="131" y="15"/>
                      <a:pt x="134" y="15"/>
                    </a:cubicBezTo>
                    <a:cubicBezTo>
                      <a:pt x="136" y="15"/>
                      <a:pt x="138" y="16"/>
                      <a:pt x="140" y="18"/>
                    </a:cubicBezTo>
                    <a:cubicBezTo>
                      <a:pt x="141" y="19"/>
                      <a:pt x="142" y="22"/>
                      <a:pt x="142" y="25"/>
                    </a:cubicBezTo>
                    <a:cubicBezTo>
                      <a:pt x="142" y="28"/>
                      <a:pt x="141" y="30"/>
                      <a:pt x="140" y="32"/>
                    </a:cubicBezTo>
                    <a:close/>
                    <a:moveTo>
                      <a:pt x="165" y="30"/>
                    </a:moveTo>
                    <a:cubicBezTo>
                      <a:pt x="165" y="29"/>
                      <a:pt x="164" y="27"/>
                      <a:pt x="164" y="26"/>
                    </a:cubicBezTo>
                    <a:cubicBezTo>
                      <a:pt x="162" y="25"/>
                      <a:pt x="161" y="24"/>
                      <a:pt x="159" y="23"/>
                    </a:cubicBezTo>
                    <a:cubicBezTo>
                      <a:pt x="157" y="22"/>
                      <a:pt x="155" y="22"/>
                      <a:pt x="155" y="21"/>
                    </a:cubicBezTo>
                    <a:cubicBezTo>
                      <a:pt x="154" y="21"/>
                      <a:pt x="154" y="20"/>
                      <a:pt x="154" y="18"/>
                    </a:cubicBezTo>
                    <a:cubicBezTo>
                      <a:pt x="154" y="18"/>
                      <a:pt x="154" y="17"/>
                      <a:pt x="155" y="16"/>
                    </a:cubicBezTo>
                    <a:cubicBezTo>
                      <a:pt x="156" y="15"/>
                      <a:pt x="157" y="15"/>
                      <a:pt x="158" y="15"/>
                    </a:cubicBezTo>
                    <a:cubicBezTo>
                      <a:pt x="160" y="15"/>
                      <a:pt x="162" y="16"/>
                      <a:pt x="164" y="17"/>
                    </a:cubicBezTo>
                    <a:cubicBezTo>
                      <a:pt x="164" y="17"/>
                      <a:pt x="164" y="17"/>
                      <a:pt x="164" y="13"/>
                    </a:cubicBezTo>
                    <a:cubicBezTo>
                      <a:pt x="163" y="12"/>
                      <a:pt x="161" y="12"/>
                      <a:pt x="159" y="12"/>
                    </a:cubicBezTo>
                    <a:cubicBezTo>
                      <a:pt x="156" y="12"/>
                      <a:pt x="154" y="12"/>
                      <a:pt x="152" y="14"/>
                    </a:cubicBezTo>
                    <a:cubicBezTo>
                      <a:pt x="151" y="15"/>
                      <a:pt x="150" y="17"/>
                      <a:pt x="150" y="19"/>
                    </a:cubicBezTo>
                    <a:cubicBezTo>
                      <a:pt x="150" y="21"/>
                      <a:pt x="151" y="22"/>
                      <a:pt x="151" y="23"/>
                    </a:cubicBezTo>
                    <a:cubicBezTo>
                      <a:pt x="152" y="24"/>
                      <a:pt x="154" y="25"/>
                      <a:pt x="156" y="26"/>
                    </a:cubicBezTo>
                    <a:cubicBezTo>
                      <a:pt x="158" y="27"/>
                      <a:pt x="160" y="28"/>
                      <a:pt x="160" y="29"/>
                    </a:cubicBezTo>
                    <a:cubicBezTo>
                      <a:pt x="161" y="29"/>
                      <a:pt x="161" y="30"/>
                      <a:pt x="161" y="31"/>
                    </a:cubicBezTo>
                    <a:cubicBezTo>
                      <a:pt x="161" y="33"/>
                      <a:pt x="160" y="34"/>
                      <a:pt x="156" y="34"/>
                    </a:cubicBezTo>
                    <a:cubicBezTo>
                      <a:pt x="154" y="34"/>
                      <a:pt x="152" y="34"/>
                      <a:pt x="150" y="32"/>
                    </a:cubicBezTo>
                    <a:cubicBezTo>
                      <a:pt x="150" y="32"/>
                      <a:pt x="150" y="32"/>
                      <a:pt x="150" y="36"/>
                    </a:cubicBezTo>
                    <a:cubicBezTo>
                      <a:pt x="151" y="37"/>
                      <a:pt x="154" y="38"/>
                      <a:pt x="156" y="38"/>
                    </a:cubicBezTo>
                    <a:cubicBezTo>
                      <a:pt x="159" y="38"/>
                      <a:pt x="161" y="37"/>
                      <a:pt x="163" y="36"/>
                    </a:cubicBezTo>
                    <a:cubicBezTo>
                      <a:pt x="164" y="34"/>
                      <a:pt x="165" y="33"/>
                      <a:pt x="165" y="30"/>
                    </a:cubicBezTo>
                    <a:close/>
                    <a:moveTo>
                      <a:pt x="190" y="15"/>
                    </a:moveTo>
                    <a:cubicBezTo>
                      <a:pt x="188" y="13"/>
                      <a:pt x="185" y="12"/>
                      <a:pt x="181" y="12"/>
                    </a:cubicBezTo>
                    <a:cubicBezTo>
                      <a:pt x="177" y="12"/>
                      <a:pt x="175" y="13"/>
                      <a:pt x="172" y="15"/>
                    </a:cubicBezTo>
                    <a:cubicBezTo>
                      <a:pt x="170" y="17"/>
                      <a:pt x="168" y="21"/>
                      <a:pt x="168" y="25"/>
                    </a:cubicBezTo>
                    <a:cubicBezTo>
                      <a:pt x="168" y="29"/>
                      <a:pt x="170" y="32"/>
                      <a:pt x="172" y="34"/>
                    </a:cubicBezTo>
                    <a:cubicBezTo>
                      <a:pt x="174" y="37"/>
                      <a:pt x="177" y="38"/>
                      <a:pt x="181" y="38"/>
                    </a:cubicBezTo>
                    <a:cubicBezTo>
                      <a:pt x="184" y="38"/>
                      <a:pt x="188" y="37"/>
                      <a:pt x="190" y="34"/>
                    </a:cubicBezTo>
                    <a:cubicBezTo>
                      <a:pt x="192" y="32"/>
                      <a:pt x="193" y="29"/>
                      <a:pt x="193" y="25"/>
                    </a:cubicBezTo>
                    <a:cubicBezTo>
                      <a:pt x="193" y="21"/>
                      <a:pt x="192" y="18"/>
                      <a:pt x="190" y="15"/>
                    </a:cubicBezTo>
                    <a:close/>
                    <a:moveTo>
                      <a:pt x="187" y="32"/>
                    </a:moveTo>
                    <a:cubicBezTo>
                      <a:pt x="186" y="34"/>
                      <a:pt x="184" y="34"/>
                      <a:pt x="181" y="34"/>
                    </a:cubicBezTo>
                    <a:cubicBezTo>
                      <a:pt x="179" y="34"/>
                      <a:pt x="176" y="34"/>
                      <a:pt x="175" y="32"/>
                    </a:cubicBezTo>
                    <a:cubicBezTo>
                      <a:pt x="173" y="30"/>
                      <a:pt x="173" y="28"/>
                      <a:pt x="173" y="25"/>
                    </a:cubicBezTo>
                    <a:cubicBezTo>
                      <a:pt x="173" y="22"/>
                      <a:pt x="173" y="19"/>
                      <a:pt x="175" y="18"/>
                    </a:cubicBezTo>
                    <a:cubicBezTo>
                      <a:pt x="176" y="16"/>
                      <a:pt x="179" y="15"/>
                      <a:pt x="181" y="15"/>
                    </a:cubicBezTo>
                    <a:cubicBezTo>
                      <a:pt x="184" y="15"/>
                      <a:pt x="185" y="16"/>
                      <a:pt x="187" y="18"/>
                    </a:cubicBezTo>
                    <a:cubicBezTo>
                      <a:pt x="188" y="19"/>
                      <a:pt x="189" y="22"/>
                      <a:pt x="189" y="25"/>
                    </a:cubicBezTo>
                    <a:cubicBezTo>
                      <a:pt x="189" y="28"/>
                      <a:pt x="188" y="30"/>
                      <a:pt x="187" y="32"/>
                    </a:cubicBezTo>
                    <a:close/>
                    <a:moveTo>
                      <a:pt x="210" y="4"/>
                    </a:moveTo>
                    <a:cubicBezTo>
                      <a:pt x="210" y="4"/>
                      <a:pt x="210" y="4"/>
                      <a:pt x="210" y="4"/>
                    </a:cubicBezTo>
                    <a:cubicBezTo>
                      <a:pt x="210" y="0"/>
                      <a:pt x="210" y="0"/>
                      <a:pt x="210" y="0"/>
                    </a:cubicBezTo>
                    <a:cubicBezTo>
                      <a:pt x="209" y="0"/>
                      <a:pt x="208" y="0"/>
                      <a:pt x="207" y="0"/>
                    </a:cubicBezTo>
                    <a:cubicBezTo>
                      <a:pt x="205" y="0"/>
                      <a:pt x="204" y="0"/>
                      <a:pt x="202" y="2"/>
                    </a:cubicBezTo>
                    <a:cubicBezTo>
                      <a:pt x="200" y="3"/>
                      <a:pt x="200" y="6"/>
                      <a:pt x="200" y="8"/>
                    </a:cubicBezTo>
                    <a:cubicBezTo>
                      <a:pt x="200" y="8"/>
                      <a:pt x="200" y="8"/>
                      <a:pt x="200" y="12"/>
                    </a:cubicBezTo>
                    <a:cubicBezTo>
                      <a:pt x="200" y="12"/>
                      <a:pt x="200" y="12"/>
                      <a:pt x="195" y="12"/>
                    </a:cubicBezTo>
                    <a:cubicBezTo>
                      <a:pt x="195" y="12"/>
                      <a:pt x="195" y="12"/>
                      <a:pt x="195" y="16"/>
                    </a:cubicBezTo>
                    <a:cubicBezTo>
                      <a:pt x="195" y="16"/>
                      <a:pt x="195" y="16"/>
                      <a:pt x="200" y="16"/>
                    </a:cubicBezTo>
                    <a:cubicBezTo>
                      <a:pt x="200" y="16"/>
                      <a:pt x="200" y="16"/>
                      <a:pt x="200" y="37"/>
                    </a:cubicBezTo>
                    <a:cubicBezTo>
                      <a:pt x="200" y="37"/>
                      <a:pt x="200" y="37"/>
                      <a:pt x="204" y="37"/>
                    </a:cubicBezTo>
                    <a:cubicBezTo>
                      <a:pt x="204" y="37"/>
                      <a:pt x="204" y="37"/>
                      <a:pt x="204" y="16"/>
                    </a:cubicBezTo>
                    <a:cubicBezTo>
                      <a:pt x="204" y="16"/>
                      <a:pt x="204" y="16"/>
                      <a:pt x="209" y="16"/>
                    </a:cubicBezTo>
                    <a:cubicBezTo>
                      <a:pt x="209" y="16"/>
                      <a:pt x="209" y="16"/>
                      <a:pt x="209" y="12"/>
                    </a:cubicBezTo>
                    <a:cubicBezTo>
                      <a:pt x="209" y="12"/>
                      <a:pt x="209" y="12"/>
                      <a:pt x="204" y="12"/>
                    </a:cubicBezTo>
                    <a:cubicBezTo>
                      <a:pt x="204" y="12"/>
                      <a:pt x="204" y="12"/>
                      <a:pt x="204" y="8"/>
                    </a:cubicBezTo>
                    <a:cubicBezTo>
                      <a:pt x="204" y="5"/>
                      <a:pt x="205" y="3"/>
                      <a:pt x="208" y="3"/>
                    </a:cubicBezTo>
                    <a:cubicBezTo>
                      <a:pt x="208" y="3"/>
                      <a:pt x="209" y="3"/>
                      <a:pt x="210" y="4"/>
                    </a:cubicBezTo>
                    <a:close/>
                    <a:moveTo>
                      <a:pt x="225" y="37"/>
                    </a:moveTo>
                    <a:cubicBezTo>
                      <a:pt x="225" y="37"/>
                      <a:pt x="225" y="37"/>
                      <a:pt x="225" y="37"/>
                    </a:cubicBezTo>
                    <a:cubicBezTo>
                      <a:pt x="225" y="34"/>
                      <a:pt x="225" y="34"/>
                      <a:pt x="225" y="34"/>
                    </a:cubicBezTo>
                    <a:cubicBezTo>
                      <a:pt x="225" y="34"/>
                      <a:pt x="224" y="34"/>
                      <a:pt x="223" y="34"/>
                    </a:cubicBezTo>
                    <a:cubicBezTo>
                      <a:pt x="221" y="34"/>
                      <a:pt x="221" y="34"/>
                      <a:pt x="220" y="33"/>
                    </a:cubicBezTo>
                    <a:cubicBezTo>
                      <a:pt x="220" y="33"/>
                      <a:pt x="219" y="31"/>
                      <a:pt x="219" y="30"/>
                    </a:cubicBezTo>
                    <a:cubicBezTo>
                      <a:pt x="219" y="30"/>
                      <a:pt x="219" y="30"/>
                      <a:pt x="219" y="16"/>
                    </a:cubicBezTo>
                    <a:cubicBezTo>
                      <a:pt x="219" y="16"/>
                      <a:pt x="219" y="16"/>
                      <a:pt x="225" y="16"/>
                    </a:cubicBezTo>
                    <a:cubicBezTo>
                      <a:pt x="225" y="16"/>
                      <a:pt x="225" y="16"/>
                      <a:pt x="225" y="12"/>
                    </a:cubicBezTo>
                    <a:cubicBezTo>
                      <a:pt x="225" y="12"/>
                      <a:pt x="225" y="12"/>
                      <a:pt x="219" y="12"/>
                    </a:cubicBezTo>
                    <a:cubicBezTo>
                      <a:pt x="219" y="12"/>
                      <a:pt x="219" y="12"/>
                      <a:pt x="219" y="5"/>
                    </a:cubicBezTo>
                    <a:cubicBezTo>
                      <a:pt x="218" y="6"/>
                      <a:pt x="217" y="6"/>
                      <a:pt x="215" y="6"/>
                    </a:cubicBezTo>
                    <a:cubicBezTo>
                      <a:pt x="215" y="6"/>
                      <a:pt x="215" y="6"/>
                      <a:pt x="215" y="12"/>
                    </a:cubicBezTo>
                    <a:cubicBezTo>
                      <a:pt x="215" y="12"/>
                      <a:pt x="215" y="12"/>
                      <a:pt x="211" y="12"/>
                    </a:cubicBezTo>
                    <a:cubicBezTo>
                      <a:pt x="211" y="12"/>
                      <a:pt x="211" y="12"/>
                      <a:pt x="211" y="16"/>
                    </a:cubicBezTo>
                    <a:cubicBezTo>
                      <a:pt x="211" y="16"/>
                      <a:pt x="211" y="16"/>
                      <a:pt x="215" y="16"/>
                    </a:cubicBezTo>
                    <a:cubicBezTo>
                      <a:pt x="215" y="16"/>
                      <a:pt x="215" y="16"/>
                      <a:pt x="215" y="30"/>
                    </a:cubicBezTo>
                    <a:cubicBezTo>
                      <a:pt x="215" y="35"/>
                      <a:pt x="217" y="38"/>
                      <a:pt x="222" y="38"/>
                    </a:cubicBezTo>
                    <a:cubicBezTo>
                      <a:pt x="223" y="38"/>
                      <a:pt x="225" y="38"/>
                      <a:pt x="225" y="37"/>
                    </a:cubicBezTo>
                    <a:close/>
                    <a:moveTo>
                      <a:pt x="14" y="133"/>
                    </a:moveTo>
                    <a:cubicBezTo>
                      <a:pt x="14" y="131"/>
                      <a:pt x="14" y="129"/>
                      <a:pt x="12" y="128"/>
                    </a:cubicBezTo>
                    <a:cubicBezTo>
                      <a:pt x="10" y="126"/>
                      <a:pt x="9" y="126"/>
                      <a:pt x="7" y="126"/>
                    </a:cubicBezTo>
                    <a:cubicBezTo>
                      <a:pt x="5" y="126"/>
                      <a:pt x="3" y="126"/>
                      <a:pt x="2" y="128"/>
                    </a:cubicBezTo>
                    <a:cubicBezTo>
                      <a:pt x="1" y="129"/>
                      <a:pt x="0" y="131"/>
                      <a:pt x="0" y="133"/>
                    </a:cubicBezTo>
                    <a:cubicBezTo>
                      <a:pt x="0" y="135"/>
                      <a:pt x="1" y="136"/>
                      <a:pt x="2" y="138"/>
                    </a:cubicBezTo>
                    <a:cubicBezTo>
                      <a:pt x="3" y="139"/>
                      <a:pt x="5" y="140"/>
                      <a:pt x="7" y="140"/>
                    </a:cubicBezTo>
                    <a:cubicBezTo>
                      <a:pt x="9" y="140"/>
                      <a:pt x="10" y="139"/>
                      <a:pt x="12" y="138"/>
                    </a:cubicBezTo>
                    <a:cubicBezTo>
                      <a:pt x="14" y="136"/>
                      <a:pt x="14" y="135"/>
                      <a:pt x="14" y="133"/>
                    </a:cubicBezTo>
                    <a:close/>
                    <a:moveTo>
                      <a:pt x="102" y="138"/>
                    </a:moveTo>
                    <a:cubicBezTo>
                      <a:pt x="102" y="138"/>
                      <a:pt x="102" y="138"/>
                      <a:pt x="102" y="138"/>
                    </a:cubicBezTo>
                    <a:cubicBezTo>
                      <a:pt x="102" y="48"/>
                      <a:pt x="102" y="48"/>
                      <a:pt x="102" y="48"/>
                    </a:cubicBezTo>
                    <a:cubicBezTo>
                      <a:pt x="102" y="48"/>
                      <a:pt x="102" y="48"/>
                      <a:pt x="91" y="48"/>
                    </a:cubicBezTo>
                    <a:cubicBezTo>
                      <a:pt x="91" y="48"/>
                      <a:pt x="91" y="48"/>
                      <a:pt x="91" y="112"/>
                    </a:cubicBezTo>
                    <a:cubicBezTo>
                      <a:pt x="91" y="118"/>
                      <a:pt x="91" y="122"/>
                      <a:pt x="92" y="125"/>
                    </a:cubicBezTo>
                    <a:cubicBezTo>
                      <a:pt x="92" y="125"/>
                      <a:pt x="92" y="125"/>
                      <a:pt x="91" y="125"/>
                    </a:cubicBezTo>
                    <a:cubicBezTo>
                      <a:pt x="91" y="124"/>
                      <a:pt x="90" y="122"/>
                      <a:pt x="88" y="119"/>
                    </a:cubicBezTo>
                    <a:cubicBezTo>
                      <a:pt x="88" y="119"/>
                      <a:pt x="88" y="119"/>
                      <a:pt x="43" y="48"/>
                    </a:cubicBezTo>
                    <a:cubicBezTo>
                      <a:pt x="43" y="48"/>
                      <a:pt x="43" y="48"/>
                      <a:pt x="29" y="48"/>
                    </a:cubicBezTo>
                    <a:cubicBezTo>
                      <a:pt x="29" y="48"/>
                      <a:pt x="29" y="48"/>
                      <a:pt x="29" y="138"/>
                    </a:cubicBezTo>
                    <a:cubicBezTo>
                      <a:pt x="29" y="138"/>
                      <a:pt x="29" y="138"/>
                      <a:pt x="40" y="138"/>
                    </a:cubicBezTo>
                    <a:cubicBezTo>
                      <a:pt x="40" y="138"/>
                      <a:pt x="40" y="138"/>
                      <a:pt x="40" y="73"/>
                    </a:cubicBezTo>
                    <a:cubicBezTo>
                      <a:pt x="40" y="67"/>
                      <a:pt x="40" y="63"/>
                      <a:pt x="39" y="61"/>
                    </a:cubicBezTo>
                    <a:cubicBezTo>
                      <a:pt x="39" y="61"/>
                      <a:pt x="39" y="61"/>
                      <a:pt x="40" y="61"/>
                    </a:cubicBezTo>
                    <a:cubicBezTo>
                      <a:pt x="41" y="63"/>
                      <a:pt x="42" y="65"/>
                      <a:pt x="42" y="67"/>
                    </a:cubicBezTo>
                    <a:cubicBezTo>
                      <a:pt x="42" y="67"/>
                      <a:pt x="42" y="67"/>
                      <a:pt x="89" y="138"/>
                    </a:cubicBezTo>
                    <a:cubicBezTo>
                      <a:pt x="89" y="138"/>
                      <a:pt x="89" y="138"/>
                      <a:pt x="102" y="138"/>
                    </a:cubicBezTo>
                    <a:close/>
                    <a:moveTo>
                      <a:pt x="169" y="138"/>
                    </a:moveTo>
                    <a:cubicBezTo>
                      <a:pt x="169" y="138"/>
                      <a:pt x="169" y="138"/>
                      <a:pt x="169" y="138"/>
                    </a:cubicBezTo>
                    <a:cubicBezTo>
                      <a:pt x="169" y="129"/>
                      <a:pt x="169" y="129"/>
                      <a:pt x="169" y="129"/>
                    </a:cubicBezTo>
                    <a:cubicBezTo>
                      <a:pt x="132" y="129"/>
                      <a:pt x="132" y="129"/>
                      <a:pt x="132" y="129"/>
                    </a:cubicBezTo>
                    <a:cubicBezTo>
                      <a:pt x="132" y="97"/>
                      <a:pt x="132" y="97"/>
                      <a:pt x="132" y="97"/>
                    </a:cubicBezTo>
                    <a:cubicBezTo>
                      <a:pt x="164" y="97"/>
                      <a:pt x="164" y="97"/>
                      <a:pt x="164" y="97"/>
                    </a:cubicBezTo>
                    <a:cubicBezTo>
                      <a:pt x="164" y="88"/>
                      <a:pt x="164" y="88"/>
                      <a:pt x="164" y="88"/>
                    </a:cubicBezTo>
                    <a:cubicBezTo>
                      <a:pt x="132" y="88"/>
                      <a:pt x="132" y="88"/>
                      <a:pt x="132" y="88"/>
                    </a:cubicBezTo>
                    <a:cubicBezTo>
                      <a:pt x="132" y="58"/>
                      <a:pt x="132" y="58"/>
                      <a:pt x="132" y="58"/>
                    </a:cubicBezTo>
                    <a:cubicBezTo>
                      <a:pt x="167" y="58"/>
                      <a:pt x="167" y="58"/>
                      <a:pt x="167" y="58"/>
                    </a:cubicBezTo>
                    <a:cubicBezTo>
                      <a:pt x="167" y="48"/>
                      <a:pt x="167" y="48"/>
                      <a:pt x="167" y="48"/>
                    </a:cubicBezTo>
                    <a:cubicBezTo>
                      <a:pt x="122" y="48"/>
                      <a:pt x="122" y="48"/>
                      <a:pt x="122" y="48"/>
                    </a:cubicBezTo>
                    <a:cubicBezTo>
                      <a:pt x="122" y="138"/>
                      <a:pt x="122" y="138"/>
                      <a:pt x="122" y="138"/>
                    </a:cubicBezTo>
                    <a:cubicBezTo>
                      <a:pt x="169" y="138"/>
                      <a:pt x="169" y="138"/>
                      <a:pt x="169" y="138"/>
                    </a:cubicBezTo>
                    <a:close/>
                    <a:moveTo>
                      <a:pt x="241" y="58"/>
                    </a:moveTo>
                    <a:cubicBezTo>
                      <a:pt x="241" y="58"/>
                      <a:pt x="241" y="58"/>
                      <a:pt x="241" y="58"/>
                    </a:cubicBezTo>
                    <a:cubicBezTo>
                      <a:pt x="241" y="48"/>
                      <a:pt x="241" y="48"/>
                      <a:pt x="241" y="48"/>
                    </a:cubicBezTo>
                    <a:cubicBezTo>
                      <a:pt x="179" y="48"/>
                      <a:pt x="179" y="48"/>
                      <a:pt x="179" y="48"/>
                    </a:cubicBezTo>
                    <a:cubicBezTo>
                      <a:pt x="179" y="58"/>
                      <a:pt x="179" y="58"/>
                      <a:pt x="179" y="58"/>
                    </a:cubicBezTo>
                    <a:cubicBezTo>
                      <a:pt x="205" y="58"/>
                      <a:pt x="205" y="58"/>
                      <a:pt x="205" y="58"/>
                    </a:cubicBezTo>
                    <a:cubicBezTo>
                      <a:pt x="205" y="138"/>
                      <a:pt x="205" y="138"/>
                      <a:pt x="205" y="138"/>
                    </a:cubicBezTo>
                    <a:cubicBezTo>
                      <a:pt x="215" y="138"/>
                      <a:pt x="215" y="138"/>
                      <a:pt x="215" y="138"/>
                    </a:cubicBezTo>
                    <a:cubicBezTo>
                      <a:pt x="215" y="58"/>
                      <a:pt x="215" y="58"/>
                      <a:pt x="215" y="58"/>
                    </a:cubicBezTo>
                    <a:cubicBezTo>
                      <a:pt x="241" y="58"/>
                      <a:pt x="241" y="58"/>
                      <a:pt x="241" y="5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defTabSz="932468"/>
                <a:endParaRPr lang="en-US">
                  <a:solidFill>
                    <a:srgbClr val="000000"/>
                  </a:solidFill>
                </a:endParaRPr>
              </a:p>
            </p:txBody>
          </p:sp>
        </p:grpSp>
        <p:sp>
          <p:nvSpPr>
            <p:cNvPr id="118" name="Chevron 117"/>
            <p:cNvSpPr/>
            <p:nvPr/>
          </p:nvSpPr>
          <p:spPr bwMode="auto">
            <a:xfrm>
              <a:off x="10410878" y="3827142"/>
              <a:ext cx="1065159" cy="1046102"/>
            </a:xfrm>
            <a:prstGeom prst="chevron">
              <a:avLst/>
            </a:prstGeom>
            <a:solidFill>
              <a:srgbClr val="68217A"/>
            </a:solidFill>
            <a:ln w="25400" cap="flat" cmpd="sng" algn="ctr">
              <a:noFill/>
              <a:prstDash val="solid"/>
              <a:headEnd type="none" w="med" len="med"/>
              <a:tailEnd type="none" w="med" len="med"/>
            </a:ln>
            <a:effectLst/>
          </p:spPr>
          <p:txBody>
            <a:bodyPr vert="horz" wrap="square" lIns="548640" tIns="45696" rIns="91386" bIns="73109" numCol="1" rtlCol="0" anchor="ctr" anchorCtr="0" compatLnSpc="1">
              <a:prstTxWarp prst="textNoShape">
                <a:avLst/>
              </a:prstTxWarp>
            </a:bodyPr>
            <a:lstStyle/>
            <a:p>
              <a:pPr defTabSz="932468"/>
              <a:endParaRPr lang="en-US" dirty="0">
                <a:solidFill>
                  <a:srgbClr val="000000"/>
                </a:solidFill>
              </a:endParaRPr>
            </a:p>
          </p:txBody>
        </p:sp>
        <p:grpSp>
          <p:nvGrpSpPr>
            <p:cNvPr id="3" name="Group 2"/>
            <p:cNvGrpSpPr>
              <a:grpSpLocks noChangeAspect="1"/>
            </p:cNvGrpSpPr>
            <p:nvPr/>
          </p:nvGrpSpPr>
          <p:grpSpPr>
            <a:xfrm>
              <a:off x="3134664" y="4308586"/>
              <a:ext cx="386570" cy="405676"/>
              <a:chOff x="2870057" y="3971122"/>
              <a:chExt cx="478391" cy="502036"/>
            </a:xfrm>
          </p:grpSpPr>
          <p:pic>
            <p:nvPicPr>
              <p:cNvPr id="114" name="Picture 2" descr="\\MAGNUM\Projects\Microsoft\Cloud Power FY12\Design\Icons\PNGs\Server_2.png"/>
              <p:cNvPicPr>
                <a:picLocks noChangeAspect="1" noChangeArrowheads="1"/>
              </p:cNvPicPr>
              <p:nvPr/>
            </p:nvPicPr>
            <p:blipFill rotWithShape="1">
              <a:blip r:embed="rId7" cstate="print">
                <a:lum bright="100000"/>
              </a:blip>
              <a:srcRect l="23785" t="10057" r="26214" b="10776"/>
              <a:stretch/>
            </p:blipFill>
            <p:spPr bwMode="auto">
              <a:xfrm>
                <a:off x="3077831" y="3979427"/>
                <a:ext cx="270617" cy="428478"/>
              </a:xfrm>
              <a:prstGeom prst="rect">
                <a:avLst/>
              </a:prstGeom>
              <a:noFill/>
            </p:spPr>
          </p:pic>
          <p:pic>
            <p:nvPicPr>
              <p:cNvPr id="113" name="Picture 2" descr="\\MAGNUM\Projects\Microsoft\Cloud Power FY12\Design\Icons\PNGs\Server_2.png"/>
              <p:cNvPicPr>
                <a:picLocks noChangeAspect="1" noChangeArrowheads="1"/>
              </p:cNvPicPr>
              <p:nvPr/>
            </p:nvPicPr>
            <p:blipFill rotWithShape="1">
              <a:blip r:embed="rId7" cstate="print">
                <a:lum bright="100000"/>
              </a:blip>
              <a:srcRect l="23785" t="10057" r="26214" b="10776"/>
              <a:stretch/>
            </p:blipFill>
            <p:spPr bwMode="auto">
              <a:xfrm>
                <a:off x="2870057" y="3971122"/>
                <a:ext cx="317075" cy="502036"/>
              </a:xfrm>
              <a:prstGeom prst="rect">
                <a:avLst/>
              </a:prstGeom>
              <a:noFill/>
            </p:spPr>
          </p:pic>
        </p:grpSp>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86857" y="1768893"/>
              <a:ext cx="1215606" cy="1215606"/>
            </a:xfrm>
            <a:prstGeom prst="rect">
              <a:avLst/>
            </a:prstGeom>
          </p:spPr>
        </p:pic>
        <p:sp>
          <p:nvSpPr>
            <p:cNvPr id="112" name="Rectangle 111"/>
            <p:cNvSpPr/>
            <p:nvPr/>
          </p:nvSpPr>
          <p:spPr>
            <a:xfrm>
              <a:off x="6257582" y="3539136"/>
              <a:ext cx="1289432" cy="337015"/>
            </a:xfrm>
            <a:prstGeom prst="rect">
              <a:avLst/>
            </a:prstGeom>
          </p:spPr>
          <p:txBody>
            <a:bodyPr wrap="square" lIns="91440" tIns="91440" rIns="91440" bIns="91440">
              <a:spAutoFit/>
            </a:bodyPr>
            <a:lstStyle/>
            <a:p>
              <a:pPr algn="ctr" defTabSz="914099" fontAlgn="base">
                <a:lnSpc>
                  <a:spcPct val="90000"/>
                </a:lnSpc>
                <a:spcBef>
                  <a:spcPct val="0"/>
                </a:spcBef>
                <a:spcAft>
                  <a:spcPct val="0"/>
                </a:spcAft>
              </a:pPr>
              <a:r>
                <a:rPr lang="en-US" sz="1100" kern="0" spc="-50" dirty="0" smtClean="0">
                  <a:latin typeface="Segoe UI Light"/>
                </a:rPr>
                <a:t>Windows Store</a:t>
              </a:r>
              <a:endParaRPr lang="en-US" sz="1100" kern="0" spc="-50" dirty="0">
                <a:latin typeface="Segoe UI Light"/>
              </a:endParaRPr>
            </a:p>
          </p:txBody>
        </p:sp>
        <p:sp>
          <p:nvSpPr>
            <p:cNvPr id="122" name="Rectangle 121"/>
            <p:cNvSpPr/>
            <p:nvPr/>
          </p:nvSpPr>
          <p:spPr>
            <a:xfrm>
              <a:off x="8092350" y="3529720"/>
              <a:ext cx="1289432" cy="337015"/>
            </a:xfrm>
            <a:prstGeom prst="rect">
              <a:avLst/>
            </a:prstGeom>
          </p:spPr>
          <p:txBody>
            <a:bodyPr wrap="square" lIns="91440" tIns="91440" rIns="91440" bIns="91440">
              <a:spAutoFit/>
            </a:bodyPr>
            <a:lstStyle/>
            <a:p>
              <a:pPr algn="ctr" defTabSz="914099" fontAlgn="base">
                <a:lnSpc>
                  <a:spcPct val="90000"/>
                </a:lnSpc>
                <a:spcBef>
                  <a:spcPct val="0"/>
                </a:spcBef>
                <a:spcAft>
                  <a:spcPct val="0"/>
                </a:spcAft>
              </a:pPr>
              <a:r>
                <a:rPr lang="en-US" sz="1100" kern="0" spc="-50" dirty="0" err="1" smtClean="0">
                  <a:latin typeface="Segoe UI Light"/>
                </a:rPr>
                <a:t>iOS</a:t>
              </a:r>
              <a:r>
                <a:rPr lang="en-US" sz="1100" kern="0" spc="-50" dirty="0" smtClean="0">
                  <a:latin typeface="Segoe UI Light"/>
                </a:rPr>
                <a:t> and Android</a:t>
              </a:r>
              <a:endParaRPr lang="en-US" sz="1100" kern="0" spc="-50" dirty="0">
                <a:latin typeface="Segoe UI Light"/>
              </a:endParaRPr>
            </a:p>
          </p:txBody>
        </p:sp>
        <p:sp>
          <p:nvSpPr>
            <p:cNvPr id="108" name="Rectangle 107"/>
            <p:cNvSpPr/>
            <p:nvPr/>
          </p:nvSpPr>
          <p:spPr>
            <a:xfrm>
              <a:off x="3971582" y="1325987"/>
              <a:ext cx="3792577" cy="461665"/>
            </a:xfrm>
            <a:prstGeom prst="rect">
              <a:avLst/>
            </a:prstGeom>
          </p:spPr>
          <p:txBody>
            <a:bodyPr wrap="none">
              <a:spAutoFit/>
            </a:bodyPr>
            <a:lstStyle/>
            <a:p>
              <a:pPr defTabSz="932468"/>
              <a:r>
                <a:rPr lang="en-US" sz="2400" dirty="0" smtClean="0">
                  <a:latin typeface="Segoe UI Light"/>
                </a:rPr>
                <a:t>.NET in devices and services</a:t>
              </a:r>
              <a:endParaRPr lang="en-US" sz="2400" dirty="0">
                <a:latin typeface="Segoe UI Light"/>
              </a:endParaRPr>
            </a:p>
          </p:txBody>
        </p:sp>
      </p:grpSp>
      <p:grpSp>
        <p:nvGrpSpPr>
          <p:cNvPr id="9" name="Group 8"/>
          <p:cNvGrpSpPr/>
          <p:nvPr/>
        </p:nvGrpSpPr>
        <p:grpSpPr>
          <a:xfrm>
            <a:off x="422100" y="1212848"/>
            <a:ext cx="12436475" cy="5497182"/>
            <a:chOff x="422100" y="1212848"/>
            <a:chExt cx="12436475" cy="5497182"/>
          </a:xfrm>
        </p:grpSpPr>
        <p:sp>
          <p:nvSpPr>
            <p:cNvPr id="107" name="Freeform 106"/>
            <p:cNvSpPr/>
            <p:nvPr/>
          </p:nvSpPr>
          <p:spPr bwMode="auto">
            <a:xfrm>
              <a:off x="422100" y="1212848"/>
              <a:ext cx="12436475" cy="5497182"/>
            </a:xfrm>
            <a:custGeom>
              <a:avLst/>
              <a:gdLst>
                <a:gd name="connsiteX0" fmla="*/ 0 w 12436475"/>
                <a:gd name="connsiteY0" fmla="*/ 0 h 6516312"/>
                <a:gd name="connsiteX1" fmla="*/ 12436475 w 12436475"/>
                <a:gd name="connsiteY1" fmla="*/ 0 h 6516312"/>
                <a:gd name="connsiteX2" fmla="*/ 12436475 w 12436475"/>
                <a:gd name="connsiteY2" fmla="*/ 3834725 h 6516312"/>
                <a:gd name="connsiteX3" fmla="*/ 12436475 w 12436475"/>
                <a:gd name="connsiteY3" fmla="*/ 4866808 h 6516312"/>
                <a:gd name="connsiteX4" fmla="*/ 12436475 w 12436475"/>
                <a:gd name="connsiteY4" fmla="*/ 6516312 h 6516312"/>
                <a:gd name="connsiteX5" fmla="*/ 9635319 w 12436475"/>
                <a:gd name="connsiteY5" fmla="*/ 6516312 h 6516312"/>
                <a:gd name="connsiteX6" fmla="*/ 9635319 w 12436475"/>
                <a:gd name="connsiteY6" fmla="*/ 4866808 h 6516312"/>
                <a:gd name="connsiteX7" fmla="*/ 0 w 12436475"/>
                <a:gd name="connsiteY7" fmla="*/ 4866808 h 6516312"/>
                <a:gd name="connsiteX0" fmla="*/ 0 w 12436475"/>
                <a:gd name="connsiteY0" fmla="*/ 0 h 6516312"/>
                <a:gd name="connsiteX1" fmla="*/ 12436475 w 12436475"/>
                <a:gd name="connsiteY1" fmla="*/ 0 h 6516312"/>
                <a:gd name="connsiteX2" fmla="*/ 12436475 w 12436475"/>
                <a:gd name="connsiteY2" fmla="*/ 3834725 h 6516312"/>
                <a:gd name="connsiteX3" fmla="*/ 12436475 w 12436475"/>
                <a:gd name="connsiteY3" fmla="*/ 4866808 h 6516312"/>
                <a:gd name="connsiteX4" fmla="*/ 12436475 w 12436475"/>
                <a:gd name="connsiteY4" fmla="*/ 6516312 h 6516312"/>
                <a:gd name="connsiteX5" fmla="*/ 9635319 w 12436475"/>
                <a:gd name="connsiteY5" fmla="*/ 6516312 h 6516312"/>
                <a:gd name="connsiteX6" fmla="*/ 9599460 w 12436475"/>
                <a:gd name="connsiteY6" fmla="*/ 4866808 h 6516312"/>
                <a:gd name="connsiteX7" fmla="*/ 0 w 12436475"/>
                <a:gd name="connsiteY7" fmla="*/ 4866808 h 6516312"/>
                <a:gd name="connsiteX8" fmla="*/ 0 w 12436475"/>
                <a:gd name="connsiteY8" fmla="*/ 0 h 6516312"/>
                <a:gd name="connsiteX0" fmla="*/ 0 w 12436475"/>
                <a:gd name="connsiteY0" fmla="*/ 0 h 6516312"/>
                <a:gd name="connsiteX1" fmla="*/ 12436475 w 12436475"/>
                <a:gd name="connsiteY1" fmla="*/ 0 h 6516312"/>
                <a:gd name="connsiteX2" fmla="*/ 12436475 w 12436475"/>
                <a:gd name="connsiteY2" fmla="*/ 3834725 h 6516312"/>
                <a:gd name="connsiteX3" fmla="*/ 12436475 w 12436475"/>
                <a:gd name="connsiteY3" fmla="*/ 4866808 h 6516312"/>
                <a:gd name="connsiteX4" fmla="*/ 12436475 w 12436475"/>
                <a:gd name="connsiteY4" fmla="*/ 6516312 h 6516312"/>
                <a:gd name="connsiteX5" fmla="*/ 9581531 w 12436475"/>
                <a:gd name="connsiteY5" fmla="*/ 6498383 h 6516312"/>
                <a:gd name="connsiteX6" fmla="*/ 9599460 w 12436475"/>
                <a:gd name="connsiteY6" fmla="*/ 4866808 h 6516312"/>
                <a:gd name="connsiteX7" fmla="*/ 0 w 12436475"/>
                <a:gd name="connsiteY7" fmla="*/ 4866808 h 6516312"/>
                <a:gd name="connsiteX8" fmla="*/ 0 w 12436475"/>
                <a:gd name="connsiteY8" fmla="*/ 0 h 6516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36475" h="6516312">
                  <a:moveTo>
                    <a:pt x="0" y="0"/>
                  </a:moveTo>
                  <a:lnTo>
                    <a:pt x="12436475" y="0"/>
                  </a:lnTo>
                  <a:lnTo>
                    <a:pt x="12436475" y="3834725"/>
                  </a:lnTo>
                  <a:lnTo>
                    <a:pt x="12436475" y="4866808"/>
                  </a:lnTo>
                  <a:lnTo>
                    <a:pt x="12436475" y="6516312"/>
                  </a:lnTo>
                  <a:lnTo>
                    <a:pt x="9581531" y="6498383"/>
                  </a:lnTo>
                  <a:lnTo>
                    <a:pt x="9599460" y="4866808"/>
                  </a:lnTo>
                  <a:lnTo>
                    <a:pt x="0" y="4866808"/>
                  </a:lnTo>
                  <a:lnTo>
                    <a:pt x="0" y="0"/>
                  </a:lnTo>
                  <a:close/>
                </a:path>
              </a:pathLst>
            </a:custGeom>
            <a:solidFill>
              <a:schemeClr val="bg2">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09" name="Rectangle 108"/>
            <p:cNvSpPr/>
            <p:nvPr/>
          </p:nvSpPr>
          <p:spPr bwMode="auto">
            <a:xfrm>
              <a:off x="1800416" y="5272491"/>
              <a:ext cx="4009817" cy="1437539"/>
            </a:xfrm>
            <a:prstGeom prst="rect">
              <a:avLst/>
            </a:prstGeom>
            <a:solidFill>
              <a:schemeClr val="bg2">
                <a:alpha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987628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4638" y="1212850"/>
            <a:ext cx="11887200" cy="2769989"/>
          </a:xfrm>
        </p:spPr>
        <p:txBody>
          <a:bodyPr/>
          <a:lstStyle/>
          <a:p>
            <a:pPr marL="0" indent="0">
              <a:buNone/>
            </a:pPr>
            <a:r>
              <a:rPr lang="en-US" dirty="0" smtClean="0">
                <a:gradFill>
                  <a:gsLst>
                    <a:gs pos="9677">
                      <a:schemeClr val="tx2"/>
                    </a:gs>
                    <a:gs pos="51000">
                      <a:schemeClr val="tx2"/>
                    </a:gs>
                  </a:gsLst>
                  <a:lin ang="5400000" scaled="0"/>
                </a:gradFill>
              </a:rPr>
              <a:t>A reimplementation of C# and VB compilers </a:t>
            </a:r>
          </a:p>
          <a:p>
            <a:pPr marL="457200" indent="-457200" defTabSz="914400"/>
            <a:r>
              <a:rPr lang="en-US" dirty="0" smtClean="0"/>
              <a:t>In C# and VB</a:t>
            </a:r>
          </a:p>
          <a:p>
            <a:pPr marL="457200" indent="-457200"/>
            <a:r>
              <a:rPr lang="en-US" dirty="0" smtClean="0"/>
              <a:t>With rich public APIs</a:t>
            </a:r>
          </a:p>
          <a:p>
            <a:pPr marL="457200" indent="-457200"/>
            <a:r>
              <a:rPr lang="en-US" dirty="0" smtClean="0"/>
              <a:t>On </a:t>
            </a:r>
            <a:r>
              <a:rPr lang="en-US" dirty="0" err="1" smtClean="0"/>
              <a:t>CodePlex</a:t>
            </a:r>
            <a:endParaRPr lang="en-US" dirty="0" smtClean="0"/>
          </a:p>
        </p:txBody>
      </p:sp>
      <p:sp>
        <p:nvSpPr>
          <p:cNvPr id="4" name="Title 3"/>
          <p:cNvSpPr>
            <a:spLocks noGrp="1"/>
          </p:cNvSpPr>
          <p:nvPr>
            <p:ph type="title"/>
          </p:nvPr>
        </p:nvSpPr>
        <p:spPr/>
        <p:txBody>
          <a:bodyPr/>
          <a:lstStyle/>
          <a:p>
            <a:r>
              <a:rPr lang="en-US" smtClean="0"/>
              <a:t>Project Roslyn</a:t>
            </a:r>
            <a:endParaRPr lang="en-US" dirty="0"/>
          </a:p>
        </p:txBody>
      </p:sp>
      <p:sp>
        <p:nvSpPr>
          <p:cNvPr id="6" name="Down Arrow 5"/>
          <p:cNvSpPr/>
          <p:nvPr/>
        </p:nvSpPr>
        <p:spPr bwMode="auto">
          <a:xfrm>
            <a:off x="5075237" y="4335462"/>
            <a:ext cx="762000" cy="762000"/>
          </a:xfrm>
          <a:prstGeom prst="downArrow">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a:xfrm>
            <a:off x="274639" y="5380176"/>
            <a:ext cx="10667998" cy="707886"/>
          </a:xfrm>
          <a:prstGeom prst="rect">
            <a:avLst/>
          </a:prstGeom>
        </p:spPr>
        <p:txBody>
          <a:bodyPr wrap="square">
            <a:spAutoFit/>
          </a:bodyPr>
          <a:lstStyle/>
          <a:p>
            <a:pPr algn="ctr"/>
            <a:r>
              <a:rPr lang="en-US" sz="4000" dirty="0">
                <a:gradFill>
                  <a:gsLst>
                    <a:gs pos="9677">
                      <a:schemeClr val="tx2"/>
                    </a:gs>
                    <a:gs pos="51000">
                      <a:schemeClr val="tx2"/>
                    </a:gs>
                  </a:gsLst>
                  <a:lin ang="5400000" scaled="0"/>
                </a:gradFill>
                <a:latin typeface="+mj-lt"/>
              </a:rPr>
              <a:t>The .NET compiler platform</a:t>
            </a:r>
          </a:p>
        </p:txBody>
      </p:sp>
    </p:spTree>
    <p:extLst>
      <p:ext uri="{BB962C8B-B14F-4D97-AF65-F5344CB8AC3E}">
        <p14:creationId xmlns:p14="http://schemas.microsoft.com/office/powerpoint/2010/main" val="10022703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par>
                                <p:cTn id="8" presetID="31"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p:cTn id="10" dur="1000" fill="hold"/>
                                        <p:tgtEl>
                                          <p:spTgt spid="7"/>
                                        </p:tgtEl>
                                        <p:attrNameLst>
                                          <p:attrName>ppt_w</p:attrName>
                                        </p:attrNameLst>
                                      </p:cBhvr>
                                      <p:tavLst>
                                        <p:tav tm="0">
                                          <p:val>
                                            <p:fltVal val="0"/>
                                          </p:val>
                                        </p:tav>
                                        <p:tav tm="100000">
                                          <p:val>
                                            <p:strVal val="#ppt_w"/>
                                          </p:val>
                                        </p:tav>
                                      </p:tavLst>
                                    </p:anim>
                                    <p:anim calcmode="lin" valueType="num">
                                      <p:cBhvr>
                                        <p:cTn id="11" dur="1000" fill="hold"/>
                                        <p:tgtEl>
                                          <p:spTgt spid="7"/>
                                        </p:tgtEl>
                                        <p:attrNameLst>
                                          <p:attrName>ppt_h</p:attrName>
                                        </p:attrNameLst>
                                      </p:cBhvr>
                                      <p:tavLst>
                                        <p:tav tm="0">
                                          <p:val>
                                            <p:fltVal val="0"/>
                                          </p:val>
                                        </p:tav>
                                        <p:tav tm="100000">
                                          <p:val>
                                            <p:strVal val="#ppt_h"/>
                                          </p:val>
                                        </p:tav>
                                      </p:tavLst>
                                    </p:anim>
                                    <p:anim calcmode="lin" valueType="num">
                                      <p:cBhvr>
                                        <p:cTn id="12" dur="1000" fill="hold"/>
                                        <p:tgtEl>
                                          <p:spTgt spid="7"/>
                                        </p:tgtEl>
                                        <p:attrNameLst>
                                          <p:attrName>style.rotation</p:attrName>
                                        </p:attrNameLst>
                                      </p:cBhvr>
                                      <p:tavLst>
                                        <p:tav tm="0">
                                          <p:val>
                                            <p:fltVal val="90"/>
                                          </p:val>
                                        </p:tav>
                                        <p:tav tm="100000">
                                          <p:val>
                                            <p:fltVal val="0"/>
                                          </p:val>
                                        </p:tav>
                                      </p:tavLst>
                                    </p:anim>
                                    <p:animEffect transition="in" filter="fade">
                                      <p:cBhvr>
                                        <p:cTn id="13"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Isosceles Triangle 19"/>
          <p:cNvSpPr/>
          <p:nvPr/>
        </p:nvSpPr>
        <p:spPr bwMode="auto">
          <a:xfrm>
            <a:off x="5589879" y="1231362"/>
            <a:ext cx="6126950" cy="5293685"/>
          </a:xfrm>
          <a:prstGeom prst="triangle">
            <a:avLst>
              <a:gd name="adj" fmla="val 49922"/>
            </a:avLst>
          </a:prstGeom>
          <a:solidFill>
            <a:schemeClr val="bg2">
              <a:lumMod val="85000"/>
            </a:schemeClr>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FF0000"/>
              </a:solidFill>
            </a:endParaRPr>
          </a:p>
        </p:txBody>
      </p:sp>
      <p:sp>
        <p:nvSpPr>
          <p:cNvPr id="3" name="Isosceles Triangle 2"/>
          <p:cNvSpPr/>
          <p:nvPr/>
        </p:nvSpPr>
        <p:spPr bwMode="auto">
          <a:xfrm>
            <a:off x="7208837" y="2638847"/>
            <a:ext cx="4507992" cy="3886200"/>
          </a:xfrm>
          <a:prstGeom prst="triangle">
            <a:avLst/>
          </a:prstGeom>
          <a:solidFill>
            <a:schemeClr val="tx2"/>
          </a:solid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algn="ctr" defTabSz="932472" fontAlgn="base">
              <a:spcBef>
                <a:spcPct val="0"/>
              </a:spcBef>
              <a:spcAft>
                <a:spcPct val="0"/>
              </a:spcAft>
            </a:pPr>
            <a:endParaRPr lang="en-US" sz="2000" dirty="0">
              <a:solidFill>
                <a:srgbClr val="FF0000"/>
              </a:solidFill>
            </a:endParaRPr>
          </a:p>
        </p:txBody>
      </p:sp>
      <p:sp>
        <p:nvSpPr>
          <p:cNvPr id="2" name="Title 1"/>
          <p:cNvSpPr>
            <a:spLocks noGrp="1"/>
          </p:cNvSpPr>
          <p:nvPr>
            <p:ph type="title"/>
          </p:nvPr>
        </p:nvSpPr>
        <p:spPr/>
        <p:txBody>
          <a:bodyPr/>
          <a:lstStyle/>
          <a:p>
            <a:r>
              <a:rPr lang="en-US" dirty="0" smtClean="0"/>
              <a:t>Why Roslyn?</a:t>
            </a:r>
            <a:endParaRPr lang="en-US" dirty="0"/>
          </a:p>
        </p:txBody>
      </p:sp>
      <p:sp>
        <p:nvSpPr>
          <p:cNvPr id="8" name="Rectangle 7"/>
          <p:cNvSpPr/>
          <p:nvPr/>
        </p:nvSpPr>
        <p:spPr>
          <a:xfrm>
            <a:off x="274639" y="3362747"/>
            <a:ext cx="4495798" cy="3152353"/>
          </a:xfrm>
          <a:prstGeom prst="rect">
            <a:avLst/>
          </a:prstGeom>
        </p:spPr>
        <p:txBody>
          <a:bodyPr wrap="square" lIns="146304" rIns="146304">
            <a:noAutofit/>
          </a:bodyPr>
          <a:lstStyle/>
          <a:p>
            <a:pPr lvl="0">
              <a:lnSpc>
                <a:spcPct val="90000"/>
              </a:lnSpc>
              <a:spcBef>
                <a:spcPts val="600"/>
              </a:spcBef>
              <a:buSzPct val="90000"/>
              <a:tabLst>
                <a:tab pos="9429750" algn="ctr"/>
              </a:tabLst>
            </a:pPr>
            <a:r>
              <a:rPr lang="en-US" sz="4000" dirty="0" smtClean="0">
                <a:gradFill>
                  <a:gsLst>
                    <a:gs pos="9677">
                      <a:schemeClr val="tx2"/>
                    </a:gs>
                    <a:gs pos="51000">
                      <a:schemeClr val="tx2"/>
                    </a:gs>
                  </a:gsLst>
                  <a:lin ang="5400000" scaled="0"/>
                </a:gradFill>
                <a:latin typeface="Segoe UI Light"/>
              </a:rPr>
              <a:t>Team</a:t>
            </a:r>
          </a:p>
          <a:p>
            <a:pPr lvl="0">
              <a:lnSpc>
                <a:spcPct val="90000"/>
              </a:lnSpc>
              <a:spcBef>
                <a:spcPts val="300"/>
              </a:spcBef>
              <a:buSzPct val="90000"/>
              <a:tabLst>
                <a:tab pos="9429750" algn="ctr"/>
              </a:tabLst>
            </a:pPr>
            <a:r>
              <a:rPr lang="en-US" sz="2000" dirty="0" smtClean="0">
                <a:gradFill>
                  <a:gsLst>
                    <a:gs pos="15323">
                      <a:schemeClr val="tx1"/>
                    </a:gs>
                    <a:gs pos="46000">
                      <a:schemeClr val="tx1"/>
                    </a:gs>
                  </a:gsLst>
                </a:gradFill>
              </a:rPr>
              <a:t>Clean architecture to evolve on</a:t>
            </a:r>
          </a:p>
          <a:p>
            <a:pPr lvl="0">
              <a:lnSpc>
                <a:spcPct val="90000"/>
              </a:lnSpc>
              <a:spcBef>
                <a:spcPts val="1800"/>
              </a:spcBef>
              <a:buSzPct val="90000"/>
              <a:tabLst>
                <a:tab pos="9429750" algn="ctr"/>
              </a:tabLst>
            </a:pPr>
            <a:r>
              <a:rPr lang="en-US" sz="4000" dirty="0" smtClean="0">
                <a:gradFill>
                  <a:gsLst>
                    <a:gs pos="9677">
                      <a:schemeClr val="tx2"/>
                    </a:gs>
                    <a:gs pos="51000">
                      <a:schemeClr val="tx2"/>
                    </a:gs>
                  </a:gsLst>
                  <a:lin ang="5400000" scaled="0"/>
                </a:gradFill>
                <a:latin typeface="Segoe UI Light"/>
              </a:rPr>
              <a:t>Partners</a:t>
            </a:r>
          </a:p>
          <a:p>
            <a:pPr lvl="0">
              <a:lnSpc>
                <a:spcPct val="90000"/>
              </a:lnSpc>
              <a:spcBef>
                <a:spcPts val="300"/>
              </a:spcBef>
              <a:buSzPct val="90000"/>
              <a:tabLst>
                <a:tab pos="9429750" algn="ctr"/>
              </a:tabLst>
            </a:pPr>
            <a:r>
              <a:rPr lang="en-US" sz="2000" dirty="0" smtClean="0">
                <a:gradFill>
                  <a:gsLst>
                    <a:gs pos="15323">
                      <a:schemeClr val="tx1"/>
                    </a:gs>
                    <a:gs pos="46000">
                      <a:schemeClr val="tx1"/>
                    </a:gs>
                  </a:gsLst>
                </a:gradFill>
              </a:rPr>
              <a:t>Source-based tools and extensions</a:t>
            </a:r>
            <a:endParaRPr lang="en-US" sz="2000" dirty="0">
              <a:gradFill>
                <a:gsLst>
                  <a:gs pos="15323">
                    <a:schemeClr val="tx1"/>
                  </a:gs>
                  <a:gs pos="46000">
                    <a:schemeClr val="tx1"/>
                  </a:gs>
                </a:gsLst>
              </a:gradFill>
            </a:endParaRPr>
          </a:p>
          <a:p>
            <a:pPr lvl="0">
              <a:lnSpc>
                <a:spcPct val="90000"/>
              </a:lnSpc>
              <a:spcBef>
                <a:spcPts val="1800"/>
              </a:spcBef>
              <a:buSzPct val="90000"/>
              <a:tabLst>
                <a:tab pos="9429750" algn="ctr"/>
              </a:tabLst>
            </a:pPr>
            <a:r>
              <a:rPr lang="en-US" sz="4000" dirty="0" smtClean="0">
                <a:gradFill>
                  <a:gsLst>
                    <a:gs pos="9677">
                      <a:schemeClr val="tx2"/>
                    </a:gs>
                    <a:gs pos="51000">
                      <a:schemeClr val="tx2"/>
                    </a:gs>
                  </a:gsLst>
                  <a:lin ang="5400000" scaled="0"/>
                </a:gradFill>
                <a:latin typeface="Segoe UI Light"/>
              </a:rPr>
              <a:t>Developers</a:t>
            </a:r>
            <a:endParaRPr lang="en-US" sz="4000" dirty="0">
              <a:gradFill>
                <a:gsLst>
                  <a:gs pos="9677">
                    <a:schemeClr val="tx2"/>
                  </a:gs>
                  <a:gs pos="51000">
                    <a:schemeClr val="tx2"/>
                  </a:gs>
                </a:gsLst>
                <a:lin ang="5400000" scaled="0"/>
              </a:gradFill>
              <a:latin typeface="Segoe UI Light"/>
            </a:endParaRPr>
          </a:p>
          <a:p>
            <a:pPr lvl="0">
              <a:lnSpc>
                <a:spcPct val="90000"/>
              </a:lnSpc>
              <a:spcBef>
                <a:spcPts val="300"/>
              </a:spcBef>
              <a:buSzPct val="90000"/>
              <a:tabLst>
                <a:tab pos="9429750" algn="ctr"/>
              </a:tabLst>
            </a:pPr>
            <a:r>
              <a:rPr lang="en-US" sz="2000" dirty="0" smtClean="0">
                <a:gradFill>
                  <a:gsLst>
                    <a:gs pos="15323">
                      <a:schemeClr val="tx1"/>
                    </a:gs>
                    <a:gs pos="46000">
                      <a:schemeClr val="tx1"/>
                    </a:gs>
                  </a:gsLst>
                </a:gradFill>
              </a:rPr>
              <a:t>Richer C# IDE experience</a:t>
            </a:r>
          </a:p>
        </p:txBody>
      </p:sp>
      <p:sp>
        <p:nvSpPr>
          <p:cNvPr id="12" name="TextBox 11"/>
          <p:cNvSpPr txBox="1"/>
          <p:nvPr/>
        </p:nvSpPr>
        <p:spPr>
          <a:xfrm>
            <a:off x="8019772" y="2181647"/>
            <a:ext cx="1267164" cy="849463"/>
          </a:xfrm>
          <a:prstGeom prst="rect">
            <a:avLst/>
          </a:prstGeom>
          <a:noFill/>
        </p:spPr>
        <p:txBody>
          <a:bodyPr wrap="square" lIns="182880" tIns="146304" rIns="182880" bIns="146304" rtlCol="0">
            <a:spAutoFit/>
          </a:bodyPr>
          <a:lstStyle/>
          <a:p>
            <a:pPr algn="ctr">
              <a:lnSpc>
                <a:spcPct val="90000"/>
              </a:lnSpc>
              <a:spcAft>
                <a:spcPts val="600"/>
              </a:spcAft>
            </a:pPr>
            <a:r>
              <a:rPr lang="en-US" sz="4000" dirty="0">
                <a:gradFill>
                  <a:gsLst>
                    <a:gs pos="15323">
                      <a:schemeClr val="tx1"/>
                    </a:gs>
                    <a:gs pos="46000">
                      <a:schemeClr val="tx1"/>
                    </a:gs>
                  </a:gsLst>
                  <a:lin ang="5400000" scaled="0"/>
                </a:gradFill>
                <a:latin typeface="Segoe UI Light"/>
              </a:rPr>
              <a:t>OSS</a:t>
            </a:r>
          </a:p>
        </p:txBody>
      </p:sp>
      <p:sp>
        <p:nvSpPr>
          <p:cNvPr id="16" name="Rectangle 15"/>
          <p:cNvSpPr/>
          <p:nvPr/>
        </p:nvSpPr>
        <p:spPr>
          <a:xfrm>
            <a:off x="8272443" y="5534447"/>
            <a:ext cx="2380780" cy="646331"/>
          </a:xfrm>
          <a:prstGeom prst="rect">
            <a:avLst/>
          </a:prstGeom>
        </p:spPr>
        <p:txBody>
          <a:bodyPr wrap="none">
            <a:spAutoFit/>
          </a:bodyPr>
          <a:lstStyle/>
          <a:p>
            <a:pPr lvl="0">
              <a:lnSpc>
                <a:spcPct val="90000"/>
              </a:lnSpc>
              <a:spcBef>
                <a:spcPct val="20000"/>
              </a:spcBef>
              <a:buSzPct val="90000"/>
              <a:tabLst>
                <a:tab pos="9429750" algn="ctr"/>
              </a:tabLst>
            </a:pPr>
            <a:r>
              <a:rPr lang="en-US" sz="4000" dirty="0">
                <a:gradFill>
                  <a:gsLst>
                    <a:gs pos="12097">
                      <a:schemeClr val="bg1"/>
                    </a:gs>
                    <a:gs pos="69000">
                      <a:schemeClr val="bg1"/>
                    </a:gs>
                  </a:gsLst>
                  <a:lin ang="5400000" scaled="0"/>
                </a:gradFill>
                <a:latin typeface="Segoe UI Light"/>
              </a:rPr>
              <a:t>1,000,000s</a:t>
            </a:r>
          </a:p>
        </p:txBody>
      </p:sp>
      <p:sp>
        <p:nvSpPr>
          <p:cNvPr id="17" name="Rectangle 16"/>
          <p:cNvSpPr/>
          <p:nvPr/>
        </p:nvSpPr>
        <p:spPr>
          <a:xfrm>
            <a:off x="8726093" y="4454654"/>
            <a:ext cx="1473480" cy="646331"/>
          </a:xfrm>
          <a:prstGeom prst="rect">
            <a:avLst/>
          </a:prstGeom>
        </p:spPr>
        <p:txBody>
          <a:bodyPr wrap="none">
            <a:spAutoFit/>
          </a:bodyPr>
          <a:lstStyle/>
          <a:p>
            <a:pPr lvl="0">
              <a:lnSpc>
                <a:spcPct val="90000"/>
              </a:lnSpc>
              <a:spcBef>
                <a:spcPct val="20000"/>
              </a:spcBef>
              <a:buSzPct val="90000"/>
              <a:tabLst>
                <a:tab pos="9429750" algn="ctr"/>
              </a:tabLst>
            </a:pPr>
            <a:r>
              <a:rPr lang="en-US" sz="4000" dirty="0">
                <a:gradFill>
                  <a:gsLst>
                    <a:gs pos="12097">
                      <a:schemeClr val="bg1"/>
                    </a:gs>
                    <a:gs pos="69000">
                      <a:schemeClr val="bg1"/>
                    </a:gs>
                  </a:gsLst>
                </a:gradFill>
                <a:latin typeface="Segoe UI Light"/>
              </a:rPr>
              <a:t>1,000s</a:t>
            </a:r>
          </a:p>
        </p:txBody>
      </p:sp>
      <p:sp>
        <p:nvSpPr>
          <p:cNvPr id="18" name="Rectangle 17"/>
          <p:cNvSpPr/>
          <p:nvPr/>
        </p:nvSpPr>
        <p:spPr>
          <a:xfrm>
            <a:off x="9047495" y="3344381"/>
            <a:ext cx="830677" cy="646331"/>
          </a:xfrm>
          <a:prstGeom prst="rect">
            <a:avLst/>
          </a:prstGeom>
        </p:spPr>
        <p:txBody>
          <a:bodyPr wrap="none">
            <a:spAutoFit/>
          </a:bodyPr>
          <a:lstStyle/>
          <a:p>
            <a:pPr lvl="0">
              <a:lnSpc>
                <a:spcPct val="90000"/>
              </a:lnSpc>
              <a:spcBef>
                <a:spcPct val="20000"/>
              </a:spcBef>
              <a:buSzPct val="90000"/>
              <a:tabLst>
                <a:tab pos="9429750" algn="ctr"/>
              </a:tabLst>
            </a:pPr>
            <a:r>
              <a:rPr lang="en-US" sz="4000" dirty="0">
                <a:gradFill>
                  <a:gsLst>
                    <a:gs pos="12097">
                      <a:schemeClr val="bg1"/>
                    </a:gs>
                    <a:gs pos="69000">
                      <a:schemeClr val="bg1"/>
                    </a:gs>
                  </a:gsLst>
                </a:gradFill>
                <a:latin typeface="Segoe UI Light"/>
              </a:rPr>
              <a:t>10s</a:t>
            </a:r>
          </a:p>
        </p:txBody>
      </p:sp>
    </p:spTree>
    <p:extLst>
      <p:ext uri="{BB962C8B-B14F-4D97-AF65-F5344CB8AC3E}">
        <p14:creationId xmlns:p14="http://schemas.microsoft.com/office/powerpoint/2010/main" val="3032087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animEffect transition="in" filter="fade">
                                      <p:cBhvr>
                                        <p:cTn id="11" dur="500"/>
                                        <p:tgtEl>
                                          <p:spTgt spid="8">
                                            <p:txEl>
                                              <p:pRg st="4" end="4"/>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8">
                                            <p:txEl>
                                              <p:pRg st="5" end="5"/>
                                            </p:txEl>
                                          </p:spTgt>
                                        </p:tgtEl>
                                        <p:attrNameLst>
                                          <p:attrName>style.visibility</p:attrName>
                                        </p:attrNameLst>
                                      </p:cBhvr>
                                      <p:to>
                                        <p:strVal val="visible"/>
                                      </p:to>
                                    </p:set>
                                    <p:animEffect transition="in" filter="fade">
                                      <p:cBhvr>
                                        <p:cTn id="14" dur="500"/>
                                        <p:tgtEl>
                                          <p:spTgt spid="8">
                                            <p:txEl>
                                              <p:pRg st="5" end="5"/>
                                            </p:txEl>
                                          </p:spTgt>
                                        </p:tgtEl>
                                      </p:cBhvr>
                                    </p:animEffect>
                                  </p:childTnLst>
                                </p:cTn>
                              </p:par>
                            </p:childTnLst>
                          </p:cTn>
                        </p:par>
                        <p:par>
                          <p:cTn id="15" fill="hold">
                            <p:stCondLst>
                              <p:cond delay="1000"/>
                            </p:stCondLst>
                            <p:childTnLst>
                              <p:par>
                                <p:cTn id="16" presetID="2" presetClass="entr" presetSubtype="2" decel="10000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1+#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xEl>
                                              <p:pRg st="2" end="2"/>
                                            </p:txEl>
                                          </p:spTgt>
                                        </p:tgtEl>
                                        <p:attrNameLst>
                                          <p:attrName>style.visibility</p:attrName>
                                        </p:attrNameLst>
                                      </p:cBhvr>
                                      <p:to>
                                        <p:strVal val="visible"/>
                                      </p:to>
                                    </p:set>
                                    <p:animEffect transition="in" filter="fade">
                                      <p:cBhvr>
                                        <p:cTn id="24" dur="500"/>
                                        <p:tgtEl>
                                          <p:spTgt spid="8">
                                            <p:txEl>
                                              <p:pRg st="2" end="2"/>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8">
                                            <p:txEl>
                                              <p:pRg st="3" end="3"/>
                                            </p:txEl>
                                          </p:spTgt>
                                        </p:tgtEl>
                                        <p:attrNameLst>
                                          <p:attrName>style.visibility</p:attrName>
                                        </p:attrNameLst>
                                      </p:cBhvr>
                                      <p:to>
                                        <p:strVal val="visible"/>
                                      </p:to>
                                    </p:set>
                                    <p:animEffect transition="in" filter="fade">
                                      <p:cBhvr>
                                        <p:cTn id="27" dur="500"/>
                                        <p:tgtEl>
                                          <p:spTgt spid="8">
                                            <p:txEl>
                                              <p:pRg st="3" end="3"/>
                                            </p:txEl>
                                          </p:spTgt>
                                        </p:tgtEl>
                                      </p:cBhvr>
                                    </p:animEffect>
                                  </p:childTnLst>
                                </p:cTn>
                              </p:par>
                            </p:childTnLst>
                          </p:cTn>
                        </p:par>
                        <p:par>
                          <p:cTn id="28" fill="hold">
                            <p:stCondLst>
                              <p:cond delay="500"/>
                            </p:stCondLst>
                            <p:childTnLst>
                              <p:par>
                                <p:cTn id="29" presetID="2" presetClass="entr" presetSubtype="2" decel="100000"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1+#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par>
                          <p:cTn id="41" fill="hold">
                            <p:stCondLst>
                              <p:cond delay="500"/>
                            </p:stCondLst>
                            <p:childTnLst>
                              <p:par>
                                <p:cTn id="42" presetID="2" presetClass="entr" presetSubtype="2" decel="10000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 calcmode="lin" valueType="num">
                                      <p:cBhvr additive="base">
                                        <p:cTn id="44" dur="500" fill="hold"/>
                                        <p:tgtEl>
                                          <p:spTgt spid="18"/>
                                        </p:tgtEl>
                                        <p:attrNameLst>
                                          <p:attrName>ppt_x</p:attrName>
                                        </p:attrNameLst>
                                      </p:cBhvr>
                                      <p:tavLst>
                                        <p:tav tm="0">
                                          <p:val>
                                            <p:strVal val="1+#ppt_w/2"/>
                                          </p:val>
                                        </p:tav>
                                        <p:tav tm="100000">
                                          <p:val>
                                            <p:strVal val="#ppt_x"/>
                                          </p:val>
                                        </p:tav>
                                      </p:tavLst>
                                    </p:anim>
                                    <p:anim calcmode="lin" valueType="num">
                                      <p:cBhvr additive="base">
                                        <p:cTn id="45"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3" grpId="0" animBg="1"/>
      <p:bldP spid="12" grpId="0"/>
      <p:bldP spid="16"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4846637" y="2349519"/>
            <a:ext cx="7315199" cy="2277547"/>
          </a:xfrm>
        </p:spPr>
        <p:txBody>
          <a:bodyPr/>
          <a:lstStyle/>
          <a:p>
            <a:pPr marL="0" lvl="0" indent="0">
              <a:lnSpc>
                <a:spcPct val="100000"/>
              </a:lnSpc>
              <a:buNone/>
            </a:pPr>
            <a:r>
              <a:rPr lang="en-US" dirty="0" smtClean="0"/>
              <a:t>Rich IDE experiences</a:t>
            </a:r>
          </a:p>
          <a:p>
            <a:pPr marL="0" lvl="0" indent="0">
              <a:lnSpc>
                <a:spcPct val="100000"/>
              </a:lnSpc>
              <a:buNone/>
            </a:pPr>
            <a:r>
              <a:rPr lang="en-US" dirty="0" smtClean="0"/>
              <a:t>Custom diagnostics</a:t>
            </a:r>
          </a:p>
          <a:p>
            <a:pPr marL="0" lvl="0" indent="0">
              <a:lnSpc>
                <a:spcPct val="100000"/>
              </a:lnSpc>
              <a:buNone/>
            </a:pPr>
            <a:r>
              <a:rPr lang="en-US" dirty="0" smtClean="0"/>
              <a:t>New language features</a:t>
            </a:r>
            <a:endParaRPr lang="en-US" dirty="0"/>
          </a:p>
        </p:txBody>
      </p:sp>
      <p:sp>
        <p:nvSpPr>
          <p:cNvPr id="2" name="Title 1"/>
          <p:cNvSpPr>
            <a:spLocks noGrp="1"/>
          </p:cNvSpPr>
          <p:nvPr>
            <p:ph type="title"/>
          </p:nvPr>
        </p:nvSpPr>
        <p:spPr/>
        <p:txBody>
          <a:bodyPr/>
          <a:lstStyle/>
          <a:p>
            <a:r>
              <a:rPr lang="en-US" dirty="0" smtClean="0"/>
              <a:t>Let’s look at...</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466" y="2535792"/>
            <a:ext cx="3810000" cy="1905000"/>
          </a:xfrm>
          <a:prstGeom prst="rect">
            <a:avLst/>
          </a:prstGeom>
          <a:ln w="12700">
            <a:solidFill>
              <a:schemeClr val="tx2"/>
            </a:solidFill>
          </a:ln>
        </p:spPr>
      </p:pic>
    </p:spTree>
    <p:extLst>
      <p:ext uri="{BB962C8B-B14F-4D97-AF65-F5344CB8AC3E}">
        <p14:creationId xmlns:p14="http://schemas.microsoft.com/office/powerpoint/2010/main" val="1627286514"/>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661F79"/>
          </a:solidFill>
        </p:spPr>
        <p:txBody>
          <a:bodyPr/>
          <a:lstStyle/>
          <a:p>
            <a:r>
              <a:rPr lang="en-US" sz="4800" dirty="0" smtClean="0"/>
              <a:t>Demo</a:t>
            </a:r>
            <a:endParaRPr lang="en-US" sz="4800" dirty="0"/>
          </a:p>
        </p:txBody>
      </p:sp>
      <p:sp>
        <p:nvSpPr>
          <p:cNvPr id="4" name="Text Placeholder 3"/>
          <p:cNvSpPr>
            <a:spLocks noGrp="1"/>
          </p:cNvSpPr>
          <p:nvPr>
            <p:ph type="body" sz="quarter" idx="15"/>
          </p:nvPr>
        </p:nvSpPr>
        <p:spPr/>
        <p:txBody>
          <a:bodyPr/>
          <a:lstStyle/>
          <a:p>
            <a:r>
              <a:rPr lang="en-US" dirty="0" smtClean="0"/>
              <a:t>“Roslyn”</a:t>
            </a:r>
            <a:endParaRPr lang="en-US" dirty="0"/>
          </a:p>
        </p:txBody>
      </p:sp>
      <p:pic>
        <p:nvPicPr>
          <p:cNvPr id="6" name="Picture 5"/>
          <p:cNvPicPr>
            <a:picLocks noChangeAspect="1"/>
          </p:cNvPicPr>
          <p:nvPr/>
        </p:nvPicPr>
        <p:blipFill>
          <a:blip r:embed="rId3"/>
          <a:stretch>
            <a:fillRect/>
          </a:stretch>
        </p:blipFill>
        <p:spPr>
          <a:xfrm>
            <a:off x="8784085" y="220662"/>
            <a:ext cx="3390123" cy="1676400"/>
          </a:xfrm>
          <a:prstGeom prst="rect">
            <a:avLst/>
          </a:prstGeom>
        </p:spPr>
      </p:pic>
    </p:spTree>
    <p:extLst>
      <p:ext uri="{BB962C8B-B14F-4D97-AF65-F5344CB8AC3E}">
        <p14:creationId xmlns:p14="http://schemas.microsoft.com/office/powerpoint/2010/main" val="1966910580"/>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852652"/>
            <a:ext cx="11887200" cy="3016210"/>
          </a:xfrm>
        </p:spPr>
        <p:txBody>
          <a:bodyPr/>
          <a:lstStyle/>
          <a:p>
            <a:pPr marL="457200" indent="-457200">
              <a:lnSpc>
                <a:spcPct val="100000"/>
              </a:lnSpc>
            </a:pPr>
            <a:r>
              <a:rPr lang="en-US" dirty="0" smtClean="0"/>
              <a:t>Use the IDE and language features</a:t>
            </a:r>
          </a:p>
          <a:p>
            <a:pPr marL="457200" indent="-457200">
              <a:lnSpc>
                <a:spcPct val="100000"/>
              </a:lnSpc>
            </a:pPr>
            <a:r>
              <a:rPr lang="en-US" dirty="0" smtClean="0"/>
              <a:t>Dip your toes in custom diagnostics</a:t>
            </a:r>
          </a:p>
          <a:p>
            <a:pPr marL="457200" indent="-457200">
              <a:lnSpc>
                <a:spcPct val="100000"/>
              </a:lnSpc>
            </a:pPr>
            <a:r>
              <a:rPr lang="en-US" dirty="0" smtClean="0"/>
              <a:t>Consider forking the compiler source</a:t>
            </a:r>
          </a:p>
          <a:p>
            <a:pPr marL="457200" indent="-457200">
              <a:lnSpc>
                <a:spcPct val="100000"/>
              </a:lnSpc>
            </a:pPr>
            <a:r>
              <a:rPr lang="en-US" i="1" dirty="0" smtClean="0"/>
              <a:t>Give us feedback</a:t>
            </a:r>
            <a:endParaRPr lang="en-US" i="1" dirty="0"/>
          </a:p>
        </p:txBody>
      </p:sp>
      <p:sp>
        <p:nvSpPr>
          <p:cNvPr id="3" name="Title 2"/>
          <p:cNvSpPr>
            <a:spLocks noGrp="1"/>
          </p:cNvSpPr>
          <p:nvPr>
            <p:ph type="title"/>
          </p:nvPr>
        </p:nvSpPr>
        <p:spPr/>
        <p:txBody>
          <a:bodyPr/>
          <a:lstStyle/>
          <a:p>
            <a:r>
              <a:rPr lang="en-US" smtClean="0"/>
              <a:t>Call to action</a:t>
            </a:r>
            <a:endParaRPr lang="en-US" dirty="0"/>
          </a:p>
        </p:txBody>
      </p:sp>
    </p:spTree>
    <p:extLst>
      <p:ext uri="{BB962C8B-B14F-4D97-AF65-F5344CB8AC3E}">
        <p14:creationId xmlns:p14="http://schemas.microsoft.com/office/powerpoint/2010/main" val="1431696047"/>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5-30536_Build_2014_Breakout_Template_White_16x9">
  <a:themeElements>
    <a:clrScheme name="Build 2014">
      <a:dk1>
        <a:srgbClr val="40404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A4136940-2F30-4F5C-9ED6-88F2C49C1AE1}"/>
    </a:ext>
  </a:extLst>
</a:theme>
</file>

<file path=ppt/theme/theme2.xml><?xml version="1.0" encoding="utf-8"?>
<a:theme xmlns:a="http://schemas.openxmlformats.org/drawingml/2006/main" name="1_5-30536_Build_2014_Breakout_Template_Blue_16x9">
  <a:themeElements>
    <a:clrScheme name="Build 2014">
      <a:dk1>
        <a:srgbClr val="000000"/>
      </a:dk1>
      <a:lt1>
        <a:srgbClr val="FFFFFF"/>
      </a:lt1>
      <a:dk2>
        <a:srgbClr val="00188F"/>
      </a:dk2>
      <a:lt2>
        <a:srgbClr val="FFFFFF"/>
      </a:lt2>
      <a:accent1>
        <a:srgbClr val="00188F"/>
      </a:accent1>
      <a:accent2>
        <a:srgbClr val="00BCF2"/>
      </a:accent2>
      <a:accent3>
        <a:srgbClr val="9B4F96"/>
      </a:accent3>
      <a:accent4>
        <a:srgbClr val="7FBA00"/>
      </a:accent4>
      <a:accent5>
        <a:srgbClr val="FF8C00"/>
      </a:accent5>
      <a:accent6>
        <a:srgbClr val="00D8CC"/>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3"/>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ct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_2014_Template.potx" id="{39E59A6A-D504-4212-89A7-01891365F18E}" vid="{C5418590-2BCF-48C6-AF37-67DC4D4291A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27</Value>
      <Value>55</Value>
      <Value>28</Value>
      <Value>6</Value>
    </TaxCatchAll>
    <Event_x0020_End_x0020_Date xmlns="e36bfbf9-5e42-489c-a259-4c54eb22cb57">2014-04-04T07:00:00+00:00</Event_x0020_End_x0020_Date>
    <Event_x0020_Start_x0020_Date xmlns="e36bfbf9-5e42-489c-a259-4c54eb22cb57">2014-04-02T07:00:00+00:00</Event_x0020_Start_x0020_Date>
    <MS_x0020_Speaker xmlns="e36bfbf9-5e42-489c-a259-4c54eb22cb57">
      <UserInfo>
        <DisplayName/>
        <AccountId xsi:nil="true"/>
        <AccountType/>
      </UserInfo>
    </MS_x0020_Speaker>
    <External_x0020_Speaker xmlns="e36bfbf9-5e42-489c-a259-4c54eb22cb57">Mads Torgersen; Dustin Campbell</External_x0020_Speaker>
    <Session_x0020_Code xmlns="e36bfbf9-5e42-489c-a259-4c54eb22cb57">2-577</Session_x0020_Code>
    <Presentation_x0020_Date xmlns="e36bfbf9-5e42-489c-a259-4c54eb22cb57">2014-04-03T00:00:00-07:00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TermInfo xmlns="http://schemas.microsoft.com/office/infopath/2007/PartnerControls">
          <TermName xmlns="http://schemas.microsoft.com/office/infopath/2007/PartnerControls">Moscone Center</TermName>
          <TermId xmlns="http://schemas.microsoft.com/office/infopath/2007/PartnerControls">d4f36a2e-dd0d-4424-990f-7c93b4e9f063</TermId>
        </TermInfo>
      </Term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BUILD</TermName>
          <TermId xmlns="http://schemas.microsoft.com/office/infopath/2007/PartnerControls">58542b36-5bf5-46a6-a53f-a41fb7a73785</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San Francisco</TermName>
          <TermId xmlns="http://schemas.microsoft.com/office/infopath/2007/PartnerControls">84dfcb53-432b-499d-8965-93d483d36b4a</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ermInfo xmlns="http://schemas.microsoft.com/office/infopath/2007/PartnerControls">
          <TermName xmlns="http://schemas.microsoft.com/office/infopath/2007/PartnerControls">Build 2014</TermName>
          <TermId xmlns="http://schemas.microsoft.com/office/infopath/2007/PartnerControls">8770012f-d296-48ca-a06e-3861b41b8494</TermId>
        </TermInfo>
      </Terms>
    </TaxKeywordTaxHTField>
    <RatedBy xmlns="http://schemas.microsoft.com/sharepoint/v3">
      <UserInfo>
        <DisplayName/>
        <AccountId xsi:nil="true"/>
        <AccountType/>
      </UserInfo>
    </RatedBy>
  </documentManagement>
</p:properties>
</file>

<file path=customXml/item2.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59190252e8f6b8110360cee8e4044d5b">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ce62f3e539b6767ca1e323fb703a26fd"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990F116-B58F-4255-B05B-DA3808E0E5C6}">
  <ds:schemaRefs>
    <ds:schemaRef ds:uri="http://purl.org/dc/terms/"/>
    <ds:schemaRef ds:uri="http://purl.org/dc/dcmitype/"/>
    <ds:schemaRef ds:uri="http://schemas.microsoft.com/office/infopath/2007/PartnerControls"/>
    <ds:schemaRef ds:uri="http://www.w3.org/XML/1998/namespace"/>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230e9df3-be65-4c73-a93b-d1236ebd677e"/>
    <ds:schemaRef ds:uri="e36bfbf9-5e42-489c-a259-4c54eb22cb57"/>
    <ds:schemaRef ds:uri="http://schemas.microsoft.com/sharepoint/v3"/>
  </ds:schemaRefs>
</ds:datastoreItem>
</file>

<file path=customXml/itemProps2.xml><?xml version="1.0" encoding="utf-8"?>
<ds:datastoreItem xmlns:ds="http://schemas.openxmlformats.org/officeDocument/2006/customXml" ds:itemID="{08D1A452-E14D-4855-86D9-B23C243AD42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Build_2014_Template</Template>
  <TotalTime>1632</TotalTime>
  <Words>1203</Words>
  <Application>Microsoft Office PowerPoint</Application>
  <PresentationFormat>Custom</PresentationFormat>
  <Paragraphs>152</Paragraphs>
  <Slides>13</Slides>
  <Notes>6</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13</vt:i4>
      </vt:variant>
    </vt:vector>
  </HeadingPairs>
  <TitlesOfParts>
    <vt:vector size="23" baseType="lpstr">
      <vt:lpstr>ＭＳ Ｐゴシック</vt:lpstr>
      <vt:lpstr>Arial</vt:lpstr>
      <vt:lpstr>Avenir LT Pro 45 Book</vt:lpstr>
      <vt:lpstr>Calibri</vt:lpstr>
      <vt:lpstr>Consolas</vt:lpstr>
      <vt:lpstr>Segoe UI</vt:lpstr>
      <vt:lpstr>Segoe UI Light</vt:lpstr>
      <vt:lpstr>Wingdings</vt:lpstr>
      <vt:lpstr>5-30536_Build_2014_Breakout_Template_White_16x9</vt:lpstr>
      <vt:lpstr>1_5-30536_Build_2014_Breakout_Template_Blue_16x9</vt:lpstr>
      <vt:lpstr>PowerPoint Presentation</vt:lpstr>
      <vt:lpstr>The Future of C#</vt:lpstr>
      <vt:lpstr>Innovation in .NET ecosystem: //BUILD 2014</vt:lpstr>
      <vt:lpstr>.NET Languages and “Roslyn”</vt:lpstr>
      <vt:lpstr>Project Roslyn</vt:lpstr>
      <vt:lpstr>Why Roslyn?</vt:lpstr>
      <vt:lpstr>Let’s look at...</vt:lpstr>
      <vt:lpstr>Demo</vt:lpstr>
      <vt:lpstr>Call to action</vt:lpstr>
      <vt:lpstr>Resources</vt:lpstr>
      <vt:lpstr>PowerPoint Presentation</vt:lpstr>
      <vt:lpstr>PowerPoint Presentation</vt:lpstr>
      <vt:lpstr>PowerPoint Presentation</vt:lpstr>
    </vt:vector>
  </TitlesOfParts>
  <Manager>&lt;Speech writer name goes here&gt;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Future of C# and VB</dc:title>
  <dc:subject>Build 2014</dc:subject>
  <dc:creator>Zach La Mance</dc:creator>
  <cp:keywords>Build 2014</cp:keywords>
  <dc:description>Template: Mitchell Derrey, Silver Fox Productions
Formatting: 
Event Dates: April 2nd - 4th, 2014
Event Location: Moscone Conference Center, San Francisco, CA
Audience Type: Internal</dc:description>
  <cp:lastModifiedBy>Administrator</cp:lastModifiedBy>
  <cp:revision>22</cp:revision>
  <dcterms:created xsi:type="dcterms:W3CDTF">2014-03-27T16:00:38Z</dcterms:created>
  <dcterms:modified xsi:type="dcterms:W3CDTF">2014-04-04T17:54:23Z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28;#Moscone Center|d4f36a2e-dd0d-4424-990f-7c93b4e9f063</vt:lpwstr>
  </property>
  <property fmtid="{D5CDD505-2E9C-101B-9397-08002B2CF9AE}" pid="7" name="Track">
    <vt:lpwstr/>
  </property>
  <property fmtid="{D5CDD505-2E9C-101B-9397-08002B2CF9AE}" pid="8" name="Event Location">
    <vt:lpwstr>6;#San Francisco|84dfcb53-432b-499d-8965-93d483d36b4a</vt:lpwstr>
  </property>
  <property fmtid="{D5CDD505-2E9C-101B-9397-08002B2CF9AE}" pid="9" name="Campaign">
    <vt:lpwstr/>
  </property>
  <property fmtid="{D5CDD505-2E9C-101B-9397-08002B2CF9AE}" pid="10" name="Audience1">
    <vt:lpwstr/>
  </property>
  <property fmtid="{D5CDD505-2E9C-101B-9397-08002B2CF9AE}" pid="11" name="Event Name">
    <vt:lpwstr>27;#BUILD|58542b36-5bf5-46a6-a53f-a41fb7a73785</vt:lpwstr>
  </property>
  <property fmtid="{D5CDD505-2E9C-101B-9397-08002B2CF9AE}" pid="12" name="TaxKeyword">
    <vt:lpwstr>55;#Build 2014|8770012f-d296-48ca-a06e-3861b41b8494</vt:lpwstr>
  </property>
</Properties>
</file>