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2" r:id="rId4"/>
    <p:sldMasterId id="2147484219" r:id="rId5"/>
  </p:sldMasterIdLst>
  <p:notesMasterIdLst>
    <p:notesMasterId r:id="rId47"/>
  </p:notesMasterIdLst>
  <p:handoutMasterIdLst>
    <p:handoutMasterId r:id="rId48"/>
  </p:handoutMasterIdLst>
  <p:sldIdLst>
    <p:sldId id="258" r:id="rId6"/>
    <p:sldId id="257"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uild 2014 Breakout Template" id="{5CF46F38-2ECC-4583-8D7D-57BEA9520F7C}">
          <p14:sldIdLst>
            <p14:sldId id="258"/>
            <p14:sldId id="257"/>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050"/>
    <a:srgbClr val="D2D2D2"/>
    <a:srgbClr val="BAD80A"/>
    <a:srgbClr val="7FBA00"/>
    <a:srgbClr val="FFFFFF"/>
    <a:srgbClr val="FFB900"/>
    <a:srgbClr val="DC3C00"/>
    <a:srgbClr val="000000"/>
    <a:srgbClr val="008272"/>
    <a:srgbClr val="737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5747" autoAdjust="0"/>
  </p:normalViewPr>
  <p:slideViewPr>
    <p:cSldViewPr snapToObjects="1">
      <p:cViewPr varScale="1">
        <p:scale>
          <a:sx n="101" d="100"/>
          <a:sy n="101" d="100"/>
        </p:scale>
        <p:origin x="738" y="96"/>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Objects="1" showGuides="1">
      <p:cViewPr varScale="1">
        <p:scale>
          <a:sx n="65" d="100"/>
          <a:sy n="65" d="100"/>
        </p:scale>
        <p:origin x="3276"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handoutMaster" Target="handoutMasters/handoutMaster1.xml"/><Relationship Id="rId8" Type="http://schemas.openxmlformats.org/officeDocument/2006/relationships/slide" Target="slides/slide3.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172694-61BA-4353-BA89-77A3A7646F9B}" type="datetime1">
              <a:rPr lang="en-US" smtClean="0">
                <a:latin typeface="Segoe UI" pitchFamily="34" charset="0"/>
              </a:rPr>
              <a:t>4/2/2014</a:t>
            </a:fld>
            <a:endParaRPr lang="en-US" dirty="0">
              <a:latin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
        <p:nvSpPr>
          <p:cNvPr id="3" name="Footer Placeholder 2"/>
          <p:cNvSpPr>
            <a:spLocks noGrp="1"/>
          </p:cNvSpPr>
          <p:nvPr>
            <p:ph type="ftr" sz="quarter" idx="2"/>
          </p:nvPr>
        </p:nvSpPr>
        <p:spPr>
          <a:xfrm>
            <a:off x="320074" y="8685213"/>
            <a:ext cx="5463504" cy="458787"/>
          </a:xfrm>
          <a:prstGeom prst="rect">
            <a:avLst/>
          </a:prstGeom>
        </p:spPr>
        <p:txBody>
          <a:bodyPr vert="horz" lIns="91440" tIns="45720" rIns="91440" bIns="45720" rtlCol="0" anchor="b"/>
          <a:lstStyle>
            <a:lvl1pPr algn="l">
              <a:defRPr sz="1200"/>
            </a:lvl1pPr>
          </a:lstStyle>
          <a:p>
            <a:r>
              <a:rPr lang="en-US" sz="500" dirty="0" smtClean="0"/>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500" dirty="0"/>
          </a:p>
        </p:txBody>
      </p:sp>
      <p:sp>
        <p:nvSpPr>
          <p:cNvPr id="5"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2014</a:t>
            </a:r>
            <a:endParaRPr lang="en-US" dirty="0"/>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2014</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9F00D60D-1703-4D24-8308-FEE06A50A69C}" type="datetime1">
              <a:rPr lang="en-US" smtClean="0"/>
              <a:t>4/2/2014</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C6996B83-60CF-42A8-BA06-F99D0BEC30B3}" type="datetime1">
              <a:rPr lang="en-US" smtClean="0"/>
              <a:t>4/2/2014</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2</a:t>
            </a:fld>
            <a:endParaRPr lang="en-US" dirty="0"/>
          </a:p>
        </p:txBody>
      </p:sp>
      <p:sp>
        <p:nvSpPr>
          <p:cNvPr id="7" name="Header Placeholder 6"/>
          <p:cNvSpPr>
            <a:spLocks noGrp="1"/>
          </p:cNvSpPr>
          <p:nvPr>
            <p:ph type="hdr" sz="quarter" idx="13"/>
          </p:nvPr>
        </p:nvSpPr>
        <p:spPr/>
        <p:txBody>
          <a:bodyPr/>
          <a:lstStyle/>
          <a:p>
            <a:r>
              <a:rPr lang="en-US" dirty="0" smtClean="0"/>
              <a:t>Build 2014</a:t>
            </a:r>
            <a:endParaRPr lang="en-US" dirty="0"/>
          </a:p>
        </p:txBody>
      </p:sp>
    </p:spTree>
    <p:extLst>
      <p:ext uri="{BB962C8B-B14F-4D97-AF65-F5344CB8AC3E}">
        <p14:creationId xmlns:p14="http://schemas.microsoft.com/office/powerpoint/2010/main" val="2585347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4/2/2014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21</a:t>
            </a:fld>
            <a:endParaRPr lang="en-US" dirty="0"/>
          </a:p>
        </p:txBody>
      </p:sp>
    </p:spTree>
    <p:extLst>
      <p:ext uri="{BB962C8B-B14F-4D97-AF65-F5344CB8AC3E}">
        <p14:creationId xmlns:p14="http://schemas.microsoft.com/office/powerpoint/2010/main" val="3905815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B079C3B8-7366-4A44-A34B-3977080C19E7}" type="datetime1">
              <a:rPr lang="en-US" smtClean="0"/>
              <a:t>4/2/2014</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23</a:t>
            </a:fld>
            <a:endParaRPr lang="en-US" dirty="0"/>
          </a:p>
        </p:txBody>
      </p:sp>
      <p:sp>
        <p:nvSpPr>
          <p:cNvPr id="7" name="Header Placeholder 6"/>
          <p:cNvSpPr>
            <a:spLocks noGrp="1"/>
          </p:cNvSpPr>
          <p:nvPr>
            <p:ph type="hdr" sz="quarter" idx="13"/>
          </p:nvPr>
        </p:nvSpPr>
        <p:spPr/>
        <p:txBody>
          <a:bodyPr/>
          <a:lstStyle/>
          <a:p>
            <a:r>
              <a:rPr lang="en-US" smtClean="0"/>
              <a:t>Build 2014</a:t>
            </a:r>
            <a:endParaRPr lang="en-US" dirty="0"/>
          </a:p>
        </p:txBody>
      </p:sp>
    </p:spTree>
    <p:extLst>
      <p:ext uri="{BB962C8B-B14F-4D97-AF65-F5344CB8AC3E}">
        <p14:creationId xmlns:p14="http://schemas.microsoft.com/office/powerpoint/2010/main" val="1588526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4/2/2014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24</a:t>
            </a:fld>
            <a:endParaRPr lang="en-US" dirty="0"/>
          </a:p>
        </p:txBody>
      </p:sp>
    </p:spTree>
    <p:extLst>
      <p:ext uri="{BB962C8B-B14F-4D97-AF65-F5344CB8AC3E}">
        <p14:creationId xmlns:p14="http://schemas.microsoft.com/office/powerpoint/2010/main" val="1733751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4/2/2014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25</a:t>
            </a:fld>
            <a:endParaRPr lang="en-US" dirty="0"/>
          </a:p>
        </p:txBody>
      </p:sp>
    </p:spTree>
    <p:extLst>
      <p:ext uri="{BB962C8B-B14F-4D97-AF65-F5344CB8AC3E}">
        <p14:creationId xmlns:p14="http://schemas.microsoft.com/office/powerpoint/2010/main" val="19886066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4/2/2014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26</a:t>
            </a:fld>
            <a:endParaRPr lang="en-US" dirty="0"/>
          </a:p>
        </p:txBody>
      </p:sp>
    </p:spTree>
    <p:extLst>
      <p:ext uri="{BB962C8B-B14F-4D97-AF65-F5344CB8AC3E}">
        <p14:creationId xmlns:p14="http://schemas.microsoft.com/office/powerpoint/2010/main" val="34135432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4/2/2014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28</a:t>
            </a:fld>
            <a:endParaRPr lang="en-US" dirty="0"/>
          </a:p>
        </p:txBody>
      </p:sp>
    </p:spTree>
    <p:extLst>
      <p:ext uri="{BB962C8B-B14F-4D97-AF65-F5344CB8AC3E}">
        <p14:creationId xmlns:p14="http://schemas.microsoft.com/office/powerpoint/2010/main" val="33078198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B079C3B8-7366-4A44-A34B-3977080C19E7}" type="datetime1">
              <a:rPr lang="en-US" smtClean="0"/>
              <a:t>4/2/2014</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29</a:t>
            </a:fld>
            <a:endParaRPr lang="en-US" dirty="0"/>
          </a:p>
        </p:txBody>
      </p:sp>
      <p:sp>
        <p:nvSpPr>
          <p:cNvPr id="7" name="Header Placeholder 6"/>
          <p:cNvSpPr>
            <a:spLocks noGrp="1"/>
          </p:cNvSpPr>
          <p:nvPr>
            <p:ph type="hdr" sz="quarter" idx="13"/>
          </p:nvPr>
        </p:nvSpPr>
        <p:spPr/>
        <p:txBody>
          <a:bodyPr/>
          <a:lstStyle/>
          <a:p>
            <a:r>
              <a:rPr lang="en-US" smtClean="0"/>
              <a:t>Build 2014</a:t>
            </a:r>
            <a:endParaRPr lang="en-US" dirty="0"/>
          </a:p>
        </p:txBody>
      </p:sp>
    </p:spTree>
    <p:extLst>
      <p:ext uri="{BB962C8B-B14F-4D97-AF65-F5344CB8AC3E}">
        <p14:creationId xmlns:p14="http://schemas.microsoft.com/office/powerpoint/2010/main" val="13114814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B079C3B8-7366-4A44-A34B-3977080C19E7}" type="datetime1">
              <a:rPr lang="en-US" smtClean="0"/>
              <a:t>4/2/2014</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32</a:t>
            </a:fld>
            <a:endParaRPr lang="en-US" dirty="0"/>
          </a:p>
        </p:txBody>
      </p:sp>
      <p:sp>
        <p:nvSpPr>
          <p:cNvPr id="7" name="Header Placeholder 6"/>
          <p:cNvSpPr>
            <a:spLocks noGrp="1"/>
          </p:cNvSpPr>
          <p:nvPr>
            <p:ph type="hdr" sz="quarter" idx="13"/>
          </p:nvPr>
        </p:nvSpPr>
        <p:spPr/>
        <p:txBody>
          <a:bodyPr/>
          <a:lstStyle/>
          <a:p>
            <a:r>
              <a:rPr lang="en-US" smtClean="0"/>
              <a:t>Build 2014</a:t>
            </a:r>
            <a:endParaRPr lang="en-US" dirty="0"/>
          </a:p>
        </p:txBody>
      </p:sp>
    </p:spTree>
    <p:extLst>
      <p:ext uri="{BB962C8B-B14F-4D97-AF65-F5344CB8AC3E}">
        <p14:creationId xmlns:p14="http://schemas.microsoft.com/office/powerpoint/2010/main" val="20410874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4/2/2014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33</a:t>
            </a:fld>
            <a:endParaRPr lang="en-US" dirty="0"/>
          </a:p>
        </p:txBody>
      </p:sp>
    </p:spTree>
    <p:extLst>
      <p:ext uri="{BB962C8B-B14F-4D97-AF65-F5344CB8AC3E}">
        <p14:creationId xmlns:p14="http://schemas.microsoft.com/office/powerpoint/2010/main" val="20796399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4/2/2014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34</a:t>
            </a:fld>
            <a:endParaRPr lang="en-US" dirty="0"/>
          </a:p>
        </p:txBody>
      </p:sp>
    </p:spTree>
    <p:extLst>
      <p:ext uri="{BB962C8B-B14F-4D97-AF65-F5344CB8AC3E}">
        <p14:creationId xmlns:p14="http://schemas.microsoft.com/office/powerpoint/2010/main" val="3123399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4/2/2014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3</a:t>
            </a:fld>
            <a:endParaRPr lang="en-US" dirty="0"/>
          </a:p>
        </p:txBody>
      </p:sp>
    </p:spTree>
    <p:extLst>
      <p:ext uri="{BB962C8B-B14F-4D97-AF65-F5344CB8AC3E}">
        <p14:creationId xmlns:p14="http://schemas.microsoft.com/office/powerpoint/2010/main" val="37175231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4/2/2014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36</a:t>
            </a:fld>
            <a:endParaRPr lang="en-US" dirty="0"/>
          </a:p>
        </p:txBody>
      </p:sp>
    </p:spTree>
    <p:extLst>
      <p:ext uri="{BB962C8B-B14F-4D97-AF65-F5344CB8AC3E}">
        <p14:creationId xmlns:p14="http://schemas.microsoft.com/office/powerpoint/2010/main" val="16953834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4/2/2014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37</a:t>
            </a:fld>
            <a:endParaRPr lang="en-US" dirty="0"/>
          </a:p>
        </p:txBody>
      </p:sp>
    </p:spTree>
    <p:extLst>
      <p:ext uri="{BB962C8B-B14F-4D97-AF65-F5344CB8AC3E}">
        <p14:creationId xmlns:p14="http://schemas.microsoft.com/office/powerpoint/2010/main" val="7473605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4/2/2014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40</a:t>
            </a:fld>
            <a:endParaRPr lang="en-US" dirty="0"/>
          </a:p>
        </p:txBody>
      </p:sp>
    </p:spTree>
    <p:extLst>
      <p:ext uri="{BB962C8B-B14F-4D97-AF65-F5344CB8AC3E}">
        <p14:creationId xmlns:p14="http://schemas.microsoft.com/office/powerpoint/2010/main" val="1554861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B079C3B8-7366-4A44-A34B-3977080C19E7}" type="datetime1">
              <a:rPr lang="en-US" smtClean="0"/>
              <a:t>4/2/2014</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5</a:t>
            </a:fld>
            <a:endParaRPr lang="en-US" dirty="0"/>
          </a:p>
        </p:txBody>
      </p:sp>
      <p:sp>
        <p:nvSpPr>
          <p:cNvPr id="7" name="Header Placeholder 6"/>
          <p:cNvSpPr>
            <a:spLocks noGrp="1"/>
          </p:cNvSpPr>
          <p:nvPr>
            <p:ph type="hdr" sz="quarter" idx="13"/>
          </p:nvPr>
        </p:nvSpPr>
        <p:spPr/>
        <p:txBody>
          <a:bodyPr/>
          <a:lstStyle/>
          <a:p>
            <a:r>
              <a:rPr lang="en-US" smtClean="0"/>
              <a:t>Build 2014</a:t>
            </a:r>
            <a:endParaRPr lang="en-US" dirty="0"/>
          </a:p>
        </p:txBody>
      </p:sp>
    </p:spTree>
    <p:extLst>
      <p:ext uri="{BB962C8B-B14F-4D97-AF65-F5344CB8AC3E}">
        <p14:creationId xmlns:p14="http://schemas.microsoft.com/office/powerpoint/2010/main" val="3306329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4/2/2014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6</a:t>
            </a:fld>
            <a:endParaRPr lang="en-US" dirty="0"/>
          </a:p>
        </p:txBody>
      </p:sp>
    </p:spTree>
    <p:extLst>
      <p:ext uri="{BB962C8B-B14F-4D97-AF65-F5344CB8AC3E}">
        <p14:creationId xmlns:p14="http://schemas.microsoft.com/office/powerpoint/2010/main" val="3204293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4/2/2014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7</a:t>
            </a:fld>
            <a:endParaRPr lang="en-US" dirty="0"/>
          </a:p>
        </p:txBody>
      </p:sp>
    </p:spTree>
    <p:extLst>
      <p:ext uri="{BB962C8B-B14F-4D97-AF65-F5344CB8AC3E}">
        <p14:creationId xmlns:p14="http://schemas.microsoft.com/office/powerpoint/2010/main" val="1746684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4/2/2014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8</a:t>
            </a:fld>
            <a:endParaRPr lang="en-US" dirty="0"/>
          </a:p>
        </p:txBody>
      </p:sp>
    </p:spTree>
    <p:extLst>
      <p:ext uri="{BB962C8B-B14F-4D97-AF65-F5344CB8AC3E}">
        <p14:creationId xmlns:p14="http://schemas.microsoft.com/office/powerpoint/2010/main" val="769454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4/2/2014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9</a:t>
            </a:fld>
            <a:endParaRPr lang="en-US" dirty="0"/>
          </a:p>
        </p:txBody>
      </p:sp>
    </p:spTree>
    <p:extLst>
      <p:ext uri="{BB962C8B-B14F-4D97-AF65-F5344CB8AC3E}">
        <p14:creationId xmlns:p14="http://schemas.microsoft.com/office/powerpoint/2010/main" val="1300425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4/2/2014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10</a:t>
            </a:fld>
            <a:endParaRPr lang="en-US" dirty="0"/>
          </a:p>
        </p:txBody>
      </p:sp>
    </p:spTree>
    <p:extLst>
      <p:ext uri="{BB962C8B-B14F-4D97-AF65-F5344CB8AC3E}">
        <p14:creationId xmlns:p14="http://schemas.microsoft.com/office/powerpoint/2010/main" val="2105977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B079C3B8-7366-4A44-A34B-3977080C19E7}" type="datetime1">
              <a:rPr lang="en-US" smtClean="0"/>
              <a:t>4/2/2014</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16</a:t>
            </a:fld>
            <a:endParaRPr lang="en-US" dirty="0"/>
          </a:p>
        </p:txBody>
      </p:sp>
      <p:sp>
        <p:nvSpPr>
          <p:cNvPr id="7" name="Header Placeholder 6"/>
          <p:cNvSpPr>
            <a:spLocks noGrp="1"/>
          </p:cNvSpPr>
          <p:nvPr>
            <p:ph type="hdr" sz="quarter" idx="13"/>
          </p:nvPr>
        </p:nvSpPr>
        <p:spPr/>
        <p:txBody>
          <a:bodyPr/>
          <a:lstStyle/>
          <a:p>
            <a:r>
              <a:rPr lang="en-US" smtClean="0"/>
              <a:t>Build 2014</a:t>
            </a:r>
            <a:endParaRPr lang="en-US" dirty="0"/>
          </a:p>
        </p:txBody>
      </p:sp>
    </p:spTree>
    <p:extLst>
      <p:ext uri="{BB962C8B-B14F-4D97-AF65-F5344CB8AC3E}">
        <p14:creationId xmlns:p14="http://schemas.microsoft.com/office/powerpoint/2010/main" val="24022392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
        <p:nvSpPr>
          <p:cNvPr id="3"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28860535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4" orient="horz" pos="4406" userDrawn="1">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06697334"/>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9526804"/>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3903120701"/>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554597292"/>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Wingdings" panose="05000000000000000000" pitchFamily="2" charset="2"/>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Wingdings" panose="05000000000000000000" pitchFamily="2" charset="2"/>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Wingdings" panose="05000000000000000000" pitchFamily="2" charset="2"/>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Wingdings" panose="05000000000000000000" pitchFamily="2" charset="2"/>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Wingdings" panose="05000000000000000000" pitchFamily="2" charset="2"/>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C9E"/>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478965689"/>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wo Column 2-color Non-bullet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468368"/>
          </a:xfrm>
        </p:spPr>
        <p:txBody>
          <a:bodyPr wrap="square">
            <a:spAutoFit/>
          </a:bodyPr>
          <a:lstStyle>
            <a:lvl1pPr marL="0" indent="0">
              <a:spcBef>
                <a:spcPts val="1224"/>
              </a:spcBef>
              <a:buClr>
                <a:schemeClr val="tx1"/>
              </a:buClr>
              <a:buFont typeface="Wingdings" pitchFamily="2" charset="2"/>
              <a:buNone/>
              <a:defRPr sz="3600">
                <a:gradFill>
                  <a:gsLst>
                    <a:gs pos="1250">
                      <a:schemeClr val="tx2"/>
                    </a:gs>
                    <a:gs pos="99000">
                      <a:schemeClr val="tx2"/>
                    </a:gs>
                  </a:gsLst>
                  <a:lin ang="5400000" scaled="0"/>
                </a:gradFill>
              </a:defRPr>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468368"/>
          </a:xfrm>
        </p:spPr>
        <p:txBody>
          <a:bodyPr wrap="square">
            <a:spAutoFit/>
          </a:bodyPr>
          <a:lstStyle>
            <a:lvl1pPr marL="0" indent="0">
              <a:spcBef>
                <a:spcPts val="1224"/>
              </a:spcBef>
              <a:buClr>
                <a:schemeClr val="tx1"/>
              </a:buClr>
              <a:buFont typeface="Wingdings" pitchFamily="2" charset="2"/>
              <a:buNone/>
              <a:defRPr sz="3600">
                <a:gradFill>
                  <a:gsLst>
                    <a:gs pos="1250">
                      <a:schemeClr val="tx2"/>
                    </a:gs>
                    <a:gs pos="99000">
                      <a:schemeClr val="tx2"/>
                    </a:gs>
                  </a:gsLst>
                  <a:lin ang="5400000" scaled="0"/>
                </a:gradFill>
              </a:defRPr>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56253925"/>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74638" y="1212850"/>
            <a:ext cx="11887200" cy="2025170"/>
          </a:xfrm>
        </p:spPr>
        <p:txBody>
          <a:bodyPr/>
          <a:lstStyle>
            <a:lvl1pPr marL="0" indent="0">
              <a:buNone/>
              <a:defRPr>
                <a:gradFill>
                  <a:gsLst>
                    <a:gs pos="1250">
                      <a:schemeClr val="tx2"/>
                    </a:gs>
                    <a:gs pos="99000">
                      <a:schemeClr val="tx2"/>
                    </a:gs>
                  </a:gsLst>
                  <a:lin ang="5400000" scaled="0"/>
                </a:gradFill>
              </a:defRPr>
            </a:lvl1pPr>
            <a:lvl2pPr marL="0" indent="0">
              <a:buFontTx/>
              <a:buNone/>
              <a:defRPr sz="2000"/>
            </a:lvl2pPr>
            <a:lvl3pPr marL="228600" indent="0">
              <a:buNone/>
              <a:defRPr/>
            </a:lvl3pPr>
            <a:lvl4pPr marL="457200" indent="0">
              <a:buNone/>
              <a:defRPr/>
            </a:lvl4pPr>
            <a:lvl5pPr marL="685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99374971"/>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182880" tIns="146304" rIns="182880" bIns="146304"/>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9" y="1668463"/>
            <a:ext cx="11887200" cy="2203680"/>
          </a:xfrm>
        </p:spPr>
        <p:txBody>
          <a:bodyPr lIns="182880" tIns="146304" rIns="182880" bIns="14630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7788260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3917">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118852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Tree>
    <p:extLst>
      <p:ext uri="{BB962C8B-B14F-4D97-AF65-F5344CB8AC3E}">
        <p14:creationId xmlns:p14="http://schemas.microsoft.com/office/powerpoint/2010/main" val="86192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12138268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36215611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0182529"/>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 Master text styles</a:t>
            </a:r>
          </a:p>
        </p:txBody>
      </p:sp>
    </p:spTree>
    <p:extLst>
      <p:ext uri="{BB962C8B-B14F-4D97-AF65-F5344CB8AC3E}">
        <p14:creationId xmlns:p14="http://schemas.microsoft.com/office/powerpoint/2010/main" val="1372855731"/>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dirty="0" smtClean="0"/>
              <a:t>Click to edit Master title style</a:t>
            </a:r>
            <a:endParaRPr lang="en-US" dirty="0"/>
          </a:p>
        </p:txBody>
      </p:sp>
    </p:spTree>
    <p:extLst>
      <p:ext uri="{BB962C8B-B14F-4D97-AF65-F5344CB8AC3E}">
        <p14:creationId xmlns:p14="http://schemas.microsoft.com/office/powerpoint/2010/main" val="3322279723"/>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a:defRPr kumimoji="0" lang="en-US" sz="2400" b="0" i="0" u="none" strike="noStrike" kern="1200" cap="none" spc="0" normalizeH="0" baseline="0" dirty="0" smtClean="0">
                <a:ln>
                  <a:noFill/>
                </a:ln>
                <a:gradFill>
                  <a:gsLst>
                    <a:gs pos="92208">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buFont typeface="Arial" pitchFamily="34" charset="0"/>
              <a:buNone/>
              <a:tabLst/>
              <a:defRPr/>
            </a:pPr>
            <a:r>
              <a:rPr lang="en-US" dirty="0" smtClean="0"/>
              <a:t>Click to edit Master text styles</a:t>
            </a:r>
          </a:p>
        </p:txBody>
      </p:sp>
    </p:spTree>
    <p:extLst>
      <p:ext uri="{BB962C8B-B14F-4D97-AF65-F5344CB8AC3E}">
        <p14:creationId xmlns:p14="http://schemas.microsoft.com/office/powerpoint/2010/main" val="1462853086"/>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608567953"/>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7218113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dirty="0"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dirty="0" smtClean="0"/>
              <a:t>Click to edit Master title style</a:t>
            </a:r>
            <a:endParaRPr lang="en-US" dirty="0"/>
          </a:p>
        </p:txBody>
      </p:sp>
    </p:spTree>
    <p:extLst>
      <p:ext uri="{BB962C8B-B14F-4D97-AF65-F5344CB8AC3E}">
        <p14:creationId xmlns:p14="http://schemas.microsoft.com/office/powerpoint/2010/main" val="2796109379"/>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1pPr>
            <a:lvl2pPr marL="584200" indent="-2413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2pPr>
            <a:lvl3pPr marL="571441" indent="-3429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dirty="0" smtClean="0"/>
              <a:t>Click to edit Master text styles</a:t>
            </a:r>
          </a:p>
          <a:p>
            <a:pPr marL="0" marR="0" lvl="1" indent="0" algn="l" defTabSz="914166" rtl="0" eaLnBrk="1" fontAlgn="auto" latinLnBrk="0" hangingPunct="1">
              <a:lnSpc>
                <a:spcPct val="90000"/>
              </a:lnSpc>
              <a:spcBef>
                <a:spcPct val="20000"/>
              </a:spcBef>
              <a:spcAft>
                <a:spcPts val="816"/>
              </a:spcAft>
              <a:buClr>
                <a:schemeClr val="tx1"/>
              </a:buClr>
              <a:buSzPct val="90000"/>
              <a:buFont typeface="Arial" pitchFamily="34" charset="0"/>
              <a:buNone/>
              <a:tabLst/>
            </a:pPr>
            <a:r>
              <a:rPr lang="en-US" dirty="0" smtClean="0"/>
              <a:t>Second level</a:t>
            </a:r>
          </a:p>
          <a:p>
            <a:pPr marL="457082" lvl="2" indent="-228541" algn="l" defTabSz="914166" rtl="0" eaLnBrk="1" latinLnBrk="0" hangingPunct="1">
              <a:spcBef>
                <a:spcPct val="20000"/>
              </a:spcBef>
              <a:spcAft>
                <a:spcPts val="816"/>
              </a:spcAft>
              <a:buFont typeface="Arial" pitchFamily="34" charset="0"/>
              <a:buChar char="•"/>
            </a:pPr>
            <a:r>
              <a:rPr lang="en-US" dirty="0"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49634120"/>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7113524"/>
      </p:ext>
    </p:extLst>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991420366"/>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53196831"/>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Wingdings" panose="05000000000000000000" pitchFamily="2" charset="2"/>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Wingdings" panose="05000000000000000000" pitchFamily="2" charset="2"/>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Wingdings" panose="05000000000000000000" pitchFamily="2" charset="2"/>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Wingdings" panose="05000000000000000000" pitchFamily="2" charset="2"/>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Wingdings" panose="05000000000000000000" pitchFamily="2" charset="2"/>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C9E"/>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165911206"/>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2428715814"/>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2390161380"/>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367358941"/>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10687508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661050439"/>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2613587105"/>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image" Target="../media/image1.png"/><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rot="5400000">
            <a:off x="10532394" y="1944335"/>
            <a:ext cx="4298019" cy="409351"/>
          </a:xfrm>
          <a:prstGeom prst="rect">
            <a:avLst/>
          </a:prstGeom>
        </p:spPr>
      </p:pic>
    </p:spTree>
    <p:extLst>
      <p:ext uri="{BB962C8B-B14F-4D97-AF65-F5344CB8AC3E}">
        <p14:creationId xmlns:p14="http://schemas.microsoft.com/office/powerpoint/2010/main" val="1790270825"/>
      </p:ext>
    </p:extLst>
  </p:cSld>
  <p:clrMap bg1="lt1" tx1="dk1" bg2="lt2" tx2="dk2" accent1="accent1" accent2="accent2" accent3="accent3" accent4="accent4" accent5="accent5" accent6="accent6" hlink="hlink" folHlink="folHlink"/>
  <p:sldLayoutIdLst>
    <p:sldLayoutId id="2147484167" r:id="rId1"/>
    <p:sldLayoutId id="2147484214" r:id="rId2"/>
    <p:sldLayoutId id="2147484086" r:id="rId3"/>
    <p:sldLayoutId id="2147484206" r:id="rId4"/>
    <p:sldLayoutId id="2147484195" r:id="rId5"/>
    <p:sldLayoutId id="2147484207" r:id="rId6"/>
    <p:sldLayoutId id="2147484216" r:id="rId7"/>
    <p:sldLayoutId id="2147484217" r:id="rId8"/>
    <p:sldLayoutId id="2147484218" r:id="rId9"/>
    <p:sldLayoutId id="2147484212" r:id="rId10"/>
    <p:sldLayoutId id="2147484093" r:id="rId11"/>
    <p:sldLayoutId id="2147484213" r:id="rId12"/>
    <p:sldLayoutId id="2147484215" r:id="rId13"/>
    <p:sldLayoutId id="2147484203" r:id="rId14"/>
    <p:sldLayoutId id="2147484235" r:id="rId15"/>
    <p:sldLayoutId id="2147484236" r:id="rId16"/>
    <p:sldLayoutId id="2147484237" r:id="rId17"/>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pos="7661" userDrawn="1">
          <p15:clr>
            <a:srgbClr val="5ACBF0"/>
          </p15:clr>
        </p15:guide>
        <p15:guide id="4" orient="horz" pos="4219" userDrawn="1">
          <p15:clr>
            <a:srgbClr val="5ACBF0"/>
          </p15:clr>
        </p15:guide>
        <p15:guide id="5" pos="749" userDrawn="1">
          <p15:clr>
            <a:srgbClr val="5ACBF0"/>
          </p15:clr>
        </p15:guide>
        <p15:guide id="6" pos="1325" userDrawn="1">
          <p15:clr>
            <a:srgbClr val="5ACBF0"/>
          </p15:clr>
        </p15:guide>
        <p15:guide id="7" pos="1901" userDrawn="1">
          <p15:clr>
            <a:srgbClr val="5ACBF0"/>
          </p15:clr>
        </p15:guide>
        <p15:guide id="8" pos="2477" userDrawn="1">
          <p15:clr>
            <a:srgbClr val="5ACBF0"/>
          </p15:clr>
        </p15:guide>
        <p15:guide id="9" pos="3053" userDrawn="1">
          <p15:clr>
            <a:srgbClr val="5ACBF0"/>
          </p15:clr>
        </p15:guide>
        <p15:guide id="10" pos="3629" userDrawn="1">
          <p15:clr>
            <a:srgbClr val="5ACBF0"/>
          </p15:clr>
        </p15:guide>
        <p15:guide id="11" pos="4205" userDrawn="1">
          <p15:clr>
            <a:srgbClr val="5ACBF0"/>
          </p15:clr>
        </p15:guide>
        <p15:guide id="12" pos="4781" userDrawn="1">
          <p15:clr>
            <a:srgbClr val="5ACBF0"/>
          </p15:clr>
        </p15:guide>
        <p15:guide id="13" pos="5357" userDrawn="1">
          <p15:clr>
            <a:srgbClr val="5ACBF0"/>
          </p15:clr>
        </p15:guide>
        <p15:guide id="14" pos="5933" userDrawn="1">
          <p15:clr>
            <a:srgbClr val="5ACBF0"/>
          </p15:clr>
        </p15:guide>
        <p15:guide id="15" pos="6509" userDrawn="1">
          <p15:clr>
            <a:srgbClr val="5ACBF0"/>
          </p15:clr>
        </p15:guide>
        <p15:guide id="16" pos="7085" userDrawn="1">
          <p15:clr>
            <a:srgbClr val="5ACBF0"/>
          </p15:clr>
        </p15:guide>
        <p15:guide id="17" orient="horz" pos="763" userDrawn="1">
          <p15:clr>
            <a:srgbClr val="5ACBF0"/>
          </p15:clr>
        </p15:guide>
        <p15:guide id="18" orient="horz" pos="1339" userDrawn="1">
          <p15:clr>
            <a:srgbClr val="5ACBF0"/>
          </p15:clr>
        </p15:guide>
        <p15:guide id="19" orient="horz" pos="1915" userDrawn="1">
          <p15:clr>
            <a:srgbClr val="5ACBF0"/>
          </p15:clr>
        </p15:guide>
        <p15:guide id="20" orient="horz" pos="2491" userDrawn="1">
          <p15:clr>
            <a:srgbClr val="5ACBF0"/>
          </p15:clr>
        </p15:guide>
        <p15:guide id="21" orient="horz" pos="3067" userDrawn="1">
          <p15:clr>
            <a:srgbClr val="5ACBF0"/>
          </p15:clr>
        </p15:guide>
        <p15:guide id="22" orient="horz" pos="3643" userDrawn="1">
          <p15:clr>
            <a:srgbClr val="5ACBF0"/>
          </p15:clr>
        </p15:guide>
        <p15:guide id="23" pos="288" userDrawn="1">
          <p15:clr>
            <a:srgbClr val="C35EA4"/>
          </p15:clr>
        </p15:guide>
        <p15:guide id="24" pos="7546" userDrawn="1">
          <p15:clr>
            <a:srgbClr val="C35EA4"/>
          </p15:clr>
        </p15:guide>
        <p15:guide id="25" orient="horz" pos="302" userDrawn="1">
          <p15:clr>
            <a:srgbClr val="C35EA4"/>
          </p15:clr>
        </p15:guide>
        <p15:guide id="26" orient="horz" pos="4104" userDrawn="1">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rot="5400000">
            <a:off x="10532394" y="1944335"/>
            <a:ext cx="4298019" cy="409351"/>
          </a:xfrm>
          <a:prstGeom prst="rect">
            <a:avLst/>
          </a:prstGeom>
        </p:spPr>
      </p:pic>
    </p:spTree>
    <p:extLst>
      <p:ext uri="{BB962C8B-B14F-4D97-AF65-F5344CB8AC3E}">
        <p14:creationId xmlns:p14="http://schemas.microsoft.com/office/powerpoint/2010/main" val="2980749296"/>
      </p:ext>
    </p:extLst>
  </p:cSld>
  <p:clrMap bg1="dk1" tx1="lt1" bg2="dk2" tx2="lt2" accent1="accent1" accent2="accent2" accent3="accent3" accent4="accent4" accent5="accent5" accent6="accent6" hlink="hlink" folHlink="folHlink"/>
  <p:sldLayoutIdLst>
    <p:sldLayoutId id="2147484220" r:id="rId1"/>
    <p:sldLayoutId id="2147484221" r:id="rId2"/>
    <p:sldLayoutId id="2147484222" r:id="rId3"/>
    <p:sldLayoutId id="2147484223" r:id="rId4"/>
    <p:sldLayoutId id="2147484224" r:id="rId5"/>
    <p:sldLayoutId id="2147484225" r:id="rId6"/>
    <p:sldLayoutId id="2147484226" r:id="rId7"/>
    <p:sldLayoutId id="2147484227" r:id="rId8"/>
    <p:sldLayoutId id="2147484228" r:id="rId9"/>
    <p:sldLayoutId id="2147484229" r:id="rId10"/>
    <p:sldLayoutId id="2147484230" r:id="rId11"/>
    <p:sldLayoutId id="2147484232" r:id="rId12"/>
    <p:sldLayoutId id="2147484233" r:id="rId13"/>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661">
          <p15:clr>
            <a:srgbClr val="5ACBF0"/>
          </p15:clr>
        </p15:guide>
        <p15:guide id="4" orient="horz" pos="4219">
          <p15:clr>
            <a:srgbClr val="5ACBF0"/>
          </p15:clr>
        </p15:guide>
        <p15:guide id="5" pos="749">
          <p15:clr>
            <a:srgbClr val="5ACBF0"/>
          </p15:clr>
        </p15:guide>
        <p15:guide id="6" pos="1325">
          <p15:clr>
            <a:srgbClr val="5ACBF0"/>
          </p15:clr>
        </p15:guide>
        <p15:guide id="7" pos="1901">
          <p15:clr>
            <a:srgbClr val="5ACBF0"/>
          </p15:clr>
        </p15:guide>
        <p15:guide id="8" pos="2477">
          <p15:clr>
            <a:srgbClr val="5ACBF0"/>
          </p15:clr>
        </p15:guide>
        <p15:guide id="9" pos="3053">
          <p15:clr>
            <a:srgbClr val="5ACBF0"/>
          </p15:clr>
        </p15:guide>
        <p15:guide id="10" pos="3629">
          <p15:clr>
            <a:srgbClr val="5ACBF0"/>
          </p15:clr>
        </p15:guide>
        <p15:guide id="11" pos="4205">
          <p15:clr>
            <a:srgbClr val="5ACBF0"/>
          </p15:clr>
        </p15:guide>
        <p15:guide id="12" pos="4781">
          <p15:clr>
            <a:srgbClr val="5ACBF0"/>
          </p15:clr>
        </p15:guide>
        <p15:guide id="13" pos="5357">
          <p15:clr>
            <a:srgbClr val="5ACBF0"/>
          </p15:clr>
        </p15:guide>
        <p15:guide id="14" pos="5933">
          <p15:clr>
            <a:srgbClr val="5ACBF0"/>
          </p15:clr>
        </p15:guide>
        <p15:guide id="15" pos="6509">
          <p15:clr>
            <a:srgbClr val="5ACBF0"/>
          </p15:clr>
        </p15:guide>
        <p15:guide id="16" pos="7085">
          <p15:clr>
            <a:srgbClr val="5ACBF0"/>
          </p15:clr>
        </p15:guide>
        <p15:guide id="17" orient="horz" pos="763">
          <p15:clr>
            <a:srgbClr val="5ACBF0"/>
          </p15:clr>
        </p15:guide>
        <p15:guide id="18" orient="horz" pos="1339">
          <p15:clr>
            <a:srgbClr val="5ACBF0"/>
          </p15:clr>
        </p15:guide>
        <p15:guide id="19" orient="horz" pos="1915">
          <p15:clr>
            <a:srgbClr val="5ACBF0"/>
          </p15:clr>
        </p15:guide>
        <p15:guide id="20" orient="horz" pos="2491">
          <p15:clr>
            <a:srgbClr val="5ACBF0"/>
          </p15:clr>
        </p15:guide>
        <p15:guide id="21" orient="horz" pos="3067">
          <p15:clr>
            <a:srgbClr val="5ACBF0"/>
          </p15:clr>
        </p15:guide>
        <p15:guide id="22" orient="horz" pos="3643">
          <p15:clr>
            <a:srgbClr val="5ACBF0"/>
          </p15:clr>
        </p15:guide>
        <p15:guide id="23" pos="288">
          <p15:clr>
            <a:srgbClr val="C35EA4"/>
          </p15:clr>
        </p15:guide>
        <p15:guide id="24" pos="7546">
          <p15:clr>
            <a:srgbClr val="C35EA4"/>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17.xml"/><Relationship Id="rId4" Type="http://schemas.microsoft.com/office/2007/relationships/hdphoto" Target="../media/hdphoto1.wdp"/></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8" Type="http://schemas.openxmlformats.org/officeDocument/2006/relationships/hyperlink" Target="http://www.windowsazure.com/en-us/pricing/details/notification-hubs/" TargetMode="External"/><Relationship Id="rId13" Type="http://schemas.openxmlformats.org/officeDocument/2006/relationships/hyperlink" Target="http://www.windowsazure.com/en-us/documentation/videos/notification-hubs-templates" TargetMode="External"/><Relationship Id="rId3" Type="http://schemas.openxmlformats.org/officeDocument/2006/relationships/hyperlink" Target="http://www.windowsazure.com/en-us/documentation/articles/notification-hubs-windows-store-dotnet-get-started/" TargetMode="External"/><Relationship Id="rId7" Type="http://schemas.openxmlformats.org/officeDocument/2006/relationships/hyperlink" Target="http://msdn.microsoft.com/en-us/library/dn530751.aspx" TargetMode="External"/><Relationship Id="rId12" Type="http://schemas.openxmlformats.org/officeDocument/2006/relationships/hyperlink" Target="http://www.windowsazure.com/en-us/documentation/videos/notification-hubs-filtering-alerts" TargetMode="External"/><Relationship Id="rId2" Type="http://schemas.openxmlformats.org/officeDocument/2006/relationships/hyperlink" Target="http://www.windowsazure.com/en-us/documentation/services/notification-hubs/" TargetMode="External"/><Relationship Id="rId1" Type="http://schemas.openxmlformats.org/officeDocument/2006/relationships/slideLayout" Target="../slideLayouts/slideLayout15.xml"/><Relationship Id="rId6" Type="http://schemas.openxmlformats.org/officeDocument/2006/relationships/hyperlink" Target="http://msdn.microsoft.com/en-us/library/dn223264.aspx" TargetMode="External"/><Relationship Id="rId11" Type="http://schemas.openxmlformats.org/officeDocument/2006/relationships/hyperlink" Target="http://www.windowsazure.com/en-us/documentation/videos/notification-hubs-broadcasting-alerts" TargetMode="External"/><Relationship Id="rId5" Type="http://schemas.openxmlformats.org/officeDocument/2006/relationships/hyperlink" Target="http://msdn.microsoft.com/en-us/library/dn495101.aspx" TargetMode="External"/><Relationship Id="rId10" Type="http://schemas.openxmlformats.org/officeDocument/2006/relationships/hyperlink" Target="http://channel9.msdn.com/Shows/Cloud+Cover/Episode-118-Location-based-Push-Notifications-with-Windows-Azure-Notification-Hubs" TargetMode="External"/><Relationship Id="rId4" Type="http://schemas.openxmlformats.org/officeDocument/2006/relationships/hyperlink" Target="http://msdn.microsoft.com/library/azure/jj891130.aspx" TargetMode="External"/><Relationship Id="rId9" Type="http://schemas.openxmlformats.org/officeDocument/2006/relationships/hyperlink" Target="http://channel9.msdn.com/Shows/Cloud+Cover/Episode-116-Cross-Platform-Notifications-using-Windows-Azure-Notifications-Hub" TargetMode="External"/><Relationship Id="rId14" Type="http://schemas.openxmlformats.org/officeDocument/2006/relationships/hyperlink" Target="http://www.windowsazure.com/en-us/documentation/videos/notification-hubs-user-specific-alerts"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3514144"/>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Using Notification Hubs</a:t>
            </a:r>
            <a:endParaRPr lang="en-US" dirty="0"/>
          </a:p>
        </p:txBody>
      </p:sp>
      <p:sp>
        <p:nvSpPr>
          <p:cNvPr id="8" name="Text Placeholder 7"/>
          <p:cNvSpPr>
            <a:spLocks noGrp="1"/>
          </p:cNvSpPr>
          <p:nvPr>
            <p:ph type="body" sz="quarter" idx="10"/>
          </p:nvPr>
        </p:nvSpPr>
        <p:spPr>
          <a:xfrm>
            <a:off x="275482" y="1668723"/>
            <a:ext cx="7122276" cy="4400928"/>
          </a:xfrm>
        </p:spPr>
        <p:txBody>
          <a:bodyPr/>
          <a:lstStyle/>
          <a:p>
            <a:pPr marL="0" indent="0">
              <a:buNone/>
            </a:pPr>
            <a:r>
              <a:rPr lang="en-US" dirty="0" smtClean="0">
                <a:solidFill>
                  <a:schemeClr val="tx2"/>
                </a:solidFill>
              </a:rPr>
              <a:t>One-time set up</a:t>
            </a:r>
          </a:p>
          <a:p>
            <a:pPr marL="457112" lvl="1" indent="-457112">
              <a:buFont typeface="+mj-lt"/>
              <a:buAutoNum type="arabicPeriod"/>
            </a:pPr>
            <a:r>
              <a:rPr lang="en-US" sz="1800" dirty="0"/>
              <a:t>Create a Notification </a:t>
            </a:r>
            <a:r>
              <a:rPr lang="en-US" sz="1800" dirty="0" smtClean="0"/>
              <a:t>Hub</a:t>
            </a:r>
            <a:endParaRPr lang="en-US" dirty="0" smtClean="0">
              <a:solidFill>
                <a:schemeClr val="accent2"/>
              </a:solidFill>
            </a:endParaRPr>
          </a:p>
          <a:p>
            <a:pPr marL="0" indent="0">
              <a:buNone/>
            </a:pPr>
            <a:r>
              <a:rPr lang="en-US" dirty="0" smtClean="0">
                <a:solidFill>
                  <a:schemeClr val="accent2"/>
                </a:solidFill>
              </a:rPr>
              <a:t>Register</a:t>
            </a:r>
          </a:p>
          <a:p>
            <a:pPr marL="457112" lvl="1" indent="-457112">
              <a:buFont typeface="+mj-lt"/>
              <a:buAutoNum type="arabicPeriod"/>
            </a:pPr>
            <a:r>
              <a:rPr lang="en-US" sz="1800" dirty="0"/>
              <a:t>The client app retrieves its current handle from the PNS</a:t>
            </a:r>
          </a:p>
          <a:p>
            <a:pPr marL="457112" lvl="1" indent="-457112">
              <a:buFont typeface="+mj-lt"/>
              <a:buAutoNum type="arabicPeriod"/>
            </a:pPr>
            <a:r>
              <a:rPr lang="en-US" sz="1800" dirty="0"/>
              <a:t>Client app creates (or updates) a registration on the Notification Hub with the current handle</a:t>
            </a:r>
          </a:p>
          <a:p>
            <a:pPr marL="0" indent="0">
              <a:buNone/>
            </a:pPr>
            <a:r>
              <a:rPr lang="en-US" dirty="0" smtClean="0">
                <a:solidFill>
                  <a:schemeClr val="accent3"/>
                </a:solidFill>
              </a:rPr>
              <a:t>Send Notification</a:t>
            </a:r>
          </a:p>
          <a:p>
            <a:pPr marL="457112" lvl="1" indent="-457112">
              <a:buFont typeface="+mj-lt"/>
              <a:buAutoNum type="arabicPeriod"/>
            </a:pPr>
            <a:r>
              <a:rPr lang="en-US" sz="1800" dirty="0"/>
              <a:t>The app back-end sends a message to the Notification Hub</a:t>
            </a:r>
          </a:p>
          <a:p>
            <a:pPr marL="457112" lvl="1" indent="-457112">
              <a:buFont typeface="+mj-lt"/>
              <a:buAutoNum type="arabicPeriod"/>
            </a:pPr>
            <a:r>
              <a:rPr lang="en-US" sz="1800" dirty="0"/>
              <a:t>Notification Hub pushes it to the PNS’</a:t>
            </a:r>
          </a:p>
          <a:p>
            <a:pPr lvl="2"/>
            <a:endParaRPr lang="en-US" dirty="0" smtClean="0"/>
          </a:p>
        </p:txBody>
      </p:sp>
      <p:grpSp>
        <p:nvGrpSpPr>
          <p:cNvPr id="48" name="Group 47"/>
          <p:cNvGrpSpPr/>
          <p:nvPr/>
        </p:nvGrpSpPr>
        <p:grpSpPr>
          <a:xfrm>
            <a:off x="9864802" y="3640167"/>
            <a:ext cx="1153879" cy="839987"/>
            <a:chOff x="10093628" y="3957172"/>
            <a:chExt cx="1154043" cy="840106"/>
          </a:xfrm>
        </p:grpSpPr>
        <p:sp>
          <p:nvSpPr>
            <p:cNvPr id="12" name="TextBox 11"/>
            <p:cNvSpPr txBox="1"/>
            <p:nvPr/>
          </p:nvSpPr>
          <p:spPr>
            <a:xfrm>
              <a:off x="10093628" y="4562471"/>
              <a:ext cx="1154043" cy="234807"/>
            </a:xfrm>
            <a:prstGeom prst="rect">
              <a:avLst/>
            </a:prstGeom>
            <a:noFill/>
          </p:spPr>
          <p:txBody>
            <a:bodyPr wrap="square" lIns="0" tIns="0" rIns="0" bIns="0" rtlCol="0">
              <a:spAutoFit/>
            </a:bodyPr>
            <a:lstStyle/>
            <a:p>
              <a:pPr algn="ctr" defTabSz="932417"/>
              <a:r>
                <a:rPr lang="en-US" sz="1496" dirty="0">
                  <a:latin typeface="Segoe" pitchFamily="34" charset="0"/>
                </a:rPr>
                <a:t>APNs</a:t>
              </a:r>
            </a:p>
          </p:txBody>
        </p:sp>
        <p:sp>
          <p:nvSpPr>
            <p:cNvPr id="13" name="Freeform 61"/>
            <p:cNvSpPr>
              <a:spLocks noEditPoints="1"/>
            </p:cNvSpPr>
            <p:nvPr/>
          </p:nvSpPr>
          <p:spPr bwMode="auto">
            <a:xfrm>
              <a:off x="10396717" y="3957172"/>
              <a:ext cx="437009" cy="531736"/>
            </a:xfrm>
            <a:custGeom>
              <a:avLst/>
              <a:gdLst>
                <a:gd name="T0" fmla="*/ 91 w 162"/>
                <a:gd name="T1" fmla="*/ 100 h 203"/>
                <a:gd name="T2" fmla="*/ 128 w 162"/>
                <a:gd name="T3" fmla="*/ 203 h 203"/>
                <a:gd name="T4" fmla="*/ 108 w 162"/>
                <a:gd name="T5" fmla="*/ 203 h 203"/>
                <a:gd name="T6" fmla="*/ 81 w 162"/>
                <a:gd name="T7" fmla="*/ 180 h 203"/>
                <a:gd name="T8" fmla="*/ 54 w 162"/>
                <a:gd name="T9" fmla="*/ 203 h 203"/>
                <a:gd name="T10" fmla="*/ 34 w 162"/>
                <a:gd name="T11" fmla="*/ 203 h 203"/>
                <a:gd name="T12" fmla="*/ 71 w 162"/>
                <a:gd name="T13" fmla="*/ 100 h 203"/>
                <a:gd name="T14" fmla="*/ 64 w 162"/>
                <a:gd name="T15" fmla="*/ 86 h 203"/>
                <a:gd name="T16" fmla="*/ 81 w 162"/>
                <a:gd name="T17" fmla="*/ 69 h 203"/>
                <a:gd name="T18" fmla="*/ 98 w 162"/>
                <a:gd name="T19" fmla="*/ 86 h 203"/>
                <a:gd name="T20" fmla="*/ 91 w 162"/>
                <a:gd name="T21" fmla="*/ 100 h 203"/>
                <a:gd name="T22" fmla="*/ 81 w 162"/>
                <a:gd name="T23" fmla="*/ 34 h 203"/>
                <a:gd name="T24" fmla="*/ 130 w 162"/>
                <a:gd name="T25" fmla="*/ 83 h 203"/>
                <a:gd name="T26" fmla="*/ 107 w 162"/>
                <a:gd name="T27" fmla="*/ 123 h 203"/>
                <a:gd name="T28" fmla="*/ 106 w 162"/>
                <a:gd name="T29" fmla="*/ 117 h 203"/>
                <a:gd name="T30" fmla="*/ 121 w 162"/>
                <a:gd name="T31" fmla="*/ 86 h 203"/>
                <a:gd name="T32" fmla="*/ 81 w 162"/>
                <a:gd name="T33" fmla="*/ 47 h 203"/>
                <a:gd name="T34" fmla="*/ 42 w 162"/>
                <a:gd name="T35" fmla="*/ 86 h 203"/>
                <a:gd name="T36" fmla="*/ 56 w 162"/>
                <a:gd name="T37" fmla="*/ 117 h 203"/>
                <a:gd name="T38" fmla="*/ 55 w 162"/>
                <a:gd name="T39" fmla="*/ 123 h 203"/>
                <a:gd name="T40" fmla="*/ 33 w 162"/>
                <a:gd name="T41" fmla="*/ 83 h 203"/>
                <a:gd name="T42" fmla="*/ 81 w 162"/>
                <a:gd name="T43" fmla="*/ 34 h 203"/>
                <a:gd name="T44" fmla="*/ 81 w 162"/>
                <a:gd name="T45" fmla="*/ 0 h 203"/>
                <a:gd name="T46" fmla="*/ 162 w 162"/>
                <a:gd name="T47" fmla="*/ 81 h 203"/>
                <a:gd name="T48" fmla="*/ 118 w 162"/>
                <a:gd name="T49" fmla="*/ 154 h 203"/>
                <a:gd name="T50" fmla="*/ 115 w 162"/>
                <a:gd name="T51" fmla="*/ 148 h 203"/>
                <a:gd name="T52" fmla="*/ 153 w 162"/>
                <a:gd name="T53" fmla="*/ 85 h 203"/>
                <a:gd name="T54" fmla="*/ 81 w 162"/>
                <a:gd name="T55" fmla="*/ 13 h 203"/>
                <a:gd name="T56" fmla="*/ 10 w 162"/>
                <a:gd name="T57" fmla="*/ 85 h 203"/>
                <a:gd name="T58" fmla="*/ 47 w 162"/>
                <a:gd name="T59" fmla="*/ 148 h 203"/>
                <a:gd name="T60" fmla="*/ 45 w 162"/>
                <a:gd name="T61" fmla="*/ 154 h 203"/>
                <a:gd name="T62" fmla="*/ 0 w 162"/>
                <a:gd name="T63" fmla="*/ 81 h 203"/>
                <a:gd name="T64" fmla="*/ 81 w 162"/>
                <a:gd name="T65" fmla="*/ 0 h 203"/>
                <a:gd name="T66" fmla="*/ 81 w 162"/>
                <a:gd name="T67" fmla="*/ 124 h 203"/>
                <a:gd name="T68" fmla="*/ 89 w 162"/>
                <a:gd name="T69" fmla="*/ 132 h 203"/>
                <a:gd name="T70" fmla="*/ 81 w 162"/>
                <a:gd name="T71" fmla="*/ 139 h 203"/>
                <a:gd name="T72" fmla="*/ 73 w 162"/>
                <a:gd name="T73" fmla="*/ 132 h 203"/>
                <a:gd name="T74" fmla="*/ 81 w 162"/>
                <a:gd name="T75" fmla="*/ 124 h 203"/>
                <a:gd name="T76" fmla="*/ 81 w 162"/>
                <a:gd name="T77" fmla="*/ 171 h 203"/>
                <a:gd name="T78" fmla="*/ 95 w 162"/>
                <a:gd name="T79" fmla="*/ 160 h 203"/>
                <a:gd name="T80" fmla="*/ 81 w 162"/>
                <a:gd name="T81" fmla="*/ 149 h 203"/>
                <a:gd name="T82" fmla="*/ 68 w 162"/>
                <a:gd name="T83" fmla="*/ 160 h 203"/>
                <a:gd name="T84" fmla="*/ 81 w 162"/>
                <a:gd name="T85" fmla="*/ 171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2" h="203">
                  <a:moveTo>
                    <a:pt x="91" y="100"/>
                  </a:moveTo>
                  <a:cubicBezTo>
                    <a:pt x="98" y="144"/>
                    <a:pt x="114" y="181"/>
                    <a:pt x="128" y="203"/>
                  </a:cubicBezTo>
                  <a:cubicBezTo>
                    <a:pt x="108" y="203"/>
                    <a:pt x="108" y="203"/>
                    <a:pt x="108" y="203"/>
                  </a:cubicBezTo>
                  <a:cubicBezTo>
                    <a:pt x="108" y="190"/>
                    <a:pt x="100" y="180"/>
                    <a:pt x="81" y="180"/>
                  </a:cubicBezTo>
                  <a:cubicBezTo>
                    <a:pt x="63" y="180"/>
                    <a:pt x="55" y="190"/>
                    <a:pt x="54" y="203"/>
                  </a:cubicBezTo>
                  <a:cubicBezTo>
                    <a:pt x="34" y="203"/>
                    <a:pt x="34" y="203"/>
                    <a:pt x="34" y="203"/>
                  </a:cubicBezTo>
                  <a:cubicBezTo>
                    <a:pt x="49" y="181"/>
                    <a:pt x="64" y="144"/>
                    <a:pt x="71" y="100"/>
                  </a:cubicBezTo>
                  <a:cubicBezTo>
                    <a:pt x="67" y="97"/>
                    <a:pt x="64" y="92"/>
                    <a:pt x="64" y="86"/>
                  </a:cubicBezTo>
                  <a:cubicBezTo>
                    <a:pt x="64" y="77"/>
                    <a:pt x="72" y="69"/>
                    <a:pt x="81" y="69"/>
                  </a:cubicBezTo>
                  <a:cubicBezTo>
                    <a:pt x="91" y="69"/>
                    <a:pt x="98" y="77"/>
                    <a:pt x="98" y="86"/>
                  </a:cubicBezTo>
                  <a:cubicBezTo>
                    <a:pt x="98" y="92"/>
                    <a:pt x="96" y="97"/>
                    <a:pt x="91" y="100"/>
                  </a:cubicBezTo>
                  <a:close/>
                  <a:moveTo>
                    <a:pt x="81" y="34"/>
                  </a:moveTo>
                  <a:cubicBezTo>
                    <a:pt x="108" y="34"/>
                    <a:pt x="130" y="56"/>
                    <a:pt x="130" y="83"/>
                  </a:cubicBezTo>
                  <a:cubicBezTo>
                    <a:pt x="130" y="100"/>
                    <a:pt x="121" y="115"/>
                    <a:pt x="107" y="123"/>
                  </a:cubicBezTo>
                  <a:cubicBezTo>
                    <a:pt x="107" y="121"/>
                    <a:pt x="106" y="119"/>
                    <a:pt x="106" y="117"/>
                  </a:cubicBezTo>
                  <a:cubicBezTo>
                    <a:pt x="115" y="110"/>
                    <a:pt x="121" y="99"/>
                    <a:pt x="121" y="86"/>
                  </a:cubicBezTo>
                  <a:cubicBezTo>
                    <a:pt x="121" y="64"/>
                    <a:pt x="103" y="47"/>
                    <a:pt x="81" y="47"/>
                  </a:cubicBezTo>
                  <a:cubicBezTo>
                    <a:pt x="59" y="47"/>
                    <a:pt x="42" y="64"/>
                    <a:pt x="42" y="86"/>
                  </a:cubicBezTo>
                  <a:cubicBezTo>
                    <a:pt x="42" y="99"/>
                    <a:pt x="47" y="110"/>
                    <a:pt x="56" y="117"/>
                  </a:cubicBezTo>
                  <a:cubicBezTo>
                    <a:pt x="56" y="119"/>
                    <a:pt x="55" y="121"/>
                    <a:pt x="55" y="123"/>
                  </a:cubicBezTo>
                  <a:cubicBezTo>
                    <a:pt x="42" y="115"/>
                    <a:pt x="33" y="100"/>
                    <a:pt x="33" y="83"/>
                  </a:cubicBezTo>
                  <a:cubicBezTo>
                    <a:pt x="33" y="56"/>
                    <a:pt x="54" y="34"/>
                    <a:pt x="81" y="34"/>
                  </a:cubicBezTo>
                  <a:close/>
                  <a:moveTo>
                    <a:pt x="81" y="0"/>
                  </a:moveTo>
                  <a:cubicBezTo>
                    <a:pt x="126" y="0"/>
                    <a:pt x="162" y="37"/>
                    <a:pt x="162" y="81"/>
                  </a:cubicBezTo>
                  <a:cubicBezTo>
                    <a:pt x="162" y="113"/>
                    <a:pt x="144" y="141"/>
                    <a:pt x="118" y="154"/>
                  </a:cubicBezTo>
                  <a:cubicBezTo>
                    <a:pt x="117" y="152"/>
                    <a:pt x="116" y="150"/>
                    <a:pt x="115" y="148"/>
                  </a:cubicBezTo>
                  <a:cubicBezTo>
                    <a:pt x="138" y="136"/>
                    <a:pt x="153" y="112"/>
                    <a:pt x="153" y="85"/>
                  </a:cubicBezTo>
                  <a:cubicBezTo>
                    <a:pt x="153" y="45"/>
                    <a:pt x="121" y="13"/>
                    <a:pt x="81" y="13"/>
                  </a:cubicBezTo>
                  <a:cubicBezTo>
                    <a:pt x="42" y="13"/>
                    <a:pt x="10" y="45"/>
                    <a:pt x="10" y="85"/>
                  </a:cubicBezTo>
                  <a:cubicBezTo>
                    <a:pt x="10" y="112"/>
                    <a:pt x="25" y="136"/>
                    <a:pt x="47" y="148"/>
                  </a:cubicBezTo>
                  <a:cubicBezTo>
                    <a:pt x="46" y="150"/>
                    <a:pt x="46" y="152"/>
                    <a:pt x="45" y="154"/>
                  </a:cubicBezTo>
                  <a:cubicBezTo>
                    <a:pt x="18" y="141"/>
                    <a:pt x="0" y="113"/>
                    <a:pt x="0" y="81"/>
                  </a:cubicBezTo>
                  <a:cubicBezTo>
                    <a:pt x="0" y="37"/>
                    <a:pt x="36" y="0"/>
                    <a:pt x="81" y="0"/>
                  </a:cubicBezTo>
                  <a:close/>
                  <a:moveTo>
                    <a:pt x="81" y="124"/>
                  </a:moveTo>
                  <a:cubicBezTo>
                    <a:pt x="87" y="124"/>
                    <a:pt x="89" y="128"/>
                    <a:pt x="89" y="132"/>
                  </a:cubicBezTo>
                  <a:cubicBezTo>
                    <a:pt x="89" y="135"/>
                    <a:pt x="87" y="139"/>
                    <a:pt x="81" y="139"/>
                  </a:cubicBezTo>
                  <a:cubicBezTo>
                    <a:pt x="75" y="139"/>
                    <a:pt x="73" y="135"/>
                    <a:pt x="73" y="132"/>
                  </a:cubicBezTo>
                  <a:cubicBezTo>
                    <a:pt x="73" y="128"/>
                    <a:pt x="75" y="124"/>
                    <a:pt x="81" y="124"/>
                  </a:cubicBezTo>
                  <a:close/>
                  <a:moveTo>
                    <a:pt x="81" y="171"/>
                  </a:moveTo>
                  <a:cubicBezTo>
                    <a:pt x="91" y="171"/>
                    <a:pt x="95" y="166"/>
                    <a:pt x="95" y="160"/>
                  </a:cubicBezTo>
                  <a:cubicBezTo>
                    <a:pt x="95" y="154"/>
                    <a:pt x="91" y="149"/>
                    <a:pt x="81" y="149"/>
                  </a:cubicBezTo>
                  <a:cubicBezTo>
                    <a:pt x="71" y="149"/>
                    <a:pt x="68" y="154"/>
                    <a:pt x="68" y="160"/>
                  </a:cubicBezTo>
                  <a:cubicBezTo>
                    <a:pt x="68" y="166"/>
                    <a:pt x="71" y="171"/>
                    <a:pt x="81" y="171"/>
                  </a:cubicBezTo>
                  <a:close/>
                </a:path>
              </a:pathLst>
            </a:custGeom>
            <a:solidFill>
              <a:schemeClr val="tx1"/>
            </a:solidFill>
            <a:ln>
              <a:noFill/>
            </a:ln>
          </p:spPr>
          <p:txBody>
            <a:bodyPr vert="horz" wrap="square" lIns="124330" tIns="62165" rIns="124330" bIns="62165" numCol="1" anchor="t" anchorCtr="0" compatLnSpc="1">
              <a:prstTxWarp prst="textNoShape">
                <a:avLst/>
              </a:prstTxWarp>
            </a:bodyPr>
            <a:lstStyle/>
            <a:p>
              <a:pPr defTabSz="932417"/>
              <a:endParaRPr lang="en-US" sz="1903">
                <a:solidFill>
                  <a:prstClr val="white"/>
                </a:solidFill>
              </a:endParaRPr>
            </a:p>
          </p:txBody>
        </p:sp>
      </p:grpSp>
      <p:grpSp>
        <p:nvGrpSpPr>
          <p:cNvPr id="49" name="Group 48"/>
          <p:cNvGrpSpPr/>
          <p:nvPr/>
        </p:nvGrpSpPr>
        <p:grpSpPr>
          <a:xfrm>
            <a:off x="10357880" y="3685510"/>
            <a:ext cx="1153879" cy="775667"/>
            <a:chOff x="10867162" y="4030738"/>
            <a:chExt cx="1154043" cy="775778"/>
          </a:xfrm>
        </p:grpSpPr>
        <p:sp>
          <p:nvSpPr>
            <p:cNvPr id="14" name="TextBox 13"/>
            <p:cNvSpPr txBox="1"/>
            <p:nvPr/>
          </p:nvSpPr>
          <p:spPr>
            <a:xfrm>
              <a:off x="10867162" y="4571709"/>
              <a:ext cx="1154043" cy="234807"/>
            </a:xfrm>
            <a:prstGeom prst="rect">
              <a:avLst/>
            </a:prstGeom>
            <a:noFill/>
          </p:spPr>
          <p:txBody>
            <a:bodyPr wrap="square" lIns="0" tIns="0" rIns="0" bIns="0" rtlCol="0">
              <a:spAutoFit/>
            </a:bodyPr>
            <a:lstStyle/>
            <a:p>
              <a:pPr algn="ctr" defTabSz="932417"/>
              <a:r>
                <a:rPr lang="en-US" sz="1496" dirty="0">
                  <a:latin typeface="Segoe" pitchFamily="34" charset="0"/>
                </a:rPr>
                <a:t>WNS</a:t>
              </a:r>
            </a:p>
          </p:txBody>
        </p:sp>
        <p:sp>
          <p:nvSpPr>
            <p:cNvPr id="15" name="Freeform 61"/>
            <p:cNvSpPr>
              <a:spLocks noEditPoints="1"/>
            </p:cNvSpPr>
            <p:nvPr/>
          </p:nvSpPr>
          <p:spPr bwMode="auto">
            <a:xfrm>
              <a:off x="11234078" y="4030738"/>
              <a:ext cx="437383" cy="514270"/>
            </a:xfrm>
            <a:custGeom>
              <a:avLst/>
              <a:gdLst>
                <a:gd name="T0" fmla="*/ 91 w 162"/>
                <a:gd name="T1" fmla="*/ 100 h 203"/>
                <a:gd name="T2" fmla="*/ 128 w 162"/>
                <a:gd name="T3" fmla="*/ 203 h 203"/>
                <a:gd name="T4" fmla="*/ 108 w 162"/>
                <a:gd name="T5" fmla="*/ 203 h 203"/>
                <a:gd name="T6" fmla="*/ 81 w 162"/>
                <a:gd name="T7" fmla="*/ 180 h 203"/>
                <a:gd name="T8" fmla="*/ 54 w 162"/>
                <a:gd name="T9" fmla="*/ 203 h 203"/>
                <a:gd name="T10" fmla="*/ 34 w 162"/>
                <a:gd name="T11" fmla="*/ 203 h 203"/>
                <a:gd name="T12" fmla="*/ 71 w 162"/>
                <a:gd name="T13" fmla="*/ 100 h 203"/>
                <a:gd name="T14" fmla="*/ 64 w 162"/>
                <a:gd name="T15" fmla="*/ 86 h 203"/>
                <a:gd name="T16" fmla="*/ 81 w 162"/>
                <a:gd name="T17" fmla="*/ 69 h 203"/>
                <a:gd name="T18" fmla="*/ 98 w 162"/>
                <a:gd name="T19" fmla="*/ 86 h 203"/>
                <a:gd name="T20" fmla="*/ 91 w 162"/>
                <a:gd name="T21" fmla="*/ 100 h 203"/>
                <a:gd name="T22" fmla="*/ 81 w 162"/>
                <a:gd name="T23" fmla="*/ 34 h 203"/>
                <a:gd name="T24" fmla="*/ 130 w 162"/>
                <a:gd name="T25" fmla="*/ 83 h 203"/>
                <a:gd name="T26" fmla="*/ 107 w 162"/>
                <a:gd name="T27" fmla="*/ 123 h 203"/>
                <a:gd name="T28" fmla="*/ 106 w 162"/>
                <a:gd name="T29" fmla="*/ 117 h 203"/>
                <a:gd name="T30" fmla="*/ 121 w 162"/>
                <a:gd name="T31" fmla="*/ 86 h 203"/>
                <a:gd name="T32" fmla="*/ 81 w 162"/>
                <a:gd name="T33" fmla="*/ 47 h 203"/>
                <a:gd name="T34" fmla="*/ 42 w 162"/>
                <a:gd name="T35" fmla="*/ 86 h 203"/>
                <a:gd name="T36" fmla="*/ 56 w 162"/>
                <a:gd name="T37" fmla="*/ 117 h 203"/>
                <a:gd name="T38" fmla="*/ 55 w 162"/>
                <a:gd name="T39" fmla="*/ 123 h 203"/>
                <a:gd name="T40" fmla="*/ 33 w 162"/>
                <a:gd name="T41" fmla="*/ 83 h 203"/>
                <a:gd name="T42" fmla="*/ 81 w 162"/>
                <a:gd name="T43" fmla="*/ 34 h 203"/>
                <a:gd name="T44" fmla="*/ 81 w 162"/>
                <a:gd name="T45" fmla="*/ 0 h 203"/>
                <a:gd name="T46" fmla="*/ 162 w 162"/>
                <a:gd name="T47" fmla="*/ 81 h 203"/>
                <a:gd name="T48" fmla="*/ 118 w 162"/>
                <a:gd name="T49" fmla="*/ 154 h 203"/>
                <a:gd name="T50" fmla="*/ 115 w 162"/>
                <a:gd name="T51" fmla="*/ 148 h 203"/>
                <a:gd name="T52" fmla="*/ 153 w 162"/>
                <a:gd name="T53" fmla="*/ 85 h 203"/>
                <a:gd name="T54" fmla="*/ 81 w 162"/>
                <a:gd name="T55" fmla="*/ 13 h 203"/>
                <a:gd name="T56" fmla="*/ 10 w 162"/>
                <a:gd name="T57" fmla="*/ 85 h 203"/>
                <a:gd name="T58" fmla="*/ 47 w 162"/>
                <a:gd name="T59" fmla="*/ 148 h 203"/>
                <a:gd name="T60" fmla="*/ 45 w 162"/>
                <a:gd name="T61" fmla="*/ 154 h 203"/>
                <a:gd name="T62" fmla="*/ 0 w 162"/>
                <a:gd name="T63" fmla="*/ 81 h 203"/>
                <a:gd name="T64" fmla="*/ 81 w 162"/>
                <a:gd name="T65" fmla="*/ 0 h 203"/>
                <a:gd name="T66" fmla="*/ 81 w 162"/>
                <a:gd name="T67" fmla="*/ 124 h 203"/>
                <a:gd name="T68" fmla="*/ 89 w 162"/>
                <a:gd name="T69" fmla="*/ 132 h 203"/>
                <a:gd name="T70" fmla="*/ 81 w 162"/>
                <a:gd name="T71" fmla="*/ 139 h 203"/>
                <a:gd name="T72" fmla="*/ 73 w 162"/>
                <a:gd name="T73" fmla="*/ 132 h 203"/>
                <a:gd name="T74" fmla="*/ 81 w 162"/>
                <a:gd name="T75" fmla="*/ 124 h 203"/>
                <a:gd name="T76" fmla="*/ 81 w 162"/>
                <a:gd name="T77" fmla="*/ 171 h 203"/>
                <a:gd name="T78" fmla="*/ 95 w 162"/>
                <a:gd name="T79" fmla="*/ 160 h 203"/>
                <a:gd name="T80" fmla="*/ 81 w 162"/>
                <a:gd name="T81" fmla="*/ 149 h 203"/>
                <a:gd name="T82" fmla="*/ 68 w 162"/>
                <a:gd name="T83" fmla="*/ 160 h 203"/>
                <a:gd name="T84" fmla="*/ 81 w 162"/>
                <a:gd name="T85" fmla="*/ 171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2" h="203">
                  <a:moveTo>
                    <a:pt x="91" y="100"/>
                  </a:moveTo>
                  <a:cubicBezTo>
                    <a:pt x="98" y="144"/>
                    <a:pt x="114" y="181"/>
                    <a:pt x="128" y="203"/>
                  </a:cubicBezTo>
                  <a:cubicBezTo>
                    <a:pt x="108" y="203"/>
                    <a:pt x="108" y="203"/>
                    <a:pt x="108" y="203"/>
                  </a:cubicBezTo>
                  <a:cubicBezTo>
                    <a:pt x="108" y="190"/>
                    <a:pt x="100" y="180"/>
                    <a:pt x="81" y="180"/>
                  </a:cubicBezTo>
                  <a:cubicBezTo>
                    <a:pt x="63" y="180"/>
                    <a:pt x="55" y="190"/>
                    <a:pt x="54" y="203"/>
                  </a:cubicBezTo>
                  <a:cubicBezTo>
                    <a:pt x="34" y="203"/>
                    <a:pt x="34" y="203"/>
                    <a:pt x="34" y="203"/>
                  </a:cubicBezTo>
                  <a:cubicBezTo>
                    <a:pt x="49" y="181"/>
                    <a:pt x="64" y="144"/>
                    <a:pt x="71" y="100"/>
                  </a:cubicBezTo>
                  <a:cubicBezTo>
                    <a:pt x="67" y="97"/>
                    <a:pt x="64" y="92"/>
                    <a:pt x="64" y="86"/>
                  </a:cubicBezTo>
                  <a:cubicBezTo>
                    <a:pt x="64" y="77"/>
                    <a:pt x="72" y="69"/>
                    <a:pt x="81" y="69"/>
                  </a:cubicBezTo>
                  <a:cubicBezTo>
                    <a:pt x="91" y="69"/>
                    <a:pt x="98" y="77"/>
                    <a:pt x="98" y="86"/>
                  </a:cubicBezTo>
                  <a:cubicBezTo>
                    <a:pt x="98" y="92"/>
                    <a:pt x="96" y="97"/>
                    <a:pt x="91" y="100"/>
                  </a:cubicBezTo>
                  <a:close/>
                  <a:moveTo>
                    <a:pt x="81" y="34"/>
                  </a:moveTo>
                  <a:cubicBezTo>
                    <a:pt x="108" y="34"/>
                    <a:pt x="130" y="56"/>
                    <a:pt x="130" y="83"/>
                  </a:cubicBezTo>
                  <a:cubicBezTo>
                    <a:pt x="130" y="100"/>
                    <a:pt x="121" y="115"/>
                    <a:pt x="107" y="123"/>
                  </a:cubicBezTo>
                  <a:cubicBezTo>
                    <a:pt x="107" y="121"/>
                    <a:pt x="106" y="119"/>
                    <a:pt x="106" y="117"/>
                  </a:cubicBezTo>
                  <a:cubicBezTo>
                    <a:pt x="115" y="110"/>
                    <a:pt x="121" y="99"/>
                    <a:pt x="121" y="86"/>
                  </a:cubicBezTo>
                  <a:cubicBezTo>
                    <a:pt x="121" y="64"/>
                    <a:pt x="103" y="47"/>
                    <a:pt x="81" y="47"/>
                  </a:cubicBezTo>
                  <a:cubicBezTo>
                    <a:pt x="59" y="47"/>
                    <a:pt x="42" y="64"/>
                    <a:pt x="42" y="86"/>
                  </a:cubicBezTo>
                  <a:cubicBezTo>
                    <a:pt x="42" y="99"/>
                    <a:pt x="47" y="110"/>
                    <a:pt x="56" y="117"/>
                  </a:cubicBezTo>
                  <a:cubicBezTo>
                    <a:pt x="56" y="119"/>
                    <a:pt x="55" y="121"/>
                    <a:pt x="55" y="123"/>
                  </a:cubicBezTo>
                  <a:cubicBezTo>
                    <a:pt x="42" y="115"/>
                    <a:pt x="33" y="100"/>
                    <a:pt x="33" y="83"/>
                  </a:cubicBezTo>
                  <a:cubicBezTo>
                    <a:pt x="33" y="56"/>
                    <a:pt x="54" y="34"/>
                    <a:pt x="81" y="34"/>
                  </a:cubicBezTo>
                  <a:close/>
                  <a:moveTo>
                    <a:pt x="81" y="0"/>
                  </a:moveTo>
                  <a:cubicBezTo>
                    <a:pt x="126" y="0"/>
                    <a:pt x="162" y="37"/>
                    <a:pt x="162" y="81"/>
                  </a:cubicBezTo>
                  <a:cubicBezTo>
                    <a:pt x="162" y="113"/>
                    <a:pt x="144" y="141"/>
                    <a:pt x="118" y="154"/>
                  </a:cubicBezTo>
                  <a:cubicBezTo>
                    <a:pt x="117" y="152"/>
                    <a:pt x="116" y="150"/>
                    <a:pt x="115" y="148"/>
                  </a:cubicBezTo>
                  <a:cubicBezTo>
                    <a:pt x="138" y="136"/>
                    <a:pt x="153" y="112"/>
                    <a:pt x="153" y="85"/>
                  </a:cubicBezTo>
                  <a:cubicBezTo>
                    <a:pt x="153" y="45"/>
                    <a:pt x="121" y="13"/>
                    <a:pt x="81" y="13"/>
                  </a:cubicBezTo>
                  <a:cubicBezTo>
                    <a:pt x="42" y="13"/>
                    <a:pt x="10" y="45"/>
                    <a:pt x="10" y="85"/>
                  </a:cubicBezTo>
                  <a:cubicBezTo>
                    <a:pt x="10" y="112"/>
                    <a:pt x="25" y="136"/>
                    <a:pt x="47" y="148"/>
                  </a:cubicBezTo>
                  <a:cubicBezTo>
                    <a:pt x="46" y="150"/>
                    <a:pt x="46" y="152"/>
                    <a:pt x="45" y="154"/>
                  </a:cubicBezTo>
                  <a:cubicBezTo>
                    <a:pt x="18" y="141"/>
                    <a:pt x="0" y="113"/>
                    <a:pt x="0" y="81"/>
                  </a:cubicBezTo>
                  <a:cubicBezTo>
                    <a:pt x="0" y="37"/>
                    <a:pt x="36" y="0"/>
                    <a:pt x="81" y="0"/>
                  </a:cubicBezTo>
                  <a:close/>
                  <a:moveTo>
                    <a:pt x="81" y="124"/>
                  </a:moveTo>
                  <a:cubicBezTo>
                    <a:pt x="87" y="124"/>
                    <a:pt x="89" y="128"/>
                    <a:pt x="89" y="132"/>
                  </a:cubicBezTo>
                  <a:cubicBezTo>
                    <a:pt x="89" y="135"/>
                    <a:pt x="87" y="139"/>
                    <a:pt x="81" y="139"/>
                  </a:cubicBezTo>
                  <a:cubicBezTo>
                    <a:pt x="75" y="139"/>
                    <a:pt x="73" y="135"/>
                    <a:pt x="73" y="132"/>
                  </a:cubicBezTo>
                  <a:cubicBezTo>
                    <a:pt x="73" y="128"/>
                    <a:pt x="75" y="124"/>
                    <a:pt x="81" y="124"/>
                  </a:cubicBezTo>
                  <a:close/>
                  <a:moveTo>
                    <a:pt x="81" y="171"/>
                  </a:moveTo>
                  <a:cubicBezTo>
                    <a:pt x="91" y="171"/>
                    <a:pt x="95" y="166"/>
                    <a:pt x="95" y="160"/>
                  </a:cubicBezTo>
                  <a:cubicBezTo>
                    <a:pt x="95" y="154"/>
                    <a:pt x="91" y="149"/>
                    <a:pt x="81" y="149"/>
                  </a:cubicBezTo>
                  <a:cubicBezTo>
                    <a:pt x="71" y="149"/>
                    <a:pt x="68" y="154"/>
                    <a:pt x="68" y="160"/>
                  </a:cubicBezTo>
                  <a:cubicBezTo>
                    <a:pt x="68" y="166"/>
                    <a:pt x="71" y="171"/>
                    <a:pt x="81" y="171"/>
                  </a:cubicBezTo>
                  <a:close/>
                </a:path>
              </a:pathLst>
            </a:custGeom>
            <a:solidFill>
              <a:schemeClr val="tx1"/>
            </a:solidFill>
            <a:ln>
              <a:noFill/>
            </a:ln>
          </p:spPr>
          <p:txBody>
            <a:bodyPr vert="horz" wrap="square" lIns="124330" tIns="62165" rIns="124330" bIns="62165" numCol="1" anchor="t" anchorCtr="0" compatLnSpc="1">
              <a:prstTxWarp prst="textNoShape">
                <a:avLst/>
              </a:prstTxWarp>
            </a:bodyPr>
            <a:lstStyle/>
            <a:p>
              <a:pPr defTabSz="932417"/>
              <a:endParaRPr lang="en-US" sz="1903">
                <a:solidFill>
                  <a:prstClr val="white"/>
                </a:solidFill>
              </a:endParaRPr>
            </a:p>
          </p:txBody>
        </p:sp>
      </p:grpSp>
      <p:grpSp>
        <p:nvGrpSpPr>
          <p:cNvPr id="16" name="Group 15"/>
          <p:cNvGrpSpPr/>
          <p:nvPr/>
        </p:nvGrpSpPr>
        <p:grpSpPr>
          <a:xfrm>
            <a:off x="8401670" y="5183745"/>
            <a:ext cx="1760820" cy="1208947"/>
            <a:chOff x="8773626" y="2156700"/>
            <a:chExt cx="1726696" cy="1185519"/>
          </a:xfrm>
          <a:solidFill>
            <a:schemeClr val="bg2"/>
          </a:solidFill>
        </p:grpSpPr>
        <p:grpSp>
          <p:nvGrpSpPr>
            <p:cNvPr id="17" name="Group 16"/>
            <p:cNvGrpSpPr/>
            <p:nvPr/>
          </p:nvGrpSpPr>
          <p:grpSpPr>
            <a:xfrm>
              <a:off x="8773626" y="2156700"/>
              <a:ext cx="1726696" cy="1185519"/>
              <a:chOff x="4879203" y="2324936"/>
              <a:chExt cx="1726696" cy="1185519"/>
            </a:xfrm>
            <a:grpFill/>
          </p:grpSpPr>
          <p:sp>
            <p:nvSpPr>
              <p:cNvPr id="19" name="Rectangle 18"/>
              <p:cNvSpPr/>
              <p:nvPr/>
            </p:nvSpPr>
            <p:spPr bwMode="auto">
              <a:xfrm>
                <a:off x="4879203" y="2324936"/>
                <a:ext cx="1726696" cy="1185519"/>
              </a:xfrm>
              <a:prstGeom prst="rect">
                <a:avLst/>
              </a:prstGeom>
              <a:noFill/>
              <a:ln>
                <a:no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124325" tIns="62162" rIns="124325" bIns="62162" numCol="1" rtlCol="0" anchor="ctr" anchorCtr="0" compatLnSpc="1">
                <a:prstTxWarp prst="textNoShape">
                  <a:avLst/>
                </a:prstTxWarp>
              </a:bodyPr>
              <a:lstStyle/>
              <a:p>
                <a:pPr algn="ctr" defTabSz="932110" fontAlgn="base">
                  <a:spcBef>
                    <a:spcPct val="0"/>
                  </a:spcBef>
                  <a:spcAft>
                    <a:spcPct val="0"/>
                  </a:spcAft>
                </a:pPr>
                <a:endParaRPr lang="en-US" sz="1496" dirty="0">
                  <a:solidFill>
                    <a:prstClr val="white"/>
                  </a:solidFill>
                </a:endParaRPr>
              </a:p>
            </p:txBody>
          </p:sp>
          <p:sp>
            <p:nvSpPr>
              <p:cNvPr id="20" name="TextBox 19"/>
              <p:cNvSpPr txBox="1"/>
              <p:nvPr/>
            </p:nvSpPr>
            <p:spPr>
              <a:xfrm>
                <a:off x="4924674" y="3061942"/>
                <a:ext cx="1481047" cy="230224"/>
              </a:xfrm>
              <a:prstGeom prst="rect">
                <a:avLst/>
              </a:prstGeom>
              <a:noFill/>
            </p:spPr>
            <p:txBody>
              <a:bodyPr wrap="none" lIns="124330" tIns="0" rIns="0" bIns="0" rtlCol="0">
                <a:spAutoFit/>
              </a:bodyPr>
              <a:lstStyle/>
              <a:p>
                <a:pPr algn="ctr" defTabSz="932417"/>
                <a:r>
                  <a:rPr lang="en-US" sz="1496" dirty="0">
                    <a:latin typeface="Segoe" pitchFamily="34" charset="0"/>
                  </a:rPr>
                  <a:t>Notification Hub</a:t>
                </a:r>
              </a:p>
            </p:txBody>
          </p:sp>
        </p:grpSp>
        <p:sp>
          <p:nvSpPr>
            <p:cNvPr id="18" name="Freeform 73"/>
            <p:cNvSpPr>
              <a:spLocks noEditPoints="1"/>
            </p:cNvSpPr>
            <p:nvPr/>
          </p:nvSpPr>
          <p:spPr bwMode="auto">
            <a:xfrm>
              <a:off x="9313829" y="2276958"/>
              <a:ext cx="601662" cy="580975"/>
            </a:xfrm>
            <a:custGeom>
              <a:avLst/>
              <a:gdLst>
                <a:gd name="T0" fmla="*/ 1799 w 2278"/>
                <a:gd name="T1" fmla="*/ 879 h 2201"/>
                <a:gd name="T2" fmla="*/ 1711 w 2278"/>
                <a:gd name="T3" fmla="*/ 335 h 2201"/>
                <a:gd name="T4" fmla="*/ 1363 w 2278"/>
                <a:gd name="T5" fmla="*/ 315 h 2201"/>
                <a:gd name="T6" fmla="*/ 1068 w 2278"/>
                <a:gd name="T7" fmla="*/ 0 h 2201"/>
                <a:gd name="T8" fmla="*/ 810 w 2278"/>
                <a:gd name="T9" fmla="*/ 412 h 2201"/>
                <a:gd name="T10" fmla="*/ 408 w 2278"/>
                <a:gd name="T11" fmla="*/ 325 h 2201"/>
                <a:gd name="T12" fmla="*/ 246 w 2278"/>
                <a:gd name="T13" fmla="*/ 841 h 2201"/>
                <a:gd name="T14" fmla="*/ 0 w 2278"/>
                <a:gd name="T15" fmla="*/ 1138 h 2201"/>
                <a:gd name="T16" fmla="*/ 338 w 2278"/>
                <a:gd name="T17" fmla="*/ 1396 h 2201"/>
                <a:gd name="T18" fmla="*/ 166 w 2278"/>
                <a:gd name="T19" fmla="*/ 1885 h 2201"/>
                <a:gd name="T20" fmla="*/ 769 w 2278"/>
                <a:gd name="T21" fmla="*/ 1966 h 2201"/>
                <a:gd name="T22" fmla="*/ 1053 w 2278"/>
                <a:gd name="T23" fmla="*/ 2200 h 2201"/>
                <a:gd name="T24" fmla="*/ 1081 w 2278"/>
                <a:gd name="T25" fmla="*/ 2201 h 2201"/>
                <a:gd name="T26" fmla="*/ 1184 w 2278"/>
                <a:gd name="T27" fmla="*/ 1949 h 2201"/>
                <a:gd name="T28" fmla="*/ 1666 w 2278"/>
                <a:gd name="T29" fmla="*/ 1872 h 2201"/>
                <a:gd name="T30" fmla="*/ 1874 w 2278"/>
                <a:gd name="T31" fmla="*/ 1743 h 2201"/>
                <a:gd name="T32" fmla="*/ 2060 w 2278"/>
                <a:gd name="T33" fmla="*/ 1273 h 2201"/>
                <a:gd name="T34" fmla="*/ 1940 w 2278"/>
                <a:gd name="T35" fmla="*/ 1369 h 2201"/>
                <a:gd name="T36" fmla="*/ 1385 w 2278"/>
                <a:gd name="T37" fmla="*/ 1279 h 2201"/>
                <a:gd name="T38" fmla="*/ 1837 w 2278"/>
                <a:gd name="T39" fmla="*/ 1733 h 2201"/>
                <a:gd name="T40" fmla="*/ 1302 w 2278"/>
                <a:gd name="T41" fmla="*/ 1393 h 2201"/>
                <a:gd name="T42" fmla="*/ 1433 w 2278"/>
                <a:gd name="T43" fmla="*/ 1759 h 2201"/>
                <a:gd name="T44" fmla="*/ 1193 w 2278"/>
                <a:gd name="T45" fmla="*/ 1461 h 2201"/>
                <a:gd name="T46" fmla="*/ 1156 w 2278"/>
                <a:gd name="T47" fmla="*/ 1924 h 2201"/>
                <a:gd name="T48" fmla="*/ 1053 w 2278"/>
                <a:gd name="T49" fmla="*/ 1484 h 2201"/>
                <a:gd name="T50" fmla="*/ 878 w 2278"/>
                <a:gd name="T51" fmla="*/ 1857 h 2201"/>
                <a:gd name="T52" fmla="*/ 804 w 2278"/>
                <a:gd name="T53" fmla="*/ 1753 h 2201"/>
                <a:gd name="T54" fmla="*/ 438 w 2278"/>
                <a:gd name="T55" fmla="*/ 1789 h 2201"/>
                <a:gd name="T56" fmla="*/ 369 w 2278"/>
                <a:gd name="T57" fmla="*/ 1741 h 2201"/>
                <a:gd name="T58" fmla="*/ 551 w 2278"/>
                <a:gd name="T59" fmla="*/ 1362 h 2201"/>
                <a:gd name="T60" fmla="*/ 447 w 2278"/>
                <a:gd name="T61" fmla="*/ 1287 h 2201"/>
                <a:gd name="T62" fmla="*/ 723 w 2278"/>
                <a:gd name="T63" fmla="*/ 1153 h 2201"/>
                <a:gd name="T64" fmla="*/ 253 w 2278"/>
                <a:gd name="T65" fmla="*/ 1023 h 2201"/>
                <a:gd name="T66" fmla="*/ 745 w 2278"/>
                <a:gd name="T67" fmla="*/ 1014 h 2201"/>
                <a:gd name="T68" fmla="*/ 386 w 2278"/>
                <a:gd name="T69" fmla="*/ 736 h 2201"/>
                <a:gd name="T70" fmla="*/ 813 w 2278"/>
                <a:gd name="T71" fmla="*/ 904 h 2201"/>
                <a:gd name="T72" fmla="*/ 701 w 2278"/>
                <a:gd name="T73" fmla="*/ 530 h 2201"/>
                <a:gd name="T74" fmla="*/ 944 w 2278"/>
                <a:gd name="T75" fmla="*/ 815 h 2201"/>
                <a:gd name="T76" fmla="*/ 996 w 2278"/>
                <a:gd name="T77" fmla="*/ 287 h 2201"/>
                <a:gd name="T78" fmla="*/ 1083 w 2278"/>
                <a:gd name="T79" fmla="*/ 792 h 2201"/>
                <a:gd name="T80" fmla="*/ 1253 w 2278"/>
                <a:gd name="T81" fmla="*/ 424 h 2201"/>
                <a:gd name="T82" fmla="*/ 1331 w 2278"/>
                <a:gd name="T83" fmla="*/ 529 h 2201"/>
                <a:gd name="T84" fmla="*/ 1558 w 2278"/>
                <a:gd name="T85" fmla="*/ 488 h 2201"/>
                <a:gd name="T86" fmla="*/ 1618 w 2278"/>
                <a:gd name="T87" fmla="*/ 610 h 2201"/>
                <a:gd name="T88" fmla="*/ 1586 w 2278"/>
                <a:gd name="T89" fmla="*/ 914 h 2201"/>
                <a:gd name="T90" fmla="*/ 1690 w 2278"/>
                <a:gd name="T91" fmla="*/ 989 h 2201"/>
                <a:gd name="T92" fmla="*/ 1414 w 2278"/>
                <a:gd name="T93" fmla="*/ 1123 h 2201"/>
                <a:gd name="T94" fmla="*/ 2028 w 2278"/>
                <a:gd name="T95" fmla="*/ 1253 h 2201"/>
                <a:gd name="T96" fmla="*/ 1292 w 2278"/>
                <a:gd name="T97" fmla="*/ 936 h 2201"/>
                <a:gd name="T98" fmla="*/ 1083 w 2278"/>
                <a:gd name="T99" fmla="*/ 837 h 2201"/>
                <a:gd name="T100" fmla="*/ 945 w 2278"/>
                <a:gd name="T101" fmla="*/ 863 h 2201"/>
                <a:gd name="T102" fmla="*/ 787 w 2278"/>
                <a:gd name="T103" fmla="*/ 1031 h 2201"/>
                <a:gd name="T104" fmla="*/ 787 w 2278"/>
                <a:gd name="T105" fmla="*/ 1245 h 2201"/>
                <a:gd name="T106" fmla="*/ 945 w 2278"/>
                <a:gd name="T107" fmla="*/ 1412 h 2201"/>
                <a:gd name="T108" fmla="*/ 1083 w 2278"/>
                <a:gd name="T109" fmla="*/ 1439 h 2201"/>
                <a:gd name="T110" fmla="*/ 1292 w 2278"/>
                <a:gd name="T111" fmla="*/ 1340 h 2201"/>
                <a:gd name="T112" fmla="*/ 1370 w 2278"/>
                <a:gd name="T113" fmla="*/ 1138 h 2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78" h="2201">
                  <a:moveTo>
                    <a:pt x="2125" y="983"/>
                  </a:moveTo>
                  <a:cubicBezTo>
                    <a:pt x="2074" y="983"/>
                    <a:pt x="2030" y="1007"/>
                    <a:pt x="2002" y="1045"/>
                  </a:cubicBezTo>
                  <a:cubicBezTo>
                    <a:pt x="1787" y="929"/>
                    <a:pt x="1787" y="929"/>
                    <a:pt x="1787" y="929"/>
                  </a:cubicBezTo>
                  <a:cubicBezTo>
                    <a:pt x="1795" y="914"/>
                    <a:pt x="1799" y="897"/>
                    <a:pt x="1799" y="879"/>
                  </a:cubicBezTo>
                  <a:cubicBezTo>
                    <a:pt x="1799" y="828"/>
                    <a:pt x="1764" y="785"/>
                    <a:pt x="1715" y="773"/>
                  </a:cubicBezTo>
                  <a:cubicBezTo>
                    <a:pt x="1729" y="640"/>
                    <a:pt x="1729" y="640"/>
                    <a:pt x="1729" y="640"/>
                  </a:cubicBezTo>
                  <a:cubicBezTo>
                    <a:pt x="1805" y="630"/>
                    <a:pt x="1863" y="566"/>
                    <a:pt x="1863" y="488"/>
                  </a:cubicBezTo>
                  <a:cubicBezTo>
                    <a:pt x="1863" y="404"/>
                    <a:pt x="1795" y="335"/>
                    <a:pt x="1711" y="335"/>
                  </a:cubicBezTo>
                  <a:cubicBezTo>
                    <a:pt x="1645" y="335"/>
                    <a:pt x="1589" y="377"/>
                    <a:pt x="1567" y="435"/>
                  </a:cubicBezTo>
                  <a:cubicBezTo>
                    <a:pt x="1472" y="427"/>
                    <a:pt x="1472" y="427"/>
                    <a:pt x="1472" y="427"/>
                  </a:cubicBezTo>
                  <a:cubicBezTo>
                    <a:pt x="1472" y="426"/>
                    <a:pt x="1472" y="425"/>
                    <a:pt x="1472" y="424"/>
                  </a:cubicBezTo>
                  <a:cubicBezTo>
                    <a:pt x="1472" y="364"/>
                    <a:pt x="1423" y="315"/>
                    <a:pt x="1363" y="315"/>
                  </a:cubicBezTo>
                  <a:cubicBezTo>
                    <a:pt x="1334" y="315"/>
                    <a:pt x="1309" y="326"/>
                    <a:pt x="1289" y="343"/>
                  </a:cubicBezTo>
                  <a:cubicBezTo>
                    <a:pt x="1187" y="250"/>
                    <a:pt x="1187" y="250"/>
                    <a:pt x="1187" y="250"/>
                  </a:cubicBezTo>
                  <a:cubicBezTo>
                    <a:pt x="1208" y="223"/>
                    <a:pt x="1221" y="190"/>
                    <a:pt x="1221" y="153"/>
                  </a:cubicBezTo>
                  <a:cubicBezTo>
                    <a:pt x="1221" y="69"/>
                    <a:pt x="1153" y="0"/>
                    <a:pt x="1068" y="0"/>
                  </a:cubicBezTo>
                  <a:cubicBezTo>
                    <a:pt x="984" y="0"/>
                    <a:pt x="916" y="69"/>
                    <a:pt x="916" y="153"/>
                  </a:cubicBezTo>
                  <a:cubicBezTo>
                    <a:pt x="916" y="197"/>
                    <a:pt x="935" y="237"/>
                    <a:pt x="965" y="265"/>
                  </a:cubicBezTo>
                  <a:cubicBezTo>
                    <a:pt x="856" y="422"/>
                    <a:pt x="856" y="422"/>
                    <a:pt x="856" y="422"/>
                  </a:cubicBezTo>
                  <a:cubicBezTo>
                    <a:pt x="842" y="416"/>
                    <a:pt x="827" y="412"/>
                    <a:pt x="810" y="412"/>
                  </a:cubicBezTo>
                  <a:cubicBezTo>
                    <a:pt x="760" y="412"/>
                    <a:pt x="717" y="446"/>
                    <a:pt x="705" y="493"/>
                  </a:cubicBezTo>
                  <a:cubicBezTo>
                    <a:pt x="561" y="480"/>
                    <a:pt x="561" y="480"/>
                    <a:pt x="561" y="480"/>
                  </a:cubicBezTo>
                  <a:cubicBezTo>
                    <a:pt x="561" y="480"/>
                    <a:pt x="561" y="479"/>
                    <a:pt x="561" y="478"/>
                  </a:cubicBezTo>
                  <a:cubicBezTo>
                    <a:pt x="561" y="394"/>
                    <a:pt x="493" y="325"/>
                    <a:pt x="408" y="325"/>
                  </a:cubicBezTo>
                  <a:cubicBezTo>
                    <a:pt x="324" y="325"/>
                    <a:pt x="256" y="394"/>
                    <a:pt x="256" y="478"/>
                  </a:cubicBezTo>
                  <a:cubicBezTo>
                    <a:pt x="256" y="546"/>
                    <a:pt x="300" y="603"/>
                    <a:pt x="362" y="623"/>
                  </a:cubicBezTo>
                  <a:cubicBezTo>
                    <a:pt x="348" y="732"/>
                    <a:pt x="348" y="732"/>
                    <a:pt x="348" y="732"/>
                  </a:cubicBezTo>
                  <a:cubicBezTo>
                    <a:pt x="291" y="736"/>
                    <a:pt x="246" y="783"/>
                    <a:pt x="246" y="841"/>
                  </a:cubicBezTo>
                  <a:cubicBezTo>
                    <a:pt x="246" y="873"/>
                    <a:pt x="259" y="901"/>
                    <a:pt x="281" y="921"/>
                  </a:cubicBezTo>
                  <a:cubicBezTo>
                    <a:pt x="221" y="1002"/>
                    <a:pt x="221" y="1002"/>
                    <a:pt x="221" y="1002"/>
                  </a:cubicBezTo>
                  <a:cubicBezTo>
                    <a:pt x="201" y="991"/>
                    <a:pt x="177" y="985"/>
                    <a:pt x="153" y="985"/>
                  </a:cubicBezTo>
                  <a:cubicBezTo>
                    <a:pt x="68" y="985"/>
                    <a:pt x="0" y="1054"/>
                    <a:pt x="0" y="1138"/>
                  </a:cubicBezTo>
                  <a:cubicBezTo>
                    <a:pt x="0" y="1222"/>
                    <a:pt x="68" y="1291"/>
                    <a:pt x="153" y="1291"/>
                  </a:cubicBezTo>
                  <a:cubicBezTo>
                    <a:pt x="190" y="1291"/>
                    <a:pt x="225" y="1277"/>
                    <a:pt x="251" y="1254"/>
                  </a:cubicBezTo>
                  <a:cubicBezTo>
                    <a:pt x="354" y="1339"/>
                    <a:pt x="354" y="1339"/>
                    <a:pt x="354" y="1339"/>
                  </a:cubicBezTo>
                  <a:cubicBezTo>
                    <a:pt x="344" y="1356"/>
                    <a:pt x="338" y="1375"/>
                    <a:pt x="338" y="1396"/>
                  </a:cubicBezTo>
                  <a:cubicBezTo>
                    <a:pt x="338" y="1436"/>
                    <a:pt x="359" y="1471"/>
                    <a:pt x="392" y="1490"/>
                  </a:cubicBezTo>
                  <a:cubicBezTo>
                    <a:pt x="332" y="1733"/>
                    <a:pt x="332" y="1733"/>
                    <a:pt x="332" y="1733"/>
                  </a:cubicBezTo>
                  <a:cubicBezTo>
                    <a:pt x="328" y="1732"/>
                    <a:pt x="323" y="1732"/>
                    <a:pt x="319" y="1732"/>
                  </a:cubicBezTo>
                  <a:cubicBezTo>
                    <a:pt x="235" y="1732"/>
                    <a:pt x="166" y="1800"/>
                    <a:pt x="166" y="1885"/>
                  </a:cubicBezTo>
                  <a:cubicBezTo>
                    <a:pt x="166" y="1969"/>
                    <a:pt x="235" y="2038"/>
                    <a:pt x="319" y="2038"/>
                  </a:cubicBezTo>
                  <a:cubicBezTo>
                    <a:pt x="399" y="2038"/>
                    <a:pt x="464" y="1977"/>
                    <a:pt x="471" y="1899"/>
                  </a:cubicBezTo>
                  <a:cubicBezTo>
                    <a:pt x="664" y="1884"/>
                    <a:pt x="664" y="1884"/>
                    <a:pt x="664" y="1884"/>
                  </a:cubicBezTo>
                  <a:cubicBezTo>
                    <a:pt x="676" y="1931"/>
                    <a:pt x="718" y="1966"/>
                    <a:pt x="769" y="1966"/>
                  </a:cubicBezTo>
                  <a:cubicBezTo>
                    <a:pt x="802" y="1966"/>
                    <a:pt x="832" y="1951"/>
                    <a:pt x="852" y="1928"/>
                  </a:cubicBezTo>
                  <a:cubicBezTo>
                    <a:pt x="931" y="1982"/>
                    <a:pt x="931" y="1982"/>
                    <a:pt x="931" y="1982"/>
                  </a:cubicBezTo>
                  <a:cubicBezTo>
                    <a:pt x="921" y="2002"/>
                    <a:pt x="916" y="2024"/>
                    <a:pt x="916" y="2049"/>
                  </a:cubicBezTo>
                  <a:cubicBezTo>
                    <a:pt x="916" y="2128"/>
                    <a:pt x="976" y="2193"/>
                    <a:pt x="1053" y="2200"/>
                  </a:cubicBezTo>
                  <a:cubicBezTo>
                    <a:pt x="1053" y="2201"/>
                    <a:pt x="1053" y="2201"/>
                    <a:pt x="1053" y="2201"/>
                  </a:cubicBezTo>
                  <a:cubicBezTo>
                    <a:pt x="1056" y="2201"/>
                    <a:pt x="1056" y="2201"/>
                    <a:pt x="1056" y="2201"/>
                  </a:cubicBezTo>
                  <a:cubicBezTo>
                    <a:pt x="1060" y="2201"/>
                    <a:pt x="1064" y="2201"/>
                    <a:pt x="1068" y="2201"/>
                  </a:cubicBezTo>
                  <a:cubicBezTo>
                    <a:pt x="1073" y="2201"/>
                    <a:pt x="1077" y="2201"/>
                    <a:pt x="1081" y="2201"/>
                  </a:cubicBezTo>
                  <a:cubicBezTo>
                    <a:pt x="1083" y="2201"/>
                    <a:pt x="1083" y="2201"/>
                    <a:pt x="1083" y="2201"/>
                  </a:cubicBezTo>
                  <a:cubicBezTo>
                    <a:pt x="1083" y="2201"/>
                    <a:pt x="1083" y="2201"/>
                    <a:pt x="1083" y="2201"/>
                  </a:cubicBezTo>
                  <a:cubicBezTo>
                    <a:pt x="1161" y="2193"/>
                    <a:pt x="1221" y="2128"/>
                    <a:pt x="1221" y="2049"/>
                  </a:cubicBezTo>
                  <a:cubicBezTo>
                    <a:pt x="1221" y="2011"/>
                    <a:pt x="1207" y="1976"/>
                    <a:pt x="1184" y="1949"/>
                  </a:cubicBezTo>
                  <a:cubicBezTo>
                    <a:pt x="1268" y="1853"/>
                    <a:pt x="1268" y="1853"/>
                    <a:pt x="1268" y="1853"/>
                  </a:cubicBezTo>
                  <a:cubicBezTo>
                    <a:pt x="1285" y="1863"/>
                    <a:pt x="1304" y="1869"/>
                    <a:pt x="1324" y="1869"/>
                  </a:cubicBezTo>
                  <a:cubicBezTo>
                    <a:pt x="1364" y="1869"/>
                    <a:pt x="1399" y="1847"/>
                    <a:pt x="1418" y="1815"/>
                  </a:cubicBezTo>
                  <a:cubicBezTo>
                    <a:pt x="1666" y="1872"/>
                    <a:pt x="1666" y="1872"/>
                    <a:pt x="1666" y="1872"/>
                  </a:cubicBezTo>
                  <a:cubicBezTo>
                    <a:pt x="1665" y="1876"/>
                    <a:pt x="1665" y="1880"/>
                    <a:pt x="1665" y="1885"/>
                  </a:cubicBezTo>
                  <a:cubicBezTo>
                    <a:pt x="1665" y="1969"/>
                    <a:pt x="1734" y="2038"/>
                    <a:pt x="1818" y="2038"/>
                  </a:cubicBezTo>
                  <a:cubicBezTo>
                    <a:pt x="1902" y="2038"/>
                    <a:pt x="1971" y="1969"/>
                    <a:pt x="1971" y="1885"/>
                  </a:cubicBezTo>
                  <a:cubicBezTo>
                    <a:pt x="1971" y="1820"/>
                    <a:pt x="1931" y="1765"/>
                    <a:pt x="1874" y="1743"/>
                  </a:cubicBezTo>
                  <a:cubicBezTo>
                    <a:pt x="1893" y="1572"/>
                    <a:pt x="1893" y="1572"/>
                    <a:pt x="1893" y="1572"/>
                  </a:cubicBezTo>
                  <a:cubicBezTo>
                    <a:pt x="1949" y="1567"/>
                    <a:pt x="1994" y="1520"/>
                    <a:pt x="1994" y="1463"/>
                  </a:cubicBezTo>
                  <a:cubicBezTo>
                    <a:pt x="1994" y="1436"/>
                    <a:pt x="1984" y="1412"/>
                    <a:pt x="1969" y="1393"/>
                  </a:cubicBezTo>
                  <a:cubicBezTo>
                    <a:pt x="2060" y="1273"/>
                    <a:pt x="2060" y="1273"/>
                    <a:pt x="2060" y="1273"/>
                  </a:cubicBezTo>
                  <a:cubicBezTo>
                    <a:pt x="2080" y="1283"/>
                    <a:pt x="2102" y="1288"/>
                    <a:pt x="2125" y="1288"/>
                  </a:cubicBezTo>
                  <a:cubicBezTo>
                    <a:pt x="2209" y="1288"/>
                    <a:pt x="2278" y="1220"/>
                    <a:pt x="2278" y="1135"/>
                  </a:cubicBezTo>
                  <a:cubicBezTo>
                    <a:pt x="2278" y="1051"/>
                    <a:pt x="2209" y="983"/>
                    <a:pt x="2125" y="983"/>
                  </a:cubicBezTo>
                  <a:close/>
                  <a:moveTo>
                    <a:pt x="1940" y="1369"/>
                  </a:moveTo>
                  <a:cubicBezTo>
                    <a:pt x="1924" y="1359"/>
                    <a:pt x="1905" y="1353"/>
                    <a:pt x="1884" y="1353"/>
                  </a:cubicBezTo>
                  <a:cubicBezTo>
                    <a:pt x="1838" y="1353"/>
                    <a:pt x="1798" y="1383"/>
                    <a:pt x="1782" y="1424"/>
                  </a:cubicBezTo>
                  <a:cubicBezTo>
                    <a:pt x="1392" y="1262"/>
                    <a:pt x="1392" y="1262"/>
                    <a:pt x="1392" y="1262"/>
                  </a:cubicBezTo>
                  <a:cubicBezTo>
                    <a:pt x="1390" y="1268"/>
                    <a:pt x="1387" y="1273"/>
                    <a:pt x="1385" y="1279"/>
                  </a:cubicBezTo>
                  <a:cubicBezTo>
                    <a:pt x="1777" y="1441"/>
                    <a:pt x="1777" y="1441"/>
                    <a:pt x="1777" y="1441"/>
                  </a:cubicBezTo>
                  <a:cubicBezTo>
                    <a:pt x="1776" y="1448"/>
                    <a:pt x="1775" y="1455"/>
                    <a:pt x="1775" y="1463"/>
                  </a:cubicBezTo>
                  <a:cubicBezTo>
                    <a:pt x="1775" y="1513"/>
                    <a:pt x="1809" y="1555"/>
                    <a:pt x="1855" y="1568"/>
                  </a:cubicBezTo>
                  <a:cubicBezTo>
                    <a:pt x="1837" y="1733"/>
                    <a:pt x="1837" y="1733"/>
                    <a:pt x="1837" y="1733"/>
                  </a:cubicBezTo>
                  <a:cubicBezTo>
                    <a:pt x="1831" y="1733"/>
                    <a:pt x="1825" y="1732"/>
                    <a:pt x="1818" y="1732"/>
                  </a:cubicBezTo>
                  <a:cubicBezTo>
                    <a:pt x="1781" y="1732"/>
                    <a:pt x="1746" y="1746"/>
                    <a:pt x="1720" y="1768"/>
                  </a:cubicBezTo>
                  <a:cubicBezTo>
                    <a:pt x="1324" y="1372"/>
                    <a:pt x="1324" y="1372"/>
                    <a:pt x="1324" y="1372"/>
                  </a:cubicBezTo>
                  <a:cubicBezTo>
                    <a:pt x="1317" y="1379"/>
                    <a:pt x="1310" y="1386"/>
                    <a:pt x="1302" y="1393"/>
                  </a:cubicBezTo>
                  <a:cubicBezTo>
                    <a:pt x="1699" y="1789"/>
                    <a:pt x="1699" y="1789"/>
                    <a:pt x="1699" y="1789"/>
                  </a:cubicBezTo>
                  <a:cubicBezTo>
                    <a:pt x="1688" y="1803"/>
                    <a:pt x="1679" y="1818"/>
                    <a:pt x="1674" y="1835"/>
                  </a:cubicBezTo>
                  <a:cubicBezTo>
                    <a:pt x="1432" y="1779"/>
                    <a:pt x="1432" y="1779"/>
                    <a:pt x="1432" y="1779"/>
                  </a:cubicBezTo>
                  <a:cubicBezTo>
                    <a:pt x="1433" y="1773"/>
                    <a:pt x="1433" y="1766"/>
                    <a:pt x="1433" y="1759"/>
                  </a:cubicBezTo>
                  <a:cubicBezTo>
                    <a:pt x="1433" y="1699"/>
                    <a:pt x="1385" y="1650"/>
                    <a:pt x="1324" y="1650"/>
                  </a:cubicBezTo>
                  <a:cubicBezTo>
                    <a:pt x="1313" y="1650"/>
                    <a:pt x="1302" y="1652"/>
                    <a:pt x="1292" y="1655"/>
                  </a:cubicBezTo>
                  <a:cubicBezTo>
                    <a:pt x="1209" y="1454"/>
                    <a:pt x="1209" y="1454"/>
                    <a:pt x="1209" y="1454"/>
                  </a:cubicBezTo>
                  <a:cubicBezTo>
                    <a:pt x="1204" y="1457"/>
                    <a:pt x="1198" y="1459"/>
                    <a:pt x="1193" y="1461"/>
                  </a:cubicBezTo>
                  <a:cubicBezTo>
                    <a:pt x="1276" y="1662"/>
                    <a:pt x="1276" y="1662"/>
                    <a:pt x="1276" y="1662"/>
                  </a:cubicBezTo>
                  <a:cubicBezTo>
                    <a:pt x="1240" y="1680"/>
                    <a:pt x="1215" y="1717"/>
                    <a:pt x="1215" y="1759"/>
                  </a:cubicBezTo>
                  <a:cubicBezTo>
                    <a:pt x="1215" y="1786"/>
                    <a:pt x="1224" y="1810"/>
                    <a:pt x="1240" y="1828"/>
                  </a:cubicBezTo>
                  <a:cubicBezTo>
                    <a:pt x="1156" y="1924"/>
                    <a:pt x="1156" y="1924"/>
                    <a:pt x="1156" y="1924"/>
                  </a:cubicBezTo>
                  <a:cubicBezTo>
                    <a:pt x="1135" y="1909"/>
                    <a:pt x="1110" y="1899"/>
                    <a:pt x="1083" y="1897"/>
                  </a:cubicBezTo>
                  <a:cubicBezTo>
                    <a:pt x="1083" y="1484"/>
                    <a:pt x="1083" y="1484"/>
                    <a:pt x="1083" y="1484"/>
                  </a:cubicBezTo>
                  <a:cubicBezTo>
                    <a:pt x="1078" y="1484"/>
                    <a:pt x="1073" y="1484"/>
                    <a:pt x="1068" y="1484"/>
                  </a:cubicBezTo>
                  <a:cubicBezTo>
                    <a:pt x="1063" y="1484"/>
                    <a:pt x="1058" y="1484"/>
                    <a:pt x="1053" y="1484"/>
                  </a:cubicBezTo>
                  <a:cubicBezTo>
                    <a:pt x="1053" y="1897"/>
                    <a:pt x="1053" y="1897"/>
                    <a:pt x="1053" y="1897"/>
                  </a:cubicBezTo>
                  <a:cubicBezTo>
                    <a:pt x="1013" y="1901"/>
                    <a:pt x="977" y="1920"/>
                    <a:pt x="952" y="1950"/>
                  </a:cubicBezTo>
                  <a:cubicBezTo>
                    <a:pt x="871" y="1895"/>
                    <a:pt x="871" y="1895"/>
                    <a:pt x="871" y="1895"/>
                  </a:cubicBezTo>
                  <a:cubicBezTo>
                    <a:pt x="876" y="1883"/>
                    <a:pt x="878" y="1870"/>
                    <a:pt x="878" y="1857"/>
                  </a:cubicBezTo>
                  <a:cubicBezTo>
                    <a:pt x="878" y="1815"/>
                    <a:pt x="855" y="1779"/>
                    <a:pt x="820" y="1760"/>
                  </a:cubicBezTo>
                  <a:cubicBezTo>
                    <a:pt x="944" y="1461"/>
                    <a:pt x="944" y="1461"/>
                    <a:pt x="944" y="1461"/>
                  </a:cubicBezTo>
                  <a:cubicBezTo>
                    <a:pt x="939" y="1459"/>
                    <a:pt x="933" y="1457"/>
                    <a:pt x="928" y="1454"/>
                  </a:cubicBezTo>
                  <a:cubicBezTo>
                    <a:pt x="804" y="1753"/>
                    <a:pt x="804" y="1753"/>
                    <a:pt x="804" y="1753"/>
                  </a:cubicBezTo>
                  <a:cubicBezTo>
                    <a:pt x="793" y="1749"/>
                    <a:pt x="781" y="1747"/>
                    <a:pt x="769" y="1747"/>
                  </a:cubicBezTo>
                  <a:cubicBezTo>
                    <a:pt x="712" y="1747"/>
                    <a:pt x="666" y="1791"/>
                    <a:pt x="660" y="1846"/>
                  </a:cubicBezTo>
                  <a:cubicBezTo>
                    <a:pt x="470" y="1861"/>
                    <a:pt x="470" y="1861"/>
                    <a:pt x="470" y="1861"/>
                  </a:cubicBezTo>
                  <a:cubicBezTo>
                    <a:pt x="466" y="1834"/>
                    <a:pt x="454" y="1810"/>
                    <a:pt x="438" y="1789"/>
                  </a:cubicBezTo>
                  <a:cubicBezTo>
                    <a:pt x="835" y="1393"/>
                    <a:pt x="835" y="1393"/>
                    <a:pt x="835" y="1393"/>
                  </a:cubicBezTo>
                  <a:cubicBezTo>
                    <a:pt x="827" y="1386"/>
                    <a:pt x="820" y="1379"/>
                    <a:pt x="813" y="1372"/>
                  </a:cubicBezTo>
                  <a:cubicBezTo>
                    <a:pt x="417" y="1768"/>
                    <a:pt x="417" y="1768"/>
                    <a:pt x="417" y="1768"/>
                  </a:cubicBezTo>
                  <a:cubicBezTo>
                    <a:pt x="403" y="1756"/>
                    <a:pt x="387" y="1747"/>
                    <a:pt x="369" y="1741"/>
                  </a:cubicBezTo>
                  <a:cubicBezTo>
                    <a:pt x="428" y="1504"/>
                    <a:pt x="428" y="1504"/>
                    <a:pt x="428" y="1504"/>
                  </a:cubicBezTo>
                  <a:cubicBezTo>
                    <a:pt x="434" y="1505"/>
                    <a:pt x="440" y="1505"/>
                    <a:pt x="447" y="1505"/>
                  </a:cubicBezTo>
                  <a:cubicBezTo>
                    <a:pt x="507" y="1505"/>
                    <a:pt x="556" y="1457"/>
                    <a:pt x="556" y="1396"/>
                  </a:cubicBezTo>
                  <a:cubicBezTo>
                    <a:pt x="556" y="1384"/>
                    <a:pt x="554" y="1373"/>
                    <a:pt x="551" y="1362"/>
                  </a:cubicBezTo>
                  <a:cubicBezTo>
                    <a:pt x="752" y="1279"/>
                    <a:pt x="752" y="1279"/>
                    <a:pt x="752" y="1279"/>
                  </a:cubicBezTo>
                  <a:cubicBezTo>
                    <a:pt x="750" y="1273"/>
                    <a:pt x="747" y="1268"/>
                    <a:pt x="745" y="1262"/>
                  </a:cubicBezTo>
                  <a:cubicBezTo>
                    <a:pt x="544" y="1345"/>
                    <a:pt x="544" y="1345"/>
                    <a:pt x="544" y="1345"/>
                  </a:cubicBezTo>
                  <a:cubicBezTo>
                    <a:pt x="525" y="1311"/>
                    <a:pt x="489" y="1287"/>
                    <a:pt x="447" y="1287"/>
                  </a:cubicBezTo>
                  <a:cubicBezTo>
                    <a:pt x="421" y="1287"/>
                    <a:pt x="397" y="1296"/>
                    <a:pt x="379" y="1311"/>
                  </a:cubicBezTo>
                  <a:cubicBezTo>
                    <a:pt x="277" y="1226"/>
                    <a:pt x="277" y="1226"/>
                    <a:pt x="277" y="1226"/>
                  </a:cubicBezTo>
                  <a:cubicBezTo>
                    <a:pt x="292" y="1205"/>
                    <a:pt x="302" y="1180"/>
                    <a:pt x="305" y="1153"/>
                  </a:cubicBezTo>
                  <a:cubicBezTo>
                    <a:pt x="723" y="1153"/>
                    <a:pt x="723" y="1153"/>
                    <a:pt x="723" y="1153"/>
                  </a:cubicBezTo>
                  <a:cubicBezTo>
                    <a:pt x="722" y="1148"/>
                    <a:pt x="722" y="1143"/>
                    <a:pt x="722" y="1138"/>
                  </a:cubicBezTo>
                  <a:cubicBezTo>
                    <a:pt x="722" y="1133"/>
                    <a:pt x="722" y="1128"/>
                    <a:pt x="723" y="1123"/>
                  </a:cubicBezTo>
                  <a:cubicBezTo>
                    <a:pt x="305" y="1123"/>
                    <a:pt x="305" y="1123"/>
                    <a:pt x="305" y="1123"/>
                  </a:cubicBezTo>
                  <a:cubicBezTo>
                    <a:pt x="301" y="1083"/>
                    <a:pt x="281" y="1048"/>
                    <a:pt x="253" y="1023"/>
                  </a:cubicBezTo>
                  <a:cubicBezTo>
                    <a:pt x="312" y="942"/>
                    <a:pt x="312" y="942"/>
                    <a:pt x="312" y="942"/>
                  </a:cubicBezTo>
                  <a:cubicBezTo>
                    <a:pt x="325" y="947"/>
                    <a:pt x="340" y="950"/>
                    <a:pt x="355" y="950"/>
                  </a:cubicBezTo>
                  <a:cubicBezTo>
                    <a:pt x="397" y="950"/>
                    <a:pt x="433" y="927"/>
                    <a:pt x="451" y="892"/>
                  </a:cubicBezTo>
                  <a:cubicBezTo>
                    <a:pt x="745" y="1014"/>
                    <a:pt x="745" y="1014"/>
                    <a:pt x="745" y="1014"/>
                  </a:cubicBezTo>
                  <a:cubicBezTo>
                    <a:pt x="747" y="1008"/>
                    <a:pt x="750" y="1003"/>
                    <a:pt x="752" y="997"/>
                  </a:cubicBezTo>
                  <a:cubicBezTo>
                    <a:pt x="458" y="875"/>
                    <a:pt x="458" y="875"/>
                    <a:pt x="458" y="875"/>
                  </a:cubicBezTo>
                  <a:cubicBezTo>
                    <a:pt x="462" y="865"/>
                    <a:pt x="464" y="853"/>
                    <a:pt x="464" y="841"/>
                  </a:cubicBezTo>
                  <a:cubicBezTo>
                    <a:pt x="464" y="792"/>
                    <a:pt x="431" y="750"/>
                    <a:pt x="386" y="736"/>
                  </a:cubicBezTo>
                  <a:cubicBezTo>
                    <a:pt x="399" y="630"/>
                    <a:pt x="399" y="630"/>
                    <a:pt x="399" y="630"/>
                  </a:cubicBezTo>
                  <a:cubicBezTo>
                    <a:pt x="402" y="630"/>
                    <a:pt x="405" y="631"/>
                    <a:pt x="408" y="631"/>
                  </a:cubicBezTo>
                  <a:cubicBezTo>
                    <a:pt x="445" y="631"/>
                    <a:pt x="479" y="618"/>
                    <a:pt x="505" y="596"/>
                  </a:cubicBezTo>
                  <a:cubicBezTo>
                    <a:pt x="813" y="904"/>
                    <a:pt x="813" y="904"/>
                    <a:pt x="813" y="904"/>
                  </a:cubicBezTo>
                  <a:cubicBezTo>
                    <a:pt x="820" y="897"/>
                    <a:pt x="827" y="889"/>
                    <a:pt x="835" y="883"/>
                  </a:cubicBezTo>
                  <a:cubicBezTo>
                    <a:pt x="527" y="575"/>
                    <a:pt x="527" y="575"/>
                    <a:pt x="527" y="575"/>
                  </a:cubicBezTo>
                  <a:cubicBezTo>
                    <a:pt x="540" y="558"/>
                    <a:pt x="550" y="539"/>
                    <a:pt x="556" y="518"/>
                  </a:cubicBezTo>
                  <a:cubicBezTo>
                    <a:pt x="701" y="530"/>
                    <a:pt x="701" y="530"/>
                    <a:pt x="701" y="530"/>
                  </a:cubicBezTo>
                  <a:cubicBezTo>
                    <a:pt x="706" y="587"/>
                    <a:pt x="753" y="631"/>
                    <a:pt x="810" y="631"/>
                  </a:cubicBezTo>
                  <a:cubicBezTo>
                    <a:pt x="823" y="631"/>
                    <a:pt x="835" y="628"/>
                    <a:pt x="846" y="624"/>
                  </a:cubicBezTo>
                  <a:cubicBezTo>
                    <a:pt x="928" y="822"/>
                    <a:pt x="928" y="822"/>
                    <a:pt x="928" y="822"/>
                  </a:cubicBezTo>
                  <a:cubicBezTo>
                    <a:pt x="933" y="819"/>
                    <a:pt x="939" y="817"/>
                    <a:pt x="944" y="815"/>
                  </a:cubicBezTo>
                  <a:cubicBezTo>
                    <a:pt x="863" y="617"/>
                    <a:pt x="863" y="617"/>
                    <a:pt x="863" y="617"/>
                  </a:cubicBezTo>
                  <a:cubicBezTo>
                    <a:pt x="896" y="599"/>
                    <a:pt x="919" y="563"/>
                    <a:pt x="919" y="521"/>
                  </a:cubicBezTo>
                  <a:cubicBezTo>
                    <a:pt x="919" y="491"/>
                    <a:pt x="907" y="464"/>
                    <a:pt x="887" y="444"/>
                  </a:cubicBezTo>
                  <a:cubicBezTo>
                    <a:pt x="996" y="287"/>
                    <a:pt x="996" y="287"/>
                    <a:pt x="996" y="287"/>
                  </a:cubicBezTo>
                  <a:cubicBezTo>
                    <a:pt x="1013" y="297"/>
                    <a:pt x="1033" y="303"/>
                    <a:pt x="1053" y="305"/>
                  </a:cubicBezTo>
                  <a:cubicBezTo>
                    <a:pt x="1053" y="792"/>
                    <a:pt x="1053" y="792"/>
                    <a:pt x="1053" y="792"/>
                  </a:cubicBezTo>
                  <a:cubicBezTo>
                    <a:pt x="1058" y="792"/>
                    <a:pt x="1063" y="792"/>
                    <a:pt x="1068" y="792"/>
                  </a:cubicBezTo>
                  <a:cubicBezTo>
                    <a:pt x="1073" y="792"/>
                    <a:pt x="1078" y="792"/>
                    <a:pt x="1083" y="792"/>
                  </a:cubicBezTo>
                  <a:cubicBezTo>
                    <a:pt x="1083" y="305"/>
                    <a:pt x="1083" y="305"/>
                    <a:pt x="1083" y="305"/>
                  </a:cubicBezTo>
                  <a:cubicBezTo>
                    <a:pt x="1112" y="302"/>
                    <a:pt x="1138" y="292"/>
                    <a:pt x="1159" y="276"/>
                  </a:cubicBezTo>
                  <a:cubicBezTo>
                    <a:pt x="1266" y="373"/>
                    <a:pt x="1266" y="373"/>
                    <a:pt x="1266" y="373"/>
                  </a:cubicBezTo>
                  <a:cubicBezTo>
                    <a:pt x="1258" y="388"/>
                    <a:pt x="1253" y="406"/>
                    <a:pt x="1253" y="424"/>
                  </a:cubicBezTo>
                  <a:cubicBezTo>
                    <a:pt x="1253" y="467"/>
                    <a:pt x="1278" y="504"/>
                    <a:pt x="1314" y="522"/>
                  </a:cubicBezTo>
                  <a:cubicBezTo>
                    <a:pt x="1193" y="815"/>
                    <a:pt x="1193" y="815"/>
                    <a:pt x="1193" y="815"/>
                  </a:cubicBezTo>
                  <a:cubicBezTo>
                    <a:pt x="1198" y="817"/>
                    <a:pt x="1204" y="819"/>
                    <a:pt x="1209" y="822"/>
                  </a:cubicBezTo>
                  <a:cubicBezTo>
                    <a:pt x="1331" y="529"/>
                    <a:pt x="1331" y="529"/>
                    <a:pt x="1331" y="529"/>
                  </a:cubicBezTo>
                  <a:cubicBezTo>
                    <a:pt x="1341" y="532"/>
                    <a:pt x="1351" y="533"/>
                    <a:pt x="1363" y="533"/>
                  </a:cubicBezTo>
                  <a:cubicBezTo>
                    <a:pt x="1409" y="533"/>
                    <a:pt x="1448" y="505"/>
                    <a:pt x="1464" y="464"/>
                  </a:cubicBezTo>
                  <a:cubicBezTo>
                    <a:pt x="1559" y="472"/>
                    <a:pt x="1559" y="472"/>
                    <a:pt x="1559" y="472"/>
                  </a:cubicBezTo>
                  <a:cubicBezTo>
                    <a:pt x="1558" y="477"/>
                    <a:pt x="1558" y="483"/>
                    <a:pt x="1558" y="488"/>
                  </a:cubicBezTo>
                  <a:cubicBezTo>
                    <a:pt x="1558" y="527"/>
                    <a:pt x="1572" y="562"/>
                    <a:pt x="1596" y="589"/>
                  </a:cubicBezTo>
                  <a:cubicBezTo>
                    <a:pt x="1302" y="883"/>
                    <a:pt x="1302" y="883"/>
                    <a:pt x="1302" y="883"/>
                  </a:cubicBezTo>
                  <a:cubicBezTo>
                    <a:pt x="1310" y="889"/>
                    <a:pt x="1317" y="897"/>
                    <a:pt x="1324" y="904"/>
                  </a:cubicBezTo>
                  <a:cubicBezTo>
                    <a:pt x="1618" y="610"/>
                    <a:pt x="1618" y="610"/>
                    <a:pt x="1618" y="610"/>
                  </a:cubicBezTo>
                  <a:cubicBezTo>
                    <a:pt x="1639" y="625"/>
                    <a:pt x="1664" y="636"/>
                    <a:pt x="1691" y="640"/>
                  </a:cubicBezTo>
                  <a:cubicBezTo>
                    <a:pt x="1678" y="771"/>
                    <a:pt x="1678" y="771"/>
                    <a:pt x="1678" y="771"/>
                  </a:cubicBezTo>
                  <a:cubicBezTo>
                    <a:pt x="1623" y="777"/>
                    <a:pt x="1581" y="823"/>
                    <a:pt x="1581" y="879"/>
                  </a:cubicBezTo>
                  <a:cubicBezTo>
                    <a:pt x="1581" y="891"/>
                    <a:pt x="1583" y="903"/>
                    <a:pt x="1586" y="914"/>
                  </a:cubicBezTo>
                  <a:cubicBezTo>
                    <a:pt x="1385" y="997"/>
                    <a:pt x="1385" y="997"/>
                    <a:pt x="1385" y="997"/>
                  </a:cubicBezTo>
                  <a:cubicBezTo>
                    <a:pt x="1387" y="1003"/>
                    <a:pt x="1390" y="1008"/>
                    <a:pt x="1392" y="1014"/>
                  </a:cubicBezTo>
                  <a:cubicBezTo>
                    <a:pt x="1593" y="930"/>
                    <a:pt x="1593" y="930"/>
                    <a:pt x="1593" y="930"/>
                  </a:cubicBezTo>
                  <a:cubicBezTo>
                    <a:pt x="1612" y="965"/>
                    <a:pt x="1648" y="989"/>
                    <a:pt x="1690" y="989"/>
                  </a:cubicBezTo>
                  <a:cubicBezTo>
                    <a:pt x="1719" y="989"/>
                    <a:pt x="1745" y="978"/>
                    <a:pt x="1764" y="960"/>
                  </a:cubicBezTo>
                  <a:cubicBezTo>
                    <a:pt x="1983" y="1078"/>
                    <a:pt x="1983" y="1078"/>
                    <a:pt x="1983" y="1078"/>
                  </a:cubicBezTo>
                  <a:cubicBezTo>
                    <a:pt x="1978" y="1092"/>
                    <a:pt x="1974" y="1107"/>
                    <a:pt x="1973" y="1123"/>
                  </a:cubicBezTo>
                  <a:cubicBezTo>
                    <a:pt x="1414" y="1123"/>
                    <a:pt x="1414" y="1123"/>
                    <a:pt x="1414" y="1123"/>
                  </a:cubicBezTo>
                  <a:cubicBezTo>
                    <a:pt x="1415" y="1128"/>
                    <a:pt x="1415" y="1133"/>
                    <a:pt x="1415" y="1138"/>
                  </a:cubicBezTo>
                  <a:cubicBezTo>
                    <a:pt x="1415" y="1143"/>
                    <a:pt x="1415" y="1148"/>
                    <a:pt x="1414" y="1153"/>
                  </a:cubicBezTo>
                  <a:cubicBezTo>
                    <a:pt x="1973" y="1153"/>
                    <a:pt x="1973" y="1153"/>
                    <a:pt x="1973" y="1153"/>
                  </a:cubicBezTo>
                  <a:cubicBezTo>
                    <a:pt x="1978" y="1193"/>
                    <a:pt x="1998" y="1229"/>
                    <a:pt x="2028" y="1253"/>
                  </a:cubicBezTo>
                  <a:lnTo>
                    <a:pt x="1940" y="1369"/>
                  </a:lnTo>
                  <a:close/>
                  <a:moveTo>
                    <a:pt x="1350" y="1031"/>
                  </a:moveTo>
                  <a:cubicBezTo>
                    <a:pt x="1348" y="1025"/>
                    <a:pt x="1345" y="1020"/>
                    <a:pt x="1343" y="1014"/>
                  </a:cubicBezTo>
                  <a:cubicBezTo>
                    <a:pt x="1330" y="985"/>
                    <a:pt x="1313" y="959"/>
                    <a:pt x="1292" y="936"/>
                  </a:cubicBezTo>
                  <a:cubicBezTo>
                    <a:pt x="1285" y="928"/>
                    <a:pt x="1278" y="921"/>
                    <a:pt x="1270" y="915"/>
                  </a:cubicBezTo>
                  <a:cubicBezTo>
                    <a:pt x="1247" y="894"/>
                    <a:pt x="1221" y="876"/>
                    <a:pt x="1192" y="863"/>
                  </a:cubicBezTo>
                  <a:cubicBezTo>
                    <a:pt x="1186" y="861"/>
                    <a:pt x="1181" y="858"/>
                    <a:pt x="1175" y="856"/>
                  </a:cubicBezTo>
                  <a:cubicBezTo>
                    <a:pt x="1147" y="845"/>
                    <a:pt x="1116" y="839"/>
                    <a:pt x="1083" y="837"/>
                  </a:cubicBezTo>
                  <a:cubicBezTo>
                    <a:pt x="1079" y="837"/>
                    <a:pt x="1073" y="837"/>
                    <a:pt x="1068" y="837"/>
                  </a:cubicBezTo>
                  <a:cubicBezTo>
                    <a:pt x="1063" y="837"/>
                    <a:pt x="1058" y="837"/>
                    <a:pt x="1053" y="837"/>
                  </a:cubicBezTo>
                  <a:cubicBezTo>
                    <a:pt x="1021" y="839"/>
                    <a:pt x="990" y="845"/>
                    <a:pt x="962" y="856"/>
                  </a:cubicBezTo>
                  <a:cubicBezTo>
                    <a:pt x="956" y="858"/>
                    <a:pt x="950" y="861"/>
                    <a:pt x="945" y="863"/>
                  </a:cubicBezTo>
                  <a:cubicBezTo>
                    <a:pt x="916" y="876"/>
                    <a:pt x="890" y="894"/>
                    <a:pt x="866" y="915"/>
                  </a:cubicBezTo>
                  <a:cubicBezTo>
                    <a:pt x="859" y="921"/>
                    <a:pt x="852" y="928"/>
                    <a:pt x="845" y="936"/>
                  </a:cubicBezTo>
                  <a:cubicBezTo>
                    <a:pt x="824" y="959"/>
                    <a:pt x="807" y="985"/>
                    <a:pt x="794" y="1014"/>
                  </a:cubicBezTo>
                  <a:cubicBezTo>
                    <a:pt x="791" y="1020"/>
                    <a:pt x="789" y="1025"/>
                    <a:pt x="787" y="1031"/>
                  </a:cubicBezTo>
                  <a:cubicBezTo>
                    <a:pt x="776" y="1060"/>
                    <a:pt x="769" y="1091"/>
                    <a:pt x="768" y="1123"/>
                  </a:cubicBezTo>
                  <a:cubicBezTo>
                    <a:pt x="767" y="1128"/>
                    <a:pt x="767" y="1133"/>
                    <a:pt x="767" y="1138"/>
                  </a:cubicBezTo>
                  <a:cubicBezTo>
                    <a:pt x="767" y="1143"/>
                    <a:pt x="767" y="1148"/>
                    <a:pt x="768" y="1153"/>
                  </a:cubicBezTo>
                  <a:cubicBezTo>
                    <a:pt x="769" y="1185"/>
                    <a:pt x="776" y="1216"/>
                    <a:pt x="787" y="1245"/>
                  </a:cubicBezTo>
                  <a:cubicBezTo>
                    <a:pt x="789" y="1250"/>
                    <a:pt x="791" y="1256"/>
                    <a:pt x="794" y="1261"/>
                  </a:cubicBezTo>
                  <a:cubicBezTo>
                    <a:pt x="807" y="1290"/>
                    <a:pt x="824" y="1317"/>
                    <a:pt x="845" y="1340"/>
                  </a:cubicBezTo>
                  <a:cubicBezTo>
                    <a:pt x="852" y="1347"/>
                    <a:pt x="859" y="1354"/>
                    <a:pt x="866" y="1361"/>
                  </a:cubicBezTo>
                  <a:cubicBezTo>
                    <a:pt x="890" y="1382"/>
                    <a:pt x="916" y="1399"/>
                    <a:pt x="945" y="1412"/>
                  </a:cubicBezTo>
                  <a:cubicBezTo>
                    <a:pt x="950" y="1415"/>
                    <a:pt x="956" y="1417"/>
                    <a:pt x="962" y="1419"/>
                  </a:cubicBezTo>
                  <a:cubicBezTo>
                    <a:pt x="990" y="1430"/>
                    <a:pt x="1021" y="1437"/>
                    <a:pt x="1053" y="1439"/>
                  </a:cubicBezTo>
                  <a:cubicBezTo>
                    <a:pt x="1058" y="1439"/>
                    <a:pt x="1063" y="1439"/>
                    <a:pt x="1068" y="1439"/>
                  </a:cubicBezTo>
                  <a:cubicBezTo>
                    <a:pt x="1073" y="1439"/>
                    <a:pt x="1079" y="1439"/>
                    <a:pt x="1083" y="1439"/>
                  </a:cubicBezTo>
                  <a:cubicBezTo>
                    <a:pt x="1116" y="1437"/>
                    <a:pt x="1147" y="1430"/>
                    <a:pt x="1175" y="1419"/>
                  </a:cubicBezTo>
                  <a:cubicBezTo>
                    <a:pt x="1181" y="1417"/>
                    <a:pt x="1186" y="1415"/>
                    <a:pt x="1192" y="1412"/>
                  </a:cubicBezTo>
                  <a:cubicBezTo>
                    <a:pt x="1221" y="1399"/>
                    <a:pt x="1247" y="1382"/>
                    <a:pt x="1270" y="1361"/>
                  </a:cubicBezTo>
                  <a:cubicBezTo>
                    <a:pt x="1278" y="1354"/>
                    <a:pt x="1285" y="1347"/>
                    <a:pt x="1292" y="1340"/>
                  </a:cubicBezTo>
                  <a:cubicBezTo>
                    <a:pt x="1313" y="1317"/>
                    <a:pt x="1330" y="1290"/>
                    <a:pt x="1343" y="1261"/>
                  </a:cubicBezTo>
                  <a:cubicBezTo>
                    <a:pt x="1345" y="1256"/>
                    <a:pt x="1348" y="1250"/>
                    <a:pt x="1350" y="1245"/>
                  </a:cubicBezTo>
                  <a:cubicBezTo>
                    <a:pt x="1361" y="1216"/>
                    <a:pt x="1368" y="1185"/>
                    <a:pt x="1369" y="1153"/>
                  </a:cubicBezTo>
                  <a:cubicBezTo>
                    <a:pt x="1369" y="1148"/>
                    <a:pt x="1370" y="1143"/>
                    <a:pt x="1370" y="1138"/>
                  </a:cubicBezTo>
                  <a:cubicBezTo>
                    <a:pt x="1370" y="1133"/>
                    <a:pt x="1369" y="1128"/>
                    <a:pt x="1369" y="1123"/>
                  </a:cubicBezTo>
                  <a:cubicBezTo>
                    <a:pt x="1368" y="1091"/>
                    <a:pt x="1361" y="1060"/>
                    <a:pt x="1350" y="1031"/>
                  </a:cubicBezTo>
                  <a:close/>
                </a:path>
              </a:pathLst>
            </a:custGeom>
            <a:solidFill>
              <a:schemeClr val="tx1"/>
            </a:solidFill>
            <a:ln>
              <a:noFill/>
            </a:ln>
          </p:spPr>
          <p:txBody>
            <a:bodyPr vert="horz" wrap="square" lIns="124330" tIns="62165" rIns="124330" bIns="62165" numCol="1" anchor="t" anchorCtr="0" compatLnSpc="1">
              <a:prstTxWarp prst="textNoShape">
                <a:avLst/>
              </a:prstTxWarp>
            </a:bodyPr>
            <a:lstStyle/>
            <a:p>
              <a:pPr defTabSz="932417"/>
              <a:endParaRPr lang="en-US" sz="1903">
                <a:solidFill>
                  <a:prstClr val="white"/>
                </a:solidFill>
              </a:endParaRPr>
            </a:p>
          </p:txBody>
        </p:sp>
      </p:grpSp>
      <p:grpSp>
        <p:nvGrpSpPr>
          <p:cNvPr id="47" name="Group 46"/>
          <p:cNvGrpSpPr/>
          <p:nvPr/>
        </p:nvGrpSpPr>
        <p:grpSpPr>
          <a:xfrm>
            <a:off x="7132637" y="3389888"/>
            <a:ext cx="1230069" cy="1234956"/>
            <a:chOff x="6259896" y="3521405"/>
            <a:chExt cx="1230243" cy="1235131"/>
          </a:xfrm>
        </p:grpSpPr>
        <p:sp>
          <p:nvSpPr>
            <p:cNvPr id="21" name="Freeform 80"/>
            <p:cNvSpPr>
              <a:spLocks noEditPoints="1"/>
            </p:cNvSpPr>
            <p:nvPr/>
          </p:nvSpPr>
          <p:spPr bwMode="auto">
            <a:xfrm>
              <a:off x="6438309" y="3521405"/>
              <a:ext cx="869811" cy="914400"/>
            </a:xfrm>
            <a:custGeom>
              <a:avLst/>
              <a:gdLst>
                <a:gd name="T0" fmla="*/ 952 w 1833"/>
                <a:gd name="T1" fmla="*/ 1301 h 2225"/>
                <a:gd name="T2" fmla="*/ 882 w 1833"/>
                <a:gd name="T3" fmla="*/ 1413 h 2225"/>
                <a:gd name="T4" fmla="*/ 677 w 1833"/>
                <a:gd name="T5" fmla="*/ 2162 h 2225"/>
                <a:gd name="T6" fmla="*/ 1156 w 1833"/>
                <a:gd name="T7" fmla="*/ 2162 h 2225"/>
                <a:gd name="T8" fmla="*/ 1071 w 1833"/>
                <a:gd name="T9" fmla="*/ 2089 h 2225"/>
                <a:gd name="T10" fmla="*/ 785 w 1833"/>
                <a:gd name="T11" fmla="*/ 2039 h 2225"/>
                <a:gd name="T12" fmla="*/ 1071 w 1833"/>
                <a:gd name="T13" fmla="*/ 2089 h 2225"/>
                <a:gd name="T14" fmla="*/ 760 w 1833"/>
                <a:gd name="T15" fmla="*/ 1949 h 2225"/>
                <a:gd name="T16" fmla="*/ 1096 w 1833"/>
                <a:gd name="T17" fmla="*/ 1949 h 2225"/>
                <a:gd name="T18" fmla="*/ 1026 w 1833"/>
                <a:gd name="T19" fmla="*/ 1801 h 2225"/>
                <a:gd name="T20" fmla="*/ 1061 w 1833"/>
                <a:gd name="T21" fmla="*/ 1836 h 2225"/>
                <a:gd name="T22" fmla="*/ 260 w 1833"/>
                <a:gd name="T23" fmla="*/ 1329 h 2225"/>
                <a:gd name="T24" fmla="*/ 748 w 1833"/>
                <a:gd name="T25" fmla="*/ 1136 h 2225"/>
                <a:gd name="T26" fmla="*/ 190 w 1833"/>
                <a:gd name="T27" fmla="*/ 1329 h 2225"/>
                <a:gd name="T28" fmla="*/ 0 w 1833"/>
                <a:gd name="T29" fmla="*/ 1476 h 2225"/>
                <a:gd name="T30" fmla="*/ 416 w 1833"/>
                <a:gd name="T31" fmla="*/ 2225 h 2225"/>
                <a:gd name="T32" fmla="*/ 416 w 1833"/>
                <a:gd name="T33" fmla="*/ 1413 h 2225"/>
                <a:gd name="T34" fmla="*/ 83 w 1833"/>
                <a:gd name="T35" fmla="*/ 2064 h 2225"/>
                <a:gd name="T36" fmla="*/ 419 w 1833"/>
                <a:gd name="T37" fmla="*/ 2064 h 2225"/>
                <a:gd name="T38" fmla="*/ 108 w 1833"/>
                <a:gd name="T39" fmla="*/ 1974 h 2225"/>
                <a:gd name="T40" fmla="*/ 394 w 1833"/>
                <a:gd name="T41" fmla="*/ 1924 h 2225"/>
                <a:gd name="T42" fmla="*/ 384 w 1833"/>
                <a:gd name="T43" fmla="*/ 1836 h 2225"/>
                <a:gd name="T44" fmla="*/ 419 w 1833"/>
                <a:gd name="T45" fmla="*/ 1801 h 2225"/>
                <a:gd name="T46" fmla="*/ 1643 w 1833"/>
                <a:gd name="T47" fmla="*/ 1413 h 2225"/>
                <a:gd name="T48" fmla="*/ 1082 w 1833"/>
                <a:gd name="T49" fmla="*/ 1101 h 2225"/>
                <a:gd name="T50" fmla="*/ 1415 w 1833"/>
                <a:gd name="T51" fmla="*/ 1171 h 2225"/>
                <a:gd name="T52" fmla="*/ 1417 w 1833"/>
                <a:gd name="T53" fmla="*/ 1413 h 2225"/>
                <a:gd name="T54" fmla="*/ 1417 w 1833"/>
                <a:gd name="T55" fmla="*/ 2225 h 2225"/>
                <a:gd name="T56" fmla="*/ 1833 w 1833"/>
                <a:gd name="T57" fmla="*/ 1476 h 2225"/>
                <a:gd name="T58" fmla="*/ 1462 w 1833"/>
                <a:gd name="T59" fmla="*/ 2089 h 2225"/>
                <a:gd name="T60" fmla="*/ 1748 w 1833"/>
                <a:gd name="T61" fmla="*/ 2039 h 2225"/>
                <a:gd name="T62" fmla="*/ 1748 w 1833"/>
                <a:gd name="T63" fmla="*/ 1974 h 2225"/>
                <a:gd name="T64" fmla="*/ 1462 w 1833"/>
                <a:gd name="T65" fmla="*/ 1924 h 2225"/>
                <a:gd name="T66" fmla="*/ 1748 w 1833"/>
                <a:gd name="T67" fmla="*/ 1974 h 2225"/>
                <a:gd name="T68" fmla="*/ 1738 w 1833"/>
                <a:gd name="T69" fmla="*/ 1766 h 2225"/>
                <a:gd name="T70" fmla="*/ 650 w 1833"/>
                <a:gd name="T71" fmla="*/ 592 h 2225"/>
                <a:gd name="T72" fmla="*/ 1296 w 1833"/>
                <a:gd name="T73" fmla="*/ 113 h 2225"/>
                <a:gd name="T74" fmla="*/ 537 w 1833"/>
                <a:gd name="T75" fmla="*/ 113 h 2225"/>
                <a:gd name="T76" fmla="*/ 603 w 1833"/>
                <a:gd name="T77" fmla="*/ 113 h 2225"/>
                <a:gd name="T78" fmla="*/ 1231 w 1833"/>
                <a:gd name="T79" fmla="*/ 113 h 2225"/>
                <a:gd name="T80" fmla="*/ 650 w 1833"/>
                <a:gd name="T81" fmla="*/ 526 h 2225"/>
                <a:gd name="T82" fmla="*/ 405 w 1833"/>
                <a:gd name="T83" fmla="*/ 902 h 2225"/>
                <a:gd name="T84" fmla="*/ 803 w 1833"/>
                <a:gd name="T85" fmla="*/ 1101 h 2225"/>
                <a:gd name="T86" fmla="*/ 882 w 1833"/>
                <a:gd name="T87" fmla="*/ 1250 h 2225"/>
                <a:gd name="T88" fmla="*/ 1031 w 1833"/>
                <a:gd name="T89" fmla="*/ 1171 h 2225"/>
                <a:gd name="T90" fmla="*/ 952 w 1833"/>
                <a:gd name="T91" fmla="*/ 1021 h 2225"/>
                <a:gd name="T92" fmla="*/ 1457 w 1833"/>
                <a:gd name="T93" fmla="*/ 874 h 2225"/>
                <a:gd name="T94" fmla="*/ 1303 w 1833"/>
                <a:gd name="T95" fmla="*/ 652 h 2225"/>
                <a:gd name="T96" fmla="*/ 530 w 1833"/>
                <a:gd name="T97" fmla="*/ 652 h 2225"/>
                <a:gd name="T98" fmla="*/ 377 w 1833"/>
                <a:gd name="T99" fmla="*/ 874 h 2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33" h="2225">
                  <a:moveTo>
                    <a:pt x="1093" y="1413"/>
                  </a:moveTo>
                  <a:cubicBezTo>
                    <a:pt x="952" y="1413"/>
                    <a:pt x="952" y="1413"/>
                    <a:pt x="952" y="1413"/>
                  </a:cubicBezTo>
                  <a:cubicBezTo>
                    <a:pt x="952" y="1301"/>
                    <a:pt x="952" y="1301"/>
                    <a:pt x="952" y="1301"/>
                  </a:cubicBezTo>
                  <a:cubicBezTo>
                    <a:pt x="940" y="1304"/>
                    <a:pt x="929" y="1305"/>
                    <a:pt x="917" y="1305"/>
                  </a:cubicBezTo>
                  <a:cubicBezTo>
                    <a:pt x="905" y="1305"/>
                    <a:pt x="893" y="1304"/>
                    <a:pt x="882" y="1301"/>
                  </a:cubicBezTo>
                  <a:cubicBezTo>
                    <a:pt x="882" y="1413"/>
                    <a:pt x="882" y="1413"/>
                    <a:pt x="882" y="1413"/>
                  </a:cubicBezTo>
                  <a:cubicBezTo>
                    <a:pt x="740" y="1413"/>
                    <a:pt x="740" y="1413"/>
                    <a:pt x="740" y="1413"/>
                  </a:cubicBezTo>
                  <a:cubicBezTo>
                    <a:pt x="705" y="1413"/>
                    <a:pt x="677" y="1441"/>
                    <a:pt x="677" y="1476"/>
                  </a:cubicBezTo>
                  <a:cubicBezTo>
                    <a:pt x="677" y="2162"/>
                    <a:pt x="677" y="2162"/>
                    <a:pt x="677" y="2162"/>
                  </a:cubicBezTo>
                  <a:cubicBezTo>
                    <a:pt x="677" y="2197"/>
                    <a:pt x="705" y="2225"/>
                    <a:pt x="740" y="2225"/>
                  </a:cubicBezTo>
                  <a:cubicBezTo>
                    <a:pt x="1093" y="2225"/>
                    <a:pt x="1093" y="2225"/>
                    <a:pt x="1093" y="2225"/>
                  </a:cubicBezTo>
                  <a:cubicBezTo>
                    <a:pt x="1128" y="2225"/>
                    <a:pt x="1156" y="2197"/>
                    <a:pt x="1156" y="2162"/>
                  </a:cubicBezTo>
                  <a:cubicBezTo>
                    <a:pt x="1156" y="1476"/>
                    <a:pt x="1156" y="1476"/>
                    <a:pt x="1156" y="1476"/>
                  </a:cubicBezTo>
                  <a:cubicBezTo>
                    <a:pt x="1156" y="1441"/>
                    <a:pt x="1128" y="1413"/>
                    <a:pt x="1093" y="1413"/>
                  </a:cubicBezTo>
                  <a:close/>
                  <a:moveTo>
                    <a:pt x="1071" y="2089"/>
                  </a:moveTo>
                  <a:cubicBezTo>
                    <a:pt x="785" y="2089"/>
                    <a:pt x="785" y="2089"/>
                    <a:pt x="785" y="2089"/>
                  </a:cubicBezTo>
                  <a:cubicBezTo>
                    <a:pt x="771" y="2089"/>
                    <a:pt x="760" y="2078"/>
                    <a:pt x="760" y="2064"/>
                  </a:cubicBezTo>
                  <a:cubicBezTo>
                    <a:pt x="760" y="2050"/>
                    <a:pt x="771" y="2039"/>
                    <a:pt x="785" y="2039"/>
                  </a:cubicBezTo>
                  <a:cubicBezTo>
                    <a:pt x="1071" y="2039"/>
                    <a:pt x="1071" y="2039"/>
                    <a:pt x="1071" y="2039"/>
                  </a:cubicBezTo>
                  <a:cubicBezTo>
                    <a:pt x="1085" y="2039"/>
                    <a:pt x="1096" y="2050"/>
                    <a:pt x="1096" y="2064"/>
                  </a:cubicBezTo>
                  <a:cubicBezTo>
                    <a:pt x="1096" y="2078"/>
                    <a:pt x="1085" y="2089"/>
                    <a:pt x="1071" y="2089"/>
                  </a:cubicBezTo>
                  <a:close/>
                  <a:moveTo>
                    <a:pt x="1071" y="1974"/>
                  </a:moveTo>
                  <a:cubicBezTo>
                    <a:pt x="785" y="1974"/>
                    <a:pt x="785" y="1974"/>
                    <a:pt x="785" y="1974"/>
                  </a:cubicBezTo>
                  <a:cubicBezTo>
                    <a:pt x="771" y="1974"/>
                    <a:pt x="760" y="1963"/>
                    <a:pt x="760" y="1949"/>
                  </a:cubicBezTo>
                  <a:cubicBezTo>
                    <a:pt x="760" y="1935"/>
                    <a:pt x="771" y="1924"/>
                    <a:pt x="785" y="1924"/>
                  </a:cubicBezTo>
                  <a:cubicBezTo>
                    <a:pt x="1071" y="1924"/>
                    <a:pt x="1071" y="1924"/>
                    <a:pt x="1071" y="1924"/>
                  </a:cubicBezTo>
                  <a:cubicBezTo>
                    <a:pt x="1085" y="1924"/>
                    <a:pt x="1096" y="1935"/>
                    <a:pt x="1096" y="1949"/>
                  </a:cubicBezTo>
                  <a:cubicBezTo>
                    <a:pt x="1096" y="1963"/>
                    <a:pt x="1085" y="1974"/>
                    <a:pt x="1071" y="1974"/>
                  </a:cubicBezTo>
                  <a:close/>
                  <a:moveTo>
                    <a:pt x="1061" y="1836"/>
                  </a:moveTo>
                  <a:cubicBezTo>
                    <a:pt x="1042" y="1836"/>
                    <a:pt x="1026" y="1820"/>
                    <a:pt x="1026" y="1801"/>
                  </a:cubicBezTo>
                  <a:cubicBezTo>
                    <a:pt x="1026" y="1782"/>
                    <a:pt x="1042" y="1766"/>
                    <a:pt x="1061" y="1766"/>
                  </a:cubicBezTo>
                  <a:cubicBezTo>
                    <a:pt x="1081" y="1766"/>
                    <a:pt x="1096" y="1782"/>
                    <a:pt x="1096" y="1801"/>
                  </a:cubicBezTo>
                  <a:cubicBezTo>
                    <a:pt x="1096" y="1820"/>
                    <a:pt x="1081" y="1836"/>
                    <a:pt x="1061" y="1836"/>
                  </a:cubicBezTo>
                  <a:close/>
                  <a:moveTo>
                    <a:pt x="416" y="1413"/>
                  </a:moveTo>
                  <a:cubicBezTo>
                    <a:pt x="260" y="1413"/>
                    <a:pt x="260" y="1413"/>
                    <a:pt x="260" y="1413"/>
                  </a:cubicBezTo>
                  <a:cubicBezTo>
                    <a:pt x="260" y="1329"/>
                    <a:pt x="260" y="1329"/>
                    <a:pt x="260" y="1329"/>
                  </a:cubicBezTo>
                  <a:cubicBezTo>
                    <a:pt x="260" y="1242"/>
                    <a:pt x="331" y="1171"/>
                    <a:pt x="418" y="1171"/>
                  </a:cubicBezTo>
                  <a:cubicBezTo>
                    <a:pt x="751" y="1171"/>
                    <a:pt x="751" y="1171"/>
                    <a:pt x="751" y="1171"/>
                  </a:cubicBezTo>
                  <a:cubicBezTo>
                    <a:pt x="749" y="1159"/>
                    <a:pt x="748" y="1148"/>
                    <a:pt x="748" y="1136"/>
                  </a:cubicBezTo>
                  <a:cubicBezTo>
                    <a:pt x="748" y="1124"/>
                    <a:pt x="749" y="1112"/>
                    <a:pt x="751" y="1101"/>
                  </a:cubicBezTo>
                  <a:cubicBezTo>
                    <a:pt x="418" y="1101"/>
                    <a:pt x="418" y="1101"/>
                    <a:pt x="418" y="1101"/>
                  </a:cubicBezTo>
                  <a:cubicBezTo>
                    <a:pt x="293" y="1101"/>
                    <a:pt x="190" y="1203"/>
                    <a:pt x="190" y="1329"/>
                  </a:cubicBezTo>
                  <a:cubicBezTo>
                    <a:pt x="190" y="1413"/>
                    <a:pt x="190" y="1413"/>
                    <a:pt x="190" y="1413"/>
                  </a:cubicBezTo>
                  <a:cubicBezTo>
                    <a:pt x="63" y="1413"/>
                    <a:pt x="63" y="1413"/>
                    <a:pt x="63" y="1413"/>
                  </a:cubicBezTo>
                  <a:cubicBezTo>
                    <a:pt x="28" y="1413"/>
                    <a:pt x="0" y="1441"/>
                    <a:pt x="0" y="1476"/>
                  </a:cubicBezTo>
                  <a:cubicBezTo>
                    <a:pt x="0" y="2162"/>
                    <a:pt x="0" y="2162"/>
                    <a:pt x="0" y="2162"/>
                  </a:cubicBezTo>
                  <a:cubicBezTo>
                    <a:pt x="0" y="2197"/>
                    <a:pt x="28" y="2225"/>
                    <a:pt x="63" y="2225"/>
                  </a:cubicBezTo>
                  <a:cubicBezTo>
                    <a:pt x="416" y="2225"/>
                    <a:pt x="416" y="2225"/>
                    <a:pt x="416" y="2225"/>
                  </a:cubicBezTo>
                  <a:cubicBezTo>
                    <a:pt x="451" y="2225"/>
                    <a:pt x="480" y="2197"/>
                    <a:pt x="480" y="2162"/>
                  </a:cubicBezTo>
                  <a:cubicBezTo>
                    <a:pt x="480" y="1476"/>
                    <a:pt x="480" y="1476"/>
                    <a:pt x="480" y="1476"/>
                  </a:cubicBezTo>
                  <a:cubicBezTo>
                    <a:pt x="480" y="1441"/>
                    <a:pt x="451" y="1413"/>
                    <a:pt x="416" y="1413"/>
                  </a:cubicBezTo>
                  <a:close/>
                  <a:moveTo>
                    <a:pt x="394" y="2089"/>
                  </a:moveTo>
                  <a:cubicBezTo>
                    <a:pt x="108" y="2089"/>
                    <a:pt x="108" y="2089"/>
                    <a:pt x="108" y="2089"/>
                  </a:cubicBezTo>
                  <a:cubicBezTo>
                    <a:pt x="94" y="2089"/>
                    <a:pt x="83" y="2078"/>
                    <a:pt x="83" y="2064"/>
                  </a:cubicBezTo>
                  <a:cubicBezTo>
                    <a:pt x="83" y="2050"/>
                    <a:pt x="94" y="2039"/>
                    <a:pt x="108" y="2039"/>
                  </a:cubicBezTo>
                  <a:cubicBezTo>
                    <a:pt x="394" y="2039"/>
                    <a:pt x="394" y="2039"/>
                    <a:pt x="394" y="2039"/>
                  </a:cubicBezTo>
                  <a:cubicBezTo>
                    <a:pt x="408" y="2039"/>
                    <a:pt x="419" y="2050"/>
                    <a:pt x="419" y="2064"/>
                  </a:cubicBezTo>
                  <a:cubicBezTo>
                    <a:pt x="419" y="2078"/>
                    <a:pt x="408" y="2089"/>
                    <a:pt x="394" y="2089"/>
                  </a:cubicBezTo>
                  <a:close/>
                  <a:moveTo>
                    <a:pt x="394" y="1974"/>
                  </a:moveTo>
                  <a:cubicBezTo>
                    <a:pt x="108" y="1974"/>
                    <a:pt x="108" y="1974"/>
                    <a:pt x="108" y="1974"/>
                  </a:cubicBezTo>
                  <a:cubicBezTo>
                    <a:pt x="94" y="1974"/>
                    <a:pt x="83" y="1963"/>
                    <a:pt x="83" y="1949"/>
                  </a:cubicBezTo>
                  <a:cubicBezTo>
                    <a:pt x="83" y="1935"/>
                    <a:pt x="94" y="1924"/>
                    <a:pt x="108" y="1924"/>
                  </a:cubicBezTo>
                  <a:cubicBezTo>
                    <a:pt x="394" y="1924"/>
                    <a:pt x="394" y="1924"/>
                    <a:pt x="394" y="1924"/>
                  </a:cubicBezTo>
                  <a:cubicBezTo>
                    <a:pt x="408" y="1924"/>
                    <a:pt x="419" y="1935"/>
                    <a:pt x="419" y="1949"/>
                  </a:cubicBezTo>
                  <a:cubicBezTo>
                    <a:pt x="419" y="1963"/>
                    <a:pt x="408" y="1974"/>
                    <a:pt x="394" y="1974"/>
                  </a:cubicBezTo>
                  <a:close/>
                  <a:moveTo>
                    <a:pt x="384" y="1836"/>
                  </a:moveTo>
                  <a:cubicBezTo>
                    <a:pt x="365" y="1836"/>
                    <a:pt x="350" y="1820"/>
                    <a:pt x="350" y="1801"/>
                  </a:cubicBezTo>
                  <a:cubicBezTo>
                    <a:pt x="350" y="1782"/>
                    <a:pt x="365" y="1766"/>
                    <a:pt x="384" y="1766"/>
                  </a:cubicBezTo>
                  <a:cubicBezTo>
                    <a:pt x="404" y="1766"/>
                    <a:pt x="419" y="1782"/>
                    <a:pt x="419" y="1801"/>
                  </a:cubicBezTo>
                  <a:cubicBezTo>
                    <a:pt x="419" y="1820"/>
                    <a:pt x="404" y="1836"/>
                    <a:pt x="384" y="1836"/>
                  </a:cubicBezTo>
                  <a:close/>
                  <a:moveTo>
                    <a:pt x="1770" y="1413"/>
                  </a:moveTo>
                  <a:cubicBezTo>
                    <a:pt x="1643" y="1413"/>
                    <a:pt x="1643" y="1413"/>
                    <a:pt x="1643" y="1413"/>
                  </a:cubicBezTo>
                  <a:cubicBezTo>
                    <a:pt x="1643" y="1329"/>
                    <a:pt x="1643" y="1329"/>
                    <a:pt x="1643" y="1329"/>
                  </a:cubicBezTo>
                  <a:cubicBezTo>
                    <a:pt x="1643" y="1203"/>
                    <a:pt x="1541" y="1101"/>
                    <a:pt x="1415" y="1101"/>
                  </a:cubicBezTo>
                  <a:cubicBezTo>
                    <a:pt x="1082" y="1101"/>
                    <a:pt x="1082" y="1101"/>
                    <a:pt x="1082" y="1101"/>
                  </a:cubicBezTo>
                  <a:cubicBezTo>
                    <a:pt x="1085" y="1112"/>
                    <a:pt x="1086" y="1124"/>
                    <a:pt x="1086" y="1136"/>
                  </a:cubicBezTo>
                  <a:cubicBezTo>
                    <a:pt x="1086" y="1148"/>
                    <a:pt x="1085" y="1159"/>
                    <a:pt x="1082" y="1171"/>
                  </a:cubicBezTo>
                  <a:cubicBezTo>
                    <a:pt x="1415" y="1171"/>
                    <a:pt x="1415" y="1171"/>
                    <a:pt x="1415" y="1171"/>
                  </a:cubicBezTo>
                  <a:cubicBezTo>
                    <a:pt x="1503" y="1171"/>
                    <a:pt x="1574" y="1242"/>
                    <a:pt x="1574" y="1329"/>
                  </a:cubicBezTo>
                  <a:cubicBezTo>
                    <a:pt x="1574" y="1413"/>
                    <a:pt x="1574" y="1413"/>
                    <a:pt x="1574" y="1413"/>
                  </a:cubicBezTo>
                  <a:cubicBezTo>
                    <a:pt x="1417" y="1413"/>
                    <a:pt x="1417" y="1413"/>
                    <a:pt x="1417" y="1413"/>
                  </a:cubicBezTo>
                  <a:cubicBezTo>
                    <a:pt x="1382" y="1413"/>
                    <a:pt x="1354" y="1441"/>
                    <a:pt x="1354" y="1476"/>
                  </a:cubicBezTo>
                  <a:cubicBezTo>
                    <a:pt x="1354" y="2162"/>
                    <a:pt x="1354" y="2162"/>
                    <a:pt x="1354" y="2162"/>
                  </a:cubicBezTo>
                  <a:cubicBezTo>
                    <a:pt x="1354" y="2197"/>
                    <a:pt x="1382" y="2225"/>
                    <a:pt x="1417" y="2225"/>
                  </a:cubicBezTo>
                  <a:cubicBezTo>
                    <a:pt x="1770" y="2225"/>
                    <a:pt x="1770" y="2225"/>
                    <a:pt x="1770" y="2225"/>
                  </a:cubicBezTo>
                  <a:cubicBezTo>
                    <a:pt x="1805" y="2225"/>
                    <a:pt x="1833" y="2197"/>
                    <a:pt x="1833" y="2162"/>
                  </a:cubicBezTo>
                  <a:cubicBezTo>
                    <a:pt x="1833" y="1476"/>
                    <a:pt x="1833" y="1476"/>
                    <a:pt x="1833" y="1476"/>
                  </a:cubicBezTo>
                  <a:cubicBezTo>
                    <a:pt x="1833" y="1441"/>
                    <a:pt x="1805" y="1413"/>
                    <a:pt x="1770" y="1413"/>
                  </a:cubicBezTo>
                  <a:close/>
                  <a:moveTo>
                    <a:pt x="1748" y="2089"/>
                  </a:moveTo>
                  <a:cubicBezTo>
                    <a:pt x="1462" y="2089"/>
                    <a:pt x="1462" y="2089"/>
                    <a:pt x="1462" y="2089"/>
                  </a:cubicBezTo>
                  <a:cubicBezTo>
                    <a:pt x="1448" y="2089"/>
                    <a:pt x="1437" y="2078"/>
                    <a:pt x="1437" y="2064"/>
                  </a:cubicBezTo>
                  <a:cubicBezTo>
                    <a:pt x="1437" y="2050"/>
                    <a:pt x="1448" y="2039"/>
                    <a:pt x="1462" y="2039"/>
                  </a:cubicBezTo>
                  <a:cubicBezTo>
                    <a:pt x="1748" y="2039"/>
                    <a:pt x="1748" y="2039"/>
                    <a:pt x="1748" y="2039"/>
                  </a:cubicBezTo>
                  <a:cubicBezTo>
                    <a:pt x="1762" y="2039"/>
                    <a:pt x="1773" y="2050"/>
                    <a:pt x="1773" y="2064"/>
                  </a:cubicBezTo>
                  <a:cubicBezTo>
                    <a:pt x="1773" y="2078"/>
                    <a:pt x="1762" y="2089"/>
                    <a:pt x="1748" y="2089"/>
                  </a:cubicBezTo>
                  <a:close/>
                  <a:moveTo>
                    <a:pt x="1748" y="1974"/>
                  </a:moveTo>
                  <a:cubicBezTo>
                    <a:pt x="1462" y="1974"/>
                    <a:pt x="1462" y="1974"/>
                    <a:pt x="1462" y="1974"/>
                  </a:cubicBezTo>
                  <a:cubicBezTo>
                    <a:pt x="1448" y="1974"/>
                    <a:pt x="1437" y="1963"/>
                    <a:pt x="1437" y="1949"/>
                  </a:cubicBezTo>
                  <a:cubicBezTo>
                    <a:pt x="1437" y="1935"/>
                    <a:pt x="1448" y="1924"/>
                    <a:pt x="1462" y="1924"/>
                  </a:cubicBezTo>
                  <a:cubicBezTo>
                    <a:pt x="1748" y="1924"/>
                    <a:pt x="1748" y="1924"/>
                    <a:pt x="1748" y="1924"/>
                  </a:cubicBezTo>
                  <a:cubicBezTo>
                    <a:pt x="1762" y="1924"/>
                    <a:pt x="1773" y="1935"/>
                    <a:pt x="1773" y="1949"/>
                  </a:cubicBezTo>
                  <a:cubicBezTo>
                    <a:pt x="1773" y="1963"/>
                    <a:pt x="1762" y="1974"/>
                    <a:pt x="1748" y="1974"/>
                  </a:cubicBezTo>
                  <a:close/>
                  <a:moveTo>
                    <a:pt x="1738" y="1836"/>
                  </a:moveTo>
                  <a:cubicBezTo>
                    <a:pt x="1719" y="1836"/>
                    <a:pt x="1703" y="1820"/>
                    <a:pt x="1703" y="1801"/>
                  </a:cubicBezTo>
                  <a:cubicBezTo>
                    <a:pt x="1703" y="1782"/>
                    <a:pt x="1719" y="1766"/>
                    <a:pt x="1738" y="1766"/>
                  </a:cubicBezTo>
                  <a:cubicBezTo>
                    <a:pt x="1757" y="1766"/>
                    <a:pt x="1773" y="1782"/>
                    <a:pt x="1773" y="1801"/>
                  </a:cubicBezTo>
                  <a:cubicBezTo>
                    <a:pt x="1773" y="1820"/>
                    <a:pt x="1757" y="1836"/>
                    <a:pt x="1738" y="1836"/>
                  </a:cubicBezTo>
                  <a:close/>
                  <a:moveTo>
                    <a:pt x="650" y="592"/>
                  </a:moveTo>
                  <a:cubicBezTo>
                    <a:pt x="1184" y="592"/>
                    <a:pt x="1184" y="592"/>
                    <a:pt x="1184" y="592"/>
                  </a:cubicBezTo>
                  <a:cubicBezTo>
                    <a:pt x="1246" y="592"/>
                    <a:pt x="1296" y="541"/>
                    <a:pt x="1296" y="479"/>
                  </a:cubicBezTo>
                  <a:cubicBezTo>
                    <a:pt x="1296" y="113"/>
                    <a:pt x="1296" y="113"/>
                    <a:pt x="1296" y="113"/>
                  </a:cubicBezTo>
                  <a:cubicBezTo>
                    <a:pt x="1296" y="51"/>
                    <a:pt x="1246" y="0"/>
                    <a:pt x="1184" y="0"/>
                  </a:cubicBezTo>
                  <a:cubicBezTo>
                    <a:pt x="650" y="0"/>
                    <a:pt x="650" y="0"/>
                    <a:pt x="650" y="0"/>
                  </a:cubicBezTo>
                  <a:cubicBezTo>
                    <a:pt x="588" y="0"/>
                    <a:pt x="537" y="51"/>
                    <a:pt x="537" y="113"/>
                  </a:cubicBezTo>
                  <a:cubicBezTo>
                    <a:pt x="537" y="479"/>
                    <a:pt x="537" y="479"/>
                    <a:pt x="537" y="479"/>
                  </a:cubicBezTo>
                  <a:cubicBezTo>
                    <a:pt x="537" y="541"/>
                    <a:pt x="588" y="592"/>
                    <a:pt x="650" y="592"/>
                  </a:cubicBezTo>
                  <a:close/>
                  <a:moveTo>
                    <a:pt x="603" y="113"/>
                  </a:moveTo>
                  <a:cubicBezTo>
                    <a:pt x="603" y="87"/>
                    <a:pt x="624" y="66"/>
                    <a:pt x="650" y="66"/>
                  </a:cubicBezTo>
                  <a:cubicBezTo>
                    <a:pt x="1184" y="66"/>
                    <a:pt x="1184" y="66"/>
                    <a:pt x="1184" y="66"/>
                  </a:cubicBezTo>
                  <a:cubicBezTo>
                    <a:pt x="1210" y="66"/>
                    <a:pt x="1231" y="87"/>
                    <a:pt x="1231" y="113"/>
                  </a:cubicBezTo>
                  <a:cubicBezTo>
                    <a:pt x="1231" y="479"/>
                    <a:pt x="1231" y="479"/>
                    <a:pt x="1231" y="479"/>
                  </a:cubicBezTo>
                  <a:cubicBezTo>
                    <a:pt x="1231" y="505"/>
                    <a:pt x="1210" y="526"/>
                    <a:pt x="1184" y="526"/>
                  </a:cubicBezTo>
                  <a:cubicBezTo>
                    <a:pt x="650" y="526"/>
                    <a:pt x="650" y="526"/>
                    <a:pt x="650" y="526"/>
                  </a:cubicBezTo>
                  <a:cubicBezTo>
                    <a:pt x="624" y="526"/>
                    <a:pt x="603" y="505"/>
                    <a:pt x="603" y="479"/>
                  </a:cubicBezTo>
                  <a:lnTo>
                    <a:pt x="603" y="113"/>
                  </a:lnTo>
                  <a:close/>
                  <a:moveTo>
                    <a:pt x="405" y="902"/>
                  </a:moveTo>
                  <a:cubicBezTo>
                    <a:pt x="882" y="902"/>
                    <a:pt x="882" y="902"/>
                    <a:pt x="882" y="902"/>
                  </a:cubicBezTo>
                  <a:cubicBezTo>
                    <a:pt x="882" y="1021"/>
                    <a:pt x="882" y="1021"/>
                    <a:pt x="882" y="1021"/>
                  </a:cubicBezTo>
                  <a:cubicBezTo>
                    <a:pt x="844" y="1033"/>
                    <a:pt x="814" y="1063"/>
                    <a:pt x="803" y="1101"/>
                  </a:cubicBezTo>
                  <a:cubicBezTo>
                    <a:pt x="799" y="1112"/>
                    <a:pt x="797" y="1124"/>
                    <a:pt x="797" y="1136"/>
                  </a:cubicBezTo>
                  <a:cubicBezTo>
                    <a:pt x="797" y="1148"/>
                    <a:pt x="799" y="1160"/>
                    <a:pt x="803" y="1171"/>
                  </a:cubicBezTo>
                  <a:cubicBezTo>
                    <a:pt x="814" y="1209"/>
                    <a:pt x="844" y="1238"/>
                    <a:pt x="882" y="1250"/>
                  </a:cubicBezTo>
                  <a:cubicBezTo>
                    <a:pt x="893" y="1253"/>
                    <a:pt x="905" y="1255"/>
                    <a:pt x="917" y="1255"/>
                  </a:cubicBezTo>
                  <a:cubicBezTo>
                    <a:pt x="929" y="1255"/>
                    <a:pt x="941" y="1253"/>
                    <a:pt x="952" y="1250"/>
                  </a:cubicBezTo>
                  <a:cubicBezTo>
                    <a:pt x="990" y="1238"/>
                    <a:pt x="1020" y="1209"/>
                    <a:pt x="1031" y="1171"/>
                  </a:cubicBezTo>
                  <a:cubicBezTo>
                    <a:pt x="1034" y="1160"/>
                    <a:pt x="1036" y="1148"/>
                    <a:pt x="1036" y="1136"/>
                  </a:cubicBezTo>
                  <a:cubicBezTo>
                    <a:pt x="1036" y="1124"/>
                    <a:pt x="1034" y="1112"/>
                    <a:pt x="1031" y="1101"/>
                  </a:cubicBezTo>
                  <a:cubicBezTo>
                    <a:pt x="1019" y="1063"/>
                    <a:pt x="990" y="1033"/>
                    <a:pt x="952" y="1021"/>
                  </a:cubicBezTo>
                  <a:cubicBezTo>
                    <a:pt x="952" y="902"/>
                    <a:pt x="952" y="902"/>
                    <a:pt x="952" y="902"/>
                  </a:cubicBezTo>
                  <a:cubicBezTo>
                    <a:pt x="1429" y="902"/>
                    <a:pt x="1429" y="902"/>
                    <a:pt x="1429" y="902"/>
                  </a:cubicBezTo>
                  <a:cubicBezTo>
                    <a:pt x="1444" y="902"/>
                    <a:pt x="1457" y="889"/>
                    <a:pt x="1457" y="874"/>
                  </a:cubicBezTo>
                  <a:cubicBezTo>
                    <a:pt x="1457" y="861"/>
                    <a:pt x="1457" y="861"/>
                    <a:pt x="1457" y="861"/>
                  </a:cubicBezTo>
                  <a:cubicBezTo>
                    <a:pt x="1457" y="845"/>
                    <a:pt x="1449" y="823"/>
                    <a:pt x="1439" y="811"/>
                  </a:cubicBezTo>
                  <a:cubicBezTo>
                    <a:pt x="1303" y="652"/>
                    <a:pt x="1303" y="652"/>
                    <a:pt x="1303" y="652"/>
                  </a:cubicBezTo>
                  <a:cubicBezTo>
                    <a:pt x="1293" y="640"/>
                    <a:pt x="1273" y="631"/>
                    <a:pt x="1257" y="631"/>
                  </a:cubicBezTo>
                  <a:cubicBezTo>
                    <a:pt x="577" y="631"/>
                    <a:pt x="577" y="631"/>
                    <a:pt x="577" y="631"/>
                  </a:cubicBezTo>
                  <a:cubicBezTo>
                    <a:pt x="561" y="631"/>
                    <a:pt x="540" y="640"/>
                    <a:pt x="530" y="652"/>
                  </a:cubicBezTo>
                  <a:cubicBezTo>
                    <a:pt x="395" y="811"/>
                    <a:pt x="395" y="811"/>
                    <a:pt x="395" y="811"/>
                  </a:cubicBezTo>
                  <a:cubicBezTo>
                    <a:pt x="385" y="823"/>
                    <a:pt x="377" y="845"/>
                    <a:pt x="377" y="861"/>
                  </a:cubicBezTo>
                  <a:cubicBezTo>
                    <a:pt x="377" y="874"/>
                    <a:pt x="377" y="874"/>
                    <a:pt x="377" y="874"/>
                  </a:cubicBezTo>
                  <a:cubicBezTo>
                    <a:pt x="377" y="889"/>
                    <a:pt x="389" y="902"/>
                    <a:pt x="405" y="902"/>
                  </a:cubicBezTo>
                  <a:close/>
                </a:path>
              </a:pathLst>
            </a:custGeom>
            <a:solidFill>
              <a:schemeClr val="tx1"/>
            </a:solidFill>
            <a:ln>
              <a:noFill/>
            </a:ln>
          </p:spPr>
          <p:txBody>
            <a:bodyPr vert="horz" wrap="square" lIns="93247" tIns="46623" rIns="93247" bIns="46623" numCol="1" anchor="t" anchorCtr="0" compatLnSpc="1">
              <a:prstTxWarp prst="textNoShape">
                <a:avLst/>
              </a:prstTxWarp>
            </a:bodyPr>
            <a:lstStyle/>
            <a:p>
              <a:endParaRPr lang="en-US" sz="1836">
                <a:solidFill>
                  <a:schemeClr val="bg1"/>
                </a:solidFill>
              </a:endParaRPr>
            </a:p>
          </p:txBody>
        </p:sp>
        <p:sp>
          <p:nvSpPr>
            <p:cNvPr id="22" name="TextBox 21"/>
            <p:cNvSpPr txBox="1"/>
            <p:nvPr/>
          </p:nvSpPr>
          <p:spPr>
            <a:xfrm>
              <a:off x="6259896" y="4521729"/>
              <a:ext cx="1230243" cy="234807"/>
            </a:xfrm>
            <a:prstGeom prst="rect">
              <a:avLst/>
            </a:prstGeom>
            <a:noFill/>
          </p:spPr>
          <p:txBody>
            <a:bodyPr wrap="square" lIns="0" tIns="0" rIns="0" bIns="0" rtlCol="0">
              <a:spAutoFit/>
            </a:bodyPr>
            <a:lstStyle/>
            <a:p>
              <a:pPr algn="ctr" defTabSz="932417"/>
              <a:r>
                <a:rPr lang="en-US" sz="1496" dirty="0">
                  <a:latin typeface="Segoe" pitchFamily="34" charset="0"/>
                </a:rPr>
                <a:t>App back-end</a:t>
              </a:r>
            </a:p>
          </p:txBody>
        </p:sp>
      </p:grpSp>
      <p:cxnSp>
        <p:nvCxnSpPr>
          <p:cNvPr id="25" name="Straight Arrow Connector 24"/>
          <p:cNvCxnSpPr/>
          <p:nvPr/>
        </p:nvCxnSpPr>
        <p:spPr>
          <a:xfrm>
            <a:off x="8737898" y="2884824"/>
            <a:ext cx="1381647" cy="688628"/>
          </a:xfrm>
          <a:prstGeom prst="straightConnector1">
            <a:avLst/>
          </a:prstGeom>
          <a:ln w="38100">
            <a:solidFill>
              <a:schemeClr val="accent2">
                <a:alpha val="50000"/>
              </a:schemeClr>
            </a:solidFill>
            <a:headEnd type="none"/>
            <a:tailEnd type="triangle"/>
          </a:ln>
        </p:spPr>
        <p:style>
          <a:lnRef idx="3">
            <a:schemeClr val="dk1"/>
          </a:lnRef>
          <a:fillRef idx="0">
            <a:schemeClr val="dk1"/>
          </a:fillRef>
          <a:effectRef idx="2">
            <a:schemeClr val="dk1"/>
          </a:effectRef>
          <a:fontRef idx="minor">
            <a:schemeClr val="tx1"/>
          </a:fontRef>
        </p:style>
      </p:cxnSp>
      <p:cxnSp>
        <p:nvCxnSpPr>
          <p:cNvPr id="26" name="Straight Arrow Connector 25"/>
          <p:cNvCxnSpPr/>
          <p:nvPr/>
        </p:nvCxnSpPr>
        <p:spPr>
          <a:xfrm>
            <a:off x="8453291" y="2837676"/>
            <a:ext cx="719296" cy="2163273"/>
          </a:xfrm>
          <a:prstGeom prst="straightConnector1">
            <a:avLst/>
          </a:prstGeom>
          <a:ln w="38100">
            <a:solidFill>
              <a:schemeClr val="accent2">
                <a:alpha val="50000"/>
              </a:schemeClr>
            </a:solidFill>
            <a:headEnd type="none"/>
            <a:tailEnd type="triangle"/>
          </a:ln>
        </p:spPr>
        <p:style>
          <a:lnRef idx="3">
            <a:schemeClr val="dk1"/>
          </a:lnRef>
          <a:fillRef idx="0">
            <a:schemeClr val="dk1"/>
          </a:fillRef>
          <a:effectRef idx="2">
            <a:schemeClr val="dk1"/>
          </a:effectRef>
          <a:fontRef idx="minor">
            <a:schemeClr val="tx1"/>
          </a:fontRef>
        </p:style>
      </p:cxnSp>
      <p:cxnSp>
        <p:nvCxnSpPr>
          <p:cNvPr id="29" name="Straight Arrow Connector 28"/>
          <p:cNvCxnSpPr/>
          <p:nvPr/>
        </p:nvCxnSpPr>
        <p:spPr>
          <a:xfrm>
            <a:off x="10304799" y="2896240"/>
            <a:ext cx="366640" cy="645549"/>
          </a:xfrm>
          <a:prstGeom prst="straightConnector1">
            <a:avLst/>
          </a:prstGeom>
          <a:ln w="38100">
            <a:solidFill>
              <a:schemeClr val="accent2">
                <a:alpha val="50000"/>
              </a:schemeClr>
            </a:solidFill>
            <a:headEnd type="none"/>
            <a:tailEnd type="triangle"/>
          </a:ln>
        </p:spPr>
        <p:style>
          <a:lnRef idx="3">
            <a:schemeClr val="dk1"/>
          </a:lnRef>
          <a:fillRef idx="0">
            <a:schemeClr val="dk1"/>
          </a:fillRef>
          <a:effectRef idx="2">
            <a:schemeClr val="dk1"/>
          </a:effectRef>
          <a:fontRef idx="minor">
            <a:schemeClr val="tx1"/>
          </a:fontRef>
        </p:style>
      </p:cxnSp>
      <p:cxnSp>
        <p:nvCxnSpPr>
          <p:cNvPr id="31" name="Straight Arrow Connector 30"/>
          <p:cNvCxnSpPr/>
          <p:nvPr/>
        </p:nvCxnSpPr>
        <p:spPr>
          <a:xfrm flipH="1">
            <a:off x="9473858" y="3103211"/>
            <a:ext cx="683749" cy="1897738"/>
          </a:xfrm>
          <a:prstGeom prst="straightConnector1">
            <a:avLst/>
          </a:prstGeom>
          <a:ln w="38100">
            <a:solidFill>
              <a:schemeClr val="accent2">
                <a:alpha val="50000"/>
              </a:schemeClr>
            </a:solidFill>
            <a:headEnd type="none"/>
            <a:tailEnd type="triangle"/>
          </a:ln>
        </p:spPr>
        <p:style>
          <a:lnRef idx="3">
            <a:schemeClr val="dk1"/>
          </a:lnRef>
          <a:fillRef idx="0">
            <a:schemeClr val="dk1"/>
          </a:fillRef>
          <a:effectRef idx="2">
            <a:schemeClr val="dk1"/>
          </a:effectRef>
          <a:fontRef idx="minor">
            <a:schemeClr val="tx1"/>
          </a:fontRef>
        </p:style>
      </p:cxnSp>
      <p:cxnSp>
        <p:nvCxnSpPr>
          <p:cNvPr id="34" name="Straight Arrow Connector 33"/>
          <p:cNvCxnSpPr/>
          <p:nvPr/>
        </p:nvCxnSpPr>
        <p:spPr>
          <a:xfrm>
            <a:off x="7928469" y="4724183"/>
            <a:ext cx="594527" cy="713220"/>
          </a:xfrm>
          <a:prstGeom prst="straightConnector1">
            <a:avLst/>
          </a:prstGeom>
          <a:ln w="38100">
            <a:solidFill>
              <a:schemeClr val="accent3">
                <a:alpha val="50000"/>
              </a:schemeClr>
            </a:solidFill>
            <a:headEnd type="none"/>
            <a:tailEnd type="triangle"/>
          </a:ln>
        </p:spPr>
        <p:style>
          <a:lnRef idx="3">
            <a:schemeClr val="accent6"/>
          </a:lnRef>
          <a:fillRef idx="0">
            <a:schemeClr val="accent6"/>
          </a:fillRef>
          <a:effectRef idx="2">
            <a:schemeClr val="accent6"/>
          </a:effectRef>
          <a:fontRef idx="minor">
            <a:schemeClr val="tx1"/>
          </a:fontRef>
        </p:style>
      </p:cxnSp>
      <p:cxnSp>
        <p:nvCxnSpPr>
          <p:cNvPr id="36" name="Straight Arrow Connector 35"/>
          <p:cNvCxnSpPr/>
          <p:nvPr/>
        </p:nvCxnSpPr>
        <p:spPr>
          <a:xfrm flipV="1">
            <a:off x="9936384" y="4636664"/>
            <a:ext cx="183159" cy="422526"/>
          </a:xfrm>
          <a:prstGeom prst="straightConnector1">
            <a:avLst/>
          </a:prstGeom>
          <a:ln w="38100">
            <a:solidFill>
              <a:schemeClr val="accent3">
                <a:alpha val="50000"/>
              </a:schemeClr>
            </a:solidFill>
            <a:headEnd type="none"/>
            <a:tailEnd type="triangle"/>
          </a:ln>
        </p:spPr>
        <p:style>
          <a:lnRef idx="3">
            <a:schemeClr val="accent6"/>
          </a:lnRef>
          <a:fillRef idx="0">
            <a:schemeClr val="accent6"/>
          </a:fillRef>
          <a:effectRef idx="2">
            <a:schemeClr val="accent6"/>
          </a:effectRef>
          <a:fontRef idx="minor">
            <a:schemeClr val="tx1"/>
          </a:fontRef>
        </p:style>
      </p:cxnSp>
      <p:cxnSp>
        <p:nvCxnSpPr>
          <p:cNvPr id="39" name="Straight Arrow Connector 38"/>
          <p:cNvCxnSpPr/>
          <p:nvPr/>
        </p:nvCxnSpPr>
        <p:spPr>
          <a:xfrm flipV="1">
            <a:off x="10192186" y="4551440"/>
            <a:ext cx="532558" cy="999750"/>
          </a:xfrm>
          <a:prstGeom prst="straightConnector1">
            <a:avLst/>
          </a:prstGeom>
          <a:ln w="38100">
            <a:solidFill>
              <a:schemeClr val="accent3">
                <a:alpha val="50000"/>
              </a:schemeClr>
            </a:solidFill>
            <a:headEnd type="none"/>
            <a:tailEnd type="triangle"/>
          </a:ln>
        </p:spPr>
        <p:style>
          <a:lnRef idx="3">
            <a:schemeClr val="accent6"/>
          </a:lnRef>
          <a:fillRef idx="0">
            <a:schemeClr val="accent6"/>
          </a:fillRef>
          <a:effectRef idx="2">
            <a:schemeClr val="accent6"/>
          </a:effectRef>
          <a:fontRef idx="minor">
            <a:schemeClr val="tx1"/>
          </a:fontRef>
        </p:style>
      </p:cxnSp>
      <p:cxnSp>
        <p:nvCxnSpPr>
          <p:cNvPr id="42" name="Straight Arrow Connector 41"/>
          <p:cNvCxnSpPr/>
          <p:nvPr/>
        </p:nvCxnSpPr>
        <p:spPr>
          <a:xfrm flipH="1" flipV="1">
            <a:off x="10488119" y="2864967"/>
            <a:ext cx="359611" cy="660118"/>
          </a:xfrm>
          <a:prstGeom prst="straightConnector1">
            <a:avLst/>
          </a:prstGeom>
          <a:ln w="38100">
            <a:solidFill>
              <a:schemeClr val="accent3">
                <a:alpha val="50000"/>
              </a:schemeClr>
            </a:solidFill>
            <a:headEnd type="none"/>
            <a:tailEnd type="triangle"/>
          </a:ln>
        </p:spPr>
        <p:style>
          <a:lnRef idx="3">
            <a:schemeClr val="accent6"/>
          </a:lnRef>
          <a:fillRef idx="0">
            <a:schemeClr val="accent6"/>
          </a:fillRef>
          <a:effectRef idx="2">
            <a:schemeClr val="accent6"/>
          </a:effectRef>
          <a:fontRef idx="minor">
            <a:schemeClr val="tx1"/>
          </a:fontRef>
        </p:style>
      </p:cxnSp>
      <p:cxnSp>
        <p:nvCxnSpPr>
          <p:cNvPr id="45" name="Straight Arrow Connector 44"/>
          <p:cNvCxnSpPr/>
          <p:nvPr/>
        </p:nvCxnSpPr>
        <p:spPr>
          <a:xfrm flipH="1" flipV="1">
            <a:off x="8952548" y="2811559"/>
            <a:ext cx="1269635" cy="637338"/>
          </a:xfrm>
          <a:prstGeom prst="straightConnector1">
            <a:avLst/>
          </a:prstGeom>
          <a:ln w="38100">
            <a:solidFill>
              <a:schemeClr val="accent3">
                <a:alpha val="50000"/>
              </a:schemeClr>
            </a:solidFill>
            <a:headEnd type="none"/>
            <a:tailEnd type="triangle"/>
          </a:ln>
        </p:spPr>
        <p:style>
          <a:lnRef idx="3">
            <a:schemeClr val="accent6"/>
          </a:lnRef>
          <a:fillRef idx="0">
            <a:schemeClr val="accent6"/>
          </a:fillRef>
          <a:effectRef idx="2">
            <a:schemeClr val="accent6"/>
          </a:effectRef>
          <a:fontRef idx="minor">
            <a:schemeClr val="tx1"/>
          </a:fontRef>
        </p:style>
      </p:cxnSp>
      <p:grpSp>
        <p:nvGrpSpPr>
          <p:cNvPr id="2" name="Group 1"/>
          <p:cNvGrpSpPr/>
          <p:nvPr/>
        </p:nvGrpSpPr>
        <p:grpSpPr>
          <a:xfrm>
            <a:off x="8093264" y="1712206"/>
            <a:ext cx="709552" cy="1019727"/>
            <a:chOff x="8093264" y="1712206"/>
            <a:chExt cx="709552" cy="1019727"/>
          </a:xfrm>
        </p:grpSpPr>
        <p:sp>
          <p:nvSpPr>
            <p:cNvPr id="23" name="TextBox 22"/>
            <p:cNvSpPr txBox="1"/>
            <p:nvPr/>
          </p:nvSpPr>
          <p:spPr>
            <a:xfrm>
              <a:off x="8093264" y="2497159"/>
              <a:ext cx="709552" cy="234774"/>
            </a:xfrm>
            <a:prstGeom prst="rect">
              <a:avLst/>
            </a:prstGeom>
            <a:noFill/>
          </p:spPr>
          <p:txBody>
            <a:bodyPr wrap="none" lIns="0" tIns="0" rIns="0" bIns="0" rtlCol="0">
              <a:spAutoFit/>
            </a:bodyPr>
            <a:lstStyle/>
            <a:p>
              <a:pPr algn="ctr" defTabSz="932417"/>
              <a:r>
                <a:rPr lang="en-US" sz="1496" dirty="0">
                  <a:latin typeface="Segoe" pitchFamily="34" charset="0"/>
                </a:rPr>
                <a:t>iOS app</a:t>
              </a:r>
            </a:p>
          </p:txBody>
        </p:sp>
        <p:sp>
          <p:nvSpPr>
            <p:cNvPr id="35" name="Rounded Rectangle 6"/>
            <p:cNvSpPr/>
            <p:nvPr/>
          </p:nvSpPr>
          <p:spPr bwMode="auto">
            <a:xfrm>
              <a:off x="8236031" y="1712206"/>
              <a:ext cx="434519" cy="704980"/>
            </a:xfrm>
            <a:custGeom>
              <a:avLst/>
              <a:gdLst/>
              <a:ahLst/>
              <a:cxnLst/>
              <a:rect l="l" t="t" r="r" b="b"/>
              <a:pathLst>
                <a:path w="3286897" h="4658497">
                  <a:moveTo>
                    <a:pt x="1600200" y="4382531"/>
                  </a:moveTo>
                  <a:cubicBezTo>
                    <a:pt x="1600200" y="4367744"/>
                    <a:pt x="1588213" y="4355757"/>
                    <a:pt x="1573426" y="4355757"/>
                  </a:cubicBezTo>
                  <a:lnTo>
                    <a:pt x="811428" y="4355757"/>
                  </a:lnTo>
                  <a:cubicBezTo>
                    <a:pt x="796641" y="4355757"/>
                    <a:pt x="784654" y="4367744"/>
                    <a:pt x="784654" y="4382531"/>
                  </a:cubicBezTo>
                  <a:lnTo>
                    <a:pt x="784654" y="4489621"/>
                  </a:lnTo>
                  <a:cubicBezTo>
                    <a:pt x="784654" y="4504408"/>
                    <a:pt x="796641" y="4516395"/>
                    <a:pt x="811428" y="4516395"/>
                  </a:cubicBezTo>
                  <a:lnTo>
                    <a:pt x="1573426" y="4516395"/>
                  </a:lnTo>
                  <a:cubicBezTo>
                    <a:pt x="1588213" y="4516395"/>
                    <a:pt x="1600200" y="4504408"/>
                    <a:pt x="1600200" y="4489621"/>
                  </a:cubicBezTo>
                  <a:close/>
                  <a:moveTo>
                    <a:pt x="2502243" y="4382531"/>
                  </a:moveTo>
                  <a:cubicBezTo>
                    <a:pt x="2502243" y="4367744"/>
                    <a:pt x="2490256" y="4355757"/>
                    <a:pt x="2475469" y="4355757"/>
                  </a:cubicBezTo>
                  <a:lnTo>
                    <a:pt x="1713471" y="4355757"/>
                  </a:lnTo>
                  <a:cubicBezTo>
                    <a:pt x="1698684" y="4355757"/>
                    <a:pt x="1686697" y="4367744"/>
                    <a:pt x="1686697" y="4382531"/>
                  </a:cubicBezTo>
                  <a:lnTo>
                    <a:pt x="1686697" y="4489621"/>
                  </a:lnTo>
                  <a:cubicBezTo>
                    <a:pt x="1686697" y="4504408"/>
                    <a:pt x="1698684" y="4516395"/>
                    <a:pt x="1713471" y="4516395"/>
                  </a:cubicBezTo>
                  <a:lnTo>
                    <a:pt x="2475469" y="4516395"/>
                  </a:lnTo>
                  <a:cubicBezTo>
                    <a:pt x="2490256" y="4516395"/>
                    <a:pt x="2502243" y="4504408"/>
                    <a:pt x="2502243" y="4489621"/>
                  </a:cubicBezTo>
                  <a:close/>
                  <a:moveTo>
                    <a:pt x="3021231" y="480896"/>
                  </a:moveTo>
                  <a:cubicBezTo>
                    <a:pt x="3021231" y="375524"/>
                    <a:pt x="2935811" y="290104"/>
                    <a:pt x="2830439" y="290104"/>
                  </a:cubicBezTo>
                  <a:lnTo>
                    <a:pt x="444108" y="290104"/>
                  </a:lnTo>
                  <a:cubicBezTo>
                    <a:pt x="338736" y="290104"/>
                    <a:pt x="253316" y="375524"/>
                    <a:pt x="253316" y="480896"/>
                  </a:cubicBezTo>
                  <a:lnTo>
                    <a:pt x="253316" y="4029043"/>
                  </a:lnTo>
                  <a:cubicBezTo>
                    <a:pt x="253316" y="4134415"/>
                    <a:pt x="338736" y="4219835"/>
                    <a:pt x="444108" y="4219835"/>
                  </a:cubicBezTo>
                  <a:lnTo>
                    <a:pt x="2830439" y="4219835"/>
                  </a:lnTo>
                  <a:cubicBezTo>
                    <a:pt x="2935811" y="4219835"/>
                    <a:pt x="3021231" y="4134415"/>
                    <a:pt x="3021231" y="4029043"/>
                  </a:cubicBezTo>
                  <a:close/>
                  <a:moveTo>
                    <a:pt x="3286897" y="226566"/>
                  </a:moveTo>
                  <a:lnTo>
                    <a:pt x="3286897" y="4431931"/>
                  </a:lnTo>
                  <a:cubicBezTo>
                    <a:pt x="3286897" y="4557060"/>
                    <a:pt x="3185460" y="4658497"/>
                    <a:pt x="3060331" y="4658497"/>
                  </a:cubicBezTo>
                  <a:lnTo>
                    <a:pt x="226566" y="4658497"/>
                  </a:lnTo>
                  <a:cubicBezTo>
                    <a:pt x="101437" y="4658497"/>
                    <a:pt x="0" y="4557060"/>
                    <a:pt x="0" y="4431931"/>
                  </a:cubicBezTo>
                  <a:lnTo>
                    <a:pt x="0" y="226566"/>
                  </a:lnTo>
                  <a:cubicBezTo>
                    <a:pt x="0" y="101437"/>
                    <a:pt x="101437" y="0"/>
                    <a:pt x="226566" y="0"/>
                  </a:cubicBezTo>
                  <a:lnTo>
                    <a:pt x="3060331" y="0"/>
                  </a:lnTo>
                  <a:cubicBezTo>
                    <a:pt x="3185460" y="0"/>
                    <a:pt x="3286897" y="101437"/>
                    <a:pt x="3286897" y="226566"/>
                  </a:cubicBezTo>
                  <a:close/>
                </a:path>
              </a:pathLst>
            </a:custGeom>
            <a:solidFill>
              <a:schemeClr val="tx1"/>
            </a:solid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121898" tIns="60949" rIns="121898" bIns="60949" numCol="1" rtlCol="0" anchor="ctr" anchorCtr="0" compatLnSpc="1">
              <a:prstTxWarp prst="textNoShape">
                <a:avLst/>
              </a:prstTxWarp>
            </a:bodyPr>
            <a:lstStyle/>
            <a:p>
              <a:pPr defTabSz="822795"/>
              <a:endParaRPr lang="en-US" sz="2266" spc="-134" dirty="0">
                <a:solidFill>
                  <a:prstClr val="white"/>
                </a:solidFill>
                <a:latin typeface="Segoe Light" pitchFamily="34" charset="0"/>
              </a:endParaRPr>
            </a:p>
          </p:txBody>
        </p:sp>
      </p:grpSp>
      <p:grpSp>
        <p:nvGrpSpPr>
          <p:cNvPr id="3" name="Group 2"/>
          <p:cNvGrpSpPr/>
          <p:nvPr/>
        </p:nvGrpSpPr>
        <p:grpSpPr>
          <a:xfrm>
            <a:off x="9854309" y="1742025"/>
            <a:ext cx="1233976" cy="985509"/>
            <a:chOff x="9854309" y="1742025"/>
            <a:chExt cx="1233976" cy="985509"/>
          </a:xfrm>
        </p:grpSpPr>
        <p:sp>
          <p:nvSpPr>
            <p:cNvPr id="24" name="TextBox 23"/>
            <p:cNvSpPr txBox="1"/>
            <p:nvPr/>
          </p:nvSpPr>
          <p:spPr>
            <a:xfrm>
              <a:off x="9854309" y="2497343"/>
              <a:ext cx="1233976" cy="230191"/>
            </a:xfrm>
            <a:prstGeom prst="rect">
              <a:avLst/>
            </a:prstGeom>
            <a:noFill/>
          </p:spPr>
          <p:txBody>
            <a:bodyPr wrap="square" lIns="0" tIns="0" rIns="0" bIns="0" rtlCol="0">
              <a:spAutoFit/>
            </a:bodyPr>
            <a:lstStyle/>
            <a:p>
              <a:pPr algn="ctr" defTabSz="932417"/>
              <a:r>
                <a:rPr lang="en-US" sz="1496" dirty="0" smtClean="0">
                  <a:latin typeface="Segoe" pitchFamily="34" charset="0"/>
                </a:rPr>
                <a:t>Windows app</a:t>
              </a:r>
              <a:endParaRPr lang="en-US" sz="1496" dirty="0">
                <a:latin typeface="Segoe" pitchFamily="34" charset="0"/>
              </a:endParaRPr>
            </a:p>
          </p:txBody>
        </p:sp>
        <p:sp>
          <p:nvSpPr>
            <p:cNvPr id="37" name="Rounded Rectangle 6"/>
            <p:cNvSpPr/>
            <p:nvPr/>
          </p:nvSpPr>
          <p:spPr bwMode="auto">
            <a:xfrm rot="5400000">
              <a:off x="10127441" y="1615174"/>
              <a:ext cx="646126" cy="899828"/>
            </a:xfrm>
            <a:custGeom>
              <a:avLst/>
              <a:gdLst/>
              <a:ahLst/>
              <a:cxnLst/>
              <a:rect l="l" t="t" r="r" b="b"/>
              <a:pathLst>
                <a:path w="3286897" h="4658497">
                  <a:moveTo>
                    <a:pt x="1600200" y="4382531"/>
                  </a:moveTo>
                  <a:cubicBezTo>
                    <a:pt x="1600200" y="4367744"/>
                    <a:pt x="1588213" y="4355757"/>
                    <a:pt x="1573426" y="4355757"/>
                  </a:cubicBezTo>
                  <a:lnTo>
                    <a:pt x="811428" y="4355757"/>
                  </a:lnTo>
                  <a:cubicBezTo>
                    <a:pt x="796641" y="4355757"/>
                    <a:pt x="784654" y="4367744"/>
                    <a:pt x="784654" y="4382531"/>
                  </a:cubicBezTo>
                  <a:lnTo>
                    <a:pt x="784654" y="4489621"/>
                  </a:lnTo>
                  <a:cubicBezTo>
                    <a:pt x="784654" y="4504408"/>
                    <a:pt x="796641" y="4516395"/>
                    <a:pt x="811428" y="4516395"/>
                  </a:cubicBezTo>
                  <a:lnTo>
                    <a:pt x="1573426" y="4516395"/>
                  </a:lnTo>
                  <a:cubicBezTo>
                    <a:pt x="1588213" y="4516395"/>
                    <a:pt x="1600200" y="4504408"/>
                    <a:pt x="1600200" y="4489621"/>
                  </a:cubicBezTo>
                  <a:close/>
                  <a:moveTo>
                    <a:pt x="2502243" y="4382531"/>
                  </a:moveTo>
                  <a:cubicBezTo>
                    <a:pt x="2502243" y="4367744"/>
                    <a:pt x="2490256" y="4355757"/>
                    <a:pt x="2475469" y="4355757"/>
                  </a:cubicBezTo>
                  <a:lnTo>
                    <a:pt x="1713471" y="4355757"/>
                  </a:lnTo>
                  <a:cubicBezTo>
                    <a:pt x="1698684" y="4355757"/>
                    <a:pt x="1686697" y="4367744"/>
                    <a:pt x="1686697" y="4382531"/>
                  </a:cubicBezTo>
                  <a:lnTo>
                    <a:pt x="1686697" y="4489621"/>
                  </a:lnTo>
                  <a:cubicBezTo>
                    <a:pt x="1686697" y="4504408"/>
                    <a:pt x="1698684" y="4516395"/>
                    <a:pt x="1713471" y="4516395"/>
                  </a:cubicBezTo>
                  <a:lnTo>
                    <a:pt x="2475469" y="4516395"/>
                  </a:lnTo>
                  <a:cubicBezTo>
                    <a:pt x="2490256" y="4516395"/>
                    <a:pt x="2502243" y="4504408"/>
                    <a:pt x="2502243" y="4489621"/>
                  </a:cubicBezTo>
                  <a:close/>
                  <a:moveTo>
                    <a:pt x="3021231" y="480896"/>
                  </a:moveTo>
                  <a:cubicBezTo>
                    <a:pt x="3021231" y="375524"/>
                    <a:pt x="2935811" y="290104"/>
                    <a:pt x="2830439" y="290104"/>
                  </a:cubicBezTo>
                  <a:lnTo>
                    <a:pt x="444108" y="290104"/>
                  </a:lnTo>
                  <a:cubicBezTo>
                    <a:pt x="338736" y="290104"/>
                    <a:pt x="253316" y="375524"/>
                    <a:pt x="253316" y="480896"/>
                  </a:cubicBezTo>
                  <a:lnTo>
                    <a:pt x="253316" y="4029043"/>
                  </a:lnTo>
                  <a:cubicBezTo>
                    <a:pt x="253316" y="4134415"/>
                    <a:pt x="338736" y="4219835"/>
                    <a:pt x="444108" y="4219835"/>
                  </a:cubicBezTo>
                  <a:lnTo>
                    <a:pt x="2830439" y="4219835"/>
                  </a:lnTo>
                  <a:cubicBezTo>
                    <a:pt x="2935811" y="4219835"/>
                    <a:pt x="3021231" y="4134415"/>
                    <a:pt x="3021231" y="4029043"/>
                  </a:cubicBezTo>
                  <a:close/>
                  <a:moveTo>
                    <a:pt x="3286897" y="226566"/>
                  </a:moveTo>
                  <a:lnTo>
                    <a:pt x="3286897" y="4431931"/>
                  </a:lnTo>
                  <a:cubicBezTo>
                    <a:pt x="3286897" y="4557060"/>
                    <a:pt x="3185460" y="4658497"/>
                    <a:pt x="3060331" y="4658497"/>
                  </a:cubicBezTo>
                  <a:lnTo>
                    <a:pt x="226566" y="4658497"/>
                  </a:lnTo>
                  <a:cubicBezTo>
                    <a:pt x="101437" y="4658497"/>
                    <a:pt x="0" y="4557060"/>
                    <a:pt x="0" y="4431931"/>
                  </a:cubicBezTo>
                  <a:lnTo>
                    <a:pt x="0" y="226566"/>
                  </a:lnTo>
                  <a:cubicBezTo>
                    <a:pt x="0" y="101437"/>
                    <a:pt x="101437" y="0"/>
                    <a:pt x="226566" y="0"/>
                  </a:cubicBezTo>
                  <a:lnTo>
                    <a:pt x="3060331" y="0"/>
                  </a:lnTo>
                  <a:cubicBezTo>
                    <a:pt x="3185460" y="0"/>
                    <a:pt x="3286897" y="101437"/>
                    <a:pt x="3286897" y="226566"/>
                  </a:cubicBezTo>
                  <a:close/>
                </a:path>
              </a:pathLst>
            </a:custGeom>
            <a:solidFill>
              <a:schemeClr val="tx1"/>
            </a:solid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121898" tIns="60949" rIns="121898" bIns="60949" numCol="1" rtlCol="0" anchor="ctr" anchorCtr="0" compatLnSpc="1">
              <a:prstTxWarp prst="textNoShape">
                <a:avLst/>
              </a:prstTxWarp>
            </a:bodyPr>
            <a:lstStyle/>
            <a:p>
              <a:pPr defTabSz="822795"/>
              <a:endParaRPr lang="en-US" sz="2266" spc="-134" dirty="0">
                <a:solidFill>
                  <a:prstClr val="white"/>
                </a:solidFill>
                <a:latin typeface="Segoe Light" pitchFamily="34" charset="0"/>
              </a:endParaRPr>
            </a:p>
          </p:txBody>
        </p:sp>
      </p:grpSp>
      <p:grpSp>
        <p:nvGrpSpPr>
          <p:cNvPr id="33" name="Group 32"/>
          <p:cNvGrpSpPr/>
          <p:nvPr/>
        </p:nvGrpSpPr>
        <p:grpSpPr>
          <a:xfrm>
            <a:off x="10870731" y="2909843"/>
            <a:ext cx="1153879" cy="775667"/>
            <a:chOff x="10867162" y="4030738"/>
            <a:chExt cx="1154043" cy="775778"/>
          </a:xfrm>
        </p:grpSpPr>
        <p:sp>
          <p:nvSpPr>
            <p:cNvPr id="38" name="TextBox 37"/>
            <p:cNvSpPr txBox="1"/>
            <p:nvPr/>
          </p:nvSpPr>
          <p:spPr>
            <a:xfrm>
              <a:off x="10867162" y="4571709"/>
              <a:ext cx="1154043" cy="234807"/>
            </a:xfrm>
            <a:prstGeom prst="rect">
              <a:avLst/>
            </a:prstGeom>
            <a:noFill/>
          </p:spPr>
          <p:txBody>
            <a:bodyPr wrap="square" lIns="0" tIns="0" rIns="0" bIns="0" rtlCol="0">
              <a:spAutoFit/>
            </a:bodyPr>
            <a:lstStyle/>
            <a:p>
              <a:pPr algn="ctr" defTabSz="932417"/>
              <a:r>
                <a:rPr lang="en-US" sz="1496" dirty="0" smtClean="0">
                  <a:latin typeface="Segoe" pitchFamily="34" charset="0"/>
                </a:rPr>
                <a:t>MPNS</a:t>
              </a:r>
              <a:endParaRPr lang="en-US" sz="1496" dirty="0">
                <a:latin typeface="Segoe" pitchFamily="34" charset="0"/>
              </a:endParaRPr>
            </a:p>
          </p:txBody>
        </p:sp>
        <p:sp>
          <p:nvSpPr>
            <p:cNvPr id="40" name="Freeform 61"/>
            <p:cNvSpPr>
              <a:spLocks noEditPoints="1"/>
            </p:cNvSpPr>
            <p:nvPr/>
          </p:nvSpPr>
          <p:spPr bwMode="auto">
            <a:xfrm>
              <a:off x="11234078" y="4030738"/>
              <a:ext cx="437383" cy="514270"/>
            </a:xfrm>
            <a:custGeom>
              <a:avLst/>
              <a:gdLst>
                <a:gd name="T0" fmla="*/ 91 w 162"/>
                <a:gd name="T1" fmla="*/ 100 h 203"/>
                <a:gd name="T2" fmla="*/ 128 w 162"/>
                <a:gd name="T3" fmla="*/ 203 h 203"/>
                <a:gd name="T4" fmla="*/ 108 w 162"/>
                <a:gd name="T5" fmla="*/ 203 h 203"/>
                <a:gd name="T6" fmla="*/ 81 w 162"/>
                <a:gd name="T7" fmla="*/ 180 h 203"/>
                <a:gd name="T8" fmla="*/ 54 w 162"/>
                <a:gd name="T9" fmla="*/ 203 h 203"/>
                <a:gd name="T10" fmla="*/ 34 w 162"/>
                <a:gd name="T11" fmla="*/ 203 h 203"/>
                <a:gd name="T12" fmla="*/ 71 w 162"/>
                <a:gd name="T13" fmla="*/ 100 h 203"/>
                <a:gd name="T14" fmla="*/ 64 w 162"/>
                <a:gd name="T15" fmla="*/ 86 h 203"/>
                <a:gd name="T16" fmla="*/ 81 w 162"/>
                <a:gd name="T17" fmla="*/ 69 h 203"/>
                <a:gd name="T18" fmla="*/ 98 w 162"/>
                <a:gd name="T19" fmla="*/ 86 h 203"/>
                <a:gd name="T20" fmla="*/ 91 w 162"/>
                <a:gd name="T21" fmla="*/ 100 h 203"/>
                <a:gd name="T22" fmla="*/ 81 w 162"/>
                <a:gd name="T23" fmla="*/ 34 h 203"/>
                <a:gd name="T24" fmla="*/ 130 w 162"/>
                <a:gd name="T25" fmla="*/ 83 h 203"/>
                <a:gd name="T26" fmla="*/ 107 w 162"/>
                <a:gd name="T27" fmla="*/ 123 h 203"/>
                <a:gd name="T28" fmla="*/ 106 w 162"/>
                <a:gd name="T29" fmla="*/ 117 h 203"/>
                <a:gd name="T30" fmla="*/ 121 w 162"/>
                <a:gd name="T31" fmla="*/ 86 h 203"/>
                <a:gd name="T32" fmla="*/ 81 w 162"/>
                <a:gd name="T33" fmla="*/ 47 h 203"/>
                <a:gd name="T34" fmla="*/ 42 w 162"/>
                <a:gd name="T35" fmla="*/ 86 h 203"/>
                <a:gd name="T36" fmla="*/ 56 w 162"/>
                <a:gd name="T37" fmla="*/ 117 h 203"/>
                <a:gd name="T38" fmla="*/ 55 w 162"/>
                <a:gd name="T39" fmla="*/ 123 h 203"/>
                <a:gd name="T40" fmla="*/ 33 w 162"/>
                <a:gd name="T41" fmla="*/ 83 h 203"/>
                <a:gd name="T42" fmla="*/ 81 w 162"/>
                <a:gd name="T43" fmla="*/ 34 h 203"/>
                <a:gd name="T44" fmla="*/ 81 w 162"/>
                <a:gd name="T45" fmla="*/ 0 h 203"/>
                <a:gd name="T46" fmla="*/ 162 w 162"/>
                <a:gd name="T47" fmla="*/ 81 h 203"/>
                <a:gd name="T48" fmla="*/ 118 w 162"/>
                <a:gd name="T49" fmla="*/ 154 h 203"/>
                <a:gd name="T50" fmla="*/ 115 w 162"/>
                <a:gd name="T51" fmla="*/ 148 h 203"/>
                <a:gd name="T52" fmla="*/ 153 w 162"/>
                <a:gd name="T53" fmla="*/ 85 h 203"/>
                <a:gd name="T54" fmla="*/ 81 w 162"/>
                <a:gd name="T55" fmla="*/ 13 h 203"/>
                <a:gd name="T56" fmla="*/ 10 w 162"/>
                <a:gd name="T57" fmla="*/ 85 h 203"/>
                <a:gd name="T58" fmla="*/ 47 w 162"/>
                <a:gd name="T59" fmla="*/ 148 h 203"/>
                <a:gd name="T60" fmla="*/ 45 w 162"/>
                <a:gd name="T61" fmla="*/ 154 h 203"/>
                <a:gd name="T62" fmla="*/ 0 w 162"/>
                <a:gd name="T63" fmla="*/ 81 h 203"/>
                <a:gd name="T64" fmla="*/ 81 w 162"/>
                <a:gd name="T65" fmla="*/ 0 h 203"/>
                <a:gd name="T66" fmla="*/ 81 w 162"/>
                <a:gd name="T67" fmla="*/ 124 h 203"/>
                <a:gd name="T68" fmla="*/ 89 w 162"/>
                <a:gd name="T69" fmla="*/ 132 h 203"/>
                <a:gd name="T70" fmla="*/ 81 w 162"/>
                <a:gd name="T71" fmla="*/ 139 h 203"/>
                <a:gd name="T72" fmla="*/ 73 w 162"/>
                <a:gd name="T73" fmla="*/ 132 h 203"/>
                <a:gd name="T74" fmla="*/ 81 w 162"/>
                <a:gd name="T75" fmla="*/ 124 h 203"/>
                <a:gd name="T76" fmla="*/ 81 w 162"/>
                <a:gd name="T77" fmla="*/ 171 h 203"/>
                <a:gd name="T78" fmla="*/ 95 w 162"/>
                <a:gd name="T79" fmla="*/ 160 h 203"/>
                <a:gd name="T80" fmla="*/ 81 w 162"/>
                <a:gd name="T81" fmla="*/ 149 h 203"/>
                <a:gd name="T82" fmla="*/ 68 w 162"/>
                <a:gd name="T83" fmla="*/ 160 h 203"/>
                <a:gd name="T84" fmla="*/ 81 w 162"/>
                <a:gd name="T85" fmla="*/ 171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2" h="203">
                  <a:moveTo>
                    <a:pt x="91" y="100"/>
                  </a:moveTo>
                  <a:cubicBezTo>
                    <a:pt x="98" y="144"/>
                    <a:pt x="114" y="181"/>
                    <a:pt x="128" y="203"/>
                  </a:cubicBezTo>
                  <a:cubicBezTo>
                    <a:pt x="108" y="203"/>
                    <a:pt x="108" y="203"/>
                    <a:pt x="108" y="203"/>
                  </a:cubicBezTo>
                  <a:cubicBezTo>
                    <a:pt x="108" y="190"/>
                    <a:pt x="100" y="180"/>
                    <a:pt x="81" y="180"/>
                  </a:cubicBezTo>
                  <a:cubicBezTo>
                    <a:pt x="63" y="180"/>
                    <a:pt x="55" y="190"/>
                    <a:pt x="54" y="203"/>
                  </a:cubicBezTo>
                  <a:cubicBezTo>
                    <a:pt x="34" y="203"/>
                    <a:pt x="34" y="203"/>
                    <a:pt x="34" y="203"/>
                  </a:cubicBezTo>
                  <a:cubicBezTo>
                    <a:pt x="49" y="181"/>
                    <a:pt x="64" y="144"/>
                    <a:pt x="71" y="100"/>
                  </a:cubicBezTo>
                  <a:cubicBezTo>
                    <a:pt x="67" y="97"/>
                    <a:pt x="64" y="92"/>
                    <a:pt x="64" y="86"/>
                  </a:cubicBezTo>
                  <a:cubicBezTo>
                    <a:pt x="64" y="77"/>
                    <a:pt x="72" y="69"/>
                    <a:pt x="81" y="69"/>
                  </a:cubicBezTo>
                  <a:cubicBezTo>
                    <a:pt x="91" y="69"/>
                    <a:pt x="98" y="77"/>
                    <a:pt x="98" y="86"/>
                  </a:cubicBezTo>
                  <a:cubicBezTo>
                    <a:pt x="98" y="92"/>
                    <a:pt x="96" y="97"/>
                    <a:pt x="91" y="100"/>
                  </a:cubicBezTo>
                  <a:close/>
                  <a:moveTo>
                    <a:pt x="81" y="34"/>
                  </a:moveTo>
                  <a:cubicBezTo>
                    <a:pt x="108" y="34"/>
                    <a:pt x="130" y="56"/>
                    <a:pt x="130" y="83"/>
                  </a:cubicBezTo>
                  <a:cubicBezTo>
                    <a:pt x="130" y="100"/>
                    <a:pt x="121" y="115"/>
                    <a:pt x="107" y="123"/>
                  </a:cubicBezTo>
                  <a:cubicBezTo>
                    <a:pt x="107" y="121"/>
                    <a:pt x="106" y="119"/>
                    <a:pt x="106" y="117"/>
                  </a:cubicBezTo>
                  <a:cubicBezTo>
                    <a:pt x="115" y="110"/>
                    <a:pt x="121" y="99"/>
                    <a:pt x="121" y="86"/>
                  </a:cubicBezTo>
                  <a:cubicBezTo>
                    <a:pt x="121" y="64"/>
                    <a:pt x="103" y="47"/>
                    <a:pt x="81" y="47"/>
                  </a:cubicBezTo>
                  <a:cubicBezTo>
                    <a:pt x="59" y="47"/>
                    <a:pt x="42" y="64"/>
                    <a:pt x="42" y="86"/>
                  </a:cubicBezTo>
                  <a:cubicBezTo>
                    <a:pt x="42" y="99"/>
                    <a:pt x="47" y="110"/>
                    <a:pt x="56" y="117"/>
                  </a:cubicBezTo>
                  <a:cubicBezTo>
                    <a:pt x="56" y="119"/>
                    <a:pt x="55" y="121"/>
                    <a:pt x="55" y="123"/>
                  </a:cubicBezTo>
                  <a:cubicBezTo>
                    <a:pt x="42" y="115"/>
                    <a:pt x="33" y="100"/>
                    <a:pt x="33" y="83"/>
                  </a:cubicBezTo>
                  <a:cubicBezTo>
                    <a:pt x="33" y="56"/>
                    <a:pt x="54" y="34"/>
                    <a:pt x="81" y="34"/>
                  </a:cubicBezTo>
                  <a:close/>
                  <a:moveTo>
                    <a:pt x="81" y="0"/>
                  </a:moveTo>
                  <a:cubicBezTo>
                    <a:pt x="126" y="0"/>
                    <a:pt x="162" y="37"/>
                    <a:pt x="162" y="81"/>
                  </a:cubicBezTo>
                  <a:cubicBezTo>
                    <a:pt x="162" y="113"/>
                    <a:pt x="144" y="141"/>
                    <a:pt x="118" y="154"/>
                  </a:cubicBezTo>
                  <a:cubicBezTo>
                    <a:pt x="117" y="152"/>
                    <a:pt x="116" y="150"/>
                    <a:pt x="115" y="148"/>
                  </a:cubicBezTo>
                  <a:cubicBezTo>
                    <a:pt x="138" y="136"/>
                    <a:pt x="153" y="112"/>
                    <a:pt x="153" y="85"/>
                  </a:cubicBezTo>
                  <a:cubicBezTo>
                    <a:pt x="153" y="45"/>
                    <a:pt x="121" y="13"/>
                    <a:pt x="81" y="13"/>
                  </a:cubicBezTo>
                  <a:cubicBezTo>
                    <a:pt x="42" y="13"/>
                    <a:pt x="10" y="45"/>
                    <a:pt x="10" y="85"/>
                  </a:cubicBezTo>
                  <a:cubicBezTo>
                    <a:pt x="10" y="112"/>
                    <a:pt x="25" y="136"/>
                    <a:pt x="47" y="148"/>
                  </a:cubicBezTo>
                  <a:cubicBezTo>
                    <a:pt x="46" y="150"/>
                    <a:pt x="46" y="152"/>
                    <a:pt x="45" y="154"/>
                  </a:cubicBezTo>
                  <a:cubicBezTo>
                    <a:pt x="18" y="141"/>
                    <a:pt x="0" y="113"/>
                    <a:pt x="0" y="81"/>
                  </a:cubicBezTo>
                  <a:cubicBezTo>
                    <a:pt x="0" y="37"/>
                    <a:pt x="36" y="0"/>
                    <a:pt x="81" y="0"/>
                  </a:cubicBezTo>
                  <a:close/>
                  <a:moveTo>
                    <a:pt x="81" y="124"/>
                  </a:moveTo>
                  <a:cubicBezTo>
                    <a:pt x="87" y="124"/>
                    <a:pt x="89" y="128"/>
                    <a:pt x="89" y="132"/>
                  </a:cubicBezTo>
                  <a:cubicBezTo>
                    <a:pt x="89" y="135"/>
                    <a:pt x="87" y="139"/>
                    <a:pt x="81" y="139"/>
                  </a:cubicBezTo>
                  <a:cubicBezTo>
                    <a:pt x="75" y="139"/>
                    <a:pt x="73" y="135"/>
                    <a:pt x="73" y="132"/>
                  </a:cubicBezTo>
                  <a:cubicBezTo>
                    <a:pt x="73" y="128"/>
                    <a:pt x="75" y="124"/>
                    <a:pt x="81" y="124"/>
                  </a:cubicBezTo>
                  <a:close/>
                  <a:moveTo>
                    <a:pt x="81" y="171"/>
                  </a:moveTo>
                  <a:cubicBezTo>
                    <a:pt x="91" y="171"/>
                    <a:pt x="95" y="166"/>
                    <a:pt x="95" y="160"/>
                  </a:cubicBezTo>
                  <a:cubicBezTo>
                    <a:pt x="95" y="154"/>
                    <a:pt x="91" y="149"/>
                    <a:pt x="81" y="149"/>
                  </a:cubicBezTo>
                  <a:cubicBezTo>
                    <a:pt x="71" y="149"/>
                    <a:pt x="68" y="154"/>
                    <a:pt x="68" y="160"/>
                  </a:cubicBezTo>
                  <a:cubicBezTo>
                    <a:pt x="68" y="166"/>
                    <a:pt x="71" y="171"/>
                    <a:pt x="81" y="171"/>
                  </a:cubicBezTo>
                  <a:close/>
                </a:path>
              </a:pathLst>
            </a:custGeom>
            <a:solidFill>
              <a:schemeClr val="tx1"/>
            </a:solidFill>
            <a:ln>
              <a:noFill/>
            </a:ln>
          </p:spPr>
          <p:txBody>
            <a:bodyPr vert="horz" wrap="square" lIns="124330" tIns="62165" rIns="124330" bIns="62165" numCol="1" anchor="t" anchorCtr="0" compatLnSpc="1">
              <a:prstTxWarp prst="textNoShape">
                <a:avLst/>
              </a:prstTxWarp>
            </a:bodyPr>
            <a:lstStyle/>
            <a:p>
              <a:pPr defTabSz="932417"/>
              <a:endParaRPr lang="en-US" sz="1903">
                <a:solidFill>
                  <a:prstClr val="white"/>
                </a:solidFill>
              </a:endParaRPr>
            </a:p>
          </p:txBody>
        </p:sp>
      </p:grpSp>
      <p:grpSp>
        <p:nvGrpSpPr>
          <p:cNvPr id="41" name="Group 40"/>
          <p:cNvGrpSpPr/>
          <p:nvPr/>
        </p:nvGrpSpPr>
        <p:grpSpPr>
          <a:xfrm>
            <a:off x="10888058" y="3663442"/>
            <a:ext cx="1153879" cy="775667"/>
            <a:chOff x="10867162" y="4030738"/>
            <a:chExt cx="1154043" cy="775778"/>
          </a:xfrm>
        </p:grpSpPr>
        <p:sp>
          <p:nvSpPr>
            <p:cNvPr id="43" name="TextBox 42"/>
            <p:cNvSpPr txBox="1"/>
            <p:nvPr/>
          </p:nvSpPr>
          <p:spPr>
            <a:xfrm>
              <a:off x="10867162" y="4571709"/>
              <a:ext cx="1154043" cy="234807"/>
            </a:xfrm>
            <a:prstGeom prst="rect">
              <a:avLst/>
            </a:prstGeom>
            <a:noFill/>
          </p:spPr>
          <p:txBody>
            <a:bodyPr wrap="square" lIns="0" tIns="0" rIns="0" bIns="0" rtlCol="0">
              <a:spAutoFit/>
            </a:bodyPr>
            <a:lstStyle/>
            <a:p>
              <a:pPr algn="ctr" defTabSz="932417"/>
              <a:r>
                <a:rPr lang="en-US" sz="1496" dirty="0" smtClean="0">
                  <a:latin typeface="Segoe" pitchFamily="34" charset="0"/>
                </a:rPr>
                <a:t>GCM</a:t>
              </a:r>
              <a:endParaRPr lang="en-US" sz="1496" dirty="0">
                <a:latin typeface="Segoe" pitchFamily="34" charset="0"/>
              </a:endParaRPr>
            </a:p>
          </p:txBody>
        </p:sp>
        <p:sp>
          <p:nvSpPr>
            <p:cNvPr id="44" name="Freeform 61"/>
            <p:cNvSpPr>
              <a:spLocks noEditPoints="1"/>
            </p:cNvSpPr>
            <p:nvPr/>
          </p:nvSpPr>
          <p:spPr bwMode="auto">
            <a:xfrm>
              <a:off x="11234078" y="4030738"/>
              <a:ext cx="437383" cy="514270"/>
            </a:xfrm>
            <a:custGeom>
              <a:avLst/>
              <a:gdLst>
                <a:gd name="T0" fmla="*/ 91 w 162"/>
                <a:gd name="T1" fmla="*/ 100 h 203"/>
                <a:gd name="T2" fmla="*/ 128 w 162"/>
                <a:gd name="T3" fmla="*/ 203 h 203"/>
                <a:gd name="T4" fmla="*/ 108 w 162"/>
                <a:gd name="T5" fmla="*/ 203 h 203"/>
                <a:gd name="T6" fmla="*/ 81 w 162"/>
                <a:gd name="T7" fmla="*/ 180 h 203"/>
                <a:gd name="T8" fmla="*/ 54 w 162"/>
                <a:gd name="T9" fmla="*/ 203 h 203"/>
                <a:gd name="T10" fmla="*/ 34 w 162"/>
                <a:gd name="T11" fmla="*/ 203 h 203"/>
                <a:gd name="T12" fmla="*/ 71 w 162"/>
                <a:gd name="T13" fmla="*/ 100 h 203"/>
                <a:gd name="T14" fmla="*/ 64 w 162"/>
                <a:gd name="T15" fmla="*/ 86 h 203"/>
                <a:gd name="T16" fmla="*/ 81 w 162"/>
                <a:gd name="T17" fmla="*/ 69 h 203"/>
                <a:gd name="T18" fmla="*/ 98 w 162"/>
                <a:gd name="T19" fmla="*/ 86 h 203"/>
                <a:gd name="T20" fmla="*/ 91 w 162"/>
                <a:gd name="T21" fmla="*/ 100 h 203"/>
                <a:gd name="T22" fmla="*/ 81 w 162"/>
                <a:gd name="T23" fmla="*/ 34 h 203"/>
                <a:gd name="T24" fmla="*/ 130 w 162"/>
                <a:gd name="T25" fmla="*/ 83 h 203"/>
                <a:gd name="T26" fmla="*/ 107 w 162"/>
                <a:gd name="T27" fmla="*/ 123 h 203"/>
                <a:gd name="T28" fmla="*/ 106 w 162"/>
                <a:gd name="T29" fmla="*/ 117 h 203"/>
                <a:gd name="T30" fmla="*/ 121 w 162"/>
                <a:gd name="T31" fmla="*/ 86 h 203"/>
                <a:gd name="T32" fmla="*/ 81 w 162"/>
                <a:gd name="T33" fmla="*/ 47 h 203"/>
                <a:gd name="T34" fmla="*/ 42 w 162"/>
                <a:gd name="T35" fmla="*/ 86 h 203"/>
                <a:gd name="T36" fmla="*/ 56 w 162"/>
                <a:gd name="T37" fmla="*/ 117 h 203"/>
                <a:gd name="T38" fmla="*/ 55 w 162"/>
                <a:gd name="T39" fmla="*/ 123 h 203"/>
                <a:gd name="T40" fmla="*/ 33 w 162"/>
                <a:gd name="T41" fmla="*/ 83 h 203"/>
                <a:gd name="T42" fmla="*/ 81 w 162"/>
                <a:gd name="T43" fmla="*/ 34 h 203"/>
                <a:gd name="T44" fmla="*/ 81 w 162"/>
                <a:gd name="T45" fmla="*/ 0 h 203"/>
                <a:gd name="T46" fmla="*/ 162 w 162"/>
                <a:gd name="T47" fmla="*/ 81 h 203"/>
                <a:gd name="T48" fmla="*/ 118 w 162"/>
                <a:gd name="T49" fmla="*/ 154 h 203"/>
                <a:gd name="T50" fmla="*/ 115 w 162"/>
                <a:gd name="T51" fmla="*/ 148 h 203"/>
                <a:gd name="T52" fmla="*/ 153 w 162"/>
                <a:gd name="T53" fmla="*/ 85 h 203"/>
                <a:gd name="T54" fmla="*/ 81 w 162"/>
                <a:gd name="T55" fmla="*/ 13 h 203"/>
                <a:gd name="T56" fmla="*/ 10 w 162"/>
                <a:gd name="T57" fmla="*/ 85 h 203"/>
                <a:gd name="T58" fmla="*/ 47 w 162"/>
                <a:gd name="T59" fmla="*/ 148 h 203"/>
                <a:gd name="T60" fmla="*/ 45 w 162"/>
                <a:gd name="T61" fmla="*/ 154 h 203"/>
                <a:gd name="T62" fmla="*/ 0 w 162"/>
                <a:gd name="T63" fmla="*/ 81 h 203"/>
                <a:gd name="T64" fmla="*/ 81 w 162"/>
                <a:gd name="T65" fmla="*/ 0 h 203"/>
                <a:gd name="T66" fmla="*/ 81 w 162"/>
                <a:gd name="T67" fmla="*/ 124 h 203"/>
                <a:gd name="T68" fmla="*/ 89 w 162"/>
                <a:gd name="T69" fmla="*/ 132 h 203"/>
                <a:gd name="T70" fmla="*/ 81 w 162"/>
                <a:gd name="T71" fmla="*/ 139 h 203"/>
                <a:gd name="T72" fmla="*/ 73 w 162"/>
                <a:gd name="T73" fmla="*/ 132 h 203"/>
                <a:gd name="T74" fmla="*/ 81 w 162"/>
                <a:gd name="T75" fmla="*/ 124 h 203"/>
                <a:gd name="T76" fmla="*/ 81 w 162"/>
                <a:gd name="T77" fmla="*/ 171 h 203"/>
                <a:gd name="T78" fmla="*/ 95 w 162"/>
                <a:gd name="T79" fmla="*/ 160 h 203"/>
                <a:gd name="T80" fmla="*/ 81 w 162"/>
                <a:gd name="T81" fmla="*/ 149 h 203"/>
                <a:gd name="T82" fmla="*/ 68 w 162"/>
                <a:gd name="T83" fmla="*/ 160 h 203"/>
                <a:gd name="T84" fmla="*/ 81 w 162"/>
                <a:gd name="T85" fmla="*/ 171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2" h="203">
                  <a:moveTo>
                    <a:pt x="91" y="100"/>
                  </a:moveTo>
                  <a:cubicBezTo>
                    <a:pt x="98" y="144"/>
                    <a:pt x="114" y="181"/>
                    <a:pt x="128" y="203"/>
                  </a:cubicBezTo>
                  <a:cubicBezTo>
                    <a:pt x="108" y="203"/>
                    <a:pt x="108" y="203"/>
                    <a:pt x="108" y="203"/>
                  </a:cubicBezTo>
                  <a:cubicBezTo>
                    <a:pt x="108" y="190"/>
                    <a:pt x="100" y="180"/>
                    <a:pt x="81" y="180"/>
                  </a:cubicBezTo>
                  <a:cubicBezTo>
                    <a:pt x="63" y="180"/>
                    <a:pt x="55" y="190"/>
                    <a:pt x="54" y="203"/>
                  </a:cubicBezTo>
                  <a:cubicBezTo>
                    <a:pt x="34" y="203"/>
                    <a:pt x="34" y="203"/>
                    <a:pt x="34" y="203"/>
                  </a:cubicBezTo>
                  <a:cubicBezTo>
                    <a:pt x="49" y="181"/>
                    <a:pt x="64" y="144"/>
                    <a:pt x="71" y="100"/>
                  </a:cubicBezTo>
                  <a:cubicBezTo>
                    <a:pt x="67" y="97"/>
                    <a:pt x="64" y="92"/>
                    <a:pt x="64" y="86"/>
                  </a:cubicBezTo>
                  <a:cubicBezTo>
                    <a:pt x="64" y="77"/>
                    <a:pt x="72" y="69"/>
                    <a:pt x="81" y="69"/>
                  </a:cubicBezTo>
                  <a:cubicBezTo>
                    <a:pt x="91" y="69"/>
                    <a:pt x="98" y="77"/>
                    <a:pt x="98" y="86"/>
                  </a:cubicBezTo>
                  <a:cubicBezTo>
                    <a:pt x="98" y="92"/>
                    <a:pt x="96" y="97"/>
                    <a:pt x="91" y="100"/>
                  </a:cubicBezTo>
                  <a:close/>
                  <a:moveTo>
                    <a:pt x="81" y="34"/>
                  </a:moveTo>
                  <a:cubicBezTo>
                    <a:pt x="108" y="34"/>
                    <a:pt x="130" y="56"/>
                    <a:pt x="130" y="83"/>
                  </a:cubicBezTo>
                  <a:cubicBezTo>
                    <a:pt x="130" y="100"/>
                    <a:pt x="121" y="115"/>
                    <a:pt x="107" y="123"/>
                  </a:cubicBezTo>
                  <a:cubicBezTo>
                    <a:pt x="107" y="121"/>
                    <a:pt x="106" y="119"/>
                    <a:pt x="106" y="117"/>
                  </a:cubicBezTo>
                  <a:cubicBezTo>
                    <a:pt x="115" y="110"/>
                    <a:pt x="121" y="99"/>
                    <a:pt x="121" y="86"/>
                  </a:cubicBezTo>
                  <a:cubicBezTo>
                    <a:pt x="121" y="64"/>
                    <a:pt x="103" y="47"/>
                    <a:pt x="81" y="47"/>
                  </a:cubicBezTo>
                  <a:cubicBezTo>
                    <a:pt x="59" y="47"/>
                    <a:pt x="42" y="64"/>
                    <a:pt x="42" y="86"/>
                  </a:cubicBezTo>
                  <a:cubicBezTo>
                    <a:pt x="42" y="99"/>
                    <a:pt x="47" y="110"/>
                    <a:pt x="56" y="117"/>
                  </a:cubicBezTo>
                  <a:cubicBezTo>
                    <a:pt x="56" y="119"/>
                    <a:pt x="55" y="121"/>
                    <a:pt x="55" y="123"/>
                  </a:cubicBezTo>
                  <a:cubicBezTo>
                    <a:pt x="42" y="115"/>
                    <a:pt x="33" y="100"/>
                    <a:pt x="33" y="83"/>
                  </a:cubicBezTo>
                  <a:cubicBezTo>
                    <a:pt x="33" y="56"/>
                    <a:pt x="54" y="34"/>
                    <a:pt x="81" y="34"/>
                  </a:cubicBezTo>
                  <a:close/>
                  <a:moveTo>
                    <a:pt x="81" y="0"/>
                  </a:moveTo>
                  <a:cubicBezTo>
                    <a:pt x="126" y="0"/>
                    <a:pt x="162" y="37"/>
                    <a:pt x="162" y="81"/>
                  </a:cubicBezTo>
                  <a:cubicBezTo>
                    <a:pt x="162" y="113"/>
                    <a:pt x="144" y="141"/>
                    <a:pt x="118" y="154"/>
                  </a:cubicBezTo>
                  <a:cubicBezTo>
                    <a:pt x="117" y="152"/>
                    <a:pt x="116" y="150"/>
                    <a:pt x="115" y="148"/>
                  </a:cubicBezTo>
                  <a:cubicBezTo>
                    <a:pt x="138" y="136"/>
                    <a:pt x="153" y="112"/>
                    <a:pt x="153" y="85"/>
                  </a:cubicBezTo>
                  <a:cubicBezTo>
                    <a:pt x="153" y="45"/>
                    <a:pt x="121" y="13"/>
                    <a:pt x="81" y="13"/>
                  </a:cubicBezTo>
                  <a:cubicBezTo>
                    <a:pt x="42" y="13"/>
                    <a:pt x="10" y="45"/>
                    <a:pt x="10" y="85"/>
                  </a:cubicBezTo>
                  <a:cubicBezTo>
                    <a:pt x="10" y="112"/>
                    <a:pt x="25" y="136"/>
                    <a:pt x="47" y="148"/>
                  </a:cubicBezTo>
                  <a:cubicBezTo>
                    <a:pt x="46" y="150"/>
                    <a:pt x="46" y="152"/>
                    <a:pt x="45" y="154"/>
                  </a:cubicBezTo>
                  <a:cubicBezTo>
                    <a:pt x="18" y="141"/>
                    <a:pt x="0" y="113"/>
                    <a:pt x="0" y="81"/>
                  </a:cubicBezTo>
                  <a:cubicBezTo>
                    <a:pt x="0" y="37"/>
                    <a:pt x="36" y="0"/>
                    <a:pt x="81" y="0"/>
                  </a:cubicBezTo>
                  <a:close/>
                  <a:moveTo>
                    <a:pt x="81" y="124"/>
                  </a:moveTo>
                  <a:cubicBezTo>
                    <a:pt x="87" y="124"/>
                    <a:pt x="89" y="128"/>
                    <a:pt x="89" y="132"/>
                  </a:cubicBezTo>
                  <a:cubicBezTo>
                    <a:pt x="89" y="135"/>
                    <a:pt x="87" y="139"/>
                    <a:pt x="81" y="139"/>
                  </a:cubicBezTo>
                  <a:cubicBezTo>
                    <a:pt x="75" y="139"/>
                    <a:pt x="73" y="135"/>
                    <a:pt x="73" y="132"/>
                  </a:cubicBezTo>
                  <a:cubicBezTo>
                    <a:pt x="73" y="128"/>
                    <a:pt x="75" y="124"/>
                    <a:pt x="81" y="124"/>
                  </a:cubicBezTo>
                  <a:close/>
                  <a:moveTo>
                    <a:pt x="81" y="171"/>
                  </a:moveTo>
                  <a:cubicBezTo>
                    <a:pt x="91" y="171"/>
                    <a:pt x="95" y="166"/>
                    <a:pt x="95" y="160"/>
                  </a:cubicBezTo>
                  <a:cubicBezTo>
                    <a:pt x="95" y="154"/>
                    <a:pt x="91" y="149"/>
                    <a:pt x="81" y="149"/>
                  </a:cubicBezTo>
                  <a:cubicBezTo>
                    <a:pt x="71" y="149"/>
                    <a:pt x="68" y="154"/>
                    <a:pt x="68" y="160"/>
                  </a:cubicBezTo>
                  <a:cubicBezTo>
                    <a:pt x="68" y="166"/>
                    <a:pt x="71" y="171"/>
                    <a:pt x="81" y="171"/>
                  </a:cubicBezTo>
                  <a:close/>
                </a:path>
              </a:pathLst>
            </a:custGeom>
            <a:solidFill>
              <a:schemeClr val="tx1"/>
            </a:solidFill>
            <a:ln>
              <a:noFill/>
            </a:ln>
          </p:spPr>
          <p:txBody>
            <a:bodyPr vert="horz" wrap="square" lIns="124330" tIns="62165" rIns="124330" bIns="62165" numCol="1" anchor="t" anchorCtr="0" compatLnSpc="1">
              <a:prstTxWarp prst="textNoShape">
                <a:avLst/>
              </a:prstTxWarp>
            </a:bodyPr>
            <a:lstStyle/>
            <a:p>
              <a:pPr defTabSz="932417"/>
              <a:endParaRPr lang="en-US" sz="1903">
                <a:solidFill>
                  <a:prstClr val="white"/>
                </a:solidFill>
              </a:endParaRPr>
            </a:p>
          </p:txBody>
        </p:sp>
      </p:grpSp>
      <p:grpSp>
        <p:nvGrpSpPr>
          <p:cNvPr id="46" name="Group 45"/>
          <p:cNvGrpSpPr/>
          <p:nvPr/>
        </p:nvGrpSpPr>
        <p:grpSpPr>
          <a:xfrm>
            <a:off x="10917754" y="4443739"/>
            <a:ext cx="1153879" cy="775667"/>
            <a:chOff x="10867162" y="4030738"/>
            <a:chExt cx="1154043" cy="775778"/>
          </a:xfrm>
        </p:grpSpPr>
        <p:sp>
          <p:nvSpPr>
            <p:cNvPr id="50" name="TextBox 49"/>
            <p:cNvSpPr txBox="1"/>
            <p:nvPr/>
          </p:nvSpPr>
          <p:spPr>
            <a:xfrm>
              <a:off x="10867162" y="4571709"/>
              <a:ext cx="1154043" cy="234807"/>
            </a:xfrm>
            <a:prstGeom prst="rect">
              <a:avLst/>
            </a:prstGeom>
            <a:noFill/>
          </p:spPr>
          <p:txBody>
            <a:bodyPr wrap="square" lIns="0" tIns="0" rIns="0" bIns="0" rtlCol="0">
              <a:spAutoFit/>
            </a:bodyPr>
            <a:lstStyle/>
            <a:p>
              <a:pPr algn="ctr" defTabSz="932417"/>
              <a:r>
                <a:rPr lang="en-US" sz="1496" dirty="0" smtClean="0">
                  <a:latin typeface="Segoe" pitchFamily="34" charset="0"/>
                </a:rPr>
                <a:t>ADM</a:t>
              </a:r>
              <a:endParaRPr lang="en-US" sz="1496" dirty="0">
                <a:latin typeface="Segoe" pitchFamily="34" charset="0"/>
              </a:endParaRPr>
            </a:p>
          </p:txBody>
        </p:sp>
        <p:sp>
          <p:nvSpPr>
            <p:cNvPr id="51" name="Freeform 61"/>
            <p:cNvSpPr>
              <a:spLocks noEditPoints="1"/>
            </p:cNvSpPr>
            <p:nvPr/>
          </p:nvSpPr>
          <p:spPr bwMode="auto">
            <a:xfrm>
              <a:off x="11234078" y="4030738"/>
              <a:ext cx="437383" cy="514270"/>
            </a:xfrm>
            <a:custGeom>
              <a:avLst/>
              <a:gdLst>
                <a:gd name="T0" fmla="*/ 91 w 162"/>
                <a:gd name="T1" fmla="*/ 100 h 203"/>
                <a:gd name="T2" fmla="*/ 128 w 162"/>
                <a:gd name="T3" fmla="*/ 203 h 203"/>
                <a:gd name="T4" fmla="*/ 108 w 162"/>
                <a:gd name="T5" fmla="*/ 203 h 203"/>
                <a:gd name="T6" fmla="*/ 81 w 162"/>
                <a:gd name="T7" fmla="*/ 180 h 203"/>
                <a:gd name="T8" fmla="*/ 54 w 162"/>
                <a:gd name="T9" fmla="*/ 203 h 203"/>
                <a:gd name="T10" fmla="*/ 34 w 162"/>
                <a:gd name="T11" fmla="*/ 203 h 203"/>
                <a:gd name="T12" fmla="*/ 71 w 162"/>
                <a:gd name="T13" fmla="*/ 100 h 203"/>
                <a:gd name="T14" fmla="*/ 64 w 162"/>
                <a:gd name="T15" fmla="*/ 86 h 203"/>
                <a:gd name="T16" fmla="*/ 81 w 162"/>
                <a:gd name="T17" fmla="*/ 69 h 203"/>
                <a:gd name="T18" fmla="*/ 98 w 162"/>
                <a:gd name="T19" fmla="*/ 86 h 203"/>
                <a:gd name="T20" fmla="*/ 91 w 162"/>
                <a:gd name="T21" fmla="*/ 100 h 203"/>
                <a:gd name="T22" fmla="*/ 81 w 162"/>
                <a:gd name="T23" fmla="*/ 34 h 203"/>
                <a:gd name="T24" fmla="*/ 130 w 162"/>
                <a:gd name="T25" fmla="*/ 83 h 203"/>
                <a:gd name="T26" fmla="*/ 107 w 162"/>
                <a:gd name="T27" fmla="*/ 123 h 203"/>
                <a:gd name="T28" fmla="*/ 106 w 162"/>
                <a:gd name="T29" fmla="*/ 117 h 203"/>
                <a:gd name="T30" fmla="*/ 121 w 162"/>
                <a:gd name="T31" fmla="*/ 86 h 203"/>
                <a:gd name="T32" fmla="*/ 81 w 162"/>
                <a:gd name="T33" fmla="*/ 47 h 203"/>
                <a:gd name="T34" fmla="*/ 42 w 162"/>
                <a:gd name="T35" fmla="*/ 86 h 203"/>
                <a:gd name="T36" fmla="*/ 56 w 162"/>
                <a:gd name="T37" fmla="*/ 117 h 203"/>
                <a:gd name="T38" fmla="*/ 55 w 162"/>
                <a:gd name="T39" fmla="*/ 123 h 203"/>
                <a:gd name="T40" fmla="*/ 33 w 162"/>
                <a:gd name="T41" fmla="*/ 83 h 203"/>
                <a:gd name="T42" fmla="*/ 81 w 162"/>
                <a:gd name="T43" fmla="*/ 34 h 203"/>
                <a:gd name="T44" fmla="*/ 81 w 162"/>
                <a:gd name="T45" fmla="*/ 0 h 203"/>
                <a:gd name="T46" fmla="*/ 162 w 162"/>
                <a:gd name="T47" fmla="*/ 81 h 203"/>
                <a:gd name="T48" fmla="*/ 118 w 162"/>
                <a:gd name="T49" fmla="*/ 154 h 203"/>
                <a:gd name="T50" fmla="*/ 115 w 162"/>
                <a:gd name="T51" fmla="*/ 148 h 203"/>
                <a:gd name="T52" fmla="*/ 153 w 162"/>
                <a:gd name="T53" fmla="*/ 85 h 203"/>
                <a:gd name="T54" fmla="*/ 81 w 162"/>
                <a:gd name="T55" fmla="*/ 13 h 203"/>
                <a:gd name="T56" fmla="*/ 10 w 162"/>
                <a:gd name="T57" fmla="*/ 85 h 203"/>
                <a:gd name="T58" fmla="*/ 47 w 162"/>
                <a:gd name="T59" fmla="*/ 148 h 203"/>
                <a:gd name="T60" fmla="*/ 45 w 162"/>
                <a:gd name="T61" fmla="*/ 154 h 203"/>
                <a:gd name="T62" fmla="*/ 0 w 162"/>
                <a:gd name="T63" fmla="*/ 81 h 203"/>
                <a:gd name="T64" fmla="*/ 81 w 162"/>
                <a:gd name="T65" fmla="*/ 0 h 203"/>
                <a:gd name="T66" fmla="*/ 81 w 162"/>
                <a:gd name="T67" fmla="*/ 124 h 203"/>
                <a:gd name="T68" fmla="*/ 89 w 162"/>
                <a:gd name="T69" fmla="*/ 132 h 203"/>
                <a:gd name="T70" fmla="*/ 81 w 162"/>
                <a:gd name="T71" fmla="*/ 139 h 203"/>
                <a:gd name="T72" fmla="*/ 73 w 162"/>
                <a:gd name="T73" fmla="*/ 132 h 203"/>
                <a:gd name="T74" fmla="*/ 81 w 162"/>
                <a:gd name="T75" fmla="*/ 124 h 203"/>
                <a:gd name="T76" fmla="*/ 81 w 162"/>
                <a:gd name="T77" fmla="*/ 171 h 203"/>
                <a:gd name="T78" fmla="*/ 95 w 162"/>
                <a:gd name="T79" fmla="*/ 160 h 203"/>
                <a:gd name="T80" fmla="*/ 81 w 162"/>
                <a:gd name="T81" fmla="*/ 149 h 203"/>
                <a:gd name="T82" fmla="*/ 68 w 162"/>
                <a:gd name="T83" fmla="*/ 160 h 203"/>
                <a:gd name="T84" fmla="*/ 81 w 162"/>
                <a:gd name="T85" fmla="*/ 171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2" h="203">
                  <a:moveTo>
                    <a:pt x="91" y="100"/>
                  </a:moveTo>
                  <a:cubicBezTo>
                    <a:pt x="98" y="144"/>
                    <a:pt x="114" y="181"/>
                    <a:pt x="128" y="203"/>
                  </a:cubicBezTo>
                  <a:cubicBezTo>
                    <a:pt x="108" y="203"/>
                    <a:pt x="108" y="203"/>
                    <a:pt x="108" y="203"/>
                  </a:cubicBezTo>
                  <a:cubicBezTo>
                    <a:pt x="108" y="190"/>
                    <a:pt x="100" y="180"/>
                    <a:pt x="81" y="180"/>
                  </a:cubicBezTo>
                  <a:cubicBezTo>
                    <a:pt x="63" y="180"/>
                    <a:pt x="55" y="190"/>
                    <a:pt x="54" y="203"/>
                  </a:cubicBezTo>
                  <a:cubicBezTo>
                    <a:pt x="34" y="203"/>
                    <a:pt x="34" y="203"/>
                    <a:pt x="34" y="203"/>
                  </a:cubicBezTo>
                  <a:cubicBezTo>
                    <a:pt x="49" y="181"/>
                    <a:pt x="64" y="144"/>
                    <a:pt x="71" y="100"/>
                  </a:cubicBezTo>
                  <a:cubicBezTo>
                    <a:pt x="67" y="97"/>
                    <a:pt x="64" y="92"/>
                    <a:pt x="64" y="86"/>
                  </a:cubicBezTo>
                  <a:cubicBezTo>
                    <a:pt x="64" y="77"/>
                    <a:pt x="72" y="69"/>
                    <a:pt x="81" y="69"/>
                  </a:cubicBezTo>
                  <a:cubicBezTo>
                    <a:pt x="91" y="69"/>
                    <a:pt x="98" y="77"/>
                    <a:pt x="98" y="86"/>
                  </a:cubicBezTo>
                  <a:cubicBezTo>
                    <a:pt x="98" y="92"/>
                    <a:pt x="96" y="97"/>
                    <a:pt x="91" y="100"/>
                  </a:cubicBezTo>
                  <a:close/>
                  <a:moveTo>
                    <a:pt x="81" y="34"/>
                  </a:moveTo>
                  <a:cubicBezTo>
                    <a:pt x="108" y="34"/>
                    <a:pt x="130" y="56"/>
                    <a:pt x="130" y="83"/>
                  </a:cubicBezTo>
                  <a:cubicBezTo>
                    <a:pt x="130" y="100"/>
                    <a:pt x="121" y="115"/>
                    <a:pt x="107" y="123"/>
                  </a:cubicBezTo>
                  <a:cubicBezTo>
                    <a:pt x="107" y="121"/>
                    <a:pt x="106" y="119"/>
                    <a:pt x="106" y="117"/>
                  </a:cubicBezTo>
                  <a:cubicBezTo>
                    <a:pt x="115" y="110"/>
                    <a:pt x="121" y="99"/>
                    <a:pt x="121" y="86"/>
                  </a:cubicBezTo>
                  <a:cubicBezTo>
                    <a:pt x="121" y="64"/>
                    <a:pt x="103" y="47"/>
                    <a:pt x="81" y="47"/>
                  </a:cubicBezTo>
                  <a:cubicBezTo>
                    <a:pt x="59" y="47"/>
                    <a:pt x="42" y="64"/>
                    <a:pt x="42" y="86"/>
                  </a:cubicBezTo>
                  <a:cubicBezTo>
                    <a:pt x="42" y="99"/>
                    <a:pt x="47" y="110"/>
                    <a:pt x="56" y="117"/>
                  </a:cubicBezTo>
                  <a:cubicBezTo>
                    <a:pt x="56" y="119"/>
                    <a:pt x="55" y="121"/>
                    <a:pt x="55" y="123"/>
                  </a:cubicBezTo>
                  <a:cubicBezTo>
                    <a:pt x="42" y="115"/>
                    <a:pt x="33" y="100"/>
                    <a:pt x="33" y="83"/>
                  </a:cubicBezTo>
                  <a:cubicBezTo>
                    <a:pt x="33" y="56"/>
                    <a:pt x="54" y="34"/>
                    <a:pt x="81" y="34"/>
                  </a:cubicBezTo>
                  <a:close/>
                  <a:moveTo>
                    <a:pt x="81" y="0"/>
                  </a:moveTo>
                  <a:cubicBezTo>
                    <a:pt x="126" y="0"/>
                    <a:pt x="162" y="37"/>
                    <a:pt x="162" y="81"/>
                  </a:cubicBezTo>
                  <a:cubicBezTo>
                    <a:pt x="162" y="113"/>
                    <a:pt x="144" y="141"/>
                    <a:pt x="118" y="154"/>
                  </a:cubicBezTo>
                  <a:cubicBezTo>
                    <a:pt x="117" y="152"/>
                    <a:pt x="116" y="150"/>
                    <a:pt x="115" y="148"/>
                  </a:cubicBezTo>
                  <a:cubicBezTo>
                    <a:pt x="138" y="136"/>
                    <a:pt x="153" y="112"/>
                    <a:pt x="153" y="85"/>
                  </a:cubicBezTo>
                  <a:cubicBezTo>
                    <a:pt x="153" y="45"/>
                    <a:pt x="121" y="13"/>
                    <a:pt x="81" y="13"/>
                  </a:cubicBezTo>
                  <a:cubicBezTo>
                    <a:pt x="42" y="13"/>
                    <a:pt x="10" y="45"/>
                    <a:pt x="10" y="85"/>
                  </a:cubicBezTo>
                  <a:cubicBezTo>
                    <a:pt x="10" y="112"/>
                    <a:pt x="25" y="136"/>
                    <a:pt x="47" y="148"/>
                  </a:cubicBezTo>
                  <a:cubicBezTo>
                    <a:pt x="46" y="150"/>
                    <a:pt x="46" y="152"/>
                    <a:pt x="45" y="154"/>
                  </a:cubicBezTo>
                  <a:cubicBezTo>
                    <a:pt x="18" y="141"/>
                    <a:pt x="0" y="113"/>
                    <a:pt x="0" y="81"/>
                  </a:cubicBezTo>
                  <a:cubicBezTo>
                    <a:pt x="0" y="37"/>
                    <a:pt x="36" y="0"/>
                    <a:pt x="81" y="0"/>
                  </a:cubicBezTo>
                  <a:close/>
                  <a:moveTo>
                    <a:pt x="81" y="124"/>
                  </a:moveTo>
                  <a:cubicBezTo>
                    <a:pt x="87" y="124"/>
                    <a:pt x="89" y="128"/>
                    <a:pt x="89" y="132"/>
                  </a:cubicBezTo>
                  <a:cubicBezTo>
                    <a:pt x="89" y="135"/>
                    <a:pt x="87" y="139"/>
                    <a:pt x="81" y="139"/>
                  </a:cubicBezTo>
                  <a:cubicBezTo>
                    <a:pt x="75" y="139"/>
                    <a:pt x="73" y="135"/>
                    <a:pt x="73" y="132"/>
                  </a:cubicBezTo>
                  <a:cubicBezTo>
                    <a:pt x="73" y="128"/>
                    <a:pt x="75" y="124"/>
                    <a:pt x="81" y="124"/>
                  </a:cubicBezTo>
                  <a:close/>
                  <a:moveTo>
                    <a:pt x="81" y="171"/>
                  </a:moveTo>
                  <a:cubicBezTo>
                    <a:pt x="91" y="171"/>
                    <a:pt x="95" y="166"/>
                    <a:pt x="95" y="160"/>
                  </a:cubicBezTo>
                  <a:cubicBezTo>
                    <a:pt x="95" y="154"/>
                    <a:pt x="91" y="149"/>
                    <a:pt x="81" y="149"/>
                  </a:cubicBezTo>
                  <a:cubicBezTo>
                    <a:pt x="71" y="149"/>
                    <a:pt x="68" y="154"/>
                    <a:pt x="68" y="160"/>
                  </a:cubicBezTo>
                  <a:cubicBezTo>
                    <a:pt x="68" y="166"/>
                    <a:pt x="71" y="171"/>
                    <a:pt x="81" y="171"/>
                  </a:cubicBezTo>
                  <a:close/>
                </a:path>
              </a:pathLst>
            </a:custGeom>
            <a:solidFill>
              <a:schemeClr val="tx1"/>
            </a:solidFill>
            <a:ln>
              <a:noFill/>
            </a:ln>
          </p:spPr>
          <p:txBody>
            <a:bodyPr vert="horz" wrap="square" lIns="124330" tIns="62165" rIns="124330" bIns="62165" numCol="1" anchor="t" anchorCtr="0" compatLnSpc="1">
              <a:prstTxWarp prst="textNoShape">
                <a:avLst/>
              </a:prstTxWarp>
            </a:bodyPr>
            <a:lstStyle/>
            <a:p>
              <a:pPr defTabSz="932417"/>
              <a:endParaRPr lang="en-US" sz="1903">
                <a:solidFill>
                  <a:prstClr val="white"/>
                </a:solidFill>
              </a:endParaRPr>
            </a:p>
          </p:txBody>
        </p:sp>
      </p:grpSp>
    </p:spTree>
    <p:extLst>
      <p:ext uri="{BB962C8B-B14F-4D97-AF65-F5344CB8AC3E}">
        <p14:creationId xmlns:p14="http://schemas.microsoft.com/office/powerpoint/2010/main" val="219892079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xEl>
                                              <p:pRg st="5" end="5"/>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
                                            <p:txEl>
                                              <p:pRg st="6" end="6"/>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
                                            <p:txEl>
                                              <p:pRg st="7" end="7"/>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4"/>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6"/>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42"/>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Advantages of using Notification Hubs</a:t>
            </a:r>
            <a:endParaRPr lang="en-US" dirty="0"/>
          </a:p>
        </p:txBody>
      </p:sp>
      <p:sp>
        <p:nvSpPr>
          <p:cNvPr id="6" name="Text Placeholder 5"/>
          <p:cNvSpPr>
            <a:spLocks noGrp="1"/>
          </p:cNvSpPr>
          <p:nvPr>
            <p:ph type="body" sz="quarter" idx="10"/>
          </p:nvPr>
        </p:nvSpPr>
        <p:spPr>
          <a:xfrm>
            <a:off x="274639" y="1516062"/>
            <a:ext cx="11887200" cy="4800600"/>
          </a:xfrm>
        </p:spPr>
        <p:txBody>
          <a:bodyPr>
            <a:noAutofit/>
          </a:bodyPr>
          <a:lstStyle/>
          <a:p>
            <a:pPr marL="0" indent="0">
              <a:buNone/>
            </a:pPr>
            <a:r>
              <a:rPr lang="en-US" sz="2800" dirty="0" smtClean="0">
                <a:solidFill>
                  <a:schemeClr val="tx1"/>
                </a:solidFill>
              </a:rPr>
              <a:t>X-plat: from any back-end to any mobile platform</a:t>
            </a:r>
          </a:p>
          <a:p>
            <a:r>
              <a:rPr lang="en-US" sz="1400" dirty="0" smtClean="0"/>
              <a:t>Backend can be on-</a:t>
            </a:r>
            <a:r>
              <a:rPr lang="en-US" sz="1400" dirty="0" err="1" smtClean="0"/>
              <a:t>prem</a:t>
            </a:r>
            <a:r>
              <a:rPr lang="en-US" sz="1400" dirty="0" smtClean="0"/>
              <a:t> or in the cloud, .NET/Node/Java/PHP/Node/anything. </a:t>
            </a:r>
          </a:p>
          <a:p>
            <a:r>
              <a:rPr lang="en-US" sz="1400" dirty="0" smtClean="0"/>
              <a:t>Support Windows Phone/Windows/iOS/Android and (as of today) Kindle Fire.</a:t>
            </a:r>
            <a:endParaRPr lang="en-US" sz="1400" dirty="0"/>
          </a:p>
          <a:p>
            <a:pPr marL="0" indent="0">
              <a:buNone/>
            </a:pPr>
            <a:r>
              <a:rPr lang="en-US" sz="2800" dirty="0" smtClean="0">
                <a:solidFill>
                  <a:schemeClr val="tx1"/>
                </a:solidFill>
              </a:rPr>
              <a:t>No need to store device information in the app back-end</a:t>
            </a:r>
          </a:p>
          <a:p>
            <a:r>
              <a:rPr lang="en-US" sz="1400" dirty="0"/>
              <a:t>Notification Hub maintains the registry of devices and the associations to users/interest groups</a:t>
            </a:r>
          </a:p>
          <a:p>
            <a:pPr marL="0" indent="0">
              <a:buNone/>
            </a:pPr>
            <a:r>
              <a:rPr lang="en-US" sz="2800" dirty="0" smtClean="0">
                <a:solidFill>
                  <a:schemeClr val="tx1"/>
                </a:solidFill>
              </a:rPr>
              <a:t>Routing and interest groups</a:t>
            </a:r>
            <a:endParaRPr lang="en-US" sz="2800" dirty="0">
              <a:solidFill>
                <a:schemeClr val="tx1"/>
              </a:solidFill>
            </a:endParaRPr>
          </a:p>
          <a:p>
            <a:r>
              <a:rPr lang="en-US" sz="1400" dirty="0"/>
              <a:t>Target individual users and large interest groups using </a:t>
            </a:r>
            <a:r>
              <a:rPr lang="en-US" sz="1400" i="1" dirty="0"/>
              <a:t>tags</a:t>
            </a:r>
          </a:p>
          <a:p>
            <a:pPr marL="0" indent="0">
              <a:buNone/>
            </a:pPr>
            <a:r>
              <a:rPr lang="en-US" sz="2800" dirty="0" smtClean="0">
                <a:solidFill>
                  <a:schemeClr val="tx1"/>
                </a:solidFill>
              </a:rPr>
              <a:t>Personalization and localization</a:t>
            </a:r>
          </a:p>
          <a:p>
            <a:r>
              <a:rPr lang="en-US" sz="1400" dirty="0"/>
              <a:t>Keep your back-end free of presentation concerns like localization and user preferences using </a:t>
            </a:r>
            <a:r>
              <a:rPr lang="en-US" sz="1400" i="1" dirty="0"/>
              <a:t>templates</a:t>
            </a:r>
          </a:p>
          <a:p>
            <a:pPr marL="0" indent="0">
              <a:buNone/>
            </a:pPr>
            <a:r>
              <a:rPr lang="en-US" sz="2800" dirty="0" smtClean="0">
                <a:solidFill>
                  <a:schemeClr val="tx1"/>
                </a:solidFill>
              </a:rPr>
              <a:t>Broadcast at scale, multicast, unicast</a:t>
            </a:r>
          </a:p>
          <a:p>
            <a:r>
              <a:rPr lang="en-US" sz="1400" dirty="0"/>
              <a:t>Push notifications to millions of devices (across platforms) with a single </a:t>
            </a:r>
            <a:r>
              <a:rPr lang="en-US" sz="1400" dirty="0" smtClean="0"/>
              <a:t>call</a:t>
            </a:r>
          </a:p>
          <a:p>
            <a:pPr marL="0" indent="0">
              <a:buNone/>
            </a:pPr>
            <a:r>
              <a:rPr lang="en-US" sz="2800" dirty="0" smtClean="0">
                <a:solidFill>
                  <a:schemeClr val="tx1"/>
                </a:solidFill>
              </a:rPr>
              <a:t>Telemetry</a:t>
            </a:r>
            <a:endParaRPr lang="en-US" sz="2800" dirty="0">
              <a:solidFill>
                <a:schemeClr val="tx1"/>
              </a:solidFill>
            </a:endParaRPr>
          </a:p>
          <a:p>
            <a:r>
              <a:rPr lang="en-US" sz="1400" dirty="0" smtClean="0"/>
              <a:t>Rich telemetry available through portal or APIs</a:t>
            </a:r>
            <a:endParaRPr lang="en-US" sz="1400" dirty="0"/>
          </a:p>
          <a:p>
            <a:endParaRPr lang="en-US" sz="1200" dirty="0" smtClean="0"/>
          </a:p>
        </p:txBody>
      </p:sp>
    </p:spTree>
    <p:extLst>
      <p:ext uri="{BB962C8B-B14F-4D97-AF65-F5344CB8AC3E}">
        <p14:creationId xmlns:p14="http://schemas.microsoft.com/office/powerpoint/2010/main" val="17865663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Case studies</a:t>
            </a:r>
            <a:endParaRPr lang="en-US" dirty="0"/>
          </a:p>
        </p:txBody>
      </p:sp>
      <p:sp>
        <p:nvSpPr>
          <p:cNvPr id="5" name="Text Placeholder 4"/>
          <p:cNvSpPr>
            <a:spLocks noGrp="1"/>
          </p:cNvSpPr>
          <p:nvPr>
            <p:ph type="body" sz="quarter" idx="10"/>
          </p:nvPr>
        </p:nvSpPr>
        <p:spPr>
          <a:xfrm>
            <a:off x="274639" y="1212849"/>
            <a:ext cx="5486399" cy="627864"/>
          </a:xfrm>
        </p:spPr>
        <p:txBody>
          <a:bodyPr/>
          <a:lstStyle/>
          <a:p>
            <a:r>
              <a:rPr lang="en-US" sz="3200" dirty="0" smtClean="0"/>
              <a:t>Bing (news, finance, sports, …)</a:t>
            </a:r>
            <a:endParaRPr lang="en-US" sz="3200" dirty="0"/>
          </a:p>
        </p:txBody>
      </p:sp>
      <p:sp>
        <p:nvSpPr>
          <p:cNvPr id="6" name="Text Placeholder 5"/>
          <p:cNvSpPr>
            <a:spLocks noGrp="1"/>
          </p:cNvSpPr>
          <p:nvPr>
            <p:ph type="body" sz="quarter" idx="11"/>
          </p:nvPr>
        </p:nvSpPr>
        <p:spPr>
          <a:xfrm>
            <a:off x="6675439" y="1212849"/>
            <a:ext cx="5486399" cy="627864"/>
          </a:xfrm>
        </p:spPr>
        <p:txBody>
          <a:bodyPr/>
          <a:lstStyle/>
          <a:p>
            <a:r>
              <a:rPr lang="en-US" sz="3200" dirty="0" smtClean="0"/>
              <a:t>Sochi 2014</a:t>
            </a:r>
            <a:endParaRPr lang="en-US" sz="3200" dirty="0"/>
          </a:p>
        </p:txBody>
      </p:sp>
      <p:sp>
        <p:nvSpPr>
          <p:cNvPr id="7" name="Rectangle 6"/>
          <p:cNvSpPr/>
          <p:nvPr/>
        </p:nvSpPr>
        <p:spPr bwMode="auto">
          <a:xfrm>
            <a:off x="457200" y="2125663"/>
            <a:ext cx="2560638" cy="2209799"/>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defTabSz="932472" fontAlgn="base">
              <a:lnSpc>
                <a:spcPct val="90000"/>
              </a:lnSpc>
              <a:spcBef>
                <a:spcPct val="0"/>
              </a:spcBef>
              <a:spcAft>
                <a:spcPct val="0"/>
              </a:spcAft>
            </a:pPr>
            <a:r>
              <a:rPr lang="en-US" sz="2000" dirty="0" smtClean="0">
                <a:gradFill>
                  <a:gsLst>
                    <a:gs pos="0">
                      <a:srgbClr val="FFFFFF"/>
                    </a:gs>
                    <a:gs pos="100000">
                      <a:srgbClr val="FFFFFF"/>
                    </a:gs>
                  </a:gsLst>
                  <a:lin ang="5400000" scaled="0"/>
                </a:gradFill>
                <a:ea typeface="Segoe UI" pitchFamily="34" charset="0"/>
                <a:cs typeface="Segoe UI" pitchFamily="34" charset="0"/>
              </a:rPr>
              <a:t>Preinstalled on windows</a:t>
            </a:r>
          </a:p>
        </p:txBody>
      </p:sp>
      <p:sp>
        <p:nvSpPr>
          <p:cNvPr id="8" name="Rectangle 7"/>
          <p:cNvSpPr/>
          <p:nvPr/>
        </p:nvSpPr>
        <p:spPr bwMode="auto">
          <a:xfrm>
            <a:off x="3170237" y="2125663"/>
            <a:ext cx="2590801" cy="2209799"/>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defTabSz="932472" fontAlgn="base">
              <a:lnSpc>
                <a:spcPct val="90000"/>
              </a:lnSpc>
              <a:spcBef>
                <a:spcPct val="0"/>
              </a:spcBef>
              <a:spcAft>
                <a:spcPct val="0"/>
              </a:spcAft>
            </a:pPr>
            <a:r>
              <a:rPr lang="en-US" sz="2000" dirty="0" smtClean="0">
                <a:gradFill>
                  <a:gsLst>
                    <a:gs pos="0">
                      <a:srgbClr val="FFFFFF"/>
                    </a:gs>
                    <a:gs pos="100000">
                      <a:srgbClr val="FFFFFF"/>
                    </a:gs>
                  </a:gsLst>
                  <a:lin ang="5400000" scaled="0"/>
                </a:gradFill>
                <a:ea typeface="Segoe UI" pitchFamily="34" charset="0"/>
                <a:cs typeface="Segoe UI" pitchFamily="34" charset="0"/>
              </a:rPr>
              <a:t>Millions of devices</a:t>
            </a:r>
          </a:p>
        </p:txBody>
      </p:sp>
      <p:sp>
        <p:nvSpPr>
          <p:cNvPr id="9" name="Rectangle 8"/>
          <p:cNvSpPr/>
          <p:nvPr/>
        </p:nvSpPr>
        <p:spPr bwMode="auto">
          <a:xfrm>
            <a:off x="464107" y="4440496"/>
            <a:ext cx="2560638" cy="2087262"/>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defTabSz="932472" fontAlgn="base">
              <a:lnSpc>
                <a:spcPct val="90000"/>
              </a:lnSpc>
              <a:spcBef>
                <a:spcPct val="0"/>
              </a:spcBef>
              <a:spcAft>
                <a:spcPct val="0"/>
              </a:spcAft>
            </a:pPr>
            <a:r>
              <a:rPr lang="en-US" sz="2000" dirty="0" smtClean="0">
                <a:gradFill>
                  <a:gsLst>
                    <a:gs pos="0">
                      <a:srgbClr val="FFFFFF"/>
                    </a:gs>
                    <a:gs pos="100000">
                      <a:srgbClr val="FFFFFF"/>
                    </a:gs>
                  </a:gsLst>
                  <a:lin ang="5400000" scaled="0"/>
                </a:gradFill>
                <a:ea typeface="Segoe UI" pitchFamily="34" charset="0"/>
                <a:cs typeface="Segoe UI" pitchFamily="34" charset="0"/>
              </a:rPr>
              <a:t>Millions of notifications/day</a:t>
            </a:r>
          </a:p>
        </p:txBody>
      </p:sp>
      <p:sp>
        <p:nvSpPr>
          <p:cNvPr id="10" name="Rectangle 9"/>
          <p:cNvSpPr/>
          <p:nvPr/>
        </p:nvSpPr>
        <p:spPr bwMode="auto">
          <a:xfrm>
            <a:off x="3170236" y="4440496"/>
            <a:ext cx="2590801" cy="2074604"/>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defTabSz="932472" fontAlgn="base">
              <a:lnSpc>
                <a:spcPct val="90000"/>
              </a:lnSpc>
              <a:spcBef>
                <a:spcPct val="0"/>
              </a:spcBef>
              <a:spcAft>
                <a:spcPct val="0"/>
              </a:spcAft>
            </a:pPr>
            <a:r>
              <a:rPr lang="en-US" sz="2000" dirty="0" smtClean="0">
                <a:gradFill>
                  <a:gsLst>
                    <a:gs pos="0">
                      <a:srgbClr val="FFFFFF"/>
                    </a:gs>
                    <a:gs pos="100000">
                      <a:srgbClr val="FFFFFF"/>
                    </a:gs>
                  </a:gsLst>
                  <a:lin ang="5400000" scaled="0"/>
                </a:gradFill>
                <a:ea typeface="Segoe UI" pitchFamily="34" charset="0"/>
                <a:cs typeface="Segoe UI" pitchFamily="34" charset="0"/>
              </a:rPr>
              <a:t>Minutes to delivery</a:t>
            </a:r>
          </a:p>
        </p:txBody>
      </p:sp>
      <p:sp>
        <p:nvSpPr>
          <p:cNvPr id="11" name="Rectangle 10"/>
          <p:cNvSpPr/>
          <p:nvPr/>
        </p:nvSpPr>
        <p:spPr bwMode="auto">
          <a:xfrm>
            <a:off x="6705601" y="2125663"/>
            <a:ext cx="2560638" cy="2209799"/>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defTabSz="932472" fontAlgn="base">
              <a:lnSpc>
                <a:spcPct val="90000"/>
              </a:lnSpc>
              <a:spcBef>
                <a:spcPct val="0"/>
              </a:spcBef>
              <a:spcAft>
                <a:spcPct val="0"/>
              </a:spcAft>
            </a:pPr>
            <a:r>
              <a:rPr lang="en-US" sz="2000" dirty="0" smtClean="0">
                <a:gradFill>
                  <a:gsLst>
                    <a:gs pos="0">
                      <a:srgbClr val="FFFFFF"/>
                    </a:gs>
                    <a:gs pos="100000">
                      <a:srgbClr val="FFFFFF"/>
                    </a:gs>
                  </a:gsLst>
                  <a:lin ang="5400000" scaled="0"/>
                </a:gradFill>
                <a:ea typeface="Segoe UI" pitchFamily="34" charset="0"/>
                <a:cs typeface="Segoe UI" pitchFamily="34" charset="0"/>
              </a:rPr>
              <a:t>Interest groups</a:t>
            </a:r>
          </a:p>
          <a:p>
            <a:pPr defTabSz="932472" fontAlgn="base">
              <a:lnSpc>
                <a:spcPct val="90000"/>
              </a:lnSpc>
              <a:spcBef>
                <a:spcPct val="0"/>
              </a:spcBef>
              <a:spcAft>
                <a:spcPct val="0"/>
              </a:spcAft>
            </a:pPr>
            <a:r>
              <a:rPr lang="en-US" sz="1200" dirty="0" smtClean="0">
                <a:gradFill>
                  <a:gsLst>
                    <a:gs pos="0">
                      <a:srgbClr val="FFFFFF"/>
                    </a:gs>
                    <a:gs pos="100000">
                      <a:srgbClr val="FFFFFF"/>
                    </a:gs>
                  </a:gsLst>
                  <a:lin ang="5400000" scaled="0"/>
                </a:gradFill>
                <a:ea typeface="Segoe UI" pitchFamily="34" charset="0"/>
                <a:cs typeface="Segoe UI" pitchFamily="34" charset="0"/>
              </a:rPr>
              <a:t>(countries, disciplines, athletes)</a:t>
            </a:r>
          </a:p>
        </p:txBody>
      </p:sp>
      <p:sp>
        <p:nvSpPr>
          <p:cNvPr id="12" name="Rectangle 11"/>
          <p:cNvSpPr/>
          <p:nvPr/>
        </p:nvSpPr>
        <p:spPr bwMode="auto">
          <a:xfrm>
            <a:off x="9418638" y="2125663"/>
            <a:ext cx="2590801" cy="2209799"/>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defTabSz="932472" fontAlgn="base">
              <a:lnSpc>
                <a:spcPct val="90000"/>
              </a:lnSpc>
              <a:spcBef>
                <a:spcPct val="0"/>
              </a:spcBef>
              <a:spcAft>
                <a:spcPct val="0"/>
              </a:spcAft>
            </a:pPr>
            <a:r>
              <a:rPr lang="en-US" sz="2000" dirty="0" smtClean="0">
                <a:gradFill>
                  <a:gsLst>
                    <a:gs pos="0">
                      <a:srgbClr val="FFFFFF"/>
                    </a:gs>
                    <a:gs pos="100000">
                      <a:srgbClr val="FFFFFF"/>
                    </a:gs>
                  </a:gsLst>
                  <a:lin ang="5400000" scaled="0"/>
                </a:gradFill>
                <a:ea typeface="Segoe UI" pitchFamily="34" charset="0"/>
                <a:cs typeface="Segoe UI" pitchFamily="34" charset="0"/>
              </a:rPr>
              <a:t>Localized notifications</a:t>
            </a:r>
          </a:p>
        </p:txBody>
      </p:sp>
      <p:sp>
        <p:nvSpPr>
          <p:cNvPr id="13" name="Rectangle 12"/>
          <p:cNvSpPr/>
          <p:nvPr/>
        </p:nvSpPr>
        <p:spPr bwMode="auto">
          <a:xfrm>
            <a:off x="6712508" y="4440496"/>
            <a:ext cx="2560638" cy="2087262"/>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defTabSz="932472" fontAlgn="base">
              <a:lnSpc>
                <a:spcPct val="90000"/>
              </a:lnSpc>
              <a:spcBef>
                <a:spcPct val="0"/>
              </a:spcBef>
              <a:spcAft>
                <a:spcPct val="0"/>
              </a:spcAft>
            </a:pPr>
            <a:r>
              <a:rPr lang="en-US" sz="2000" dirty="0" smtClean="0">
                <a:gradFill>
                  <a:gsLst>
                    <a:gs pos="0">
                      <a:srgbClr val="FFFFFF"/>
                    </a:gs>
                    <a:gs pos="100000">
                      <a:srgbClr val="FFFFFF"/>
                    </a:gs>
                  </a:gsLst>
                  <a:lin ang="5400000" scaled="0"/>
                </a:gradFill>
                <a:ea typeface="Segoe UI" pitchFamily="34" charset="0"/>
                <a:cs typeface="Segoe UI" pitchFamily="34" charset="0"/>
              </a:rPr>
              <a:t>Million devices</a:t>
            </a:r>
          </a:p>
          <a:p>
            <a:pPr defTabSz="932472" fontAlgn="base">
              <a:lnSpc>
                <a:spcPct val="90000"/>
              </a:lnSpc>
              <a:spcBef>
                <a:spcPct val="0"/>
              </a:spcBef>
              <a:spcAft>
                <a:spcPct val="0"/>
              </a:spcAft>
            </a:pPr>
            <a:r>
              <a:rPr lang="en-US" sz="1200" dirty="0" smtClean="0">
                <a:gradFill>
                  <a:gsLst>
                    <a:gs pos="0">
                      <a:srgbClr val="FFFFFF"/>
                    </a:gs>
                    <a:gs pos="100000">
                      <a:srgbClr val="FFFFFF"/>
                    </a:gs>
                  </a:gsLst>
                  <a:lin ang="5400000" scaled="0"/>
                </a:gradFill>
                <a:ea typeface="Segoe UI" pitchFamily="34" charset="0"/>
                <a:cs typeface="Segoe UI" pitchFamily="34" charset="0"/>
              </a:rPr>
              <a:t>(iOS, Android, WP)</a:t>
            </a:r>
          </a:p>
        </p:txBody>
      </p:sp>
      <p:sp>
        <p:nvSpPr>
          <p:cNvPr id="14" name="Rectangle 13"/>
          <p:cNvSpPr/>
          <p:nvPr/>
        </p:nvSpPr>
        <p:spPr bwMode="auto">
          <a:xfrm>
            <a:off x="9418637" y="4440496"/>
            <a:ext cx="2590801" cy="2074604"/>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defTabSz="932472" fontAlgn="base">
              <a:lnSpc>
                <a:spcPct val="90000"/>
              </a:lnSpc>
              <a:spcBef>
                <a:spcPct val="0"/>
              </a:spcBef>
              <a:spcAft>
                <a:spcPct val="0"/>
              </a:spcAft>
            </a:pPr>
            <a:r>
              <a:rPr lang="en-US" sz="2000" dirty="0" smtClean="0">
                <a:gradFill>
                  <a:gsLst>
                    <a:gs pos="0">
                      <a:srgbClr val="FFFFFF"/>
                    </a:gs>
                    <a:gs pos="100000">
                      <a:srgbClr val="FFFFFF"/>
                    </a:gs>
                  </a:gsLst>
                  <a:lin ang="5400000" scaled="0"/>
                </a:gradFill>
                <a:ea typeface="Segoe UI" pitchFamily="34" charset="0"/>
                <a:cs typeface="Segoe UI" pitchFamily="34" charset="0"/>
              </a:rPr>
              <a:t>Million notifications</a:t>
            </a:r>
          </a:p>
        </p:txBody>
      </p:sp>
      <p:pic>
        <p:nvPicPr>
          <p:cNvPr id="15" name="Picture 2" descr="\\MAGNUM\Projects\Microsoft\Cloud Power FY12\Design\ICONS_PNG\Devices.png"/>
          <p:cNvPicPr>
            <a:picLocks noChangeAspect="1" noChangeArrowheads="1"/>
          </p:cNvPicPr>
          <p:nvPr/>
        </p:nvPicPr>
        <p:blipFill>
          <a:blip r:embed="rId2" cstate="print">
            <a:lum bright="100000"/>
          </a:blip>
          <a:srcRect l="2000" t="50000" r="46000" b="4000"/>
          <a:stretch>
            <a:fillRect/>
          </a:stretch>
        </p:blipFill>
        <p:spPr bwMode="auto">
          <a:xfrm>
            <a:off x="1074104" y="2498095"/>
            <a:ext cx="757825" cy="670209"/>
          </a:xfrm>
          <a:prstGeom prst="rect">
            <a:avLst/>
          </a:prstGeom>
          <a:noFill/>
          <a:ln>
            <a:noFill/>
          </a:ln>
        </p:spPr>
      </p:pic>
      <p:pic>
        <p:nvPicPr>
          <p:cNvPr id="16" name="Picture 2" descr="\\MAGNUM\Projects\Microsoft\Cloud Power FY12\Design\ICONS_PNG\Devices.png"/>
          <p:cNvPicPr>
            <a:picLocks noChangeAspect="1" noChangeArrowheads="1"/>
          </p:cNvPicPr>
          <p:nvPr/>
        </p:nvPicPr>
        <p:blipFill>
          <a:blip r:embed="rId2" cstate="print">
            <a:lum bright="100000"/>
          </a:blip>
          <a:srcRect l="56000" t="50000" r="10000" b="4000"/>
          <a:stretch>
            <a:fillRect/>
          </a:stretch>
        </p:blipFill>
        <p:spPr bwMode="auto">
          <a:xfrm>
            <a:off x="1952791" y="2559149"/>
            <a:ext cx="443458" cy="599817"/>
          </a:xfrm>
          <a:prstGeom prst="rect">
            <a:avLst/>
          </a:prstGeom>
          <a:noFill/>
          <a:ln>
            <a:noFill/>
          </a:ln>
        </p:spPr>
      </p:pic>
      <p:sp>
        <p:nvSpPr>
          <p:cNvPr id="17" name="TextBox 16"/>
          <p:cNvSpPr txBox="1"/>
          <p:nvPr/>
        </p:nvSpPr>
        <p:spPr>
          <a:xfrm>
            <a:off x="3627233" y="2295826"/>
            <a:ext cx="1526700" cy="1126462"/>
          </a:xfrm>
          <a:prstGeom prst="rect">
            <a:avLst/>
          </a:prstGeom>
          <a:noFill/>
        </p:spPr>
        <p:txBody>
          <a:bodyPr wrap="none" lIns="182880" tIns="146304" rIns="182880" bIns="146304" rtlCol="0">
            <a:spAutoFit/>
          </a:bodyPr>
          <a:lstStyle/>
          <a:p>
            <a:pPr>
              <a:lnSpc>
                <a:spcPct val="90000"/>
              </a:lnSpc>
              <a:spcAft>
                <a:spcPts val="600"/>
              </a:spcAft>
            </a:pPr>
            <a:r>
              <a:rPr lang="en-US" sz="6000" dirty="0" smtClean="0">
                <a:solidFill>
                  <a:schemeClr val="bg1"/>
                </a:solidFill>
              </a:rPr>
              <a:t>10s</a:t>
            </a:r>
            <a:endParaRPr lang="en-US" sz="2400" dirty="0" smtClean="0">
              <a:solidFill>
                <a:schemeClr val="bg1"/>
              </a:solidFill>
            </a:endParaRPr>
          </a:p>
        </p:txBody>
      </p:sp>
      <p:sp>
        <p:nvSpPr>
          <p:cNvPr id="18" name="TextBox 17"/>
          <p:cNvSpPr txBox="1"/>
          <p:nvPr/>
        </p:nvSpPr>
        <p:spPr>
          <a:xfrm>
            <a:off x="1112705" y="4576887"/>
            <a:ext cx="1310295" cy="1126462"/>
          </a:xfrm>
          <a:prstGeom prst="rect">
            <a:avLst/>
          </a:prstGeom>
          <a:noFill/>
        </p:spPr>
        <p:txBody>
          <a:bodyPr wrap="none" lIns="182880" tIns="146304" rIns="182880" bIns="146304" rtlCol="0">
            <a:spAutoFit/>
          </a:bodyPr>
          <a:lstStyle/>
          <a:p>
            <a:pPr>
              <a:lnSpc>
                <a:spcPct val="90000"/>
              </a:lnSpc>
              <a:spcAft>
                <a:spcPts val="600"/>
              </a:spcAft>
            </a:pPr>
            <a:r>
              <a:rPr lang="en-US" sz="6000" dirty="0" smtClean="0">
                <a:solidFill>
                  <a:schemeClr val="bg1"/>
                </a:solidFill>
              </a:rPr>
              <a:t>3+</a:t>
            </a:r>
            <a:endParaRPr lang="en-US" sz="2400" dirty="0" smtClean="0">
              <a:solidFill>
                <a:schemeClr val="bg1"/>
              </a:solidFill>
            </a:endParaRPr>
          </a:p>
        </p:txBody>
      </p:sp>
      <p:sp>
        <p:nvSpPr>
          <p:cNvPr id="19" name="TextBox 18"/>
          <p:cNvSpPr txBox="1"/>
          <p:nvPr/>
        </p:nvSpPr>
        <p:spPr>
          <a:xfrm>
            <a:off x="3735435" y="4576887"/>
            <a:ext cx="1310295" cy="1126462"/>
          </a:xfrm>
          <a:prstGeom prst="rect">
            <a:avLst/>
          </a:prstGeom>
          <a:noFill/>
        </p:spPr>
        <p:txBody>
          <a:bodyPr wrap="none" lIns="182880" tIns="146304" rIns="182880" bIns="146304" rtlCol="0">
            <a:spAutoFit/>
          </a:bodyPr>
          <a:lstStyle/>
          <a:p>
            <a:pPr>
              <a:lnSpc>
                <a:spcPct val="90000"/>
              </a:lnSpc>
              <a:spcAft>
                <a:spcPts val="600"/>
              </a:spcAft>
            </a:pPr>
            <a:r>
              <a:rPr lang="en-US" sz="6000" dirty="0" smtClean="0">
                <a:solidFill>
                  <a:schemeClr val="bg1"/>
                </a:solidFill>
              </a:rPr>
              <a:t>&lt;2</a:t>
            </a:r>
            <a:endParaRPr lang="en-US" sz="2400" dirty="0" smtClean="0">
              <a:solidFill>
                <a:schemeClr val="bg1"/>
              </a:solidFill>
            </a:endParaRPr>
          </a:p>
        </p:txBody>
      </p:sp>
      <p:sp>
        <p:nvSpPr>
          <p:cNvPr id="20" name="TextBox 19"/>
          <p:cNvSpPr txBox="1"/>
          <p:nvPr/>
        </p:nvSpPr>
        <p:spPr>
          <a:xfrm>
            <a:off x="7021888" y="2295826"/>
            <a:ext cx="1941878" cy="1126462"/>
          </a:xfrm>
          <a:prstGeom prst="rect">
            <a:avLst/>
          </a:prstGeom>
          <a:noFill/>
        </p:spPr>
        <p:txBody>
          <a:bodyPr wrap="none" lIns="182880" tIns="146304" rIns="182880" bIns="146304" rtlCol="0">
            <a:spAutoFit/>
          </a:bodyPr>
          <a:lstStyle/>
          <a:p>
            <a:pPr>
              <a:lnSpc>
                <a:spcPct val="90000"/>
              </a:lnSpc>
              <a:spcAft>
                <a:spcPts val="600"/>
              </a:spcAft>
            </a:pPr>
            <a:r>
              <a:rPr lang="en-US" sz="6000" dirty="0" smtClean="0">
                <a:solidFill>
                  <a:schemeClr val="bg1"/>
                </a:solidFill>
              </a:rPr>
              <a:t>100s</a:t>
            </a:r>
            <a:endParaRPr lang="en-US" sz="2400" dirty="0" smtClean="0">
              <a:solidFill>
                <a:schemeClr val="bg1"/>
              </a:solidFill>
            </a:endParaRPr>
          </a:p>
        </p:txBody>
      </p:sp>
      <p:pic>
        <p:nvPicPr>
          <p:cNvPr id="21" name="Picture 2" descr="\\MAGNUM\Projects\Microsoft\Cloud Power FY12\Design\Icons\PNGs\Cloud_on_your_terms.png"/>
          <p:cNvPicPr>
            <a:picLocks noChangeAspect="1" noChangeArrowheads="1"/>
          </p:cNvPicPr>
          <p:nvPr/>
        </p:nvPicPr>
        <p:blipFill>
          <a:blip r:embed="rId3" cstate="print">
            <a:lum bright="100000"/>
          </a:blip>
          <a:stretch>
            <a:fillRect/>
          </a:stretch>
        </p:blipFill>
        <p:spPr bwMode="auto">
          <a:xfrm>
            <a:off x="9913937" y="2111099"/>
            <a:ext cx="1600200" cy="1599784"/>
          </a:xfrm>
          <a:prstGeom prst="rect">
            <a:avLst/>
          </a:prstGeom>
          <a:noFill/>
          <a:ln>
            <a:noFill/>
          </a:ln>
        </p:spPr>
      </p:pic>
      <p:sp>
        <p:nvSpPr>
          <p:cNvPr id="22" name="TextBox 21"/>
          <p:cNvSpPr txBox="1"/>
          <p:nvPr/>
        </p:nvSpPr>
        <p:spPr>
          <a:xfrm>
            <a:off x="7330772" y="4578475"/>
            <a:ext cx="1310295" cy="1126462"/>
          </a:xfrm>
          <a:prstGeom prst="rect">
            <a:avLst/>
          </a:prstGeom>
          <a:noFill/>
        </p:spPr>
        <p:txBody>
          <a:bodyPr wrap="none" lIns="182880" tIns="146304" rIns="182880" bIns="146304" rtlCol="0">
            <a:spAutoFit/>
          </a:bodyPr>
          <a:lstStyle/>
          <a:p>
            <a:pPr>
              <a:lnSpc>
                <a:spcPct val="90000"/>
              </a:lnSpc>
              <a:spcAft>
                <a:spcPts val="600"/>
              </a:spcAft>
            </a:pPr>
            <a:r>
              <a:rPr lang="en-US" sz="6000" dirty="0" smtClean="0">
                <a:solidFill>
                  <a:schemeClr val="bg1"/>
                </a:solidFill>
              </a:rPr>
              <a:t>3+</a:t>
            </a:r>
            <a:endParaRPr lang="en-US" sz="2400" dirty="0" smtClean="0">
              <a:solidFill>
                <a:schemeClr val="bg1"/>
              </a:solidFill>
            </a:endParaRPr>
          </a:p>
        </p:txBody>
      </p:sp>
      <p:sp>
        <p:nvSpPr>
          <p:cNvPr id="23" name="TextBox 22"/>
          <p:cNvSpPr txBox="1"/>
          <p:nvPr/>
        </p:nvSpPr>
        <p:spPr>
          <a:xfrm>
            <a:off x="9643711" y="4584950"/>
            <a:ext cx="2140651" cy="1126462"/>
          </a:xfrm>
          <a:prstGeom prst="rect">
            <a:avLst/>
          </a:prstGeom>
          <a:noFill/>
        </p:spPr>
        <p:txBody>
          <a:bodyPr wrap="none" lIns="182880" tIns="146304" rIns="182880" bIns="146304" rtlCol="0">
            <a:spAutoFit/>
          </a:bodyPr>
          <a:lstStyle/>
          <a:p>
            <a:pPr>
              <a:lnSpc>
                <a:spcPct val="90000"/>
              </a:lnSpc>
              <a:spcAft>
                <a:spcPts val="600"/>
              </a:spcAft>
            </a:pPr>
            <a:r>
              <a:rPr lang="en-US" sz="6000" dirty="0" smtClean="0">
                <a:solidFill>
                  <a:schemeClr val="bg1"/>
                </a:solidFill>
              </a:rPr>
              <a:t>150+</a:t>
            </a:r>
            <a:endParaRPr lang="en-US" sz="2400" dirty="0" smtClean="0">
              <a:solidFill>
                <a:schemeClr val="bg1"/>
              </a:solidFill>
            </a:endParaRPr>
          </a:p>
        </p:txBody>
      </p:sp>
    </p:spTree>
    <p:extLst>
      <p:ext uri="{BB962C8B-B14F-4D97-AF65-F5344CB8AC3E}">
        <p14:creationId xmlns:p14="http://schemas.microsoft.com/office/powerpoint/2010/main" val="40672149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animBg="1"/>
      <p:bldP spid="8" grpId="0" animBg="1"/>
      <p:bldP spid="9" grpId="0" animBg="1"/>
      <p:bldP spid="10" grpId="0" animBg="1"/>
      <p:bldP spid="11" grpId="0" animBg="1"/>
      <p:bldP spid="12" grpId="0" animBg="1"/>
      <p:bldP spid="13" grpId="0" animBg="1"/>
      <p:bldP spid="14" grpId="0" animBg="1"/>
      <p:bldP spid="17" grpId="0"/>
      <p:bldP spid="18" grpId="0"/>
      <p:bldP spid="19" grpId="0"/>
      <p:bldP spid="20" grpId="0"/>
      <p:bldP spid="22" grpId="0"/>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new</a:t>
            </a:r>
            <a:endParaRPr lang="en-US" dirty="0"/>
          </a:p>
        </p:txBody>
      </p:sp>
      <p:sp>
        <p:nvSpPr>
          <p:cNvPr id="3" name="Text Placeholder 2"/>
          <p:cNvSpPr>
            <a:spLocks noGrp="1"/>
          </p:cNvSpPr>
          <p:nvPr>
            <p:ph type="body" sz="quarter" idx="10"/>
          </p:nvPr>
        </p:nvSpPr>
        <p:spPr>
          <a:xfrm>
            <a:off x="274639" y="1668463"/>
            <a:ext cx="11887200" cy="4235006"/>
          </a:xfrm>
        </p:spPr>
        <p:txBody>
          <a:bodyPr/>
          <a:lstStyle/>
          <a:p>
            <a:pPr>
              <a:buFont typeface="Arial" panose="020B0604020202020204" pitchFamily="34" charset="0"/>
              <a:buChar char="•"/>
            </a:pPr>
            <a:r>
              <a:rPr lang="en-US" dirty="0"/>
              <a:t>Kindle support</a:t>
            </a:r>
          </a:p>
          <a:p>
            <a:pPr>
              <a:buFont typeface="Arial" panose="020B0604020202020204" pitchFamily="34" charset="0"/>
              <a:buChar char="•"/>
            </a:pPr>
            <a:r>
              <a:rPr lang="en-US" dirty="0" smtClean="0"/>
              <a:t>Tag Expressions</a:t>
            </a:r>
          </a:p>
          <a:p>
            <a:pPr>
              <a:buFont typeface="Arial" panose="020B0604020202020204" pitchFamily="34" charset="0"/>
              <a:buChar char="•"/>
            </a:pPr>
            <a:r>
              <a:rPr lang="en-US" dirty="0" smtClean="0"/>
              <a:t>Visual Studio integration</a:t>
            </a:r>
          </a:p>
          <a:p>
            <a:pPr>
              <a:buFont typeface="Arial" panose="020B0604020202020204" pitchFamily="34" charset="0"/>
              <a:buChar char="•"/>
            </a:pPr>
            <a:r>
              <a:rPr lang="en-US" dirty="0" smtClean="0"/>
              <a:t>Mobile Services integration</a:t>
            </a:r>
          </a:p>
          <a:p>
            <a:pPr>
              <a:buFont typeface="Arial" panose="020B0604020202020204" pitchFamily="34" charset="0"/>
              <a:buChar char="•"/>
            </a:pPr>
            <a:r>
              <a:rPr lang="en-US" dirty="0" smtClean="0"/>
              <a:t>New pricing (completely push-based)</a:t>
            </a:r>
          </a:p>
          <a:p>
            <a:pPr>
              <a:buFont typeface="Arial" panose="020B0604020202020204" pitchFamily="34" charset="0"/>
              <a:buChar char="•"/>
            </a:pPr>
            <a:r>
              <a:rPr lang="en-US" dirty="0" smtClean="0"/>
              <a:t>Bulk registration </a:t>
            </a:r>
            <a:r>
              <a:rPr lang="en-US" dirty="0" err="1" smtClean="0"/>
              <a:t>mgmt</a:t>
            </a:r>
            <a:r>
              <a:rPr lang="en-US" dirty="0" smtClean="0"/>
              <a:t> APIs (private preview)</a:t>
            </a:r>
            <a:endParaRPr lang="en-US" dirty="0"/>
          </a:p>
        </p:txBody>
      </p:sp>
    </p:spTree>
    <p:extLst>
      <p:ext uri="{BB962C8B-B14F-4D97-AF65-F5344CB8AC3E}">
        <p14:creationId xmlns:p14="http://schemas.microsoft.com/office/powerpoint/2010/main" val="118386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 Get Started</a:t>
            </a:r>
            <a:endParaRPr lang="en-US" dirty="0"/>
          </a:p>
        </p:txBody>
      </p:sp>
    </p:spTree>
    <p:extLst>
      <p:ext uri="{BB962C8B-B14F-4D97-AF65-F5344CB8AC3E}">
        <p14:creationId xmlns:p14="http://schemas.microsoft.com/office/powerpoint/2010/main" val="2687055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Some snippets</a:t>
            </a:r>
            <a:endParaRPr lang="en-US" dirty="0"/>
          </a:p>
        </p:txBody>
      </p:sp>
      <p:sp>
        <p:nvSpPr>
          <p:cNvPr id="7" name="Text Placeholder 6"/>
          <p:cNvSpPr>
            <a:spLocks noGrp="1"/>
          </p:cNvSpPr>
          <p:nvPr>
            <p:ph type="body" sz="quarter" idx="10"/>
          </p:nvPr>
        </p:nvSpPr>
        <p:spPr>
          <a:xfrm>
            <a:off x="274639" y="1212849"/>
            <a:ext cx="5486399" cy="683264"/>
          </a:xfrm>
        </p:spPr>
        <p:txBody>
          <a:bodyPr/>
          <a:lstStyle/>
          <a:p>
            <a:r>
              <a:rPr lang="en-US" dirty="0" smtClean="0"/>
              <a:t>Register</a:t>
            </a:r>
            <a:endParaRPr lang="en-US" dirty="0"/>
          </a:p>
        </p:txBody>
      </p:sp>
      <p:sp>
        <p:nvSpPr>
          <p:cNvPr id="8" name="Text Placeholder 7"/>
          <p:cNvSpPr>
            <a:spLocks noGrp="1"/>
          </p:cNvSpPr>
          <p:nvPr>
            <p:ph type="body" sz="quarter" idx="11"/>
          </p:nvPr>
        </p:nvSpPr>
        <p:spPr>
          <a:xfrm>
            <a:off x="6218239" y="1212849"/>
            <a:ext cx="5943600" cy="683264"/>
          </a:xfrm>
        </p:spPr>
        <p:txBody>
          <a:bodyPr/>
          <a:lstStyle/>
          <a:p>
            <a:r>
              <a:rPr lang="en-US" dirty="0" smtClean="0"/>
              <a:t>Send</a:t>
            </a:r>
            <a:endParaRPr lang="en-US" dirty="0"/>
          </a:p>
        </p:txBody>
      </p:sp>
      <p:sp>
        <p:nvSpPr>
          <p:cNvPr id="9" name="Rectangle 8"/>
          <p:cNvSpPr/>
          <p:nvPr/>
        </p:nvSpPr>
        <p:spPr bwMode="auto">
          <a:xfrm>
            <a:off x="457199" y="2125663"/>
            <a:ext cx="5684838" cy="1295399"/>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lnSpc>
                <a:spcPct val="90000"/>
              </a:lnSpc>
              <a:spcBef>
                <a:spcPct val="0"/>
              </a:spcBef>
              <a:spcAft>
                <a:spcPct val="0"/>
              </a:spcAft>
            </a:pPr>
            <a:r>
              <a:rPr lang="en-US" sz="2400" dirty="0" smtClean="0">
                <a:gradFill>
                  <a:gsLst>
                    <a:gs pos="0">
                      <a:srgbClr val="FFFFFF"/>
                    </a:gs>
                    <a:gs pos="100000">
                      <a:srgbClr val="FFFFFF"/>
                    </a:gs>
                  </a:gsLst>
                  <a:lin ang="5400000" scaled="0"/>
                </a:gradFill>
                <a:ea typeface="Segoe UI" pitchFamily="34" charset="0"/>
                <a:cs typeface="Segoe UI" pitchFamily="34" charset="0"/>
              </a:rPr>
              <a:t>Windows / Windows Phone</a:t>
            </a:r>
          </a:p>
          <a:p>
            <a:pPr defTabSz="932472" fontAlgn="base">
              <a:lnSpc>
                <a:spcPct val="90000"/>
              </a:lnSpc>
              <a:spcBef>
                <a:spcPct val="0"/>
              </a:spcBef>
              <a:spcAft>
                <a:spcPct val="0"/>
              </a:spcAft>
            </a:pPr>
            <a:r>
              <a:rPr lang="en-US" sz="1600" dirty="0" smtClean="0">
                <a:solidFill>
                  <a:schemeClr val="tx1"/>
                </a:solidFill>
                <a:latin typeface="Consolas" panose="020B0609020204030204" pitchFamily="49" charset="0"/>
                <a:cs typeface="Consolas" panose="020B0609020204030204" pitchFamily="49" charset="0"/>
              </a:rPr>
              <a:t>await </a:t>
            </a:r>
            <a:r>
              <a:rPr lang="en-US" sz="16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hub.RegisterNativeAsync(</a:t>
            </a:r>
            <a:r>
              <a:rPr lang="en-US" sz="16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channel.Uri</a:t>
            </a:r>
            <a:r>
              <a:rPr lang="en-US" sz="16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p>
          <a:p>
            <a:pP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2" name="Rectangle 11"/>
          <p:cNvSpPr/>
          <p:nvPr/>
        </p:nvSpPr>
        <p:spPr bwMode="auto">
          <a:xfrm>
            <a:off x="457199" y="3497263"/>
            <a:ext cx="5684838" cy="129540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lnSpc>
                <a:spcPct val="90000"/>
              </a:lnSpc>
              <a:spcBef>
                <a:spcPct val="0"/>
              </a:spcBef>
              <a:spcAft>
                <a:spcPct val="0"/>
              </a:spcAft>
            </a:pPr>
            <a:r>
              <a:rPr lang="en-US" sz="2400" dirty="0" smtClean="0">
                <a:gradFill>
                  <a:gsLst>
                    <a:gs pos="0">
                      <a:srgbClr val="FFFFFF"/>
                    </a:gs>
                    <a:gs pos="100000">
                      <a:srgbClr val="FFFFFF"/>
                    </a:gs>
                  </a:gsLst>
                  <a:lin ang="5400000" scaled="0"/>
                </a:gradFill>
                <a:ea typeface="Segoe UI" pitchFamily="34" charset="0"/>
                <a:cs typeface="Segoe UI" pitchFamily="34" charset="0"/>
              </a:rPr>
              <a:t>iOS</a:t>
            </a:r>
          </a:p>
          <a:p>
            <a:pPr defTabSz="932472" fontAlgn="base">
              <a:lnSpc>
                <a:spcPct val="90000"/>
              </a:lnSpc>
              <a:spcBef>
                <a:spcPct val="0"/>
              </a:spcBef>
              <a:spcAft>
                <a:spcPct val="0"/>
              </a:spcAft>
            </a:pPr>
            <a:r>
              <a:rPr lang="en-US" sz="1600" dirty="0">
                <a:solidFill>
                  <a:schemeClr val="tx1"/>
                </a:solidFill>
                <a:latin typeface="Consolas" panose="020B0609020204030204" pitchFamily="49" charset="0"/>
                <a:ea typeface="Segoe UI" pitchFamily="34" charset="0"/>
                <a:cs typeface="Consolas" panose="020B0609020204030204" pitchFamily="49" charset="0"/>
              </a:rPr>
              <a:t>[hub </a:t>
            </a:r>
            <a:r>
              <a:rPr lang="en-US" sz="1600" dirty="0" smtClean="0">
                <a:solidFill>
                  <a:schemeClr val="tx1"/>
                </a:solidFill>
                <a:latin typeface="Consolas" panose="020B0609020204030204" pitchFamily="49" charset="0"/>
                <a:ea typeface="Segoe UI" pitchFamily="34" charset="0"/>
                <a:cs typeface="Consolas" panose="020B0609020204030204" pitchFamily="49" charset="0"/>
              </a:rPr>
              <a:t>registerNativeWithDeviceToken:deviceToken</a:t>
            </a:r>
          </a:p>
          <a:p>
            <a:pPr defTabSz="932472" fontAlgn="base">
              <a:lnSpc>
                <a:spcPct val="90000"/>
              </a:lnSpc>
              <a:spcBef>
                <a:spcPct val="0"/>
              </a:spcBef>
              <a:spcAft>
                <a:spcPct val="0"/>
              </a:spcAft>
            </a:pPr>
            <a:r>
              <a:rPr lang="en-US" sz="1600" dirty="0">
                <a:solidFill>
                  <a:schemeClr val="tx1"/>
                </a:solidFill>
                <a:latin typeface="Consolas" panose="020B0609020204030204" pitchFamily="49" charset="0"/>
                <a:ea typeface="Segoe UI" pitchFamily="34" charset="0"/>
                <a:cs typeface="Consolas" panose="020B0609020204030204" pitchFamily="49" charset="0"/>
              </a:rPr>
              <a:t>	</a:t>
            </a:r>
            <a:r>
              <a:rPr lang="en-US" sz="1600" dirty="0" smtClean="0">
                <a:solidFill>
                  <a:schemeClr val="tx1"/>
                </a:solidFill>
                <a:latin typeface="Consolas" panose="020B0609020204030204" pitchFamily="49" charset="0"/>
                <a:ea typeface="Segoe UI" pitchFamily="34" charset="0"/>
                <a:cs typeface="Consolas" panose="020B0609020204030204" pitchFamily="49" charset="0"/>
              </a:rPr>
              <a:t>tags:nil</a:t>
            </a:r>
          </a:p>
          <a:p>
            <a:pPr defTabSz="932472" fontAlgn="base">
              <a:lnSpc>
                <a:spcPct val="90000"/>
              </a:lnSpc>
              <a:spcBef>
                <a:spcPct val="0"/>
              </a:spcBef>
              <a:spcAft>
                <a:spcPct val="0"/>
              </a:spcAft>
            </a:pPr>
            <a:r>
              <a:rPr lang="en-US" sz="1600" dirty="0">
                <a:solidFill>
                  <a:schemeClr val="tx1"/>
                </a:solidFill>
                <a:latin typeface="Consolas" panose="020B0609020204030204" pitchFamily="49" charset="0"/>
                <a:ea typeface="Segoe UI" pitchFamily="34" charset="0"/>
                <a:cs typeface="Consolas" panose="020B0609020204030204" pitchFamily="49" charset="0"/>
              </a:rPr>
              <a:t>	</a:t>
            </a:r>
            <a:r>
              <a:rPr lang="en-US" sz="1600" dirty="0" smtClean="0">
                <a:solidFill>
                  <a:schemeClr val="tx1"/>
                </a:solidFill>
                <a:latin typeface="Consolas" panose="020B0609020204030204" pitchFamily="49" charset="0"/>
                <a:ea typeface="Segoe UI" pitchFamily="34" charset="0"/>
                <a:cs typeface="Consolas" panose="020B0609020204030204" pitchFamily="49" charset="0"/>
              </a:rPr>
              <a:t>completion</a:t>
            </a:r>
            <a:r>
              <a:rPr lang="en-US" sz="1600" dirty="0">
                <a:solidFill>
                  <a:schemeClr val="tx1"/>
                </a:solidFill>
                <a:latin typeface="Consolas" panose="020B0609020204030204" pitchFamily="49" charset="0"/>
                <a:ea typeface="Segoe UI" pitchFamily="34" charset="0"/>
                <a:cs typeface="Consolas" panose="020B0609020204030204" pitchFamily="49" charset="0"/>
              </a:rPr>
              <a:t>:^(NSError* error) </a:t>
            </a:r>
            <a:r>
              <a:rPr lang="en-US" sz="1600" dirty="0" smtClean="0">
                <a:solidFill>
                  <a:schemeClr val="tx1"/>
                </a:solidFill>
                <a:latin typeface="Consolas" panose="020B0609020204030204" pitchFamily="49" charset="0"/>
                <a:ea typeface="Segoe UI" pitchFamily="34" charset="0"/>
                <a:cs typeface="Consolas" panose="020B0609020204030204" pitchFamily="49" charset="0"/>
              </a:rPr>
              <a:t>{ … }];</a:t>
            </a:r>
            <a:endParaRPr lang="en-US" sz="1600" dirty="0">
              <a:solidFill>
                <a:schemeClr val="tx1"/>
              </a:solidFill>
              <a:latin typeface="Consolas" panose="020B0609020204030204" pitchFamily="49" charset="0"/>
              <a:ea typeface="Segoe UI" pitchFamily="34" charset="0"/>
              <a:cs typeface="Consolas" panose="020B0609020204030204" pitchFamily="49" charset="0"/>
            </a:endParaRPr>
          </a:p>
          <a:p>
            <a:pP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 name="Rectangle 12"/>
          <p:cNvSpPr/>
          <p:nvPr/>
        </p:nvSpPr>
        <p:spPr bwMode="auto">
          <a:xfrm>
            <a:off x="457200" y="4869393"/>
            <a:ext cx="5684838" cy="129487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lnSpc>
                <a:spcPct val="90000"/>
              </a:lnSpc>
              <a:spcBef>
                <a:spcPct val="0"/>
              </a:spcBef>
              <a:spcAft>
                <a:spcPct val="0"/>
              </a:spcAft>
            </a:pPr>
            <a:r>
              <a:rPr lang="en-US" sz="2400" dirty="0" smtClean="0">
                <a:gradFill>
                  <a:gsLst>
                    <a:gs pos="0">
                      <a:srgbClr val="FFFFFF"/>
                    </a:gs>
                    <a:gs pos="100000">
                      <a:srgbClr val="FFFFFF"/>
                    </a:gs>
                  </a:gsLst>
                  <a:lin ang="5400000" scaled="0"/>
                </a:gradFill>
                <a:ea typeface="Segoe UI" pitchFamily="34" charset="0"/>
                <a:cs typeface="Segoe UI" pitchFamily="34" charset="0"/>
              </a:rPr>
              <a:t>Android / Kindle</a:t>
            </a:r>
          </a:p>
          <a:p>
            <a:pPr defTabSz="932472" fontAlgn="base">
              <a:lnSpc>
                <a:spcPct val="90000"/>
              </a:lnSpc>
              <a:spcBef>
                <a:spcPct val="0"/>
              </a:spcBef>
              <a:spcAft>
                <a:spcPct val="0"/>
              </a:spcAft>
            </a:pPr>
            <a:r>
              <a:rPr lang="en-US" sz="1600" dirty="0">
                <a:solidFill>
                  <a:schemeClr val="tx1"/>
                </a:solidFill>
                <a:latin typeface="Consolas" panose="020B0609020204030204" pitchFamily="49" charset="0"/>
                <a:cs typeface="Consolas" panose="020B0609020204030204" pitchFamily="49" charset="0"/>
              </a:rPr>
              <a:t>hub.register(</a:t>
            </a:r>
            <a:r>
              <a:rPr lang="en-US" sz="1600" dirty="0" err="1">
                <a:solidFill>
                  <a:schemeClr val="tx1"/>
                </a:solidFill>
                <a:latin typeface="Consolas" panose="020B0609020204030204" pitchFamily="49" charset="0"/>
                <a:cs typeface="Consolas" panose="020B0609020204030204" pitchFamily="49" charset="0"/>
              </a:rPr>
              <a:t>regid</a:t>
            </a:r>
            <a:r>
              <a:rPr lang="en-US" sz="1600" dirty="0">
                <a:solidFill>
                  <a:schemeClr val="tx1"/>
                </a:solidFill>
                <a:latin typeface="Consolas" panose="020B0609020204030204" pitchFamily="49" charset="0"/>
                <a:cs typeface="Consolas" panose="020B0609020204030204" pitchFamily="49" charset="0"/>
              </a:rPr>
              <a:t>);</a:t>
            </a:r>
          </a:p>
          <a:p>
            <a:pP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7" name="Rectangle 16"/>
          <p:cNvSpPr/>
          <p:nvPr/>
        </p:nvSpPr>
        <p:spPr bwMode="auto">
          <a:xfrm>
            <a:off x="6218238" y="2124714"/>
            <a:ext cx="5761037" cy="1295399"/>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lnSpc>
                <a:spcPct val="90000"/>
              </a:lnSpc>
              <a:spcBef>
                <a:spcPct val="0"/>
              </a:spcBef>
              <a:spcAft>
                <a:spcPct val="0"/>
              </a:spcAft>
            </a:pPr>
            <a:r>
              <a:rPr lang="en-US" sz="2400" dirty="0" smtClean="0">
                <a:gradFill>
                  <a:gsLst>
                    <a:gs pos="0">
                      <a:srgbClr val="FFFFFF"/>
                    </a:gs>
                    <a:gs pos="100000">
                      <a:srgbClr val="FFFFFF"/>
                    </a:gs>
                  </a:gsLst>
                  <a:lin ang="5400000" scaled="0"/>
                </a:gradFill>
                <a:ea typeface="Segoe UI" pitchFamily="34" charset="0"/>
                <a:cs typeface="Segoe UI" pitchFamily="34" charset="0"/>
              </a:rPr>
              <a:t>.NET</a:t>
            </a:r>
          </a:p>
          <a:p>
            <a:pPr defTabSz="932472" fontAlgn="base">
              <a:lnSpc>
                <a:spcPct val="90000"/>
              </a:lnSpc>
              <a:spcBef>
                <a:spcPct val="0"/>
              </a:spcBef>
              <a:spcAft>
                <a:spcPct val="0"/>
              </a:spcAft>
            </a:pPr>
            <a:r>
              <a:rPr lang="en-US" sz="1600" dirty="0">
                <a:solidFill>
                  <a:schemeClr val="tx1"/>
                </a:solidFill>
                <a:latin typeface="Consolas" panose="020B0609020204030204" pitchFamily="49" charset="0"/>
                <a:cs typeface="Consolas" panose="020B0609020204030204" pitchFamily="49" charset="0"/>
              </a:rPr>
              <a:t>var toast = @“&lt;notification payload&gt;";</a:t>
            </a:r>
          </a:p>
          <a:p>
            <a:pPr defTabSz="932472" fontAlgn="base">
              <a:lnSpc>
                <a:spcPct val="90000"/>
              </a:lnSpc>
              <a:spcBef>
                <a:spcPct val="0"/>
              </a:spcBef>
              <a:spcAft>
                <a:spcPct val="0"/>
              </a:spcAft>
            </a:pPr>
            <a:r>
              <a:rPr lang="en-US" sz="1600" dirty="0" smtClean="0">
                <a:solidFill>
                  <a:schemeClr val="tx1"/>
                </a:solidFill>
                <a:latin typeface="Consolas" panose="020B0609020204030204" pitchFamily="49" charset="0"/>
                <a:cs typeface="Consolas" panose="020B0609020204030204" pitchFamily="49" charset="0"/>
              </a:rPr>
              <a:t>hub.SendWindowsNativeNotificationAsync(toast</a:t>
            </a:r>
            <a:r>
              <a:rPr lang="en-US" sz="1600" dirty="0">
                <a:solidFill>
                  <a:schemeClr val="tx1"/>
                </a:solidFill>
                <a:latin typeface="Consolas" panose="020B0609020204030204" pitchFamily="49" charset="0"/>
                <a:cs typeface="Consolas" panose="020B0609020204030204" pitchFamily="49" charset="0"/>
              </a:rPr>
              <a:t>);</a:t>
            </a:r>
          </a:p>
          <a:p>
            <a:pP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0" name="Rectangle 19"/>
          <p:cNvSpPr/>
          <p:nvPr/>
        </p:nvSpPr>
        <p:spPr bwMode="auto">
          <a:xfrm>
            <a:off x="6218238" y="3497263"/>
            <a:ext cx="5761037" cy="266700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lnSpc>
                <a:spcPct val="90000"/>
              </a:lnSpc>
              <a:spcBef>
                <a:spcPct val="0"/>
              </a:spcBef>
              <a:spcAft>
                <a:spcPct val="0"/>
              </a:spcAft>
            </a:pPr>
            <a:r>
              <a:rPr lang="en-US" sz="2400" dirty="0" smtClean="0">
                <a:gradFill>
                  <a:gsLst>
                    <a:gs pos="0">
                      <a:srgbClr val="FFFFFF"/>
                    </a:gs>
                    <a:gs pos="100000">
                      <a:srgbClr val="FFFFFF"/>
                    </a:gs>
                  </a:gsLst>
                  <a:lin ang="5400000" scaled="0"/>
                </a:gradFill>
                <a:ea typeface="Segoe UI" pitchFamily="34" charset="0"/>
                <a:cs typeface="Segoe UI" pitchFamily="34" charset="0"/>
              </a:rPr>
              <a:t>Node / Mobile Services</a:t>
            </a:r>
          </a:p>
          <a:p>
            <a:pPr defTabSz="932472" fontAlgn="base">
              <a:lnSpc>
                <a:spcPct val="90000"/>
              </a:lnSpc>
              <a:spcBef>
                <a:spcPct val="0"/>
              </a:spcBef>
              <a:spcAft>
                <a:spcPct val="0"/>
              </a:spcAft>
            </a:pPr>
            <a:r>
              <a:rPr lang="en-US" sz="1600" dirty="0">
                <a:solidFill>
                  <a:schemeClr val="tx1"/>
                </a:solidFill>
                <a:latin typeface="Consolas" panose="020B0609020204030204" pitchFamily="49" charset="0"/>
                <a:cs typeface="Consolas" panose="020B0609020204030204" pitchFamily="49" charset="0"/>
              </a:rPr>
              <a:t>h</a:t>
            </a:r>
            <a:r>
              <a:rPr lang="en-US" sz="1600" dirty="0" smtClean="0">
                <a:solidFill>
                  <a:schemeClr val="tx1"/>
                </a:solidFill>
                <a:latin typeface="Consolas" panose="020B0609020204030204" pitchFamily="49" charset="0"/>
                <a:cs typeface="Consolas" panose="020B0609020204030204" pitchFamily="49" charset="0"/>
              </a:rPr>
              <a:t>ubService.wns.sendToastText01(null</a:t>
            </a:r>
            <a:r>
              <a:rPr lang="en-US" sz="1600" dirty="0">
                <a:solidFill>
                  <a:schemeClr val="tx1"/>
                </a:solidFill>
                <a:latin typeface="Consolas" panose="020B0609020204030204" pitchFamily="49" charset="0"/>
                <a:cs typeface="Consolas" panose="020B0609020204030204" pitchFamily="49" charset="0"/>
              </a:rPr>
              <a:t>,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text1: 'Hello from </a:t>
            </a:r>
            <a:r>
              <a:rPr lang="en-US" sz="1600" dirty="0" smtClean="0">
                <a:solidFill>
                  <a:schemeClr val="tx1"/>
                </a:solidFill>
                <a:latin typeface="Consolas" panose="020B0609020204030204" pitchFamily="49" charset="0"/>
                <a:cs typeface="Consolas" panose="020B0609020204030204" pitchFamily="49" charset="0"/>
              </a:rPr>
              <a:t>Node!'</a:t>
            </a:r>
            <a:r>
              <a:rPr lang="en-US" sz="1600" dirty="0">
                <a:solidFill>
                  <a:schemeClr val="tx1"/>
                </a:solidFill>
                <a:latin typeface="Consolas" panose="020B0609020204030204" pitchFamily="49" charset="0"/>
                <a:cs typeface="Consolas" panose="020B0609020204030204" pitchFamily="49" charset="0"/>
              </a:rPr>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function (error)</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smtClean="0">
                <a:solidFill>
                  <a:schemeClr val="tx1"/>
                </a:solidFill>
                <a:latin typeface="Consolas" panose="020B0609020204030204" pitchFamily="49" charset="0"/>
                <a:cs typeface="Consolas" panose="020B0609020204030204" pitchFamily="49" charset="0"/>
              </a:rPr>
              <a:t>…</a:t>
            </a:r>
            <a:r>
              <a:rPr lang="en-US" sz="1600" dirty="0">
                <a:solidFill>
                  <a:schemeClr val="tx1"/>
                </a:solidFill>
                <a:latin typeface="Consolas" panose="020B0609020204030204" pitchFamily="49" charset="0"/>
                <a:cs typeface="Consolas" panose="020B0609020204030204" pitchFamily="49" charset="0"/>
              </a:rPr>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p>
          <a:p>
            <a:pPr defTabSz="932472" fontAlgn="base">
              <a:lnSpc>
                <a:spcPct val="90000"/>
              </a:lnSpc>
              <a:spcBef>
                <a:spcPct val="0"/>
              </a:spcBef>
              <a:spcAft>
                <a:spcPct val="0"/>
              </a:spcAft>
            </a:pPr>
            <a:r>
              <a:rPr lang="en-US" sz="1600" dirty="0">
                <a:solidFill>
                  <a:schemeClr val="tx1"/>
                </a:solidFill>
                <a:latin typeface="Consolas" panose="020B0609020204030204" pitchFamily="49" charset="0"/>
                <a:cs typeface="Consolas" panose="020B0609020204030204" pitchFamily="49" charset="0"/>
              </a:rPr>
              <a:t>); </a:t>
            </a:r>
          </a:p>
          <a:p>
            <a:pP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10749462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animBg="1"/>
      <p:bldP spid="12" grpId="0" animBg="1"/>
      <p:bldP spid="13" grpId="0" animBg="1"/>
      <p:bldP spid="17" grpId="0" animBg="1"/>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274640" y="3040063"/>
            <a:ext cx="11887202" cy="914400"/>
          </a:xfrm>
        </p:spPr>
        <p:txBody>
          <a:bodyPr/>
          <a:lstStyle/>
          <a:p>
            <a:r>
              <a:rPr lang="en-US" sz="2800" dirty="0" smtClean="0"/>
              <a:t>Why Notification Hubs?</a:t>
            </a:r>
          </a:p>
          <a:p>
            <a:r>
              <a:rPr lang="en-US" sz="2800" dirty="0" smtClean="0"/>
              <a:t>What’s new</a:t>
            </a:r>
          </a:p>
          <a:p>
            <a:r>
              <a:rPr lang="en-US" sz="4000" dirty="0" smtClean="0"/>
              <a:t>Quick start: send targeted notifications</a:t>
            </a:r>
          </a:p>
          <a:p>
            <a:r>
              <a:rPr lang="en-US" sz="2800" dirty="0" smtClean="0"/>
              <a:t>How to manage devices from your back-end</a:t>
            </a:r>
          </a:p>
          <a:p>
            <a:r>
              <a:rPr lang="en-US" sz="2800" dirty="0" smtClean="0"/>
              <a:t>Templates</a:t>
            </a:r>
          </a:p>
          <a:p>
            <a:r>
              <a:rPr lang="en-US" sz="2800" dirty="0" smtClean="0"/>
              <a:t>Advanced scenarios: “Push to sync”, retargeting</a:t>
            </a:r>
            <a:endParaRPr lang="en-US" sz="2800" dirty="0"/>
          </a:p>
        </p:txBody>
      </p:sp>
      <p:sp>
        <p:nvSpPr>
          <p:cNvPr id="5" name="Title 4"/>
          <p:cNvSpPr>
            <a:spLocks noGrp="1"/>
          </p:cNvSpPr>
          <p:nvPr>
            <p:ph type="title"/>
          </p:nvPr>
        </p:nvSpPr>
        <p:spPr/>
        <p:txBody>
          <a:bodyPr/>
          <a:lstStyle/>
          <a:p>
            <a:r>
              <a:rPr lang="en-US" dirty="0" smtClean="0"/>
              <a:t>Agenda</a:t>
            </a:r>
            <a:br>
              <a:rPr lang="en-US" dirty="0" smtClean="0"/>
            </a:br>
            <a:endParaRPr lang="en-US" dirty="0"/>
          </a:p>
        </p:txBody>
      </p:sp>
    </p:spTree>
    <p:extLst>
      <p:ext uri="{BB962C8B-B14F-4D97-AF65-F5344CB8AC3E}">
        <p14:creationId xmlns:p14="http://schemas.microsoft.com/office/powerpoint/2010/main" val="4097187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Tags</a:t>
            </a:r>
            <a:endParaRPr lang="en-US" dirty="0"/>
          </a:p>
        </p:txBody>
      </p:sp>
      <p:sp>
        <p:nvSpPr>
          <p:cNvPr id="3" name="Text Placeholder 2"/>
          <p:cNvSpPr>
            <a:spLocks noGrp="1"/>
          </p:cNvSpPr>
          <p:nvPr>
            <p:ph type="body" sz="quarter" idx="10"/>
          </p:nvPr>
        </p:nvSpPr>
        <p:spPr>
          <a:xfrm>
            <a:off x="274639" y="1668463"/>
            <a:ext cx="11887200" cy="3591752"/>
          </a:xfrm>
        </p:spPr>
        <p:txBody>
          <a:bodyPr/>
          <a:lstStyle/>
          <a:p>
            <a:pPr marL="0" indent="0">
              <a:buNone/>
            </a:pPr>
            <a:r>
              <a:rPr lang="en-US" dirty="0" smtClean="0">
                <a:solidFill>
                  <a:schemeClr val="accent2"/>
                </a:solidFill>
              </a:rPr>
              <a:t>Tags as interest groups</a:t>
            </a:r>
          </a:p>
          <a:p>
            <a:pPr marL="457200" lvl="1" indent="-457200">
              <a:buFont typeface="+mj-lt"/>
              <a:buAutoNum type="arabicPeriod"/>
            </a:pPr>
            <a:r>
              <a:rPr lang="en-US" sz="1800" dirty="0" smtClean="0"/>
              <a:t>Client app can register with a set of tags</a:t>
            </a:r>
          </a:p>
          <a:p>
            <a:pPr marL="457200" lvl="1" indent="-457200">
              <a:buFont typeface="+mj-lt"/>
              <a:buAutoNum type="arabicPeriod"/>
            </a:pPr>
            <a:r>
              <a:rPr lang="en-US" sz="1800" dirty="0" smtClean="0"/>
              <a:t>Tags are simple strings (no pre-provisioning is required)</a:t>
            </a:r>
          </a:p>
          <a:p>
            <a:pPr marL="457200" lvl="1" indent="-457200">
              <a:buFont typeface="+mj-lt"/>
              <a:buAutoNum type="arabicPeriod"/>
            </a:pPr>
            <a:r>
              <a:rPr lang="en-US" sz="1800" dirty="0" smtClean="0"/>
              <a:t>App back-end can target all clients with the same tag</a:t>
            </a:r>
          </a:p>
          <a:p>
            <a:pPr marL="0" indent="0">
              <a:buNone/>
            </a:pPr>
            <a:r>
              <a:rPr lang="en-US" dirty="0" smtClean="0">
                <a:solidFill>
                  <a:schemeClr val="accent3"/>
                </a:solidFill>
              </a:rPr>
              <a:t>You can use tags also for</a:t>
            </a:r>
          </a:p>
          <a:p>
            <a:pPr marL="342900" lvl="1" indent="-342900">
              <a:buFont typeface="Arial" panose="020B0604020202020204" pitchFamily="34" charset="0"/>
              <a:buChar char="•"/>
            </a:pPr>
            <a:r>
              <a:rPr lang="en-US" sz="1800" dirty="0" smtClean="0"/>
              <a:t>Multiple type of interest groups, e.g.</a:t>
            </a:r>
          </a:p>
          <a:p>
            <a:pPr marL="574675" lvl="2" indent="-342900">
              <a:buFont typeface="Arial" panose="020B0604020202020204" pitchFamily="34" charset="0"/>
              <a:buChar char="•"/>
            </a:pPr>
            <a:r>
              <a:rPr lang="en-US" sz="1600" dirty="0"/>
              <a:t>F</a:t>
            </a:r>
            <a:r>
              <a:rPr lang="en-US" sz="1600" dirty="0" smtClean="0"/>
              <a:t>ollow bands: tag “</a:t>
            </a:r>
            <a:r>
              <a:rPr lang="en-US" sz="1600" dirty="0" err="1" smtClean="0"/>
              <a:t>followband:Beatles</a:t>
            </a:r>
            <a:r>
              <a:rPr lang="en-US" sz="1600" dirty="0" smtClean="0"/>
              <a:t>”</a:t>
            </a:r>
          </a:p>
          <a:p>
            <a:pPr marL="574675" lvl="2" indent="-342900">
              <a:buFont typeface="Arial" panose="020B0604020202020204" pitchFamily="34" charset="0"/>
              <a:buChar char="•"/>
            </a:pPr>
            <a:r>
              <a:rPr lang="en-US" sz="1600" dirty="0" smtClean="0"/>
              <a:t>Follow users: tag “</a:t>
            </a:r>
            <a:r>
              <a:rPr lang="en-US" sz="1600" dirty="0" err="1" smtClean="0"/>
              <a:t>followuser:Alice</a:t>
            </a:r>
            <a:r>
              <a:rPr lang="en-US" sz="1600" dirty="0" smtClean="0"/>
              <a:t>”</a:t>
            </a:r>
          </a:p>
          <a:p>
            <a:pPr marL="342900" lvl="1" indent="-342900">
              <a:buFont typeface="Arial" panose="020B0604020202020204" pitchFamily="34" charset="0"/>
              <a:buChar char="•"/>
            </a:pPr>
            <a:r>
              <a:rPr lang="en-US" sz="1800" dirty="0" smtClean="0"/>
              <a:t>Tag devices with a user id</a:t>
            </a:r>
          </a:p>
        </p:txBody>
      </p:sp>
      <p:grpSp>
        <p:nvGrpSpPr>
          <p:cNvPr id="6" name="Group 5"/>
          <p:cNvGrpSpPr/>
          <p:nvPr/>
        </p:nvGrpSpPr>
        <p:grpSpPr>
          <a:xfrm>
            <a:off x="8370587" y="3661745"/>
            <a:ext cx="1761070" cy="1209119"/>
            <a:chOff x="8773626" y="2156700"/>
            <a:chExt cx="1726696" cy="1185519"/>
          </a:xfrm>
          <a:solidFill>
            <a:schemeClr val="bg2"/>
          </a:solidFill>
        </p:grpSpPr>
        <p:grpSp>
          <p:nvGrpSpPr>
            <p:cNvPr id="7" name="Group 6"/>
            <p:cNvGrpSpPr/>
            <p:nvPr/>
          </p:nvGrpSpPr>
          <p:grpSpPr>
            <a:xfrm>
              <a:off x="8773626" y="2156700"/>
              <a:ext cx="1726696" cy="1185519"/>
              <a:chOff x="4879203" y="2324936"/>
              <a:chExt cx="1726696" cy="1185519"/>
            </a:xfrm>
            <a:grpFill/>
          </p:grpSpPr>
          <p:sp>
            <p:nvSpPr>
              <p:cNvPr id="9" name="Rectangle 8"/>
              <p:cNvSpPr/>
              <p:nvPr/>
            </p:nvSpPr>
            <p:spPr bwMode="auto">
              <a:xfrm>
                <a:off x="4879203" y="2324936"/>
                <a:ext cx="1726696" cy="1185519"/>
              </a:xfrm>
              <a:prstGeom prst="rect">
                <a:avLst/>
              </a:prstGeom>
              <a:noFill/>
              <a:ln>
                <a:no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124342" tIns="62171" rIns="124342" bIns="62171" numCol="1" rtlCol="0" anchor="ctr" anchorCtr="0" compatLnSpc="1">
                <a:prstTxWarp prst="textNoShape">
                  <a:avLst/>
                </a:prstTxWarp>
              </a:bodyPr>
              <a:lstStyle/>
              <a:p>
                <a:pPr algn="ctr" defTabSz="932289" fontAlgn="base">
                  <a:spcBef>
                    <a:spcPct val="0"/>
                  </a:spcBef>
                  <a:spcAft>
                    <a:spcPct val="0"/>
                  </a:spcAft>
                </a:pPr>
                <a:endParaRPr lang="en-US" sz="1496" dirty="0">
                  <a:solidFill>
                    <a:prstClr val="white"/>
                  </a:solidFill>
                </a:endParaRPr>
              </a:p>
            </p:txBody>
          </p:sp>
          <p:sp>
            <p:nvSpPr>
              <p:cNvPr id="10" name="TextBox 9"/>
              <p:cNvSpPr txBox="1"/>
              <p:nvPr/>
            </p:nvSpPr>
            <p:spPr>
              <a:xfrm>
                <a:off x="4929824" y="3060619"/>
                <a:ext cx="1454353" cy="225698"/>
              </a:xfrm>
              <a:prstGeom prst="rect">
                <a:avLst/>
              </a:prstGeom>
              <a:noFill/>
            </p:spPr>
            <p:txBody>
              <a:bodyPr wrap="none" lIns="124347" tIns="0" rIns="0" bIns="0" rtlCol="0">
                <a:spAutoFit/>
              </a:bodyPr>
              <a:lstStyle/>
              <a:p>
                <a:pPr algn="ctr" defTabSz="932596"/>
                <a:r>
                  <a:rPr lang="en-US" sz="1496" dirty="0" smtClean="0">
                    <a:latin typeface="Segoe" pitchFamily="34" charset="0"/>
                  </a:rPr>
                  <a:t>Notification </a:t>
                </a:r>
                <a:r>
                  <a:rPr lang="en-US" sz="1496" dirty="0">
                    <a:latin typeface="Segoe" pitchFamily="34" charset="0"/>
                  </a:rPr>
                  <a:t>Hub</a:t>
                </a:r>
              </a:p>
            </p:txBody>
          </p:sp>
        </p:grpSp>
        <p:sp>
          <p:nvSpPr>
            <p:cNvPr id="8" name="Freeform 73"/>
            <p:cNvSpPr>
              <a:spLocks noEditPoints="1"/>
            </p:cNvSpPr>
            <p:nvPr/>
          </p:nvSpPr>
          <p:spPr bwMode="auto">
            <a:xfrm>
              <a:off x="9313829" y="2276958"/>
              <a:ext cx="601662" cy="580975"/>
            </a:xfrm>
            <a:custGeom>
              <a:avLst/>
              <a:gdLst>
                <a:gd name="T0" fmla="*/ 1799 w 2278"/>
                <a:gd name="T1" fmla="*/ 879 h 2201"/>
                <a:gd name="T2" fmla="*/ 1711 w 2278"/>
                <a:gd name="T3" fmla="*/ 335 h 2201"/>
                <a:gd name="T4" fmla="*/ 1363 w 2278"/>
                <a:gd name="T5" fmla="*/ 315 h 2201"/>
                <a:gd name="T6" fmla="*/ 1068 w 2278"/>
                <a:gd name="T7" fmla="*/ 0 h 2201"/>
                <a:gd name="T8" fmla="*/ 810 w 2278"/>
                <a:gd name="T9" fmla="*/ 412 h 2201"/>
                <a:gd name="T10" fmla="*/ 408 w 2278"/>
                <a:gd name="T11" fmla="*/ 325 h 2201"/>
                <a:gd name="T12" fmla="*/ 246 w 2278"/>
                <a:gd name="T13" fmla="*/ 841 h 2201"/>
                <a:gd name="T14" fmla="*/ 0 w 2278"/>
                <a:gd name="T15" fmla="*/ 1138 h 2201"/>
                <a:gd name="T16" fmla="*/ 338 w 2278"/>
                <a:gd name="T17" fmla="*/ 1396 h 2201"/>
                <a:gd name="T18" fmla="*/ 166 w 2278"/>
                <a:gd name="T19" fmla="*/ 1885 h 2201"/>
                <a:gd name="T20" fmla="*/ 769 w 2278"/>
                <a:gd name="T21" fmla="*/ 1966 h 2201"/>
                <a:gd name="T22" fmla="*/ 1053 w 2278"/>
                <a:gd name="T23" fmla="*/ 2200 h 2201"/>
                <a:gd name="T24" fmla="*/ 1081 w 2278"/>
                <a:gd name="T25" fmla="*/ 2201 h 2201"/>
                <a:gd name="T26" fmla="*/ 1184 w 2278"/>
                <a:gd name="T27" fmla="*/ 1949 h 2201"/>
                <a:gd name="T28" fmla="*/ 1666 w 2278"/>
                <a:gd name="T29" fmla="*/ 1872 h 2201"/>
                <a:gd name="T30" fmla="*/ 1874 w 2278"/>
                <a:gd name="T31" fmla="*/ 1743 h 2201"/>
                <a:gd name="T32" fmla="*/ 2060 w 2278"/>
                <a:gd name="T33" fmla="*/ 1273 h 2201"/>
                <a:gd name="T34" fmla="*/ 1940 w 2278"/>
                <a:gd name="T35" fmla="*/ 1369 h 2201"/>
                <a:gd name="T36" fmla="*/ 1385 w 2278"/>
                <a:gd name="T37" fmla="*/ 1279 h 2201"/>
                <a:gd name="T38" fmla="*/ 1837 w 2278"/>
                <a:gd name="T39" fmla="*/ 1733 h 2201"/>
                <a:gd name="T40" fmla="*/ 1302 w 2278"/>
                <a:gd name="T41" fmla="*/ 1393 h 2201"/>
                <a:gd name="T42" fmla="*/ 1433 w 2278"/>
                <a:gd name="T43" fmla="*/ 1759 h 2201"/>
                <a:gd name="T44" fmla="*/ 1193 w 2278"/>
                <a:gd name="T45" fmla="*/ 1461 h 2201"/>
                <a:gd name="T46" fmla="*/ 1156 w 2278"/>
                <a:gd name="T47" fmla="*/ 1924 h 2201"/>
                <a:gd name="T48" fmla="*/ 1053 w 2278"/>
                <a:gd name="T49" fmla="*/ 1484 h 2201"/>
                <a:gd name="T50" fmla="*/ 878 w 2278"/>
                <a:gd name="T51" fmla="*/ 1857 h 2201"/>
                <a:gd name="T52" fmla="*/ 804 w 2278"/>
                <a:gd name="T53" fmla="*/ 1753 h 2201"/>
                <a:gd name="T54" fmla="*/ 438 w 2278"/>
                <a:gd name="T55" fmla="*/ 1789 h 2201"/>
                <a:gd name="T56" fmla="*/ 369 w 2278"/>
                <a:gd name="T57" fmla="*/ 1741 h 2201"/>
                <a:gd name="T58" fmla="*/ 551 w 2278"/>
                <a:gd name="T59" fmla="*/ 1362 h 2201"/>
                <a:gd name="T60" fmla="*/ 447 w 2278"/>
                <a:gd name="T61" fmla="*/ 1287 h 2201"/>
                <a:gd name="T62" fmla="*/ 723 w 2278"/>
                <a:gd name="T63" fmla="*/ 1153 h 2201"/>
                <a:gd name="T64" fmla="*/ 253 w 2278"/>
                <a:gd name="T65" fmla="*/ 1023 h 2201"/>
                <a:gd name="T66" fmla="*/ 745 w 2278"/>
                <a:gd name="T67" fmla="*/ 1014 h 2201"/>
                <a:gd name="T68" fmla="*/ 386 w 2278"/>
                <a:gd name="T69" fmla="*/ 736 h 2201"/>
                <a:gd name="T70" fmla="*/ 813 w 2278"/>
                <a:gd name="T71" fmla="*/ 904 h 2201"/>
                <a:gd name="T72" fmla="*/ 701 w 2278"/>
                <a:gd name="T73" fmla="*/ 530 h 2201"/>
                <a:gd name="T74" fmla="*/ 944 w 2278"/>
                <a:gd name="T75" fmla="*/ 815 h 2201"/>
                <a:gd name="T76" fmla="*/ 996 w 2278"/>
                <a:gd name="T77" fmla="*/ 287 h 2201"/>
                <a:gd name="T78" fmla="*/ 1083 w 2278"/>
                <a:gd name="T79" fmla="*/ 792 h 2201"/>
                <a:gd name="T80" fmla="*/ 1253 w 2278"/>
                <a:gd name="T81" fmla="*/ 424 h 2201"/>
                <a:gd name="T82" fmla="*/ 1331 w 2278"/>
                <a:gd name="T83" fmla="*/ 529 h 2201"/>
                <a:gd name="T84" fmla="*/ 1558 w 2278"/>
                <a:gd name="T85" fmla="*/ 488 h 2201"/>
                <a:gd name="T86" fmla="*/ 1618 w 2278"/>
                <a:gd name="T87" fmla="*/ 610 h 2201"/>
                <a:gd name="T88" fmla="*/ 1586 w 2278"/>
                <a:gd name="T89" fmla="*/ 914 h 2201"/>
                <a:gd name="T90" fmla="*/ 1690 w 2278"/>
                <a:gd name="T91" fmla="*/ 989 h 2201"/>
                <a:gd name="T92" fmla="*/ 1414 w 2278"/>
                <a:gd name="T93" fmla="*/ 1123 h 2201"/>
                <a:gd name="T94" fmla="*/ 2028 w 2278"/>
                <a:gd name="T95" fmla="*/ 1253 h 2201"/>
                <a:gd name="T96" fmla="*/ 1292 w 2278"/>
                <a:gd name="T97" fmla="*/ 936 h 2201"/>
                <a:gd name="T98" fmla="*/ 1083 w 2278"/>
                <a:gd name="T99" fmla="*/ 837 h 2201"/>
                <a:gd name="T100" fmla="*/ 945 w 2278"/>
                <a:gd name="T101" fmla="*/ 863 h 2201"/>
                <a:gd name="T102" fmla="*/ 787 w 2278"/>
                <a:gd name="T103" fmla="*/ 1031 h 2201"/>
                <a:gd name="T104" fmla="*/ 787 w 2278"/>
                <a:gd name="T105" fmla="*/ 1245 h 2201"/>
                <a:gd name="T106" fmla="*/ 945 w 2278"/>
                <a:gd name="T107" fmla="*/ 1412 h 2201"/>
                <a:gd name="T108" fmla="*/ 1083 w 2278"/>
                <a:gd name="T109" fmla="*/ 1439 h 2201"/>
                <a:gd name="T110" fmla="*/ 1292 w 2278"/>
                <a:gd name="T111" fmla="*/ 1340 h 2201"/>
                <a:gd name="T112" fmla="*/ 1370 w 2278"/>
                <a:gd name="T113" fmla="*/ 1138 h 2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78" h="2201">
                  <a:moveTo>
                    <a:pt x="2125" y="983"/>
                  </a:moveTo>
                  <a:cubicBezTo>
                    <a:pt x="2074" y="983"/>
                    <a:pt x="2030" y="1007"/>
                    <a:pt x="2002" y="1045"/>
                  </a:cubicBezTo>
                  <a:cubicBezTo>
                    <a:pt x="1787" y="929"/>
                    <a:pt x="1787" y="929"/>
                    <a:pt x="1787" y="929"/>
                  </a:cubicBezTo>
                  <a:cubicBezTo>
                    <a:pt x="1795" y="914"/>
                    <a:pt x="1799" y="897"/>
                    <a:pt x="1799" y="879"/>
                  </a:cubicBezTo>
                  <a:cubicBezTo>
                    <a:pt x="1799" y="828"/>
                    <a:pt x="1764" y="785"/>
                    <a:pt x="1715" y="773"/>
                  </a:cubicBezTo>
                  <a:cubicBezTo>
                    <a:pt x="1729" y="640"/>
                    <a:pt x="1729" y="640"/>
                    <a:pt x="1729" y="640"/>
                  </a:cubicBezTo>
                  <a:cubicBezTo>
                    <a:pt x="1805" y="630"/>
                    <a:pt x="1863" y="566"/>
                    <a:pt x="1863" y="488"/>
                  </a:cubicBezTo>
                  <a:cubicBezTo>
                    <a:pt x="1863" y="404"/>
                    <a:pt x="1795" y="335"/>
                    <a:pt x="1711" y="335"/>
                  </a:cubicBezTo>
                  <a:cubicBezTo>
                    <a:pt x="1645" y="335"/>
                    <a:pt x="1589" y="377"/>
                    <a:pt x="1567" y="435"/>
                  </a:cubicBezTo>
                  <a:cubicBezTo>
                    <a:pt x="1472" y="427"/>
                    <a:pt x="1472" y="427"/>
                    <a:pt x="1472" y="427"/>
                  </a:cubicBezTo>
                  <a:cubicBezTo>
                    <a:pt x="1472" y="426"/>
                    <a:pt x="1472" y="425"/>
                    <a:pt x="1472" y="424"/>
                  </a:cubicBezTo>
                  <a:cubicBezTo>
                    <a:pt x="1472" y="364"/>
                    <a:pt x="1423" y="315"/>
                    <a:pt x="1363" y="315"/>
                  </a:cubicBezTo>
                  <a:cubicBezTo>
                    <a:pt x="1334" y="315"/>
                    <a:pt x="1309" y="326"/>
                    <a:pt x="1289" y="343"/>
                  </a:cubicBezTo>
                  <a:cubicBezTo>
                    <a:pt x="1187" y="250"/>
                    <a:pt x="1187" y="250"/>
                    <a:pt x="1187" y="250"/>
                  </a:cubicBezTo>
                  <a:cubicBezTo>
                    <a:pt x="1208" y="223"/>
                    <a:pt x="1221" y="190"/>
                    <a:pt x="1221" y="153"/>
                  </a:cubicBezTo>
                  <a:cubicBezTo>
                    <a:pt x="1221" y="69"/>
                    <a:pt x="1153" y="0"/>
                    <a:pt x="1068" y="0"/>
                  </a:cubicBezTo>
                  <a:cubicBezTo>
                    <a:pt x="984" y="0"/>
                    <a:pt x="916" y="69"/>
                    <a:pt x="916" y="153"/>
                  </a:cubicBezTo>
                  <a:cubicBezTo>
                    <a:pt x="916" y="197"/>
                    <a:pt x="935" y="237"/>
                    <a:pt x="965" y="265"/>
                  </a:cubicBezTo>
                  <a:cubicBezTo>
                    <a:pt x="856" y="422"/>
                    <a:pt x="856" y="422"/>
                    <a:pt x="856" y="422"/>
                  </a:cubicBezTo>
                  <a:cubicBezTo>
                    <a:pt x="842" y="416"/>
                    <a:pt x="827" y="412"/>
                    <a:pt x="810" y="412"/>
                  </a:cubicBezTo>
                  <a:cubicBezTo>
                    <a:pt x="760" y="412"/>
                    <a:pt x="717" y="446"/>
                    <a:pt x="705" y="493"/>
                  </a:cubicBezTo>
                  <a:cubicBezTo>
                    <a:pt x="561" y="480"/>
                    <a:pt x="561" y="480"/>
                    <a:pt x="561" y="480"/>
                  </a:cubicBezTo>
                  <a:cubicBezTo>
                    <a:pt x="561" y="480"/>
                    <a:pt x="561" y="479"/>
                    <a:pt x="561" y="478"/>
                  </a:cubicBezTo>
                  <a:cubicBezTo>
                    <a:pt x="561" y="394"/>
                    <a:pt x="493" y="325"/>
                    <a:pt x="408" y="325"/>
                  </a:cubicBezTo>
                  <a:cubicBezTo>
                    <a:pt x="324" y="325"/>
                    <a:pt x="256" y="394"/>
                    <a:pt x="256" y="478"/>
                  </a:cubicBezTo>
                  <a:cubicBezTo>
                    <a:pt x="256" y="546"/>
                    <a:pt x="300" y="603"/>
                    <a:pt x="362" y="623"/>
                  </a:cubicBezTo>
                  <a:cubicBezTo>
                    <a:pt x="348" y="732"/>
                    <a:pt x="348" y="732"/>
                    <a:pt x="348" y="732"/>
                  </a:cubicBezTo>
                  <a:cubicBezTo>
                    <a:pt x="291" y="736"/>
                    <a:pt x="246" y="783"/>
                    <a:pt x="246" y="841"/>
                  </a:cubicBezTo>
                  <a:cubicBezTo>
                    <a:pt x="246" y="873"/>
                    <a:pt x="259" y="901"/>
                    <a:pt x="281" y="921"/>
                  </a:cubicBezTo>
                  <a:cubicBezTo>
                    <a:pt x="221" y="1002"/>
                    <a:pt x="221" y="1002"/>
                    <a:pt x="221" y="1002"/>
                  </a:cubicBezTo>
                  <a:cubicBezTo>
                    <a:pt x="201" y="991"/>
                    <a:pt x="177" y="985"/>
                    <a:pt x="153" y="985"/>
                  </a:cubicBezTo>
                  <a:cubicBezTo>
                    <a:pt x="68" y="985"/>
                    <a:pt x="0" y="1054"/>
                    <a:pt x="0" y="1138"/>
                  </a:cubicBezTo>
                  <a:cubicBezTo>
                    <a:pt x="0" y="1222"/>
                    <a:pt x="68" y="1291"/>
                    <a:pt x="153" y="1291"/>
                  </a:cubicBezTo>
                  <a:cubicBezTo>
                    <a:pt x="190" y="1291"/>
                    <a:pt x="225" y="1277"/>
                    <a:pt x="251" y="1254"/>
                  </a:cubicBezTo>
                  <a:cubicBezTo>
                    <a:pt x="354" y="1339"/>
                    <a:pt x="354" y="1339"/>
                    <a:pt x="354" y="1339"/>
                  </a:cubicBezTo>
                  <a:cubicBezTo>
                    <a:pt x="344" y="1356"/>
                    <a:pt x="338" y="1375"/>
                    <a:pt x="338" y="1396"/>
                  </a:cubicBezTo>
                  <a:cubicBezTo>
                    <a:pt x="338" y="1436"/>
                    <a:pt x="359" y="1471"/>
                    <a:pt x="392" y="1490"/>
                  </a:cubicBezTo>
                  <a:cubicBezTo>
                    <a:pt x="332" y="1733"/>
                    <a:pt x="332" y="1733"/>
                    <a:pt x="332" y="1733"/>
                  </a:cubicBezTo>
                  <a:cubicBezTo>
                    <a:pt x="328" y="1732"/>
                    <a:pt x="323" y="1732"/>
                    <a:pt x="319" y="1732"/>
                  </a:cubicBezTo>
                  <a:cubicBezTo>
                    <a:pt x="235" y="1732"/>
                    <a:pt x="166" y="1800"/>
                    <a:pt x="166" y="1885"/>
                  </a:cubicBezTo>
                  <a:cubicBezTo>
                    <a:pt x="166" y="1969"/>
                    <a:pt x="235" y="2038"/>
                    <a:pt x="319" y="2038"/>
                  </a:cubicBezTo>
                  <a:cubicBezTo>
                    <a:pt x="399" y="2038"/>
                    <a:pt x="464" y="1977"/>
                    <a:pt x="471" y="1899"/>
                  </a:cubicBezTo>
                  <a:cubicBezTo>
                    <a:pt x="664" y="1884"/>
                    <a:pt x="664" y="1884"/>
                    <a:pt x="664" y="1884"/>
                  </a:cubicBezTo>
                  <a:cubicBezTo>
                    <a:pt x="676" y="1931"/>
                    <a:pt x="718" y="1966"/>
                    <a:pt x="769" y="1966"/>
                  </a:cubicBezTo>
                  <a:cubicBezTo>
                    <a:pt x="802" y="1966"/>
                    <a:pt x="832" y="1951"/>
                    <a:pt x="852" y="1928"/>
                  </a:cubicBezTo>
                  <a:cubicBezTo>
                    <a:pt x="931" y="1982"/>
                    <a:pt x="931" y="1982"/>
                    <a:pt x="931" y="1982"/>
                  </a:cubicBezTo>
                  <a:cubicBezTo>
                    <a:pt x="921" y="2002"/>
                    <a:pt x="916" y="2024"/>
                    <a:pt x="916" y="2049"/>
                  </a:cubicBezTo>
                  <a:cubicBezTo>
                    <a:pt x="916" y="2128"/>
                    <a:pt x="976" y="2193"/>
                    <a:pt x="1053" y="2200"/>
                  </a:cubicBezTo>
                  <a:cubicBezTo>
                    <a:pt x="1053" y="2201"/>
                    <a:pt x="1053" y="2201"/>
                    <a:pt x="1053" y="2201"/>
                  </a:cubicBezTo>
                  <a:cubicBezTo>
                    <a:pt x="1056" y="2201"/>
                    <a:pt x="1056" y="2201"/>
                    <a:pt x="1056" y="2201"/>
                  </a:cubicBezTo>
                  <a:cubicBezTo>
                    <a:pt x="1060" y="2201"/>
                    <a:pt x="1064" y="2201"/>
                    <a:pt x="1068" y="2201"/>
                  </a:cubicBezTo>
                  <a:cubicBezTo>
                    <a:pt x="1073" y="2201"/>
                    <a:pt x="1077" y="2201"/>
                    <a:pt x="1081" y="2201"/>
                  </a:cubicBezTo>
                  <a:cubicBezTo>
                    <a:pt x="1083" y="2201"/>
                    <a:pt x="1083" y="2201"/>
                    <a:pt x="1083" y="2201"/>
                  </a:cubicBezTo>
                  <a:cubicBezTo>
                    <a:pt x="1083" y="2201"/>
                    <a:pt x="1083" y="2201"/>
                    <a:pt x="1083" y="2201"/>
                  </a:cubicBezTo>
                  <a:cubicBezTo>
                    <a:pt x="1161" y="2193"/>
                    <a:pt x="1221" y="2128"/>
                    <a:pt x="1221" y="2049"/>
                  </a:cubicBezTo>
                  <a:cubicBezTo>
                    <a:pt x="1221" y="2011"/>
                    <a:pt x="1207" y="1976"/>
                    <a:pt x="1184" y="1949"/>
                  </a:cubicBezTo>
                  <a:cubicBezTo>
                    <a:pt x="1268" y="1853"/>
                    <a:pt x="1268" y="1853"/>
                    <a:pt x="1268" y="1853"/>
                  </a:cubicBezTo>
                  <a:cubicBezTo>
                    <a:pt x="1285" y="1863"/>
                    <a:pt x="1304" y="1869"/>
                    <a:pt x="1324" y="1869"/>
                  </a:cubicBezTo>
                  <a:cubicBezTo>
                    <a:pt x="1364" y="1869"/>
                    <a:pt x="1399" y="1847"/>
                    <a:pt x="1418" y="1815"/>
                  </a:cubicBezTo>
                  <a:cubicBezTo>
                    <a:pt x="1666" y="1872"/>
                    <a:pt x="1666" y="1872"/>
                    <a:pt x="1666" y="1872"/>
                  </a:cubicBezTo>
                  <a:cubicBezTo>
                    <a:pt x="1665" y="1876"/>
                    <a:pt x="1665" y="1880"/>
                    <a:pt x="1665" y="1885"/>
                  </a:cubicBezTo>
                  <a:cubicBezTo>
                    <a:pt x="1665" y="1969"/>
                    <a:pt x="1734" y="2038"/>
                    <a:pt x="1818" y="2038"/>
                  </a:cubicBezTo>
                  <a:cubicBezTo>
                    <a:pt x="1902" y="2038"/>
                    <a:pt x="1971" y="1969"/>
                    <a:pt x="1971" y="1885"/>
                  </a:cubicBezTo>
                  <a:cubicBezTo>
                    <a:pt x="1971" y="1820"/>
                    <a:pt x="1931" y="1765"/>
                    <a:pt x="1874" y="1743"/>
                  </a:cubicBezTo>
                  <a:cubicBezTo>
                    <a:pt x="1893" y="1572"/>
                    <a:pt x="1893" y="1572"/>
                    <a:pt x="1893" y="1572"/>
                  </a:cubicBezTo>
                  <a:cubicBezTo>
                    <a:pt x="1949" y="1567"/>
                    <a:pt x="1994" y="1520"/>
                    <a:pt x="1994" y="1463"/>
                  </a:cubicBezTo>
                  <a:cubicBezTo>
                    <a:pt x="1994" y="1436"/>
                    <a:pt x="1984" y="1412"/>
                    <a:pt x="1969" y="1393"/>
                  </a:cubicBezTo>
                  <a:cubicBezTo>
                    <a:pt x="2060" y="1273"/>
                    <a:pt x="2060" y="1273"/>
                    <a:pt x="2060" y="1273"/>
                  </a:cubicBezTo>
                  <a:cubicBezTo>
                    <a:pt x="2080" y="1283"/>
                    <a:pt x="2102" y="1288"/>
                    <a:pt x="2125" y="1288"/>
                  </a:cubicBezTo>
                  <a:cubicBezTo>
                    <a:pt x="2209" y="1288"/>
                    <a:pt x="2278" y="1220"/>
                    <a:pt x="2278" y="1135"/>
                  </a:cubicBezTo>
                  <a:cubicBezTo>
                    <a:pt x="2278" y="1051"/>
                    <a:pt x="2209" y="983"/>
                    <a:pt x="2125" y="983"/>
                  </a:cubicBezTo>
                  <a:close/>
                  <a:moveTo>
                    <a:pt x="1940" y="1369"/>
                  </a:moveTo>
                  <a:cubicBezTo>
                    <a:pt x="1924" y="1359"/>
                    <a:pt x="1905" y="1353"/>
                    <a:pt x="1884" y="1353"/>
                  </a:cubicBezTo>
                  <a:cubicBezTo>
                    <a:pt x="1838" y="1353"/>
                    <a:pt x="1798" y="1383"/>
                    <a:pt x="1782" y="1424"/>
                  </a:cubicBezTo>
                  <a:cubicBezTo>
                    <a:pt x="1392" y="1262"/>
                    <a:pt x="1392" y="1262"/>
                    <a:pt x="1392" y="1262"/>
                  </a:cubicBezTo>
                  <a:cubicBezTo>
                    <a:pt x="1390" y="1268"/>
                    <a:pt x="1387" y="1273"/>
                    <a:pt x="1385" y="1279"/>
                  </a:cubicBezTo>
                  <a:cubicBezTo>
                    <a:pt x="1777" y="1441"/>
                    <a:pt x="1777" y="1441"/>
                    <a:pt x="1777" y="1441"/>
                  </a:cubicBezTo>
                  <a:cubicBezTo>
                    <a:pt x="1776" y="1448"/>
                    <a:pt x="1775" y="1455"/>
                    <a:pt x="1775" y="1463"/>
                  </a:cubicBezTo>
                  <a:cubicBezTo>
                    <a:pt x="1775" y="1513"/>
                    <a:pt x="1809" y="1555"/>
                    <a:pt x="1855" y="1568"/>
                  </a:cubicBezTo>
                  <a:cubicBezTo>
                    <a:pt x="1837" y="1733"/>
                    <a:pt x="1837" y="1733"/>
                    <a:pt x="1837" y="1733"/>
                  </a:cubicBezTo>
                  <a:cubicBezTo>
                    <a:pt x="1831" y="1733"/>
                    <a:pt x="1825" y="1732"/>
                    <a:pt x="1818" y="1732"/>
                  </a:cubicBezTo>
                  <a:cubicBezTo>
                    <a:pt x="1781" y="1732"/>
                    <a:pt x="1746" y="1746"/>
                    <a:pt x="1720" y="1768"/>
                  </a:cubicBezTo>
                  <a:cubicBezTo>
                    <a:pt x="1324" y="1372"/>
                    <a:pt x="1324" y="1372"/>
                    <a:pt x="1324" y="1372"/>
                  </a:cubicBezTo>
                  <a:cubicBezTo>
                    <a:pt x="1317" y="1379"/>
                    <a:pt x="1310" y="1386"/>
                    <a:pt x="1302" y="1393"/>
                  </a:cubicBezTo>
                  <a:cubicBezTo>
                    <a:pt x="1699" y="1789"/>
                    <a:pt x="1699" y="1789"/>
                    <a:pt x="1699" y="1789"/>
                  </a:cubicBezTo>
                  <a:cubicBezTo>
                    <a:pt x="1688" y="1803"/>
                    <a:pt x="1679" y="1818"/>
                    <a:pt x="1674" y="1835"/>
                  </a:cubicBezTo>
                  <a:cubicBezTo>
                    <a:pt x="1432" y="1779"/>
                    <a:pt x="1432" y="1779"/>
                    <a:pt x="1432" y="1779"/>
                  </a:cubicBezTo>
                  <a:cubicBezTo>
                    <a:pt x="1433" y="1773"/>
                    <a:pt x="1433" y="1766"/>
                    <a:pt x="1433" y="1759"/>
                  </a:cubicBezTo>
                  <a:cubicBezTo>
                    <a:pt x="1433" y="1699"/>
                    <a:pt x="1385" y="1650"/>
                    <a:pt x="1324" y="1650"/>
                  </a:cubicBezTo>
                  <a:cubicBezTo>
                    <a:pt x="1313" y="1650"/>
                    <a:pt x="1302" y="1652"/>
                    <a:pt x="1292" y="1655"/>
                  </a:cubicBezTo>
                  <a:cubicBezTo>
                    <a:pt x="1209" y="1454"/>
                    <a:pt x="1209" y="1454"/>
                    <a:pt x="1209" y="1454"/>
                  </a:cubicBezTo>
                  <a:cubicBezTo>
                    <a:pt x="1204" y="1457"/>
                    <a:pt x="1198" y="1459"/>
                    <a:pt x="1193" y="1461"/>
                  </a:cubicBezTo>
                  <a:cubicBezTo>
                    <a:pt x="1276" y="1662"/>
                    <a:pt x="1276" y="1662"/>
                    <a:pt x="1276" y="1662"/>
                  </a:cubicBezTo>
                  <a:cubicBezTo>
                    <a:pt x="1240" y="1680"/>
                    <a:pt x="1215" y="1717"/>
                    <a:pt x="1215" y="1759"/>
                  </a:cubicBezTo>
                  <a:cubicBezTo>
                    <a:pt x="1215" y="1786"/>
                    <a:pt x="1224" y="1810"/>
                    <a:pt x="1240" y="1828"/>
                  </a:cubicBezTo>
                  <a:cubicBezTo>
                    <a:pt x="1156" y="1924"/>
                    <a:pt x="1156" y="1924"/>
                    <a:pt x="1156" y="1924"/>
                  </a:cubicBezTo>
                  <a:cubicBezTo>
                    <a:pt x="1135" y="1909"/>
                    <a:pt x="1110" y="1899"/>
                    <a:pt x="1083" y="1897"/>
                  </a:cubicBezTo>
                  <a:cubicBezTo>
                    <a:pt x="1083" y="1484"/>
                    <a:pt x="1083" y="1484"/>
                    <a:pt x="1083" y="1484"/>
                  </a:cubicBezTo>
                  <a:cubicBezTo>
                    <a:pt x="1078" y="1484"/>
                    <a:pt x="1073" y="1484"/>
                    <a:pt x="1068" y="1484"/>
                  </a:cubicBezTo>
                  <a:cubicBezTo>
                    <a:pt x="1063" y="1484"/>
                    <a:pt x="1058" y="1484"/>
                    <a:pt x="1053" y="1484"/>
                  </a:cubicBezTo>
                  <a:cubicBezTo>
                    <a:pt x="1053" y="1897"/>
                    <a:pt x="1053" y="1897"/>
                    <a:pt x="1053" y="1897"/>
                  </a:cubicBezTo>
                  <a:cubicBezTo>
                    <a:pt x="1013" y="1901"/>
                    <a:pt x="977" y="1920"/>
                    <a:pt x="952" y="1950"/>
                  </a:cubicBezTo>
                  <a:cubicBezTo>
                    <a:pt x="871" y="1895"/>
                    <a:pt x="871" y="1895"/>
                    <a:pt x="871" y="1895"/>
                  </a:cubicBezTo>
                  <a:cubicBezTo>
                    <a:pt x="876" y="1883"/>
                    <a:pt x="878" y="1870"/>
                    <a:pt x="878" y="1857"/>
                  </a:cubicBezTo>
                  <a:cubicBezTo>
                    <a:pt x="878" y="1815"/>
                    <a:pt x="855" y="1779"/>
                    <a:pt x="820" y="1760"/>
                  </a:cubicBezTo>
                  <a:cubicBezTo>
                    <a:pt x="944" y="1461"/>
                    <a:pt x="944" y="1461"/>
                    <a:pt x="944" y="1461"/>
                  </a:cubicBezTo>
                  <a:cubicBezTo>
                    <a:pt x="939" y="1459"/>
                    <a:pt x="933" y="1457"/>
                    <a:pt x="928" y="1454"/>
                  </a:cubicBezTo>
                  <a:cubicBezTo>
                    <a:pt x="804" y="1753"/>
                    <a:pt x="804" y="1753"/>
                    <a:pt x="804" y="1753"/>
                  </a:cubicBezTo>
                  <a:cubicBezTo>
                    <a:pt x="793" y="1749"/>
                    <a:pt x="781" y="1747"/>
                    <a:pt x="769" y="1747"/>
                  </a:cubicBezTo>
                  <a:cubicBezTo>
                    <a:pt x="712" y="1747"/>
                    <a:pt x="666" y="1791"/>
                    <a:pt x="660" y="1846"/>
                  </a:cubicBezTo>
                  <a:cubicBezTo>
                    <a:pt x="470" y="1861"/>
                    <a:pt x="470" y="1861"/>
                    <a:pt x="470" y="1861"/>
                  </a:cubicBezTo>
                  <a:cubicBezTo>
                    <a:pt x="466" y="1834"/>
                    <a:pt x="454" y="1810"/>
                    <a:pt x="438" y="1789"/>
                  </a:cubicBezTo>
                  <a:cubicBezTo>
                    <a:pt x="835" y="1393"/>
                    <a:pt x="835" y="1393"/>
                    <a:pt x="835" y="1393"/>
                  </a:cubicBezTo>
                  <a:cubicBezTo>
                    <a:pt x="827" y="1386"/>
                    <a:pt x="820" y="1379"/>
                    <a:pt x="813" y="1372"/>
                  </a:cubicBezTo>
                  <a:cubicBezTo>
                    <a:pt x="417" y="1768"/>
                    <a:pt x="417" y="1768"/>
                    <a:pt x="417" y="1768"/>
                  </a:cubicBezTo>
                  <a:cubicBezTo>
                    <a:pt x="403" y="1756"/>
                    <a:pt x="387" y="1747"/>
                    <a:pt x="369" y="1741"/>
                  </a:cubicBezTo>
                  <a:cubicBezTo>
                    <a:pt x="428" y="1504"/>
                    <a:pt x="428" y="1504"/>
                    <a:pt x="428" y="1504"/>
                  </a:cubicBezTo>
                  <a:cubicBezTo>
                    <a:pt x="434" y="1505"/>
                    <a:pt x="440" y="1505"/>
                    <a:pt x="447" y="1505"/>
                  </a:cubicBezTo>
                  <a:cubicBezTo>
                    <a:pt x="507" y="1505"/>
                    <a:pt x="556" y="1457"/>
                    <a:pt x="556" y="1396"/>
                  </a:cubicBezTo>
                  <a:cubicBezTo>
                    <a:pt x="556" y="1384"/>
                    <a:pt x="554" y="1373"/>
                    <a:pt x="551" y="1362"/>
                  </a:cubicBezTo>
                  <a:cubicBezTo>
                    <a:pt x="752" y="1279"/>
                    <a:pt x="752" y="1279"/>
                    <a:pt x="752" y="1279"/>
                  </a:cubicBezTo>
                  <a:cubicBezTo>
                    <a:pt x="750" y="1273"/>
                    <a:pt x="747" y="1268"/>
                    <a:pt x="745" y="1262"/>
                  </a:cubicBezTo>
                  <a:cubicBezTo>
                    <a:pt x="544" y="1345"/>
                    <a:pt x="544" y="1345"/>
                    <a:pt x="544" y="1345"/>
                  </a:cubicBezTo>
                  <a:cubicBezTo>
                    <a:pt x="525" y="1311"/>
                    <a:pt x="489" y="1287"/>
                    <a:pt x="447" y="1287"/>
                  </a:cubicBezTo>
                  <a:cubicBezTo>
                    <a:pt x="421" y="1287"/>
                    <a:pt x="397" y="1296"/>
                    <a:pt x="379" y="1311"/>
                  </a:cubicBezTo>
                  <a:cubicBezTo>
                    <a:pt x="277" y="1226"/>
                    <a:pt x="277" y="1226"/>
                    <a:pt x="277" y="1226"/>
                  </a:cubicBezTo>
                  <a:cubicBezTo>
                    <a:pt x="292" y="1205"/>
                    <a:pt x="302" y="1180"/>
                    <a:pt x="305" y="1153"/>
                  </a:cubicBezTo>
                  <a:cubicBezTo>
                    <a:pt x="723" y="1153"/>
                    <a:pt x="723" y="1153"/>
                    <a:pt x="723" y="1153"/>
                  </a:cubicBezTo>
                  <a:cubicBezTo>
                    <a:pt x="722" y="1148"/>
                    <a:pt x="722" y="1143"/>
                    <a:pt x="722" y="1138"/>
                  </a:cubicBezTo>
                  <a:cubicBezTo>
                    <a:pt x="722" y="1133"/>
                    <a:pt x="722" y="1128"/>
                    <a:pt x="723" y="1123"/>
                  </a:cubicBezTo>
                  <a:cubicBezTo>
                    <a:pt x="305" y="1123"/>
                    <a:pt x="305" y="1123"/>
                    <a:pt x="305" y="1123"/>
                  </a:cubicBezTo>
                  <a:cubicBezTo>
                    <a:pt x="301" y="1083"/>
                    <a:pt x="281" y="1048"/>
                    <a:pt x="253" y="1023"/>
                  </a:cubicBezTo>
                  <a:cubicBezTo>
                    <a:pt x="312" y="942"/>
                    <a:pt x="312" y="942"/>
                    <a:pt x="312" y="942"/>
                  </a:cubicBezTo>
                  <a:cubicBezTo>
                    <a:pt x="325" y="947"/>
                    <a:pt x="340" y="950"/>
                    <a:pt x="355" y="950"/>
                  </a:cubicBezTo>
                  <a:cubicBezTo>
                    <a:pt x="397" y="950"/>
                    <a:pt x="433" y="927"/>
                    <a:pt x="451" y="892"/>
                  </a:cubicBezTo>
                  <a:cubicBezTo>
                    <a:pt x="745" y="1014"/>
                    <a:pt x="745" y="1014"/>
                    <a:pt x="745" y="1014"/>
                  </a:cubicBezTo>
                  <a:cubicBezTo>
                    <a:pt x="747" y="1008"/>
                    <a:pt x="750" y="1003"/>
                    <a:pt x="752" y="997"/>
                  </a:cubicBezTo>
                  <a:cubicBezTo>
                    <a:pt x="458" y="875"/>
                    <a:pt x="458" y="875"/>
                    <a:pt x="458" y="875"/>
                  </a:cubicBezTo>
                  <a:cubicBezTo>
                    <a:pt x="462" y="865"/>
                    <a:pt x="464" y="853"/>
                    <a:pt x="464" y="841"/>
                  </a:cubicBezTo>
                  <a:cubicBezTo>
                    <a:pt x="464" y="792"/>
                    <a:pt x="431" y="750"/>
                    <a:pt x="386" y="736"/>
                  </a:cubicBezTo>
                  <a:cubicBezTo>
                    <a:pt x="399" y="630"/>
                    <a:pt x="399" y="630"/>
                    <a:pt x="399" y="630"/>
                  </a:cubicBezTo>
                  <a:cubicBezTo>
                    <a:pt x="402" y="630"/>
                    <a:pt x="405" y="631"/>
                    <a:pt x="408" y="631"/>
                  </a:cubicBezTo>
                  <a:cubicBezTo>
                    <a:pt x="445" y="631"/>
                    <a:pt x="479" y="618"/>
                    <a:pt x="505" y="596"/>
                  </a:cubicBezTo>
                  <a:cubicBezTo>
                    <a:pt x="813" y="904"/>
                    <a:pt x="813" y="904"/>
                    <a:pt x="813" y="904"/>
                  </a:cubicBezTo>
                  <a:cubicBezTo>
                    <a:pt x="820" y="897"/>
                    <a:pt x="827" y="889"/>
                    <a:pt x="835" y="883"/>
                  </a:cubicBezTo>
                  <a:cubicBezTo>
                    <a:pt x="527" y="575"/>
                    <a:pt x="527" y="575"/>
                    <a:pt x="527" y="575"/>
                  </a:cubicBezTo>
                  <a:cubicBezTo>
                    <a:pt x="540" y="558"/>
                    <a:pt x="550" y="539"/>
                    <a:pt x="556" y="518"/>
                  </a:cubicBezTo>
                  <a:cubicBezTo>
                    <a:pt x="701" y="530"/>
                    <a:pt x="701" y="530"/>
                    <a:pt x="701" y="530"/>
                  </a:cubicBezTo>
                  <a:cubicBezTo>
                    <a:pt x="706" y="587"/>
                    <a:pt x="753" y="631"/>
                    <a:pt x="810" y="631"/>
                  </a:cubicBezTo>
                  <a:cubicBezTo>
                    <a:pt x="823" y="631"/>
                    <a:pt x="835" y="628"/>
                    <a:pt x="846" y="624"/>
                  </a:cubicBezTo>
                  <a:cubicBezTo>
                    <a:pt x="928" y="822"/>
                    <a:pt x="928" y="822"/>
                    <a:pt x="928" y="822"/>
                  </a:cubicBezTo>
                  <a:cubicBezTo>
                    <a:pt x="933" y="819"/>
                    <a:pt x="939" y="817"/>
                    <a:pt x="944" y="815"/>
                  </a:cubicBezTo>
                  <a:cubicBezTo>
                    <a:pt x="863" y="617"/>
                    <a:pt x="863" y="617"/>
                    <a:pt x="863" y="617"/>
                  </a:cubicBezTo>
                  <a:cubicBezTo>
                    <a:pt x="896" y="599"/>
                    <a:pt x="919" y="563"/>
                    <a:pt x="919" y="521"/>
                  </a:cubicBezTo>
                  <a:cubicBezTo>
                    <a:pt x="919" y="491"/>
                    <a:pt x="907" y="464"/>
                    <a:pt x="887" y="444"/>
                  </a:cubicBezTo>
                  <a:cubicBezTo>
                    <a:pt x="996" y="287"/>
                    <a:pt x="996" y="287"/>
                    <a:pt x="996" y="287"/>
                  </a:cubicBezTo>
                  <a:cubicBezTo>
                    <a:pt x="1013" y="297"/>
                    <a:pt x="1033" y="303"/>
                    <a:pt x="1053" y="305"/>
                  </a:cubicBezTo>
                  <a:cubicBezTo>
                    <a:pt x="1053" y="792"/>
                    <a:pt x="1053" y="792"/>
                    <a:pt x="1053" y="792"/>
                  </a:cubicBezTo>
                  <a:cubicBezTo>
                    <a:pt x="1058" y="792"/>
                    <a:pt x="1063" y="792"/>
                    <a:pt x="1068" y="792"/>
                  </a:cubicBezTo>
                  <a:cubicBezTo>
                    <a:pt x="1073" y="792"/>
                    <a:pt x="1078" y="792"/>
                    <a:pt x="1083" y="792"/>
                  </a:cubicBezTo>
                  <a:cubicBezTo>
                    <a:pt x="1083" y="305"/>
                    <a:pt x="1083" y="305"/>
                    <a:pt x="1083" y="305"/>
                  </a:cubicBezTo>
                  <a:cubicBezTo>
                    <a:pt x="1112" y="302"/>
                    <a:pt x="1138" y="292"/>
                    <a:pt x="1159" y="276"/>
                  </a:cubicBezTo>
                  <a:cubicBezTo>
                    <a:pt x="1266" y="373"/>
                    <a:pt x="1266" y="373"/>
                    <a:pt x="1266" y="373"/>
                  </a:cubicBezTo>
                  <a:cubicBezTo>
                    <a:pt x="1258" y="388"/>
                    <a:pt x="1253" y="406"/>
                    <a:pt x="1253" y="424"/>
                  </a:cubicBezTo>
                  <a:cubicBezTo>
                    <a:pt x="1253" y="467"/>
                    <a:pt x="1278" y="504"/>
                    <a:pt x="1314" y="522"/>
                  </a:cubicBezTo>
                  <a:cubicBezTo>
                    <a:pt x="1193" y="815"/>
                    <a:pt x="1193" y="815"/>
                    <a:pt x="1193" y="815"/>
                  </a:cubicBezTo>
                  <a:cubicBezTo>
                    <a:pt x="1198" y="817"/>
                    <a:pt x="1204" y="819"/>
                    <a:pt x="1209" y="822"/>
                  </a:cubicBezTo>
                  <a:cubicBezTo>
                    <a:pt x="1331" y="529"/>
                    <a:pt x="1331" y="529"/>
                    <a:pt x="1331" y="529"/>
                  </a:cubicBezTo>
                  <a:cubicBezTo>
                    <a:pt x="1341" y="532"/>
                    <a:pt x="1351" y="533"/>
                    <a:pt x="1363" y="533"/>
                  </a:cubicBezTo>
                  <a:cubicBezTo>
                    <a:pt x="1409" y="533"/>
                    <a:pt x="1448" y="505"/>
                    <a:pt x="1464" y="464"/>
                  </a:cubicBezTo>
                  <a:cubicBezTo>
                    <a:pt x="1559" y="472"/>
                    <a:pt x="1559" y="472"/>
                    <a:pt x="1559" y="472"/>
                  </a:cubicBezTo>
                  <a:cubicBezTo>
                    <a:pt x="1558" y="477"/>
                    <a:pt x="1558" y="483"/>
                    <a:pt x="1558" y="488"/>
                  </a:cubicBezTo>
                  <a:cubicBezTo>
                    <a:pt x="1558" y="527"/>
                    <a:pt x="1572" y="562"/>
                    <a:pt x="1596" y="589"/>
                  </a:cubicBezTo>
                  <a:cubicBezTo>
                    <a:pt x="1302" y="883"/>
                    <a:pt x="1302" y="883"/>
                    <a:pt x="1302" y="883"/>
                  </a:cubicBezTo>
                  <a:cubicBezTo>
                    <a:pt x="1310" y="889"/>
                    <a:pt x="1317" y="897"/>
                    <a:pt x="1324" y="904"/>
                  </a:cubicBezTo>
                  <a:cubicBezTo>
                    <a:pt x="1618" y="610"/>
                    <a:pt x="1618" y="610"/>
                    <a:pt x="1618" y="610"/>
                  </a:cubicBezTo>
                  <a:cubicBezTo>
                    <a:pt x="1639" y="625"/>
                    <a:pt x="1664" y="636"/>
                    <a:pt x="1691" y="640"/>
                  </a:cubicBezTo>
                  <a:cubicBezTo>
                    <a:pt x="1678" y="771"/>
                    <a:pt x="1678" y="771"/>
                    <a:pt x="1678" y="771"/>
                  </a:cubicBezTo>
                  <a:cubicBezTo>
                    <a:pt x="1623" y="777"/>
                    <a:pt x="1581" y="823"/>
                    <a:pt x="1581" y="879"/>
                  </a:cubicBezTo>
                  <a:cubicBezTo>
                    <a:pt x="1581" y="891"/>
                    <a:pt x="1583" y="903"/>
                    <a:pt x="1586" y="914"/>
                  </a:cubicBezTo>
                  <a:cubicBezTo>
                    <a:pt x="1385" y="997"/>
                    <a:pt x="1385" y="997"/>
                    <a:pt x="1385" y="997"/>
                  </a:cubicBezTo>
                  <a:cubicBezTo>
                    <a:pt x="1387" y="1003"/>
                    <a:pt x="1390" y="1008"/>
                    <a:pt x="1392" y="1014"/>
                  </a:cubicBezTo>
                  <a:cubicBezTo>
                    <a:pt x="1593" y="930"/>
                    <a:pt x="1593" y="930"/>
                    <a:pt x="1593" y="930"/>
                  </a:cubicBezTo>
                  <a:cubicBezTo>
                    <a:pt x="1612" y="965"/>
                    <a:pt x="1648" y="989"/>
                    <a:pt x="1690" y="989"/>
                  </a:cubicBezTo>
                  <a:cubicBezTo>
                    <a:pt x="1719" y="989"/>
                    <a:pt x="1745" y="978"/>
                    <a:pt x="1764" y="960"/>
                  </a:cubicBezTo>
                  <a:cubicBezTo>
                    <a:pt x="1983" y="1078"/>
                    <a:pt x="1983" y="1078"/>
                    <a:pt x="1983" y="1078"/>
                  </a:cubicBezTo>
                  <a:cubicBezTo>
                    <a:pt x="1978" y="1092"/>
                    <a:pt x="1974" y="1107"/>
                    <a:pt x="1973" y="1123"/>
                  </a:cubicBezTo>
                  <a:cubicBezTo>
                    <a:pt x="1414" y="1123"/>
                    <a:pt x="1414" y="1123"/>
                    <a:pt x="1414" y="1123"/>
                  </a:cubicBezTo>
                  <a:cubicBezTo>
                    <a:pt x="1415" y="1128"/>
                    <a:pt x="1415" y="1133"/>
                    <a:pt x="1415" y="1138"/>
                  </a:cubicBezTo>
                  <a:cubicBezTo>
                    <a:pt x="1415" y="1143"/>
                    <a:pt x="1415" y="1148"/>
                    <a:pt x="1414" y="1153"/>
                  </a:cubicBezTo>
                  <a:cubicBezTo>
                    <a:pt x="1973" y="1153"/>
                    <a:pt x="1973" y="1153"/>
                    <a:pt x="1973" y="1153"/>
                  </a:cubicBezTo>
                  <a:cubicBezTo>
                    <a:pt x="1978" y="1193"/>
                    <a:pt x="1998" y="1229"/>
                    <a:pt x="2028" y="1253"/>
                  </a:cubicBezTo>
                  <a:lnTo>
                    <a:pt x="1940" y="1369"/>
                  </a:lnTo>
                  <a:close/>
                  <a:moveTo>
                    <a:pt x="1350" y="1031"/>
                  </a:moveTo>
                  <a:cubicBezTo>
                    <a:pt x="1348" y="1025"/>
                    <a:pt x="1345" y="1020"/>
                    <a:pt x="1343" y="1014"/>
                  </a:cubicBezTo>
                  <a:cubicBezTo>
                    <a:pt x="1330" y="985"/>
                    <a:pt x="1313" y="959"/>
                    <a:pt x="1292" y="936"/>
                  </a:cubicBezTo>
                  <a:cubicBezTo>
                    <a:pt x="1285" y="928"/>
                    <a:pt x="1278" y="921"/>
                    <a:pt x="1270" y="915"/>
                  </a:cubicBezTo>
                  <a:cubicBezTo>
                    <a:pt x="1247" y="894"/>
                    <a:pt x="1221" y="876"/>
                    <a:pt x="1192" y="863"/>
                  </a:cubicBezTo>
                  <a:cubicBezTo>
                    <a:pt x="1186" y="861"/>
                    <a:pt x="1181" y="858"/>
                    <a:pt x="1175" y="856"/>
                  </a:cubicBezTo>
                  <a:cubicBezTo>
                    <a:pt x="1147" y="845"/>
                    <a:pt x="1116" y="839"/>
                    <a:pt x="1083" y="837"/>
                  </a:cubicBezTo>
                  <a:cubicBezTo>
                    <a:pt x="1079" y="837"/>
                    <a:pt x="1073" y="837"/>
                    <a:pt x="1068" y="837"/>
                  </a:cubicBezTo>
                  <a:cubicBezTo>
                    <a:pt x="1063" y="837"/>
                    <a:pt x="1058" y="837"/>
                    <a:pt x="1053" y="837"/>
                  </a:cubicBezTo>
                  <a:cubicBezTo>
                    <a:pt x="1021" y="839"/>
                    <a:pt x="990" y="845"/>
                    <a:pt x="962" y="856"/>
                  </a:cubicBezTo>
                  <a:cubicBezTo>
                    <a:pt x="956" y="858"/>
                    <a:pt x="950" y="861"/>
                    <a:pt x="945" y="863"/>
                  </a:cubicBezTo>
                  <a:cubicBezTo>
                    <a:pt x="916" y="876"/>
                    <a:pt x="890" y="894"/>
                    <a:pt x="866" y="915"/>
                  </a:cubicBezTo>
                  <a:cubicBezTo>
                    <a:pt x="859" y="921"/>
                    <a:pt x="852" y="928"/>
                    <a:pt x="845" y="936"/>
                  </a:cubicBezTo>
                  <a:cubicBezTo>
                    <a:pt x="824" y="959"/>
                    <a:pt x="807" y="985"/>
                    <a:pt x="794" y="1014"/>
                  </a:cubicBezTo>
                  <a:cubicBezTo>
                    <a:pt x="791" y="1020"/>
                    <a:pt x="789" y="1025"/>
                    <a:pt x="787" y="1031"/>
                  </a:cubicBezTo>
                  <a:cubicBezTo>
                    <a:pt x="776" y="1060"/>
                    <a:pt x="769" y="1091"/>
                    <a:pt x="768" y="1123"/>
                  </a:cubicBezTo>
                  <a:cubicBezTo>
                    <a:pt x="767" y="1128"/>
                    <a:pt x="767" y="1133"/>
                    <a:pt x="767" y="1138"/>
                  </a:cubicBezTo>
                  <a:cubicBezTo>
                    <a:pt x="767" y="1143"/>
                    <a:pt x="767" y="1148"/>
                    <a:pt x="768" y="1153"/>
                  </a:cubicBezTo>
                  <a:cubicBezTo>
                    <a:pt x="769" y="1185"/>
                    <a:pt x="776" y="1216"/>
                    <a:pt x="787" y="1245"/>
                  </a:cubicBezTo>
                  <a:cubicBezTo>
                    <a:pt x="789" y="1250"/>
                    <a:pt x="791" y="1256"/>
                    <a:pt x="794" y="1261"/>
                  </a:cubicBezTo>
                  <a:cubicBezTo>
                    <a:pt x="807" y="1290"/>
                    <a:pt x="824" y="1317"/>
                    <a:pt x="845" y="1340"/>
                  </a:cubicBezTo>
                  <a:cubicBezTo>
                    <a:pt x="852" y="1347"/>
                    <a:pt x="859" y="1354"/>
                    <a:pt x="866" y="1361"/>
                  </a:cubicBezTo>
                  <a:cubicBezTo>
                    <a:pt x="890" y="1382"/>
                    <a:pt x="916" y="1399"/>
                    <a:pt x="945" y="1412"/>
                  </a:cubicBezTo>
                  <a:cubicBezTo>
                    <a:pt x="950" y="1415"/>
                    <a:pt x="956" y="1417"/>
                    <a:pt x="962" y="1419"/>
                  </a:cubicBezTo>
                  <a:cubicBezTo>
                    <a:pt x="990" y="1430"/>
                    <a:pt x="1021" y="1437"/>
                    <a:pt x="1053" y="1439"/>
                  </a:cubicBezTo>
                  <a:cubicBezTo>
                    <a:pt x="1058" y="1439"/>
                    <a:pt x="1063" y="1439"/>
                    <a:pt x="1068" y="1439"/>
                  </a:cubicBezTo>
                  <a:cubicBezTo>
                    <a:pt x="1073" y="1439"/>
                    <a:pt x="1079" y="1439"/>
                    <a:pt x="1083" y="1439"/>
                  </a:cubicBezTo>
                  <a:cubicBezTo>
                    <a:pt x="1116" y="1437"/>
                    <a:pt x="1147" y="1430"/>
                    <a:pt x="1175" y="1419"/>
                  </a:cubicBezTo>
                  <a:cubicBezTo>
                    <a:pt x="1181" y="1417"/>
                    <a:pt x="1186" y="1415"/>
                    <a:pt x="1192" y="1412"/>
                  </a:cubicBezTo>
                  <a:cubicBezTo>
                    <a:pt x="1221" y="1399"/>
                    <a:pt x="1247" y="1382"/>
                    <a:pt x="1270" y="1361"/>
                  </a:cubicBezTo>
                  <a:cubicBezTo>
                    <a:pt x="1278" y="1354"/>
                    <a:pt x="1285" y="1347"/>
                    <a:pt x="1292" y="1340"/>
                  </a:cubicBezTo>
                  <a:cubicBezTo>
                    <a:pt x="1313" y="1317"/>
                    <a:pt x="1330" y="1290"/>
                    <a:pt x="1343" y="1261"/>
                  </a:cubicBezTo>
                  <a:cubicBezTo>
                    <a:pt x="1345" y="1256"/>
                    <a:pt x="1348" y="1250"/>
                    <a:pt x="1350" y="1245"/>
                  </a:cubicBezTo>
                  <a:cubicBezTo>
                    <a:pt x="1361" y="1216"/>
                    <a:pt x="1368" y="1185"/>
                    <a:pt x="1369" y="1153"/>
                  </a:cubicBezTo>
                  <a:cubicBezTo>
                    <a:pt x="1369" y="1148"/>
                    <a:pt x="1370" y="1143"/>
                    <a:pt x="1370" y="1138"/>
                  </a:cubicBezTo>
                  <a:cubicBezTo>
                    <a:pt x="1370" y="1133"/>
                    <a:pt x="1369" y="1128"/>
                    <a:pt x="1369" y="1123"/>
                  </a:cubicBezTo>
                  <a:cubicBezTo>
                    <a:pt x="1368" y="1091"/>
                    <a:pt x="1361" y="1060"/>
                    <a:pt x="1350" y="1031"/>
                  </a:cubicBezTo>
                  <a:close/>
                </a:path>
              </a:pathLst>
            </a:custGeom>
            <a:solidFill>
              <a:schemeClr val="tx1"/>
            </a:solidFill>
            <a:ln>
              <a:noFill/>
            </a:ln>
          </p:spPr>
          <p:txBody>
            <a:bodyPr vert="horz" wrap="square" lIns="124347" tIns="62174" rIns="124347" bIns="62174" numCol="1" anchor="t" anchorCtr="0" compatLnSpc="1">
              <a:prstTxWarp prst="textNoShape">
                <a:avLst/>
              </a:prstTxWarp>
            </a:bodyPr>
            <a:lstStyle/>
            <a:p>
              <a:pPr defTabSz="932596"/>
              <a:endParaRPr lang="en-US" sz="1904">
                <a:solidFill>
                  <a:prstClr val="white"/>
                </a:solidFill>
              </a:endParaRPr>
            </a:p>
          </p:txBody>
        </p:sp>
      </p:grpSp>
      <p:grpSp>
        <p:nvGrpSpPr>
          <p:cNvPr id="11" name="Group 10"/>
          <p:cNvGrpSpPr/>
          <p:nvPr/>
        </p:nvGrpSpPr>
        <p:grpSpPr>
          <a:xfrm>
            <a:off x="8636000" y="1774834"/>
            <a:ext cx="1230243" cy="1230515"/>
            <a:chOff x="6259896" y="3521405"/>
            <a:chExt cx="1230243" cy="1230515"/>
          </a:xfrm>
        </p:grpSpPr>
        <p:sp>
          <p:nvSpPr>
            <p:cNvPr id="12" name="Freeform 80"/>
            <p:cNvSpPr>
              <a:spLocks noEditPoints="1"/>
            </p:cNvSpPr>
            <p:nvPr/>
          </p:nvSpPr>
          <p:spPr bwMode="auto">
            <a:xfrm>
              <a:off x="6438309" y="3521405"/>
              <a:ext cx="869811" cy="914400"/>
            </a:xfrm>
            <a:custGeom>
              <a:avLst/>
              <a:gdLst>
                <a:gd name="T0" fmla="*/ 952 w 1833"/>
                <a:gd name="T1" fmla="*/ 1301 h 2225"/>
                <a:gd name="T2" fmla="*/ 882 w 1833"/>
                <a:gd name="T3" fmla="*/ 1413 h 2225"/>
                <a:gd name="T4" fmla="*/ 677 w 1833"/>
                <a:gd name="T5" fmla="*/ 2162 h 2225"/>
                <a:gd name="T6" fmla="*/ 1156 w 1833"/>
                <a:gd name="T7" fmla="*/ 2162 h 2225"/>
                <a:gd name="T8" fmla="*/ 1071 w 1833"/>
                <a:gd name="T9" fmla="*/ 2089 h 2225"/>
                <a:gd name="T10" fmla="*/ 785 w 1833"/>
                <a:gd name="T11" fmla="*/ 2039 h 2225"/>
                <a:gd name="T12" fmla="*/ 1071 w 1833"/>
                <a:gd name="T13" fmla="*/ 2089 h 2225"/>
                <a:gd name="T14" fmla="*/ 760 w 1833"/>
                <a:gd name="T15" fmla="*/ 1949 h 2225"/>
                <a:gd name="T16" fmla="*/ 1096 w 1833"/>
                <a:gd name="T17" fmla="*/ 1949 h 2225"/>
                <a:gd name="T18" fmla="*/ 1026 w 1833"/>
                <a:gd name="T19" fmla="*/ 1801 h 2225"/>
                <a:gd name="T20" fmla="*/ 1061 w 1833"/>
                <a:gd name="T21" fmla="*/ 1836 h 2225"/>
                <a:gd name="T22" fmla="*/ 260 w 1833"/>
                <a:gd name="T23" fmla="*/ 1329 h 2225"/>
                <a:gd name="T24" fmla="*/ 748 w 1833"/>
                <a:gd name="T25" fmla="*/ 1136 h 2225"/>
                <a:gd name="T26" fmla="*/ 190 w 1833"/>
                <a:gd name="T27" fmla="*/ 1329 h 2225"/>
                <a:gd name="T28" fmla="*/ 0 w 1833"/>
                <a:gd name="T29" fmla="*/ 1476 h 2225"/>
                <a:gd name="T30" fmla="*/ 416 w 1833"/>
                <a:gd name="T31" fmla="*/ 2225 h 2225"/>
                <a:gd name="T32" fmla="*/ 416 w 1833"/>
                <a:gd name="T33" fmla="*/ 1413 h 2225"/>
                <a:gd name="T34" fmla="*/ 83 w 1833"/>
                <a:gd name="T35" fmla="*/ 2064 h 2225"/>
                <a:gd name="T36" fmla="*/ 419 w 1833"/>
                <a:gd name="T37" fmla="*/ 2064 h 2225"/>
                <a:gd name="T38" fmla="*/ 108 w 1833"/>
                <a:gd name="T39" fmla="*/ 1974 h 2225"/>
                <a:gd name="T40" fmla="*/ 394 w 1833"/>
                <a:gd name="T41" fmla="*/ 1924 h 2225"/>
                <a:gd name="T42" fmla="*/ 384 w 1833"/>
                <a:gd name="T43" fmla="*/ 1836 h 2225"/>
                <a:gd name="T44" fmla="*/ 419 w 1833"/>
                <a:gd name="T45" fmla="*/ 1801 h 2225"/>
                <a:gd name="T46" fmla="*/ 1643 w 1833"/>
                <a:gd name="T47" fmla="*/ 1413 h 2225"/>
                <a:gd name="T48" fmla="*/ 1082 w 1833"/>
                <a:gd name="T49" fmla="*/ 1101 h 2225"/>
                <a:gd name="T50" fmla="*/ 1415 w 1833"/>
                <a:gd name="T51" fmla="*/ 1171 h 2225"/>
                <a:gd name="T52" fmla="*/ 1417 w 1833"/>
                <a:gd name="T53" fmla="*/ 1413 h 2225"/>
                <a:gd name="T54" fmla="*/ 1417 w 1833"/>
                <a:gd name="T55" fmla="*/ 2225 h 2225"/>
                <a:gd name="T56" fmla="*/ 1833 w 1833"/>
                <a:gd name="T57" fmla="*/ 1476 h 2225"/>
                <a:gd name="T58" fmla="*/ 1462 w 1833"/>
                <a:gd name="T59" fmla="*/ 2089 h 2225"/>
                <a:gd name="T60" fmla="*/ 1748 w 1833"/>
                <a:gd name="T61" fmla="*/ 2039 h 2225"/>
                <a:gd name="T62" fmla="*/ 1748 w 1833"/>
                <a:gd name="T63" fmla="*/ 1974 h 2225"/>
                <a:gd name="T64" fmla="*/ 1462 w 1833"/>
                <a:gd name="T65" fmla="*/ 1924 h 2225"/>
                <a:gd name="T66" fmla="*/ 1748 w 1833"/>
                <a:gd name="T67" fmla="*/ 1974 h 2225"/>
                <a:gd name="T68" fmla="*/ 1738 w 1833"/>
                <a:gd name="T69" fmla="*/ 1766 h 2225"/>
                <a:gd name="T70" fmla="*/ 650 w 1833"/>
                <a:gd name="T71" fmla="*/ 592 h 2225"/>
                <a:gd name="T72" fmla="*/ 1296 w 1833"/>
                <a:gd name="T73" fmla="*/ 113 h 2225"/>
                <a:gd name="T74" fmla="*/ 537 w 1833"/>
                <a:gd name="T75" fmla="*/ 113 h 2225"/>
                <a:gd name="T76" fmla="*/ 603 w 1833"/>
                <a:gd name="T77" fmla="*/ 113 h 2225"/>
                <a:gd name="T78" fmla="*/ 1231 w 1833"/>
                <a:gd name="T79" fmla="*/ 113 h 2225"/>
                <a:gd name="T80" fmla="*/ 650 w 1833"/>
                <a:gd name="T81" fmla="*/ 526 h 2225"/>
                <a:gd name="T82" fmla="*/ 405 w 1833"/>
                <a:gd name="T83" fmla="*/ 902 h 2225"/>
                <a:gd name="T84" fmla="*/ 803 w 1833"/>
                <a:gd name="T85" fmla="*/ 1101 h 2225"/>
                <a:gd name="T86" fmla="*/ 882 w 1833"/>
                <a:gd name="T87" fmla="*/ 1250 h 2225"/>
                <a:gd name="T88" fmla="*/ 1031 w 1833"/>
                <a:gd name="T89" fmla="*/ 1171 h 2225"/>
                <a:gd name="T90" fmla="*/ 952 w 1833"/>
                <a:gd name="T91" fmla="*/ 1021 h 2225"/>
                <a:gd name="T92" fmla="*/ 1457 w 1833"/>
                <a:gd name="T93" fmla="*/ 874 h 2225"/>
                <a:gd name="T94" fmla="*/ 1303 w 1833"/>
                <a:gd name="T95" fmla="*/ 652 h 2225"/>
                <a:gd name="T96" fmla="*/ 530 w 1833"/>
                <a:gd name="T97" fmla="*/ 652 h 2225"/>
                <a:gd name="T98" fmla="*/ 377 w 1833"/>
                <a:gd name="T99" fmla="*/ 874 h 2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33" h="2225">
                  <a:moveTo>
                    <a:pt x="1093" y="1413"/>
                  </a:moveTo>
                  <a:cubicBezTo>
                    <a:pt x="952" y="1413"/>
                    <a:pt x="952" y="1413"/>
                    <a:pt x="952" y="1413"/>
                  </a:cubicBezTo>
                  <a:cubicBezTo>
                    <a:pt x="952" y="1301"/>
                    <a:pt x="952" y="1301"/>
                    <a:pt x="952" y="1301"/>
                  </a:cubicBezTo>
                  <a:cubicBezTo>
                    <a:pt x="940" y="1304"/>
                    <a:pt x="929" y="1305"/>
                    <a:pt x="917" y="1305"/>
                  </a:cubicBezTo>
                  <a:cubicBezTo>
                    <a:pt x="905" y="1305"/>
                    <a:pt x="893" y="1304"/>
                    <a:pt x="882" y="1301"/>
                  </a:cubicBezTo>
                  <a:cubicBezTo>
                    <a:pt x="882" y="1413"/>
                    <a:pt x="882" y="1413"/>
                    <a:pt x="882" y="1413"/>
                  </a:cubicBezTo>
                  <a:cubicBezTo>
                    <a:pt x="740" y="1413"/>
                    <a:pt x="740" y="1413"/>
                    <a:pt x="740" y="1413"/>
                  </a:cubicBezTo>
                  <a:cubicBezTo>
                    <a:pt x="705" y="1413"/>
                    <a:pt x="677" y="1441"/>
                    <a:pt x="677" y="1476"/>
                  </a:cubicBezTo>
                  <a:cubicBezTo>
                    <a:pt x="677" y="2162"/>
                    <a:pt x="677" y="2162"/>
                    <a:pt x="677" y="2162"/>
                  </a:cubicBezTo>
                  <a:cubicBezTo>
                    <a:pt x="677" y="2197"/>
                    <a:pt x="705" y="2225"/>
                    <a:pt x="740" y="2225"/>
                  </a:cubicBezTo>
                  <a:cubicBezTo>
                    <a:pt x="1093" y="2225"/>
                    <a:pt x="1093" y="2225"/>
                    <a:pt x="1093" y="2225"/>
                  </a:cubicBezTo>
                  <a:cubicBezTo>
                    <a:pt x="1128" y="2225"/>
                    <a:pt x="1156" y="2197"/>
                    <a:pt x="1156" y="2162"/>
                  </a:cubicBezTo>
                  <a:cubicBezTo>
                    <a:pt x="1156" y="1476"/>
                    <a:pt x="1156" y="1476"/>
                    <a:pt x="1156" y="1476"/>
                  </a:cubicBezTo>
                  <a:cubicBezTo>
                    <a:pt x="1156" y="1441"/>
                    <a:pt x="1128" y="1413"/>
                    <a:pt x="1093" y="1413"/>
                  </a:cubicBezTo>
                  <a:close/>
                  <a:moveTo>
                    <a:pt x="1071" y="2089"/>
                  </a:moveTo>
                  <a:cubicBezTo>
                    <a:pt x="785" y="2089"/>
                    <a:pt x="785" y="2089"/>
                    <a:pt x="785" y="2089"/>
                  </a:cubicBezTo>
                  <a:cubicBezTo>
                    <a:pt x="771" y="2089"/>
                    <a:pt x="760" y="2078"/>
                    <a:pt x="760" y="2064"/>
                  </a:cubicBezTo>
                  <a:cubicBezTo>
                    <a:pt x="760" y="2050"/>
                    <a:pt x="771" y="2039"/>
                    <a:pt x="785" y="2039"/>
                  </a:cubicBezTo>
                  <a:cubicBezTo>
                    <a:pt x="1071" y="2039"/>
                    <a:pt x="1071" y="2039"/>
                    <a:pt x="1071" y="2039"/>
                  </a:cubicBezTo>
                  <a:cubicBezTo>
                    <a:pt x="1085" y="2039"/>
                    <a:pt x="1096" y="2050"/>
                    <a:pt x="1096" y="2064"/>
                  </a:cubicBezTo>
                  <a:cubicBezTo>
                    <a:pt x="1096" y="2078"/>
                    <a:pt x="1085" y="2089"/>
                    <a:pt x="1071" y="2089"/>
                  </a:cubicBezTo>
                  <a:close/>
                  <a:moveTo>
                    <a:pt x="1071" y="1974"/>
                  </a:moveTo>
                  <a:cubicBezTo>
                    <a:pt x="785" y="1974"/>
                    <a:pt x="785" y="1974"/>
                    <a:pt x="785" y="1974"/>
                  </a:cubicBezTo>
                  <a:cubicBezTo>
                    <a:pt x="771" y="1974"/>
                    <a:pt x="760" y="1963"/>
                    <a:pt x="760" y="1949"/>
                  </a:cubicBezTo>
                  <a:cubicBezTo>
                    <a:pt x="760" y="1935"/>
                    <a:pt x="771" y="1924"/>
                    <a:pt x="785" y="1924"/>
                  </a:cubicBezTo>
                  <a:cubicBezTo>
                    <a:pt x="1071" y="1924"/>
                    <a:pt x="1071" y="1924"/>
                    <a:pt x="1071" y="1924"/>
                  </a:cubicBezTo>
                  <a:cubicBezTo>
                    <a:pt x="1085" y="1924"/>
                    <a:pt x="1096" y="1935"/>
                    <a:pt x="1096" y="1949"/>
                  </a:cubicBezTo>
                  <a:cubicBezTo>
                    <a:pt x="1096" y="1963"/>
                    <a:pt x="1085" y="1974"/>
                    <a:pt x="1071" y="1974"/>
                  </a:cubicBezTo>
                  <a:close/>
                  <a:moveTo>
                    <a:pt x="1061" y="1836"/>
                  </a:moveTo>
                  <a:cubicBezTo>
                    <a:pt x="1042" y="1836"/>
                    <a:pt x="1026" y="1820"/>
                    <a:pt x="1026" y="1801"/>
                  </a:cubicBezTo>
                  <a:cubicBezTo>
                    <a:pt x="1026" y="1782"/>
                    <a:pt x="1042" y="1766"/>
                    <a:pt x="1061" y="1766"/>
                  </a:cubicBezTo>
                  <a:cubicBezTo>
                    <a:pt x="1081" y="1766"/>
                    <a:pt x="1096" y="1782"/>
                    <a:pt x="1096" y="1801"/>
                  </a:cubicBezTo>
                  <a:cubicBezTo>
                    <a:pt x="1096" y="1820"/>
                    <a:pt x="1081" y="1836"/>
                    <a:pt x="1061" y="1836"/>
                  </a:cubicBezTo>
                  <a:close/>
                  <a:moveTo>
                    <a:pt x="416" y="1413"/>
                  </a:moveTo>
                  <a:cubicBezTo>
                    <a:pt x="260" y="1413"/>
                    <a:pt x="260" y="1413"/>
                    <a:pt x="260" y="1413"/>
                  </a:cubicBezTo>
                  <a:cubicBezTo>
                    <a:pt x="260" y="1329"/>
                    <a:pt x="260" y="1329"/>
                    <a:pt x="260" y="1329"/>
                  </a:cubicBezTo>
                  <a:cubicBezTo>
                    <a:pt x="260" y="1242"/>
                    <a:pt x="331" y="1171"/>
                    <a:pt x="418" y="1171"/>
                  </a:cubicBezTo>
                  <a:cubicBezTo>
                    <a:pt x="751" y="1171"/>
                    <a:pt x="751" y="1171"/>
                    <a:pt x="751" y="1171"/>
                  </a:cubicBezTo>
                  <a:cubicBezTo>
                    <a:pt x="749" y="1159"/>
                    <a:pt x="748" y="1148"/>
                    <a:pt x="748" y="1136"/>
                  </a:cubicBezTo>
                  <a:cubicBezTo>
                    <a:pt x="748" y="1124"/>
                    <a:pt x="749" y="1112"/>
                    <a:pt x="751" y="1101"/>
                  </a:cubicBezTo>
                  <a:cubicBezTo>
                    <a:pt x="418" y="1101"/>
                    <a:pt x="418" y="1101"/>
                    <a:pt x="418" y="1101"/>
                  </a:cubicBezTo>
                  <a:cubicBezTo>
                    <a:pt x="293" y="1101"/>
                    <a:pt x="190" y="1203"/>
                    <a:pt x="190" y="1329"/>
                  </a:cubicBezTo>
                  <a:cubicBezTo>
                    <a:pt x="190" y="1413"/>
                    <a:pt x="190" y="1413"/>
                    <a:pt x="190" y="1413"/>
                  </a:cubicBezTo>
                  <a:cubicBezTo>
                    <a:pt x="63" y="1413"/>
                    <a:pt x="63" y="1413"/>
                    <a:pt x="63" y="1413"/>
                  </a:cubicBezTo>
                  <a:cubicBezTo>
                    <a:pt x="28" y="1413"/>
                    <a:pt x="0" y="1441"/>
                    <a:pt x="0" y="1476"/>
                  </a:cubicBezTo>
                  <a:cubicBezTo>
                    <a:pt x="0" y="2162"/>
                    <a:pt x="0" y="2162"/>
                    <a:pt x="0" y="2162"/>
                  </a:cubicBezTo>
                  <a:cubicBezTo>
                    <a:pt x="0" y="2197"/>
                    <a:pt x="28" y="2225"/>
                    <a:pt x="63" y="2225"/>
                  </a:cubicBezTo>
                  <a:cubicBezTo>
                    <a:pt x="416" y="2225"/>
                    <a:pt x="416" y="2225"/>
                    <a:pt x="416" y="2225"/>
                  </a:cubicBezTo>
                  <a:cubicBezTo>
                    <a:pt x="451" y="2225"/>
                    <a:pt x="480" y="2197"/>
                    <a:pt x="480" y="2162"/>
                  </a:cubicBezTo>
                  <a:cubicBezTo>
                    <a:pt x="480" y="1476"/>
                    <a:pt x="480" y="1476"/>
                    <a:pt x="480" y="1476"/>
                  </a:cubicBezTo>
                  <a:cubicBezTo>
                    <a:pt x="480" y="1441"/>
                    <a:pt x="451" y="1413"/>
                    <a:pt x="416" y="1413"/>
                  </a:cubicBezTo>
                  <a:close/>
                  <a:moveTo>
                    <a:pt x="394" y="2089"/>
                  </a:moveTo>
                  <a:cubicBezTo>
                    <a:pt x="108" y="2089"/>
                    <a:pt x="108" y="2089"/>
                    <a:pt x="108" y="2089"/>
                  </a:cubicBezTo>
                  <a:cubicBezTo>
                    <a:pt x="94" y="2089"/>
                    <a:pt x="83" y="2078"/>
                    <a:pt x="83" y="2064"/>
                  </a:cubicBezTo>
                  <a:cubicBezTo>
                    <a:pt x="83" y="2050"/>
                    <a:pt x="94" y="2039"/>
                    <a:pt x="108" y="2039"/>
                  </a:cubicBezTo>
                  <a:cubicBezTo>
                    <a:pt x="394" y="2039"/>
                    <a:pt x="394" y="2039"/>
                    <a:pt x="394" y="2039"/>
                  </a:cubicBezTo>
                  <a:cubicBezTo>
                    <a:pt x="408" y="2039"/>
                    <a:pt x="419" y="2050"/>
                    <a:pt x="419" y="2064"/>
                  </a:cubicBezTo>
                  <a:cubicBezTo>
                    <a:pt x="419" y="2078"/>
                    <a:pt x="408" y="2089"/>
                    <a:pt x="394" y="2089"/>
                  </a:cubicBezTo>
                  <a:close/>
                  <a:moveTo>
                    <a:pt x="394" y="1974"/>
                  </a:moveTo>
                  <a:cubicBezTo>
                    <a:pt x="108" y="1974"/>
                    <a:pt x="108" y="1974"/>
                    <a:pt x="108" y="1974"/>
                  </a:cubicBezTo>
                  <a:cubicBezTo>
                    <a:pt x="94" y="1974"/>
                    <a:pt x="83" y="1963"/>
                    <a:pt x="83" y="1949"/>
                  </a:cubicBezTo>
                  <a:cubicBezTo>
                    <a:pt x="83" y="1935"/>
                    <a:pt x="94" y="1924"/>
                    <a:pt x="108" y="1924"/>
                  </a:cubicBezTo>
                  <a:cubicBezTo>
                    <a:pt x="394" y="1924"/>
                    <a:pt x="394" y="1924"/>
                    <a:pt x="394" y="1924"/>
                  </a:cubicBezTo>
                  <a:cubicBezTo>
                    <a:pt x="408" y="1924"/>
                    <a:pt x="419" y="1935"/>
                    <a:pt x="419" y="1949"/>
                  </a:cubicBezTo>
                  <a:cubicBezTo>
                    <a:pt x="419" y="1963"/>
                    <a:pt x="408" y="1974"/>
                    <a:pt x="394" y="1974"/>
                  </a:cubicBezTo>
                  <a:close/>
                  <a:moveTo>
                    <a:pt x="384" y="1836"/>
                  </a:moveTo>
                  <a:cubicBezTo>
                    <a:pt x="365" y="1836"/>
                    <a:pt x="350" y="1820"/>
                    <a:pt x="350" y="1801"/>
                  </a:cubicBezTo>
                  <a:cubicBezTo>
                    <a:pt x="350" y="1782"/>
                    <a:pt x="365" y="1766"/>
                    <a:pt x="384" y="1766"/>
                  </a:cubicBezTo>
                  <a:cubicBezTo>
                    <a:pt x="404" y="1766"/>
                    <a:pt x="419" y="1782"/>
                    <a:pt x="419" y="1801"/>
                  </a:cubicBezTo>
                  <a:cubicBezTo>
                    <a:pt x="419" y="1820"/>
                    <a:pt x="404" y="1836"/>
                    <a:pt x="384" y="1836"/>
                  </a:cubicBezTo>
                  <a:close/>
                  <a:moveTo>
                    <a:pt x="1770" y="1413"/>
                  </a:moveTo>
                  <a:cubicBezTo>
                    <a:pt x="1643" y="1413"/>
                    <a:pt x="1643" y="1413"/>
                    <a:pt x="1643" y="1413"/>
                  </a:cubicBezTo>
                  <a:cubicBezTo>
                    <a:pt x="1643" y="1329"/>
                    <a:pt x="1643" y="1329"/>
                    <a:pt x="1643" y="1329"/>
                  </a:cubicBezTo>
                  <a:cubicBezTo>
                    <a:pt x="1643" y="1203"/>
                    <a:pt x="1541" y="1101"/>
                    <a:pt x="1415" y="1101"/>
                  </a:cubicBezTo>
                  <a:cubicBezTo>
                    <a:pt x="1082" y="1101"/>
                    <a:pt x="1082" y="1101"/>
                    <a:pt x="1082" y="1101"/>
                  </a:cubicBezTo>
                  <a:cubicBezTo>
                    <a:pt x="1085" y="1112"/>
                    <a:pt x="1086" y="1124"/>
                    <a:pt x="1086" y="1136"/>
                  </a:cubicBezTo>
                  <a:cubicBezTo>
                    <a:pt x="1086" y="1148"/>
                    <a:pt x="1085" y="1159"/>
                    <a:pt x="1082" y="1171"/>
                  </a:cubicBezTo>
                  <a:cubicBezTo>
                    <a:pt x="1415" y="1171"/>
                    <a:pt x="1415" y="1171"/>
                    <a:pt x="1415" y="1171"/>
                  </a:cubicBezTo>
                  <a:cubicBezTo>
                    <a:pt x="1503" y="1171"/>
                    <a:pt x="1574" y="1242"/>
                    <a:pt x="1574" y="1329"/>
                  </a:cubicBezTo>
                  <a:cubicBezTo>
                    <a:pt x="1574" y="1413"/>
                    <a:pt x="1574" y="1413"/>
                    <a:pt x="1574" y="1413"/>
                  </a:cubicBezTo>
                  <a:cubicBezTo>
                    <a:pt x="1417" y="1413"/>
                    <a:pt x="1417" y="1413"/>
                    <a:pt x="1417" y="1413"/>
                  </a:cubicBezTo>
                  <a:cubicBezTo>
                    <a:pt x="1382" y="1413"/>
                    <a:pt x="1354" y="1441"/>
                    <a:pt x="1354" y="1476"/>
                  </a:cubicBezTo>
                  <a:cubicBezTo>
                    <a:pt x="1354" y="2162"/>
                    <a:pt x="1354" y="2162"/>
                    <a:pt x="1354" y="2162"/>
                  </a:cubicBezTo>
                  <a:cubicBezTo>
                    <a:pt x="1354" y="2197"/>
                    <a:pt x="1382" y="2225"/>
                    <a:pt x="1417" y="2225"/>
                  </a:cubicBezTo>
                  <a:cubicBezTo>
                    <a:pt x="1770" y="2225"/>
                    <a:pt x="1770" y="2225"/>
                    <a:pt x="1770" y="2225"/>
                  </a:cubicBezTo>
                  <a:cubicBezTo>
                    <a:pt x="1805" y="2225"/>
                    <a:pt x="1833" y="2197"/>
                    <a:pt x="1833" y="2162"/>
                  </a:cubicBezTo>
                  <a:cubicBezTo>
                    <a:pt x="1833" y="1476"/>
                    <a:pt x="1833" y="1476"/>
                    <a:pt x="1833" y="1476"/>
                  </a:cubicBezTo>
                  <a:cubicBezTo>
                    <a:pt x="1833" y="1441"/>
                    <a:pt x="1805" y="1413"/>
                    <a:pt x="1770" y="1413"/>
                  </a:cubicBezTo>
                  <a:close/>
                  <a:moveTo>
                    <a:pt x="1748" y="2089"/>
                  </a:moveTo>
                  <a:cubicBezTo>
                    <a:pt x="1462" y="2089"/>
                    <a:pt x="1462" y="2089"/>
                    <a:pt x="1462" y="2089"/>
                  </a:cubicBezTo>
                  <a:cubicBezTo>
                    <a:pt x="1448" y="2089"/>
                    <a:pt x="1437" y="2078"/>
                    <a:pt x="1437" y="2064"/>
                  </a:cubicBezTo>
                  <a:cubicBezTo>
                    <a:pt x="1437" y="2050"/>
                    <a:pt x="1448" y="2039"/>
                    <a:pt x="1462" y="2039"/>
                  </a:cubicBezTo>
                  <a:cubicBezTo>
                    <a:pt x="1748" y="2039"/>
                    <a:pt x="1748" y="2039"/>
                    <a:pt x="1748" y="2039"/>
                  </a:cubicBezTo>
                  <a:cubicBezTo>
                    <a:pt x="1762" y="2039"/>
                    <a:pt x="1773" y="2050"/>
                    <a:pt x="1773" y="2064"/>
                  </a:cubicBezTo>
                  <a:cubicBezTo>
                    <a:pt x="1773" y="2078"/>
                    <a:pt x="1762" y="2089"/>
                    <a:pt x="1748" y="2089"/>
                  </a:cubicBezTo>
                  <a:close/>
                  <a:moveTo>
                    <a:pt x="1748" y="1974"/>
                  </a:moveTo>
                  <a:cubicBezTo>
                    <a:pt x="1462" y="1974"/>
                    <a:pt x="1462" y="1974"/>
                    <a:pt x="1462" y="1974"/>
                  </a:cubicBezTo>
                  <a:cubicBezTo>
                    <a:pt x="1448" y="1974"/>
                    <a:pt x="1437" y="1963"/>
                    <a:pt x="1437" y="1949"/>
                  </a:cubicBezTo>
                  <a:cubicBezTo>
                    <a:pt x="1437" y="1935"/>
                    <a:pt x="1448" y="1924"/>
                    <a:pt x="1462" y="1924"/>
                  </a:cubicBezTo>
                  <a:cubicBezTo>
                    <a:pt x="1748" y="1924"/>
                    <a:pt x="1748" y="1924"/>
                    <a:pt x="1748" y="1924"/>
                  </a:cubicBezTo>
                  <a:cubicBezTo>
                    <a:pt x="1762" y="1924"/>
                    <a:pt x="1773" y="1935"/>
                    <a:pt x="1773" y="1949"/>
                  </a:cubicBezTo>
                  <a:cubicBezTo>
                    <a:pt x="1773" y="1963"/>
                    <a:pt x="1762" y="1974"/>
                    <a:pt x="1748" y="1974"/>
                  </a:cubicBezTo>
                  <a:close/>
                  <a:moveTo>
                    <a:pt x="1738" y="1836"/>
                  </a:moveTo>
                  <a:cubicBezTo>
                    <a:pt x="1719" y="1836"/>
                    <a:pt x="1703" y="1820"/>
                    <a:pt x="1703" y="1801"/>
                  </a:cubicBezTo>
                  <a:cubicBezTo>
                    <a:pt x="1703" y="1782"/>
                    <a:pt x="1719" y="1766"/>
                    <a:pt x="1738" y="1766"/>
                  </a:cubicBezTo>
                  <a:cubicBezTo>
                    <a:pt x="1757" y="1766"/>
                    <a:pt x="1773" y="1782"/>
                    <a:pt x="1773" y="1801"/>
                  </a:cubicBezTo>
                  <a:cubicBezTo>
                    <a:pt x="1773" y="1820"/>
                    <a:pt x="1757" y="1836"/>
                    <a:pt x="1738" y="1836"/>
                  </a:cubicBezTo>
                  <a:close/>
                  <a:moveTo>
                    <a:pt x="650" y="592"/>
                  </a:moveTo>
                  <a:cubicBezTo>
                    <a:pt x="1184" y="592"/>
                    <a:pt x="1184" y="592"/>
                    <a:pt x="1184" y="592"/>
                  </a:cubicBezTo>
                  <a:cubicBezTo>
                    <a:pt x="1246" y="592"/>
                    <a:pt x="1296" y="541"/>
                    <a:pt x="1296" y="479"/>
                  </a:cubicBezTo>
                  <a:cubicBezTo>
                    <a:pt x="1296" y="113"/>
                    <a:pt x="1296" y="113"/>
                    <a:pt x="1296" y="113"/>
                  </a:cubicBezTo>
                  <a:cubicBezTo>
                    <a:pt x="1296" y="51"/>
                    <a:pt x="1246" y="0"/>
                    <a:pt x="1184" y="0"/>
                  </a:cubicBezTo>
                  <a:cubicBezTo>
                    <a:pt x="650" y="0"/>
                    <a:pt x="650" y="0"/>
                    <a:pt x="650" y="0"/>
                  </a:cubicBezTo>
                  <a:cubicBezTo>
                    <a:pt x="588" y="0"/>
                    <a:pt x="537" y="51"/>
                    <a:pt x="537" y="113"/>
                  </a:cubicBezTo>
                  <a:cubicBezTo>
                    <a:pt x="537" y="479"/>
                    <a:pt x="537" y="479"/>
                    <a:pt x="537" y="479"/>
                  </a:cubicBezTo>
                  <a:cubicBezTo>
                    <a:pt x="537" y="541"/>
                    <a:pt x="588" y="592"/>
                    <a:pt x="650" y="592"/>
                  </a:cubicBezTo>
                  <a:close/>
                  <a:moveTo>
                    <a:pt x="603" y="113"/>
                  </a:moveTo>
                  <a:cubicBezTo>
                    <a:pt x="603" y="87"/>
                    <a:pt x="624" y="66"/>
                    <a:pt x="650" y="66"/>
                  </a:cubicBezTo>
                  <a:cubicBezTo>
                    <a:pt x="1184" y="66"/>
                    <a:pt x="1184" y="66"/>
                    <a:pt x="1184" y="66"/>
                  </a:cubicBezTo>
                  <a:cubicBezTo>
                    <a:pt x="1210" y="66"/>
                    <a:pt x="1231" y="87"/>
                    <a:pt x="1231" y="113"/>
                  </a:cubicBezTo>
                  <a:cubicBezTo>
                    <a:pt x="1231" y="479"/>
                    <a:pt x="1231" y="479"/>
                    <a:pt x="1231" y="479"/>
                  </a:cubicBezTo>
                  <a:cubicBezTo>
                    <a:pt x="1231" y="505"/>
                    <a:pt x="1210" y="526"/>
                    <a:pt x="1184" y="526"/>
                  </a:cubicBezTo>
                  <a:cubicBezTo>
                    <a:pt x="650" y="526"/>
                    <a:pt x="650" y="526"/>
                    <a:pt x="650" y="526"/>
                  </a:cubicBezTo>
                  <a:cubicBezTo>
                    <a:pt x="624" y="526"/>
                    <a:pt x="603" y="505"/>
                    <a:pt x="603" y="479"/>
                  </a:cubicBezTo>
                  <a:lnTo>
                    <a:pt x="603" y="113"/>
                  </a:lnTo>
                  <a:close/>
                  <a:moveTo>
                    <a:pt x="405" y="902"/>
                  </a:moveTo>
                  <a:cubicBezTo>
                    <a:pt x="882" y="902"/>
                    <a:pt x="882" y="902"/>
                    <a:pt x="882" y="902"/>
                  </a:cubicBezTo>
                  <a:cubicBezTo>
                    <a:pt x="882" y="1021"/>
                    <a:pt x="882" y="1021"/>
                    <a:pt x="882" y="1021"/>
                  </a:cubicBezTo>
                  <a:cubicBezTo>
                    <a:pt x="844" y="1033"/>
                    <a:pt x="814" y="1063"/>
                    <a:pt x="803" y="1101"/>
                  </a:cubicBezTo>
                  <a:cubicBezTo>
                    <a:pt x="799" y="1112"/>
                    <a:pt x="797" y="1124"/>
                    <a:pt x="797" y="1136"/>
                  </a:cubicBezTo>
                  <a:cubicBezTo>
                    <a:pt x="797" y="1148"/>
                    <a:pt x="799" y="1160"/>
                    <a:pt x="803" y="1171"/>
                  </a:cubicBezTo>
                  <a:cubicBezTo>
                    <a:pt x="814" y="1209"/>
                    <a:pt x="844" y="1238"/>
                    <a:pt x="882" y="1250"/>
                  </a:cubicBezTo>
                  <a:cubicBezTo>
                    <a:pt x="893" y="1253"/>
                    <a:pt x="905" y="1255"/>
                    <a:pt x="917" y="1255"/>
                  </a:cubicBezTo>
                  <a:cubicBezTo>
                    <a:pt x="929" y="1255"/>
                    <a:pt x="941" y="1253"/>
                    <a:pt x="952" y="1250"/>
                  </a:cubicBezTo>
                  <a:cubicBezTo>
                    <a:pt x="990" y="1238"/>
                    <a:pt x="1020" y="1209"/>
                    <a:pt x="1031" y="1171"/>
                  </a:cubicBezTo>
                  <a:cubicBezTo>
                    <a:pt x="1034" y="1160"/>
                    <a:pt x="1036" y="1148"/>
                    <a:pt x="1036" y="1136"/>
                  </a:cubicBezTo>
                  <a:cubicBezTo>
                    <a:pt x="1036" y="1124"/>
                    <a:pt x="1034" y="1112"/>
                    <a:pt x="1031" y="1101"/>
                  </a:cubicBezTo>
                  <a:cubicBezTo>
                    <a:pt x="1019" y="1063"/>
                    <a:pt x="990" y="1033"/>
                    <a:pt x="952" y="1021"/>
                  </a:cubicBezTo>
                  <a:cubicBezTo>
                    <a:pt x="952" y="902"/>
                    <a:pt x="952" y="902"/>
                    <a:pt x="952" y="902"/>
                  </a:cubicBezTo>
                  <a:cubicBezTo>
                    <a:pt x="1429" y="902"/>
                    <a:pt x="1429" y="902"/>
                    <a:pt x="1429" y="902"/>
                  </a:cubicBezTo>
                  <a:cubicBezTo>
                    <a:pt x="1444" y="902"/>
                    <a:pt x="1457" y="889"/>
                    <a:pt x="1457" y="874"/>
                  </a:cubicBezTo>
                  <a:cubicBezTo>
                    <a:pt x="1457" y="861"/>
                    <a:pt x="1457" y="861"/>
                    <a:pt x="1457" y="861"/>
                  </a:cubicBezTo>
                  <a:cubicBezTo>
                    <a:pt x="1457" y="845"/>
                    <a:pt x="1449" y="823"/>
                    <a:pt x="1439" y="811"/>
                  </a:cubicBezTo>
                  <a:cubicBezTo>
                    <a:pt x="1303" y="652"/>
                    <a:pt x="1303" y="652"/>
                    <a:pt x="1303" y="652"/>
                  </a:cubicBezTo>
                  <a:cubicBezTo>
                    <a:pt x="1293" y="640"/>
                    <a:pt x="1273" y="631"/>
                    <a:pt x="1257" y="631"/>
                  </a:cubicBezTo>
                  <a:cubicBezTo>
                    <a:pt x="577" y="631"/>
                    <a:pt x="577" y="631"/>
                    <a:pt x="577" y="631"/>
                  </a:cubicBezTo>
                  <a:cubicBezTo>
                    <a:pt x="561" y="631"/>
                    <a:pt x="540" y="640"/>
                    <a:pt x="530" y="652"/>
                  </a:cubicBezTo>
                  <a:cubicBezTo>
                    <a:pt x="395" y="811"/>
                    <a:pt x="395" y="811"/>
                    <a:pt x="395" y="811"/>
                  </a:cubicBezTo>
                  <a:cubicBezTo>
                    <a:pt x="385" y="823"/>
                    <a:pt x="377" y="845"/>
                    <a:pt x="377" y="861"/>
                  </a:cubicBezTo>
                  <a:cubicBezTo>
                    <a:pt x="377" y="874"/>
                    <a:pt x="377" y="874"/>
                    <a:pt x="377" y="874"/>
                  </a:cubicBezTo>
                  <a:cubicBezTo>
                    <a:pt x="377" y="889"/>
                    <a:pt x="389" y="902"/>
                    <a:pt x="405" y="902"/>
                  </a:cubicBezTo>
                  <a:close/>
                </a:path>
              </a:pathLst>
            </a:custGeom>
            <a:solidFill>
              <a:schemeClr val="tx1"/>
            </a:solidFill>
            <a:ln>
              <a:noFill/>
            </a:ln>
          </p:spPr>
          <p:txBody>
            <a:bodyPr vert="horz" wrap="square" lIns="93260" tIns="46630" rIns="93260" bIns="46630" numCol="1" anchor="t" anchorCtr="0" compatLnSpc="1">
              <a:prstTxWarp prst="textNoShape">
                <a:avLst/>
              </a:prstTxWarp>
            </a:bodyPr>
            <a:lstStyle/>
            <a:p>
              <a:endParaRPr lang="en-US" sz="1836">
                <a:solidFill>
                  <a:schemeClr val="bg1"/>
                </a:solidFill>
              </a:endParaRPr>
            </a:p>
          </p:txBody>
        </p:sp>
        <p:sp>
          <p:nvSpPr>
            <p:cNvPr id="13" name="TextBox 12"/>
            <p:cNvSpPr txBox="1"/>
            <p:nvPr/>
          </p:nvSpPr>
          <p:spPr>
            <a:xfrm>
              <a:off x="6259896" y="4521729"/>
              <a:ext cx="1230243" cy="230191"/>
            </a:xfrm>
            <a:prstGeom prst="rect">
              <a:avLst/>
            </a:prstGeom>
            <a:noFill/>
          </p:spPr>
          <p:txBody>
            <a:bodyPr wrap="square" lIns="0" tIns="0" rIns="0" bIns="0" rtlCol="0">
              <a:spAutoFit/>
            </a:bodyPr>
            <a:lstStyle/>
            <a:p>
              <a:pPr algn="ctr" defTabSz="932596"/>
              <a:r>
                <a:rPr lang="en-US" sz="1496" dirty="0" smtClean="0">
                  <a:latin typeface="Segoe" pitchFamily="34" charset="0"/>
                </a:rPr>
                <a:t>App back-end</a:t>
              </a:r>
              <a:endParaRPr lang="en-US" sz="1496" dirty="0">
                <a:latin typeface="Segoe" pitchFamily="34" charset="0"/>
              </a:endParaRPr>
            </a:p>
          </p:txBody>
        </p:sp>
      </p:grpSp>
      <p:cxnSp>
        <p:nvCxnSpPr>
          <p:cNvPr id="20" name="Straight Arrow Connector 19"/>
          <p:cNvCxnSpPr/>
          <p:nvPr/>
        </p:nvCxnSpPr>
        <p:spPr>
          <a:xfrm flipH="1" flipV="1">
            <a:off x="9680680" y="4817705"/>
            <a:ext cx="678256" cy="835851"/>
          </a:xfrm>
          <a:prstGeom prst="straightConnector1">
            <a:avLst/>
          </a:prstGeom>
          <a:ln w="38100">
            <a:solidFill>
              <a:schemeClr val="accent2"/>
            </a:solidFill>
            <a:headEnd type="none"/>
            <a:tailEnd type="triangle"/>
          </a:ln>
        </p:spPr>
        <p:style>
          <a:lnRef idx="3">
            <a:schemeClr val="accent3"/>
          </a:lnRef>
          <a:fillRef idx="0">
            <a:schemeClr val="accent3"/>
          </a:fillRef>
          <a:effectRef idx="2">
            <a:schemeClr val="accent3"/>
          </a:effectRef>
          <a:fontRef idx="minor">
            <a:schemeClr val="tx1"/>
          </a:fontRef>
        </p:style>
      </p:cxnSp>
      <p:cxnSp>
        <p:nvCxnSpPr>
          <p:cNvPr id="23" name="Straight Arrow Connector 22"/>
          <p:cNvCxnSpPr/>
          <p:nvPr/>
        </p:nvCxnSpPr>
        <p:spPr>
          <a:xfrm flipV="1">
            <a:off x="8142923" y="4817706"/>
            <a:ext cx="775530" cy="816592"/>
          </a:xfrm>
          <a:prstGeom prst="straightConnector1">
            <a:avLst/>
          </a:prstGeom>
          <a:ln w="38100">
            <a:solidFill>
              <a:schemeClr val="accent2"/>
            </a:solidFill>
            <a:headEnd type="none"/>
            <a:tailEnd type="triangle"/>
          </a:ln>
        </p:spPr>
        <p:style>
          <a:lnRef idx="3">
            <a:schemeClr val="accent3"/>
          </a:lnRef>
          <a:fillRef idx="0">
            <a:schemeClr val="accent3"/>
          </a:fillRef>
          <a:effectRef idx="2">
            <a:schemeClr val="accent3"/>
          </a:effectRef>
          <a:fontRef idx="minor">
            <a:schemeClr val="tx1"/>
          </a:fontRef>
        </p:style>
      </p:cxnSp>
      <p:sp>
        <p:nvSpPr>
          <p:cNvPr id="26" name="TextBox 25"/>
          <p:cNvSpPr txBox="1"/>
          <p:nvPr/>
        </p:nvSpPr>
        <p:spPr>
          <a:xfrm>
            <a:off x="10358936" y="5151893"/>
            <a:ext cx="1134478" cy="230191"/>
          </a:xfrm>
          <a:prstGeom prst="rect">
            <a:avLst/>
          </a:prstGeom>
          <a:noFill/>
          <a:ln>
            <a:solidFill>
              <a:schemeClr val="accent2"/>
            </a:solidFill>
          </a:ln>
        </p:spPr>
        <p:txBody>
          <a:bodyPr wrap="none" lIns="0" tIns="0" rIns="0" bIns="0" rtlCol="0">
            <a:spAutoFit/>
          </a:bodyPr>
          <a:lstStyle/>
          <a:p>
            <a:pPr algn="ctr" defTabSz="932596"/>
            <a:r>
              <a:rPr lang="en-US" sz="1496" dirty="0" err="1" smtClean="0">
                <a:solidFill>
                  <a:schemeClr val="accent2"/>
                </a:solidFill>
                <a:latin typeface="Segoe" pitchFamily="34" charset="0"/>
              </a:rPr>
              <a:t>Tag:”Beatles</a:t>
            </a:r>
            <a:r>
              <a:rPr lang="en-US" sz="1496" dirty="0" smtClean="0">
                <a:solidFill>
                  <a:schemeClr val="accent2"/>
                </a:solidFill>
                <a:latin typeface="Segoe" pitchFamily="34" charset="0"/>
              </a:rPr>
              <a:t>”</a:t>
            </a:r>
            <a:endParaRPr lang="en-US" sz="1496" dirty="0">
              <a:solidFill>
                <a:schemeClr val="accent2"/>
              </a:solidFill>
              <a:latin typeface="Segoe" pitchFamily="34" charset="0"/>
            </a:endParaRPr>
          </a:p>
        </p:txBody>
      </p:sp>
      <p:sp>
        <p:nvSpPr>
          <p:cNvPr id="27" name="TextBox 26"/>
          <p:cNvSpPr txBox="1"/>
          <p:nvPr/>
        </p:nvSpPr>
        <p:spPr>
          <a:xfrm>
            <a:off x="7096079" y="5151893"/>
            <a:ext cx="1127360" cy="230191"/>
          </a:xfrm>
          <a:prstGeom prst="rect">
            <a:avLst/>
          </a:prstGeom>
          <a:noFill/>
          <a:ln>
            <a:solidFill>
              <a:schemeClr val="accent2"/>
            </a:solidFill>
          </a:ln>
        </p:spPr>
        <p:txBody>
          <a:bodyPr wrap="none" lIns="0" tIns="0" rIns="0" bIns="0" rtlCol="0">
            <a:spAutoFit/>
          </a:bodyPr>
          <a:lstStyle/>
          <a:p>
            <a:pPr algn="ctr" defTabSz="932596"/>
            <a:r>
              <a:rPr lang="en-US" sz="1496" dirty="0" err="1" smtClean="0">
                <a:solidFill>
                  <a:schemeClr val="accent2"/>
                </a:solidFill>
                <a:latin typeface="Segoe" pitchFamily="34" charset="0"/>
              </a:rPr>
              <a:t>Tag:”Wailers</a:t>
            </a:r>
            <a:r>
              <a:rPr lang="en-US" sz="1496" dirty="0" smtClean="0">
                <a:solidFill>
                  <a:schemeClr val="accent2"/>
                </a:solidFill>
                <a:latin typeface="Segoe" pitchFamily="34" charset="0"/>
              </a:rPr>
              <a:t>”</a:t>
            </a:r>
            <a:endParaRPr lang="en-US" sz="1496" dirty="0">
              <a:solidFill>
                <a:schemeClr val="accent2"/>
              </a:solidFill>
              <a:latin typeface="Segoe" pitchFamily="34" charset="0"/>
            </a:endParaRPr>
          </a:p>
        </p:txBody>
      </p:sp>
      <p:cxnSp>
        <p:nvCxnSpPr>
          <p:cNvPr id="28" name="Straight Arrow Connector 27"/>
          <p:cNvCxnSpPr>
            <a:stCxn id="13" idx="2"/>
            <a:endCxn id="9" idx="0"/>
          </p:cNvCxnSpPr>
          <p:nvPr/>
        </p:nvCxnSpPr>
        <p:spPr>
          <a:xfrm>
            <a:off x="9251122" y="3005349"/>
            <a:ext cx="0" cy="656396"/>
          </a:xfrm>
          <a:prstGeom prst="straightConnector1">
            <a:avLst/>
          </a:prstGeom>
          <a:ln w="38100">
            <a:solidFill>
              <a:schemeClr val="accent5"/>
            </a:solidFill>
            <a:headEnd type="none"/>
            <a:tailEnd type="triangle"/>
          </a:ln>
        </p:spPr>
        <p:style>
          <a:lnRef idx="3">
            <a:schemeClr val="accent4"/>
          </a:lnRef>
          <a:fillRef idx="0">
            <a:schemeClr val="accent4"/>
          </a:fillRef>
          <a:effectRef idx="2">
            <a:schemeClr val="accent4"/>
          </a:effectRef>
          <a:fontRef idx="minor">
            <a:schemeClr val="tx1"/>
          </a:fontRef>
        </p:style>
      </p:cxnSp>
      <p:sp>
        <p:nvSpPr>
          <p:cNvPr id="29" name="TextBox 28"/>
          <p:cNvSpPr txBox="1"/>
          <p:nvPr/>
        </p:nvSpPr>
        <p:spPr>
          <a:xfrm>
            <a:off x="9512249" y="3237278"/>
            <a:ext cx="1134478" cy="230191"/>
          </a:xfrm>
          <a:prstGeom prst="rect">
            <a:avLst/>
          </a:prstGeom>
          <a:noFill/>
          <a:ln>
            <a:solidFill>
              <a:schemeClr val="accent5"/>
            </a:solidFill>
          </a:ln>
        </p:spPr>
        <p:txBody>
          <a:bodyPr wrap="square" lIns="0" tIns="0" rIns="0" bIns="0" rtlCol="0">
            <a:spAutoFit/>
          </a:bodyPr>
          <a:lstStyle/>
          <a:p>
            <a:pPr algn="ctr" defTabSz="932596"/>
            <a:r>
              <a:rPr lang="en-US" sz="1496" dirty="0" err="1" smtClean="0">
                <a:solidFill>
                  <a:schemeClr val="accent5"/>
                </a:solidFill>
                <a:latin typeface="Segoe" pitchFamily="34" charset="0"/>
              </a:rPr>
              <a:t>Tag:”Beatles</a:t>
            </a:r>
            <a:r>
              <a:rPr lang="en-US" sz="1496" dirty="0" smtClean="0">
                <a:solidFill>
                  <a:schemeClr val="accent5"/>
                </a:solidFill>
                <a:latin typeface="Segoe" pitchFamily="34" charset="0"/>
              </a:rPr>
              <a:t>”</a:t>
            </a:r>
            <a:endParaRPr lang="en-US" sz="1496" dirty="0">
              <a:solidFill>
                <a:schemeClr val="accent5"/>
              </a:solidFill>
              <a:latin typeface="Segoe" pitchFamily="34" charset="0"/>
            </a:endParaRPr>
          </a:p>
        </p:txBody>
      </p:sp>
      <p:cxnSp>
        <p:nvCxnSpPr>
          <p:cNvPr id="32" name="Straight Arrow Connector 31"/>
          <p:cNvCxnSpPr/>
          <p:nvPr/>
        </p:nvCxnSpPr>
        <p:spPr>
          <a:xfrm>
            <a:off x="9450825" y="4817705"/>
            <a:ext cx="680832" cy="898566"/>
          </a:xfrm>
          <a:prstGeom prst="straightConnector1">
            <a:avLst/>
          </a:prstGeom>
          <a:ln w="38100">
            <a:solidFill>
              <a:schemeClr val="accent5"/>
            </a:solidFill>
            <a:headEnd type="none"/>
            <a:tailEnd type="triangle"/>
          </a:ln>
        </p:spPr>
        <p:style>
          <a:lnRef idx="3">
            <a:schemeClr val="accent4"/>
          </a:lnRef>
          <a:fillRef idx="0">
            <a:schemeClr val="accent4"/>
          </a:fillRef>
          <a:effectRef idx="2">
            <a:schemeClr val="accent4"/>
          </a:effectRef>
          <a:fontRef idx="minor">
            <a:schemeClr val="tx1"/>
          </a:fontRef>
        </p:style>
      </p:cxnSp>
      <p:sp>
        <p:nvSpPr>
          <p:cNvPr id="30" name="Rounded Rectangle 6"/>
          <p:cNvSpPr/>
          <p:nvPr/>
        </p:nvSpPr>
        <p:spPr bwMode="auto">
          <a:xfrm>
            <a:off x="7930914" y="5770868"/>
            <a:ext cx="434519" cy="704980"/>
          </a:xfrm>
          <a:custGeom>
            <a:avLst/>
            <a:gdLst/>
            <a:ahLst/>
            <a:cxnLst/>
            <a:rect l="l" t="t" r="r" b="b"/>
            <a:pathLst>
              <a:path w="3286897" h="4658497">
                <a:moveTo>
                  <a:pt x="1600200" y="4382531"/>
                </a:moveTo>
                <a:cubicBezTo>
                  <a:pt x="1600200" y="4367744"/>
                  <a:pt x="1588213" y="4355757"/>
                  <a:pt x="1573426" y="4355757"/>
                </a:cubicBezTo>
                <a:lnTo>
                  <a:pt x="811428" y="4355757"/>
                </a:lnTo>
                <a:cubicBezTo>
                  <a:pt x="796641" y="4355757"/>
                  <a:pt x="784654" y="4367744"/>
                  <a:pt x="784654" y="4382531"/>
                </a:cubicBezTo>
                <a:lnTo>
                  <a:pt x="784654" y="4489621"/>
                </a:lnTo>
                <a:cubicBezTo>
                  <a:pt x="784654" y="4504408"/>
                  <a:pt x="796641" y="4516395"/>
                  <a:pt x="811428" y="4516395"/>
                </a:cubicBezTo>
                <a:lnTo>
                  <a:pt x="1573426" y="4516395"/>
                </a:lnTo>
                <a:cubicBezTo>
                  <a:pt x="1588213" y="4516395"/>
                  <a:pt x="1600200" y="4504408"/>
                  <a:pt x="1600200" y="4489621"/>
                </a:cubicBezTo>
                <a:close/>
                <a:moveTo>
                  <a:pt x="2502243" y="4382531"/>
                </a:moveTo>
                <a:cubicBezTo>
                  <a:pt x="2502243" y="4367744"/>
                  <a:pt x="2490256" y="4355757"/>
                  <a:pt x="2475469" y="4355757"/>
                </a:cubicBezTo>
                <a:lnTo>
                  <a:pt x="1713471" y="4355757"/>
                </a:lnTo>
                <a:cubicBezTo>
                  <a:pt x="1698684" y="4355757"/>
                  <a:pt x="1686697" y="4367744"/>
                  <a:pt x="1686697" y="4382531"/>
                </a:cubicBezTo>
                <a:lnTo>
                  <a:pt x="1686697" y="4489621"/>
                </a:lnTo>
                <a:cubicBezTo>
                  <a:pt x="1686697" y="4504408"/>
                  <a:pt x="1698684" y="4516395"/>
                  <a:pt x="1713471" y="4516395"/>
                </a:cubicBezTo>
                <a:lnTo>
                  <a:pt x="2475469" y="4516395"/>
                </a:lnTo>
                <a:cubicBezTo>
                  <a:pt x="2490256" y="4516395"/>
                  <a:pt x="2502243" y="4504408"/>
                  <a:pt x="2502243" y="4489621"/>
                </a:cubicBezTo>
                <a:close/>
                <a:moveTo>
                  <a:pt x="3021231" y="480896"/>
                </a:moveTo>
                <a:cubicBezTo>
                  <a:pt x="3021231" y="375524"/>
                  <a:pt x="2935811" y="290104"/>
                  <a:pt x="2830439" y="290104"/>
                </a:cubicBezTo>
                <a:lnTo>
                  <a:pt x="444108" y="290104"/>
                </a:lnTo>
                <a:cubicBezTo>
                  <a:pt x="338736" y="290104"/>
                  <a:pt x="253316" y="375524"/>
                  <a:pt x="253316" y="480896"/>
                </a:cubicBezTo>
                <a:lnTo>
                  <a:pt x="253316" y="4029043"/>
                </a:lnTo>
                <a:cubicBezTo>
                  <a:pt x="253316" y="4134415"/>
                  <a:pt x="338736" y="4219835"/>
                  <a:pt x="444108" y="4219835"/>
                </a:cubicBezTo>
                <a:lnTo>
                  <a:pt x="2830439" y="4219835"/>
                </a:lnTo>
                <a:cubicBezTo>
                  <a:pt x="2935811" y="4219835"/>
                  <a:pt x="3021231" y="4134415"/>
                  <a:pt x="3021231" y="4029043"/>
                </a:cubicBezTo>
                <a:close/>
                <a:moveTo>
                  <a:pt x="3286897" y="226566"/>
                </a:moveTo>
                <a:lnTo>
                  <a:pt x="3286897" y="4431931"/>
                </a:lnTo>
                <a:cubicBezTo>
                  <a:pt x="3286897" y="4557060"/>
                  <a:pt x="3185460" y="4658497"/>
                  <a:pt x="3060331" y="4658497"/>
                </a:cubicBezTo>
                <a:lnTo>
                  <a:pt x="226566" y="4658497"/>
                </a:lnTo>
                <a:cubicBezTo>
                  <a:pt x="101437" y="4658497"/>
                  <a:pt x="0" y="4557060"/>
                  <a:pt x="0" y="4431931"/>
                </a:cubicBezTo>
                <a:lnTo>
                  <a:pt x="0" y="226566"/>
                </a:lnTo>
                <a:cubicBezTo>
                  <a:pt x="0" y="101437"/>
                  <a:pt x="101437" y="0"/>
                  <a:pt x="226566" y="0"/>
                </a:cubicBezTo>
                <a:lnTo>
                  <a:pt x="3060331" y="0"/>
                </a:lnTo>
                <a:cubicBezTo>
                  <a:pt x="3185460" y="0"/>
                  <a:pt x="3286897" y="101437"/>
                  <a:pt x="3286897" y="226566"/>
                </a:cubicBezTo>
                <a:close/>
              </a:path>
            </a:pathLst>
          </a:custGeom>
          <a:solidFill>
            <a:schemeClr val="tx1"/>
          </a:solid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121898" tIns="60949" rIns="121898" bIns="60949" numCol="1" rtlCol="0" anchor="ctr" anchorCtr="0" compatLnSpc="1">
            <a:prstTxWarp prst="textNoShape">
              <a:avLst/>
            </a:prstTxWarp>
          </a:bodyPr>
          <a:lstStyle/>
          <a:p>
            <a:pPr defTabSz="822795"/>
            <a:endParaRPr lang="en-US" sz="2266" spc="-134" dirty="0">
              <a:solidFill>
                <a:prstClr val="white"/>
              </a:solidFill>
              <a:latin typeface="Segoe Light" pitchFamily="34" charset="0"/>
            </a:endParaRPr>
          </a:p>
        </p:txBody>
      </p:sp>
      <p:sp>
        <p:nvSpPr>
          <p:cNvPr id="34" name="Rounded Rectangle 6"/>
          <p:cNvSpPr/>
          <p:nvPr/>
        </p:nvSpPr>
        <p:spPr bwMode="auto">
          <a:xfrm rot="5400000">
            <a:off x="10018496" y="5656412"/>
            <a:ext cx="646126" cy="899828"/>
          </a:xfrm>
          <a:custGeom>
            <a:avLst/>
            <a:gdLst/>
            <a:ahLst/>
            <a:cxnLst/>
            <a:rect l="l" t="t" r="r" b="b"/>
            <a:pathLst>
              <a:path w="3286897" h="4658497">
                <a:moveTo>
                  <a:pt x="1600200" y="4382531"/>
                </a:moveTo>
                <a:cubicBezTo>
                  <a:pt x="1600200" y="4367744"/>
                  <a:pt x="1588213" y="4355757"/>
                  <a:pt x="1573426" y="4355757"/>
                </a:cubicBezTo>
                <a:lnTo>
                  <a:pt x="811428" y="4355757"/>
                </a:lnTo>
                <a:cubicBezTo>
                  <a:pt x="796641" y="4355757"/>
                  <a:pt x="784654" y="4367744"/>
                  <a:pt x="784654" y="4382531"/>
                </a:cubicBezTo>
                <a:lnTo>
                  <a:pt x="784654" y="4489621"/>
                </a:lnTo>
                <a:cubicBezTo>
                  <a:pt x="784654" y="4504408"/>
                  <a:pt x="796641" y="4516395"/>
                  <a:pt x="811428" y="4516395"/>
                </a:cubicBezTo>
                <a:lnTo>
                  <a:pt x="1573426" y="4516395"/>
                </a:lnTo>
                <a:cubicBezTo>
                  <a:pt x="1588213" y="4516395"/>
                  <a:pt x="1600200" y="4504408"/>
                  <a:pt x="1600200" y="4489621"/>
                </a:cubicBezTo>
                <a:close/>
                <a:moveTo>
                  <a:pt x="2502243" y="4382531"/>
                </a:moveTo>
                <a:cubicBezTo>
                  <a:pt x="2502243" y="4367744"/>
                  <a:pt x="2490256" y="4355757"/>
                  <a:pt x="2475469" y="4355757"/>
                </a:cubicBezTo>
                <a:lnTo>
                  <a:pt x="1713471" y="4355757"/>
                </a:lnTo>
                <a:cubicBezTo>
                  <a:pt x="1698684" y="4355757"/>
                  <a:pt x="1686697" y="4367744"/>
                  <a:pt x="1686697" y="4382531"/>
                </a:cubicBezTo>
                <a:lnTo>
                  <a:pt x="1686697" y="4489621"/>
                </a:lnTo>
                <a:cubicBezTo>
                  <a:pt x="1686697" y="4504408"/>
                  <a:pt x="1698684" y="4516395"/>
                  <a:pt x="1713471" y="4516395"/>
                </a:cubicBezTo>
                <a:lnTo>
                  <a:pt x="2475469" y="4516395"/>
                </a:lnTo>
                <a:cubicBezTo>
                  <a:pt x="2490256" y="4516395"/>
                  <a:pt x="2502243" y="4504408"/>
                  <a:pt x="2502243" y="4489621"/>
                </a:cubicBezTo>
                <a:close/>
                <a:moveTo>
                  <a:pt x="3021231" y="480896"/>
                </a:moveTo>
                <a:cubicBezTo>
                  <a:pt x="3021231" y="375524"/>
                  <a:pt x="2935811" y="290104"/>
                  <a:pt x="2830439" y="290104"/>
                </a:cubicBezTo>
                <a:lnTo>
                  <a:pt x="444108" y="290104"/>
                </a:lnTo>
                <a:cubicBezTo>
                  <a:pt x="338736" y="290104"/>
                  <a:pt x="253316" y="375524"/>
                  <a:pt x="253316" y="480896"/>
                </a:cubicBezTo>
                <a:lnTo>
                  <a:pt x="253316" y="4029043"/>
                </a:lnTo>
                <a:cubicBezTo>
                  <a:pt x="253316" y="4134415"/>
                  <a:pt x="338736" y="4219835"/>
                  <a:pt x="444108" y="4219835"/>
                </a:cubicBezTo>
                <a:lnTo>
                  <a:pt x="2830439" y="4219835"/>
                </a:lnTo>
                <a:cubicBezTo>
                  <a:pt x="2935811" y="4219835"/>
                  <a:pt x="3021231" y="4134415"/>
                  <a:pt x="3021231" y="4029043"/>
                </a:cubicBezTo>
                <a:close/>
                <a:moveTo>
                  <a:pt x="3286897" y="226566"/>
                </a:moveTo>
                <a:lnTo>
                  <a:pt x="3286897" y="4431931"/>
                </a:lnTo>
                <a:cubicBezTo>
                  <a:pt x="3286897" y="4557060"/>
                  <a:pt x="3185460" y="4658497"/>
                  <a:pt x="3060331" y="4658497"/>
                </a:cubicBezTo>
                <a:lnTo>
                  <a:pt x="226566" y="4658497"/>
                </a:lnTo>
                <a:cubicBezTo>
                  <a:pt x="101437" y="4658497"/>
                  <a:pt x="0" y="4557060"/>
                  <a:pt x="0" y="4431931"/>
                </a:cubicBezTo>
                <a:lnTo>
                  <a:pt x="0" y="226566"/>
                </a:lnTo>
                <a:cubicBezTo>
                  <a:pt x="0" y="101437"/>
                  <a:pt x="101437" y="0"/>
                  <a:pt x="226566" y="0"/>
                </a:cubicBezTo>
                <a:lnTo>
                  <a:pt x="3060331" y="0"/>
                </a:lnTo>
                <a:cubicBezTo>
                  <a:pt x="3185460" y="0"/>
                  <a:pt x="3286897" y="101437"/>
                  <a:pt x="3286897" y="226566"/>
                </a:cubicBezTo>
                <a:close/>
              </a:path>
            </a:pathLst>
          </a:custGeom>
          <a:solidFill>
            <a:schemeClr val="tx1"/>
          </a:solid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121898" tIns="60949" rIns="121898" bIns="60949" numCol="1" rtlCol="0" anchor="ctr" anchorCtr="0" compatLnSpc="1">
            <a:prstTxWarp prst="textNoShape">
              <a:avLst/>
            </a:prstTxWarp>
          </a:bodyPr>
          <a:lstStyle/>
          <a:p>
            <a:pPr defTabSz="822795"/>
            <a:endParaRPr lang="en-US" sz="2266" spc="-134" dirty="0">
              <a:solidFill>
                <a:prstClr val="white"/>
              </a:solidFill>
              <a:latin typeface="Segoe Light" pitchFamily="34" charset="0"/>
            </a:endParaRPr>
          </a:p>
        </p:txBody>
      </p:sp>
    </p:spTree>
    <p:extLst>
      <p:ext uri="{BB962C8B-B14F-4D97-AF65-F5344CB8AC3E}">
        <p14:creationId xmlns:p14="http://schemas.microsoft.com/office/powerpoint/2010/main" val="4895215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9" grpId="0" animBg="1"/>
      <p:bldP spid="30" grpId="0" animBg="1"/>
      <p:bldP spid="3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Some snippets</a:t>
            </a:r>
            <a:endParaRPr lang="en-US" dirty="0"/>
          </a:p>
        </p:txBody>
      </p:sp>
      <p:sp>
        <p:nvSpPr>
          <p:cNvPr id="7" name="Text Placeholder 6"/>
          <p:cNvSpPr>
            <a:spLocks noGrp="1"/>
          </p:cNvSpPr>
          <p:nvPr>
            <p:ph type="body" sz="quarter" idx="10"/>
          </p:nvPr>
        </p:nvSpPr>
        <p:spPr>
          <a:xfrm>
            <a:off x="274639" y="1212849"/>
            <a:ext cx="5486399" cy="683264"/>
          </a:xfrm>
        </p:spPr>
        <p:txBody>
          <a:bodyPr/>
          <a:lstStyle/>
          <a:p>
            <a:r>
              <a:rPr lang="en-US" dirty="0" smtClean="0"/>
              <a:t>Register</a:t>
            </a:r>
            <a:endParaRPr lang="en-US" dirty="0"/>
          </a:p>
        </p:txBody>
      </p:sp>
      <p:sp>
        <p:nvSpPr>
          <p:cNvPr id="9" name="Rectangle 8"/>
          <p:cNvSpPr/>
          <p:nvPr/>
        </p:nvSpPr>
        <p:spPr bwMode="auto">
          <a:xfrm>
            <a:off x="457199" y="2125663"/>
            <a:ext cx="11522076" cy="1295399"/>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lnSpc>
                <a:spcPct val="90000"/>
              </a:lnSpc>
              <a:spcBef>
                <a:spcPct val="0"/>
              </a:spcBef>
              <a:spcAft>
                <a:spcPct val="0"/>
              </a:spcAft>
            </a:pPr>
            <a:r>
              <a:rPr lang="en-US" sz="2400" dirty="0" smtClean="0">
                <a:gradFill>
                  <a:gsLst>
                    <a:gs pos="0">
                      <a:srgbClr val="FFFFFF"/>
                    </a:gs>
                    <a:gs pos="100000">
                      <a:srgbClr val="FFFFFF"/>
                    </a:gs>
                  </a:gsLst>
                  <a:lin ang="5400000" scaled="0"/>
                </a:gradFill>
                <a:ea typeface="Segoe UI" pitchFamily="34" charset="0"/>
                <a:cs typeface="Segoe UI" pitchFamily="34" charset="0"/>
              </a:rPr>
              <a:t>Windows / Windows Phone</a:t>
            </a:r>
          </a:p>
          <a:p>
            <a:pPr defTabSz="932472" fontAlgn="base">
              <a:lnSpc>
                <a:spcPct val="90000"/>
              </a:lnSpc>
              <a:spcBef>
                <a:spcPct val="0"/>
              </a:spcBef>
              <a:spcAft>
                <a:spcPct val="0"/>
              </a:spcAft>
            </a:pPr>
            <a:r>
              <a:rPr lang="en-US" sz="1600" dirty="0" smtClean="0">
                <a:solidFill>
                  <a:schemeClr val="tx1"/>
                </a:solidFill>
                <a:latin typeface="Consolas" panose="020B0609020204030204" pitchFamily="49" charset="0"/>
                <a:cs typeface="Consolas" panose="020B0609020204030204" pitchFamily="49" charset="0"/>
              </a:rPr>
              <a:t>await </a:t>
            </a:r>
            <a:r>
              <a:rPr lang="en-US" sz="16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hub.RegisterNativeAsync</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r>
              <a:rPr lang="en-US" sz="16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channel.Uri</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US" sz="1600" dirty="0" smtClean="0">
                <a:solidFill>
                  <a:schemeClr val="tx2"/>
                </a:solidFill>
                <a:latin typeface="Consolas" panose="020B0609020204030204" pitchFamily="49" charset="0"/>
                <a:cs typeface="Consolas" panose="020B0609020204030204" pitchFamily="49" charset="0"/>
              </a:rPr>
              <a:t>new string[] {"</a:t>
            </a:r>
            <a:r>
              <a:rPr lang="en-US" sz="1600" dirty="0" err="1" smtClean="0">
                <a:solidFill>
                  <a:schemeClr val="tx2"/>
                </a:solidFill>
                <a:latin typeface="Consolas" panose="020B0609020204030204" pitchFamily="49" charset="0"/>
                <a:cs typeface="Consolas" panose="020B0609020204030204" pitchFamily="49" charset="0"/>
              </a:rPr>
              <a:t>myTag</a:t>
            </a:r>
            <a:r>
              <a:rPr lang="en-US" sz="1600" dirty="0" smtClean="0">
                <a:solidFill>
                  <a:schemeClr val="tx2"/>
                </a:solidFill>
                <a:latin typeface="Consolas" panose="020B0609020204030204" pitchFamily="49" charset="0"/>
                <a:cs typeface="Consolas" panose="020B0609020204030204" pitchFamily="49" charset="0"/>
              </a:rPr>
              <a:t>", </a:t>
            </a:r>
            <a:r>
              <a:rPr lang="en-US" sz="1600" dirty="0">
                <a:solidFill>
                  <a:schemeClr val="tx2"/>
                </a:solidFill>
                <a:latin typeface="Consolas" panose="020B0609020204030204" pitchFamily="49" charset="0"/>
                <a:cs typeface="Consolas" panose="020B0609020204030204" pitchFamily="49" charset="0"/>
              </a:rPr>
              <a:t>"</a:t>
            </a:r>
            <a:r>
              <a:rPr lang="en-US" sz="1600" dirty="0" err="1" smtClean="0">
                <a:solidFill>
                  <a:schemeClr val="tx2"/>
                </a:solidFill>
                <a:latin typeface="Consolas" panose="020B0609020204030204" pitchFamily="49" charset="0"/>
                <a:cs typeface="Consolas" panose="020B0609020204030204" pitchFamily="49" charset="0"/>
              </a:rPr>
              <a:t>myOtherTag</a:t>
            </a:r>
            <a:r>
              <a:rPr lang="en-US" sz="1600" dirty="0">
                <a:solidFill>
                  <a:schemeClr val="tx2"/>
                </a:solidFill>
                <a:latin typeface="Consolas" panose="020B0609020204030204" pitchFamily="49" charset="0"/>
                <a:cs typeface="Consolas" panose="020B0609020204030204" pitchFamily="49" charset="0"/>
              </a:rPr>
              <a:t>"</a:t>
            </a:r>
            <a:r>
              <a:rPr lang="en-US" sz="1600" dirty="0" smtClean="0">
                <a:solidFill>
                  <a:schemeClr val="tx2"/>
                </a:solidFill>
                <a:latin typeface="Consolas" panose="020B0609020204030204" pitchFamily="49" charset="0"/>
                <a:cs typeface="Consolas" panose="020B0609020204030204" pitchFamily="49" charset="0"/>
              </a:rPr>
              <a:t>}</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endParaRPr lang="en-US" sz="16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endParaRPr>
          </a:p>
          <a:p>
            <a:pP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2" name="Rectangle 11"/>
          <p:cNvSpPr/>
          <p:nvPr/>
        </p:nvSpPr>
        <p:spPr bwMode="auto">
          <a:xfrm>
            <a:off x="457200" y="3483648"/>
            <a:ext cx="11522076" cy="1676399"/>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lnSpc>
                <a:spcPct val="90000"/>
              </a:lnSpc>
              <a:spcBef>
                <a:spcPct val="0"/>
              </a:spcBef>
              <a:spcAft>
                <a:spcPct val="0"/>
              </a:spcAft>
            </a:pPr>
            <a:r>
              <a:rPr lang="en-US" sz="2400" dirty="0" smtClean="0">
                <a:gradFill>
                  <a:gsLst>
                    <a:gs pos="0">
                      <a:srgbClr val="FFFFFF"/>
                    </a:gs>
                    <a:gs pos="100000">
                      <a:srgbClr val="FFFFFF"/>
                    </a:gs>
                  </a:gsLst>
                  <a:lin ang="5400000" scaled="0"/>
                </a:gradFill>
                <a:ea typeface="Segoe UI" pitchFamily="34" charset="0"/>
                <a:cs typeface="Segoe UI" pitchFamily="34" charset="0"/>
              </a:rPr>
              <a:t>iOS</a:t>
            </a:r>
          </a:p>
          <a:p>
            <a:pPr defTabSz="932472" fontAlgn="base">
              <a:lnSpc>
                <a:spcPct val="90000"/>
              </a:lnSpc>
              <a:spcBef>
                <a:spcPct val="0"/>
              </a:spcBef>
              <a:spcAft>
                <a:spcPct val="0"/>
              </a:spcAft>
            </a:pPr>
            <a:r>
              <a:rPr lang="en-US" sz="1600" dirty="0">
                <a:solidFill>
                  <a:schemeClr val="tx1"/>
                </a:solidFill>
                <a:latin typeface="Consolas" panose="020B0609020204030204" pitchFamily="49" charset="0"/>
                <a:ea typeface="Segoe UI" pitchFamily="34" charset="0"/>
                <a:cs typeface="Consolas" panose="020B0609020204030204" pitchFamily="49" charset="0"/>
              </a:rPr>
              <a:t>[hub </a:t>
            </a:r>
            <a:r>
              <a:rPr lang="en-US" sz="1600" dirty="0" smtClean="0">
                <a:solidFill>
                  <a:schemeClr val="tx1"/>
                </a:solidFill>
                <a:latin typeface="Consolas" panose="020B0609020204030204" pitchFamily="49" charset="0"/>
                <a:ea typeface="Segoe UI" pitchFamily="34" charset="0"/>
                <a:cs typeface="Consolas" panose="020B0609020204030204" pitchFamily="49" charset="0"/>
              </a:rPr>
              <a:t>registerNativeWithDeviceToken:deviceToken </a:t>
            </a:r>
            <a:r>
              <a:rPr lang="en-US" sz="1600" dirty="0" smtClean="0">
                <a:solidFill>
                  <a:schemeClr val="tx2"/>
                </a:solidFill>
                <a:latin typeface="Consolas" panose="020B0609020204030204" pitchFamily="49" charset="0"/>
                <a:ea typeface="Segoe UI" pitchFamily="34" charset="0"/>
                <a:cs typeface="Consolas" panose="020B0609020204030204" pitchFamily="49" charset="0"/>
              </a:rPr>
              <a:t>tags:@[@</a:t>
            </a:r>
            <a:r>
              <a:rPr lang="en-US" sz="1600" dirty="0">
                <a:solidFill>
                  <a:schemeClr val="tx2"/>
                </a:solidFill>
                <a:latin typeface="Consolas" panose="020B0609020204030204" pitchFamily="49" charset="0"/>
                <a:cs typeface="Consolas" panose="020B0609020204030204" pitchFamily="49" charset="0"/>
              </a:rPr>
              <a:t>"</a:t>
            </a:r>
            <a:r>
              <a:rPr lang="en-US" sz="1600" dirty="0" err="1" smtClean="0">
                <a:solidFill>
                  <a:schemeClr val="tx2"/>
                </a:solidFill>
                <a:latin typeface="Consolas" panose="020B0609020204030204" pitchFamily="49" charset="0"/>
                <a:cs typeface="Consolas" panose="020B0609020204030204" pitchFamily="49" charset="0"/>
              </a:rPr>
              <a:t>myTag</a:t>
            </a:r>
            <a:r>
              <a:rPr lang="en-US" sz="1600" dirty="0" smtClean="0">
                <a:solidFill>
                  <a:schemeClr val="tx2"/>
                </a:solidFill>
                <a:latin typeface="Consolas" panose="020B0609020204030204" pitchFamily="49" charset="0"/>
                <a:cs typeface="Consolas" panose="020B0609020204030204" pitchFamily="49" charset="0"/>
              </a:rPr>
              <a:t>", </a:t>
            </a:r>
            <a:r>
              <a:rPr lang="en-US" sz="1600" dirty="0">
                <a:solidFill>
                  <a:schemeClr val="tx2"/>
                </a:solidFill>
                <a:latin typeface="Consolas" panose="020B0609020204030204" pitchFamily="49" charset="0"/>
                <a:ea typeface="Segoe UI" pitchFamily="34" charset="0"/>
                <a:cs typeface="Consolas" panose="020B0609020204030204" pitchFamily="49" charset="0"/>
              </a:rPr>
              <a:t>@</a:t>
            </a:r>
            <a:r>
              <a:rPr lang="en-US" sz="1600" dirty="0">
                <a:solidFill>
                  <a:schemeClr val="tx2"/>
                </a:solidFill>
                <a:latin typeface="Consolas" panose="020B0609020204030204" pitchFamily="49" charset="0"/>
                <a:cs typeface="Consolas" panose="020B0609020204030204" pitchFamily="49" charset="0"/>
              </a:rPr>
              <a:t>"</a:t>
            </a:r>
            <a:r>
              <a:rPr lang="en-US" sz="1600" dirty="0" err="1" smtClean="0">
                <a:solidFill>
                  <a:schemeClr val="tx2"/>
                </a:solidFill>
                <a:latin typeface="Consolas" panose="020B0609020204030204" pitchFamily="49" charset="0"/>
                <a:cs typeface="Consolas" panose="020B0609020204030204" pitchFamily="49" charset="0"/>
              </a:rPr>
              <a:t>myOtherTag</a:t>
            </a:r>
            <a:r>
              <a:rPr lang="en-US" sz="1600" dirty="0" smtClean="0">
                <a:solidFill>
                  <a:schemeClr val="tx2"/>
                </a:solidFill>
                <a:latin typeface="Consolas" panose="020B0609020204030204" pitchFamily="49" charset="0"/>
                <a:cs typeface="Consolas" panose="020B0609020204030204" pitchFamily="49" charset="0"/>
              </a:rPr>
              <a:t>"</a:t>
            </a:r>
            <a:r>
              <a:rPr lang="en-US" sz="1600" dirty="0" smtClean="0">
                <a:solidFill>
                  <a:schemeClr val="tx2"/>
                </a:solidFill>
                <a:latin typeface="Consolas" panose="020B0609020204030204" pitchFamily="49" charset="0"/>
                <a:ea typeface="Segoe UI" pitchFamily="34" charset="0"/>
                <a:cs typeface="Consolas" panose="020B0609020204030204" pitchFamily="49" charset="0"/>
              </a:rPr>
              <a:t>] </a:t>
            </a:r>
            <a:r>
              <a:rPr lang="en-US" sz="1600" dirty="0" smtClean="0">
                <a:solidFill>
                  <a:schemeClr val="tx1"/>
                </a:solidFill>
                <a:latin typeface="Consolas" panose="020B0609020204030204" pitchFamily="49" charset="0"/>
                <a:ea typeface="Segoe UI" pitchFamily="34" charset="0"/>
                <a:cs typeface="Consolas" panose="020B0609020204030204" pitchFamily="49" charset="0"/>
              </a:rPr>
              <a:t>completion:</a:t>
            </a:r>
          </a:p>
          <a:p>
            <a:pPr defTabSz="932472" fontAlgn="base">
              <a:lnSpc>
                <a:spcPct val="90000"/>
              </a:lnSpc>
              <a:spcBef>
                <a:spcPct val="0"/>
              </a:spcBef>
              <a:spcAft>
                <a:spcPct val="0"/>
              </a:spcAft>
            </a:pPr>
            <a:r>
              <a:rPr lang="en-US" sz="1600" dirty="0">
                <a:solidFill>
                  <a:schemeClr val="tx1"/>
                </a:solidFill>
                <a:latin typeface="Consolas" panose="020B0609020204030204" pitchFamily="49" charset="0"/>
                <a:ea typeface="Segoe UI" pitchFamily="34" charset="0"/>
                <a:cs typeface="Consolas" panose="020B0609020204030204" pitchFamily="49" charset="0"/>
              </a:rPr>
              <a:t>	</a:t>
            </a:r>
            <a:r>
              <a:rPr lang="en-US" sz="1600" dirty="0" smtClean="0">
                <a:solidFill>
                  <a:schemeClr val="tx1"/>
                </a:solidFill>
                <a:latin typeface="Consolas" panose="020B0609020204030204" pitchFamily="49" charset="0"/>
                <a:ea typeface="Segoe UI" pitchFamily="34" charset="0"/>
                <a:cs typeface="Consolas" panose="020B0609020204030204" pitchFamily="49" charset="0"/>
              </a:rPr>
              <a:t>^(</a:t>
            </a:r>
            <a:r>
              <a:rPr lang="en-US" sz="1600" dirty="0">
                <a:solidFill>
                  <a:schemeClr val="tx1"/>
                </a:solidFill>
                <a:latin typeface="Consolas" panose="020B0609020204030204" pitchFamily="49" charset="0"/>
                <a:ea typeface="Segoe UI" pitchFamily="34" charset="0"/>
                <a:cs typeface="Consolas" panose="020B0609020204030204" pitchFamily="49" charset="0"/>
              </a:rPr>
              <a:t>NSError* error) </a:t>
            </a:r>
            <a:r>
              <a:rPr lang="en-US" sz="1600" dirty="0" smtClean="0">
                <a:solidFill>
                  <a:schemeClr val="tx1"/>
                </a:solidFill>
                <a:latin typeface="Consolas" panose="020B0609020204030204" pitchFamily="49" charset="0"/>
                <a:ea typeface="Segoe UI" pitchFamily="34" charset="0"/>
                <a:cs typeface="Consolas" panose="020B0609020204030204" pitchFamily="49" charset="0"/>
              </a:rPr>
              <a:t>{</a:t>
            </a:r>
          </a:p>
          <a:p>
            <a:pPr defTabSz="932472" fontAlgn="base">
              <a:lnSpc>
                <a:spcPct val="90000"/>
              </a:lnSpc>
              <a:spcBef>
                <a:spcPct val="0"/>
              </a:spcBef>
              <a:spcAft>
                <a:spcPct val="0"/>
              </a:spcAft>
            </a:pPr>
            <a:r>
              <a:rPr lang="en-US" sz="1600" dirty="0">
                <a:solidFill>
                  <a:schemeClr val="tx1"/>
                </a:solidFill>
                <a:latin typeface="Consolas" panose="020B0609020204030204" pitchFamily="49" charset="0"/>
                <a:ea typeface="Segoe UI" pitchFamily="34" charset="0"/>
                <a:cs typeface="Consolas" panose="020B0609020204030204" pitchFamily="49" charset="0"/>
              </a:rPr>
              <a:t>	</a:t>
            </a:r>
            <a:r>
              <a:rPr lang="en-US" sz="1600" dirty="0" smtClean="0">
                <a:solidFill>
                  <a:schemeClr val="tx1"/>
                </a:solidFill>
                <a:latin typeface="Consolas" panose="020B0609020204030204" pitchFamily="49" charset="0"/>
                <a:ea typeface="Segoe UI" pitchFamily="34" charset="0"/>
                <a:cs typeface="Consolas" panose="020B0609020204030204" pitchFamily="49" charset="0"/>
              </a:rPr>
              <a:t>…</a:t>
            </a:r>
          </a:p>
          <a:p>
            <a:pPr defTabSz="932472" fontAlgn="base">
              <a:lnSpc>
                <a:spcPct val="90000"/>
              </a:lnSpc>
              <a:spcBef>
                <a:spcPct val="0"/>
              </a:spcBef>
              <a:spcAft>
                <a:spcPct val="0"/>
              </a:spcAft>
            </a:pPr>
            <a:r>
              <a:rPr lang="en-US" sz="1600" dirty="0" smtClean="0">
                <a:solidFill>
                  <a:schemeClr val="tx1"/>
                </a:solidFill>
                <a:latin typeface="Consolas" panose="020B0609020204030204" pitchFamily="49" charset="0"/>
                <a:ea typeface="Segoe UI" pitchFamily="34" charset="0"/>
                <a:cs typeface="Consolas" panose="020B0609020204030204" pitchFamily="49" charset="0"/>
              </a:rPr>
              <a:t>}];</a:t>
            </a:r>
            <a:endParaRPr lang="en-US" sz="1600" dirty="0">
              <a:solidFill>
                <a:schemeClr val="tx1"/>
              </a:solidFill>
              <a:latin typeface="Consolas" panose="020B0609020204030204" pitchFamily="49" charset="0"/>
              <a:ea typeface="Segoe UI" pitchFamily="34" charset="0"/>
              <a:cs typeface="Consolas" panose="020B0609020204030204" pitchFamily="49" charset="0"/>
            </a:endParaRPr>
          </a:p>
          <a:p>
            <a:pP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 name="Rectangle 12"/>
          <p:cNvSpPr/>
          <p:nvPr/>
        </p:nvSpPr>
        <p:spPr bwMode="auto">
          <a:xfrm>
            <a:off x="456852" y="5220230"/>
            <a:ext cx="11522075" cy="129487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lnSpc>
                <a:spcPct val="90000"/>
              </a:lnSpc>
              <a:spcBef>
                <a:spcPct val="0"/>
              </a:spcBef>
              <a:spcAft>
                <a:spcPct val="0"/>
              </a:spcAft>
            </a:pPr>
            <a:r>
              <a:rPr lang="en-US" sz="2400" dirty="0" smtClean="0">
                <a:gradFill>
                  <a:gsLst>
                    <a:gs pos="0">
                      <a:srgbClr val="FFFFFF"/>
                    </a:gs>
                    <a:gs pos="100000">
                      <a:srgbClr val="FFFFFF"/>
                    </a:gs>
                  </a:gsLst>
                  <a:lin ang="5400000" scaled="0"/>
                </a:gradFill>
                <a:ea typeface="Segoe UI" pitchFamily="34" charset="0"/>
                <a:cs typeface="Segoe UI" pitchFamily="34" charset="0"/>
              </a:rPr>
              <a:t>Android / Kindle</a:t>
            </a:r>
          </a:p>
          <a:p>
            <a:pPr defTabSz="932472" fontAlgn="base">
              <a:lnSpc>
                <a:spcPct val="90000"/>
              </a:lnSpc>
              <a:spcBef>
                <a:spcPct val="0"/>
              </a:spcBef>
              <a:spcAft>
                <a:spcPct val="0"/>
              </a:spcAft>
            </a:pPr>
            <a:r>
              <a:rPr lang="en-US" sz="1600" dirty="0" err="1" smtClean="0">
                <a:solidFill>
                  <a:schemeClr val="tx1"/>
                </a:solidFill>
                <a:latin typeface="Consolas" panose="020B0609020204030204" pitchFamily="49" charset="0"/>
                <a:cs typeface="Consolas" panose="020B0609020204030204" pitchFamily="49" charset="0"/>
              </a:rPr>
              <a:t>hub.register</a:t>
            </a:r>
            <a:r>
              <a:rPr lang="en-US" sz="1600" dirty="0" smtClean="0">
                <a:solidFill>
                  <a:schemeClr val="tx1"/>
                </a:solidFill>
                <a:latin typeface="Consolas" panose="020B0609020204030204" pitchFamily="49" charset="0"/>
                <a:cs typeface="Consolas" panose="020B0609020204030204" pitchFamily="49" charset="0"/>
              </a:rPr>
              <a:t>(</a:t>
            </a:r>
            <a:r>
              <a:rPr lang="en-US" sz="1600" dirty="0" err="1" smtClean="0">
                <a:solidFill>
                  <a:schemeClr val="tx1"/>
                </a:solidFill>
                <a:latin typeface="Consolas" panose="020B0609020204030204" pitchFamily="49" charset="0"/>
                <a:cs typeface="Consolas" panose="020B0609020204030204" pitchFamily="49" charset="0"/>
              </a:rPr>
              <a:t>regid</a:t>
            </a:r>
            <a:r>
              <a:rPr lang="en-US" sz="1600" dirty="0" smtClean="0">
                <a:solidFill>
                  <a:schemeClr val="tx1"/>
                </a:solidFill>
                <a:latin typeface="Consolas" panose="020B0609020204030204" pitchFamily="49" charset="0"/>
                <a:cs typeface="Consolas" panose="020B0609020204030204" pitchFamily="49" charset="0"/>
              </a:rPr>
              <a:t>, </a:t>
            </a:r>
            <a:r>
              <a:rPr lang="en-US" sz="1600" dirty="0" smtClean="0">
                <a:solidFill>
                  <a:schemeClr val="tx2"/>
                </a:solidFill>
                <a:latin typeface="Consolas" panose="020B0609020204030204" pitchFamily="49" charset="0"/>
                <a:cs typeface="Consolas" panose="020B0609020204030204" pitchFamily="49" charset="0"/>
              </a:rPr>
              <a:t>"</a:t>
            </a:r>
            <a:r>
              <a:rPr lang="en-US" sz="1600" dirty="0" err="1" smtClean="0">
                <a:solidFill>
                  <a:schemeClr val="tx2"/>
                </a:solidFill>
                <a:latin typeface="Consolas" panose="020B0609020204030204" pitchFamily="49" charset="0"/>
                <a:cs typeface="Consolas" panose="020B0609020204030204" pitchFamily="49" charset="0"/>
              </a:rPr>
              <a:t>myTag</a:t>
            </a:r>
            <a:r>
              <a:rPr lang="en-US" sz="1600" dirty="0" smtClean="0">
                <a:solidFill>
                  <a:schemeClr val="tx2"/>
                </a:solidFill>
                <a:latin typeface="Consolas" panose="020B0609020204030204" pitchFamily="49" charset="0"/>
                <a:cs typeface="Consolas" panose="020B0609020204030204" pitchFamily="49" charset="0"/>
              </a:rPr>
              <a:t>“, "</a:t>
            </a:r>
            <a:r>
              <a:rPr lang="en-US" sz="1600" dirty="0" err="1" smtClean="0">
                <a:solidFill>
                  <a:schemeClr val="tx2"/>
                </a:solidFill>
                <a:latin typeface="Consolas" panose="020B0609020204030204" pitchFamily="49" charset="0"/>
                <a:cs typeface="Consolas" panose="020B0609020204030204" pitchFamily="49" charset="0"/>
              </a:rPr>
              <a:t>myOtherTag</a:t>
            </a:r>
            <a:r>
              <a:rPr lang="en-US" sz="1600" dirty="0" smtClean="0">
                <a:solidFill>
                  <a:schemeClr val="tx2"/>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a:t>
            </a:r>
            <a:endParaRPr lang="en-US" sz="1600" dirty="0">
              <a:solidFill>
                <a:schemeClr val="tx1"/>
              </a:solidFill>
              <a:latin typeface="Consolas" panose="020B0609020204030204" pitchFamily="49" charset="0"/>
              <a:cs typeface="Consolas" panose="020B0609020204030204" pitchFamily="49" charset="0"/>
            </a:endParaRPr>
          </a:p>
          <a:p>
            <a:pP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351818751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do I read tags from my hub?”</a:t>
            </a:r>
            <a:endParaRPr lang="en-US" dirty="0"/>
          </a:p>
        </p:txBody>
      </p:sp>
      <p:sp>
        <p:nvSpPr>
          <p:cNvPr id="5" name="Text Placeholder 4"/>
          <p:cNvSpPr>
            <a:spLocks noGrp="1"/>
          </p:cNvSpPr>
          <p:nvPr>
            <p:ph type="body" sz="quarter" idx="10"/>
          </p:nvPr>
        </p:nvSpPr>
        <p:spPr>
          <a:xfrm>
            <a:off x="274638" y="1212850"/>
            <a:ext cx="11887200" cy="4801314"/>
          </a:xfrm>
        </p:spPr>
        <p:txBody>
          <a:bodyPr/>
          <a:lstStyle/>
          <a:p>
            <a:r>
              <a:rPr lang="en-US" dirty="0" smtClean="0"/>
              <a:t>Notification Hubs is not a storage system</a:t>
            </a:r>
          </a:p>
          <a:p>
            <a:pPr lvl="1"/>
            <a:r>
              <a:rPr lang="en-US" dirty="0" smtClean="0"/>
              <a:t>Maintain an authoritative store for your tags</a:t>
            </a:r>
          </a:p>
          <a:p>
            <a:r>
              <a:rPr lang="en-US" dirty="0" smtClean="0"/>
              <a:t>In the device</a:t>
            </a:r>
          </a:p>
          <a:p>
            <a:pPr lvl="1"/>
            <a:r>
              <a:rPr lang="en-US" dirty="0" smtClean="0"/>
              <a:t>Every platform provides apps a way to store user information locally or in the cloud</a:t>
            </a:r>
          </a:p>
          <a:p>
            <a:pPr lvl="1"/>
            <a:r>
              <a:rPr lang="en-US" dirty="0" smtClean="0"/>
              <a:t>E.g. Roaming settings, iCloud</a:t>
            </a:r>
          </a:p>
          <a:p>
            <a:r>
              <a:rPr lang="en-US" dirty="0" smtClean="0"/>
              <a:t>In your app back-end</a:t>
            </a:r>
          </a:p>
          <a:p>
            <a:pPr lvl="1"/>
            <a:r>
              <a:rPr lang="en-US" dirty="0" smtClean="0"/>
              <a:t>Usually stored by user</a:t>
            </a:r>
          </a:p>
          <a:p>
            <a:pPr lvl="1"/>
            <a:r>
              <a:rPr lang="en-US" dirty="0" smtClean="0"/>
              <a:t>Try not to replicate device information</a:t>
            </a:r>
          </a:p>
          <a:p>
            <a:r>
              <a:rPr lang="en-US" dirty="0" smtClean="0"/>
              <a:t>Register methods always overwrite tags</a:t>
            </a:r>
          </a:p>
          <a:p>
            <a:pPr lvl="1"/>
            <a:r>
              <a:rPr lang="en-US" dirty="0" smtClean="0"/>
              <a:t>Each time </a:t>
            </a:r>
            <a:r>
              <a:rPr lang="en-US" dirty="0"/>
              <a:t>you update the channel, overwrite all the </a:t>
            </a:r>
            <a:r>
              <a:rPr lang="en-US" dirty="0" smtClean="0"/>
              <a:t>tags</a:t>
            </a:r>
            <a:endParaRPr lang="en-US" dirty="0"/>
          </a:p>
        </p:txBody>
      </p:sp>
    </p:spTree>
    <p:extLst>
      <p:ext uri="{BB962C8B-B14F-4D97-AF65-F5344CB8AC3E}">
        <p14:creationId xmlns:p14="http://schemas.microsoft.com/office/powerpoint/2010/main" val="2559735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2"/>
          </p:nvPr>
        </p:nvSpPr>
        <p:spPr/>
        <p:txBody>
          <a:bodyPr/>
          <a:lstStyle/>
          <a:p>
            <a:r>
              <a:rPr lang="en-US" dirty="0" err="1"/>
              <a:t>Elio</a:t>
            </a:r>
            <a:r>
              <a:rPr lang="en-US" dirty="0"/>
              <a:t> </a:t>
            </a:r>
            <a:r>
              <a:rPr lang="en-US" dirty="0" err="1"/>
              <a:t>Damaggio</a:t>
            </a:r>
            <a:r>
              <a:rPr lang="en-US" dirty="0"/>
              <a:t> @</a:t>
            </a:r>
            <a:r>
              <a:rPr lang="en-US" dirty="0" err="1"/>
              <a:t>eliodamaggio</a:t>
            </a:r>
            <a:endParaRPr lang="en-US" dirty="0"/>
          </a:p>
          <a:p>
            <a:r>
              <a:rPr lang="en-US" dirty="0"/>
              <a:t>Program </a:t>
            </a:r>
            <a:r>
              <a:rPr lang="en-US" dirty="0" smtClean="0"/>
              <a:t>Manager</a:t>
            </a:r>
            <a:endParaRPr lang="en-US" dirty="0"/>
          </a:p>
        </p:txBody>
      </p:sp>
      <p:sp>
        <p:nvSpPr>
          <p:cNvPr id="2" name="Title 1"/>
          <p:cNvSpPr>
            <a:spLocks noGrp="1"/>
          </p:cNvSpPr>
          <p:nvPr>
            <p:ph type="ctrTitle"/>
          </p:nvPr>
        </p:nvSpPr>
        <p:spPr/>
        <p:txBody>
          <a:bodyPr/>
          <a:lstStyle/>
          <a:p>
            <a:r>
              <a:rPr lang="en-US" dirty="0"/>
              <a:t>Mobile push notifications to any client with Azure Notification Hubs</a:t>
            </a:r>
          </a:p>
        </p:txBody>
      </p:sp>
      <p:sp>
        <p:nvSpPr>
          <p:cNvPr id="6" name="Text Placeholder 5"/>
          <p:cNvSpPr>
            <a:spLocks noGrp="1"/>
          </p:cNvSpPr>
          <p:nvPr>
            <p:ph type="body" sz="quarter" idx="13"/>
          </p:nvPr>
        </p:nvSpPr>
        <p:spPr/>
        <p:txBody>
          <a:bodyPr/>
          <a:lstStyle/>
          <a:p>
            <a:r>
              <a:rPr lang="en-US" dirty="0"/>
              <a:t>2-616</a:t>
            </a:r>
          </a:p>
        </p:txBody>
      </p:sp>
    </p:spTree>
    <p:extLst>
      <p:ext uri="{BB962C8B-B14F-4D97-AF65-F5344CB8AC3E}">
        <p14:creationId xmlns:p14="http://schemas.microsoft.com/office/powerpoint/2010/main" val="1257474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 Coupons</a:t>
            </a:r>
            <a:endParaRPr lang="en-US" dirty="0"/>
          </a:p>
        </p:txBody>
      </p:sp>
    </p:spTree>
    <p:extLst>
      <p:ext uri="{BB962C8B-B14F-4D97-AF65-F5344CB8AC3E}">
        <p14:creationId xmlns:p14="http://schemas.microsoft.com/office/powerpoint/2010/main" val="1500090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Tags can be user preferences or system information</a:t>
            </a:r>
            <a:endParaRPr lang="en-US" dirty="0"/>
          </a:p>
        </p:txBody>
      </p:sp>
    </p:spTree>
    <p:extLst>
      <p:ext uri="{BB962C8B-B14F-4D97-AF65-F5344CB8AC3E}">
        <p14:creationId xmlns:p14="http://schemas.microsoft.com/office/powerpoint/2010/main" val="102116167"/>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Tag expression</a:t>
            </a:r>
            <a:r>
              <a:rPr lang="en-US" dirty="0"/>
              <a:t>s</a:t>
            </a:r>
          </a:p>
        </p:txBody>
      </p:sp>
      <p:sp>
        <p:nvSpPr>
          <p:cNvPr id="6" name="Rectangle 5"/>
          <p:cNvSpPr/>
          <p:nvPr/>
        </p:nvSpPr>
        <p:spPr>
          <a:xfrm>
            <a:off x="457199" y="1668462"/>
            <a:ext cx="11522075" cy="4462760"/>
          </a:xfrm>
          <a:prstGeom prst="rect">
            <a:avLst/>
          </a:prstGeom>
        </p:spPr>
        <p:txBody>
          <a:bodyPr wrap="square">
            <a:spAutoFit/>
          </a:bodyPr>
          <a:lstStyle/>
          <a:p>
            <a:pPr lvl="0"/>
            <a:r>
              <a:rPr lang="en-US" sz="3600" dirty="0" smtClean="0">
                <a:latin typeface="+mj-lt"/>
              </a:rPr>
              <a:t>Social </a:t>
            </a:r>
            <a:r>
              <a:rPr lang="en-US" sz="2000" dirty="0" smtClean="0"/>
              <a:t>“All </a:t>
            </a:r>
            <a:r>
              <a:rPr lang="en-US" sz="2000" dirty="0"/>
              <a:t>my group except me”</a:t>
            </a:r>
            <a:br>
              <a:rPr lang="en-US" sz="2000" dirty="0"/>
            </a:br>
            <a:r>
              <a:rPr lang="en-US" sz="2000" dirty="0" err="1">
                <a:solidFill>
                  <a:schemeClr val="accent1"/>
                </a:solidFill>
                <a:latin typeface="Consolas" panose="020B0609020204030204" pitchFamily="49" charset="0"/>
                <a:cs typeface="Consolas" panose="020B0609020204030204" pitchFamily="49" charset="0"/>
              </a:rPr>
              <a:t>group:id</a:t>
            </a:r>
            <a:r>
              <a:rPr lang="en-US" sz="2000" dirty="0">
                <a:solidFill>
                  <a:schemeClr val="accent1"/>
                </a:solidFill>
                <a:latin typeface="Consolas" panose="020B0609020204030204" pitchFamily="49" charset="0"/>
                <a:cs typeface="Consolas" panose="020B0609020204030204" pitchFamily="49" charset="0"/>
              </a:rPr>
              <a:t> &amp;&amp; !</a:t>
            </a:r>
            <a:r>
              <a:rPr lang="en-US" sz="2000" dirty="0" err="1" smtClean="0">
                <a:solidFill>
                  <a:schemeClr val="accent1"/>
                </a:solidFill>
                <a:latin typeface="Consolas" panose="020B0609020204030204" pitchFamily="49" charset="0"/>
                <a:cs typeface="Consolas" panose="020B0609020204030204" pitchFamily="49" charset="0"/>
              </a:rPr>
              <a:t>user:id</a:t>
            </a:r>
            <a:endParaRPr lang="en-US" sz="2000" dirty="0" smtClean="0">
              <a:solidFill>
                <a:schemeClr val="accent1"/>
              </a:solidFill>
              <a:latin typeface="Consolas" panose="020B0609020204030204" pitchFamily="49" charset="0"/>
              <a:cs typeface="Consolas" panose="020B0609020204030204" pitchFamily="49" charset="0"/>
            </a:endParaRPr>
          </a:p>
          <a:p>
            <a:pPr lvl="0"/>
            <a:endParaRPr lang="en-US" sz="2000" dirty="0">
              <a:solidFill>
                <a:schemeClr val="accent1"/>
              </a:solidFill>
              <a:latin typeface="Consolas" panose="020B0609020204030204" pitchFamily="49" charset="0"/>
              <a:cs typeface="Consolas" panose="020B0609020204030204" pitchFamily="49" charset="0"/>
            </a:endParaRPr>
          </a:p>
          <a:p>
            <a:pPr lvl="0"/>
            <a:r>
              <a:rPr lang="en-US" sz="3600" dirty="0" smtClean="0">
                <a:latin typeface="+mj-lt"/>
              </a:rPr>
              <a:t>Events</a:t>
            </a:r>
            <a:r>
              <a:rPr lang="en-US" sz="2400" dirty="0" smtClean="0"/>
              <a:t> </a:t>
            </a:r>
            <a:r>
              <a:rPr lang="en-US" sz="2000" dirty="0" smtClean="0"/>
              <a:t>Touchdown </a:t>
            </a:r>
            <a:r>
              <a:rPr lang="en-US" sz="2000" dirty="0"/>
              <a:t>event is send to everybody following either </a:t>
            </a:r>
            <a:r>
              <a:rPr lang="en-US" sz="2000" dirty="0" smtClean="0"/>
              <a:t>team</a:t>
            </a:r>
            <a:r>
              <a:rPr lang="en-US" sz="2000" dirty="0"/>
              <a:t/>
            </a:r>
            <a:br>
              <a:rPr lang="en-US" sz="2000" dirty="0"/>
            </a:br>
            <a:r>
              <a:rPr lang="en-US" sz="2000" dirty="0" err="1">
                <a:solidFill>
                  <a:schemeClr val="accent1"/>
                </a:solidFill>
                <a:latin typeface="Consolas" panose="020B0609020204030204" pitchFamily="49" charset="0"/>
                <a:cs typeface="Consolas" panose="020B0609020204030204" pitchFamily="49" charset="0"/>
              </a:rPr>
              <a:t>Followteam:A</a:t>
            </a:r>
            <a:r>
              <a:rPr lang="en-US" sz="2000" dirty="0">
                <a:solidFill>
                  <a:schemeClr val="accent1"/>
                </a:solidFill>
                <a:latin typeface="Consolas" panose="020B0609020204030204" pitchFamily="49" charset="0"/>
                <a:cs typeface="Consolas" panose="020B0609020204030204" pitchFamily="49" charset="0"/>
              </a:rPr>
              <a:t> || </a:t>
            </a:r>
            <a:r>
              <a:rPr lang="en-US" sz="2000" dirty="0" err="1">
                <a:solidFill>
                  <a:schemeClr val="accent1"/>
                </a:solidFill>
                <a:latin typeface="Consolas" panose="020B0609020204030204" pitchFamily="49" charset="0"/>
                <a:cs typeface="Consolas" panose="020B0609020204030204" pitchFamily="49" charset="0"/>
              </a:rPr>
              <a:t>Followteam:B</a:t>
            </a:r>
            <a:r>
              <a:rPr lang="en-US" sz="2000" dirty="0">
                <a:solidFill>
                  <a:schemeClr val="accent1"/>
                </a:solidFill>
                <a:latin typeface="Consolas" panose="020B0609020204030204" pitchFamily="49" charset="0"/>
                <a:cs typeface="Consolas" panose="020B0609020204030204" pitchFamily="49" charset="0"/>
              </a:rPr>
              <a:t> || followplayer:1 || followplayer:2 </a:t>
            </a:r>
            <a:r>
              <a:rPr lang="en-US" sz="2000" dirty="0" smtClean="0">
                <a:solidFill>
                  <a:schemeClr val="accent1"/>
                </a:solidFill>
                <a:latin typeface="Consolas" panose="020B0609020204030204" pitchFamily="49" charset="0"/>
                <a:cs typeface="Consolas" panose="020B0609020204030204" pitchFamily="49" charset="0"/>
              </a:rPr>
              <a:t>…</a:t>
            </a:r>
          </a:p>
          <a:p>
            <a:pPr lvl="0"/>
            <a:endParaRPr lang="en-US" sz="2000" dirty="0">
              <a:solidFill>
                <a:schemeClr val="accent1"/>
              </a:solidFill>
              <a:latin typeface="Consolas" panose="020B0609020204030204" pitchFamily="49" charset="0"/>
              <a:cs typeface="Consolas" panose="020B0609020204030204" pitchFamily="49" charset="0"/>
            </a:endParaRPr>
          </a:p>
          <a:p>
            <a:pPr lvl="0"/>
            <a:r>
              <a:rPr lang="en-US" sz="3600" dirty="0" smtClean="0">
                <a:latin typeface="+mj-lt"/>
              </a:rPr>
              <a:t>Hours</a:t>
            </a:r>
            <a:r>
              <a:rPr lang="en-US" sz="2400" dirty="0" smtClean="0"/>
              <a:t> </a:t>
            </a:r>
            <a:r>
              <a:rPr lang="en-US" sz="2000" dirty="0"/>
              <a:t>Send notifications at specific times. E.g. Tag </a:t>
            </a:r>
            <a:r>
              <a:rPr lang="en-US" sz="2000" dirty="0" smtClean="0"/>
              <a:t>with </a:t>
            </a:r>
            <a:r>
              <a:rPr lang="en-US" sz="2000" dirty="0" err="1" smtClean="0"/>
              <a:t>timezone</a:t>
            </a:r>
            <a:r>
              <a:rPr lang="en-US" sz="2000" dirty="0" smtClean="0"/>
              <a:t>, @12pm </a:t>
            </a:r>
            <a:r>
              <a:rPr lang="en-US" sz="2000" dirty="0"/>
              <a:t>in Seattle </a:t>
            </a:r>
            <a:r>
              <a:rPr lang="en-US" sz="2000" dirty="0" smtClean="0"/>
              <a:t>send:</a:t>
            </a:r>
            <a:r>
              <a:rPr lang="en-US" sz="2000" dirty="0"/>
              <a:t/>
            </a:r>
            <a:br>
              <a:rPr lang="en-US" sz="2000" dirty="0"/>
            </a:br>
            <a:r>
              <a:rPr lang="en-US" sz="2000" dirty="0" err="1" smtClean="0">
                <a:solidFill>
                  <a:schemeClr val="accent1"/>
                </a:solidFill>
                <a:latin typeface="Consolas" panose="020B0609020204030204" pitchFamily="49" charset="0"/>
                <a:cs typeface="Consolas" panose="020B0609020204030204" pitchFamily="49" charset="0"/>
              </a:rPr>
              <a:t>timezone:PST</a:t>
            </a:r>
            <a:r>
              <a:rPr lang="en-US" sz="2000" dirty="0" smtClean="0">
                <a:solidFill>
                  <a:schemeClr val="accent1"/>
                </a:solidFill>
                <a:latin typeface="Consolas" panose="020B0609020204030204" pitchFamily="49" charset="0"/>
                <a:cs typeface="Consolas" panose="020B0609020204030204" pitchFamily="49" charset="0"/>
              </a:rPr>
              <a:t> </a:t>
            </a:r>
            <a:r>
              <a:rPr lang="en-US" sz="2000" dirty="0">
                <a:solidFill>
                  <a:schemeClr val="accent1"/>
                </a:solidFill>
                <a:latin typeface="Consolas" panose="020B0609020204030204" pitchFamily="49" charset="0"/>
                <a:cs typeface="Consolas" panose="020B0609020204030204" pitchFamily="49" charset="0"/>
              </a:rPr>
              <a:t>&amp;&amp; </a:t>
            </a:r>
            <a:r>
              <a:rPr lang="en-US" sz="2000" dirty="0" err="1" smtClean="0">
                <a:solidFill>
                  <a:schemeClr val="accent1"/>
                </a:solidFill>
                <a:latin typeface="Consolas" panose="020B0609020204030204" pitchFamily="49" charset="0"/>
                <a:cs typeface="Consolas" panose="020B0609020204030204" pitchFamily="49" charset="0"/>
              </a:rPr>
              <a:t>follows:thaifood</a:t>
            </a:r>
            <a:endParaRPr lang="en-US" sz="2000" dirty="0" smtClean="0">
              <a:solidFill>
                <a:schemeClr val="accent1"/>
              </a:solidFill>
              <a:latin typeface="Consolas" panose="020B0609020204030204" pitchFamily="49" charset="0"/>
              <a:cs typeface="Consolas" panose="020B0609020204030204" pitchFamily="49" charset="0"/>
            </a:endParaRPr>
          </a:p>
          <a:p>
            <a:pPr lvl="0"/>
            <a:endParaRPr lang="en-US" sz="2000" dirty="0">
              <a:solidFill>
                <a:schemeClr val="accent1"/>
              </a:solidFill>
              <a:latin typeface="Consolas" panose="020B0609020204030204" pitchFamily="49" charset="0"/>
              <a:cs typeface="Consolas" panose="020B0609020204030204" pitchFamily="49" charset="0"/>
            </a:endParaRPr>
          </a:p>
          <a:p>
            <a:pPr lvl="0"/>
            <a:r>
              <a:rPr lang="en-US" sz="3600" dirty="0">
                <a:latin typeface="+mj-lt"/>
              </a:rPr>
              <a:t>Versions </a:t>
            </a:r>
            <a:r>
              <a:rPr lang="en-US" sz="3600" dirty="0" smtClean="0">
                <a:latin typeface="+mj-lt"/>
              </a:rPr>
              <a:t>&amp; platforms </a:t>
            </a:r>
            <a:r>
              <a:rPr lang="en-US" sz="2000" dirty="0"/>
              <a:t>Send a reminder to </a:t>
            </a:r>
            <a:r>
              <a:rPr lang="en-US" sz="2000" dirty="0" smtClean="0"/>
              <a:t>update to your </a:t>
            </a:r>
            <a:r>
              <a:rPr lang="en-US" sz="2000" dirty="0"/>
              <a:t>first </a:t>
            </a:r>
            <a:r>
              <a:rPr lang="en-US" sz="2000" dirty="0" smtClean="0"/>
              <a:t>Android app version:</a:t>
            </a:r>
            <a:r>
              <a:rPr lang="en-US" sz="2000" dirty="0"/>
              <a:t/>
            </a:r>
            <a:br>
              <a:rPr lang="en-US" sz="2000" dirty="0"/>
            </a:br>
            <a:r>
              <a:rPr lang="en-US" sz="2000" dirty="0">
                <a:solidFill>
                  <a:schemeClr val="accent1"/>
                </a:solidFill>
                <a:latin typeface="Consolas" panose="020B0609020204030204" pitchFamily="49" charset="0"/>
                <a:cs typeface="Consolas" panose="020B0609020204030204" pitchFamily="49" charset="0"/>
              </a:rPr>
              <a:t>version:1.0 &amp;&amp; </a:t>
            </a:r>
            <a:r>
              <a:rPr lang="en-US" sz="2000" dirty="0" err="1">
                <a:solidFill>
                  <a:schemeClr val="accent1"/>
                </a:solidFill>
                <a:latin typeface="Consolas" panose="020B0609020204030204" pitchFamily="49" charset="0"/>
                <a:cs typeface="Consolas" panose="020B0609020204030204" pitchFamily="49" charset="0"/>
              </a:rPr>
              <a:t>platform:Android</a:t>
            </a:r>
            <a:endParaRPr lang="en-US" sz="2000" dirty="0">
              <a:solidFill>
                <a:schemeClr val="accent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18574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274640" y="3040063"/>
            <a:ext cx="11887202" cy="914400"/>
          </a:xfrm>
        </p:spPr>
        <p:txBody>
          <a:bodyPr/>
          <a:lstStyle/>
          <a:p>
            <a:r>
              <a:rPr lang="en-US" sz="2800" dirty="0" smtClean="0"/>
              <a:t>Why Notification Hubs?</a:t>
            </a:r>
          </a:p>
          <a:p>
            <a:r>
              <a:rPr lang="en-US" sz="2800" dirty="0" smtClean="0"/>
              <a:t>What’s new</a:t>
            </a:r>
          </a:p>
          <a:p>
            <a:r>
              <a:rPr lang="en-US" sz="2800" dirty="0" smtClean="0"/>
              <a:t>Quick start: send targeted notifications</a:t>
            </a:r>
          </a:p>
          <a:p>
            <a:r>
              <a:rPr lang="en-US" sz="4000" dirty="0" smtClean="0"/>
              <a:t>How to manage devices from your back-end</a:t>
            </a:r>
          </a:p>
          <a:p>
            <a:r>
              <a:rPr lang="en-US" sz="2800" dirty="0" smtClean="0"/>
              <a:t>Templates for x-plat and localization</a:t>
            </a:r>
          </a:p>
          <a:p>
            <a:r>
              <a:rPr lang="en-US" sz="2800" dirty="0" smtClean="0"/>
              <a:t>Advanced scenarios: “Push to sync”, Retargeting</a:t>
            </a:r>
            <a:endParaRPr lang="en-US" sz="2800" dirty="0"/>
          </a:p>
        </p:txBody>
      </p:sp>
      <p:sp>
        <p:nvSpPr>
          <p:cNvPr id="5" name="Title 4"/>
          <p:cNvSpPr>
            <a:spLocks noGrp="1"/>
          </p:cNvSpPr>
          <p:nvPr>
            <p:ph type="title"/>
          </p:nvPr>
        </p:nvSpPr>
        <p:spPr/>
        <p:txBody>
          <a:bodyPr/>
          <a:lstStyle/>
          <a:p>
            <a:r>
              <a:rPr lang="en-US" dirty="0" smtClean="0"/>
              <a:t>Agenda</a:t>
            </a:r>
            <a:br>
              <a:rPr lang="en-US" dirty="0" smtClean="0"/>
            </a:br>
            <a:endParaRPr lang="en-US" dirty="0"/>
          </a:p>
        </p:txBody>
      </p:sp>
    </p:spTree>
    <p:extLst>
      <p:ext uri="{BB962C8B-B14F-4D97-AF65-F5344CB8AC3E}">
        <p14:creationId xmlns:p14="http://schemas.microsoft.com/office/powerpoint/2010/main" val="3148449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When to register from your app back-end</a:t>
            </a:r>
            <a:endParaRPr lang="en-US" dirty="0"/>
          </a:p>
        </p:txBody>
      </p:sp>
      <p:sp>
        <p:nvSpPr>
          <p:cNvPr id="4" name="Text Placeholder 3"/>
          <p:cNvSpPr>
            <a:spLocks noGrp="1"/>
          </p:cNvSpPr>
          <p:nvPr>
            <p:ph type="body" sz="quarter" idx="10"/>
          </p:nvPr>
        </p:nvSpPr>
        <p:spPr>
          <a:xfrm>
            <a:off x="274638" y="1212850"/>
            <a:ext cx="11887200" cy="4801314"/>
          </a:xfrm>
        </p:spPr>
        <p:txBody>
          <a:bodyPr/>
          <a:lstStyle/>
          <a:p>
            <a:r>
              <a:rPr lang="en-US" dirty="0" smtClean="0"/>
              <a:t>When tags have to be secured</a:t>
            </a:r>
          </a:p>
          <a:p>
            <a:pPr lvl="1"/>
            <a:r>
              <a:rPr lang="en-US" dirty="0" smtClean="0"/>
              <a:t>When devices register, they can register for any tag</a:t>
            </a:r>
          </a:p>
          <a:p>
            <a:pPr lvl="1"/>
            <a:r>
              <a:rPr lang="en-US" dirty="0" smtClean="0"/>
              <a:t>Sometimes tags have to secure (e.g. using ‘{</a:t>
            </a:r>
            <a:r>
              <a:rPr lang="en-US" dirty="0" err="1" smtClean="0"/>
              <a:t>userId</a:t>
            </a:r>
            <a:r>
              <a:rPr lang="en-US" dirty="0" smtClean="0"/>
              <a:t>}’ as tag)</a:t>
            </a:r>
          </a:p>
          <a:p>
            <a:pPr lvl="1"/>
            <a:r>
              <a:rPr lang="en-US" dirty="0" smtClean="0"/>
              <a:t>App back-end can authenticate the user before registering the device</a:t>
            </a:r>
          </a:p>
          <a:p>
            <a:pPr lvl="1"/>
            <a:endParaRPr lang="en-US" dirty="0" smtClean="0"/>
          </a:p>
          <a:p>
            <a:r>
              <a:rPr lang="en-US" dirty="0" smtClean="0"/>
              <a:t>When back-end has to modify tags</a:t>
            </a:r>
          </a:p>
          <a:p>
            <a:pPr lvl="1"/>
            <a:r>
              <a:rPr lang="en-US" dirty="0" smtClean="0"/>
              <a:t>Tags change as a result of:</a:t>
            </a:r>
          </a:p>
          <a:p>
            <a:pPr marL="342900" lvl="1" indent="-342900">
              <a:buFont typeface="Arial" panose="020B0604020202020204" pitchFamily="34" charset="0"/>
              <a:buChar char="•"/>
            </a:pPr>
            <a:r>
              <a:rPr lang="en-US" dirty="0" smtClean="0"/>
              <a:t>Actions on different devices (e.g. adding a tag from the web app)</a:t>
            </a:r>
          </a:p>
          <a:p>
            <a:pPr marL="342900" lvl="1" indent="-342900">
              <a:buFont typeface="Arial" panose="020B0604020202020204" pitchFamily="34" charset="0"/>
              <a:buChar char="•"/>
            </a:pPr>
            <a:r>
              <a:rPr lang="en-US" dirty="0" smtClean="0"/>
              <a:t>Other user’s actions (e.g. a manager adding an employee to a work group)</a:t>
            </a:r>
          </a:p>
          <a:p>
            <a:pPr lvl="1"/>
            <a:r>
              <a:rPr lang="en-US" dirty="0" smtClean="0"/>
              <a:t>Tags are derived from analytics or other user data</a:t>
            </a:r>
          </a:p>
          <a:p>
            <a:pPr marL="342900" lvl="1" indent="-342900">
              <a:buFont typeface="Arial" panose="020B0604020202020204" pitchFamily="34" charset="0"/>
              <a:buChar char="•"/>
            </a:pPr>
            <a:endParaRPr lang="en-US" dirty="0" smtClean="0"/>
          </a:p>
          <a:p>
            <a:pPr marL="342900" lvl="1" indent="-342900">
              <a:buFont typeface="Arial" panose="020B0604020202020204" pitchFamily="34" charset="0"/>
              <a:buChar char="•"/>
            </a:pPr>
            <a:endParaRPr lang="en-US" dirty="0"/>
          </a:p>
        </p:txBody>
      </p:sp>
    </p:spTree>
    <p:extLst>
      <p:ext uri="{BB962C8B-B14F-4D97-AF65-F5344CB8AC3E}">
        <p14:creationId xmlns:p14="http://schemas.microsoft.com/office/powerpoint/2010/main" val="29973595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Registering from the back-end</a:t>
            </a:r>
            <a:endParaRPr lang="en-US" dirty="0"/>
          </a:p>
        </p:txBody>
      </p:sp>
      <p:sp>
        <p:nvSpPr>
          <p:cNvPr id="8" name="Text Placeholder 7"/>
          <p:cNvSpPr>
            <a:spLocks noGrp="1"/>
          </p:cNvSpPr>
          <p:nvPr>
            <p:ph type="body" sz="quarter" idx="10"/>
          </p:nvPr>
        </p:nvSpPr>
        <p:spPr>
          <a:xfrm>
            <a:off x="275482" y="1668723"/>
            <a:ext cx="7122276" cy="5601533"/>
          </a:xfrm>
        </p:spPr>
        <p:txBody>
          <a:bodyPr/>
          <a:lstStyle/>
          <a:p>
            <a:pPr marL="0" indent="0">
              <a:buNone/>
            </a:pPr>
            <a:r>
              <a:rPr lang="en-US" dirty="0" smtClean="0">
                <a:solidFill>
                  <a:schemeClr val="tx2"/>
                </a:solidFill>
              </a:rPr>
              <a:t>Identify your device</a:t>
            </a:r>
          </a:p>
          <a:p>
            <a:pPr marL="457112" lvl="1" indent="-457112">
              <a:buFont typeface="+mj-lt"/>
              <a:buAutoNum type="arabicPeriod"/>
            </a:pPr>
            <a:r>
              <a:rPr lang="en-US" sz="1800" dirty="0" smtClean="0"/>
              <a:t>Cannot use </a:t>
            </a:r>
            <a:r>
              <a:rPr lang="en-US" sz="1800" dirty="0" err="1" smtClean="0"/>
              <a:t>ChannelURIs</a:t>
            </a:r>
            <a:r>
              <a:rPr lang="en-US" sz="1800" dirty="0" smtClean="0"/>
              <a:t>/device tokens/…</a:t>
            </a:r>
          </a:p>
          <a:p>
            <a:pPr marL="457112" lvl="1" indent="-457112">
              <a:buFont typeface="+mj-lt"/>
              <a:buAutoNum type="arabicPeriod"/>
            </a:pPr>
            <a:r>
              <a:rPr lang="en-US" sz="1800" dirty="0" smtClean="0"/>
              <a:t>Keep long-living NH registration ids in device storage</a:t>
            </a:r>
            <a:endParaRPr lang="en-US" dirty="0" smtClean="0">
              <a:solidFill>
                <a:schemeClr val="accent2"/>
              </a:solidFill>
            </a:endParaRPr>
          </a:p>
          <a:p>
            <a:pPr marL="0" indent="0">
              <a:buNone/>
            </a:pPr>
            <a:r>
              <a:rPr lang="en-US" dirty="0" smtClean="0">
                <a:solidFill>
                  <a:schemeClr val="accent2"/>
                </a:solidFill>
              </a:rPr>
              <a:t>Register</a:t>
            </a:r>
          </a:p>
          <a:p>
            <a:pPr marL="457112" lvl="1" indent="-457112">
              <a:buFont typeface="+mj-lt"/>
              <a:buAutoNum type="arabicPeriod"/>
            </a:pPr>
            <a:r>
              <a:rPr lang="en-US" sz="1800" dirty="0" smtClean="0"/>
              <a:t>First time only,</a:t>
            </a:r>
          </a:p>
          <a:p>
            <a:pPr marL="673012" lvl="2" indent="-457112">
              <a:buFont typeface="+mj-lt"/>
              <a:buAutoNum type="alphaLcParenR"/>
            </a:pPr>
            <a:r>
              <a:rPr lang="en-US" sz="1800" dirty="0"/>
              <a:t>R</a:t>
            </a:r>
            <a:r>
              <a:rPr lang="en-US" sz="1800" dirty="0" smtClean="0"/>
              <a:t>equest registration id from hub, and</a:t>
            </a:r>
          </a:p>
          <a:p>
            <a:pPr marL="673012" lvl="2" indent="-457112">
              <a:buFont typeface="+mj-lt"/>
              <a:buAutoNum type="alphaLcParenR"/>
            </a:pPr>
            <a:r>
              <a:rPr lang="en-US" sz="1800" dirty="0" smtClean="0"/>
              <a:t>Store it on device storage</a:t>
            </a:r>
            <a:endParaRPr lang="en-US" sz="1800" dirty="0"/>
          </a:p>
          <a:p>
            <a:pPr marL="457112" lvl="1" indent="-457112">
              <a:buFont typeface="+mj-lt"/>
              <a:buAutoNum type="arabicPeriod"/>
            </a:pPr>
            <a:r>
              <a:rPr lang="en-US" sz="1800" dirty="0" err="1" smtClean="0"/>
              <a:t>CreateOrUpdate</a:t>
            </a:r>
            <a:r>
              <a:rPr lang="en-US" sz="1800" dirty="0" smtClean="0"/>
              <a:t> device registration (@ every app start)</a:t>
            </a:r>
          </a:p>
          <a:p>
            <a:pPr marL="457112" lvl="1" indent="-457112">
              <a:buFont typeface="+mj-lt"/>
              <a:buAutoNum type="arabicPeriod"/>
            </a:pPr>
            <a:r>
              <a:rPr lang="en-US" sz="1800" dirty="0" smtClean="0"/>
              <a:t>Back-end can verify and/or add tags (e.g. performing </a:t>
            </a:r>
            <a:r>
              <a:rPr lang="en-US" sz="1800" dirty="0" err="1" smtClean="0"/>
              <a:t>auth</a:t>
            </a:r>
            <a:r>
              <a:rPr lang="en-US" sz="1800" dirty="0" smtClean="0"/>
              <a:t>)</a:t>
            </a:r>
            <a:endParaRPr lang="en-US" sz="1800" dirty="0"/>
          </a:p>
          <a:p>
            <a:pPr marL="0" indent="0">
              <a:buNone/>
            </a:pPr>
            <a:r>
              <a:rPr lang="en-US" dirty="0" smtClean="0">
                <a:solidFill>
                  <a:schemeClr val="accent3"/>
                </a:solidFill>
              </a:rPr>
              <a:t>Notes</a:t>
            </a:r>
            <a:endParaRPr lang="en-US" dirty="0"/>
          </a:p>
          <a:p>
            <a:pPr marL="457112" lvl="1" indent="-457112">
              <a:buFont typeface="+mj-lt"/>
              <a:buAutoNum type="arabicPeriod"/>
            </a:pPr>
            <a:r>
              <a:rPr lang="en-US" sz="1800" dirty="0" smtClean="0"/>
              <a:t>Nothing is stored in the app back-end</a:t>
            </a:r>
          </a:p>
          <a:p>
            <a:pPr marL="457112" lvl="1" indent="-457112">
              <a:buFont typeface="+mj-lt"/>
              <a:buAutoNum type="arabicPeriod"/>
            </a:pPr>
            <a:r>
              <a:rPr lang="en-US" sz="1800" dirty="0" smtClean="0"/>
              <a:t>Do not use device SDK</a:t>
            </a:r>
            <a:br>
              <a:rPr lang="en-US" sz="1800" dirty="0" smtClean="0"/>
            </a:br>
            <a:r>
              <a:rPr lang="en-US" sz="1800" dirty="0" smtClean="0"/>
              <a:t>(risk: multiple registrations for each device)</a:t>
            </a:r>
          </a:p>
          <a:p>
            <a:pPr lvl="2"/>
            <a:endParaRPr lang="en-US" dirty="0" smtClean="0"/>
          </a:p>
        </p:txBody>
      </p:sp>
      <p:grpSp>
        <p:nvGrpSpPr>
          <p:cNvPr id="16" name="Group 15"/>
          <p:cNvGrpSpPr/>
          <p:nvPr/>
        </p:nvGrpSpPr>
        <p:grpSpPr>
          <a:xfrm>
            <a:off x="10409237" y="2252799"/>
            <a:ext cx="1760820" cy="1208947"/>
            <a:chOff x="8773626" y="2156700"/>
            <a:chExt cx="1726696" cy="1185519"/>
          </a:xfrm>
          <a:solidFill>
            <a:schemeClr val="bg2"/>
          </a:solidFill>
        </p:grpSpPr>
        <p:grpSp>
          <p:nvGrpSpPr>
            <p:cNvPr id="17" name="Group 16"/>
            <p:cNvGrpSpPr/>
            <p:nvPr/>
          </p:nvGrpSpPr>
          <p:grpSpPr>
            <a:xfrm>
              <a:off x="8773626" y="2156700"/>
              <a:ext cx="1726696" cy="1185519"/>
              <a:chOff x="4879203" y="2324936"/>
              <a:chExt cx="1726696" cy="1185519"/>
            </a:xfrm>
            <a:grpFill/>
          </p:grpSpPr>
          <p:sp>
            <p:nvSpPr>
              <p:cNvPr id="19" name="Rectangle 18"/>
              <p:cNvSpPr/>
              <p:nvPr/>
            </p:nvSpPr>
            <p:spPr bwMode="auto">
              <a:xfrm>
                <a:off x="4879203" y="2324936"/>
                <a:ext cx="1726696" cy="1185519"/>
              </a:xfrm>
              <a:prstGeom prst="rect">
                <a:avLst/>
              </a:prstGeom>
              <a:noFill/>
              <a:ln>
                <a:no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124325" tIns="62162" rIns="124325" bIns="62162" numCol="1" rtlCol="0" anchor="ctr" anchorCtr="0" compatLnSpc="1">
                <a:prstTxWarp prst="textNoShape">
                  <a:avLst/>
                </a:prstTxWarp>
              </a:bodyPr>
              <a:lstStyle/>
              <a:p>
                <a:pPr algn="ctr" defTabSz="932110" fontAlgn="base">
                  <a:spcBef>
                    <a:spcPct val="0"/>
                  </a:spcBef>
                  <a:spcAft>
                    <a:spcPct val="0"/>
                  </a:spcAft>
                </a:pPr>
                <a:endParaRPr lang="en-US" sz="1496" dirty="0">
                  <a:solidFill>
                    <a:prstClr val="white"/>
                  </a:solidFill>
                </a:endParaRPr>
              </a:p>
            </p:txBody>
          </p:sp>
          <p:sp>
            <p:nvSpPr>
              <p:cNvPr id="20" name="TextBox 19"/>
              <p:cNvSpPr txBox="1"/>
              <p:nvPr/>
            </p:nvSpPr>
            <p:spPr>
              <a:xfrm>
                <a:off x="4924674" y="3061942"/>
                <a:ext cx="1481047" cy="230224"/>
              </a:xfrm>
              <a:prstGeom prst="rect">
                <a:avLst/>
              </a:prstGeom>
              <a:noFill/>
            </p:spPr>
            <p:txBody>
              <a:bodyPr wrap="none" lIns="124330" tIns="0" rIns="0" bIns="0" rtlCol="0">
                <a:spAutoFit/>
              </a:bodyPr>
              <a:lstStyle/>
              <a:p>
                <a:pPr algn="ctr" defTabSz="932417"/>
                <a:r>
                  <a:rPr lang="en-US" sz="1496" dirty="0">
                    <a:latin typeface="Segoe" pitchFamily="34" charset="0"/>
                  </a:rPr>
                  <a:t>Notification Hub</a:t>
                </a:r>
              </a:p>
            </p:txBody>
          </p:sp>
        </p:grpSp>
        <p:sp>
          <p:nvSpPr>
            <p:cNvPr id="18" name="Freeform 73"/>
            <p:cNvSpPr>
              <a:spLocks noEditPoints="1"/>
            </p:cNvSpPr>
            <p:nvPr/>
          </p:nvSpPr>
          <p:spPr bwMode="auto">
            <a:xfrm>
              <a:off x="9313829" y="2276958"/>
              <a:ext cx="601662" cy="580975"/>
            </a:xfrm>
            <a:custGeom>
              <a:avLst/>
              <a:gdLst>
                <a:gd name="T0" fmla="*/ 1799 w 2278"/>
                <a:gd name="T1" fmla="*/ 879 h 2201"/>
                <a:gd name="T2" fmla="*/ 1711 w 2278"/>
                <a:gd name="T3" fmla="*/ 335 h 2201"/>
                <a:gd name="T4" fmla="*/ 1363 w 2278"/>
                <a:gd name="T5" fmla="*/ 315 h 2201"/>
                <a:gd name="T6" fmla="*/ 1068 w 2278"/>
                <a:gd name="T7" fmla="*/ 0 h 2201"/>
                <a:gd name="T8" fmla="*/ 810 w 2278"/>
                <a:gd name="T9" fmla="*/ 412 h 2201"/>
                <a:gd name="T10" fmla="*/ 408 w 2278"/>
                <a:gd name="T11" fmla="*/ 325 h 2201"/>
                <a:gd name="T12" fmla="*/ 246 w 2278"/>
                <a:gd name="T13" fmla="*/ 841 h 2201"/>
                <a:gd name="T14" fmla="*/ 0 w 2278"/>
                <a:gd name="T15" fmla="*/ 1138 h 2201"/>
                <a:gd name="T16" fmla="*/ 338 w 2278"/>
                <a:gd name="T17" fmla="*/ 1396 h 2201"/>
                <a:gd name="T18" fmla="*/ 166 w 2278"/>
                <a:gd name="T19" fmla="*/ 1885 h 2201"/>
                <a:gd name="T20" fmla="*/ 769 w 2278"/>
                <a:gd name="T21" fmla="*/ 1966 h 2201"/>
                <a:gd name="T22" fmla="*/ 1053 w 2278"/>
                <a:gd name="T23" fmla="*/ 2200 h 2201"/>
                <a:gd name="T24" fmla="*/ 1081 w 2278"/>
                <a:gd name="T25" fmla="*/ 2201 h 2201"/>
                <a:gd name="T26" fmla="*/ 1184 w 2278"/>
                <a:gd name="T27" fmla="*/ 1949 h 2201"/>
                <a:gd name="T28" fmla="*/ 1666 w 2278"/>
                <a:gd name="T29" fmla="*/ 1872 h 2201"/>
                <a:gd name="T30" fmla="*/ 1874 w 2278"/>
                <a:gd name="T31" fmla="*/ 1743 h 2201"/>
                <a:gd name="T32" fmla="*/ 2060 w 2278"/>
                <a:gd name="T33" fmla="*/ 1273 h 2201"/>
                <a:gd name="T34" fmla="*/ 1940 w 2278"/>
                <a:gd name="T35" fmla="*/ 1369 h 2201"/>
                <a:gd name="T36" fmla="*/ 1385 w 2278"/>
                <a:gd name="T37" fmla="*/ 1279 h 2201"/>
                <a:gd name="T38" fmla="*/ 1837 w 2278"/>
                <a:gd name="T39" fmla="*/ 1733 h 2201"/>
                <a:gd name="T40" fmla="*/ 1302 w 2278"/>
                <a:gd name="T41" fmla="*/ 1393 h 2201"/>
                <a:gd name="T42" fmla="*/ 1433 w 2278"/>
                <a:gd name="T43" fmla="*/ 1759 h 2201"/>
                <a:gd name="T44" fmla="*/ 1193 w 2278"/>
                <a:gd name="T45" fmla="*/ 1461 h 2201"/>
                <a:gd name="T46" fmla="*/ 1156 w 2278"/>
                <a:gd name="T47" fmla="*/ 1924 h 2201"/>
                <a:gd name="T48" fmla="*/ 1053 w 2278"/>
                <a:gd name="T49" fmla="*/ 1484 h 2201"/>
                <a:gd name="T50" fmla="*/ 878 w 2278"/>
                <a:gd name="T51" fmla="*/ 1857 h 2201"/>
                <a:gd name="T52" fmla="*/ 804 w 2278"/>
                <a:gd name="T53" fmla="*/ 1753 h 2201"/>
                <a:gd name="T54" fmla="*/ 438 w 2278"/>
                <a:gd name="T55" fmla="*/ 1789 h 2201"/>
                <a:gd name="T56" fmla="*/ 369 w 2278"/>
                <a:gd name="T57" fmla="*/ 1741 h 2201"/>
                <a:gd name="T58" fmla="*/ 551 w 2278"/>
                <a:gd name="T59" fmla="*/ 1362 h 2201"/>
                <a:gd name="T60" fmla="*/ 447 w 2278"/>
                <a:gd name="T61" fmla="*/ 1287 h 2201"/>
                <a:gd name="T62" fmla="*/ 723 w 2278"/>
                <a:gd name="T63" fmla="*/ 1153 h 2201"/>
                <a:gd name="T64" fmla="*/ 253 w 2278"/>
                <a:gd name="T65" fmla="*/ 1023 h 2201"/>
                <a:gd name="T66" fmla="*/ 745 w 2278"/>
                <a:gd name="T67" fmla="*/ 1014 h 2201"/>
                <a:gd name="T68" fmla="*/ 386 w 2278"/>
                <a:gd name="T69" fmla="*/ 736 h 2201"/>
                <a:gd name="T70" fmla="*/ 813 w 2278"/>
                <a:gd name="T71" fmla="*/ 904 h 2201"/>
                <a:gd name="T72" fmla="*/ 701 w 2278"/>
                <a:gd name="T73" fmla="*/ 530 h 2201"/>
                <a:gd name="T74" fmla="*/ 944 w 2278"/>
                <a:gd name="T75" fmla="*/ 815 h 2201"/>
                <a:gd name="T76" fmla="*/ 996 w 2278"/>
                <a:gd name="T77" fmla="*/ 287 h 2201"/>
                <a:gd name="T78" fmla="*/ 1083 w 2278"/>
                <a:gd name="T79" fmla="*/ 792 h 2201"/>
                <a:gd name="T80" fmla="*/ 1253 w 2278"/>
                <a:gd name="T81" fmla="*/ 424 h 2201"/>
                <a:gd name="T82" fmla="*/ 1331 w 2278"/>
                <a:gd name="T83" fmla="*/ 529 h 2201"/>
                <a:gd name="T84" fmla="*/ 1558 w 2278"/>
                <a:gd name="T85" fmla="*/ 488 h 2201"/>
                <a:gd name="T86" fmla="*/ 1618 w 2278"/>
                <a:gd name="T87" fmla="*/ 610 h 2201"/>
                <a:gd name="T88" fmla="*/ 1586 w 2278"/>
                <a:gd name="T89" fmla="*/ 914 h 2201"/>
                <a:gd name="T90" fmla="*/ 1690 w 2278"/>
                <a:gd name="T91" fmla="*/ 989 h 2201"/>
                <a:gd name="T92" fmla="*/ 1414 w 2278"/>
                <a:gd name="T93" fmla="*/ 1123 h 2201"/>
                <a:gd name="T94" fmla="*/ 2028 w 2278"/>
                <a:gd name="T95" fmla="*/ 1253 h 2201"/>
                <a:gd name="T96" fmla="*/ 1292 w 2278"/>
                <a:gd name="T97" fmla="*/ 936 h 2201"/>
                <a:gd name="T98" fmla="*/ 1083 w 2278"/>
                <a:gd name="T99" fmla="*/ 837 h 2201"/>
                <a:gd name="T100" fmla="*/ 945 w 2278"/>
                <a:gd name="T101" fmla="*/ 863 h 2201"/>
                <a:gd name="T102" fmla="*/ 787 w 2278"/>
                <a:gd name="T103" fmla="*/ 1031 h 2201"/>
                <a:gd name="T104" fmla="*/ 787 w 2278"/>
                <a:gd name="T105" fmla="*/ 1245 h 2201"/>
                <a:gd name="T106" fmla="*/ 945 w 2278"/>
                <a:gd name="T107" fmla="*/ 1412 h 2201"/>
                <a:gd name="T108" fmla="*/ 1083 w 2278"/>
                <a:gd name="T109" fmla="*/ 1439 h 2201"/>
                <a:gd name="T110" fmla="*/ 1292 w 2278"/>
                <a:gd name="T111" fmla="*/ 1340 h 2201"/>
                <a:gd name="T112" fmla="*/ 1370 w 2278"/>
                <a:gd name="T113" fmla="*/ 1138 h 2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78" h="2201">
                  <a:moveTo>
                    <a:pt x="2125" y="983"/>
                  </a:moveTo>
                  <a:cubicBezTo>
                    <a:pt x="2074" y="983"/>
                    <a:pt x="2030" y="1007"/>
                    <a:pt x="2002" y="1045"/>
                  </a:cubicBezTo>
                  <a:cubicBezTo>
                    <a:pt x="1787" y="929"/>
                    <a:pt x="1787" y="929"/>
                    <a:pt x="1787" y="929"/>
                  </a:cubicBezTo>
                  <a:cubicBezTo>
                    <a:pt x="1795" y="914"/>
                    <a:pt x="1799" y="897"/>
                    <a:pt x="1799" y="879"/>
                  </a:cubicBezTo>
                  <a:cubicBezTo>
                    <a:pt x="1799" y="828"/>
                    <a:pt x="1764" y="785"/>
                    <a:pt x="1715" y="773"/>
                  </a:cubicBezTo>
                  <a:cubicBezTo>
                    <a:pt x="1729" y="640"/>
                    <a:pt x="1729" y="640"/>
                    <a:pt x="1729" y="640"/>
                  </a:cubicBezTo>
                  <a:cubicBezTo>
                    <a:pt x="1805" y="630"/>
                    <a:pt x="1863" y="566"/>
                    <a:pt x="1863" y="488"/>
                  </a:cubicBezTo>
                  <a:cubicBezTo>
                    <a:pt x="1863" y="404"/>
                    <a:pt x="1795" y="335"/>
                    <a:pt x="1711" y="335"/>
                  </a:cubicBezTo>
                  <a:cubicBezTo>
                    <a:pt x="1645" y="335"/>
                    <a:pt x="1589" y="377"/>
                    <a:pt x="1567" y="435"/>
                  </a:cubicBezTo>
                  <a:cubicBezTo>
                    <a:pt x="1472" y="427"/>
                    <a:pt x="1472" y="427"/>
                    <a:pt x="1472" y="427"/>
                  </a:cubicBezTo>
                  <a:cubicBezTo>
                    <a:pt x="1472" y="426"/>
                    <a:pt x="1472" y="425"/>
                    <a:pt x="1472" y="424"/>
                  </a:cubicBezTo>
                  <a:cubicBezTo>
                    <a:pt x="1472" y="364"/>
                    <a:pt x="1423" y="315"/>
                    <a:pt x="1363" y="315"/>
                  </a:cubicBezTo>
                  <a:cubicBezTo>
                    <a:pt x="1334" y="315"/>
                    <a:pt x="1309" y="326"/>
                    <a:pt x="1289" y="343"/>
                  </a:cubicBezTo>
                  <a:cubicBezTo>
                    <a:pt x="1187" y="250"/>
                    <a:pt x="1187" y="250"/>
                    <a:pt x="1187" y="250"/>
                  </a:cubicBezTo>
                  <a:cubicBezTo>
                    <a:pt x="1208" y="223"/>
                    <a:pt x="1221" y="190"/>
                    <a:pt x="1221" y="153"/>
                  </a:cubicBezTo>
                  <a:cubicBezTo>
                    <a:pt x="1221" y="69"/>
                    <a:pt x="1153" y="0"/>
                    <a:pt x="1068" y="0"/>
                  </a:cubicBezTo>
                  <a:cubicBezTo>
                    <a:pt x="984" y="0"/>
                    <a:pt x="916" y="69"/>
                    <a:pt x="916" y="153"/>
                  </a:cubicBezTo>
                  <a:cubicBezTo>
                    <a:pt x="916" y="197"/>
                    <a:pt x="935" y="237"/>
                    <a:pt x="965" y="265"/>
                  </a:cubicBezTo>
                  <a:cubicBezTo>
                    <a:pt x="856" y="422"/>
                    <a:pt x="856" y="422"/>
                    <a:pt x="856" y="422"/>
                  </a:cubicBezTo>
                  <a:cubicBezTo>
                    <a:pt x="842" y="416"/>
                    <a:pt x="827" y="412"/>
                    <a:pt x="810" y="412"/>
                  </a:cubicBezTo>
                  <a:cubicBezTo>
                    <a:pt x="760" y="412"/>
                    <a:pt x="717" y="446"/>
                    <a:pt x="705" y="493"/>
                  </a:cubicBezTo>
                  <a:cubicBezTo>
                    <a:pt x="561" y="480"/>
                    <a:pt x="561" y="480"/>
                    <a:pt x="561" y="480"/>
                  </a:cubicBezTo>
                  <a:cubicBezTo>
                    <a:pt x="561" y="480"/>
                    <a:pt x="561" y="479"/>
                    <a:pt x="561" y="478"/>
                  </a:cubicBezTo>
                  <a:cubicBezTo>
                    <a:pt x="561" y="394"/>
                    <a:pt x="493" y="325"/>
                    <a:pt x="408" y="325"/>
                  </a:cubicBezTo>
                  <a:cubicBezTo>
                    <a:pt x="324" y="325"/>
                    <a:pt x="256" y="394"/>
                    <a:pt x="256" y="478"/>
                  </a:cubicBezTo>
                  <a:cubicBezTo>
                    <a:pt x="256" y="546"/>
                    <a:pt x="300" y="603"/>
                    <a:pt x="362" y="623"/>
                  </a:cubicBezTo>
                  <a:cubicBezTo>
                    <a:pt x="348" y="732"/>
                    <a:pt x="348" y="732"/>
                    <a:pt x="348" y="732"/>
                  </a:cubicBezTo>
                  <a:cubicBezTo>
                    <a:pt x="291" y="736"/>
                    <a:pt x="246" y="783"/>
                    <a:pt x="246" y="841"/>
                  </a:cubicBezTo>
                  <a:cubicBezTo>
                    <a:pt x="246" y="873"/>
                    <a:pt x="259" y="901"/>
                    <a:pt x="281" y="921"/>
                  </a:cubicBezTo>
                  <a:cubicBezTo>
                    <a:pt x="221" y="1002"/>
                    <a:pt x="221" y="1002"/>
                    <a:pt x="221" y="1002"/>
                  </a:cubicBezTo>
                  <a:cubicBezTo>
                    <a:pt x="201" y="991"/>
                    <a:pt x="177" y="985"/>
                    <a:pt x="153" y="985"/>
                  </a:cubicBezTo>
                  <a:cubicBezTo>
                    <a:pt x="68" y="985"/>
                    <a:pt x="0" y="1054"/>
                    <a:pt x="0" y="1138"/>
                  </a:cubicBezTo>
                  <a:cubicBezTo>
                    <a:pt x="0" y="1222"/>
                    <a:pt x="68" y="1291"/>
                    <a:pt x="153" y="1291"/>
                  </a:cubicBezTo>
                  <a:cubicBezTo>
                    <a:pt x="190" y="1291"/>
                    <a:pt x="225" y="1277"/>
                    <a:pt x="251" y="1254"/>
                  </a:cubicBezTo>
                  <a:cubicBezTo>
                    <a:pt x="354" y="1339"/>
                    <a:pt x="354" y="1339"/>
                    <a:pt x="354" y="1339"/>
                  </a:cubicBezTo>
                  <a:cubicBezTo>
                    <a:pt x="344" y="1356"/>
                    <a:pt x="338" y="1375"/>
                    <a:pt x="338" y="1396"/>
                  </a:cubicBezTo>
                  <a:cubicBezTo>
                    <a:pt x="338" y="1436"/>
                    <a:pt x="359" y="1471"/>
                    <a:pt x="392" y="1490"/>
                  </a:cubicBezTo>
                  <a:cubicBezTo>
                    <a:pt x="332" y="1733"/>
                    <a:pt x="332" y="1733"/>
                    <a:pt x="332" y="1733"/>
                  </a:cubicBezTo>
                  <a:cubicBezTo>
                    <a:pt x="328" y="1732"/>
                    <a:pt x="323" y="1732"/>
                    <a:pt x="319" y="1732"/>
                  </a:cubicBezTo>
                  <a:cubicBezTo>
                    <a:pt x="235" y="1732"/>
                    <a:pt x="166" y="1800"/>
                    <a:pt x="166" y="1885"/>
                  </a:cubicBezTo>
                  <a:cubicBezTo>
                    <a:pt x="166" y="1969"/>
                    <a:pt x="235" y="2038"/>
                    <a:pt x="319" y="2038"/>
                  </a:cubicBezTo>
                  <a:cubicBezTo>
                    <a:pt x="399" y="2038"/>
                    <a:pt x="464" y="1977"/>
                    <a:pt x="471" y="1899"/>
                  </a:cubicBezTo>
                  <a:cubicBezTo>
                    <a:pt x="664" y="1884"/>
                    <a:pt x="664" y="1884"/>
                    <a:pt x="664" y="1884"/>
                  </a:cubicBezTo>
                  <a:cubicBezTo>
                    <a:pt x="676" y="1931"/>
                    <a:pt x="718" y="1966"/>
                    <a:pt x="769" y="1966"/>
                  </a:cubicBezTo>
                  <a:cubicBezTo>
                    <a:pt x="802" y="1966"/>
                    <a:pt x="832" y="1951"/>
                    <a:pt x="852" y="1928"/>
                  </a:cubicBezTo>
                  <a:cubicBezTo>
                    <a:pt x="931" y="1982"/>
                    <a:pt x="931" y="1982"/>
                    <a:pt x="931" y="1982"/>
                  </a:cubicBezTo>
                  <a:cubicBezTo>
                    <a:pt x="921" y="2002"/>
                    <a:pt x="916" y="2024"/>
                    <a:pt x="916" y="2049"/>
                  </a:cubicBezTo>
                  <a:cubicBezTo>
                    <a:pt x="916" y="2128"/>
                    <a:pt x="976" y="2193"/>
                    <a:pt x="1053" y="2200"/>
                  </a:cubicBezTo>
                  <a:cubicBezTo>
                    <a:pt x="1053" y="2201"/>
                    <a:pt x="1053" y="2201"/>
                    <a:pt x="1053" y="2201"/>
                  </a:cubicBezTo>
                  <a:cubicBezTo>
                    <a:pt x="1056" y="2201"/>
                    <a:pt x="1056" y="2201"/>
                    <a:pt x="1056" y="2201"/>
                  </a:cubicBezTo>
                  <a:cubicBezTo>
                    <a:pt x="1060" y="2201"/>
                    <a:pt x="1064" y="2201"/>
                    <a:pt x="1068" y="2201"/>
                  </a:cubicBezTo>
                  <a:cubicBezTo>
                    <a:pt x="1073" y="2201"/>
                    <a:pt x="1077" y="2201"/>
                    <a:pt x="1081" y="2201"/>
                  </a:cubicBezTo>
                  <a:cubicBezTo>
                    <a:pt x="1083" y="2201"/>
                    <a:pt x="1083" y="2201"/>
                    <a:pt x="1083" y="2201"/>
                  </a:cubicBezTo>
                  <a:cubicBezTo>
                    <a:pt x="1083" y="2201"/>
                    <a:pt x="1083" y="2201"/>
                    <a:pt x="1083" y="2201"/>
                  </a:cubicBezTo>
                  <a:cubicBezTo>
                    <a:pt x="1161" y="2193"/>
                    <a:pt x="1221" y="2128"/>
                    <a:pt x="1221" y="2049"/>
                  </a:cubicBezTo>
                  <a:cubicBezTo>
                    <a:pt x="1221" y="2011"/>
                    <a:pt x="1207" y="1976"/>
                    <a:pt x="1184" y="1949"/>
                  </a:cubicBezTo>
                  <a:cubicBezTo>
                    <a:pt x="1268" y="1853"/>
                    <a:pt x="1268" y="1853"/>
                    <a:pt x="1268" y="1853"/>
                  </a:cubicBezTo>
                  <a:cubicBezTo>
                    <a:pt x="1285" y="1863"/>
                    <a:pt x="1304" y="1869"/>
                    <a:pt x="1324" y="1869"/>
                  </a:cubicBezTo>
                  <a:cubicBezTo>
                    <a:pt x="1364" y="1869"/>
                    <a:pt x="1399" y="1847"/>
                    <a:pt x="1418" y="1815"/>
                  </a:cubicBezTo>
                  <a:cubicBezTo>
                    <a:pt x="1666" y="1872"/>
                    <a:pt x="1666" y="1872"/>
                    <a:pt x="1666" y="1872"/>
                  </a:cubicBezTo>
                  <a:cubicBezTo>
                    <a:pt x="1665" y="1876"/>
                    <a:pt x="1665" y="1880"/>
                    <a:pt x="1665" y="1885"/>
                  </a:cubicBezTo>
                  <a:cubicBezTo>
                    <a:pt x="1665" y="1969"/>
                    <a:pt x="1734" y="2038"/>
                    <a:pt x="1818" y="2038"/>
                  </a:cubicBezTo>
                  <a:cubicBezTo>
                    <a:pt x="1902" y="2038"/>
                    <a:pt x="1971" y="1969"/>
                    <a:pt x="1971" y="1885"/>
                  </a:cubicBezTo>
                  <a:cubicBezTo>
                    <a:pt x="1971" y="1820"/>
                    <a:pt x="1931" y="1765"/>
                    <a:pt x="1874" y="1743"/>
                  </a:cubicBezTo>
                  <a:cubicBezTo>
                    <a:pt x="1893" y="1572"/>
                    <a:pt x="1893" y="1572"/>
                    <a:pt x="1893" y="1572"/>
                  </a:cubicBezTo>
                  <a:cubicBezTo>
                    <a:pt x="1949" y="1567"/>
                    <a:pt x="1994" y="1520"/>
                    <a:pt x="1994" y="1463"/>
                  </a:cubicBezTo>
                  <a:cubicBezTo>
                    <a:pt x="1994" y="1436"/>
                    <a:pt x="1984" y="1412"/>
                    <a:pt x="1969" y="1393"/>
                  </a:cubicBezTo>
                  <a:cubicBezTo>
                    <a:pt x="2060" y="1273"/>
                    <a:pt x="2060" y="1273"/>
                    <a:pt x="2060" y="1273"/>
                  </a:cubicBezTo>
                  <a:cubicBezTo>
                    <a:pt x="2080" y="1283"/>
                    <a:pt x="2102" y="1288"/>
                    <a:pt x="2125" y="1288"/>
                  </a:cubicBezTo>
                  <a:cubicBezTo>
                    <a:pt x="2209" y="1288"/>
                    <a:pt x="2278" y="1220"/>
                    <a:pt x="2278" y="1135"/>
                  </a:cubicBezTo>
                  <a:cubicBezTo>
                    <a:pt x="2278" y="1051"/>
                    <a:pt x="2209" y="983"/>
                    <a:pt x="2125" y="983"/>
                  </a:cubicBezTo>
                  <a:close/>
                  <a:moveTo>
                    <a:pt x="1940" y="1369"/>
                  </a:moveTo>
                  <a:cubicBezTo>
                    <a:pt x="1924" y="1359"/>
                    <a:pt x="1905" y="1353"/>
                    <a:pt x="1884" y="1353"/>
                  </a:cubicBezTo>
                  <a:cubicBezTo>
                    <a:pt x="1838" y="1353"/>
                    <a:pt x="1798" y="1383"/>
                    <a:pt x="1782" y="1424"/>
                  </a:cubicBezTo>
                  <a:cubicBezTo>
                    <a:pt x="1392" y="1262"/>
                    <a:pt x="1392" y="1262"/>
                    <a:pt x="1392" y="1262"/>
                  </a:cubicBezTo>
                  <a:cubicBezTo>
                    <a:pt x="1390" y="1268"/>
                    <a:pt x="1387" y="1273"/>
                    <a:pt x="1385" y="1279"/>
                  </a:cubicBezTo>
                  <a:cubicBezTo>
                    <a:pt x="1777" y="1441"/>
                    <a:pt x="1777" y="1441"/>
                    <a:pt x="1777" y="1441"/>
                  </a:cubicBezTo>
                  <a:cubicBezTo>
                    <a:pt x="1776" y="1448"/>
                    <a:pt x="1775" y="1455"/>
                    <a:pt x="1775" y="1463"/>
                  </a:cubicBezTo>
                  <a:cubicBezTo>
                    <a:pt x="1775" y="1513"/>
                    <a:pt x="1809" y="1555"/>
                    <a:pt x="1855" y="1568"/>
                  </a:cubicBezTo>
                  <a:cubicBezTo>
                    <a:pt x="1837" y="1733"/>
                    <a:pt x="1837" y="1733"/>
                    <a:pt x="1837" y="1733"/>
                  </a:cubicBezTo>
                  <a:cubicBezTo>
                    <a:pt x="1831" y="1733"/>
                    <a:pt x="1825" y="1732"/>
                    <a:pt x="1818" y="1732"/>
                  </a:cubicBezTo>
                  <a:cubicBezTo>
                    <a:pt x="1781" y="1732"/>
                    <a:pt x="1746" y="1746"/>
                    <a:pt x="1720" y="1768"/>
                  </a:cubicBezTo>
                  <a:cubicBezTo>
                    <a:pt x="1324" y="1372"/>
                    <a:pt x="1324" y="1372"/>
                    <a:pt x="1324" y="1372"/>
                  </a:cubicBezTo>
                  <a:cubicBezTo>
                    <a:pt x="1317" y="1379"/>
                    <a:pt x="1310" y="1386"/>
                    <a:pt x="1302" y="1393"/>
                  </a:cubicBezTo>
                  <a:cubicBezTo>
                    <a:pt x="1699" y="1789"/>
                    <a:pt x="1699" y="1789"/>
                    <a:pt x="1699" y="1789"/>
                  </a:cubicBezTo>
                  <a:cubicBezTo>
                    <a:pt x="1688" y="1803"/>
                    <a:pt x="1679" y="1818"/>
                    <a:pt x="1674" y="1835"/>
                  </a:cubicBezTo>
                  <a:cubicBezTo>
                    <a:pt x="1432" y="1779"/>
                    <a:pt x="1432" y="1779"/>
                    <a:pt x="1432" y="1779"/>
                  </a:cubicBezTo>
                  <a:cubicBezTo>
                    <a:pt x="1433" y="1773"/>
                    <a:pt x="1433" y="1766"/>
                    <a:pt x="1433" y="1759"/>
                  </a:cubicBezTo>
                  <a:cubicBezTo>
                    <a:pt x="1433" y="1699"/>
                    <a:pt x="1385" y="1650"/>
                    <a:pt x="1324" y="1650"/>
                  </a:cubicBezTo>
                  <a:cubicBezTo>
                    <a:pt x="1313" y="1650"/>
                    <a:pt x="1302" y="1652"/>
                    <a:pt x="1292" y="1655"/>
                  </a:cubicBezTo>
                  <a:cubicBezTo>
                    <a:pt x="1209" y="1454"/>
                    <a:pt x="1209" y="1454"/>
                    <a:pt x="1209" y="1454"/>
                  </a:cubicBezTo>
                  <a:cubicBezTo>
                    <a:pt x="1204" y="1457"/>
                    <a:pt x="1198" y="1459"/>
                    <a:pt x="1193" y="1461"/>
                  </a:cubicBezTo>
                  <a:cubicBezTo>
                    <a:pt x="1276" y="1662"/>
                    <a:pt x="1276" y="1662"/>
                    <a:pt x="1276" y="1662"/>
                  </a:cubicBezTo>
                  <a:cubicBezTo>
                    <a:pt x="1240" y="1680"/>
                    <a:pt x="1215" y="1717"/>
                    <a:pt x="1215" y="1759"/>
                  </a:cubicBezTo>
                  <a:cubicBezTo>
                    <a:pt x="1215" y="1786"/>
                    <a:pt x="1224" y="1810"/>
                    <a:pt x="1240" y="1828"/>
                  </a:cubicBezTo>
                  <a:cubicBezTo>
                    <a:pt x="1156" y="1924"/>
                    <a:pt x="1156" y="1924"/>
                    <a:pt x="1156" y="1924"/>
                  </a:cubicBezTo>
                  <a:cubicBezTo>
                    <a:pt x="1135" y="1909"/>
                    <a:pt x="1110" y="1899"/>
                    <a:pt x="1083" y="1897"/>
                  </a:cubicBezTo>
                  <a:cubicBezTo>
                    <a:pt x="1083" y="1484"/>
                    <a:pt x="1083" y="1484"/>
                    <a:pt x="1083" y="1484"/>
                  </a:cubicBezTo>
                  <a:cubicBezTo>
                    <a:pt x="1078" y="1484"/>
                    <a:pt x="1073" y="1484"/>
                    <a:pt x="1068" y="1484"/>
                  </a:cubicBezTo>
                  <a:cubicBezTo>
                    <a:pt x="1063" y="1484"/>
                    <a:pt x="1058" y="1484"/>
                    <a:pt x="1053" y="1484"/>
                  </a:cubicBezTo>
                  <a:cubicBezTo>
                    <a:pt x="1053" y="1897"/>
                    <a:pt x="1053" y="1897"/>
                    <a:pt x="1053" y="1897"/>
                  </a:cubicBezTo>
                  <a:cubicBezTo>
                    <a:pt x="1013" y="1901"/>
                    <a:pt x="977" y="1920"/>
                    <a:pt x="952" y="1950"/>
                  </a:cubicBezTo>
                  <a:cubicBezTo>
                    <a:pt x="871" y="1895"/>
                    <a:pt x="871" y="1895"/>
                    <a:pt x="871" y="1895"/>
                  </a:cubicBezTo>
                  <a:cubicBezTo>
                    <a:pt x="876" y="1883"/>
                    <a:pt x="878" y="1870"/>
                    <a:pt x="878" y="1857"/>
                  </a:cubicBezTo>
                  <a:cubicBezTo>
                    <a:pt x="878" y="1815"/>
                    <a:pt x="855" y="1779"/>
                    <a:pt x="820" y="1760"/>
                  </a:cubicBezTo>
                  <a:cubicBezTo>
                    <a:pt x="944" y="1461"/>
                    <a:pt x="944" y="1461"/>
                    <a:pt x="944" y="1461"/>
                  </a:cubicBezTo>
                  <a:cubicBezTo>
                    <a:pt x="939" y="1459"/>
                    <a:pt x="933" y="1457"/>
                    <a:pt x="928" y="1454"/>
                  </a:cubicBezTo>
                  <a:cubicBezTo>
                    <a:pt x="804" y="1753"/>
                    <a:pt x="804" y="1753"/>
                    <a:pt x="804" y="1753"/>
                  </a:cubicBezTo>
                  <a:cubicBezTo>
                    <a:pt x="793" y="1749"/>
                    <a:pt x="781" y="1747"/>
                    <a:pt x="769" y="1747"/>
                  </a:cubicBezTo>
                  <a:cubicBezTo>
                    <a:pt x="712" y="1747"/>
                    <a:pt x="666" y="1791"/>
                    <a:pt x="660" y="1846"/>
                  </a:cubicBezTo>
                  <a:cubicBezTo>
                    <a:pt x="470" y="1861"/>
                    <a:pt x="470" y="1861"/>
                    <a:pt x="470" y="1861"/>
                  </a:cubicBezTo>
                  <a:cubicBezTo>
                    <a:pt x="466" y="1834"/>
                    <a:pt x="454" y="1810"/>
                    <a:pt x="438" y="1789"/>
                  </a:cubicBezTo>
                  <a:cubicBezTo>
                    <a:pt x="835" y="1393"/>
                    <a:pt x="835" y="1393"/>
                    <a:pt x="835" y="1393"/>
                  </a:cubicBezTo>
                  <a:cubicBezTo>
                    <a:pt x="827" y="1386"/>
                    <a:pt x="820" y="1379"/>
                    <a:pt x="813" y="1372"/>
                  </a:cubicBezTo>
                  <a:cubicBezTo>
                    <a:pt x="417" y="1768"/>
                    <a:pt x="417" y="1768"/>
                    <a:pt x="417" y="1768"/>
                  </a:cubicBezTo>
                  <a:cubicBezTo>
                    <a:pt x="403" y="1756"/>
                    <a:pt x="387" y="1747"/>
                    <a:pt x="369" y="1741"/>
                  </a:cubicBezTo>
                  <a:cubicBezTo>
                    <a:pt x="428" y="1504"/>
                    <a:pt x="428" y="1504"/>
                    <a:pt x="428" y="1504"/>
                  </a:cubicBezTo>
                  <a:cubicBezTo>
                    <a:pt x="434" y="1505"/>
                    <a:pt x="440" y="1505"/>
                    <a:pt x="447" y="1505"/>
                  </a:cubicBezTo>
                  <a:cubicBezTo>
                    <a:pt x="507" y="1505"/>
                    <a:pt x="556" y="1457"/>
                    <a:pt x="556" y="1396"/>
                  </a:cubicBezTo>
                  <a:cubicBezTo>
                    <a:pt x="556" y="1384"/>
                    <a:pt x="554" y="1373"/>
                    <a:pt x="551" y="1362"/>
                  </a:cubicBezTo>
                  <a:cubicBezTo>
                    <a:pt x="752" y="1279"/>
                    <a:pt x="752" y="1279"/>
                    <a:pt x="752" y="1279"/>
                  </a:cubicBezTo>
                  <a:cubicBezTo>
                    <a:pt x="750" y="1273"/>
                    <a:pt x="747" y="1268"/>
                    <a:pt x="745" y="1262"/>
                  </a:cubicBezTo>
                  <a:cubicBezTo>
                    <a:pt x="544" y="1345"/>
                    <a:pt x="544" y="1345"/>
                    <a:pt x="544" y="1345"/>
                  </a:cubicBezTo>
                  <a:cubicBezTo>
                    <a:pt x="525" y="1311"/>
                    <a:pt x="489" y="1287"/>
                    <a:pt x="447" y="1287"/>
                  </a:cubicBezTo>
                  <a:cubicBezTo>
                    <a:pt x="421" y="1287"/>
                    <a:pt x="397" y="1296"/>
                    <a:pt x="379" y="1311"/>
                  </a:cubicBezTo>
                  <a:cubicBezTo>
                    <a:pt x="277" y="1226"/>
                    <a:pt x="277" y="1226"/>
                    <a:pt x="277" y="1226"/>
                  </a:cubicBezTo>
                  <a:cubicBezTo>
                    <a:pt x="292" y="1205"/>
                    <a:pt x="302" y="1180"/>
                    <a:pt x="305" y="1153"/>
                  </a:cubicBezTo>
                  <a:cubicBezTo>
                    <a:pt x="723" y="1153"/>
                    <a:pt x="723" y="1153"/>
                    <a:pt x="723" y="1153"/>
                  </a:cubicBezTo>
                  <a:cubicBezTo>
                    <a:pt x="722" y="1148"/>
                    <a:pt x="722" y="1143"/>
                    <a:pt x="722" y="1138"/>
                  </a:cubicBezTo>
                  <a:cubicBezTo>
                    <a:pt x="722" y="1133"/>
                    <a:pt x="722" y="1128"/>
                    <a:pt x="723" y="1123"/>
                  </a:cubicBezTo>
                  <a:cubicBezTo>
                    <a:pt x="305" y="1123"/>
                    <a:pt x="305" y="1123"/>
                    <a:pt x="305" y="1123"/>
                  </a:cubicBezTo>
                  <a:cubicBezTo>
                    <a:pt x="301" y="1083"/>
                    <a:pt x="281" y="1048"/>
                    <a:pt x="253" y="1023"/>
                  </a:cubicBezTo>
                  <a:cubicBezTo>
                    <a:pt x="312" y="942"/>
                    <a:pt x="312" y="942"/>
                    <a:pt x="312" y="942"/>
                  </a:cubicBezTo>
                  <a:cubicBezTo>
                    <a:pt x="325" y="947"/>
                    <a:pt x="340" y="950"/>
                    <a:pt x="355" y="950"/>
                  </a:cubicBezTo>
                  <a:cubicBezTo>
                    <a:pt x="397" y="950"/>
                    <a:pt x="433" y="927"/>
                    <a:pt x="451" y="892"/>
                  </a:cubicBezTo>
                  <a:cubicBezTo>
                    <a:pt x="745" y="1014"/>
                    <a:pt x="745" y="1014"/>
                    <a:pt x="745" y="1014"/>
                  </a:cubicBezTo>
                  <a:cubicBezTo>
                    <a:pt x="747" y="1008"/>
                    <a:pt x="750" y="1003"/>
                    <a:pt x="752" y="997"/>
                  </a:cubicBezTo>
                  <a:cubicBezTo>
                    <a:pt x="458" y="875"/>
                    <a:pt x="458" y="875"/>
                    <a:pt x="458" y="875"/>
                  </a:cubicBezTo>
                  <a:cubicBezTo>
                    <a:pt x="462" y="865"/>
                    <a:pt x="464" y="853"/>
                    <a:pt x="464" y="841"/>
                  </a:cubicBezTo>
                  <a:cubicBezTo>
                    <a:pt x="464" y="792"/>
                    <a:pt x="431" y="750"/>
                    <a:pt x="386" y="736"/>
                  </a:cubicBezTo>
                  <a:cubicBezTo>
                    <a:pt x="399" y="630"/>
                    <a:pt x="399" y="630"/>
                    <a:pt x="399" y="630"/>
                  </a:cubicBezTo>
                  <a:cubicBezTo>
                    <a:pt x="402" y="630"/>
                    <a:pt x="405" y="631"/>
                    <a:pt x="408" y="631"/>
                  </a:cubicBezTo>
                  <a:cubicBezTo>
                    <a:pt x="445" y="631"/>
                    <a:pt x="479" y="618"/>
                    <a:pt x="505" y="596"/>
                  </a:cubicBezTo>
                  <a:cubicBezTo>
                    <a:pt x="813" y="904"/>
                    <a:pt x="813" y="904"/>
                    <a:pt x="813" y="904"/>
                  </a:cubicBezTo>
                  <a:cubicBezTo>
                    <a:pt x="820" y="897"/>
                    <a:pt x="827" y="889"/>
                    <a:pt x="835" y="883"/>
                  </a:cubicBezTo>
                  <a:cubicBezTo>
                    <a:pt x="527" y="575"/>
                    <a:pt x="527" y="575"/>
                    <a:pt x="527" y="575"/>
                  </a:cubicBezTo>
                  <a:cubicBezTo>
                    <a:pt x="540" y="558"/>
                    <a:pt x="550" y="539"/>
                    <a:pt x="556" y="518"/>
                  </a:cubicBezTo>
                  <a:cubicBezTo>
                    <a:pt x="701" y="530"/>
                    <a:pt x="701" y="530"/>
                    <a:pt x="701" y="530"/>
                  </a:cubicBezTo>
                  <a:cubicBezTo>
                    <a:pt x="706" y="587"/>
                    <a:pt x="753" y="631"/>
                    <a:pt x="810" y="631"/>
                  </a:cubicBezTo>
                  <a:cubicBezTo>
                    <a:pt x="823" y="631"/>
                    <a:pt x="835" y="628"/>
                    <a:pt x="846" y="624"/>
                  </a:cubicBezTo>
                  <a:cubicBezTo>
                    <a:pt x="928" y="822"/>
                    <a:pt x="928" y="822"/>
                    <a:pt x="928" y="822"/>
                  </a:cubicBezTo>
                  <a:cubicBezTo>
                    <a:pt x="933" y="819"/>
                    <a:pt x="939" y="817"/>
                    <a:pt x="944" y="815"/>
                  </a:cubicBezTo>
                  <a:cubicBezTo>
                    <a:pt x="863" y="617"/>
                    <a:pt x="863" y="617"/>
                    <a:pt x="863" y="617"/>
                  </a:cubicBezTo>
                  <a:cubicBezTo>
                    <a:pt x="896" y="599"/>
                    <a:pt x="919" y="563"/>
                    <a:pt x="919" y="521"/>
                  </a:cubicBezTo>
                  <a:cubicBezTo>
                    <a:pt x="919" y="491"/>
                    <a:pt x="907" y="464"/>
                    <a:pt x="887" y="444"/>
                  </a:cubicBezTo>
                  <a:cubicBezTo>
                    <a:pt x="996" y="287"/>
                    <a:pt x="996" y="287"/>
                    <a:pt x="996" y="287"/>
                  </a:cubicBezTo>
                  <a:cubicBezTo>
                    <a:pt x="1013" y="297"/>
                    <a:pt x="1033" y="303"/>
                    <a:pt x="1053" y="305"/>
                  </a:cubicBezTo>
                  <a:cubicBezTo>
                    <a:pt x="1053" y="792"/>
                    <a:pt x="1053" y="792"/>
                    <a:pt x="1053" y="792"/>
                  </a:cubicBezTo>
                  <a:cubicBezTo>
                    <a:pt x="1058" y="792"/>
                    <a:pt x="1063" y="792"/>
                    <a:pt x="1068" y="792"/>
                  </a:cubicBezTo>
                  <a:cubicBezTo>
                    <a:pt x="1073" y="792"/>
                    <a:pt x="1078" y="792"/>
                    <a:pt x="1083" y="792"/>
                  </a:cubicBezTo>
                  <a:cubicBezTo>
                    <a:pt x="1083" y="305"/>
                    <a:pt x="1083" y="305"/>
                    <a:pt x="1083" y="305"/>
                  </a:cubicBezTo>
                  <a:cubicBezTo>
                    <a:pt x="1112" y="302"/>
                    <a:pt x="1138" y="292"/>
                    <a:pt x="1159" y="276"/>
                  </a:cubicBezTo>
                  <a:cubicBezTo>
                    <a:pt x="1266" y="373"/>
                    <a:pt x="1266" y="373"/>
                    <a:pt x="1266" y="373"/>
                  </a:cubicBezTo>
                  <a:cubicBezTo>
                    <a:pt x="1258" y="388"/>
                    <a:pt x="1253" y="406"/>
                    <a:pt x="1253" y="424"/>
                  </a:cubicBezTo>
                  <a:cubicBezTo>
                    <a:pt x="1253" y="467"/>
                    <a:pt x="1278" y="504"/>
                    <a:pt x="1314" y="522"/>
                  </a:cubicBezTo>
                  <a:cubicBezTo>
                    <a:pt x="1193" y="815"/>
                    <a:pt x="1193" y="815"/>
                    <a:pt x="1193" y="815"/>
                  </a:cubicBezTo>
                  <a:cubicBezTo>
                    <a:pt x="1198" y="817"/>
                    <a:pt x="1204" y="819"/>
                    <a:pt x="1209" y="822"/>
                  </a:cubicBezTo>
                  <a:cubicBezTo>
                    <a:pt x="1331" y="529"/>
                    <a:pt x="1331" y="529"/>
                    <a:pt x="1331" y="529"/>
                  </a:cubicBezTo>
                  <a:cubicBezTo>
                    <a:pt x="1341" y="532"/>
                    <a:pt x="1351" y="533"/>
                    <a:pt x="1363" y="533"/>
                  </a:cubicBezTo>
                  <a:cubicBezTo>
                    <a:pt x="1409" y="533"/>
                    <a:pt x="1448" y="505"/>
                    <a:pt x="1464" y="464"/>
                  </a:cubicBezTo>
                  <a:cubicBezTo>
                    <a:pt x="1559" y="472"/>
                    <a:pt x="1559" y="472"/>
                    <a:pt x="1559" y="472"/>
                  </a:cubicBezTo>
                  <a:cubicBezTo>
                    <a:pt x="1558" y="477"/>
                    <a:pt x="1558" y="483"/>
                    <a:pt x="1558" y="488"/>
                  </a:cubicBezTo>
                  <a:cubicBezTo>
                    <a:pt x="1558" y="527"/>
                    <a:pt x="1572" y="562"/>
                    <a:pt x="1596" y="589"/>
                  </a:cubicBezTo>
                  <a:cubicBezTo>
                    <a:pt x="1302" y="883"/>
                    <a:pt x="1302" y="883"/>
                    <a:pt x="1302" y="883"/>
                  </a:cubicBezTo>
                  <a:cubicBezTo>
                    <a:pt x="1310" y="889"/>
                    <a:pt x="1317" y="897"/>
                    <a:pt x="1324" y="904"/>
                  </a:cubicBezTo>
                  <a:cubicBezTo>
                    <a:pt x="1618" y="610"/>
                    <a:pt x="1618" y="610"/>
                    <a:pt x="1618" y="610"/>
                  </a:cubicBezTo>
                  <a:cubicBezTo>
                    <a:pt x="1639" y="625"/>
                    <a:pt x="1664" y="636"/>
                    <a:pt x="1691" y="640"/>
                  </a:cubicBezTo>
                  <a:cubicBezTo>
                    <a:pt x="1678" y="771"/>
                    <a:pt x="1678" y="771"/>
                    <a:pt x="1678" y="771"/>
                  </a:cubicBezTo>
                  <a:cubicBezTo>
                    <a:pt x="1623" y="777"/>
                    <a:pt x="1581" y="823"/>
                    <a:pt x="1581" y="879"/>
                  </a:cubicBezTo>
                  <a:cubicBezTo>
                    <a:pt x="1581" y="891"/>
                    <a:pt x="1583" y="903"/>
                    <a:pt x="1586" y="914"/>
                  </a:cubicBezTo>
                  <a:cubicBezTo>
                    <a:pt x="1385" y="997"/>
                    <a:pt x="1385" y="997"/>
                    <a:pt x="1385" y="997"/>
                  </a:cubicBezTo>
                  <a:cubicBezTo>
                    <a:pt x="1387" y="1003"/>
                    <a:pt x="1390" y="1008"/>
                    <a:pt x="1392" y="1014"/>
                  </a:cubicBezTo>
                  <a:cubicBezTo>
                    <a:pt x="1593" y="930"/>
                    <a:pt x="1593" y="930"/>
                    <a:pt x="1593" y="930"/>
                  </a:cubicBezTo>
                  <a:cubicBezTo>
                    <a:pt x="1612" y="965"/>
                    <a:pt x="1648" y="989"/>
                    <a:pt x="1690" y="989"/>
                  </a:cubicBezTo>
                  <a:cubicBezTo>
                    <a:pt x="1719" y="989"/>
                    <a:pt x="1745" y="978"/>
                    <a:pt x="1764" y="960"/>
                  </a:cubicBezTo>
                  <a:cubicBezTo>
                    <a:pt x="1983" y="1078"/>
                    <a:pt x="1983" y="1078"/>
                    <a:pt x="1983" y="1078"/>
                  </a:cubicBezTo>
                  <a:cubicBezTo>
                    <a:pt x="1978" y="1092"/>
                    <a:pt x="1974" y="1107"/>
                    <a:pt x="1973" y="1123"/>
                  </a:cubicBezTo>
                  <a:cubicBezTo>
                    <a:pt x="1414" y="1123"/>
                    <a:pt x="1414" y="1123"/>
                    <a:pt x="1414" y="1123"/>
                  </a:cubicBezTo>
                  <a:cubicBezTo>
                    <a:pt x="1415" y="1128"/>
                    <a:pt x="1415" y="1133"/>
                    <a:pt x="1415" y="1138"/>
                  </a:cubicBezTo>
                  <a:cubicBezTo>
                    <a:pt x="1415" y="1143"/>
                    <a:pt x="1415" y="1148"/>
                    <a:pt x="1414" y="1153"/>
                  </a:cubicBezTo>
                  <a:cubicBezTo>
                    <a:pt x="1973" y="1153"/>
                    <a:pt x="1973" y="1153"/>
                    <a:pt x="1973" y="1153"/>
                  </a:cubicBezTo>
                  <a:cubicBezTo>
                    <a:pt x="1978" y="1193"/>
                    <a:pt x="1998" y="1229"/>
                    <a:pt x="2028" y="1253"/>
                  </a:cubicBezTo>
                  <a:lnTo>
                    <a:pt x="1940" y="1369"/>
                  </a:lnTo>
                  <a:close/>
                  <a:moveTo>
                    <a:pt x="1350" y="1031"/>
                  </a:moveTo>
                  <a:cubicBezTo>
                    <a:pt x="1348" y="1025"/>
                    <a:pt x="1345" y="1020"/>
                    <a:pt x="1343" y="1014"/>
                  </a:cubicBezTo>
                  <a:cubicBezTo>
                    <a:pt x="1330" y="985"/>
                    <a:pt x="1313" y="959"/>
                    <a:pt x="1292" y="936"/>
                  </a:cubicBezTo>
                  <a:cubicBezTo>
                    <a:pt x="1285" y="928"/>
                    <a:pt x="1278" y="921"/>
                    <a:pt x="1270" y="915"/>
                  </a:cubicBezTo>
                  <a:cubicBezTo>
                    <a:pt x="1247" y="894"/>
                    <a:pt x="1221" y="876"/>
                    <a:pt x="1192" y="863"/>
                  </a:cubicBezTo>
                  <a:cubicBezTo>
                    <a:pt x="1186" y="861"/>
                    <a:pt x="1181" y="858"/>
                    <a:pt x="1175" y="856"/>
                  </a:cubicBezTo>
                  <a:cubicBezTo>
                    <a:pt x="1147" y="845"/>
                    <a:pt x="1116" y="839"/>
                    <a:pt x="1083" y="837"/>
                  </a:cubicBezTo>
                  <a:cubicBezTo>
                    <a:pt x="1079" y="837"/>
                    <a:pt x="1073" y="837"/>
                    <a:pt x="1068" y="837"/>
                  </a:cubicBezTo>
                  <a:cubicBezTo>
                    <a:pt x="1063" y="837"/>
                    <a:pt x="1058" y="837"/>
                    <a:pt x="1053" y="837"/>
                  </a:cubicBezTo>
                  <a:cubicBezTo>
                    <a:pt x="1021" y="839"/>
                    <a:pt x="990" y="845"/>
                    <a:pt x="962" y="856"/>
                  </a:cubicBezTo>
                  <a:cubicBezTo>
                    <a:pt x="956" y="858"/>
                    <a:pt x="950" y="861"/>
                    <a:pt x="945" y="863"/>
                  </a:cubicBezTo>
                  <a:cubicBezTo>
                    <a:pt x="916" y="876"/>
                    <a:pt x="890" y="894"/>
                    <a:pt x="866" y="915"/>
                  </a:cubicBezTo>
                  <a:cubicBezTo>
                    <a:pt x="859" y="921"/>
                    <a:pt x="852" y="928"/>
                    <a:pt x="845" y="936"/>
                  </a:cubicBezTo>
                  <a:cubicBezTo>
                    <a:pt x="824" y="959"/>
                    <a:pt x="807" y="985"/>
                    <a:pt x="794" y="1014"/>
                  </a:cubicBezTo>
                  <a:cubicBezTo>
                    <a:pt x="791" y="1020"/>
                    <a:pt x="789" y="1025"/>
                    <a:pt x="787" y="1031"/>
                  </a:cubicBezTo>
                  <a:cubicBezTo>
                    <a:pt x="776" y="1060"/>
                    <a:pt x="769" y="1091"/>
                    <a:pt x="768" y="1123"/>
                  </a:cubicBezTo>
                  <a:cubicBezTo>
                    <a:pt x="767" y="1128"/>
                    <a:pt x="767" y="1133"/>
                    <a:pt x="767" y="1138"/>
                  </a:cubicBezTo>
                  <a:cubicBezTo>
                    <a:pt x="767" y="1143"/>
                    <a:pt x="767" y="1148"/>
                    <a:pt x="768" y="1153"/>
                  </a:cubicBezTo>
                  <a:cubicBezTo>
                    <a:pt x="769" y="1185"/>
                    <a:pt x="776" y="1216"/>
                    <a:pt x="787" y="1245"/>
                  </a:cubicBezTo>
                  <a:cubicBezTo>
                    <a:pt x="789" y="1250"/>
                    <a:pt x="791" y="1256"/>
                    <a:pt x="794" y="1261"/>
                  </a:cubicBezTo>
                  <a:cubicBezTo>
                    <a:pt x="807" y="1290"/>
                    <a:pt x="824" y="1317"/>
                    <a:pt x="845" y="1340"/>
                  </a:cubicBezTo>
                  <a:cubicBezTo>
                    <a:pt x="852" y="1347"/>
                    <a:pt x="859" y="1354"/>
                    <a:pt x="866" y="1361"/>
                  </a:cubicBezTo>
                  <a:cubicBezTo>
                    <a:pt x="890" y="1382"/>
                    <a:pt x="916" y="1399"/>
                    <a:pt x="945" y="1412"/>
                  </a:cubicBezTo>
                  <a:cubicBezTo>
                    <a:pt x="950" y="1415"/>
                    <a:pt x="956" y="1417"/>
                    <a:pt x="962" y="1419"/>
                  </a:cubicBezTo>
                  <a:cubicBezTo>
                    <a:pt x="990" y="1430"/>
                    <a:pt x="1021" y="1437"/>
                    <a:pt x="1053" y="1439"/>
                  </a:cubicBezTo>
                  <a:cubicBezTo>
                    <a:pt x="1058" y="1439"/>
                    <a:pt x="1063" y="1439"/>
                    <a:pt x="1068" y="1439"/>
                  </a:cubicBezTo>
                  <a:cubicBezTo>
                    <a:pt x="1073" y="1439"/>
                    <a:pt x="1079" y="1439"/>
                    <a:pt x="1083" y="1439"/>
                  </a:cubicBezTo>
                  <a:cubicBezTo>
                    <a:pt x="1116" y="1437"/>
                    <a:pt x="1147" y="1430"/>
                    <a:pt x="1175" y="1419"/>
                  </a:cubicBezTo>
                  <a:cubicBezTo>
                    <a:pt x="1181" y="1417"/>
                    <a:pt x="1186" y="1415"/>
                    <a:pt x="1192" y="1412"/>
                  </a:cubicBezTo>
                  <a:cubicBezTo>
                    <a:pt x="1221" y="1399"/>
                    <a:pt x="1247" y="1382"/>
                    <a:pt x="1270" y="1361"/>
                  </a:cubicBezTo>
                  <a:cubicBezTo>
                    <a:pt x="1278" y="1354"/>
                    <a:pt x="1285" y="1347"/>
                    <a:pt x="1292" y="1340"/>
                  </a:cubicBezTo>
                  <a:cubicBezTo>
                    <a:pt x="1313" y="1317"/>
                    <a:pt x="1330" y="1290"/>
                    <a:pt x="1343" y="1261"/>
                  </a:cubicBezTo>
                  <a:cubicBezTo>
                    <a:pt x="1345" y="1256"/>
                    <a:pt x="1348" y="1250"/>
                    <a:pt x="1350" y="1245"/>
                  </a:cubicBezTo>
                  <a:cubicBezTo>
                    <a:pt x="1361" y="1216"/>
                    <a:pt x="1368" y="1185"/>
                    <a:pt x="1369" y="1153"/>
                  </a:cubicBezTo>
                  <a:cubicBezTo>
                    <a:pt x="1369" y="1148"/>
                    <a:pt x="1370" y="1143"/>
                    <a:pt x="1370" y="1138"/>
                  </a:cubicBezTo>
                  <a:cubicBezTo>
                    <a:pt x="1370" y="1133"/>
                    <a:pt x="1369" y="1128"/>
                    <a:pt x="1369" y="1123"/>
                  </a:cubicBezTo>
                  <a:cubicBezTo>
                    <a:pt x="1368" y="1091"/>
                    <a:pt x="1361" y="1060"/>
                    <a:pt x="1350" y="1031"/>
                  </a:cubicBezTo>
                  <a:close/>
                </a:path>
              </a:pathLst>
            </a:custGeom>
            <a:solidFill>
              <a:schemeClr val="tx1"/>
            </a:solidFill>
            <a:ln>
              <a:noFill/>
            </a:ln>
          </p:spPr>
          <p:txBody>
            <a:bodyPr vert="horz" wrap="square" lIns="124330" tIns="62165" rIns="124330" bIns="62165" numCol="1" anchor="t" anchorCtr="0" compatLnSpc="1">
              <a:prstTxWarp prst="textNoShape">
                <a:avLst/>
              </a:prstTxWarp>
            </a:bodyPr>
            <a:lstStyle/>
            <a:p>
              <a:pPr defTabSz="932417"/>
              <a:endParaRPr lang="en-US" sz="1903">
                <a:solidFill>
                  <a:prstClr val="white"/>
                </a:solidFill>
              </a:endParaRPr>
            </a:p>
          </p:txBody>
        </p:sp>
      </p:grpSp>
      <p:grpSp>
        <p:nvGrpSpPr>
          <p:cNvPr id="47" name="Group 46"/>
          <p:cNvGrpSpPr/>
          <p:nvPr/>
        </p:nvGrpSpPr>
        <p:grpSpPr>
          <a:xfrm>
            <a:off x="7444128" y="2136918"/>
            <a:ext cx="1230069" cy="1234956"/>
            <a:chOff x="6259896" y="3521405"/>
            <a:chExt cx="1230243" cy="1235131"/>
          </a:xfrm>
        </p:grpSpPr>
        <p:sp>
          <p:nvSpPr>
            <p:cNvPr id="21" name="Freeform 80"/>
            <p:cNvSpPr>
              <a:spLocks noEditPoints="1"/>
            </p:cNvSpPr>
            <p:nvPr/>
          </p:nvSpPr>
          <p:spPr bwMode="auto">
            <a:xfrm>
              <a:off x="6438309" y="3521405"/>
              <a:ext cx="869811" cy="914400"/>
            </a:xfrm>
            <a:custGeom>
              <a:avLst/>
              <a:gdLst>
                <a:gd name="T0" fmla="*/ 952 w 1833"/>
                <a:gd name="T1" fmla="*/ 1301 h 2225"/>
                <a:gd name="T2" fmla="*/ 882 w 1833"/>
                <a:gd name="T3" fmla="*/ 1413 h 2225"/>
                <a:gd name="T4" fmla="*/ 677 w 1833"/>
                <a:gd name="T5" fmla="*/ 2162 h 2225"/>
                <a:gd name="T6" fmla="*/ 1156 w 1833"/>
                <a:gd name="T7" fmla="*/ 2162 h 2225"/>
                <a:gd name="T8" fmla="*/ 1071 w 1833"/>
                <a:gd name="T9" fmla="*/ 2089 h 2225"/>
                <a:gd name="T10" fmla="*/ 785 w 1833"/>
                <a:gd name="T11" fmla="*/ 2039 h 2225"/>
                <a:gd name="T12" fmla="*/ 1071 w 1833"/>
                <a:gd name="T13" fmla="*/ 2089 h 2225"/>
                <a:gd name="T14" fmla="*/ 760 w 1833"/>
                <a:gd name="T15" fmla="*/ 1949 h 2225"/>
                <a:gd name="T16" fmla="*/ 1096 w 1833"/>
                <a:gd name="T17" fmla="*/ 1949 h 2225"/>
                <a:gd name="T18" fmla="*/ 1026 w 1833"/>
                <a:gd name="T19" fmla="*/ 1801 h 2225"/>
                <a:gd name="T20" fmla="*/ 1061 w 1833"/>
                <a:gd name="T21" fmla="*/ 1836 h 2225"/>
                <a:gd name="T22" fmla="*/ 260 w 1833"/>
                <a:gd name="T23" fmla="*/ 1329 h 2225"/>
                <a:gd name="T24" fmla="*/ 748 w 1833"/>
                <a:gd name="T25" fmla="*/ 1136 h 2225"/>
                <a:gd name="T26" fmla="*/ 190 w 1833"/>
                <a:gd name="T27" fmla="*/ 1329 h 2225"/>
                <a:gd name="T28" fmla="*/ 0 w 1833"/>
                <a:gd name="T29" fmla="*/ 1476 h 2225"/>
                <a:gd name="T30" fmla="*/ 416 w 1833"/>
                <a:gd name="T31" fmla="*/ 2225 h 2225"/>
                <a:gd name="T32" fmla="*/ 416 w 1833"/>
                <a:gd name="T33" fmla="*/ 1413 h 2225"/>
                <a:gd name="T34" fmla="*/ 83 w 1833"/>
                <a:gd name="T35" fmla="*/ 2064 h 2225"/>
                <a:gd name="T36" fmla="*/ 419 w 1833"/>
                <a:gd name="T37" fmla="*/ 2064 h 2225"/>
                <a:gd name="T38" fmla="*/ 108 w 1833"/>
                <a:gd name="T39" fmla="*/ 1974 h 2225"/>
                <a:gd name="T40" fmla="*/ 394 w 1833"/>
                <a:gd name="T41" fmla="*/ 1924 h 2225"/>
                <a:gd name="T42" fmla="*/ 384 w 1833"/>
                <a:gd name="T43" fmla="*/ 1836 h 2225"/>
                <a:gd name="T44" fmla="*/ 419 w 1833"/>
                <a:gd name="T45" fmla="*/ 1801 h 2225"/>
                <a:gd name="T46" fmla="*/ 1643 w 1833"/>
                <a:gd name="T47" fmla="*/ 1413 h 2225"/>
                <a:gd name="T48" fmla="*/ 1082 w 1833"/>
                <a:gd name="T49" fmla="*/ 1101 h 2225"/>
                <a:gd name="T50" fmla="*/ 1415 w 1833"/>
                <a:gd name="T51" fmla="*/ 1171 h 2225"/>
                <a:gd name="T52" fmla="*/ 1417 w 1833"/>
                <a:gd name="T53" fmla="*/ 1413 h 2225"/>
                <a:gd name="T54" fmla="*/ 1417 w 1833"/>
                <a:gd name="T55" fmla="*/ 2225 h 2225"/>
                <a:gd name="T56" fmla="*/ 1833 w 1833"/>
                <a:gd name="T57" fmla="*/ 1476 h 2225"/>
                <a:gd name="T58" fmla="*/ 1462 w 1833"/>
                <a:gd name="T59" fmla="*/ 2089 h 2225"/>
                <a:gd name="T60" fmla="*/ 1748 w 1833"/>
                <a:gd name="T61" fmla="*/ 2039 h 2225"/>
                <a:gd name="T62" fmla="*/ 1748 w 1833"/>
                <a:gd name="T63" fmla="*/ 1974 h 2225"/>
                <a:gd name="T64" fmla="*/ 1462 w 1833"/>
                <a:gd name="T65" fmla="*/ 1924 h 2225"/>
                <a:gd name="T66" fmla="*/ 1748 w 1833"/>
                <a:gd name="T67" fmla="*/ 1974 h 2225"/>
                <a:gd name="T68" fmla="*/ 1738 w 1833"/>
                <a:gd name="T69" fmla="*/ 1766 h 2225"/>
                <a:gd name="T70" fmla="*/ 650 w 1833"/>
                <a:gd name="T71" fmla="*/ 592 h 2225"/>
                <a:gd name="T72" fmla="*/ 1296 w 1833"/>
                <a:gd name="T73" fmla="*/ 113 h 2225"/>
                <a:gd name="T74" fmla="*/ 537 w 1833"/>
                <a:gd name="T75" fmla="*/ 113 h 2225"/>
                <a:gd name="T76" fmla="*/ 603 w 1833"/>
                <a:gd name="T77" fmla="*/ 113 h 2225"/>
                <a:gd name="T78" fmla="*/ 1231 w 1833"/>
                <a:gd name="T79" fmla="*/ 113 h 2225"/>
                <a:gd name="T80" fmla="*/ 650 w 1833"/>
                <a:gd name="T81" fmla="*/ 526 h 2225"/>
                <a:gd name="T82" fmla="*/ 405 w 1833"/>
                <a:gd name="T83" fmla="*/ 902 h 2225"/>
                <a:gd name="T84" fmla="*/ 803 w 1833"/>
                <a:gd name="T85" fmla="*/ 1101 h 2225"/>
                <a:gd name="T86" fmla="*/ 882 w 1833"/>
                <a:gd name="T87" fmla="*/ 1250 h 2225"/>
                <a:gd name="T88" fmla="*/ 1031 w 1833"/>
                <a:gd name="T89" fmla="*/ 1171 h 2225"/>
                <a:gd name="T90" fmla="*/ 952 w 1833"/>
                <a:gd name="T91" fmla="*/ 1021 h 2225"/>
                <a:gd name="T92" fmla="*/ 1457 w 1833"/>
                <a:gd name="T93" fmla="*/ 874 h 2225"/>
                <a:gd name="T94" fmla="*/ 1303 w 1833"/>
                <a:gd name="T95" fmla="*/ 652 h 2225"/>
                <a:gd name="T96" fmla="*/ 530 w 1833"/>
                <a:gd name="T97" fmla="*/ 652 h 2225"/>
                <a:gd name="T98" fmla="*/ 377 w 1833"/>
                <a:gd name="T99" fmla="*/ 874 h 2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33" h="2225">
                  <a:moveTo>
                    <a:pt x="1093" y="1413"/>
                  </a:moveTo>
                  <a:cubicBezTo>
                    <a:pt x="952" y="1413"/>
                    <a:pt x="952" y="1413"/>
                    <a:pt x="952" y="1413"/>
                  </a:cubicBezTo>
                  <a:cubicBezTo>
                    <a:pt x="952" y="1301"/>
                    <a:pt x="952" y="1301"/>
                    <a:pt x="952" y="1301"/>
                  </a:cubicBezTo>
                  <a:cubicBezTo>
                    <a:pt x="940" y="1304"/>
                    <a:pt x="929" y="1305"/>
                    <a:pt x="917" y="1305"/>
                  </a:cubicBezTo>
                  <a:cubicBezTo>
                    <a:pt x="905" y="1305"/>
                    <a:pt x="893" y="1304"/>
                    <a:pt x="882" y="1301"/>
                  </a:cubicBezTo>
                  <a:cubicBezTo>
                    <a:pt x="882" y="1413"/>
                    <a:pt x="882" y="1413"/>
                    <a:pt x="882" y="1413"/>
                  </a:cubicBezTo>
                  <a:cubicBezTo>
                    <a:pt x="740" y="1413"/>
                    <a:pt x="740" y="1413"/>
                    <a:pt x="740" y="1413"/>
                  </a:cubicBezTo>
                  <a:cubicBezTo>
                    <a:pt x="705" y="1413"/>
                    <a:pt x="677" y="1441"/>
                    <a:pt x="677" y="1476"/>
                  </a:cubicBezTo>
                  <a:cubicBezTo>
                    <a:pt x="677" y="2162"/>
                    <a:pt x="677" y="2162"/>
                    <a:pt x="677" y="2162"/>
                  </a:cubicBezTo>
                  <a:cubicBezTo>
                    <a:pt x="677" y="2197"/>
                    <a:pt x="705" y="2225"/>
                    <a:pt x="740" y="2225"/>
                  </a:cubicBezTo>
                  <a:cubicBezTo>
                    <a:pt x="1093" y="2225"/>
                    <a:pt x="1093" y="2225"/>
                    <a:pt x="1093" y="2225"/>
                  </a:cubicBezTo>
                  <a:cubicBezTo>
                    <a:pt x="1128" y="2225"/>
                    <a:pt x="1156" y="2197"/>
                    <a:pt x="1156" y="2162"/>
                  </a:cubicBezTo>
                  <a:cubicBezTo>
                    <a:pt x="1156" y="1476"/>
                    <a:pt x="1156" y="1476"/>
                    <a:pt x="1156" y="1476"/>
                  </a:cubicBezTo>
                  <a:cubicBezTo>
                    <a:pt x="1156" y="1441"/>
                    <a:pt x="1128" y="1413"/>
                    <a:pt x="1093" y="1413"/>
                  </a:cubicBezTo>
                  <a:close/>
                  <a:moveTo>
                    <a:pt x="1071" y="2089"/>
                  </a:moveTo>
                  <a:cubicBezTo>
                    <a:pt x="785" y="2089"/>
                    <a:pt x="785" y="2089"/>
                    <a:pt x="785" y="2089"/>
                  </a:cubicBezTo>
                  <a:cubicBezTo>
                    <a:pt x="771" y="2089"/>
                    <a:pt x="760" y="2078"/>
                    <a:pt x="760" y="2064"/>
                  </a:cubicBezTo>
                  <a:cubicBezTo>
                    <a:pt x="760" y="2050"/>
                    <a:pt x="771" y="2039"/>
                    <a:pt x="785" y="2039"/>
                  </a:cubicBezTo>
                  <a:cubicBezTo>
                    <a:pt x="1071" y="2039"/>
                    <a:pt x="1071" y="2039"/>
                    <a:pt x="1071" y="2039"/>
                  </a:cubicBezTo>
                  <a:cubicBezTo>
                    <a:pt x="1085" y="2039"/>
                    <a:pt x="1096" y="2050"/>
                    <a:pt x="1096" y="2064"/>
                  </a:cubicBezTo>
                  <a:cubicBezTo>
                    <a:pt x="1096" y="2078"/>
                    <a:pt x="1085" y="2089"/>
                    <a:pt x="1071" y="2089"/>
                  </a:cubicBezTo>
                  <a:close/>
                  <a:moveTo>
                    <a:pt x="1071" y="1974"/>
                  </a:moveTo>
                  <a:cubicBezTo>
                    <a:pt x="785" y="1974"/>
                    <a:pt x="785" y="1974"/>
                    <a:pt x="785" y="1974"/>
                  </a:cubicBezTo>
                  <a:cubicBezTo>
                    <a:pt x="771" y="1974"/>
                    <a:pt x="760" y="1963"/>
                    <a:pt x="760" y="1949"/>
                  </a:cubicBezTo>
                  <a:cubicBezTo>
                    <a:pt x="760" y="1935"/>
                    <a:pt x="771" y="1924"/>
                    <a:pt x="785" y="1924"/>
                  </a:cubicBezTo>
                  <a:cubicBezTo>
                    <a:pt x="1071" y="1924"/>
                    <a:pt x="1071" y="1924"/>
                    <a:pt x="1071" y="1924"/>
                  </a:cubicBezTo>
                  <a:cubicBezTo>
                    <a:pt x="1085" y="1924"/>
                    <a:pt x="1096" y="1935"/>
                    <a:pt x="1096" y="1949"/>
                  </a:cubicBezTo>
                  <a:cubicBezTo>
                    <a:pt x="1096" y="1963"/>
                    <a:pt x="1085" y="1974"/>
                    <a:pt x="1071" y="1974"/>
                  </a:cubicBezTo>
                  <a:close/>
                  <a:moveTo>
                    <a:pt x="1061" y="1836"/>
                  </a:moveTo>
                  <a:cubicBezTo>
                    <a:pt x="1042" y="1836"/>
                    <a:pt x="1026" y="1820"/>
                    <a:pt x="1026" y="1801"/>
                  </a:cubicBezTo>
                  <a:cubicBezTo>
                    <a:pt x="1026" y="1782"/>
                    <a:pt x="1042" y="1766"/>
                    <a:pt x="1061" y="1766"/>
                  </a:cubicBezTo>
                  <a:cubicBezTo>
                    <a:pt x="1081" y="1766"/>
                    <a:pt x="1096" y="1782"/>
                    <a:pt x="1096" y="1801"/>
                  </a:cubicBezTo>
                  <a:cubicBezTo>
                    <a:pt x="1096" y="1820"/>
                    <a:pt x="1081" y="1836"/>
                    <a:pt x="1061" y="1836"/>
                  </a:cubicBezTo>
                  <a:close/>
                  <a:moveTo>
                    <a:pt x="416" y="1413"/>
                  </a:moveTo>
                  <a:cubicBezTo>
                    <a:pt x="260" y="1413"/>
                    <a:pt x="260" y="1413"/>
                    <a:pt x="260" y="1413"/>
                  </a:cubicBezTo>
                  <a:cubicBezTo>
                    <a:pt x="260" y="1329"/>
                    <a:pt x="260" y="1329"/>
                    <a:pt x="260" y="1329"/>
                  </a:cubicBezTo>
                  <a:cubicBezTo>
                    <a:pt x="260" y="1242"/>
                    <a:pt x="331" y="1171"/>
                    <a:pt x="418" y="1171"/>
                  </a:cubicBezTo>
                  <a:cubicBezTo>
                    <a:pt x="751" y="1171"/>
                    <a:pt x="751" y="1171"/>
                    <a:pt x="751" y="1171"/>
                  </a:cubicBezTo>
                  <a:cubicBezTo>
                    <a:pt x="749" y="1159"/>
                    <a:pt x="748" y="1148"/>
                    <a:pt x="748" y="1136"/>
                  </a:cubicBezTo>
                  <a:cubicBezTo>
                    <a:pt x="748" y="1124"/>
                    <a:pt x="749" y="1112"/>
                    <a:pt x="751" y="1101"/>
                  </a:cubicBezTo>
                  <a:cubicBezTo>
                    <a:pt x="418" y="1101"/>
                    <a:pt x="418" y="1101"/>
                    <a:pt x="418" y="1101"/>
                  </a:cubicBezTo>
                  <a:cubicBezTo>
                    <a:pt x="293" y="1101"/>
                    <a:pt x="190" y="1203"/>
                    <a:pt x="190" y="1329"/>
                  </a:cubicBezTo>
                  <a:cubicBezTo>
                    <a:pt x="190" y="1413"/>
                    <a:pt x="190" y="1413"/>
                    <a:pt x="190" y="1413"/>
                  </a:cubicBezTo>
                  <a:cubicBezTo>
                    <a:pt x="63" y="1413"/>
                    <a:pt x="63" y="1413"/>
                    <a:pt x="63" y="1413"/>
                  </a:cubicBezTo>
                  <a:cubicBezTo>
                    <a:pt x="28" y="1413"/>
                    <a:pt x="0" y="1441"/>
                    <a:pt x="0" y="1476"/>
                  </a:cubicBezTo>
                  <a:cubicBezTo>
                    <a:pt x="0" y="2162"/>
                    <a:pt x="0" y="2162"/>
                    <a:pt x="0" y="2162"/>
                  </a:cubicBezTo>
                  <a:cubicBezTo>
                    <a:pt x="0" y="2197"/>
                    <a:pt x="28" y="2225"/>
                    <a:pt x="63" y="2225"/>
                  </a:cubicBezTo>
                  <a:cubicBezTo>
                    <a:pt x="416" y="2225"/>
                    <a:pt x="416" y="2225"/>
                    <a:pt x="416" y="2225"/>
                  </a:cubicBezTo>
                  <a:cubicBezTo>
                    <a:pt x="451" y="2225"/>
                    <a:pt x="480" y="2197"/>
                    <a:pt x="480" y="2162"/>
                  </a:cubicBezTo>
                  <a:cubicBezTo>
                    <a:pt x="480" y="1476"/>
                    <a:pt x="480" y="1476"/>
                    <a:pt x="480" y="1476"/>
                  </a:cubicBezTo>
                  <a:cubicBezTo>
                    <a:pt x="480" y="1441"/>
                    <a:pt x="451" y="1413"/>
                    <a:pt x="416" y="1413"/>
                  </a:cubicBezTo>
                  <a:close/>
                  <a:moveTo>
                    <a:pt x="394" y="2089"/>
                  </a:moveTo>
                  <a:cubicBezTo>
                    <a:pt x="108" y="2089"/>
                    <a:pt x="108" y="2089"/>
                    <a:pt x="108" y="2089"/>
                  </a:cubicBezTo>
                  <a:cubicBezTo>
                    <a:pt x="94" y="2089"/>
                    <a:pt x="83" y="2078"/>
                    <a:pt x="83" y="2064"/>
                  </a:cubicBezTo>
                  <a:cubicBezTo>
                    <a:pt x="83" y="2050"/>
                    <a:pt x="94" y="2039"/>
                    <a:pt x="108" y="2039"/>
                  </a:cubicBezTo>
                  <a:cubicBezTo>
                    <a:pt x="394" y="2039"/>
                    <a:pt x="394" y="2039"/>
                    <a:pt x="394" y="2039"/>
                  </a:cubicBezTo>
                  <a:cubicBezTo>
                    <a:pt x="408" y="2039"/>
                    <a:pt x="419" y="2050"/>
                    <a:pt x="419" y="2064"/>
                  </a:cubicBezTo>
                  <a:cubicBezTo>
                    <a:pt x="419" y="2078"/>
                    <a:pt x="408" y="2089"/>
                    <a:pt x="394" y="2089"/>
                  </a:cubicBezTo>
                  <a:close/>
                  <a:moveTo>
                    <a:pt x="394" y="1974"/>
                  </a:moveTo>
                  <a:cubicBezTo>
                    <a:pt x="108" y="1974"/>
                    <a:pt x="108" y="1974"/>
                    <a:pt x="108" y="1974"/>
                  </a:cubicBezTo>
                  <a:cubicBezTo>
                    <a:pt x="94" y="1974"/>
                    <a:pt x="83" y="1963"/>
                    <a:pt x="83" y="1949"/>
                  </a:cubicBezTo>
                  <a:cubicBezTo>
                    <a:pt x="83" y="1935"/>
                    <a:pt x="94" y="1924"/>
                    <a:pt x="108" y="1924"/>
                  </a:cubicBezTo>
                  <a:cubicBezTo>
                    <a:pt x="394" y="1924"/>
                    <a:pt x="394" y="1924"/>
                    <a:pt x="394" y="1924"/>
                  </a:cubicBezTo>
                  <a:cubicBezTo>
                    <a:pt x="408" y="1924"/>
                    <a:pt x="419" y="1935"/>
                    <a:pt x="419" y="1949"/>
                  </a:cubicBezTo>
                  <a:cubicBezTo>
                    <a:pt x="419" y="1963"/>
                    <a:pt x="408" y="1974"/>
                    <a:pt x="394" y="1974"/>
                  </a:cubicBezTo>
                  <a:close/>
                  <a:moveTo>
                    <a:pt x="384" y="1836"/>
                  </a:moveTo>
                  <a:cubicBezTo>
                    <a:pt x="365" y="1836"/>
                    <a:pt x="350" y="1820"/>
                    <a:pt x="350" y="1801"/>
                  </a:cubicBezTo>
                  <a:cubicBezTo>
                    <a:pt x="350" y="1782"/>
                    <a:pt x="365" y="1766"/>
                    <a:pt x="384" y="1766"/>
                  </a:cubicBezTo>
                  <a:cubicBezTo>
                    <a:pt x="404" y="1766"/>
                    <a:pt x="419" y="1782"/>
                    <a:pt x="419" y="1801"/>
                  </a:cubicBezTo>
                  <a:cubicBezTo>
                    <a:pt x="419" y="1820"/>
                    <a:pt x="404" y="1836"/>
                    <a:pt x="384" y="1836"/>
                  </a:cubicBezTo>
                  <a:close/>
                  <a:moveTo>
                    <a:pt x="1770" y="1413"/>
                  </a:moveTo>
                  <a:cubicBezTo>
                    <a:pt x="1643" y="1413"/>
                    <a:pt x="1643" y="1413"/>
                    <a:pt x="1643" y="1413"/>
                  </a:cubicBezTo>
                  <a:cubicBezTo>
                    <a:pt x="1643" y="1329"/>
                    <a:pt x="1643" y="1329"/>
                    <a:pt x="1643" y="1329"/>
                  </a:cubicBezTo>
                  <a:cubicBezTo>
                    <a:pt x="1643" y="1203"/>
                    <a:pt x="1541" y="1101"/>
                    <a:pt x="1415" y="1101"/>
                  </a:cubicBezTo>
                  <a:cubicBezTo>
                    <a:pt x="1082" y="1101"/>
                    <a:pt x="1082" y="1101"/>
                    <a:pt x="1082" y="1101"/>
                  </a:cubicBezTo>
                  <a:cubicBezTo>
                    <a:pt x="1085" y="1112"/>
                    <a:pt x="1086" y="1124"/>
                    <a:pt x="1086" y="1136"/>
                  </a:cubicBezTo>
                  <a:cubicBezTo>
                    <a:pt x="1086" y="1148"/>
                    <a:pt x="1085" y="1159"/>
                    <a:pt x="1082" y="1171"/>
                  </a:cubicBezTo>
                  <a:cubicBezTo>
                    <a:pt x="1415" y="1171"/>
                    <a:pt x="1415" y="1171"/>
                    <a:pt x="1415" y="1171"/>
                  </a:cubicBezTo>
                  <a:cubicBezTo>
                    <a:pt x="1503" y="1171"/>
                    <a:pt x="1574" y="1242"/>
                    <a:pt x="1574" y="1329"/>
                  </a:cubicBezTo>
                  <a:cubicBezTo>
                    <a:pt x="1574" y="1413"/>
                    <a:pt x="1574" y="1413"/>
                    <a:pt x="1574" y="1413"/>
                  </a:cubicBezTo>
                  <a:cubicBezTo>
                    <a:pt x="1417" y="1413"/>
                    <a:pt x="1417" y="1413"/>
                    <a:pt x="1417" y="1413"/>
                  </a:cubicBezTo>
                  <a:cubicBezTo>
                    <a:pt x="1382" y="1413"/>
                    <a:pt x="1354" y="1441"/>
                    <a:pt x="1354" y="1476"/>
                  </a:cubicBezTo>
                  <a:cubicBezTo>
                    <a:pt x="1354" y="2162"/>
                    <a:pt x="1354" y="2162"/>
                    <a:pt x="1354" y="2162"/>
                  </a:cubicBezTo>
                  <a:cubicBezTo>
                    <a:pt x="1354" y="2197"/>
                    <a:pt x="1382" y="2225"/>
                    <a:pt x="1417" y="2225"/>
                  </a:cubicBezTo>
                  <a:cubicBezTo>
                    <a:pt x="1770" y="2225"/>
                    <a:pt x="1770" y="2225"/>
                    <a:pt x="1770" y="2225"/>
                  </a:cubicBezTo>
                  <a:cubicBezTo>
                    <a:pt x="1805" y="2225"/>
                    <a:pt x="1833" y="2197"/>
                    <a:pt x="1833" y="2162"/>
                  </a:cubicBezTo>
                  <a:cubicBezTo>
                    <a:pt x="1833" y="1476"/>
                    <a:pt x="1833" y="1476"/>
                    <a:pt x="1833" y="1476"/>
                  </a:cubicBezTo>
                  <a:cubicBezTo>
                    <a:pt x="1833" y="1441"/>
                    <a:pt x="1805" y="1413"/>
                    <a:pt x="1770" y="1413"/>
                  </a:cubicBezTo>
                  <a:close/>
                  <a:moveTo>
                    <a:pt x="1748" y="2089"/>
                  </a:moveTo>
                  <a:cubicBezTo>
                    <a:pt x="1462" y="2089"/>
                    <a:pt x="1462" y="2089"/>
                    <a:pt x="1462" y="2089"/>
                  </a:cubicBezTo>
                  <a:cubicBezTo>
                    <a:pt x="1448" y="2089"/>
                    <a:pt x="1437" y="2078"/>
                    <a:pt x="1437" y="2064"/>
                  </a:cubicBezTo>
                  <a:cubicBezTo>
                    <a:pt x="1437" y="2050"/>
                    <a:pt x="1448" y="2039"/>
                    <a:pt x="1462" y="2039"/>
                  </a:cubicBezTo>
                  <a:cubicBezTo>
                    <a:pt x="1748" y="2039"/>
                    <a:pt x="1748" y="2039"/>
                    <a:pt x="1748" y="2039"/>
                  </a:cubicBezTo>
                  <a:cubicBezTo>
                    <a:pt x="1762" y="2039"/>
                    <a:pt x="1773" y="2050"/>
                    <a:pt x="1773" y="2064"/>
                  </a:cubicBezTo>
                  <a:cubicBezTo>
                    <a:pt x="1773" y="2078"/>
                    <a:pt x="1762" y="2089"/>
                    <a:pt x="1748" y="2089"/>
                  </a:cubicBezTo>
                  <a:close/>
                  <a:moveTo>
                    <a:pt x="1748" y="1974"/>
                  </a:moveTo>
                  <a:cubicBezTo>
                    <a:pt x="1462" y="1974"/>
                    <a:pt x="1462" y="1974"/>
                    <a:pt x="1462" y="1974"/>
                  </a:cubicBezTo>
                  <a:cubicBezTo>
                    <a:pt x="1448" y="1974"/>
                    <a:pt x="1437" y="1963"/>
                    <a:pt x="1437" y="1949"/>
                  </a:cubicBezTo>
                  <a:cubicBezTo>
                    <a:pt x="1437" y="1935"/>
                    <a:pt x="1448" y="1924"/>
                    <a:pt x="1462" y="1924"/>
                  </a:cubicBezTo>
                  <a:cubicBezTo>
                    <a:pt x="1748" y="1924"/>
                    <a:pt x="1748" y="1924"/>
                    <a:pt x="1748" y="1924"/>
                  </a:cubicBezTo>
                  <a:cubicBezTo>
                    <a:pt x="1762" y="1924"/>
                    <a:pt x="1773" y="1935"/>
                    <a:pt x="1773" y="1949"/>
                  </a:cubicBezTo>
                  <a:cubicBezTo>
                    <a:pt x="1773" y="1963"/>
                    <a:pt x="1762" y="1974"/>
                    <a:pt x="1748" y="1974"/>
                  </a:cubicBezTo>
                  <a:close/>
                  <a:moveTo>
                    <a:pt x="1738" y="1836"/>
                  </a:moveTo>
                  <a:cubicBezTo>
                    <a:pt x="1719" y="1836"/>
                    <a:pt x="1703" y="1820"/>
                    <a:pt x="1703" y="1801"/>
                  </a:cubicBezTo>
                  <a:cubicBezTo>
                    <a:pt x="1703" y="1782"/>
                    <a:pt x="1719" y="1766"/>
                    <a:pt x="1738" y="1766"/>
                  </a:cubicBezTo>
                  <a:cubicBezTo>
                    <a:pt x="1757" y="1766"/>
                    <a:pt x="1773" y="1782"/>
                    <a:pt x="1773" y="1801"/>
                  </a:cubicBezTo>
                  <a:cubicBezTo>
                    <a:pt x="1773" y="1820"/>
                    <a:pt x="1757" y="1836"/>
                    <a:pt x="1738" y="1836"/>
                  </a:cubicBezTo>
                  <a:close/>
                  <a:moveTo>
                    <a:pt x="650" y="592"/>
                  </a:moveTo>
                  <a:cubicBezTo>
                    <a:pt x="1184" y="592"/>
                    <a:pt x="1184" y="592"/>
                    <a:pt x="1184" y="592"/>
                  </a:cubicBezTo>
                  <a:cubicBezTo>
                    <a:pt x="1246" y="592"/>
                    <a:pt x="1296" y="541"/>
                    <a:pt x="1296" y="479"/>
                  </a:cubicBezTo>
                  <a:cubicBezTo>
                    <a:pt x="1296" y="113"/>
                    <a:pt x="1296" y="113"/>
                    <a:pt x="1296" y="113"/>
                  </a:cubicBezTo>
                  <a:cubicBezTo>
                    <a:pt x="1296" y="51"/>
                    <a:pt x="1246" y="0"/>
                    <a:pt x="1184" y="0"/>
                  </a:cubicBezTo>
                  <a:cubicBezTo>
                    <a:pt x="650" y="0"/>
                    <a:pt x="650" y="0"/>
                    <a:pt x="650" y="0"/>
                  </a:cubicBezTo>
                  <a:cubicBezTo>
                    <a:pt x="588" y="0"/>
                    <a:pt x="537" y="51"/>
                    <a:pt x="537" y="113"/>
                  </a:cubicBezTo>
                  <a:cubicBezTo>
                    <a:pt x="537" y="479"/>
                    <a:pt x="537" y="479"/>
                    <a:pt x="537" y="479"/>
                  </a:cubicBezTo>
                  <a:cubicBezTo>
                    <a:pt x="537" y="541"/>
                    <a:pt x="588" y="592"/>
                    <a:pt x="650" y="592"/>
                  </a:cubicBezTo>
                  <a:close/>
                  <a:moveTo>
                    <a:pt x="603" y="113"/>
                  </a:moveTo>
                  <a:cubicBezTo>
                    <a:pt x="603" y="87"/>
                    <a:pt x="624" y="66"/>
                    <a:pt x="650" y="66"/>
                  </a:cubicBezTo>
                  <a:cubicBezTo>
                    <a:pt x="1184" y="66"/>
                    <a:pt x="1184" y="66"/>
                    <a:pt x="1184" y="66"/>
                  </a:cubicBezTo>
                  <a:cubicBezTo>
                    <a:pt x="1210" y="66"/>
                    <a:pt x="1231" y="87"/>
                    <a:pt x="1231" y="113"/>
                  </a:cubicBezTo>
                  <a:cubicBezTo>
                    <a:pt x="1231" y="479"/>
                    <a:pt x="1231" y="479"/>
                    <a:pt x="1231" y="479"/>
                  </a:cubicBezTo>
                  <a:cubicBezTo>
                    <a:pt x="1231" y="505"/>
                    <a:pt x="1210" y="526"/>
                    <a:pt x="1184" y="526"/>
                  </a:cubicBezTo>
                  <a:cubicBezTo>
                    <a:pt x="650" y="526"/>
                    <a:pt x="650" y="526"/>
                    <a:pt x="650" y="526"/>
                  </a:cubicBezTo>
                  <a:cubicBezTo>
                    <a:pt x="624" y="526"/>
                    <a:pt x="603" y="505"/>
                    <a:pt x="603" y="479"/>
                  </a:cubicBezTo>
                  <a:lnTo>
                    <a:pt x="603" y="113"/>
                  </a:lnTo>
                  <a:close/>
                  <a:moveTo>
                    <a:pt x="405" y="902"/>
                  </a:moveTo>
                  <a:cubicBezTo>
                    <a:pt x="882" y="902"/>
                    <a:pt x="882" y="902"/>
                    <a:pt x="882" y="902"/>
                  </a:cubicBezTo>
                  <a:cubicBezTo>
                    <a:pt x="882" y="1021"/>
                    <a:pt x="882" y="1021"/>
                    <a:pt x="882" y="1021"/>
                  </a:cubicBezTo>
                  <a:cubicBezTo>
                    <a:pt x="844" y="1033"/>
                    <a:pt x="814" y="1063"/>
                    <a:pt x="803" y="1101"/>
                  </a:cubicBezTo>
                  <a:cubicBezTo>
                    <a:pt x="799" y="1112"/>
                    <a:pt x="797" y="1124"/>
                    <a:pt x="797" y="1136"/>
                  </a:cubicBezTo>
                  <a:cubicBezTo>
                    <a:pt x="797" y="1148"/>
                    <a:pt x="799" y="1160"/>
                    <a:pt x="803" y="1171"/>
                  </a:cubicBezTo>
                  <a:cubicBezTo>
                    <a:pt x="814" y="1209"/>
                    <a:pt x="844" y="1238"/>
                    <a:pt x="882" y="1250"/>
                  </a:cubicBezTo>
                  <a:cubicBezTo>
                    <a:pt x="893" y="1253"/>
                    <a:pt x="905" y="1255"/>
                    <a:pt x="917" y="1255"/>
                  </a:cubicBezTo>
                  <a:cubicBezTo>
                    <a:pt x="929" y="1255"/>
                    <a:pt x="941" y="1253"/>
                    <a:pt x="952" y="1250"/>
                  </a:cubicBezTo>
                  <a:cubicBezTo>
                    <a:pt x="990" y="1238"/>
                    <a:pt x="1020" y="1209"/>
                    <a:pt x="1031" y="1171"/>
                  </a:cubicBezTo>
                  <a:cubicBezTo>
                    <a:pt x="1034" y="1160"/>
                    <a:pt x="1036" y="1148"/>
                    <a:pt x="1036" y="1136"/>
                  </a:cubicBezTo>
                  <a:cubicBezTo>
                    <a:pt x="1036" y="1124"/>
                    <a:pt x="1034" y="1112"/>
                    <a:pt x="1031" y="1101"/>
                  </a:cubicBezTo>
                  <a:cubicBezTo>
                    <a:pt x="1019" y="1063"/>
                    <a:pt x="990" y="1033"/>
                    <a:pt x="952" y="1021"/>
                  </a:cubicBezTo>
                  <a:cubicBezTo>
                    <a:pt x="952" y="902"/>
                    <a:pt x="952" y="902"/>
                    <a:pt x="952" y="902"/>
                  </a:cubicBezTo>
                  <a:cubicBezTo>
                    <a:pt x="1429" y="902"/>
                    <a:pt x="1429" y="902"/>
                    <a:pt x="1429" y="902"/>
                  </a:cubicBezTo>
                  <a:cubicBezTo>
                    <a:pt x="1444" y="902"/>
                    <a:pt x="1457" y="889"/>
                    <a:pt x="1457" y="874"/>
                  </a:cubicBezTo>
                  <a:cubicBezTo>
                    <a:pt x="1457" y="861"/>
                    <a:pt x="1457" y="861"/>
                    <a:pt x="1457" y="861"/>
                  </a:cubicBezTo>
                  <a:cubicBezTo>
                    <a:pt x="1457" y="845"/>
                    <a:pt x="1449" y="823"/>
                    <a:pt x="1439" y="811"/>
                  </a:cubicBezTo>
                  <a:cubicBezTo>
                    <a:pt x="1303" y="652"/>
                    <a:pt x="1303" y="652"/>
                    <a:pt x="1303" y="652"/>
                  </a:cubicBezTo>
                  <a:cubicBezTo>
                    <a:pt x="1293" y="640"/>
                    <a:pt x="1273" y="631"/>
                    <a:pt x="1257" y="631"/>
                  </a:cubicBezTo>
                  <a:cubicBezTo>
                    <a:pt x="577" y="631"/>
                    <a:pt x="577" y="631"/>
                    <a:pt x="577" y="631"/>
                  </a:cubicBezTo>
                  <a:cubicBezTo>
                    <a:pt x="561" y="631"/>
                    <a:pt x="540" y="640"/>
                    <a:pt x="530" y="652"/>
                  </a:cubicBezTo>
                  <a:cubicBezTo>
                    <a:pt x="395" y="811"/>
                    <a:pt x="395" y="811"/>
                    <a:pt x="395" y="811"/>
                  </a:cubicBezTo>
                  <a:cubicBezTo>
                    <a:pt x="385" y="823"/>
                    <a:pt x="377" y="845"/>
                    <a:pt x="377" y="861"/>
                  </a:cubicBezTo>
                  <a:cubicBezTo>
                    <a:pt x="377" y="874"/>
                    <a:pt x="377" y="874"/>
                    <a:pt x="377" y="874"/>
                  </a:cubicBezTo>
                  <a:cubicBezTo>
                    <a:pt x="377" y="889"/>
                    <a:pt x="389" y="902"/>
                    <a:pt x="405" y="902"/>
                  </a:cubicBezTo>
                  <a:close/>
                </a:path>
              </a:pathLst>
            </a:custGeom>
            <a:solidFill>
              <a:schemeClr val="tx1"/>
            </a:solidFill>
            <a:ln>
              <a:noFill/>
            </a:ln>
          </p:spPr>
          <p:txBody>
            <a:bodyPr vert="horz" wrap="square" lIns="93247" tIns="46623" rIns="93247" bIns="46623" numCol="1" anchor="t" anchorCtr="0" compatLnSpc="1">
              <a:prstTxWarp prst="textNoShape">
                <a:avLst/>
              </a:prstTxWarp>
            </a:bodyPr>
            <a:lstStyle/>
            <a:p>
              <a:endParaRPr lang="en-US" sz="1836">
                <a:solidFill>
                  <a:schemeClr val="bg1"/>
                </a:solidFill>
              </a:endParaRPr>
            </a:p>
          </p:txBody>
        </p:sp>
        <p:sp>
          <p:nvSpPr>
            <p:cNvPr id="22" name="TextBox 21"/>
            <p:cNvSpPr txBox="1"/>
            <p:nvPr/>
          </p:nvSpPr>
          <p:spPr>
            <a:xfrm>
              <a:off x="6259896" y="4521729"/>
              <a:ext cx="1230243" cy="234807"/>
            </a:xfrm>
            <a:prstGeom prst="rect">
              <a:avLst/>
            </a:prstGeom>
            <a:noFill/>
          </p:spPr>
          <p:txBody>
            <a:bodyPr wrap="square" lIns="0" tIns="0" rIns="0" bIns="0" rtlCol="0">
              <a:spAutoFit/>
            </a:bodyPr>
            <a:lstStyle/>
            <a:p>
              <a:pPr algn="ctr" defTabSz="932417"/>
              <a:r>
                <a:rPr lang="en-US" sz="1496" dirty="0">
                  <a:latin typeface="Segoe" pitchFamily="34" charset="0"/>
                </a:rPr>
                <a:t>App back-end</a:t>
              </a:r>
            </a:p>
          </p:txBody>
        </p:sp>
      </p:grpSp>
      <p:sp>
        <p:nvSpPr>
          <p:cNvPr id="35" name="Rounded Rectangle 6"/>
          <p:cNvSpPr/>
          <p:nvPr/>
        </p:nvSpPr>
        <p:spPr bwMode="auto">
          <a:xfrm>
            <a:off x="7792175" y="5001041"/>
            <a:ext cx="434519" cy="704980"/>
          </a:xfrm>
          <a:custGeom>
            <a:avLst/>
            <a:gdLst/>
            <a:ahLst/>
            <a:cxnLst/>
            <a:rect l="l" t="t" r="r" b="b"/>
            <a:pathLst>
              <a:path w="3286897" h="4658497">
                <a:moveTo>
                  <a:pt x="1600200" y="4382531"/>
                </a:moveTo>
                <a:cubicBezTo>
                  <a:pt x="1600200" y="4367744"/>
                  <a:pt x="1588213" y="4355757"/>
                  <a:pt x="1573426" y="4355757"/>
                </a:cubicBezTo>
                <a:lnTo>
                  <a:pt x="811428" y="4355757"/>
                </a:lnTo>
                <a:cubicBezTo>
                  <a:pt x="796641" y="4355757"/>
                  <a:pt x="784654" y="4367744"/>
                  <a:pt x="784654" y="4382531"/>
                </a:cubicBezTo>
                <a:lnTo>
                  <a:pt x="784654" y="4489621"/>
                </a:lnTo>
                <a:cubicBezTo>
                  <a:pt x="784654" y="4504408"/>
                  <a:pt x="796641" y="4516395"/>
                  <a:pt x="811428" y="4516395"/>
                </a:cubicBezTo>
                <a:lnTo>
                  <a:pt x="1573426" y="4516395"/>
                </a:lnTo>
                <a:cubicBezTo>
                  <a:pt x="1588213" y="4516395"/>
                  <a:pt x="1600200" y="4504408"/>
                  <a:pt x="1600200" y="4489621"/>
                </a:cubicBezTo>
                <a:close/>
                <a:moveTo>
                  <a:pt x="2502243" y="4382531"/>
                </a:moveTo>
                <a:cubicBezTo>
                  <a:pt x="2502243" y="4367744"/>
                  <a:pt x="2490256" y="4355757"/>
                  <a:pt x="2475469" y="4355757"/>
                </a:cubicBezTo>
                <a:lnTo>
                  <a:pt x="1713471" y="4355757"/>
                </a:lnTo>
                <a:cubicBezTo>
                  <a:pt x="1698684" y="4355757"/>
                  <a:pt x="1686697" y="4367744"/>
                  <a:pt x="1686697" y="4382531"/>
                </a:cubicBezTo>
                <a:lnTo>
                  <a:pt x="1686697" y="4489621"/>
                </a:lnTo>
                <a:cubicBezTo>
                  <a:pt x="1686697" y="4504408"/>
                  <a:pt x="1698684" y="4516395"/>
                  <a:pt x="1713471" y="4516395"/>
                </a:cubicBezTo>
                <a:lnTo>
                  <a:pt x="2475469" y="4516395"/>
                </a:lnTo>
                <a:cubicBezTo>
                  <a:pt x="2490256" y="4516395"/>
                  <a:pt x="2502243" y="4504408"/>
                  <a:pt x="2502243" y="4489621"/>
                </a:cubicBezTo>
                <a:close/>
                <a:moveTo>
                  <a:pt x="3021231" y="480896"/>
                </a:moveTo>
                <a:cubicBezTo>
                  <a:pt x="3021231" y="375524"/>
                  <a:pt x="2935811" y="290104"/>
                  <a:pt x="2830439" y="290104"/>
                </a:cubicBezTo>
                <a:lnTo>
                  <a:pt x="444108" y="290104"/>
                </a:lnTo>
                <a:cubicBezTo>
                  <a:pt x="338736" y="290104"/>
                  <a:pt x="253316" y="375524"/>
                  <a:pt x="253316" y="480896"/>
                </a:cubicBezTo>
                <a:lnTo>
                  <a:pt x="253316" y="4029043"/>
                </a:lnTo>
                <a:cubicBezTo>
                  <a:pt x="253316" y="4134415"/>
                  <a:pt x="338736" y="4219835"/>
                  <a:pt x="444108" y="4219835"/>
                </a:cubicBezTo>
                <a:lnTo>
                  <a:pt x="2830439" y="4219835"/>
                </a:lnTo>
                <a:cubicBezTo>
                  <a:pt x="2935811" y="4219835"/>
                  <a:pt x="3021231" y="4134415"/>
                  <a:pt x="3021231" y="4029043"/>
                </a:cubicBezTo>
                <a:close/>
                <a:moveTo>
                  <a:pt x="3286897" y="226566"/>
                </a:moveTo>
                <a:lnTo>
                  <a:pt x="3286897" y="4431931"/>
                </a:lnTo>
                <a:cubicBezTo>
                  <a:pt x="3286897" y="4557060"/>
                  <a:pt x="3185460" y="4658497"/>
                  <a:pt x="3060331" y="4658497"/>
                </a:cubicBezTo>
                <a:lnTo>
                  <a:pt x="226566" y="4658497"/>
                </a:lnTo>
                <a:cubicBezTo>
                  <a:pt x="101437" y="4658497"/>
                  <a:pt x="0" y="4557060"/>
                  <a:pt x="0" y="4431931"/>
                </a:cubicBezTo>
                <a:lnTo>
                  <a:pt x="0" y="226566"/>
                </a:lnTo>
                <a:cubicBezTo>
                  <a:pt x="0" y="101437"/>
                  <a:pt x="101437" y="0"/>
                  <a:pt x="226566" y="0"/>
                </a:cubicBezTo>
                <a:lnTo>
                  <a:pt x="3060331" y="0"/>
                </a:lnTo>
                <a:cubicBezTo>
                  <a:pt x="3185460" y="0"/>
                  <a:pt x="3286897" y="101437"/>
                  <a:pt x="3286897" y="226566"/>
                </a:cubicBezTo>
                <a:close/>
              </a:path>
            </a:pathLst>
          </a:custGeom>
          <a:solidFill>
            <a:schemeClr val="tx1"/>
          </a:solid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121898" tIns="60949" rIns="121898" bIns="60949" numCol="1" rtlCol="0" anchor="ctr" anchorCtr="0" compatLnSpc="1">
            <a:prstTxWarp prst="textNoShape">
              <a:avLst/>
            </a:prstTxWarp>
          </a:bodyPr>
          <a:lstStyle/>
          <a:p>
            <a:pPr defTabSz="822795"/>
            <a:endParaRPr lang="en-US" sz="2266" spc="-134" dirty="0">
              <a:solidFill>
                <a:prstClr val="white"/>
              </a:solidFill>
              <a:latin typeface="Segoe Light" pitchFamily="34" charset="0"/>
            </a:endParaRPr>
          </a:p>
        </p:txBody>
      </p:sp>
      <p:sp>
        <p:nvSpPr>
          <p:cNvPr id="4" name="Flowchart: Magnetic Disk 3"/>
          <p:cNvSpPr/>
          <p:nvPr/>
        </p:nvSpPr>
        <p:spPr bwMode="auto">
          <a:xfrm>
            <a:off x="8504238" y="5307666"/>
            <a:ext cx="457199" cy="398355"/>
          </a:xfrm>
          <a:prstGeom prst="flowChartMagneticDisk">
            <a:avLst/>
          </a:prstGeom>
          <a:solidFill>
            <a:schemeClr val="bg1"/>
          </a:solid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cxnSp>
        <p:nvCxnSpPr>
          <p:cNvPr id="40" name="Straight Arrow Connector 39"/>
          <p:cNvCxnSpPr/>
          <p:nvPr/>
        </p:nvCxnSpPr>
        <p:spPr>
          <a:xfrm flipV="1">
            <a:off x="7942093" y="3454642"/>
            <a:ext cx="5043" cy="1515182"/>
          </a:xfrm>
          <a:prstGeom prst="straightConnector1">
            <a:avLst/>
          </a:prstGeom>
          <a:ln w="38100">
            <a:solidFill>
              <a:schemeClr val="accent2">
                <a:alpha val="50000"/>
              </a:schemeClr>
            </a:solidFill>
            <a:headEnd type="none"/>
            <a:tailEnd type="triangle"/>
          </a:ln>
        </p:spPr>
        <p:style>
          <a:lnRef idx="3">
            <a:schemeClr val="dk1"/>
          </a:lnRef>
          <a:fillRef idx="0">
            <a:schemeClr val="dk1"/>
          </a:fillRef>
          <a:effectRef idx="2">
            <a:schemeClr val="dk1"/>
          </a:effectRef>
          <a:fontRef idx="minor">
            <a:schemeClr val="tx1"/>
          </a:fontRef>
        </p:style>
      </p:cxnSp>
      <p:cxnSp>
        <p:nvCxnSpPr>
          <p:cNvPr id="41" name="Straight Arrow Connector 40"/>
          <p:cNvCxnSpPr/>
          <p:nvPr/>
        </p:nvCxnSpPr>
        <p:spPr>
          <a:xfrm>
            <a:off x="8669154" y="2594053"/>
            <a:ext cx="2108498" cy="0"/>
          </a:xfrm>
          <a:prstGeom prst="straightConnector1">
            <a:avLst/>
          </a:prstGeom>
          <a:ln w="38100">
            <a:solidFill>
              <a:schemeClr val="accent2">
                <a:alpha val="50000"/>
              </a:schemeClr>
            </a:solidFill>
            <a:headEnd type="none"/>
            <a:tailEnd type="triangle"/>
          </a:ln>
        </p:spPr>
        <p:style>
          <a:lnRef idx="3">
            <a:schemeClr val="dk1"/>
          </a:lnRef>
          <a:fillRef idx="0">
            <a:schemeClr val="dk1"/>
          </a:fillRef>
          <a:effectRef idx="2">
            <a:schemeClr val="dk1"/>
          </a:effectRef>
          <a:fontRef idx="minor">
            <a:schemeClr val="tx1"/>
          </a:fontRef>
        </p:style>
      </p:cxnSp>
      <p:sp>
        <p:nvSpPr>
          <p:cNvPr id="11" name="TextBox 10"/>
          <p:cNvSpPr txBox="1"/>
          <p:nvPr/>
        </p:nvSpPr>
        <p:spPr>
          <a:xfrm>
            <a:off x="8419129" y="5307666"/>
            <a:ext cx="627416" cy="489365"/>
          </a:xfrm>
          <a:prstGeom prst="rect">
            <a:avLst/>
          </a:prstGeom>
          <a:noFill/>
        </p:spPr>
        <p:txBody>
          <a:bodyPr wrap="none" lIns="182880" tIns="146304" rIns="182880" bIns="146304" rtlCol="0">
            <a:spAutoFit/>
          </a:bodyPr>
          <a:lstStyle/>
          <a:p>
            <a:pPr>
              <a:lnSpc>
                <a:spcPct val="90000"/>
              </a:lnSpc>
              <a:spcAft>
                <a:spcPts val="600"/>
              </a:spcAft>
            </a:pPr>
            <a:r>
              <a:rPr lang="en-US" sz="1400" dirty="0" smtClean="0">
                <a:solidFill>
                  <a:schemeClr val="accent2"/>
                </a:solidFill>
              </a:rPr>
              <a:t>{id}</a:t>
            </a:r>
          </a:p>
        </p:txBody>
      </p:sp>
      <p:cxnSp>
        <p:nvCxnSpPr>
          <p:cNvPr id="43" name="Straight Arrow Connector 42"/>
          <p:cNvCxnSpPr/>
          <p:nvPr/>
        </p:nvCxnSpPr>
        <p:spPr>
          <a:xfrm flipV="1">
            <a:off x="8099536" y="3454642"/>
            <a:ext cx="5043" cy="1515182"/>
          </a:xfrm>
          <a:prstGeom prst="straightConnector1">
            <a:avLst/>
          </a:prstGeom>
          <a:ln w="38100">
            <a:solidFill>
              <a:schemeClr val="accent5">
                <a:alpha val="50000"/>
              </a:schemeClr>
            </a:solidFill>
            <a:headEnd type="none"/>
            <a:tailEnd type="triangle"/>
          </a:ln>
        </p:spPr>
        <p:style>
          <a:lnRef idx="3">
            <a:schemeClr val="dk1"/>
          </a:lnRef>
          <a:fillRef idx="0">
            <a:schemeClr val="dk1"/>
          </a:fillRef>
          <a:effectRef idx="2">
            <a:schemeClr val="dk1"/>
          </a:effectRef>
          <a:fontRef idx="minor">
            <a:schemeClr val="tx1"/>
          </a:fontRef>
        </p:style>
      </p:cxnSp>
      <p:cxnSp>
        <p:nvCxnSpPr>
          <p:cNvPr id="44" name="Straight Arrow Connector 43"/>
          <p:cNvCxnSpPr/>
          <p:nvPr/>
        </p:nvCxnSpPr>
        <p:spPr>
          <a:xfrm>
            <a:off x="8684679" y="2811462"/>
            <a:ext cx="2092973" cy="0"/>
          </a:xfrm>
          <a:prstGeom prst="straightConnector1">
            <a:avLst/>
          </a:prstGeom>
          <a:ln w="38100">
            <a:solidFill>
              <a:schemeClr val="accent5">
                <a:alpha val="50000"/>
              </a:schemeClr>
            </a:solidFill>
            <a:headEnd type="none"/>
            <a:tailEnd type="triangle"/>
          </a:ln>
        </p:spPr>
        <p:style>
          <a:lnRef idx="3">
            <a:schemeClr val="dk1"/>
          </a:lnRef>
          <a:fillRef idx="0">
            <a:schemeClr val="dk1"/>
          </a:fillRef>
          <a:effectRef idx="2">
            <a:schemeClr val="dk1"/>
          </a:effectRef>
          <a:fontRef idx="minor">
            <a:schemeClr val="tx1"/>
          </a:fontRef>
        </p:style>
      </p:cxnSp>
      <p:sp>
        <p:nvSpPr>
          <p:cNvPr id="46" name="TextBox 45"/>
          <p:cNvSpPr txBox="1"/>
          <p:nvPr/>
        </p:nvSpPr>
        <p:spPr>
          <a:xfrm>
            <a:off x="8429215" y="2730551"/>
            <a:ext cx="2370264" cy="489365"/>
          </a:xfrm>
          <a:prstGeom prst="rect">
            <a:avLst/>
          </a:prstGeom>
          <a:noFill/>
        </p:spPr>
        <p:txBody>
          <a:bodyPr wrap="none" lIns="182880" tIns="146304" rIns="182880" bIns="146304" rtlCol="0">
            <a:spAutoFit/>
          </a:bodyPr>
          <a:lstStyle/>
          <a:p>
            <a:pPr>
              <a:lnSpc>
                <a:spcPct val="90000"/>
              </a:lnSpc>
              <a:spcAft>
                <a:spcPts val="600"/>
              </a:spcAft>
            </a:pPr>
            <a:r>
              <a:rPr lang="en-US" sz="1400" dirty="0" err="1" smtClean="0">
                <a:solidFill>
                  <a:schemeClr val="accent5"/>
                </a:solidFill>
              </a:rPr>
              <a:t>upsert</a:t>
            </a:r>
            <a:r>
              <a:rPr lang="en-US" sz="1400" dirty="0" smtClean="0">
                <a:solidFill>
                  <a:schemeClr val="accent5"/>
                </a:solidFill>
              </a:rPr>
              <a:t>({id}, channel, tags)</a:t>
            </a:r>
          </a:p>
        </p:txBody>
      </p:sp>
      <p:sp>
        <p:nvSpPr>
          <p:cNvPr id="50" name="TextBox 49"/>
          <p:cNvSpPr txBox="1"/>
          <p:nvPr/>
        </p:nvSpPr>
        <p:spPr>
          <a:xfrm>
            <a:off x="9101007" y="2187505"/>
            <a:ext cx="1115755" cy="489365"/>
          </a:xfrm>
          <a:prstGeom prst="rect">
            <a:avLst/>
          </a:prstGeom>
          <a:noFill/>
        </p:spPr>
        <p:txBody>
          <a:bodyPr wrap="none" lIns="182880" tIns="146304" rIns="182880" bIns="146304" rtlCol="0">
            <a:spAutoFit/>
          </a:bodyPr>
          <a:lstStyle/>
          <a:p>
            <a:pPr>
              <a:lnSpc>
                <a:spcPct val="90000"/>
              </a:lnSpc>
              <a:spcAft>
                <a:spcPts val="600"/>
              </a:spcAft>
            </a:pPr>
            <a:r>
              <a:rPr lang="en-US" sz="1400" dirty="0" err="1" smtClean="0">
                <a:solidFill>
                  <a:schemeClr val="accent2"/>
                </a:solidFill>
              </a:rPr>
              <a:t>createId</a:t>
            </a:r>
            <a:r>
              <a:rPr lang="en-US" sz="1400" dirty="0" smtClean="0">
                <a:solidFill>
                  <a:schemeClr val="accent2"/>
                </a:solidFill>
              </a:rPr>
              <a:t>()</a:t>
            </a:r>
          </a:p>
        </p:txBody>
      </p:sp>
    </p:spTree>
    <p:extLst>
      <p:ext uri="{BB962C8B-B14F-4D97-AF65-F5344CB8AC3E}">
        <p14:creationId xmlns:p14="http://schemas.microsoft.com/office/powerpoint/2010/main" val="34712733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8">
                                            <p:txEl>
                                              <p:pRg st="7" end="7"/>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6"/>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
                                            <p:txEl>
                                              <p:pRg st="9" end="9"/>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8">
                                            <p:txEl>
                                              <p:pRg st="10" end="10"/>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4" grpId="0" animBg="1"/>
      <p:bldP spid="11" grpId="0"/>
      <p:bldP spid="46" grpId="0"/>
      <p:bldP spid="5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Back-end driven tag updates</a:t>
            </a:r>
            <a:endParaRPr lang="en-US" dirty="0"/>
          </a:p>
        </p:txBody>
      </p:sp>
      <p:sp>
        <p:nvSpPr>
          <p:cNvPr id="8" name="Text Placeholder 7"/>
          <p:cNvSpPr>
            <a:spLocks noGrp="1"/>
          </p:cNvSpPr>
          <p:nvPr>
            <p:ph type="body" sz="quarter" idx="10"/>
          </p:nvPr>
        </p:nvSpPr>
        <p:spPr>
          <a:xfrm>
            <a:off x="275482" y="1668723"/>
            <a:ext cx="7122276" cy="4438138"/>
          </a:xfrm>
        </p:spPr>
        <p:txBody>
          <a:bodyPr/>
          <a:lstStyle/>
          <a:p>
            <a:pPr marL="0" indent="0">
              <a:buNone/>
            </a:pPr>
            <a:r>
              <a:rPr lang="en-US" dirty="0" smtClean="0">
                <a:solidFill>
                  <a:schemeClr val="tx2"/>
                </a:solidFill>
              </a:rPr>
              <a:t>Use a tag to identify user</a:t>
            </a:r>
          </a:p>
          <a:p>
            <a:pPr marL="457112" lvl="1" indent="-457112">
              <a:buFont typeface="+mj-lt"/>
              <a:buAutoNum type="arabicPeriod"/>
            </a:pPr>
            <a:r>
              <a:rPr lang="en-US" sz="1800" dirty="0" smtClean="0"/>
              <a:t>Back-end usually refers to users and not devices</a:t>
            </a:r>
          </a:p>
          <a:p>
            <a:pPr marL="457112" lvl="1" indent="-457112">
              <a:buFont typeface="+mj-lt"/>
              <a:buAutoNum type="arabicPeriod"/>
            </a:pPr>
            <a:r>
              <a:rPr lang="en-US" sz="1800" dirty="0"/>
              <a:t>Register devices with a tag like ‘</a:t>
            </a:r>
            <a:r>
              <a:rPr lang="en-US" sz="1800" dirty="0" err="1"/>
              <a:t>userid</a:t>
            </a:r>
            <a:r>
              <a:rPr lang="en-US" sz="1800" dirty="0"/>
              <a:t>:{id</a:t>
            </a:r>
            <a:r>
              <a:rPr lang="en-US" sz="1800" dirty="0" smtClean="0"/>
              <a:t>}’</a:t>
            </a:r>
            <a:endParaRPr lang="en-US" dirty="0" smtClean="0">
              <a:solidFill>
                <a:schemeClr val="accent2"/>
              </a:solidFill>
            </a:endParaRPr>
          </a:p>
          <a:p>
            <a:pPr marL="0" indent="0">
              <a:buNone/>
            </a:pPr>
            <a:r>
              <a:rPr lang="en-US" dirty="0" smtClean="0">
                <a:solidFill>
                  <a:schemeClr val="accent2"/>
                </a:solidFill>
              </a:rPr>
              <a:t>Back-end updates tags</a:t>
            </a:r>
          </a:p>
          <a:p>
            <a:pPr marL="457112" lvl="1" indent="-457112">
              <a:buFont typeface="+mj-lt"/>
              <a:buAutoNum type="arabicPeriod"/>
            </a:pPr>
            <a:r>
              <a:rPr lang="en-US" sz="1800" dirty="0" smtClean="0"/>
              <a:t>Retrieve device registration(s) by </a:t>
            </a:r>
            <a:r>
              <a:rPr lang="en-US" sz="1800" dirty="0" err="1" smtClean="0"/>
              <a:t>userid</a:t>
            </a:r>
            <a:endParaRPr lang="en-US" sz="1800" dirty="0"/>
          </a:p>
          <a:p>
            <a:pPr marL="457112" lvl="1" indent="-457112">
              <a:buFont typeface="+mj-lt"/>
              <a:buAutoNum type="arabicPeriod"/>
            </a:pPr>
            <a:r>
              <a:rPr lang="en-US" sz="1800" dirty="0" smtClean="0"/>
              <a:t>Update tags</a:t>
            </a:r>
            <a:endParaRPr lang="en-US" sz="1800" dirty="0"/>
          </a:p>
          <a:p>
            <a:pPr marL="0" indent="0">
              <a:buNone/>
            </a:pPr>
            <a:r>
              <a:rPr lang="en-US" dirty="0" smtClean="0">
                <a:solidFill>
                  <a:schemeClr val="accent3"/>
                </a:solidFill>
              </a:rPr>
              <a:t>Note</a:t>
            </a:r>
            <a:endParaRPr lang="en-US" dirty="0"/>
          </a:p>
          <a:p>
            <a:pPr marL="457112" lvl="1" indent="-457112">
              <a:buFont typeface="+mj-lt"/>
              <a:buAutoNum type="arabicPeriod"/>
            </a:pPr>
            <a:r>
              <a:rPr lang="en-US" sz="1800" dirty="0" smtClean="0"/>
              <a:t>No device information in app back-end</a:t>
            </a:r>
          </a:p>
          <a:p>
            <a:pPr marL="457112" lvl="1" indent="-457112">
              <a:buFont typeface="+mj-lt"/>
              <a:buAutoNum type="arabicPeriod"/>
            </a:pPr>
            <a:r>
              <a:rPr lang="en-US" sz="1800" dirty="0" smtClean="0"/>
              <a:t>Back-end only refers to users</a:t>
            </a:r>
          </a:p>
          <a:p>
            <a:pPr lvl="2"/>
            <a:endParaRPr lang="en-US" dirty="0" smtClean="0"/>
          </a:p>
        </p:txBody>
      </p:sp>
      <p:grpSp>
        <p:nvGrpSpPr>
          <p:cNvPr id="27" name="Group 26"/>
          <p:cNvGrpSpPr/>
          <p:nvPr/>
        </p:nvGrpSpPr>
        <p:grpSpPr>
          <a:xfrm>
            <a:off x="10409237" y="2252799"/>
            <a:ext cx="1760820" cy="1208947"/>
            <a:chOff x="8773626" y="2156700"/>
            <a:chExt cx="1726696" cy="1185519"/>
          </a:xfrm>
          <a:solidFill>
            <a:schemeClr val="bg2"/>
          </a:solidFill>
        </p:grpSpPr>
        <p:grpSp>
          <p:nvGrpSpPr>
            <p:cNvPr id="28" name="Group 27"/>
            <p:cNvGrpSpPr/>
            <p:nvPr/>
          </p:nvGrpSpPr>
          <p:grpSpPr>
            <a:xfrm>
              <a:off x="8773626" y="2156700"/>
              <a:ext cx="1726696" cy="1185519"/>
              <a:chOff x="4879203" y="2324936"/>
              <a:chExt cx="1726696" cy="1185519"/>
            </a:xfrm>
            <a:grpFill/>
          </p:grpSpPr>
          <p:sp>
            <p:nvSpPr>
              <p:cNvPr id="30" name="Rectangle 29"/>
              <p:cNvSpPr/>
              <p:nvPr/>
            </p:nvSpPr>
            <p:spPr bwMode="auto">
              <a:xfrm>
                <a:off x="4879203" y="2324936"/>
                <a:ext cx="1726696" cy="1185519"/>
              </a:xfrm>
              <a:prstGeom prst="rect">
                <a:avLst/>
              </a:prstGeom>
              <a:noFill/>
              <a:ln>
                <a:no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124325" tIns="62162" rIns="124325" bIns="62162" numCol="1" rtlCol="0" anchor="ctr" anchorCtr="0" compatLnSpc="1">
                <a:prstTxWarp prst="textNoShape">
                  <a:avLst/>
                </a:prstTxWarp>
              </a:bodyPr>
              <a:lstStyle/>
              <a:p>
                <a:pPr algn="ctr" defTabSz="932110" fontAlgn="base">
                  <a:spcBef>
                    <a:spcPct val="0"/>
                  </a:spcBef>
                  <a:spcAft>
                    <a:spcPct val="0"/>
                  </a:spcAft>
                </a:pPr>
                <a:endParaRPr lang="en-US" sz="1496" dirty="0">
                  <a:solidFill>
                    <a:prstClr val="white"/>
                  </a:solidFill>
                </a:endParaRPr>
              </a:p>
            </p:txBody>
          </p:sp>
          <p:sp>
            <p:nvSpPr>
              <p:cNvPr id="31" name="TextBox 30"/>
              <p:cNvSpPr txBox="1"/>
              <p:nvPr/>
            </p:nvSpPr>
            <p:spPr>
              <a:xfrm>
                <a:off x="4924674" y="3061942"/>
                <a:ext cx="1481047" cy="230224"/>
              </a:xfrm>
              <a:prstGeom prst="rect">
                <a:avLst/>
              </a:prstGeom>
              <a:noFill/>
            </p:spPr>
            <p:txBody>
              <a:bodyPr wrap="none" lIns="124330" tIns="0" rIns="0" bIns="0" rtlCol="0">
                <a:spAutoFit/>
              </a:bodyPr>
              <a:lstStyle/>
              <a:p>
                <a:pPr algn="ctr" defTabSz="932417"/>
                <a:r>
                  <a:rPr lang="en-US" sz="1496" dirty="0">
                    <a:latin typeface="Segoe" pitchFamily="34" charset="0"/>
                  </a:rPr>
                  <a:t>Notification Hub</a:t>
                </a:r>
              </a:p>
            </p:txBody>
          </p:sp>
        </p:grpSp>
        <p:sp>
          <p:nvSpPr>
            <p:cNvPr id="29" name="Freeform 73"/>
            <p:cNvSpPr>
              <a:spLocks noEditPoints="1"/>
            </p:cNvSpPr>
            <p:nvPr/>
          </p:nvSpPr>
          <p:spPr bwMode="auto">
            <a:xfrm>
              <a:off x="9313829" y="2276958"/>
              <a:ext cx="601662" cy="580975"/>
            </a:xfrm>
            <a:custGeom>
              <a:avLst/>
              <a:gdLst>
                <a:gd name="T0" fmla="*/ 1799 w 2278"/>
                <a:gd name="T1" fmla="*/ 879 h 2201"/>
                <a:gd name="T2" fmla="*/ 1711 w 2278"/>
                <a:gd name="T3" fmla="*/ 335 h 2201"/>
                <a:gd name="T4" fmla="*/ 1363 w 2278"/>
                <a:gd name="T5" fmla="*/ 315 h 2201"/>
                <a:gd name="T6" fmla="*/ 1068 w 2278"/>
                <a:gd name="T7" fmla="*/ 0 h 2201"/>
                <a:gd name="T8" fmla="*/ 810 w 2278"/>
                <a:gd name="T9" fmla="*/ 412 h 2201"/>
                <a:gd name="T10" fmla="*/ 408 w 2278"/>
                <a:gd name="T11" fmla="*/ 325 h 2201"/>
                <a:gd name="T12" fmla="*/ 246 w 2278"/>
                <a:gd name="T13" fmla="*/ 841 h 2201"/>
                <a:gd name="T14" fmla="*/ 0 w 2278"/>
                <a:gd name="T15" fmla="*/ 1138 h 2201"/>
                <a:gd name="T16" fmla="*/ 338 w 2278"/>
                <a:gd name="T17" fmla="*/ 1396 h 2201"/>
                <a:gd name="T18" fmla="*/ 166 w 2278"/>
                <a:gd name="T19" fmla="*/ 1885 h 2201"/>
                <a:gd name="T20" fmla="*/ 769 w 2278"/>
                <a:gd name="T21" fmla="*/ 1966 h 2201"/>
                <a:gd name="T22" fmla="*/ 1053 w 2278"/>
                <a:gd name="T23" fmla="*/ 2200 h 2201"/>
                <a:gd name="T24" fmla="*/ 1081 w 2278"/>
                <a:gd name="T25" fmla="*/ 2201 h 2201"/>
                <a:gd name="T26" fmla="*/ 1184 w 2278"/>
                <a:gd name="T27" fmla="*/ 1949 h 2201"/>
                <a:gd name="T28" fmla="*/ 1666 w 2278"/>
                <a:gd name="T29" fmla="*/ 1872 h 2201"/>
                <a:gd name="T30" fmla="*/ 1874 w 2278"/>
                <a:gd name="T31" fmla="*/ 1743 h 2201"/>
                <a:gd name="T32" fmla="*/ 2060 w 2278"/>
                <a:gd name="T33" fmla="*/ 1273 h 2201"/>
                <a:gd name="T34" fmla="*/ 1940 w 2278"/>
                <a:gd name="T35" fmla="*/ 1369 h 2201"/>
                <a:gd name="T36" fmla="*/ 1385 w 2278"/>
                <a:gd name="T37" fmla="*/ 1279 h 2201"/>
                <a:gd name="T38" fmla="*/ 1837 w 2278"/>
                <a:gd name="T39" fmla="*/ 1733 h 2201"/>
                <a:gd name="T40" fmla="*/ 1302 w 2278"/>
                <a:gd name="T41" fmla="*/ 1393 h 2201"/>
                <a:gd name="T42" fmla="*/ 1433 w 2278"/>
                <a:gd name="T43" fmla="*/ 1759 h 2201"/>
                <a:gd name="T44" fmla="*/ 1193 w 2278"/>
                <a:gd name="T45" fmla="*/ 1461 h 2201"/>
                <a:gd name="T46" fmla="*/ 1156 w 2278"/>
                <a:gd name="T47" fmla="*/ 1924 h 2201"/>
                <a:gd name="T48" fmla="*/ 1053 w 2278"/>
                <a:gd name="T49" fmla="*/ 1484 h 2201"/>
                <a:gd name="T50" fmla="*/ 878 w 2278"/>
                <a:gd name="T51" fmla="*/ 1857 h 2201"/>
                <a:gd name="T52" fmla="*/ 804 w 2278"/>
                <a:gd name="T53" fmla="*/ 1753 h 2201"/>
                <a:gd name="T54" fmla="*/ 438 w 2278"/>
                <a:gd name="T55" fmla="*/ 1789 h 2201"/>
                <a:gd name="T56" fmla="*/ 369 w 2278"/>
                <a:gd name="T57" fmla="*/ 1741 h 2201"/>
                <a:gd name="T58" fmla="*/ 551 w 2278"/>
                <a:gd name="T59" fmla="*/ 1362 h 2201"/>
                <a:gd name="T60" fmla="*/ 447 w 2278"/>
                <a:gd name="T61" fmla="*/ 1287 h 2201"/>
                <a:gd name="T62" fmla="*/ 723 w 2278"/>
                <a:gd name="T63" fmla="*/ 1153 h 2201"/>
                <a:gd name="T64" fmla="*/ 253 w 2278"/>
                <a:gd name="T65" fmla="*/ 1023 h 2201"/>
                <a:gd name="T66" fmla="*/ 745 w 2278"/>
                <a:gd name="T67" fmla="*/ 1014 h 2201"/>
                <a:gd name="T68" fmla="*/ 386 w 2278"/>
                <a:gd name="T69" fmla="*/ 736 h 2201"/>
                <a:gd name="T70" fmla="*/ 813 w 2278"/>
                <a:gd name="T71" fmla="*/ 904 h 2201"/>
                <a:gd name="T72" fmla="*/ 701 w 2278"/>
                <a:gd name="T73" fmla="*/ 530 h 2201"/>
                <a:gd name="T74" fmla="*/ 944 w 2278"/>
                <a:gd name="T75" fmla="*/ 815 h 2201"/>
                <a:gd name="T76" fmla="*/ 996 w 2278"/>
                <a:gd name="T77" fmla="*/ 287 h 2201"/>
                <a:gd name="T78" fmla="*/ 1083 w 2278"/>
                <a:gd name="T79" fmla="*/ 792 h 2201"/>
                <a:gd name="T80" fmla="*/ 1253 w 2278"/>
                <a:gd name="T81" fmla="*/ 424 h 2201"/>
                <a:gd name="T82" fmla="*/ 1331 w 2278"/>
                <a:gd name="T83" fmla="*/ 529 h 2201"/>
                <a:gd name="T84" fmla="*/ 1558 w 2278"/>
                <a:gd name="T85" fmla="*/ 488 h 2201"/>
                <a:gd name="T86" fmla="*/ 1618 w 2278"/>
                <a:gd name="T87" fmla="*/ 610 h 2201"/>
                <a:gd name="T88" fmla="*/ 1586 w 2278"/>
                <a:gd name="T89" fmla="*/ 914 h 2201"/>
                <a:gd name="T90" fmla="*/ 1690 w 2278"/>
                <a:gd name="T91" fmla="*/ 989 h 2201"/>
                <a:gd name="T92" fmla="*/ 1414 w 2278"/>
                <a:gd name="T93" fmla="*/ 1123 h 2201"/>
                <a:gd name="T94" fmla="*/ 2028 w 2278"/>
                <a:gd name="T95" fmla="*/ 1253 h 2201"/>
                <a:gd name="T96" fmla="*/ 1292 w 2278"/>
                <a:gd name="T97" fmla="*/ 936 h 2201"/>
                <a:gd name="T98" fmla="*/ 1083 w 2278"/>
                <a:gd name="T99" fmla="*/ 837 h 2201"/>
                <a:gd name="T100" fmla="*/ 945 w 2278"/>
                <a:gd name="T101" fmla="*/ 863 h 2201"/>
                <a:gd name="T102" fmla="*/ 787 w 2278"/>
                <a:gd name="T103" fmla="*/ 1031 h 2201"/>
                <a:gd name="T104" fmla="*/ 787 w 2278"/>
                <a:gd name="T105" fmla="*/ 1245 h 2201"/>
                <a:gd name="T106" fmla="*/ 945 w 2278"/>
                <a:gd name="T107" fmla="*/ 1412 h 2201"/>
                <a:gd name="T108" fmla="*/ 1083 w 2278"/>
                <a:gd name="T109" fmla="*/ 1439 h 2201"/>
                <a:gd name="T110" fmla="*/ 1292 w 2278"/>
                <a:gd name="T111" fmla="*/ 1340 h 2201"/>
                <a:gd name="T112" fmla="*/ 1370 w 2278"/>
                <a:gd name="T113" fmla="*/ 1138 h 2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78" h="2201">
                  <a:moveTo>
                    <a:pt x="2125" y="983"/>
                  </a:moveTo>
                  <a:cubicBezTo>
                    <a:pt x="2074" y="983"/>
                    <a:pt x="2030" y="1007"/>
                    <a:pt x="2002" y="1045"/>
                  </a:cubicBezTo>
                  <a:cubicBezTo>
                    <a:pt x="1787" y="929"/>
                    <a:pt x="1787" y="929"/>
                    <a:pt x="1787" y="929"/>
                  </a:cubicBezTo>
                  <a:cubicBezTo>
                    <a:pt x="1795" y="914"/>
                    <a:pt x="1799" y="897"/>
                    <a:pt x="1799" y="879"/>
                  </a:cubicBezTo>
                  <a:cubicBezTo>
                    <a:pt x="1799" y="828"/>
                    <a:pt x="1764" y="785"/>
                    <a:pt x="1715" y="773"/>
                  </a:cubicBezTo>
                  <a:cubicBezTo>
                    <a:pt x="1729" y="640"/>
                    <a:pt x="1729" y="640"/>
                    <a:pt x="1729" y="640"/>
                  </a:cubicBezTo>
                  <a:cubicBezTo>
                    <a:pt x="1805" y="630"/>
                    <a:pt x="1863" y="566"/>
                    <a:pt x="1863" y="488"/>
                  </a:cubicBezTo>
                  <a:cubicBezTo>
                    <a:pt x="1863" y="404"/>
                    <a:pt x="1795" y="335"/>
                    <a:pt x="1711" y="335"/>
                  </a:cubicBezTo>
                  <a:cubicBezTo>
                    <a:pt x="1645" y="335"/>
                    <a:pt x="1589" y="377"/>
                    <a:pt x="1567" y="435"/>
                  </a:cubicBezTo>
                  <a:cubicBezTo>
                    <a:pt x="1472" y="427"/>
                    <a:pt x="1472" y="427"/>
                    <a:pt x="1472" y="427"/>
                  </a:cubicBezTo>
                  <a:cubicBezTo>
                    <a:pt x="1472" y="426"/>
                    <a:pt x="1472" y="425"/>
                    <a:pt x="1472" y="424"/>
                  </a:cubicBezTo>
                  <a:cubicBezTo>
                    <a:pt x="1472" y="364"/>
                    <a:pt x="1423" y="315"/>
                    <a:pt x="1363" y="315"/>
                  </a:cubicBezTo>
                  <a:cubicBezTo>
                    <a:pt x="1334" y="315"/>
                    <a:pt x="1309" y="326"/>
                    <a:pt x="1289" y="343"/>
                  </a:cubicBezTo>
                  <a:cubicBezTo>
                    <a:pt x="1187" y="250"/>
                    <a:pt x="1187" y="250"/>
                    <a:pt x="1187" y="250"/>
                  </a:cubicBezTo>
                  <a:cubicBezTo>
                    <a:pt x="1208" y="223"/>
                    <a:pt x="1221" y="190"/>
                    <a:pt x="1221" y="153"/>
                  </a:cubicBezTo>
                  <a:cubicBezTo>
                    <a:pt x="1221" y="69"/>
                    <a:pt x="1153" y="0"/>
                    <a:pt x="1068" y="0"/>
                  </a:cubicBezTo>
                  <a:cubicBezTo>
                    <a:pt x="984" y="0"/>
                    <a:pt x="916" y="69"/>
                    <a:pt x="916" y="153"/>
                  </a:cubicBezTo>
                  <a:cubicBezTo>
                    <a:pt x="916" y="197"/>
                    <a:pt x="935" y="237"/>
                    <a:pt x="965" y="265"/>
                  </a:cubicBezTo>
                  <a:cubicBezTo>
                    <a:pt x="856" y="422"/>
                    <a:pt x="856" y="422"/>
                    <a:pt x="856" y="422"/>
                  </a:cubicBezTo>
                  <a:cubicBezTo>
                    <a:pt x="842" y="416"/>
                    <a:pt x="827" y="412"/>
                    <a:pt x="810" y="412"/>
                  </a:cubicBezTo>
                  <a:cubicBezTo>
                    <a:pt x="760" y="412"/>
                    <a:pt x="717" y="446"/>
                    <a:pt x="705" y="493"/>
                  </a:cubicBezTo>
                  <a:cubicBezTo>
                    <a:pt x="561" y="480"/>
                    <a:pt x="561" y="480"/>
                    <a:pt x="561" y="480"/>
                  </a:cubicBezTo>
                  <a:cubicBezTo>
                    <a:pt x="561" y="480"/>
                    <a:pt x="561" y="479"/>
                    <a:pt x="561" y="478"/>
                  </a:cubicBezTo>
                  <a:cubicBezTo>
                    <a:pt x="561" y="394"/>
                    <a:pt x="493" y="325"/>
                    <a:pt x="408" y="325"/>
                  </a:cubicBezTo>
                  <a:cubicBezTo>
                    <a:pt x="324" y="325"/>
                    <a:pt x="256" y="394"/>
                    <a:pt x="256" y="478"/>
                  </a:cubicBezTo>
                  <a:cubicBezTo>
                    <a:pt x="256" y="546"/>
                    <a:pt x="300" y="603"/>
                    <a:pt x="362" y="623"/>
                  </a:cubicBezTo>
                  <a:cubicBezTo>
                    <a:pt x="348" y="732"/>
                    <a:pt x="348" y="732"/>
                    <a:pt x="348" y="732"/>
                  </a:cubicBezTo>
                  <a:cubicBezTo>
                    <a:pt x="291" y="736"/>
                    <a:pt x="246" y="783"/>
                    <a:pt x="246" y="841"/>
                  </a:cubicBezTo>
                  <a:cubicBezTo>
                    <a:pt x="246" y="873"/>
                    <a:pt x="259" y="901"/>
                    <a:pt x="281" y="921"/>
                  </a:cubicBezTo>
                  <a:cubicBezTo>
                    <a:pt x="221" y="1002"/>
                    <a:pt x="221" y="1002"/>
                    <a:pt x="221" y="1002"/>
                  </a:cubicBezTo>
                  <a:cubicBezTo>
                    <a:pt x="201" y="991"/>
                    <a:pt x="177" y="985"/>
                    <a:pt x="153" y="985"/>
                  </a:cubicBezTo>
                  <a:cubicBezTo>
                    <a:pt x="68" y="985"/>
                    <a:pt x="0" y="1054"/>
                    <a:pt x="0" y="1138"/>
                  </a:cubicBezTo>
                  <a:cubicBezTo>
                    <a:pt x="0" y="1222"/>
                    <a:pt x="68" y="1291"/>
                    <a:pt x="153" y="1291"/>
                  </a:cubicBezTo>
                  <a:cubicBezTo>
                    <a:pt x="190" y="1291"/>
                    <a:pt x="225" y="1277"/>
                    <a:pt x="251" y="1254"/>
                  </a:cubicBezTo>
                  <a:cubicBezTo>
                    <a:pt x="354" y="1339"/>
                    <a:pt x="354" y="1339"/>
                    <a:pt x="354" y="1339"/>
                  </a:cubicBezTo>
                  <a:cubicBezTo>
                    <a:pt x="344" y="1356"/>
                    <a:pt x="338" y="1375"/>
                    <a:pt x="338" y="1396"/>
                  </a:cubicBezTo>
                  <a:cubicBezTo>
                    <a:pt x="338" y="1436"/>
                    <a:pt x="359" y="1471"/>
                    <a:pt x="392" y="1490"/>
                  </a:cubicBezTo>
                  <a:cubicBezTo>
                    <a:pt x="332" y="1733"/>
                    <a:pt x="332" y="1733"/>
                    <a:pt x="332" y="1733"/>
                  </a:cubicBezTo>
                  <a:cubicBezTo>
                    <a:pt x="328" y="1732"/>
                    <a:pt x="323" y="1732"/>
                    <a:pt x="319" y="1732"/>
                  </a:cubicBezTo>
                  <a:cubicBezTo>
                    <a:pt x="235" y="1732"/>
                    <a:pt x="166" y="1800"/>
                    <a:pt x="166" y="1885"/>
                  </a:cubicBezTo>
                  <a:cubicBezTo>
                    <a:pt x="166" y="1969"/>
                    <a:pt x="235" y="2038"/>
                    <a:pt x="319" y="2038"/>
                  </a:cubicBezTo>
                  <a:cubicBezTo>
                    <a:pt x="399" y="2038"/>
                    <a:pt x="464" y="1977"/>
                    <a:pt x="471" y="1899"/>
                  </a:cubicBezTo>
                  <a:cubicBezTo>
                    <a:pt x="664" y="1884"/>
                    <a:pt x="664" y="1884"/>
                    <a:pt x="664" y="1884"/>
                  </a:cubicBezTo>
                  <a:cubicBezTo>
                    <a:pt x="676" y="1931"/>
                    <a:pt x="718" y="1966"/>
                    <a:pt x="769" y="1966"/>
                  </a:cubicBezTo>
                  <a:cubicBezTo>
                    <a:pt x="802" y="1966"/>
                    <a:pt x="832" y="1951"/>
                    <a:pt x="852" y="1928"/>
                  </a:cubicBezTo>
                  <a:cubicBezTo>
                    <a:pt x="931" y="1982"/>
                    <a:pt x="931" y="1982"/>
                    <a:pt x="931" y="1982"/>
                  </a:cubicBezTo>
                  <a:cubicBezTo>
                    <a:pt x="921" y="2002"/>
                    <a:pt x="916" y="2024"/>
                    <a:pt x="916" y="2049"/>
                  </a:cubicBezTo>
                  <a:cubicBezTo>
                    <a:pt x="916" y="2128"/>
                    <a:pt x="976" y="2193"/>
                    <a:pt x="1053" y="2200"/>
                  </a:cubicBezTo>
                  <a:cubicBezTo>
                    <a:pt x="1053" y="2201"/>
                    <a:pt x="1053" y="2201"/>
                    <a:pt x="1053" y="2201"/>
                  </a:cubicBezTo>
                  <a:cubicBezTo>
                    <a:pt x="1056" y="2201"/>
                    <a:pt x="1056" y="2201"/>
                    <a:pt x="1056" y="2201"/>
                  </a:cubicBezTo>
                  <a:cubicBezTo>
                    <a:pt x="1060" y="2201"/>
                    <a:pt x="1064" y="2201"/>
                    <a:pt x="1068" y="2201"/>
                  </a:cubicBezTo>
                  <a:cubicBezTo>
                    <a:pt x="1073" y="2201"/>
                    <a:pt x="1077" y="2201"/>
                    <a:pt x="1081" y="2201"/>
                  </a:cubicBezTo>
                  <a:cubicBezTo>
                    <a:pt x="1083" y="2201"/>
                    <a:pt x="1083" y="2201"/>
                    <a:pt x="1083" y="2201"/>
                  </a:cubicBezTo>
                  <a:cubicBezTo>
                    <a:pt x="1083" y="2201"/>
                    <a:pt x="1083" y="2201"/>
                    <a:pt x="1083" y="2201"/>
                  </a:cubicBezTo>
                  <a:cubicBezTo>
                    <a:pt x="1161" y="2193"/>
                    <a:pt x="1221" y="2128"/>
                    <a:pt x="1221" y="2049"/>
                  </a:cubicBezTo>
                  <a:cubicBezTo>
                    <a:pt x="1221" y="2011"/>
                    <a:pt x="1207" y="1976"/>
                    <a:pt x="1184" y="1949"/>
                  </a:cubicBezTo>
                  <a:cubicBezTo>
                    <a:pt x="1268" y="1853"/>
                    <a:pt x="1268" y="1853"/>
                    <a:pt x="1268" y="1853"/>
                  </a:cubicBezTo>
                  <a:cubicBezTo>
                    <a:pt x="1285" y="1863"/>
                    <a:pt x="1304" y="1869"/>
                    <a:pt x="1324" y="1869"/>
                  </a:cubicBezTo>
                  <a:cubicBezTo>
                    <a:pt x="1364" y="1869"/>
                    <a:pt x="1399" y="1847"/>
                    <a:pt x="1418" y="1815"/>
                  </a:cubicBezTo>
                  <a:cubicBezTo>
                    <a:pt x="1666" y="1872"/>
                    <a:pt x="1666" y="1872"/>
                    <a:pt x="1666" y="1872"/>
                  </a:cubicBezTo>
                  <a:cubicBezTo>
                    <a:pt x="1665" y="1876"/>
                    <a:pt x="1665" y="1880"/>
                    <a:pt x="1665" y="1885"/>
                  </a:cubicBezTo>
                  <a:cubicBezTo>
                    <a:pt x="1665" y="1969"/>
                    <a:pt x="1734" y="2038"/>
                    <a:pt x="1818" y="2038"/>
                  </a:cubicBezTo>
                  <a:cubicBezTo>
                    <a:pt x="1902" y="2038"/>
                    <a:pt x="1971" y="1969"/>
                    <a:pt x="1971" y="1885"/>
                  </a:cubicBezTo>
                  <a:cubicBezTo>
                    <a:pt x="1971" y="1820"/>
                    <a:pt x="1931" y="1765"/>
                    <a:pt x="1874" y="1743"/>
                  </a:cubicBezTo>
                  <a:cubicBezTo>
                    <a:pt x="1893" y="1572"/>
                    <a:pt x="1893" y="1572"/>
                    <a:pt x="1893" y="1572"/>
                  </a:cubicBezTo>
                  <a:cubicBezTo>
                    <a:pt x="1949" y="1567"/>
                    <a:pt x="1994" y="1520"/>
                    <a:pt x="1994" y="1463"/>
                  </a:cubicBezTo>
                  <a:cubicBezTo>
                    <a:pt x="1994" y="1436"/>
                    <a:pt x="1984" y="1412"/>
                    <a:pt x="1969" y="1393"/>
                  </a:cubicBezTo>
                  <a:cubicBezTo>
                    <a:pt x="2060" y="1273"/>
                    <a:pt x="2060" y="1273"/>
                    <a:pt x="2060" y="1273"/>
                  </a:cubicBezTo>
                  <a:cubicBezTo>
                    <a:pt x="2080" y="1283"/>
                    <a:pt x="2102" y="1288"/>
                    <a:pt x="2125" y="1288"/>
                  </a:cubicBezTo>
                  <a:cubicBezTo>
                    <a:pt x="2209" y="1288"/>
                    <a:pt x="2278" y="1220"/>
                    <a:pt x="2278" y="1135"/>
                  </a:cubicBezTo>
                  <a:cubicBezTo>
                    <a:pt x="2278" y="1051"/>
                    <a:pt x="2209" y="983"/>
                    <a:pt x="2125" y="983"/>
                  </a:cubicBezTo>
                  <a:close/>
                  <a:moveTo>
                    <a:pt x="1940" y="1369"/>
                  </a:moveTo>
                  <a:cubicBezTo>
                    <a:pt x="1924" y="1359"/>
                    <a:pt x="1905" y="1353"/>
                    <a:pt x="1884" y="1353"/>
                  </a:cubicBezTo>
                  <a:cubicBezTo>
                    <a:pt x="1838" y="1353"/>
                    <a:pt x="1798" y="1383"/>
                    <a:pt x="1782" y="1424"/>
                  </a:cubicBezTo>
                  <a:cubicBezTo>
                    <a:pt x="1392" y="1262"/>
                    <a:pt x="1392" y="1262"/>
                    <a:pt x="1392" y="1262"/>
                  </a:cubicBezTo>
                  <a:cubicBezTo>
                    <a:pt x="1390" y="1268"/>
                    <a:pt x="1387" y="1273"/>
                    <a:pt x="1385" y="1279"/>
                  </a:cubicBezTo>
                  <a:cubicBezTo>
                    <a:pt x="1777" y="1441"/>
                    <a:pt x="1777" y="1441"/>
                    <a:pt x="1777" y="1441"/>
                  </a:cubicBezTo>
                  <a:cubicBezTo>
                    <a:pt x="1776" y="1448"/>
                    <a:pt x="1775" y="1455"/>
                    <a:pt x="1775" y="1463"/>
                  </a:cubicBezTo>
                  <a:cubicBezTo>
                    <a:pt x="1775" y="1513"/>
                    <a:pt x="1809" y="1555"/>
                    <a:pt x="1855" y="1568"/>
                  </a:cubicBezTo>
                  <a:cubicBezTo>
                    <a:pt x="1837" y="1733"/>
                    <a:pt x="1837" y="1733"/>
                    <a:pt x="1837" y="1733"/>
                  </a:cubicBezTo>
                  <a:cubicBezTo>
                    <a:pt x="1831" y="1733"/>
                    <a:pt x="1825" y="1732"/>
                    <a:pt x="1818" y="1732"/>
                  </a:cubicBezTo>
                  <a:cubicBezTo>
                    <a:pt x="1781" y="1732"/>
                    <a:pt x="1746" y="1746"/>
                    <a:pt x="1720" y="1768"/>
                  </a:cubicBezTo>
                  <a:cubicBezTo>
                    <a:pt x="1324" y="1372"/>
                    <a:pt x="1324" y="1372"/>
                    <a:pt x="1324" y="1372"/>
                  </a:cubicBezTo>
                  <a:cubicBezTo>
                    <a:pt x="1317" y="1379"/>
                    <a:pt x="1310" y="1386"/>
                    <a:pt x="1302" y="1393"/>
                  </a:cubicBezTo>
                  <a:cubicBezTo>
                    <a:pt x="1699" y="1789"/>
                    <a:pt x="1699" y="1789"/>
                    <a:pt x="1699" y="1789"/>
                  </a:cubicBezTo>
                  <a:cubicBezTo>
                    <a:pt x="1688" y="1803"/>
                    <a:pt x="1679" y="1818"/>
                    <a:pt x="1674" y="1835"/>
                  </a:cubicBezTo>
                  <a:cubicBezTo>
                    <a:pt x="1432" y="1779"/>
                    <a:pt x="1432" y="1779"/>
                    <a:pt x="1432" y="1779"/>
                  </a:cubicBezTo>
                  <a:cubicBezTo>
                    <a:pt x="1433" y="1773"/>
                    <a:pt x="1433" y="1766"/>
                    <a:pt x="1433" y="1759"/>
                  </a:cubicBezTo>
                  <a:cubicBezTo>
                    <a:pt x="1433" y="1699"/>
                    <a:pt x="1385" y="1650"/>
                    <a:pt x="1324" y="1650"/>
                  </a:cubicBezTo>
                  <a:cubicBezTo>
                    <a:pt x="1313" y="1650"/>
                    <a:pt x="1302" y="1652"/>
                    <a:pt x="1292" y="1655"/>
                  </a:cubicBezTo>
                  <a:cubicBezTo>
                    <a:pt x="1209" y="1454"/>
                    <a:pt x="1209" y="1454"/>
                    <a:pt x="1209" y="1454"/>
                  </a:cubicBezTo>
                  <a:cubicBezTo>
                    <a:pt x="1204" y="1457"/>
                    <a:pt x="1198" y="1459"/>
                    <a:pt x="1193" y="1461"/>
                  </a:cubicBezTo>
                  <a:cubicBezTo>
                    <a:pt x="1276" y="1662"/>
                    <a:pt x="1276" y="1662"/>
                    <a:pt x="1276" y="1662"/>
                  </a:cubicBezTo>
                  <a:cubicBezTo>
                    <a:pt x="1240" y="1680"/>
                    <a:pt x="1215" y="1717"/>
                    <a:pt x="1215" y="1759"/>
                  </a:cubicBezTo>
                  <a:cubicBezTo>
                    <a:pt x="1215" y="1786"/>
                    <a:pt x="1224" y="1810"/>
                    <a:pt x="1240" y="1828"/>
                  </a:cubicBezTo>
                  <a:cubicBezTo>
                    <a:pt x="1156" y="1924"/>
                    <a:pt x="1156" y="1924"/>
                    <a:pt x="1156" y="1924"/>
                  </a:cubicBezTo>
                  <a:cubicBezTo>
                    <a:pt x="1135" y="1909"/>
                    <a:pt x="1110" y="1899"/>
                    <a:pt x="1083" y="1897"/>
                  </a:cubicBezTo>
                  <a:cubicBezTo>
                    <a:pt x="1083" y="1484"/>
                    <a:pt x="1083" y="1484"/>
                    <a:pt x="1083" y="1484"/>
                  </a:cubicBezTo>
                  <a:cubicBezTo>
                    <a:pt x="1078" y="1484"/>
                    <a:pt x="1073" y="1484"/>
                    <a:pt x="1068" y="1484"/>
                  </a:cubicBezTo>
                  <a:cubicBezTo>
                    <a:pt x="1063" y="1484"/>
                    <a:pt x="1058" y="1484"/>
                    <a:pt x="1053" y="1484"/>
                  </a:cubicBezTo>
                  <a:cubicBezTo>
                    <a:pt x="1053" y="1897"/>
                    <a:pt x="1053" y="1897"/>
                    <a:pt x="1053" y="1897"/>
                  </a:cubicBezTo>
                  <a:cubicBezTo>
                    <a:pt x="1013" y="1901"/>
                    <a:pt x="977" y="1920"/>
                    <a:pt x="952" y="1950"/>
                  </a:cubicBezTo>
                  <a:cubicBezTo>
                    <a:pt x="871" y="1895"/>
                    <a:pt x="871" y="1895"/>
                    <a:pt x="871" y="1895"/>
                  </a:cubicBezTo>
                  <a:cubicBezTo>
                    <a:pt x="876" y="1883"/>
                    <a:pt x="878" y="1870"/>
                    <a:pt x="878" y="1857"/>
                  </a:cubicBezTo>
                  <a:cubicBezTo>
                    <a:pt x="878" y="1815"/>
                    <a:pt x="855" y="1779"/>
                    <a:pt x="820" y="1760"/>
                  </a:cubicBezTo>
                  <a:cubicBezTo>
                    <a:pt x="944" y="1461"/>
                    <a:pt x="944" y="1461"/>
                    <a:pt x="944" y="1461"/>
                  </a:cubicBezTo>
                  <a:cubicBezTo>
                    <a:pt x="939" y="1459"/>
                    <a:pt x="933" y="1457"/>
                    <a:pt x="928" y="1454"/>
                  </a:cubicBezTo>
                  <a:cubicBezTo>
                    <a:pt x="804" y="1753"/>
                    <a:pt x="804" y="1753"/>
                    <a:pt x="804" y="1753"/>
                  </a:cubicBezTo>
                  <a:cubicBezTo>
                    <a:pt x="793" y="1749"/>
                    <a:pt x="781" y="1747"/>
                    <a:pt x="769" y="1747"/>
                  </a:cubicBezTo>
                  <a:cubicBezTo>
                    <a:pt x="712" y="1747"/>
                    <a:pt x="666" y="1791"/>
                    <a:pt x="660" y="1846"/>
                  </a:cubicBezTo>
                  <a:cubicBezTo>
                    <a:pt x="470" y="1861"/>
                    <a:pt x="470" y="1861"/>
                    <a:pt x="470" y="1861"/>
                  </a:cubicBezTo>
                  <a:cubicBezTo>
                    <a:pt x="466" y="1834"/>
                    <a:pt x="454" y="1810"/>
                    <a:pt x="438" y="1789"/>
                  </a:cubicBezTo>
                  <a:cubicBezTo>
                    <a:pt x="835" y="1393"/>
                    <a:pt x="835" y="1393"/>
                    <a:pt x="835" y="1393"/>
                  </a:cubicBezTo>
                  <a:cubicBezTo>
                    <a:pt x="827" y="1386"/>
                    <a:pt x="820" y="1379"/>
                    <a:pt x="813" y="1372"/>
                  </a:cubicBezTo>
                  <a:cubicBezTo>
                    <a:pt x="417" y="1768"/>
                    <a:pt x="417" y="1768"/>
                    <a:pt x="417" y="1768"/>
                  </a:cubicBezTo>
                  <a:cubicBezTo>
                    <a:pt x="403" y="1756"/>
                    <a:pt x="387" y="1747"/>
                    <a:pt x="369" y="1741"/>
                  </a:cubicBezTo>
                  <a:cubicBezTo>
                    <a:pt x="428" y="1504"/>
                    <a:pt x="428" y="1504"/>
                    <a:pt x="428" y="1504"/>
                  </a:cubicBezTo>
                  <a:cubicBezTo>
                    <a:pt x="434" y="1505"/>
                    <a:pt x="440" y="1505"/>
                    <a:pt x="447" y="1505"/>
                  </a:cubicBezTo>
                  <a:cubicBezTo>
                    <a:pt x="507" y="1505"/>
                    <a:pt x="556" y="1457"/>
                    <a:pt x="556" y="1396"/>
                  </a:cubicBezTo>
                  <a:cubicBezTo>
                    <a:pt x="556" y="1384"/>
                    <a:pt x="554" y="1373"/>
                    <a:pt x="551" y="1362"/>
                  </a:cubicBezTo>
                  <a:cubicBezTo>
                    <a:pt x="752" y="1279"/>
                    <a:pt x="752" y="1279"/>
                    <a:pt x="752" y="1279"/>
                  </a:cubicBezTo>
                  <a:cubicBezTo>
                    <a:pt x="750" y="1273"/>
                    <a:pt x="747" y="1268"/>
                    <a:pt x="745" y="1262"/>
                  </a:cubicBezTo>
                  <a:cubicBezTo>
                    <a:pt x="544" y="1345"/>
                    <a:pt x="544" y="1345"/>
                    <a:pt x="544" y="1345"/>
                  </a:cubicBezTo>
                  <a:cubicBezTo>
                    <a:pt x="525" y="1311"/>
                    <a:pt x="489" y="1287"/>
                    <a:pt x="447" y="1287"/>
                  </a:cubicBezTo>
                  <a:cubicBezTo>
                    <a:pt x="421" y="1287"/>
                    <a:pt x="397" y="1296"/>
                    <a:pt x="379" y="1311"/>
                  </a:cubicBezTo>
                  <a:cubicBezTo>
                    <a:pt x="277" y="1226"/>
                    <a:pt x="277" y="1226"/>
                    <a:pt x="277" y="1226"/>
                  </a:cubicBezTo>
                  <a:cubicBezTo>
                    <a:pt x="292" y="1205"/>
                    <a:pt x="302" y="1180"/>
                    <a:pt x="305" y="1153"/>
                  </a:cubicBezTo>
                  <a:cubicBezTo>
                    <a:pt x="723" y="1153"/>
                    <a:pt x="723" y="1153"/>
                    <a:pt x="723" y="1153"/>
                  </a:cubicBezTo>
                  <a:cubicBezTo>
                    <a:pt x="722" y="1148"/>
                    <a:pt x="722" y="1143"/>
                    <a:pt x="722" y="1138"/>
                  </a:cubicBezTo>
                  <a:cubicBezTo>
                    <a:pt x="722" y="1133"/>
                    <a:pt x="722" y="1128"/>
                    <a:pt x="723" y="1123"/>
                  </a:cubicBezTo>
                  <a:cubicBezTo>
                    <a:pt x="305" y="1123"/>
                    <a:pt x="305" y="1123"/>
                    <a:pt x="305" y="1123"/>
                  </a:cubicBezTo>
                  <a:cubicBezTo>
                    <a:pt x="301" y="1083"/>
                    <a:pt x="281" y="1048"/>
                    <a:pt x="253" y="1023"/>
                  </a:cubicBezTo>
                  <a:cubicBezTo>
                    <a:pt x="312" y="942"/>
                    <a:pt x="312" y="942"/>
                    <a:pt x="312" y="942"/>
                  </a:cubicBezTo>
                  <a:cubicBezTo>
                    <a:pt x="325" y="947"/>
                    <a:pt x="340" y="950"/>
                    <a:pt x="355" y="950"/>
                  </a:cubicBezTo>
                  <a:cubicBezTo>
                    <a:pt x="397" y="950"/>
                    <a:pt x="433" y="927"/>
                    <a:pt x="451" y="892"/>
                  </a:cubicBezTo>
                  <a:cubicBezTo>
                    <a:pt x="745" y="1014"/>
                    <a:pt x="745" y="1014"/>
                    <a:pt x="745" y="1014"/>
                  </a:cubicBezTo>
                  <a:cubicBezTo>
                    <a:pt x="747" y="1008"/>
                    <a:pt x="750" y="1003"/>
                    <a:pt x="752" y="997"/>
                  </a:cubicBezTo>
                  <a:cubicBezTo>
                    <a:pt x="458" y="875"/>
                    <a:pt x="458" y="875"/>
                    <a:pt x="458" y="875"/>
                  </a:cubicBezTo>
                  <a:cubicBezTo>
                    <a:pt x="462" y="865"/>
                    <a:pt x="464" y="853"/>
                    <a:pt x="464" y="841"/>
                  </a:cubicBezTo>
                  <a:cubicBezTo>
                    <a:pt x="464" y="792"/>
                    <a:pt x="431" y="750"/>
                    <a:pt x="386" y="736"/>
                  </a:cubicBezTo>
                  <a:cubicBezTo>
                    <a:pt x="399" y="630"/>
                    <a:pt x="399" y="630"/>
                    <a:pt x="399" y="630"/>
                  </a:cubicBezTo>
                  <a:cubicBezTo>
                    <a:pt x="402" y="630"/>
                    <a:pt x="405" y="631"/>
                    <a:pt x="408" y="631"/>
                  </a:cubicBezTo>
                  <a:cubicBezTo>
                    <a:pt x="445" y="631"/>
                    <a:pt x="479" y="618"/>
                    <a:pt x="505" y="596"/>
                  </a:cubicBezTo>
                  <a:cubicBezTo>
                    <a:pt x="813" y="904"/>
                    <a:pt x="813" y="904"/>
                    <a:pt x="813" y="904"/>
                  </a:cubicBezTo>
                  <a:cubicBezTo>
                    <a:pt x="820" y="897"/>
                    <a:pt x="827" y="889"/>
                    <a:pt x="835" y="883"/>
                  </a:cubicBezTo>
                  <a:cubicBezTo>
                    <a:pt x="527" y="575"/>
                    <a:pt x="527" y="575"/>
                    <a:pt x="527" y="575"/>
                  </a:cubicBezTo>
                  <a:cubicBezTo>
                    <a:pt x="540" y="558"/>
                    <a:pt x="550" y="539"/>
                    <a:pt x="556" y="518"/>
                  </a:cubicBezTo>
                  <a:cubicBezTo>
                    <a:pt x="701" y="530"/>
                    <a:pt x="701" y="530"/>
                    <a:pt x="701" y="530"/>
                  </a:cubicBezTo>
                  <a:cubicBezTo>
                    <a:pt x="706" y="587"/>
                    <a:pt x="753" y="631"/>
                    <a:pt x="810" y="631"/>
                  </a:cubicBezTo>
                  <a:cubicBezTo>
                    <a:pt x="823" y="631"/>
                    <a:pt x="835" y="628"/>
                    <a:pt x="846" y="624"/>
                  </a:cubicBezTo>
                  <a:cubicBezTo>
                    <a:pt x="928" y="822"/>
                    <a:pt x="928" y="822"/>
                    <a:pt x="928" y="822"/>
                  </a:cubicBezTo>
                  <a:cubicBezTo>
                    <a:pt x="933" y="819"/>
                    <a:pt x="939" y="817"/>
                    <a:pt x="944" y="815"/>
                  </a:cubicBezTo>
                  <a:cubicBezTo>
                    <a:pt x="863" y="617"/>
                    <a:pt x="863" y="617"/>
                    <a:pt x="863" y="617"/>
                  </a:cubicBezTo>
                  <a:cubicBezTo>
                    <a:pt x="896" y="599"/>
                    <a:pt x="919" y="563"/>
                    <a:pt x="919" y="521"/>
                  </a:cubicBezTo>
                  <a:cubicBezTo>
                    <a:pt x="919" y="491"/>
                    <a:pt x="907" y="464"/>
                    <a:pt x="887" y="444"/>
                  </a:cubicBezTo>
                  <a:cubicBezTo>
                    <a:pt x="996" y="287"/>
                    <a:pt x="996" y="287"/>
                    <a:pt x="996" y="287"/>
                  </a:cubicBezTo>
                  <a:cubicBezTo>
                    <a:pt x="1013" y="297"/>
                    <a:pt x="1033" y="303"/>
                    <a:pt x="1053" y="305"/>
                  </a:cubicBezTo>
                  <a:cubicBezTo>
                    <a:pt x="1053" y="792"/>
                    <a:pt x="1053" y="792"/>
                    <a:pt x="1053" y="792"/>
                  </a:cubicBezTo>
                  <a:cubicBezTo>
                    <a:pt x="1058" y="792"/>
                    <a:pt x="1063" y="792"/>
                    <a:pt x="1068" y="792"/>
                  </a:cubicBezTo>
                  <a:cubicBezTo>
                    <a:pt x="1073" y="792"/>
                    <a:pt x="1078" y="792"/>
                    <a:pt x="1083" y="792"/>
                  </a:cubicBezTo>
                  <a:cubicBezTo>
                    <a:pt x="1083" y="305"/>
                    <a:pt x="1083" y="305"/>
                    <a:pt x="1083" y="305"/>
                  </a:cubicBezTo>
                  <a:cubicBezTo>
                    <a:pt x="1112" y="302"/>
                    <a:pt x="1138" y="292"/>
                    <a:pt x="1159" y="276"/>
                  </a:cubicBezTo>
                  <a:cubicBezTo>
                    <a:pt x="1266" y="373"/>
                    <a:pt x="1266" y="373"/>
                    <a:pt x="1266" y="373"/>
                  </a:cubicBezTo>
                  <a:cubicBezTo>
                    <a:pt x="1258" y="388"/>
                    <a:pt x="1253" y="406"/>
                    <a:pt x="1253" y="424"/>
                  </a:cubicBezTo>
                  <a:cubicBezTo>
                    <a:pt x="1253" y="467"/>
                    <a:pt x="1278" y="504"/>
                    <a:pt x="1314" y="522"/>
                  </a:cubicBezTo>
                  <a:cubicBezTo>
                    <a:pt x="1193" y="815"/>
                    <a:pt x="1193" y="815"/>
                    <a:pt x="1193" y="815"/>
                  </a:cubicBezTo>
                  <a:cubicBezTo>
                    <a:pt x="1198" y="817"/>
                    <a:pt x="1204" y="819"/>
                    <a:pt x="1209" y="822"/>
                  </a:cubicBezTo>
                  <a:cubicBezTo>
                    <a:pt x="1331" y="529"/>
                    <a:pt x="1331" y="529"/>
                    <a:pt x="1331" y="529"/>
                  </a:cubicBezTo>
                  <a:cubicBezTo>
                    <a:pt x="1341" y="532"/>
                    <a:pt x="1351" y="533"/>
                    <a:pt x="1363" y="533"/>
                  </a:cubicBezTo>
                  <a:cubicBezTo>
                    <a:pt x="1409" y="533"/>
                    <a:pt x="1448" y="505"/>
                    <a:pt x="1464" y="464"/>
                  </a:cubicBezTo>
                  <a:cubicBezTo>
                    <a:pt x="1559" y="472"/>
                    <a:pt x="1559" y="472"/>
                    <a:pt x="1559" y="472"/>
                  </a:cubicBezTo>
                  <a:cubicBezTo>
                    <a:pt x="1558" y="477"/>
                    <a:pt x="1558" y="483"/>
                    <a:pt x="1558" y="488"/>
                  </a:cubicBezTo>
                  <a:cubicBezTo>
                    <a:pt x="1558" y="527"/>
                    <a:pt x="1572" y="562"/>
                    <a:pt x="1596" y="589"/>
                  </a:cubicBezTo>
                  <a:cubicBezTo>
                    <a:pt x="1302" y="883"/>
                    <a:pt x="1302" y="883"/>
                    <a:pt x="1302" y="883"/>
                  </a:cubicBezTo>
                  <a:cubicBezTo>
                    <a:pt x="1310" y="889"/>
                    <a:pt x="1317" y="897"/>
                    <a:pt x="1324" y="904"/>
                  </a:cubicBezTo>
                  <a:cubicBezTo>
                    <a:pt x="1618" y="610"/>
                    <a:pt x="1618" y="610"/>
                    <a:pt x="1618" y="610"/>
                  </a:cubicBezTo>
                  <a:cubicBezTo>
                    <a:pt x="1639" y="625"/>
                    <a:pt x="1664" y="636"/>
                    <a:pt x="1691" y="640"/>
                  </a:cubicBezTo>
                  <a:cubicBezTo>
                    <a:pt x="1678" y="771"/>
                    <a:pt x="1678" y="771"/>
                    <a:pt x="1678" y="771"/>
                  </a:cubicBezTo>
                  <a:cubicBezTo>
                    <a:pt x="1623" y="777"/>
                    <a:pt x="1581" y="823"/>
                    <a:pt x="1581" y="879"/>
                  </a:cubicBezTo>
                  <a:cubicBezTo>
                    <a:pt x="1581" y="891"/>
                    <a:pt x="1583" y="903"/>
                    <a:pt x="1586" y="914"/>
                  </a:cubicBezTo>
                  <a:cubicBezTo>
                    <a:pt x="1385" y="997"/>
                    <a:pt x="1385" y="997"/>
                    <a:pt x="1385" y="997"/>
                  </a:cubicBezTo>
                  <a:cubicBezTo>
                    <a:pt x="1387" y="1003"/>
                    <a:pt x="1390" y="1008"/>
                    <a:pt x="1392" y="1014"/>
                  </a:cubicBezTo>
                  <a:cubicBezTo>
                    <a:pt x="1593" y="930"/>
                    <a:pt x="1593" y="930"/>
                    <a:pt x="1593" y="930"/>
                  </a:cubicBezTo>
                  <a:cubicBezTo>
                    <a:pt x="1612" y="965"/>
                    <a:pt x="1648" y="989"/>
                    <a:pt x="1690" y="989"/>
                  </a:cubicBezTo>
                  <a:cubicBezTo>
                    <a:pt x="1719" y="989"/>
                    <a:pt x="1745" y="978"/>
                    <a:pt x="1764" y="960"/>
                  </a:cubicBezTo>
                  <a:cubicBezTo>
                    <a:pt x="1983" y="1078"/>
                    <a:pt x="1983" y="1078"/>
                    <a:pt x="1983" y="1078"/>
                  </a:cubicBezTo>
                  <a:cubicBezTo>
                    <a:pt x="1978" y="1092"/>
                    <a:pt x="1974" y="1107"/>
                    <a:pt x="1973" y="1123"/>
                  </a:cubicBezTo>
                  <a:cubicBezTo>
                    <a:pt x="1414" y="1123"/>
                    <a:pt x="1414" y="1123"/>
                    <a:pt x="1414" y="1123"/>
                  </a:cubicBezTo>
                  <a:cubicBezTo>
                    <a:pt x="1415" y="1128"/>
                    <a:pt x="1415" y="1133"/>
                    <a:pt x="1415" y="1138"/>
                  </a:cubicBezTo>
                  <a:cubicBezTo>
                    <a:pt x="1415" y="1143"/>
                    <a:pt x="1415" y="1148"/>
                    <a:pt x="1414" y="1153"/>
                  </a:cubicBezTo>
                  <a:cubicBezTo>
                    <a:pt x="1973" y="1153"/>
                    <a:pt x="1973" y="1153"/>
                    <a:pt x="1973" y="1153"/>
                  </a:cubicBezTo>
                  <a:cubicBezTo>
                    <a:pt x="1978" y="1193"/>
                    <a:pt x="1998" y="1229"/>
                    <a:pt x="2028" y="1253"/>
                  </a:cubicBezTo>
                  <a:lnTo>
                    <a:pt x="1940" y="1369"/>
                  </a:lnTo>
                  <a:close/>
                  <a:moveTo>
                    <a:pt x="1350" y="1031"/>
                  </a:moveTo>
                  <a:cubicBezTo>
                    <a:pt x="1348" y="1025"/>
                    <a:pt x="1345" y="1020"/>
                    <a:pt x="1343" y="1014"/>
                  </a:cubicBezTo>
                  <a:cubicBezTo>
                    <a:pt x="1330" y="985"/>
                    <a:pt x="1313" y="959"/>
                    <a:pt x="1292" y="936"/>
                  </a:cubicBezTo>
                  <a:cubicBezTo>
                    <a:pt x="1285" y="928"/>
                    <a:pt x="1278" y="921"/>
                    <a:pt x="1270" y="915"/>
                  </a:cubicBezTo>
                  <a:cubicBezTo>
                    <a:pt x="1247" y="894"/>
                    <a:pt x="1221" y="876"/>
                    <a:pt x="1192" y="863"/>
                  </a:cubicBezTo>
                  <a:cubicBezTo>
                    <a:pt x="1186" y="861"/>
                    <a:pt x="1181" y="858"/>
                    <a:pt x="1175" y="856"/>
                  </a:cubicBezTo>
                  <a:cubicBezTo>
                    <a:pt x="1147" y="845"/>
                    <a:pt x="1116" y="839"/>
                    <a:pt x="1083" y="837"/>
                  </a:cubicBezTo>
                  <a:cubicBezTo>
                    <a:pt x="1079" y="837"/>
                    <a:pt x="1073" y="837"/>
                    <a:pt x="1068" y="837"/>
                  </a:cubicBezTo>
                  <a:cubicBezTo>
                    <a:pt x="1063" y="837"/>
                    <a:pt x="1058" y="837"/>
                    <a:pt x="1053" y="837"/>
                  </a:cubicBezTo>
                  <a:cubicBezTo>
                    <a:pt x="1021" y="839"/>
                    <a:pt x="990" y="845"/>
                    <a:pt x="962" y="856"/>
                  </a:cubicBezTo>
                  <a:cubicBezTo>
                    <a:pt x="956" y="858"/>
                    <a:pt x="950" y="861"/>
                    <a:pt x="945" y="863"/>
                  </a:cubicBezTo>
                  <a:cubicBezTo>
                    <a:pt x="916" y="876"/>
                    <a:pt x="890" y="894"/>
                    <a:pt x="866" y="915"/>
                  </a:cubicBezTo>
                  <a:cubicBezTo>
                    <a:pt x="859" y="921"/>
                    <a:pt x="852" y="928"/>
                    <a:pt x="845" y="936"/>
                  </a:cubicBezTo>
                  <a:cubicBezTo>
                    <a:pt x="824" y="959"/>
                    <a:pt x="807" y="985"/>
                    <a:pt x="794" y="1014"/>
                  </a:cubicBezTo>
                  <a:cubicBezTo>
                    <a:pt x="791" y="1020"/>
                    <a:pt x="789" y="1025"/>
                    <a:pt x="787" y="1031"/>
                  </a:cubicBezTo>
                  <a:cubicBezTo>
                    <a:pt x="776" y="1060"/>
                    <a:pt x="769" y="1091"/>
                    <a:pt x="768" y="1123"/>
                  </a:cubicBezTo>
                  <a:cubicBezTo>
                    <a:pt x="767" y="1128"/>
                    <a:pt x="767" y="1133"/>
                    <a:pt x="767" y="1138"/>
                  </a:cubicBezTo>
                  <a:cubicBezTo>
                    <a:pt x="767" y="1143"/>
                    <a:pt x="767" y="1148"/>
                    <a:pt x="768" y="1153"/>
                  </a:cubicBezTo>
                  <a:cubicBezTo>
                    <a:pt x="769" y="1185"/>
                    <a:pt x="776" y="1216"/>
                    <a:pt x="787" y="1245"/>
                  </a:cubicBezTo>
                  <a:cubicBezTo>
                    <a:pt x="789" y="1250"/>
                    <a:pt x="791" y="1256"/>
                    <a:pt x="794" y="1261"/>
                  </a:cubicBezTo>
                  <a:cubicBezTo>
                    <a:pt x="807" y="1290"/>
                    <a:pt x="824" y="1317"/>
                    <a:pt x="845" y="1340"/>
                  </a:cubicBezTo>
                  <a:cubicBezTo>
                    <a:pt x="852" y="1347"/>
                    <a:pt x="859" y="1354"/>
                    <a:pt x="866" y="1361"/>
                  </a:cubicBezTo>
                  <a:cubicBezTo>
                    <a:pt x="890" y="1382"/>
                    <a:pt x="916" y="1399"/>
                    <a:pt x="945" y="1412"/>
                  </a:cubicBezTo>
                  <a:cubicBezTo>
                    <a:pt x="950" y="1415"/>
                    <a:pt x="956" y="1417"/>
                    <a:pt x="962" y="1419"/>
                  </a:cubicBezTo>
                  <a:cubicBezTo>
                    <a:pt x="990" y="1430"/>
                    <a:pt x="1021" y="1437"/>
                    <a:pt x="1053" y="1439"/>
                  </a:cubicBezTo>
                  <a:cubicBezTo>
                    <a:pt x="1058" y="1439"/>
                    <a:pt x="1063" y="1439"/>
                    <a:pt x="1068" y="1439"/>
                  </a:cubicBezTo>
                  <a:cubicBezTo>
                    <a:pt x="1073" y="1439"/>
                    <a:pt x="1079" y="1439"/>
                    <a:pt x="1083" y="1439"/>
                  </a:cubicBezTo>
                  <a:cubicBezTo>
                    <a:pt x="1116" y="1437"/>
                    <a:pt x="1147" y="1430"/>
                    <a:pt x="1175" y="1419"/>
                  </a:cubicBezTo>
                  <a:cubicBezTo>
                    <a:pt x="1181" y="1417"/>
                    <a:pt x="1186" y="1415"/>
                    <a:pt x="1192" y="1412"/>
                  </a:cubicBezTo>
                  <a:cubicBezTo>
                    <a:pt x="1221" y="1399"/>
                    <a:pt x="1247" y="1382"/>
                    <a:pt x="1270" y="1361"/>
                  </a:cubicBezTo>
                  <a:cubicBezTo>
                    <a:pt x="1278" y="1354"/>
                    <a:pt x="1285" y="1347"/>
                    <a:pt x="1292" y="1340"/>
                  </a:cubicBezTo>
                  <a:cubicBezTo>
                    <a:pt x="1313" y="1317"/>
                    <a:pt x="1330" y="1290"/>
                    <a:pt x="1343" y="1261"/>
                  </a:cubicBezTo>
                  <a:cubicBezTo>
                    <a:pt x="1345" y="1256"/>
                    <a:pt x="1348" y="1250"/>
                    <a:pt x="1350" y="1245"/>
                  </a:cubicBezTo>
                  <a:cubicBezTo>
                    <a:pt x="1361" y="1216"/>
                    <a:pt x="1368" y="1185"/>
                    <a:pt x="1369" y="1153"/>
                  </a:cubicBezTo>
                  <a:cubicBezTo>
                    <a:pt x="1369" y="1148"/>
                    <a:pt x="1370" y="1143"/>
                    <a:pt x="1370" y="1138"/>
                  </a:cubicBezTo>
                  <a:cubicBezTo>
                    <a:pt x="1370" y="1133"/>
                    <a:pt x="1369" y="1128"/>
                    <a:pt x="1369" y="1123"/>
                  </a:cubicBezTo>
                  <a:cubicBezTo>
                    <a:pt x="1368" y="1091"/>
                    <a:pt x="1361" y="1060"/>
                    <a:pt x="1350" y="1031"/>
                  </a:cubicBezTo>
                  <a:close/>
                </a:path>
              </a:pathLst>
            </a:custGeom>
            <a:solidFill>
              <a:schemeClr val="tx1"/>
            </a:solidFill>
            <a:ln>
              <a:noFill/>
            </a:ln>
          </p:spPr>
          <p:txBody>
            <a:bodyPr vert="horz" wrap="square" lIns="124330" tIns="62165" rIns="124330" bIns="62165" numCol="1" anchor="t" anchorCtr="0" compatLnSpc="1">
              <a:prstTxWarp prst="textNoShape">
                <a:avLst/>
              </a:prstTxWarp>
            </a:bodyPr>
            <a:lstStyle/>
            <a:p>
              <a:pPr defTabSz="932417"/>
              <a:endParaRPr lang="en-US" sz="1903">
                <a:solidFill>
                  <a:prstClr val="white"/>
                </a:solidFill>
              </a:endParaRPr>
            </a:p>
          </p:txBody>
        </p:sp>
      </p:grpSp>
      <p:grpSp>
        <p:nvGrpSpPr>
          <p:cNvPr id="32" name="Group 31"/>
          <p:cNvGrpSpPr/>
          <p:nvPr/>
        </p:nvGrpSpPr>
        <p:grpSpPr>
          <a:xfrm>
            <a:off x="7444128" y="2136918"/>
            <a:ext cx="1230069" cy="1234956"/>
            <a:chOff x="6259896" y="3521405"/>
            <a:chExt cx="1230243" cy="1235131"/>
          </a:xfrm>
        </p:grpSpPr>
        <p:sp>
          <p:nvSpPr>
            <p:cNvPr id="33" name="Freeform 80"/>
            <p:cNvSpPr>
              <a:spLocks noEditPoints="1"/>
            </p:cNvSpPr>
            <p:nvPr/>
          </p:nvSpPr>
          <p:spPr bwMode="auto">
            <a:xfrm>
              <a:off x="6438309" y="3521405"/>
              <a:ext cx="869811" cy="914400"/>
            </a:xfrm>
            <a:custGeom>
              <a:avLst/>
              <a:gdLst>
                <a:gd name="T0" fmla="*/ 952 w 1833"/>
                <a:gd name="T1" fmla="*/ 1301 h 2225"/>
                <a:gd name="T2" fmla="*/ 882 w 1833"/>
                <a:gd name="T3" fmla="*/ 1413 h 2225"/>
                <a:gd name="T4" fmla="*/ 677 w 1833"/>
                <a:gd name="T5" fmla="*/ 2162 h 2225"/>
                <a:gd name="T6" fmla="*/ 1156 w 1833"/>
                <a:gd name="T7" fmla="*/ 2162 h 2225"/>
                <a:gd name="T8" fmla="*/ 1071 w 1833"/>
                <a:gd name="T9" fmla="*/ 2089 h 2225"/>
                <a:gd name="T10" fmla="*/ 785 w 1833"/>
                <a:gd name="T11" fmla="*/ 2039 h 2225"/>
                <a:gd name="T12" fmla="*/ 1071 w 1833"/>
                <a:gd name="T13" fmla="*/ 2089 h 2225"/>
                <a:gd name="T14" fmla="*/ 760 w 1833"/>
                <a:gd name="T15" fmla="*/ 1949 h 2225"/>
                <a:gd name="T16" fmla="*/ 1096 w 1833"/>
                <a:gd name="T17" fmla="*/ 1949 h 2225"/>
                <a:gd name="T18" fmla="*/ 1026 w 1833"/>
                <a:gd name="T19" fmla="*/ 1801 h 2225"/>
                <a:gd name="T20" fmla="*/ 1061 w 1833"/>
                <a:gd name="T21" fmla="*/ 1836 h 2225"/>
                <a:gd name="T22" fmla="*/ 260 w 1833"/>
                <a:gd name="T23" fmla="*/ 1329 h 2225"/>
                <a:gd name="T24" fmla="*/ 748 w 1833"/>
                <a:gd name="T25" fmla="*/ 1136 h 2225"/>
                <a:gd name="T26" fmla="*/ 190 w 1833"/>
                <a:gd name="T27" fmla="*/ 1329 h 2225"/>
                <a:gd name="T28" fmla="*/ 0 w 1833"/>
                <a:gd name="T29" fmla="*/ 1476 h 2225"/>
                <a:gd name="T30" fmla="*/ 416 w 1833"/>
                <a:gd name="T31" fmla="*/ 2225 h 2225"/>
                <a:gd name="T32" fmla="*/ 416 w 1833"/>
                <a:gd name="T33" fmla="*/ 1413 h 2225"/>
                <a:gd name="T34" fmla="*/ 83 w 1833"/>
                <a:gd name="T35" fmla="*/ 2064 h 2225"/>
                <a:gd name="T36" fmla="*/ 419 w 1833"/>
                <a:gd name="T37" fmla="*/ 2064 h 2225"/>
                <a:gd name="T38" fmla="*/ 108 w 1833"/>
                <a:gd name="T39" fmla="*/ 1974 h 2225"/>
                <a:gd name="T40" fmla="*/ 394 w 1833"/>
                <a:gd name="T41" fmla="*/ 1924 h 2225"/>
                <a:gd name="T42" fmla="*/ 384 w 1833"/>
                <a:gd name="T43" fmla="*/ 1836 h 2225"/>
                <a:gd name="T44" fmla="*/ 419 w 1833"/>
                <a:gd name="T45" fmla="*/ 1801 h 2225"/>
                <a:gd name="T46" fmla="*/ 1643 w 1833"/>
                <a:gd name="T47" fmla="*/ 1413 h 2225"/>
                <a:gd name="T48" fmla="*/ 1082 w 1833"/>
                <a:gd name="T49" fmla="*/ 1101 h 2225"/>
                <a:gd name="T50" fmla="*/ 1415 w 1833"/>
                <a:gd name="T51" fmla="*/ 1171 h 2225"/>
                <a:gd name="T52" fmla="*/ 1417 w 1833"/>
                <a:gd name="T53" fmla="*/ 1413 h 2225"/>
                <a:gd name="T54" fmla="*/ 1417 w 1833"/>
                <a:gd name="T55" fmla="*/ 2225 h 2225"/>
                <a:gd name="T56" fmla="*/ 1833 w 1833"/>
                <a:gd name="T57" fmla="*/ 1476 h 2225"/>
                <a:gd name="T58" fmla="*/ 1462 w 1833"/>
                <a:gd name="T59" fmla="*/ 2089 h 2225"/>
                <a:gd name="T60" fmla="*/ 1748 w 1833"/>
                <a:gd name="T61" fmla="*/ 2039 h 2225"/>
                <a:gd name="T62" fmla="*/ 1748 w 1833"/>
                <a:gd name="T63" fmla="*/ 1974 h 2225"/>
                <a:gd name="T64" fmla="*/ 1462 w 1833"/>
                <a:gd name="T65" fmla="*/ 1924 h 2225"/>
                <a:gd name="T66" fmla="*/ 1748 w 1833"/>
                <a:gd name="T67" fmla="*/ 1974 h 2225"/>
                <a:gd name="T68" fmla="*/ 1738 w 1833"/>
                <a:gd name="T69" fmla="*/ 1766 h 2225"/>
                <a:gd name="T70" fmla="*/ 650 w 1833"/>
                <a:gd name="T71" fmla="*/ 592 h 2225"/>
                <a:gd name="T72" fmla="*/ 1296 w 1833"/>
                <a:gd name="T73" fmla="*/ 113 h 2225"/>
                <a:gd name="T74" fmla="*/ 537 w 1833"/>
                <a:gd name="T75" fmla="*/ 113 h 2225"/>
                <a:gd name="T76" fmla="*/ 603 w 1833"/>
                <a:gd name="T77" fmla="*/ 113 h 2225"/>
                <a:gd name="T78" fmla="*/ 1231 w 1833"/>
                <a:gd name="T79" fmla="*/ 113 h 2225"/>
                <a:gd name="T80" fmla="*/ 650 w 1833"/>
                <a:gd name="T81" fmla="*/ 526 h 2225"/>
                <a:gd name="T82" fmla="*/ 405 w 1833"/>
                <a:gd name="T83" fmla="*/ 902 h 2225"/>
                <a:gd name="T84" fmla="*/ 803 w 1833"/>
                <a:gd name="T85" fmla="*/ 1101 h 2225"/>
                <a:gd name="T86" fmla="*/ 882 w 1833"/>
                <a:gd name="T87" fmla="*/ 1250 h 2225"/>
                <a:gd name="T88" fmla="*/ 1031 w 1833"/>
                <a:gd name="T89" fmla="*/ 1171 h 2225"/>
                <a:gd name="T90" fmla="*/ 952 w 1833"/>
                <a:gd name="T91" fmla="*/ 1021 h 2225"/>
                <a:gd name="T92" fmla="*/ 1457 w 1833"/>
                <a:gd name="T93" fmla="*/ 874 h 2225"/>
                <a:gd name="T94" fmla="*/ 1303 w 1833"/>
                <a:gd name="T95" fmla="*/ 652 h 2225"/>
                <a:gd name="T96" fmla="*/ 530 w 1833"/>
                <a:gd name="T97" fmla="*/ 652 h 2225"/>
                <a:gd name="T98" fmla="*/ 377 w 1833"/>
                <a:gd name="T99" fmla="*/ 874 h 2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33" h="2225">
                  <a:moveTo>
                    <a:pt x="1093" y="1413"/>
                  </a:moveTo>
                  <a:cubicBezTo>
                    <a:pt x="952" y="1413"/>
                    <a:pt x="952" y="1413"/>
                    <a:pt x="952" y="1413"/>
                  </a:cubicBezTo>
                  <a:cubicBezTo>
                    <a:pt x="952" y="1301"/>
                    <a:pt x="952" y="1301"/>
                    <a:pt x="952" y="1301"/>
                  </a:cubicBezTo>
                  <a:cubicBezTo>
                    <a:pt x="940" y="1304"/>
                    <a:pt x="929" y="1305"/>
                    <a:pt x="917" y="1305"/>
                  </a:cubicBezTo>
                  <a:cubicBezTo>
                    <a:pt x="905" y="1305"/>
                    <a:pt x="893" y="1304"/>
                    <a:pt x="882" y="1301"/>
                  </a:cubicBezTo>
                  <a:cubicBezTo>
                    <a:pt x="882" y="1413"/>
                    <a:pt x="882" y="1413"/>
                    <a:pt x="882" y="1413"/>
                  </a:cubicBezTo>
                  <a:cubicBezTo>
                    <a:pt x="740" y="1413"/>
                    <a:pt x="740" y="1413"/>
                    <a:pt x="740" y="1413"/>
                  </a:cubicBezTo>
                  <a:cubicBezTo>
                    <a:pt x="705" y="1413"/>
                    <a:pt x="677" y="1441"/>
                    <a:pt x="677" y="1476"/>
                  </a:cubicBezTo>
                  <a:cubicBezTo>
                    <a:pt x="677" y="2162"/>
                    <a:pt x="677" y="2162"/>
                    <a:pt x="677" y="2162"/>
                  </a:cubicBezTo>
                  <a:cubicBezTo>
                    <a:pt x="677" y="2197"/>
                    <a:pt x="705" y="2225"/>
                    <a:pt x="740" y="2225"/>
                  </a:cubicBezTo>
                  <a:cubicBezTo>
                    <a:pt x="1093" y="2225"/>
                    <a:pt x="1093" y="2225"/>
                    <a:pt x="1093" y="2225"/>
                  </a:cubicBezTo>
                  <a:cubicBezTo>
                    <a:pt x="1128" y="2225"/>
                    <a:pt x="1156" y="2197"/>
                    <a:pt x="1156" y="2162"/>
                  </a:cubicBezTo>
                  <a:cubicBezTo>
                    <a:pt x="1156" y="1476"/>
                    <a:pt x="1156" y="1476"/>
                    <a:pt x="1156" y="1476"/>
                  </a:cubicBezTo>
                  <a:cubicBezTo>
                    <a:pt x="1156" y="1441"/>
                    <a:pt x="1128" y="1413"/>
                    <a:pt x="1093" y="1413"/>
                  </a:cubicBezTo>
                  <a:close/>
                  <a:moveTo>
                    <a:pt x="1071" y="2089"/>
                  </a:moveTo>
                  <a:cubicBezTo>
                    <a:pt x="785" y="2089"/>
                    <a:pt x="785" y="2089"/>
                    <a:pt x="785" y="2089"/>
                  </a:cubicBezTo>
                  <a:cubicBezTo>
                    <a:pt x="771" y="2089"/>
                    <a:pt x="760" y="2078"/>
                    <a:pt x="760" y="2064"/>
                  </a:cubicBezTo>
                  <a:cubicBezTo>
                    <a:pt x="760" y="2050"/>
                    <a:pt x="771" y="2039"/>
                    <a:pt x="785" y="2039"/>
                  </a:cubicBezTo>
                  <a:cubicBezTo>
                    <a:pt x="1071" y="2039"/>
                    <a:pt x="1071" y="2039"/>
                    <a:pt x="1071" y="2039"/>
                  </a:cubicBezTo>
                  <a:cubicBezTo>
                    <a:pt x="1085" y="2039"/>
                    <a:pt x="1096" y="2050"/>
                    <a:pt x="1096" y="2064"/>
                  </a:cubicBezTo>
                  <a:cubicBezTo>
                    <a:pt x="1096" y="2078"/>
                    <a:pt x="1085" y="2089"/>
                    <a:pt x="1071" y="2089"/>
                  </a:cubicBezTo>
                  <a:close/>
                  <a:moveTo>
                    <a:pt x="1071" y="1974"/>
                  </a:moveTo>
                  <a:cubicBezTo>
                    <a:pt x="785" y="1974"/>
                    <a:pt x="785" y="1974"/>
                    <a:pt x="785" y="1974"/>
                  </a:cubicBezTo>
                  <a:cubicBezTo>
                    <a:pt x="771" y="1974"/>
                    <a:pt x="760" y="1963"/>
                    <a:pt x="760" y="1949"/>
                  </a:cubicBezTo>
                  <a:cubicBezTo>
                    <a:pt x="760" y="1935"/>
                    <a:pt x="771" y="1924"/>
                    <a:pt x="785" y="1924"/>
                  </a:cubicBezTo>
                  <a:cubicBezTo>
                    <a:pt x="1071" y="1924"/>
                    <a:pt x="1071" y="1924"/>
                    <a:pt x="1071" y="1924"/>
                  </a:cubicBezTo>
                  <a:cubicBezTo>
                    <a:pt x="1085" y="1924"/>
                    <a:pt x="1096" y="1935"/>
                    <a:pt x="1096" y="1949"/>
                  </a:cubicBezTo>
                  <a:cubicBezTo>
                    <a:pt x="1096" y="1963"/>
                    <a:pt x="1085" y="1974"/>
                    <a:pt x="1071" y="1974"/>
                  </a:cubicBezTo>
                  <a:close/>
                  <a:moveTo>
                    <a:pt x="1061" y="1836"/>
                  </a:moveTo>
                  <a:cubicBezTo>
                    <a:pt x="1042" y="1836"/>
                    <a:pt x="1026" y="1820"/>
                    <a:pt x="1026" y="1801"/>
                  </a:cubicBezTo>
                  <a:cubicBezTo>
                    <a:pt x="1026" y="1782"/>
                    <a:pt x="1042" y="1766"/>
                    <a:pt x="1061" y="1766"/>
                  </a:cubicBezTo>
                  <a:cubicBezTo>
                    <a:pt x="1081" y="1766"/>
                    <a:pt x="1096" y="1782"/>
                    <a:pt x="1096" y="1801"/>
                  </a:cubicBezTo>
                  <a:cubicBezTo>
                    <a:pt x="1096" y="1820"/>
                    <a:pt x="1081" y="1836"/>
                    <a:pt x="1061" y="1836"/>
                  </a:cubicBezTo>
                  <a:close/>
                  <a:moveTo>
                    <a:pt x="416" y="1413"/>
                  </a:moveTo>
                  <a:cubicBezTo>
                    <a:pt x="260" y="1413"/>
                    <a:pt x="260" y="1413"/>
                    <a:pt x="260" y="1413"/>
                  </a:cubicBezTo>
                  <a:cubicBezTo>
                    <a:pt x="260" y="1329"/>
                    <a:pt x="260" y="1329"/>
                    <a:pt x="260" y="1329"/>
                  </a:cubicBezTo>
                  <a:cubicBezTo>
                    <a:pt x="260" y="1242"/>
                    <a:pt x="331" y="1171"/>
                    <a:pt x="418" y="1171"/>
                  </a:cubicBezTo>
                  <a:cubicBezTo>
                    <a:pt x="751" y="1171"/>
                    <a:pt x="751" y="1171"/>
                    <a:pt x="751" y="1171"/>
                  </a:cubicBezTo>
                  <a:cubicBezTo>
                    <a:pt x="749" y="1159"/>
                    <a:pt x="748" y="1148"/>
                    <a:pt x="748" y="1136"/>
                  </a:cubicBezTo>
                  <a:cubicBezTo>
                    <a:pt x="748" y="1124"/>
                    <a:pt x="749" y="1112"/>
                    <a:pt x="751" y="1101"/>
                  </a:cubicBezTo>
                  <a:cubicBezTo>
                    <a:pt x="418" y="1101"/>
                    <a:pt x="418" y="1101"/>
                    <a:pt x="418" y="1101"/>
                  </a:cubicBezTo>
                  <a:cubicBezTo>
                    <a:pt x="293" y="1101"/>
                    <a:pt x="190" y="1203"/>
                    <a:pt x="190" y="1329"/>
                  </a:cubicBezTo>
                  <a:cubicBezTo>
                    <a:pt x="190" y="1413"/>
                    <a:pt x="190" y="1413"/>
                    <a:pt x="190" y="1413"/>
                  </a:cubicBezTo>
                  <a:cubicBezTo>
                    <a:pt x="63" y="1413"/>
                    <a:pt x="63" y="1413"/>
                    <a:pt x="63" y="1413"/>
                  </a:cubicBezTo>
                  <a:cubicBezTo>
                    <a:pt x="28" y="1413"/>
                    <a:pt x="0" y="1441"/>
                    <a:pt x="0" y="1476"/>
                  </a:cubicBezTo>
                  <a:cubicBezTo>
                    <a:pt x="0" y="2162"/>
                    <a:pt x="0" y="2162"/>
                    <a:pt x="0" y="2162"/>
                  </a:cubicBezTo>
                  <a:cubicBezTo>
                    <a:pt x="0" y="2197"/>
                    <a:pt x="28" y="2225"/>
                    <a:pt x="63" y="2225"/>
                  </a:cubicBezTo>
                  <a:cubicBezTo>
                    <a:pt x="416" y="2225"/>
                    <a:pt x="416" y="2225"/>
                    <a:pt x="416" y="2225"/>
                  </a:cubicBezTo>
                  <a:cubicBezTo>
                    <a:pt x="451" y="2225"/>
                    <a:pt x="480" y="2197"/>
                    <a:pt x="480" y="2162"/>
                  </a:cubicBezTo>
                  <a:cubicBezTo>
                    <a:pt x="480" y="1476"/>
                    <a:pt x="480" y="1476"/>
                    <a:pt x="480" y="1476"/>
                  </a:cubicBezTo>
                  <a:cubicBezTo>
                    <a:pt x="480" y="1441"/>
                    <a:pt x="451" y="1413"/>
                    <a:pt x="416" y="1413"/>
                  </a:cubicBezTo>
                  <a:close/>
                  <a:moveTo>
                    <a:pt x="394" y="2089"/>
                  </a:moveTo>
                  <a:cubicBezTo>
                    <a:pt x="108" y="2089"/>
                    <a:pt x="108" y="2089"/>
                    <a:pt x="108" y="2089"/>
                  </a:cubicBezTo>
                  <a:cubicBezTo>
                    <a:pt x="94" y="2089"/>
                    <a:pt x="83" y="2078"/>
                    <a:pt x="83" y="2064"/>
                  </a:cubicBezTo>
                  <a:cubicBezTo>
                    <a:pt x="83" y="2050"/>
                    <a:pt x="94" y="2039"/>
                    <a:pt x="108" y="2039"/>
                  </a:cubicBezTo>
                  <a:cubicBezTo>
                    <a:pt x="394" y="2039"/>
                    <a:pt x="394" y="2039"/>
                    <a:pt x="394" y="2039"/>
                  </a:cubicBezTo>
                  <a:cubicBezTo>
                    <a:pt x="408" y="2039"/>
                    <a:pt x="419" y="2050"/>
                    <a:pt x="419" y="2064"/>
                  </a:cubicBezTo>
                  <a:cubicBezTo>
                    <a:pt x="419" y="2078"/>
                    <a:pt x="408" y="2089"/>
                    <a:pt x="394" y="2089"/>
                  </a:cubicBezTo>
                  <a:close/>
                  <a:moveTo>
                    <a:pt x="394" y="1974"/>
                  </a:moveTo>
                  <a:cubicBezTo>
                    <a:pt x="108" y="1974"/>
                    <a:pt x="108" y="1974"/>
                    <a:pt x="108" y="1974"/>
                  </a:cubicBezTo>
                  <a:cubicBezTo>
                    <a:pt x="94" y="1974"/>
                    <a:pt x="83" y="1963"/>
                    <a:pt x="83" y="1949"/>
                  </a:cubicBezTo>
                  <a:cubicBezTo>
                    <a:pt x="83" y="1935"/>
                    <a:pt x="94" y="1924"/>
                    <a:pt x="108" y="1924"/>
                  </a:cubicBezTo>
                  <a:cubicBezTo>
                    <a:pt x="394" y="1924"/>
                    <a:pt x="394" y="1924"/>
                    <a:pt x="394" y="1924"/>
                  </a:cubicBezTo>
                  <a:cubicBezTo>
                    <a:pt x="408" y="1924"/>
                    <a:pt x="419" y="1935"/>
                    <a:pt x="419" y="1949"/>
                  </a:cubicBezTo>
                  <a:cubicBezTo>
                    <a:pt x="419" y="1963"/>
                    <a:pt x="408" y="1974"/>
                    <a:pt x="394" y="1974"/>
                  </a:cubicBezTo>
                  <a:close/>
                  <a:moveTo>
                    <a:pt x="384" y="1836"/>
                  </a:moveTo>
                  <a:cubicBezTo>
                    <a:pt x="365" y="1836"/>
                    <a:pt x="350" y="1820"/>
                    <a:pt x="350" y="1801"/>
                  </a:cubicBezTo>
                  <a:cubicBezTo>
                    <a:pt x="350" y="1782"/>
                    <a:pt x="365" y="1766"/>
                    <a:pt x="384" y="1766"/>
                  </a:cubicBezTo>
                  <a:cubicBezTo>
                    <a:pt x="404" y="1766"/>
                    <a:pt x="419" y="1782"/>
                    <a:pt x="419" y="1801"/>
                  </a:cubicBezTo>
                  <a:cubicBezTo>
                    <a:pt x="419" y="1820"/>
                    <a:pt x="404" y="1836"/>
                    <a:pt x="384" y="1836"/>
                  </a:cubicBezTo>
                  <a:close/>
                  <a:moveTo>
                    <a:pt x="1770" y="1413"/>
                  </a:moveTo>
                  <a:cubicBezTo>
                    <a:pt x="1643" y="1413"/>
                    <a:pt x="1643" y="1413"/>
                    <a:pt x="1643" y="1413"/>
                  </a:cubicBezTo>
                  <a:cubicBezTo>
                    <a:pt x="1643" y="1329"/>
                    <a:pt x="1643" y="1329"/>
                    <a:pt x="1643" y="1329"/>
                  </a:cubicBezTo>
                  <a:cubicBezTo>
                    <a:pt x="1643" y="1203"/>
                    <a:pt x="1541" y="1101"/>
                    <a:pt x="1415" y="1101"/>
                  </a:cubicBezTo>
                  <a:cubicBezTo>
                    <a:pt x="1082" y="1101"/>
                    <a:pt x="1082" y="1101"/>
                    <a:pt x="1082" y="1101"/>
                  </a:cubicBezTo>
                  <a:cubicBezTo>
                    <a:pt x="1085" y="1112"/>
                    <a:pt x="1086" y="1124"/>
                    <a:pt x="1086" y="1136"/>
                  </a:cubicBezTo>
                  <a:cubicBezTo>
                    <a:pt x="1086" y="1148"/>
                    <a:pt x="1085" y="1159"/>
                    <a:pt x="1082" y="1171"/>
                  </a:cubicBezTo>
                  <a:cubicBezTo>
                    <a:pt x="1415" y="1171"/>
                    <a:pt x="1415" y="1171"/>
                    <a:pt x="1415" y="1171"/>
                  </a:cubicBezTo>
                  <a:cubicBezTo>
                    <a:pt x="1503" y="1171"/>
                    <a:pt x="1574" y="1242"/>
                    <a:pt x="1574" y="1329"/>
                  </a:cubicBezTo>
                  <a:cubicBezTo>
                    <a:pt x="1574" y="1413"/>
                    <a:pt x="1574" y="1413"/>
                    <a:pt x="1574" y="1413"/>
                  </a:cubicBezTo>
                  <a:cubicBezTo>
                    <a:pt x="1417" y="1413"/>
                    <a:pt x="1417" y="1413"/>
                    <a:pt x="1417" y="1413"/>
                  </a:cubicBezTo>
                  <a:cubicBezTo>
                    <a:pt x="1382" y="1413"/>
                    <a:pt x="1354" y="1441"/>
                    <a:pt x="1354" y="1476"/>
                  </a:cubicBezTo>
                  <a:cubicBezTo>
                    <a:pt x="1354" y="2162"/>
                    <a:pt x="1354" y="2162"/>
                    <a:pt x="1354" y="2162"/>
                  </a:cubicBezTo>
                  <a:cubicBezTo>
                    <a:pt x="1354" y="2197"/>
                    <a:pt x="1382" y="2225"/>
                    <a:pt x="1417" y="2225"/>
                  </a:cubicBezTo>
                  <a:cubicBezTo>
                    <a:pt x="1770" y="2225"/>
                    <a:pt x="1770" y="2225"/>
                    <a:pt x="1770" y="2225"/>
                  </a:cubicBezTo>
                  <a:cubicBezTo>
                    <a:pt x="1805" y="2225"/>
                    <a:pt x="1833" y="2197"/>
                    <a:pt x="1833" y="2162"/>
                  </a:cubicBezTo>
                  <a:cubicBezTo>
                    <a:pt x="1833" y="1476"/>
                    <a:pt x="1833" y="1476"/>
                    <a:pt x="1833" y="1476"/>
                  </a:cubicBezTo>
                  <a:cubicBezTo>
                    <a:pt x="1833" y="1441"/>
                    <a:pt x="1805" y="1413"/>
                    <a:pt x="1770" y="1413"/>
                  </a:cubicBezTo>
                  <a:close/>
                  <a:moveTo>
                    <a:pt x="1748" y="2089"/>
                  </a:moveTo>
                  <a:cubicBezTo>
                    <a:pt x="1462" y="2089"/>
                    <a:pt x="1462" y="2089"/>
                    <a:pt x="1462" y="2089"/>
                  </a:cubicBezTo>
                  <a:cubicBezTo>
                    <a:pt x="1448" y="2089"/>
                    <a:pt x="1437" y="2078"/>
                    <a:pt x="1437" y="2064"/>
                  </a:cubicBezTo>
                  <a:cubicBezTo>
                    <a:pt x="1437" y="2050"/>
                    <a:pt x="1448" y="2039"/>
                    <a:pt x="1462" y="2039"/>
                  </a:cubicBezTo>
                  <a:cubicBezTo>
                    <a:pt x="1748" y="2039"/>
                    <a:pt x="1748" y="2039"/>
                    <a:pt x="1748" y="2039"/>
                  </a:cubicBezTo>
                  <a:cubicBezTo>
                    <a:pt x="1762" y="2039"/>
                    <a:pt x="1773" y="2050"/>
                    <a:pt x="1773" y="2064"/>
                  </a:cubicBezTo>
                  <a:cubicBezTo>
                    <a:pt x="1773" y="2078"/>
                    <a:pt x="1762" y="2089"/>
                    <a:pt x="1748" y="2089"/>
                  </a:cubicBezTo>
                  <a:close/>
                  <a:moveTo>
                    <a:pt x="1748" y="1974"/>
                  </a:moveTo>
                  <a:cubicBezTo>
                    <a:pt x="1462" y="1974"/>
                    <a:pt x="1462" y="1974"/>
                    <a:pt x="1462" y="1974"/>
                  </a:cubicBezTo>
                  <a:cubicBezTo>
                    <a:pt x="1448" y="1974"/>
                    <a:pt x="1437" y="1963"/>
                    <a:pt x="1437" y="1949"/>
                  </a:cubicBezTo>
                  <a:cubicBezTo>
                    <a:pt x="1437" y="1935"/>
                    <a:pt x="1448" y="1924"/>
                    <a:pt x="1462" y="1924"/>
                  </a:cubicBezTo>
                  <a:cubicBezTo>
                    <a:pt x="1748" y="1924"/>
                    <a:pt x="1748" y="1924"/>
                    <a:pt x="1748" y="1924"/>
                  </a:cubicBezTo>
                  <a:cubicBezTo>
                    <a:pt x="1762" y="1924"/>
                    <a:pt x="1773" y="1935"/>
                    <a:pt x="1773" y="1949"/>
                  </a:cubicBezTo>
                  <a:cubicBezTo>
                    <a:pt x="1773" y="1963"/>
                    <a:pt x="1762" y="1974"/>
                    <a:pt x="1748" y="1974"/>
                  </a:cubicBezTo>
                  <a:close/>
                  <a:moveTo>
                    <a:pt x="1738" y="1836"/>
                  </a:moveTo>
                  <a:cubicBezTo>
                    <a:pt x="1719" y="1836"/>
                    <a:pt x="1703" y="1820"/>
                    <a:pt x="1703" y="1801"/>
                  </a:cubicBezTo>
                  <a:cubicBezTo>
                    <a:pt x="1703" y="1782"/>
                    <a:pt x="1719" y="1766"/>
                    <a:pt x="1738" y="1766"/>
                  </a:cubicBezTo>
                  <a:cubicBezTo>
                    <a:pt x="1757" y="1766"/>
                    <a:pt x="1773" y="1782"/>
                    <a:pt x="1773" y="1801"/>
                  </a:cubicBezTo>
                  <a:cubicBezTo>
                    <a:pt x="1773" y="1820"/>
                    <a:pt x="1757" y="1836"/>
                    <a:pt x="1738" y="1836"/>
                  </a:cubicBezTo>
                  <a:close/>
                  <a:moveTo>
                    <a:pt x="650" y="592"/>
                  </a:moveTo>
                  <a:cubicBezTo>
                    <a:pt x="1184" y="592"/>
                    <a:pt x="1184" y="592"/>
                    <a:pt x="1184" y="592"/>
                  </a:cubicBezTo>
                  <a:cubicBezTo>
                    <a:pt x="1246" y="592"/>
                    <a:pt x="1296" y="541"/>
                    <a:pt x="1296" y="479"/>
                  </a:cubicBezTo>
                  <a:cubicBezTo>
                    <a:pt x="1296" y="113"/>
                    <a:pt x="1296" y="113"/>
                    <a:pt x="1296" y="113"/>
                  </a:cubicBezTo>
                  <a:cubicBezTo>
                    <a:pt x="1296" y="51"/>
                    <a:pt x="1246" y="0"/>
                    <a:pt x="1184" y="0"/>
                  </a:cubicBezTo>
                  <a:cubicBezTo>
                    <a:pt x="650" y="0"/>
                    <a:pt x="650" y="0"/>
                    <a:pt x="650" y="0"/>
                  </a:cubicBezTo>
                  <a:cubicBezTo>
                    <a:pt x="588" y="0"/>
                    <a:pt x="537" y="51"/>
                    <a:pt x="537" y="113"/>
                  </a:cubicBezTo>
                  <a:cubicBezTo>
                    <a:pt x="537" y="479"/>
                    <a:pt x="537" y="479"/>
                    <a:pt x="537" y="479"/>
                  </a:cubicBezTo>
                  <a:cubicBezTo>
                    <a:pt x="537" y="541"/>
                    <a:pt x="588" y="592"/>
                    <a:pt x="650" y="592"/>
                  </a:cubicBezTo>
                  <a:close/>
                  <a:moveTo>
                    <a:pt x="603" y="113"/>
                  </a:moveTo>
                  <a:cubicBezTo>
                    <a:pt x="603" y="87"/>
                    <a:pt x="624" y="66"/>
                    <a:pt x="650" y="66"/>
                  </a:cubicBezTo>
                  <a:cubicBezTo>
                    <a:pt x="1184" y="66"/>
                    <a:pt x="1184" y="66"/>
                    <a:pt x="1184" y="66"/>
                  </a:cubicBezTo>
                  <a:cubicBezTo>
                    <a:pt x="1210" y="66"/>
                    <a:pt x="1231" y="87"/>
                    <a:pt x="1231" y="113"/>
                  </a:cubicBezTo>
                  <a:cubicBezTo>
                    <a:pt x="1231" y="479"/>
                    <a:pt x="1231" y="479"/>
                    <a:pt x="1231" y="479"/>
                  </a:cubicBezTo>
                  <a:cubicBezTo>
                    <a:pt x="1231" y="505"/>
                    <a:pt x="1210" y="526"/>
                    <a:pt x="1184" y="526"/>
                  </a:cubicBezTo>
                  <a:cubicBezTo>
                    <a:pt x="650" y="526"/>
                    <a:pt x="650" y="526"/>
                    <a:pt x="650" y="526"/>
                  </a:cubicBezTo>
                  <a:cubicBezTo>
                    <a:pt x="624" y="526"/>
                    <a:pt x="603" y="505"/>
                    <a:pt x="603" y="479"/>
                  </a:cubicBezTo>
                  <a:lnTo>
                    <a:pt x="603" y="113"/>
                  </a:lnTo>
                  <a:close/>
                  <a:moveTo>
                    <a:pt x="405" y="902"/>
                  </a:moveTo>
                  <a:cubicBezTo>
                    <a:pt x="882" y="902"/>
                    <a:pt x="882" y="902"/>
                    <a:pt x="882" y="902"/>
                  </a:cubicBezTo>
                  <a:cubicBezTo>
                    <a:pt x="882" y="1021"/>
                    <a:pt x="882" y="1021"/>
                    <a:pt x="882" y="1021"/>
                  </a:cubicBezTo>
                  <a:cubicBezTo>
                    <a:pt x="844" y="1033"/>
                    <a:pt x="814" y="1063"/>
                    <a:pt x="803" y="1101"/>
                  </a:cubicBezTo>
                  <a:cubicBezTo>
                    <a:pt x="799" y="1112"/>
                    <a:pt x="797" y="1124"/>
                    <a:pt x="797" y="1136"/>
                  </a:cubicBezTo>
                  <a:cubicBezTo>
                    <a:pt x="797" y="1148"/>
                    <a:pt x="799" y="1160"/>
                    <a:pt x="803" y="1171"/>
                  </a:cubicBezTo>
                  <a:cubicBezTo>
                    <a:pt x="814" y="1209"/>
                    <a:pt x="844" y="1238"/>
                    <a:pt x="882" y="1250"/>
                  </a:cubicBezTo>
                  <a:cubicBezTo>
                    <a:pt x="893" y="1253"/>
                    <a:pt x="905" y="1255"/>
                    <a:pt x="917" y="1255"/>
                  </a:cubicBezTo>
                  <a:cubicBezTo>
                    <a:pt x="929" y="1255"/>
                    <a:pt x="941" y="1253"/>
                    <a:pt x="952" y="1250"/>
                  </a:cubicBezTo>
                  <a:cubicBezTo>
                    <a:pt x="990" y="1238"/>
                    <a:pt x="1020" y="1209"/>
                    <a:pt x="1031" y="1171"/>
                  </a:cubicBezTo>
                  <a:cubicBezTo>
                    <a:pt x="1034" y="1160"/>
                    <a:pt x="1036" y="1148"/>
                    <a:pt x="1036" y="1136"/>
                  </a:cubicBezTo>
                  <a:cubicBezTo>
                    <a:pt x="1036" y="1124"/>
                    <a:pt x="1034" y="1112"/>
                    <a:pt x="1031" y="1101"/>
                  </a:cubicBezTo>
                  <a:cubicBezTo>
                    <a:pt x="1019" y="1063"/>
                    <a:pt x="990" y="1033"/>
                    <a:pt x="952" y="1021"/>
                  </a:cubicBezTo>
                  <a:cubicBezTo>
                    <a:pt x="952" y="902"/>
                    <a:pt x="952" y="902"/>
                    <a:pt x="952" y="902"/>
                  </a:cubicBezTo>
                  <a:cubicBezTo>
                    <a:pt x="1429" y="902"/>
                    <a:pt x="1429" y="902"/>
                    <a:pt x="1429" y="902"/>
                  </a:cubicBezTo>
                  <a:cubicBezTo>
                    <a:pt x="1444" y="902"/>
                    <a:pt x="1457" y="889"/>
                    <a:pt x="1457" y="874"/>
                  </a:cubicBezTo>
                  <a:cubicBezTo>
                    <a:pt x="1457" y="861"/>
                    <a:pt x="1457" y="861"/>
                    <a:pt x="1457" y="861"/>
                  </a:cubicBezTo>
                  <a:cubicBezTo>
                    <a:pt x="1457" y="845"/>
                    <a:pt x="1449" y="823"/>
                    <a:pt x="1439" y="811"/>
                  </a:cubicBezTo>
                  <a:cubicBezTo>
                    <a:pt x="1303" y="652"/>
                    <a:pt x="1303" y="652"/>
                    <a:pt x="1303" y="652"/>
                  </a:cubicBezTo>
                  <a:cubicBezTo>
                    <a:pt x="1293" y="640"/>
                    <a:pt x="1273" y="631"/>
                    <a:pt x="1257" y="631"/>
                  </a:cubicBezTo>
                  <a:cubicBezTo>
                    <a:pt x="577" y="631"/>
                    <a:pt x="577" y="631"/>
                    <a:pt x="577" y="631"/>
                  </a:cubicBezTo>
                  <a:cubicBezTo>
                    <a:pt x="561" y="631"/>
                    <a:pt x="540" y="640"/>
                    <a:pt x="530" y="652"/>
                  </a:cubicBezTo>
                  <a:cubicBezTo>
                    <a:pt x="395" y="811"/>
                    <a:pt x="395" y="811"/>
                    <a:pt x="395" y="811"/>
                  </a:cubicBezTo>
                  <a:cubicBezTo>
                    <a:pt x="385" y="823"/>
                    <a:pt x="377" y="845"/>
                    <a:pt x="377" y="861"/>
                  </a:cubicBezTo>
                  <a:cubicBezTo>
                    <a:pt x="377" y="874"/>
                    <a:pt x="377" y="874"/>
                    <a:pt x="377" y="874"/>
                  </a:cubicBezTo>
                  <a:cubicBezTo>
                    <a:pt x="377" y="889"/>
                    <a:pt x="389" y="902"/>
                    <a:pt x="405" y="902"/>
                  </a:cubicBezTo>
                  <a:close/>
                </a:path>
              </a:pathLst>
            </a:custGeom>
            <a:solidFill>
              <a:schemeClr val="tx1"/>
            </a:solidFill>
            <a:ln>
              <a:noFill/>
            </a:ln>
          </p:spPr>
          <p:txBody>
            <a:bodyPr vert="horz" wrap="square" lIns="93247" tIns="46623" rIns="93247" bIns="46623" numCol="1" anchor="t" anchorCtr="0" compatLnSpc="1">
              <a:prstTxWarp prst="textNoShape">
                <a:avLst/>
              </a:prstTxWarp>
            </a:bodyPr>
            <a:lstStyle/>
            <a:p>
              <a:endParaRPr lang="en-US" sz="1836">
                <a:solidFill>
                  <a:schemeClr val="bg1"/>
                </a:solidFill>
              </a:endParaRPr>
            </a:p>
          </p:txBody>
        </p:sp>
        <p:sp>
          <p:nvSpPr>
            <p:cNvPr id="34" name="TextBox 33"/>
            <p:cNvSpPr txBox="1"/>
            <p:nvPr/>
          </p:nvSpPr>
          <p:spPr>
            <a:xfrm>
              <a:off x="6259896" y="4521729"/>
              <a:ext cx="1230243" cy="234807"/>
            </a:xfrm>
            <a:prstGeom prst="rect">
              <a:avLst/>
            </a:prstGeom>
            <a:noFill/>
          </p:spPr>
          <p:txBody>
            <a:bodyPr wrap="square" lIns="0" tIns="0" rIns="0" bIns="0" rtlCol="0">
              <a:spAutoFit/>
            </a:bodyPr>
            <a:lstStyle/>
            <a:p>
              <a:pPr algn="ctr" defTabSz="932417"/>
              <a:r>
                <a:rPr lang="en-US" sz="1496" dirty="0">
                  <a:latin typeface="Segoe" pitchFamily="34" charset="0"/>
                </a:rPr>
                <a:t>App back-end</a:t>
              </a:r>
            </a:p>
          </p:txBody>
        </p:sp>
      </p:grpSp>
      <p:sp>
        <p:nvSpPr>
          <p:cNvPr id="36" name="Rounded Rectangle 6"/>
          <p:cNvSpPr/>
          <p:nvPr/>
        </p:nvSpPr>
        <p:spPr bwMode="auto">
          <a:xfrm>
            <a:off x="7792175" y="5001041"/>
            <a:ext cx="434519" cy="704980"/>
          </a:xfrm>
          <a:custGeom>
            <a:avLst/>
            <a:gdLst/>
            <a:ahLst/>
            <a:cxnLst/>
            <a:rect l="l" t="t" r="r" b="b"/>
            <a:pathLst>
              <a:path w="3286897" h="4658497">
                <a:moveTo>
                  <a:pt x="1600200" y="4382531"/>
                </a:moveTo>
                <a:cubicBezTo>
                  <a:pt x="1600200" y="4367744"/>
                  <a:pt x="1588213" y="4355757"/>
                  <a:pt x="1573426" y="4355757"/>
                </a:cubicBezTo>
                <a:lnTo>
                  <a:pt x="811428" y="4355757"/>
                </a:lnTo>
                <a:cubicBezTo>
                  <a:pt x="796641" y="4355757"/>
                  <a:pt x="784654" y="4367744"/>
                  <a:pt x="784654" y="4382531"/>
                </a:cubicBezTo>
                <a:lnTo>
                  <a:pt x="784654" y="4489621"/>
                </a:lnTo>
                <a:cubicBezTo>
                  <a:pt x="784654" y="4504408"/>
                  <a:pt x="796641" y="4516395"/>
                  <a:pt x="811428" y="4516395"/>
                </a:cubicBezTo>
                <a:lnTo>
                  <a:pt x="1573426" y="4516395"/>
                </a:lnTo>
                <a:cubicBezTo>
                  <a:pt x="1588213" y="4516395"/>
                  <a:pt x="1600200" y="4504408"/>
                  <a:pt x="1600200" y="4489621"/>
                </a:cubicBezTo>
                <a:close/>
                <a:moveTo>
                  <a:pt x="2502243" y="4382531"/>
                </a:moveTo>
                <a:cubicBezTo>
                  <a:pt x="2502243" y="4367744"/>
                  <a:pt x="2490256" y="4355757"/>
                  <a:pt x="2475469" y="4355757"/>
                </a:cubicBezTo>
                <a:lnTo>
                  <a:pt x="1713471" y="4355757"/>
                </a:lnTo>
                <a:cubicBezTo>
                  <a:pt x="1698684" y="4355757"/>
                  <a:pt x="1686697" y="4367744"/>
                  <a:pt x="1686697" y="4382531"/>
                </a:cubicBezTo>
                <a:lnTo>
                  <a:pt x="1686697" y="4489621"/>
                </a:lnTo>
                <a:cubicBezTo>
                  <a:pt x="1686697" y="4504408"/>
                  <a:pt x="1698684" y="4516395"/>
                  <a:pt x="1713471" y="4516395"/>
                </a:cubicBezTo>
                <a:lnTo>
                  <a:pt x="2475469" y="4516395"/>
                </a:lnTo>
                <a:cubicBezTo>
                  <a:pt x="2490256" y="4516395"/>
                  <a:pt x="2502243" y="4504408"/>
                  <a:pt x="2502243" y="4489621"/>
                </a:cubicBezTo>
                <a:close/>
                <a:moveTo>
                  <a:pt x="3021231" y="480896"/>
                </a:moveTo>
                <a:cubicBezTo>
                  <a:pt x="3021231" y="375524"/>
                  <a:pt x="2935811" y="290104"/>
                  <a:pt x="2830439" y="290104"/>
                </a:cubicBezTo>
                <a:lnTo>
                  <a:pt x="444108" y="290104"/>
                </a:lnTo>
                <a:cubicBezTo>
                  <a:pt x="338736" y="290104"/>
                  <a:pt x="253316" y="375524"/>
                  <a:pt x="253316" y="480896"/>
                </a:cubicBezTo>
                <a:lnTo>
                  <a:pt x="253316" y="4029043"/>
                </a:lnTo>
                <a:cubicBezTo>
                  <a:pt x="253316" y="4134415"/>
                  <a:pt x="338736" y="4219835"/>
                  <a:pt x="444108" y="4219835"/>
                </a:cubicBezTo>
                <a:lnTo>
                  <a:pt x="2830439" y="4219835"/>
                </a:lnTo>
                <a:cubicBezTo>
                  <a:pt x="2935811" y="4219835"/>
                  <a:pt x="3021231" y="4134415"/>
                  <a:pt x="3021231" y="4029043"/>
                </a:cubicBezTo>
                <a:close/>
                <a:moveTo>
                  <a:pt x="3286897" y="226566"/>
                </a:moveTo>
                <a:lnTo>
                  <a:pt x="3286897" y="4431931"/>
                </a:lnTo>
                <a:cubicBezTo>
                  <a:pt x="3286897" y="4557060"/>
                  <a:pt x="3185460" y="4658497"/>
                  <a:pt x="3060331" y="4658497"/>
                </a:cubicBezTo>
                <a:lnTo>
                  <a:pt x="226566" y="4658497"/>
                </a:lnTo>
                <a:cubicBezTo>
                  <a:pt x="101437" y="4658497"/>
                  <a:pt x="0" y="4557060"/>
                  <a:pt x="0" y="4431931"/>
                </a:cubicBezTo>
                <a:lnTo>
                  <a:pt x="0" y="226566"/>
                </a:lnTo>
                <a:cubicBezTo>
                  <a:pt x="0" y="101437"/>
                  <a:pt x="101437" y="0"/>
                  <a:pt x="226566" y="0"/>
                </a:cubicBezTo>
                <a:lnTo>
                  <a:pt x="3060331" y="0"/>
                </a:lnTo>
                <a:cubicBezTo>
                  <a:pt x="3185460" y="0"/>
                  <a:pt x="3286897" y="101437"/>
                  <a:pt x="3286897" y="226566"/>
                </a:cubicBezTo>
                <a:close/>
              </a:path>
            </a:pathLst>
          </a:custGeom>
          <a:solidFill>
            <a:schemeClr val="tx1"/>
          </a:solid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121898" tIns="60949" rIns="121898" bIns="60949" numCol="1" rtlCol="0" anchor="ctr" anchorCtr="0" compatLnSpc="1">
            <a:prstTxWarp prst="textNoShape">
              <a:avLst/>
            </a:prstTxWarp>
          </a:bodyPr>
          <a:lstStyle/>
          <a:p>
            <a:pPr defTabSz="822795"/>
            <a:endParaRPr lang="en-US" sz="2266" spc="-134" dirty="0">
              <a:solidFill>
                <a:prstClr val="white"/>
              </a:solidFill>
              <a:latin typeface="Segoe Light" pitchFamily="34" charset="0"/>
            </a:endParaRPr>
          </a:p>
        </p:txBody>
      </p:sp>
      <p:cxnSp>
        <p:nvCxnSpPr>
          <p:cNvPr id="38" name="Straight Arrow Connector 37"/>
          <p:cNvCxnSpPr/>
          <p:nvPr/>
        </p:nvCxnSpPr>
        <p:spPr>
          <a:xfrm flipV="1">
            <a:off x="7942093" y="3454642"/>
            <a:ext cx="5043" cy="1515182"/>
          </a:xfrm>
          <a:prstGeom prst="straightConnector1">
            <a:avLst/>
          </a:prstGeom>
          <a:ln w="38100">
            <a:solidFill>
              <a:schemeClr val="tx2">
                <a:alpha val="50000"/>
              </a:schemeClr>
            </a:solidFill>
            <a:headEnd type="none"/>
            <a:tailEnd type="triangle"/>
          </a:ln>
        </p:spPr>
        <p:style>
          <a:lnRef idx="3">
            <a:schemeClr val="dk1"/>
          </a:lnRef>
          <a:fillRef idx="0">
            <a:schemeClr val="dk1"/>
          </a:fillRef>
          <a:effectRef idx="2">
            <a:schemeClr val="dk1"/>
          </a:effectRef>
          <a:fontRef idx="minor">
            <a:schemeClr val="tx1"/>
          </a:fontRef>
        </p:style>
      </p:cxnSp>
      <p:cxnSp>
        <p:nvCxnSpPr>
          <p:cNvPr id="39" name="Straight Arrow Connector 38"/>
          <p:cNvCxnSpPr/>
          <p:nvPr/>
        </p:nvCxnSpPr>
        <p:spPr>
          <a:xfrm>
            <a:off x="8674197" y="2418551"/>
            <a:ext cx="2108498" cy="0"/>
          </a:xfrm>
          <a:prstGeom prst="straightConnector1">
            <a:avLst/>
          </a:prstGeom>
          <a:ln w="38100">
            <a:solidFill>
              <a:schemeClr val="tx2">
                <a:alpha val="50000"/>
              </a:schemeClr>
            </a:solidFill>
            <a:headEnd type="none"/>
            <a:tailEnd type="triangle"/>
          </a:ln>
        </p:spPr>
        <p:style>
          <a:lnRef idx="3">
            <a:schemeClr val="dk1"/>
          </a:lnRef>
          <a:fillRef idx="0">
            <a:schemeClr val="dk1"/>
          </a:fillRef>
          <a:effectRef idx="2">
            <a:schemeClr val="dk1"/>
          </a:effectRef>
          <a:fontRef idx="minor">
            <a:schemeClr val="tx1"/>
          </a:fontRef>
        </p:style>
      </p:cxnSp>
      <p:cxnSp>
        <p:nvCxnSpPr>
          <p:cNvPr id="41" name="Straight Arrow Connector 40"/>
          <p:cNvCxnSpPr/>
          <p:nvPr/>
        </p:nvCxnSpPr>
        <p:spPr>
          <a:xfrm>
            <a:off x="8794120" y="3151826"/>
            <a:ext cx="1639886" cy="11125"/>
          </a:xfrm>
          <a:prstGeom prst="straightConnector1">
            <a:avLst/>
          </a:prstGeom>
          <a:ln w="38100">
            <a:solidFill>
              <a:schemeClr val="accent4">
                <a:alpha val="50000"/>
              </a:schemeClr>
            </a:solidFill>
            <a:headEnd type="none"/>
            <a:tailEnd type="triangle"/>
          </a:ln>
        </p:spPr>
        <p:style>
          <a:lnRef idx="3">
            <a:schemeClr val="dk1"/>
          </a:lnRef>
          <a:fillRef idx="0">
            <a:schemeClr val="dk1"/>
          </a:fillRef>
          <a:effectRef idx="2">
            <a:schemeClr val="dk1"/>
          </a:effectRef>
          <a:fontRef idx="minor">
            <a:schemeClr val="tx1"/>
          </a:fontRef>
        </p:style>
      </p:cxnSp>
      <p:cxnSp>
        <p:nvCxnSpPr>
          <p:cNvPr id="42" name="Straight Arrow Connector 41"/>
          <p:cNvCxnSpPr/>
          <p:nvPr/>
        </p:nvCxnSpPr>
        <p:spPr>
          <a:xfrm>
            <a:off x="8684679" y="2811462"/>
            <a:ext cx="2092973" cy="0"/>
          </a:xfrm>
          <a:prstGeom prst="straightConnector1">
            <a:avLst/>
          </a:prstGeom>
          <a:ln w="38100">
            <a:solidFill>
              <a:schemeClr val="accent5">
                <a:alpha val="50000"/>
              </a:schemeClr>
            </a:solidFill>
            <a:headEnd type="none"/>
            <a:tailEnd type="triangle"/>
          </a:ln>
        </p:spPr>
        <p:style>
          <a:lnRef idx="3">
            <a:schemeClr val="dk1"/>
          </a:lnRef>
          <a:fillRef idx="0">
            <a:schemeClr val="dk1"/>
          </a:fillRef>
          <a:effectRef idx="2">
            <a:schemeClr val="dk1"/>
          </a:effectRef>
          <a:fontRef idx="minor">
            <a:schemeClr val="tx1"/>
          </a:fontRef>
        </p:style>
      </p:cxnSp>
      <p:sp>
        <p:nvSpPr>
          <p:cNvPr id="44" name="TextBox 43"/>
          <p:cNvSpPr txBox="1"/>
          <p:nvPr/>
        </p:nvSpPr>
        <p:spPr>
          <a:xfrm>
            <a:off x="8796450" y="2418551"/>
            <a:ext cx="1685590" cy="489365"/>
          </a:xfrm>
          <a:prstGeom prst="rect">
            <a:avLst/>
          </a:prstGeom>
          <a:noFill/>
        </p:spPr>
        <p:txBody>
          <a:bodyPr wrap="none" lIns="182880" tIns="146304" rIns="182880" bIns="146304" rtlCol="0">
            <a:spAutoFit/>
          </a:bodyPr>
          <a:lstStyle/>
          <a:p>
            <a:pPr>
              <a:lnSpc>
                <a:spcPct val="90000"/>
              </a:lnSpc>
              <a:spcAft>
                <a:spcPts val="600"/>
              </a:spcAft>
            </a:pPr>
            <a:r>
              <a:rPr lang="en-US" sz="1400" dirty="0" err="1" smtClean="0">
                <a:solidFill>
                  <a:schemeClr val="accent5"/>
                </a:solidFill>
              </a:rPr>
              <a:t>getByTag</a:t>
            </a:r>
            <a:r>
              <a:rPr lang="en-US" sz="1400" dirty="0" smtClean="0">
                <a:solidFill>
                  <a:schemeClr val="accent5"/>
                </a:solidFill>
              </a:rPr>
              <a:t>(</a:t>
            </a:r>
            <a:r>
              <a:rPr lang="en-US" sz="1400" dirty="0" err="1" smtClean="0">
                <a:solidFill>
                  <a:schemeClr val="accent5"/>
                </a:solidFill>
              </a:rPr>
              <a:t>userid</a:t>
            </a:r>
            <a:r>
              <a:rPr lang="en-US" sz="1400" dirty="0" smtClean="0">
                <a:solidFill>
                  <a:schemeClr val="accent5"/>
                </a:solidFill>
              </a:rPr>
              <a:t>)</a:t>
            </a:r>
          </a:p>
        </p:txBody>
      </p:sp>
      <p:sp>
        <p:nvSpPr>
          <p:cNvPr id="45" name="TextBox 44"/>
          <p:cNvSpPr txBox="1"/>
          <p:nvPr/>
        </p:nvSpPr>
        <p:spPr>
          <a:xfrm>
            <a:off x="8829271" y="2795380"/>
            <a:ext cx="1371401" cy="489365"/>
          </a:xfrm>
          <a:prstGeom prst="rect">
            <a:avLst/>
          </a:prstGeom>
          <a:noFill/>
        </p:spPr>
        <p:txBody>
          <a:bodyPr wrap="none" lIns="182880" tIns="146304" rIns="182880" bIns="146304" rtlCol="0">
            <a:spAutoFit/>
          </a:bodyPr>
          <a:lstStyle/>
          <a:p>
            <a:pPr>
              <a:lnSpc>
                <a:spcPct val="90000"/>
              </a:lnSpc>
              <a:spcAft>
                <a:spcPts val="600"/>
              </a:spcAft>
            </a:pPr>
            <a:r>
              <a:rPr lang="en-US" sz="1400" dirty="0">
                <a:solidFill>
                  <a:schemeClr val="accent4"/>
                </a:solidFill>
              </a:rPr>
              <a:t>u</a:t>
            </a:r>
            <a:r>
              <a:rPr lang="en-US" sz="1400" dirty="0" smtClean="0">
                <a:solidFill>
                  <a:schemeClr val="accent4"/>
                </a:solidFill>
              </a:rPr>
              <a:t>pdate(tags)</a:t>
            </a:r>
          </a:p>
        </p:txBody>
      </p:sp>
    </p:spTree>
    <p:extLst>
      <p:ext uri="{BB962C8B-B14F-4D97-AF65-F5344CB8AC3E}">
        <p14:creationId xmlns:p14="http://schemas.microsoft.com/office/powerpoint/2010/main" val="42461888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4" end="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8">
                                            <p:txEl>
                                              <p:pRg st="6" end="6"/>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
                                            <p:txEl>
                                              <p:pRg st="7" end="7"/>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44" grpId="0"/>
      <p:bldP spid="4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a:t>
            </a:r>
            <a:br>
              <a:rPr lang="en-US" dirty="0" smtClean="0"/>
            </a:br>
            <a:r>
              <a:rPr lang="en-US" dirty="0" smtClean="0"/>
              <a:t>Coupons app registering from back-end</a:t>
            </a:r>
            <a:endParaRPr lang="en-US" dirty="0"/>
          </a:p>
        </p:txBody>
      </p:sp>
    </p:spTree>
    <p:extLst>
      <p:ext uri="{BB962C8B-B14F-4D97-AF65-F5344CB8AC3E}">
        <p14:creationId xmlns:p14="http://schemas.microsoft.com/office/powerpoint/2010/main" val="4027249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Super easy with Mobile Services integration</a:t>
            </a:r>
            <a:endParaRPr lang="en-US" sz="4400" dirty="0"/>
          </a:p>
        </p:txBody>
      </p:sp>
    </p:spTree>
    <p:extLst>
      <p:ext uri="{BB962C8B-B14F-4D97-AF65-F5344CB8AC3E}">
        <p14:creationId xmlns:p14="http://schemas.microsoft.com/office/powerpoint/2010/main" val="1060634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274640" y="3040063"/>
            <a:ext cx="11887202" cy="914400"/>
          </a:xfrm>
        </p:spPr>
        <p:txBody>
          <a:bodyPr/>
          <a:lstStyle/>
          <a:p>
            <a:r>
              <a:rPr lang="en-US" sz="2800" dirty="0" smtClean="0"/>
              <a:t>Why Notification Hubs?</a:t>
            </a:r>
          </a:p>
          <a:p>
            <a:r>
              <a:rPr lang="en-US" sz="2800" dirty="0" smtClean="0"/>
              <a:t>What’s new</a:t>
            </a:r>
          </a:p>
          <a:p>
            <a:r>
              <a:rPr lang="en-US" sz="2800" dirty="0" smtClean="0"/>
              <a:t>Quick start: send targeted notifications</a:t>
            </a:r>
          </a:p>
          <a:p>
            <a:r>
              <a:rPr lang="en-US" sz="2800" dirty="0" smtClean="0"/>
              <a:t>How to manage devices from your back-end</a:t>
            </a:r>
          </a:p>
          <a:p>
            <a:r>
              <a:rPr lang="en-US" sz="4000" dirty="0" smtClean="0"/>
              <a:t>Templates</a:t>
            </a:r>
          </a:p>
          <a:p>
            <a:r>
              <a:rPr lang="en-US" sz="2400" dirty="0" smtClean="0"/>
              <a:t>Advanced scenarios: “Push to Sync”, Retargeting</a:t>
            </a:r>
            <a:endParaRPr lang="en-US" sz="2400" dirty="0"/>
          </a:p>
        </p:txBody>
      </p:sp>
      <p:sp>
        <p:nvSpPr>
          <p:cNvPr id="5" name="Title 4"/>
          <p:cNvSpPr>
            <a:spLocks noGrp="1"/>
          </p:cNvSpPr>
          <p:nvPr>
            <p:ph type="title"/>
          </p:nvPr>
        </p:nvSpPr>
        <p:spPr/>
        <p:txBody>
          <a:bodyPr/>
          <a:lstStyle/>
          <a:p>
            <a:r>
              <a:rPr lang="en-US" dirty="0" smtClean="0"/>
              <a:t>Agenda</a:t>
            </a:r>
            <a:br>
              <a:rPr lang="en-US" dirty="0" smtClean="0"/>
            </a:br>
            <a:endParaRPr lang="en-US" dirty="0"/>
          </a:p>
        </p:txBody>
      </p:sp>
    </p:spTree>
    <p:extLst>
      <p:ext uri="{BB962C8B-B14F-4D97-AF65-F5344CB8AC3E}">
        <p14:creationId xmlns:p14="http://schemas.microsoft.com/office/powerpoint/2010/main" val="2450517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From any back-end to all mobile platforms</a:t>
            </a:r>
            <a:endParaRPr lang="en-US" sz="4400" dirty="0"/>
          </a:p>
        </p:txBody>
      </p:sp>
    </p:spTree>
    <p:extLst>
      <p:ext uri="{BB962C8B-B14F-4D97-AF65-F5344CB8AC3E}">
        <p14:creationId xmlns:p14="http://schemas.microsoft.com/office/powerpoint/2010/main" val="3717368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templates for multi-platform push</a:t>
            </a:r>
            <a:endParaRPr lang="en-US" dirty="0"/>
          </a:p>
        </p:txBody>
      </p:sp>
      <p:sp>
        <p:nvSpPr>
          <p:cNvPr id="3" name="Text Placeholder 2"/>
          <p:cNvSpPr>
            <a:spLocks noGrp="1"/>
          </p:cNvSpPr>
          <p:nvPr>
            <p:ph type="body" sz="quarter" idx="10"/>
          </p:nvPr>
        </p:nvSpPr>
        <p:spPr>
          <a:xfrm>
            <a:off x="274638" y="1668463"/>
            <a:ext cx="6450438" cy="4588949"/>
          </a:xfrm>
        </p:spPr>
        <p:txBody>
          <a:bodyPr/>
          <a:lstStyle/>
          <a:p>
            <a:pPr marL="0" indent="0">
              <a:buNone/>
            </a:pPr>
            <a:r>
              <a:rPr lang="en-US" dirty="0" smtClean="0">
                <a:solidFill>
                  <a:schemeClr val="accent2"/>
                </a:solidFill>
              </a:rPr>
              <a:t>Registration</a:t>
            </a:r>
          </a:p>
          <a:p>
            <a:pPr marL="339725" indent="-339725"/>
            <a:r>
              <a:rPr lang="en-US" sz="1800" dirty="0" smtClean="0"/>
              <a:t>Client apps can register with a platform specific template, e.g. </a:t>
            </a:r>
          </a:p>
          <a:p>
            <a:pPr marL="457200" lvl="2" indent="-225425">
              <a:buFont typeface="Arial" panose="020B0604020202020204" pitchFamily="34" charset="0"/>
              <a:buChar char="•"/>
            </a:pPr>
            <a:r>
              <a:rPr lang="en-US" sz="1400" dirty="0" smtClean="0"/>
              <a:t>Windows tablet registers with Windows Store ToastText01 template</a:t>
            </a:r>
          </a:p>
          <a:p>
            <a:pPr marL="457200" lvl="2" indent="-225425">
              <a:buFont typeface="Arial" panose="020B0604020202020204" pitchFamily="34" charset="0"/>
              <a:buChar char="•"/>
            </a:pPr>
            <a:r>
              <a:rPr lang="en-US" sz="1400" dirty="0" smtClean="0"/>
              <a:t>iPhone with the Apple JSON template:</a:t>
            </a:r>
            <a:br>
              <a:rPr lang="en-US" sz="1400" dirty="0" smtClean="0"/>
            </a:br>
            <a:r>
              <a:rPr lang="en-US" sz="1400" dirty="0" smtClean="0"/>
              <a:t>{ aps: {alert: </a:t>
            </a:r>
            <a:r>
              <a:rPr lang="en-US" sz="1400" dirty="0" smtClean="0">
                <a:solidFill>
                  <a:schemeClr val="tx1"/>
                </a:solidFill>
              </a:rPr>
              <a:t>“</a:t>
            </a:r>
            <a:r>
              <a:rPr lang="en-US" sz="1400" b="1" dirty="0" smtClean="0">
                <a:solidFill>
                  <a:schemeClr val="tx1"/>
                </a:solidFill>
              </a:rPr>
              <a:t>$(message)</a:t>
            </a:r>
            <a:r>
              <a:rPr lang="en-US" sz="1400" dirty="0" smtClean="0">
                <a:solidFill>
                  <a:schemeClr val="tx1"/>
                </a:solidFill>
              </a:rPr>
              <a:t>”}}</a:t>
            </a:r>
          </a:p>
          <a:p>
            <a:pPr marL="0" indent="0">
              <a:buNone/>
            </a:pPr>
            <a:r>
              <a:rPr lang="en-US" dirty="0" smtClean="0">
                <a:solidFill>
                  <a:schemeClr val="accent3"/>
                </a:solidFill>
              </a:rPr>
              <a:t>Send notification</a:t>
            </a:r>
          </a:p>
          <a:p>
            <a:pPr marL="339725" indent="-339725"/>
            <a:r>
              <a:rPr lang="en-US" sz="1800" dirty="0" smtClean="0"/>
              <a:t>App back-end sends a platform independent message:  {message: “Hello!”}</a:t>
            </a:r>
          </a:p>
          <a:p>
            <a:pPr marL="0" indent="0">
              <a:buNone/>
            </a:pPr>
            <a:r>
              <a:rPr lang="en-US" dirty="0" smtClean="0">
                <a:solidFill>
                  <a:schemeClr val="accent4"/>
                </a:solidFill>
              </a:rPr>
              <a:t>Notes</a:t>
            </a:r>
          </a:p>
          <a:p>
            <a:pPr marL="339725" indent="-339725"/>
            <a:r>
              <a:rPr lang="en-US" sz="1800" dirty="0" smtClean="0"/>
              <a:t>Multiple templates can be specified for each device</a:t>
            </a:r>
          </a:p>
          <a:p>
            <a:pPr marL="339725" indent="-339725"/>
            <a:r>
              <a:rPr lang="en-US" sz="1800" dirty="0" smtClean="0"/>
              <a:t>Each template can have a different set of tags</a:t>
            </a:r>
            <a:endParaRPr lang="en-US" sz="1400" dirty="0"/>
          </a:p>
        </p:txBody>
      </p:sp>
      <p:grpSp>
        <p:nvGrpSpPr>
          <p:cNvPr id="5" name="Group 4"/>
          <p:cNvGrpSpPr/>
          <p:nvPr/>
        </p:nvGrpSpPr>
        <p:grpSpPr>
          <a:xfrm>
            <a:off x="8812021" y="3522854"/>
            <a:ext cx="1761070" cy="1209119"/>
            <a:chOff x="8773626" y="2156700"/>
            <a:chExt cx="1726696" cy="1185519"/>
          </a:xfrm>
          <a:solidFill>
            <a:schemeClr val="bg2"/>
          </a:solidFill>
        </p:grpSpPr>
        <p:grpSp>
          <p:nvGrpSpPr>
            <p:cNvPr id="6" name="Group 5"/>
            <p:cNvGrpSpPr/>
            <p:nvPr/>
          </p:nvGrpSpPr>
          <p:grpSpPr>
            <a:xfrm>
              <a:off x="8773626" y="2156700"/>
              <a:ext cx="1726696" cy="1185519"/>
              <a:chOff x="4879203" y="2324936"/>
              <a:chExt cx="1726696" cy="1185519"/>
            </a:xfrm>
            <a:grpFill/>
          </p:grpSpPr>
          <p:sp>
            <p:nvSpPr>
              <p:cNvPr id="8" name="Rectangle 7"/>
              <p:cNvSpPr/>
              <p:nvPr/>
            </p:nvSpPr>
            <p:spPr bwMode="auto">
              <a:xfrm>
                <a:off x="4879203" y="2324936"/>
                <a:ext cx="1726696" cy="1185519"/>
              </a:xfrm>
              <a:prstGeom prst="rect">
                <a:avLst/>
              </a:prstGeom>
              <a:noFill/>
              <a:ln>
                <a:no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124342" tIns="62171" rIns="124342" bIns="62171" numCol="1" rtlCol="0" anchor="ctr" anchorCtr="0" compatLnSpc="1">
                <a:prstTxWarp prst="textNoShape">
                  <a:avLst/>
                </a:prstTxWarp>
              </a:bodyPr>
              <a:lstStyle/>
              <a:p>
                <a:pPr algn="ctr" defTabSz="932289" fontAlgn="base">
                  <a:spcBef>
                    <a:spcPct val="0"/>
                  </a:spcBef>
                  <a:spcAft>
                    <a:spcPct val="0"/>
                  </a:spcAft>
                </a:pPr>
                <a:endParaRPr lang="en-US" sz="1496" dirty="0">
                  <a:solidFill>
                    <a:prstClr val="white"/>
                  </a:solidFill>
                </a:endParaRPr>
              </a:p>
            </p:txBody>
          </p:sp>
          <p:sp>
            <p:nvSpPr>
              <p:cNvPr id="9" name="TextBox 8"/>
              <p:cNvSpPr txBox="1"/>
              <p:nvPr/>
            </p:nvSpPr>
            <p:spPr>
              <a:xfrm>
                <a:off x="4929824" y="3064868"/>
                <a:ext cx="1454353" cy="225698"/>
              </a:xfrm>
              <a:prstGeom prst="rect">
                <a:avLst/>
              </a:prstGeom>
              <a:noFill/>
            </p:spPr>
            <p:txBody>
              <a:bodyPr wrap="none" lIns="124347" tIns="0" rIns="0" bIns="0" rtlCol="0">
                <a:spAutoFit/>
              </a:bodyPr>
              <a:lstStyle/>
              <a:p>
                <a:pPr algn="ctr" defTabSz="932596"/>
                <a:r>
                  <a:rPr lang="en-US" sz="1496" dirty="0" smtClean="0">
                    <a:latin typeface="Segoe" pitchFamily="34" charset="0"/>
                  </a:rPr>
                  <a:t>Notification </a:t>
                </a:r>
                <a:r>
                  <a:rPr lang="en-US" sz="1496" dirty="0">
                    <a:latin typeface="Segoe" pitchFamily="34" charset="0"/>
                  </a:rPr>
                  <a:t>Hub</a:t>
                </a:r>
              </a:p>
            </p:txBody>
          </p:sp>
        </p:grpSp>
        <p:sp>
          <p:nvSpPr>
            <p:cNvPr id="7" name="Freeform 73"/>
            <p:cNvSpPr>
              <a:spLocks noEditPoints="1"/>
            </p:cNvSpPr>
            <p:nvPr/>
          </p:nvSpPr>
          <p:spPr bwMode="auto">
            <a:xfrm>
              <a:off x="9313829" y="2276958"/>
              <a:ext cx="601662" cy="580975"/>
            </a:xfrm>
            <a:custGeom>
              <a:avLst/>
              <a:gdLst>
                <a:gd name="T0" fmla="*/ 1799 w 2278"/>
                <a:gd name="T1" fmla="*/ 879 h 2201"/>
                <a:gd name="T2" fmla="*/ 1711 w 2278"/>
                <a:gd name="T3" fmla="*/ 335 h 2201"/>
                <a:gd name="T4" fmla="*/ 1363 w 2278"/>
                <a:gd name="T5" fmla="*/ 315 h 2201"/>
                <a:gd name="T6" fmla="*/ 1068 w 2278"/>
                <a:gd name="T7" fmla="*/ 0 h 2201"/>
                <a:gd name="T8" fmla="*/ 810 w 2278"/>
                <a:gd name="T9" fmla="*/ 412 h 2201"/>
                <a:gd name="T10" fmla="*/ 408 w 2278"/>
                <a:gd name="T11" fmla="*/ 325 h 2201"/>
                <a:gd name="T12" fmla="*/ 246 w 2278"/>
                <a:gd name="T13" fmla="*/ 841 h 2201"/>
                <a:gd name="T14" fmla="*/ 0 w 2278"/>
                <a:gd name="T15" fmla="*/ 1138 h 2201"/>
                <a:gd name="T16" fmla="*/ 338 w 2278"/>
                <a:gd name="T17" fmla="*/ 1396 h 2201"/>
                <a:gd name="T18" fmla="*/ 166 w 2278"/>
                <a:gd name="T19" fmla="*/ 1885 h 2201"/>
                <a:gd name="T20" fmla="*/ 769 w 2278"/>
                <a:gd name="T21" fmla="*/ 1966 h 2201"/>
                <a:gd name="T22" fmla="*/ 1053 w 2278"/>
                <a:gd name="T23" fmla="*/ 2200 h 2201"/>
                <a:gd name="T24" fmla="*/ 1081 w 2278"/>
                <a:gd name="T25" fmla="*/ 2201 h 2201"/>
                <a:gd name="T26" fmla="*/ 1184 w 2278"/>
                <a:gd name="T27" fmla="*/ 1949 h 2201"/>
                <a:gd name="T28" fmla="*/ 1666 w 2278"/>
                <a:gd name="T29" fmla="*/ 1872 h 2201"/>
                <a:gd name="T30" fmla="*/ 1874 w 2278"/>
                <a:gd name="T31" fmla="*/ 1743 h 2201"/>
                <a:gd name="T32" fmla="*/ 2060 w 2278"/>
                <a:gd name="T33" fmla="*/ 1273 h 2201"/>
                <a:gd name="T34" fmla="*/ 1940 w 2278"/>
                <a:gd name="T35" fmla="*/ 1369 h 2201"/>
                <a:gd name="T36" fmla="*/ 1385 w 2278"/>
                <a:gd name="T37" fmla="*/ 1279 h 2201"/>
                <a:gd name="T38" fmla="*/ 1837 w 2278"/>
                <a:gd name="T39" fmla="*/ 1733 h 2201"/>
                <a:gd name="T40" fmla="*/ 1302 w 2278"/>
                <a:gd name="T41" fmla="*/ 1393 h 2201"/>
                <a:gd name="T42" fmla="*/ 1433 w 2278"/>
                <a:gd name="T43" fmla="*/ 1759 h 2201"/>
                <a:gd name="T44" fmla="*/ 1193 w 2278"/>
                <a:gd name="T45" fmla="*/ 1461 h 2201"/>
                <a:gd name="T46" fmla="*/ 1156 w 2278"/>
                <a:gd name="T47" fmla="*/ 1924 h 2201"/>
                <a:gd name="T48" fmla="*/ 1053 w 2278"/>
                <a:gd name="T49" fmla="*/ 1484 h 2201"/>
                <a:gd name="T50" fmla="*/ 878 w 2278"/>
                <a:gd name="T51" fmla="*/ 1857 h 2201"/>
                <a:gd name="T52" fmla="*/ 804 w 2278"/>
                <a:gd name="T53" fmla="*/ 1753 h 2201"/>
                <a:gd name="T54" fmla="*/ 438 w 2278"/>
                <a:gd name="T55" fmla="*/ 1789 h 2201"/>
                <a:gd name="T56" fmla="*/ 369 w 2278"/>
                <a:gd name="T57" fmla="*/ 1741 h 2201"/>
                <a:gd name="T58" fmla="*/ 551 w 2278"/>
                <a:gd name="T59" fmla="*/ 1362 h 2201"/>
                <a:gd name="T60" fmla="*/ 447 w 2278"/>
                <a:gd name="T61" fmla="*/ 1287 h 2201"/>
                <a:gd name="T62" fmla="*/ 723 w 2278"/>
                <a:gd name="T63" fmla="*/ 1153 h 2201"/>
                <a:gd name="T64" fmla="*/ 253 w 2278"/>
                <a:gd name="T65" fmla="*/ 1023 h 2201"/>
                <a:gd name="T66" fmla="*/ 745 w 2278"/>
                <a:gd name="T67" fmla="*/ 1014 h 2201"/>
                <a:gd name="T68" fmla="*/ 386 w 2278"/>
                <a:gd name="T69" fmla="*/ 736 h 2201"/>
                <a:gd name="T70" fmla="*/ 813 w 2278"/>
                <a:gd name="T71" fmla="*/ 904 h 2201"/>
                <a:gd name="T72" fmla="*/ 701 w 2278"/>
                <a:gd name="T73" fmla="*/ 530 h 2201"/>
                <a:gd name="T74" fmla="*/ 944 w 2278"/>
                <a:gd name="T75" fmla="*/ 815 h 2201"/>
                <a:gd name="T76" fmla="*/ 996 w 2278"/>
                <a:gd name="T77" fmla="*/ 287 h 2201"/>
                <a:gd name="T78" fmla="*/ 1083 w 2278"/>
                <a:gd name="T79" fmla="*/ 792 h 2201"/>
                <a:gd name="T80" fmla="*/ 1253 w 2278"/>
                <a:gd name="T81" fmla="*/ 424 h 2201"/>
                <a:gd name="T82" fmla="*/ 1331 w 2278"/>
                <a:gd name="T83" fmla="*/ 529 h 2201"/>
                <a:gd name="T84" fmla="*/ 1558 w 2278"/>
                <a:gd name="T85" fmla="*/ 488 h 2201"/>
                <a:gd name="T86" fmla="*/ 1618 w 2278"/>
                <a:gd name="T87" fmla="*/ 610 h 2201"/>
                <a:gd name="T88" fmla="*/ 1586 w 2278"/>
                <a:gd name="T89" fmla="*/ 914 h 2201"/>
                <a:gd name="T90" fmla="*/ 1690 w 2278"/>
                <a:gd name="T91" fmla="*/ 989 h 2201"/>
                <a:gd name="T92" fmla="*/ 1414 w 2278"/>
                <a:gd name="T93" fmla="*/ 1123 h 2201"/>
                <a:gd name="T94" fmla="*/ 2028 w 2278"/>
                <a:gd name="T95" fmla="*/ 1253 h 2201"/>
                <a:gd name="T96" fmla="*/ 1292 w 2278"/>
                <a:gd name="T97" fmla="*/ 936 h 2201"/>
                <a:gd name="T98" fmla="*/ 1083 w 2278"/>
                <a:gd name="T99" fmla="*/ 837 h 2201"/>
                <a:gd name="T100" fmla="*/ 945 w 2278"/>
                <a:gd name="T101" fmla="*/ 863 h 2201"/>
                <a:gd name="T102" fmla="*/ 787 w 2278"/>
                <a:gd name="T103" fmla="*/ 1031 h 2201"/>
                <a:gd name="T104" fmla="*/ 787 w 2278"/>
                <a:gd name="T105" fmla="*/ 1245 h 2201"/>
                <a:gd name="T106" fmla="*/ 945 w 2278"/>
                <a:gd name="T107" fmla="*/ 1412 h 2201"/>
                <a:gd name="T108" fmla="*/ 1083 w 2278"/>
                <a:gd name="T109" fmla="*/ 1439 h 2201"/>
                <a:gd name="T110" fmla="*/ 1292 w 2278"/>
                <a:gd name="T111" fmla="*/ 1340 h 2201"/>
                <a:gd name="T112" fmla="*/ 1370 w 2278"/>
                <a:gd name="T113" fmla="*/ 1138 h 2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78" h="2201">
                  <a:moveTo>
                    <a:pt x="2125" y="983"/>
                  </a:moveTo>
                  <a:cubicBezTo>
                    <a:pt x="2074" y="983"/>
                    <a:pt x="2030" y="1007"/>
                    <a:pt x="2002" y="1045"/>
                  </a:cubicBezTo>
                  <a:cubicBezTo>
                    <a:pt x="1787" y="929"/>
                    <a:pt x="1787" y="929"/>
                    <a:pt x="1787" y="929"/>
                  </a:cubicBezTo>
                  <a:cubicBezTo>
                    <a:pt x="1795" y="914"/>
                    <a:pt x="1799" y="897"/>
                    <a:pt x="1799" y="879"/>
                  </a:cubicBezTo>
                  <a:cubicBezTo>
                    <a:pt x="1799" y="828"/>
                    <a:pt x="1764" y="785"/>
                    <a:pt x="1715" y="773"/>
                  </a:cubicBezTo>
                  <a:cubicBezTo>
                    <a:pt x="1729" y="640"/>
                    <a:pt x="1729" y="640"/>
                    <a:pt x="1729" y="640"/>
                  </a:cubicBezTo>
                  <a:cubicBezTo>
                    <a:pt x="1805" y="630"/>
                    <a:pt x="1863" y="566"/>
                    <a:pt x="1863" y="488"/>
                  </a:cubicBezTo>
                  <a:cubicBezTo>
                    <a:pt x="1863" y="404"/>
                    <a:pt x="1795" y="335"/>
                    <a:pt x="1711" y="335"/>
                  </a:cubicBezTo>
                  <a:cubicBezTo>
                    <a:pt x="1645" y="335"/>
                    <a:pt x="1589" y="377"/>
                    <a:pt x="1567" y="435"/>
                  </a:cubicBezTo>
                  <a:cubicBezTo>
                    <a:pt x="1472" y="427"/>
                    <a:pt x="1472" y="427"/>
                    <a:pt x="1472" y="427"/>
                  </a:cubicBezTo>
                  <a:cubicBezTo>
                    <a:pt x="1472" y="426"/>
                    <a:pt x="1472" y="425"/>
                    <a:pt x="1472" y="424"/>
                  </a:cubicBezTo>
                  <a:cubicBezTo>
                    <a:pt x="1472" y="364"/>
                    <a:pt x="1423" y="315"/>
                    <a:pt x="1363" y="315"/>
                  </a:cubicBezTo>
                  <a:cubicBezTo>
                    <a:pt x="1334" y="315"/>
                    <a:pt x="1309" y="326"/>
                    <a:pt x="1289" y="343"/>
                  </a:cubicBezTo>
                  <a:cubicBezTo>
                    <a:pt x="1187" y="250"/>
                    <a:pt x="1187" y="250"/>
                    <a:pt x="1187" y="250"/>
                  </a:cubicBezTo>
                  <a:cubicBezTo>
                    <a:pt x="1208" y="223"/>
                    <a:pt x="1221" y="190"/>
                    <a:pt x="1221" y="153"/>
                  </a:cubicBezTo>
                  <a:cubicBezTo>
                    <a:pt x="1221" y="69"/>
                    <a:pt x="1153" y="0"/>
                    <a:pt x="1068" y="0"/>
                  </a:cubicBezTo>
                  <a:cubicBezTo>
                    <a:pt x="984" y="0"/>
                    <a:pt x="916" y="69"/>
                    <a:pt x="916" y="153"/>
                  </a:cubicBezTo>
                  <a:cubicBezTo>
                    <a:pt x="916" y="197"/>
                    <a:pt x="935" y="237"/>
                    <a:pt x="965" y="265"/>
                  </a:cubicBezTo>
                  <a:cubicBezTo>
                    <a:pt x="856" y="422"/>
                    <a:pt x="856" y="422"/>
                    <a:pt x="856" y="422"/>
                  </a:cubicBezTo>
                  <a:cubicBezTo>
                    <a:pt x="842" y="416"/>
                    <a:pt x="827" y="412"/>
                    <a:pt x="810" y="412"/>
                  </a:cubicBezTo>
                  <a:cubicBezTo>
                    <a:pt x="760" y="412"/>
                    <a:pt x="717" y="446"/>
                    <a:pt x="705" y="493"/>
                  </a:cubicBezTo>
                  <a:cubicBezTo>
                    <a:pt x="561" y="480"/>
                    <a:pt x="561" y="480"/>
                    <a:pt x="561" y="480"/>
                  </a:cubicBezTo>
                  <a:cubicBezTo>
                    <a:pt x="561" y="480"/>
                    <a:pt x="561" y="479"/>
                    <a:pt x="561" y="478"/>
                  </a:cubicBezTo>
                  <a:cubicBezTo>
                    <a:pt x="561" y="394"/>
                    <a:pt x="493" y="325"/>
                    <a:pt x="408" y="325"/>
                  </a:cubicBezTo>
                  <a:cubicBezTo>
                    <a:pt x="324" y="325"/>
                    <a:pt x="256" y="394"/>
                    <a:pt x="256" y="478"/>
                  </a:cubicBezTo>
                  <a:cubicBezTo>
                    <a:pt x="256" y="546"/>
                    <a:pt x="300" y="603"/>
                    <a:pt x="362" y="623"/>
                  </a:cubicBezTo>
                  <a:cubicBezTo>
                    <a:pt x="348" y="732"/>
                    <a:pt x="348" y="732"/>
                    <a:pt x="348" y="732"/>
                  </a:cubicBezTo>
                  <a:cubicBezTo>
                    <a:pt x="291" y="736"/>
                    <a:pt x="246" y="783"/>
                    <a:pt x="246" y="841"/>
                  </a:cubicBezTo>
                  <a:cubicBezTo>
                    <a:pt x="246" y="873"/>
                    <a:pt x="259" y="901"/>
                    <a:pt x="281" y="921"/>
                  </a:cubicBezTo>
                  <a:cubicBezTo>
                    <a:pt x="221" y="1002"/>
                    <a:pt x="221" y="1002"/>
                    <a:pt x="221" y="1002"/>
                  </a:cubicBezTo>
                  <a:cubicBezTo>
                    <a:pt x="201" y="991"/>
                    <a:pt x="177" y="985"/>
                    <a:pt x="153" y="985"/>
                  </a:cubicBezTo>
                  <a:cubicBezTo>
                    <a:pt x="68" y="985"/>
                    <a:pt x="0" y="1054"/>
                    <a:pt x="0" y="1138"/>
                  </a:cubicBezTo>
                  <a:cubicBezTo>
                    <a:pt x="0" y="1222"/>
                    <a:pt x="68" y="1291"/>
                    <a:pt x="153" y="1291"/>
                  </a:cubicBezTo>
                  <a:cubicBezTo>
                    <a:pt x="190" y="1291"/>
                    <a:pt x="225" y="1277"/>
                    <a:pt x="251" y="1254"/>
                  </a:cubicBezTo>
                  <a:cubicBezTo>
                    <a:pt x="354" y="1339"/>
                    <a:pt x="354" y="1339"/>
                    <a:pt x="354" y="1339"/>
                  </a:cubicBezTo>
                  <a:cubicBezTo>
                    <a:pt x="344" y="1356"/>
                    <a:pt x="338" y="1375"/>
                    <a:pt x="338" y="1396"/>
                  </a:cubicBezTo>
                  <a:cubicBezTo>
                    <a:pt x="338" y="1436"/>
                    <a:pt x="359" y="1471"/>
                    <a:pt x="392" y="1490"/>
                  </a:cubicBezTo>
                  <a:cubicBezTo>
                    <a:pt x="332" y="1733"/>
                    <a:pt x="332" y="1733"/>
                    <a:pt x="332" y="1733"/>
                  </a:cubicBezTo>
                  <a:cubicBezTo>
                    <a:pt x="328" y="1732"/>
                    <a:pt x="323" y="1732"/>
                    <a:pt x="319" y="1732"/>
                  </a:cubicBezTo>
                  <a:cubicBezTo>
                    <a:pt x="235" y="1732"/>
                    <a:pt x="166" y="1800"/>
                    <a:pt x="166" y="1885"/>
                  </a:cubicBezTo>
                  <a:cubicBezTo>
                    <a:pt x="166" y="1969"/>
                    <a:pt x="235" y="2038"/>
                    <a:pt x="319" y="2038"/>
                  </a:cubicBezTo>
                  <a:cubicBezTo>
                    <a:pt x="399" y="2038"/>
                    <a:pt x="464" y="1977"/>
                    <a:pt x="471" y="1899"/>
                  </a:cubicBezTo>
                  <a:cubicBezTo>
                    <a:pt x="664" y="1884"/>
                    <a:pt x="664" y="1884"/>
                    <a:pt x="664" y="1884"/>
                  </a:cubicBezTo>
                  <a:cubicBezTo>
                    <a:pt x="676" y="1931"/>
                    <a:pt x="718" y="1966"/>
                    <a:pt x="769" y="1966"/>
                  </a:cubicBezTo>
                  <a:cubicBezTo>
                    <a:pt x="802" y="1966"/>
                    <a:pt x="832" y="1951"/>
                    <a:pt x="852" y="1928"/>
                  </a:cubicBezTo>
                  <a:cubicBezTo>
                    <a:pt x="931" y="1982"/>
                    <a:pt x="931" y="1982"/>
                    <a:pt x="931" y="1982"/>
                  </a:cubicBezTo>
                  <a:cubicBezTo>
                    <a:pt x="921" y="2002"/>
                    <a:pt x="916" y="2024"/>
                    <a:pt x="916" y="2049"/>
                  </a:cubicBezTo>
                  <a:cubicBezTo>
                    <a:pt x="916" y="2128"/>
                    <a:pt x="976" y="2193"/>
                    <a:pt x="1053" y="2200"/>
                  </a:cubicBezTo>
                  <a:cubicBezTo>
                    <a:pt x="1053" y="2201"/>
                    <a:pt x="1053" y="2201"/>
                    <a:pt x="1053" y="2201"/>
                  </a:cubicBezTo>
                  <a:cubicBezTo>
                    <a:pt x="1056" y="2201"/>
                    <a:pt x="1056" y="2201"/>
                    <a:pt x="1056" y="2201"/>
                  </a:cubicBezTo>
                  <a:cubicBezTo>
                    <a:pt x="1060" y="2201"/>
                    <a:pt x="1064" y="2201"/>
                    <a:pt x="1068" y="2201"/>
                  </a:cubicBezTo>
                  <a:cubicBezTo>
                    <a:pt x="1073" y="2201"/>
                    <a:pt x="1077" y="2201"/>
                    <a:pt x="1081" y="2201"/>
                  </a:cubicBezTo>
                  <a:cubicBezTo>
                    <a:pt x="1083" y="2201"/>
                    <a:pt x="1083" y="2201"/>
                    <a:pt x="1083" y="2201"/>
                  </a:cubicBezTo>
                  <a:cubicBezTo>
                    <a:pt x="1083" y="2201"/>
                    <a:pt x="1083" y="2201"/>
                    <a:pt x="1083" y="2201"/>
                  </a:cubicBezTo>
                  <a:cubicBezTo>
                    <a:pt x="1161" y="2193"/>
                    <a:pt x="1221" y="2128"/>
                    <a:pt x="1221" y="2049"/>
                  </a:cubicBezTo>
                  <a:cubicBezTo>
                    <a:pt x="1221" y="2011"/>
                    <a:pt x="1207" y="1976"/>
                    <a:pt x="1184" y="1949"/>
                  </a:cubicBezTo>
                  <a:cubicBezTo>
                    <a:pt x="1268" y="1853"/>
                    <a:pt x="1268" y="1853"/>
                    <a:pt x="1268" y="1853"/>
                  </a:cubicBezTo>
                  <a:cubicBezTo>
                    <a:pt x="1285" y="1863"/>
                    <a:pt x="1304" y="1869"/>
                    <a:pt x="1324" y="1869"/>
                  </a:cubicBezTo>
                  <a:cubicBezTo>
                    <a:pt x="1364" y="1869"/>
                    <a:pt x="1399" y="1847"/>
                    <a:pt x="1418" y="1815"/>
                  </a:cubicBezTo>
                  <a:cubicBezTo>
                    <a:pt x="1666" y="1872"/>
                    <a:pt x="1666" y="1872"/>
                    <a:pt x="1666" y="1872"/>
                  </a:cubicBezTo>
                  <a:cubicBezTo>
                    <a:pt x="1665" y="1876"/>
                    <a:pt x="1665" y="1880"/>
                    <a:pt x="1665" y="1885"/>
                  </a:cubicBezTo>
                  <a:cubicBezTo>
                    <a:pt x="1665" y="1969"/>
                    <a:pt x="1734" y="2038"/>
                    <a:pt x="1818" y="2038"/>
                  </a:cubicBezTo>
                  <a:cubicBezTo>
                    <a:pt x="1902" y="2038"/>
                    <a:pt x="1971" y="1969"/>
                    <a:pt x="1971" y="1885"/>
                  </a:cubicBezTo>
                  <a:cubicBezTo>
                    <a:pt x="1971" y="1820"/>
                    <a:pt x="1931" y="1765"/>
                    <a:pt x="1874" y="1743"/>
                  </a:cubicBezTo>
                  <a:cubicBezTo>
                    <a:pt x="1893" y="1572"/>
                    <a:pt x="1893" y="1572"/>
                    <a:pt x="1893" y="1572"/>
                  </a:cubicBezTo>
                  <a:cubicBezTo>
                    <a:pt x="1949" y="1567"/>
                    <a:pt x="1994" y="1520"/>
                    <a:pt x="1994" y="1463"/>
                  </a:cubicBezTo>
                  <a:cubicBezTo>
                    <a:pt x="1994" y="1436"/>
                    <a:pt x="1984" y="1412"/>
                    <a:pt x="1969" y="1393"/>
                  </a:cubicBezTo>
                  <a:cubicBezTo>
                    <a:pt x="2060" y="1273"/>
                    <a:pt x="2060" y="1273"/>
                    <a:pt x="2060" y="1273"/>
                  </a:cubicBezTo>
                  <a:cubicBezTo>
                    <a:pt x="2080" y="1283"/>
                    <a:pt x="2102" y="1288"/>
                    <a:pt x="2125" y="1288"/>
                  </a:cubicBezTo>
                  <a:cubicBezTo>
                    <a:pt x="2209" y="1288"/>
                    <a:pt x="2278" y="1220"/>
                    <a:pt x="2278" y="1135"/>
                  </a:cubicBezTo>
                  <a:cubicBezTo>
                    <a:pt x="2278" y="1051"/>
                    <a:pt x="2209" y="983"/>
                    <a:pt x="2125" y="983"/>
                  </a:cubicBezTo>
                  <a:close/>
                  <a:moveTo>
                    <a:pt x="1940" y="1369"/>
                  </a:moveTo>
                  <a:cubicBezTo>
                    <a:pt x="1924" y="1359"/>
                    <a:pt x="1905" y="1353"/>
                    <a:pt x="1884" y="1353"/>
                  </a:cubicBezTo>
                  <a:cubicBezTo>
                    <a:pt x="1838" y="1353"/>
                    <a:pt x="1798" y="1383"/>
                    <a:pt x="1782" y="1424"/>
                  </a:cubicBezTo>
                  <a:cubicBezTo>
                    <a:pt x="1392" y="1262"/>
                    <a:pt x="1392" y="1262"/>
                    <a:pt x="1392" y="1262"/>
                  </a:cubicBezTo>
                  <a:cubicBezTo>
                    <a:pt x="1390" y="1268"/>
                    <a:pt x="1387" y="1273"/>
                    <a:pt x="1385" y="1279"/>
                  </a:cubicBezTo>
                  <a:cubicBezTo>
                    <a:pt x="1777" y="1441"/>
                    <a:pt x="1777" y="1441"/>
                    <a:pt x="1777" y="1441"/>
                  </a:cubicBezTo>
                  <a:cubicBezTo>
                    <a:pt x="1776" y="1448"/>
                    <a:pt x="1775" y="1455"/>
                    <a:pt x="1775" y="1463"/>
                  </a:cubicBezTo>
                  <a:cubicBezTo>
                    <a:pt x="1775" y="1513"/>
                    <a:pt x="1809" y="1555"/>
                    <a:pt x="1855" y="1568"/>
                  </a:cubicBezTo>
                  <a:cubicBezTo>
                    <a:pt x="1837" y="1733"/>
                    <a:pt x="1837" y="1733"/>
                    <a:pt x="1837" y="1733"/>
                  </a:cubicBezTo>
                  <a:cubicBezTo>
                    <a:pt x="1831" y="1733"/>
                    <a:pt x="1825" y="1732"/>
                    <a:pt x="1818" y="1732"/>
                  </a:cubicBezTo>
                  <a:cubicBezTo>
                    <a:pt x="1781" y="1732"/>
                    <a:pt x="1746" y="1746"/>
                    <a:pt x="1720" y="1768"/>
                  </a:cubicBezTo>
                  <a:cubicBezTo>
                    <a:pt x="1324" y="1372"/>
                    <a:pt x="1324" y="1372"/>
                    <a:pt x="1324" y="1372"/>
                  </a:cubicBezTo>
                  <a:cubicBezTo>
                    <a:pt x="1317" y="1379"/>
                    <a:pt x="1310" y="1386"/>
                    <a:pt x="1302" y="1393"/>
                  </a:cubicBezTo>
                  <a:cubicBezTo>
                    <a:pt x="1699" y="1789"/>
                    <a:pt x="1699" y="1789"/>
                    <a:pt x="1699" y="1789"/>
                  </a:cubicBezTo>
                  <a:cubicBezTo>
                    <a:pt x="1688" y="1803"/>
                    <a:pt x="1679" y="1818"/>
                    <a:pt x="1674" y="1835"/>
                  </a:cubicBezTo>
                  <a:cubicBezTo>
                    <a:pt x="1432" y="1779"/>
                    <a:pt x="1432" y="1779"/>
                    <a:pt x="1432" y="1779"/>
                  </a:cubicBezTo>
                  <a:cubicBezTo>
                    <a:pt x="1433" y="1773"/>
                    <a:pt x="1433" y="1766"/>
                    <a:pt x="1433" y="1759"/>
                  </a:cubicBezTo>
                  <a:cubicBezTo>
                    <a:pt x="1433" y="1699"/>
                    <a:pt x="1385" y="1650"/>
                    <a:pt x="1324" y="1650"/>
                  </a:cubicBezTo>
                  <a:cubicBezTo>
                    <a:pt x="1313" y="1650"/>
                    <a:pt x="1302" y="1652"/>
                    <a:pt x="1292" y="1655"/>
                  </a:cubicBezTo>
                  <a:cubicBezTo>
                    <a:pt x="1209" y="1454"/>
                    <a:pt x="1209" y="1454"/>
                    <a:pt x="1209" y="1454"/>
                  </a:cubicBezTo>
                  <a:cubicBezTo>
                    <a:pt x="1204" y="1457"/>
                    <a:pt x="1198" y="1459"/>
                    <a:pt x="1193" y="1461"/>
                  </a:cubicBezTo>
                  <a:cubicBezTo>
                    <a:pt x="1276" y="1662"/>
                    <a:pt x="1276" y="1662"/>
                    <a:pt x="1276" y="1662"/>
                  </a:cubicBezTo>
                  <a:cubicBezTo>
                    <a:pt x="1240" y="1680"/>
                    <a:pt x="1215" y="1717"/>
                    <a:pt x="1215" y="1759"/>
                  </a:cubicBezTo>
                  <a:cubicBezTo>
                    <a:pt x="1215" y="1786"/>
                    <a:pt x="1224" y="1810"/>
                    <a:pt x="1240" y="1828"/>
                  </a:cubicBezTo>
                  <a:cubicBezTo>
                    <a:pt x="1156" y="1924"/>
                    <a:pt x="1156" y="1924"/>
                    <a:pt x="1156" y="1924"/>
                  </a:cubicBezTo>
                  <a:cubicBezTo>
                    <a:pt x="1135" y="1909"/>
                    <a:pt x="1110" y="1899"/>
                    <a:pt x="1083" y="1897"/>
                  </a:cubicBezTo>
                  <a:cubicBezTo>
                    <a:pt x="1083" y="1484"/>
                    <a:pt x="1083" y="1484"/>
                    <a:pt x="1083" y="1484"/>
                  </a:cubicBezTo>
                  <a:cubicBezTo>
                    <a:pt x="1078" y="1484"/>
                    <a:pt x="1073" y="1484"/>
                    <a:pt x="1068" y="1484"/>
                  </a:cubicBezTo>
                  <a:cubicBezTo>
                    <a:pt x="1063" y="1484"/>
                    <a:pt x="1058" y="1484"/>
                    <a:pt x="1053" y="1484"/>
                  </a:cubicBezTo>
                  <a:cubicBezTo>
                    <a:pt x="1053" y="1897"/>
                    <a:pt x="1053" y="1897"/>
                    <a:pt x="1053" y="1897"/>
                  </a:cubicBezTo>
                  <a:cubicBezTo>
                    <a:pt x="1013" y="1901"/>
                    <a:pt x="977" y="1920"/>
                    <a:pt x="952" y="1950"/>
                  </a:cubicBezTo>
                  <a:cubicBezTo>
                    <a:pt x="871" y="1895"/>
                    <a:pt x="871" y="1895"/>
                    <a:pt x="871" y="1895"/>
                  </a:cubicBezTo>
                  <a:cubicBezTo>
                    <a:pt x="876" y="1883"/>
                    <a:pt x="878" y="1870"/>
                    <a:pt x="878" y="1857"/>
                  </a:cubicBezTo>
                  <a:cubicBezTo>
                    <a:pt x="878" y="1815"/>
                    <a:pt x="855" y="1779"/>
                    <a:pt x="820" y="1760"/>
                  </a:cubicBezTo>
                  <a:cubicBezTo>
                    <a:pt x="944" y="1461"/>
                    <a:pt x="944" y="1461"/>
                    <a:pt x="944" y="1461"/>
                  </a:cubicBezTo>
                  <a:cubicBezTo>
                    <a:pt x="939" y="1459"/>
                    <a:pt x="933" y="1457"/>
                    <a:pt x="928" y="1454"/>
                  </a:cubicBezTo>
                  <a:cubicBezTo>
                    <a:pt x="804" y="1753"/>
                    <a:pt x="804" y="1753"/>
                    <a:pt x="804" y="1753"/>
                  </a:cubicBezTo>
                  <a:cubicBezTo>
                    <a:pt x="793" y="1749"/>
                    <a:pt x="781" y="1747"/>
                    <a:pt x="769" y="1747"/>
                  </a:cubicBezTo>
                  <a:cubicBezTo>
                    <a:pt x="712" y="1747"/>
                    <a:pt x="666" y="1791"/>
                    <a:pt x="660" y="1846"/>
                  </a:cubicBezTo>
                  <a:cubicBezTo>
                    <a:pt x="470" y="1861"/>
                    <a:pt x="470" y="1861"/>
                    <a:pt x="470" y="1861"/>
                  </a:cubicBezTo>
                  <a:cubicBezTo>
                    <a:pt x="466" y="1834"/>
                    <a:pt x="454" y="1810"/>
                    <a:pt x="438" y="1789"/>
                  </a:cubicBezTo>
                  <a:cubicBezTo>
                    <a:pt x="835" y="1393"/>
                    <a:pt x="835" y="1393"/>
                    <a:pt x="835" y="1393"/>
                  </a:cubicBezTo>
                  <a:cubicBezTo>
                    <a:pt x="827" y="1386"/>
                    <a:pt x="820" y="1379"/>
                    <a:pt x="813" y="1372"/>
                  </a:cubicBezTo>
                  <a:cubicBezTo>
                    <a:pt x="417" y="1768"/>
                    <a:pt x="417" y="1768"/>
                    <a:pt x="417" y="1768"/>
                  </a:cubicBezTo>
                  <a:cubicBezTo>
                    <a:pt x="403" y="1756"/>
                    <a:pt x="387" y="1747"/>
                    <a:pt x="369" y="1741"/>
                  </a:cubicBezTo>
                  <a:cubicBezTo>
                    <a:pt x="428" y="1504"/>
                    <a:pt x="428" y="1504"/>
                    <a:pt x="428" y="1504"/>
                  </a:cubicBezTo>
                  <a:cubicBezTo>
                    <a:pt x="434" y="1505"/>
                    <a:pt x="440" y="1505"/>
                    <a:pt x="447" y="1505"/>
                  </a:cubicBezTo>
                  <a:cubicBezTo>
                    <a:pt x="507" y="1505"/>
                    <a:pt x="556" y="1457"/>
                    <a:pt x="556" y="1396"/>
                  </a:cubicBezTo>
                  <a:cubicBezTo>
                    <a:pt x="556" y="1384"/>
                    <a:pt x="554" y="1373"/>
                    <a:pt x="551" y="1362"/>
                  </a:cubicBezTo>
                  <a:cubicBezTo>
                    <a:pt x="752" y="1279"/>
                    <a:pt x="752" y="1279"/>
                    <a:pt x="752" y="1279"/>
                  </a:cubicBezTo>
                  <a:cubicBezTo>
                    <a:pt x="750" y="1273"/>
                    <a:pt x="747" y="1268"/>
                    <a:pt x="745" y="1262"/>
                  </a:cubicBezTo>
                  <a:cubicBezTo>
                    <a:pt x="544" y="1345"/>
                    <a:pt x="544" y="1345"/>
                    <a:pt x="544" y="1345"/>
                  </a:cubicBezTo>
                  <a:cubicBezTo>
                    <a:pt x="525" y="1311"/>
                    <a:pt x="489" y="1287"/>
                    <a:pt x="447" y="1287"/>
                  </a:cubicBezTo>
                  <a:cubicBezTo>
                    <a:pt x="421" y="1287"/>
                    <a:pt x="397" y="1296"/>
                    <a:pt x="379" y="1311"/>
                  </a:cubicBezTo>
                  <a:cubicBezTo>
                    <a:pt x="277" y="1226"/>
                    <a:pt x="277" y="1226"/>
                    <a:pt x="277" y="1226"/>
                  </a:cubicBezTo>
                  <a:cubicBezTo>
                    <a:pt x="292" y="1205"/>
                    <a:pt x="302" y="1180"/>
                    <a:pt x="305" y="1153"/>
                  </a:cubicBezTo>
                  <a:cubicBezTo>
                    <a:pt x="723" y="1153"/>
                    <a:pt x="723" y="1153"/>
                    <a:pt x="723" y="1153"/>
                  </a:cubicBezTo>
                  <a:cubicBezTo>
                    <a:pt x="722" y="1148"/>
                    <a:pt x="722" y="1143"/>
                    <a:pt x="722" y="1138"/>
                  </a:cubicBezTo>
                  <a:cubicBezTo>
                    <a:pt x="722" y="1133"/>
                    <a:pt x="722" y="1128"/>
                    <a:pt x="723" y="1123"/>
                  </a:cubicBezTo>
                  <a:cubicBezTo>
                    <a:pt x="305" y="1123"/>
                    <a:pt x="305" y="1123"/>
                    <a:pt x="305" y="1123"/>
                  </a:cubicBezTo>
                  <a:cubicBezTo>
                    <a:pt x="301" y="1083"/>
                    <a:pt x="281" y="1048"/>
                    <a:pt x="253" y="1023"/>
                  </a:cubicBezTo>
                  <a:cubicBezTo>
                    <a:pt x="312" y="942"/>
                    <a:pt x="312" y="942"/>
                    <a:pt x="312" y="942"/>
                  </a:cubicBezTo>
                  <a:cubicBezTo>
                    <a:pt x="325" y="947"/>
                    <a:pt x="340" y="950"/>
                    <a:pt x="355" y="950"/>
                  </a:cubicBezTo>
                  <a:cubicBezTo>
                    <a:pt x="397" y="950"/>
                    <a:pt x="433" y="927"/>
                    <a:pt x="451" y="892"/>
                  </a:cubicBezTo>
                  <a:cubicBezTo>
                    <a:pt x="745" y="1014"/>
                    <a:pt x="745" y="1014"/>
                    <a:pt x="745" y="1014"/>
                  </a:cubicBezTo>
                  <a:cubicBezTo>
                    <a:pt x="747" y="1008"/>
                    <a:pt x="750" y="1003"/>
                    <a:pt x="752" y="997"/>
                  </a:cubicBezTo>
                  <a:cubicBezTo>
                    <a:pt x="458" y="875"/>
                    <a:pt x="458" y="875"/>
                    <a:pt x="458" y="875"/>
                  </a:cubicBezTo>
                  <a:cubicBezTo>
                    <a:pt x="462" y="865"/>
                    <a:pt x="464" y="853"/>
                    <a:pt x="464" y="841"/>
                  </a:cubicBezTo>
                  <a:cubicBezTo>
                    <a:pt x="464" y="792"/>
                    <a:pt x="431" y="750"/>
                    <a:pt x="386" y="736"/>
                  </a:cubicBezTo>
                  <a:cubicBezTo>
                    <a:pt x="399" y="630"/>
                    <a:pt x="399" y="630"/>
                    <a:pt x="399" y="630"/>
                  </a:cubicBezTo>
                  <a:cubicBezTo>
                    <a:pt x="402" y="630"/>
                    <a:pt x="405" y="631"/>
                    <a:pt x="408" y="631"/>
                  </a:cubicBezTo>
                  <a:cubicBezTo>
                    <a:pt x="445" y="631"/>
                    <a:pt x="479" y="618"/>
                    <a:pt x="505" y="596"/>
                  </a:cubicBezTo>
                  <a:cubicBezTo>
                    <a:pt x="813" y="904"/>
                    <a:pt x="813" y="904"/>
                    <a:pt x="813" y="904"/>
                  </a:cubicBezTo>
                  <a:cubicBezTo>
                    <a:pt x="820" y="897"/>
                    <a:pt x="827" y="889"/>
                    <a:pt x="835" y="883"/>
                  </a:cubicBezTo>
                  <a:cubicBezTo>
                    <a:pt x="527" y="575"/>
                    <a:pt x="527" y="575"/>
                    <a:pt x="527" y="575"/>
                  </a:cubicBezTo>
                  <a:cubicBezTo>
                    <a:pt x="540" y="558"/>
                    <a:pt x="550" y="539"/>
                    <a:pt x="556" y="518"/>
                  </a:cubicBezTo>
                  <a:cubicBezTo>
                    <a:pt x="701" y="530"/>
                    <a:pt x="701" y="530"/>
                    <a:pt x="701" y="530"/>
                  </a:cubicBezTo>
                  <a:cubicBezTo>
                    <a:pt x="706" y="587"/>
                    <a:pt x="753" y="631"/>
                    <a:pt x="810" y="631"/>
                  </a:cubicBezTo>
                  <a:cubicBezTo>
                    <a:pt x="823" y="631"/>
                    <a:pt x="835" y="628"/>
                    <a:pt x="846" y="624"/>
                  </a:cubicBezTo>
                  <a:cubicBezTo>
                    <a:pt x="928" y="822"/>
                    <a:pt x="928" y="822"/>
                    <a:pt x="928" y="822"/>
                  </a:cubicBezTo>
                  <a:cubicBezTo>
                    <a:pt x="933" y="819"/>
                    <a:pt x="939" y="817"/>
                    <a:pt x="944" y="815"/>
                  </a:cubicBezTo>
                  <a:cubicBezTo>
                    <a:pt x="863" y="617"/>
                    <a:pt x="863" y="617"/>
                    <a:pt x="863" y="617"/>
                  </a:cubicBezTo>
                  <a:cubicBezTo>
                    <a:pt x="896" y="599"/>
                    <a:pt x="919" y="563"/>
                    <a:pt x="919" y="521"/>
                  </a:cubicBezTo>
                  <a:cubicBezTo>
                    <a:pt x="919" y="491"/>
                    <a:pt x="907" y="464"/>
                    <a:pt x="887" y="444"/>
                  </a:cubicBezTo>
                  <a:cubicBezTo>
                    <a:pt x="996" y="287"/>
                    <a:pt x="996" y="287"/>
                    <a:pt x="996" y="287"/>
                  </a:cubicBezTo>
                  <a:cubicBezTo>
                    <a:pt x="1013" y="297"/>
                    <a:pt x="1033" y="303"/>
                    <a:pt x="1053" y="305"/>
                  </a:cubicBezTo>
                  <a:cubicBezTo>
                    <a:pt x="1053" y="792"/>
                    <a:pt x="1053" y="792"/>
                    <a:pt x="1053" y="792"/>
                  </a:cubicBezTo>
                  <a:cubicBezTo>
                    <a:pt x="1058" y="792"/>
                    <a:pt x="1063" y="792"/>
                    <a:pt x="1068" y="792"/>
                  </a:cubicBezTo>
                  <a:cubicBezTo>
                    <a:pt x="1073" y="792"/>
                    <a:pt x="1078" y="792"/>
                    <a:pt x="1083" y="792"/>
                  </a:cubicBezTo>
                  <a:cubicBezTo>
                    <a:pt x="1083" y="305"/>
                    <a:pt x="1083" y="305"/>
                    <a:pt x="1083" y="305"/>
                  </a:cubicBezTo>
                  <a:cubicBezTo>
                    <a:pt x="1112" y="302"/>
                    <a:pt x="1138" y="292"/>
                    <a:pt x="1159" y="276"/>
                  </a:cubicBezTo>
                  <a:cubicBezTo>
                    <a:pt x="1266" y="373"/>
                    <a:pt x="1266" y="373"/>
                    <a:pt x="1266" y="373"/>
                  </a:cubicBezTo>
                  <a:cubicBezTo>
                    <a:pt x="1258" y="388"/>
                    <a:pt x="1253" y="406"/>
                    <a:pt x="1253" y="424"/>
                  </a:cubicBezTo>
                  <a:cubicBezTo>
                    <a:pt x="1253" y="467"/>
                    <a:pt x="1278" y="504"/>
                    <a:pt x="1314" y="522"/>
                  </a:cubicBezTo>
                  <a:cubicBezTo>
                    <a:pt x="1193" y="815"/>
                    <a:pt x="1193" y="815"/>
                    <a:pt x="1193" y="815"/>
                  </a:cubicBezTo>
                  <a:cubicBezTo>
                    <a:pt x="1198" y="817"/>
                    <a:pt x="1204" y="819"/>
                    <a:pt x="1209" y="822"/>
                  </a:cubicBezTo>
                  <a:cubicBezTo>
                    <a:pt x="1331" y="529"/>
                    <a:pt x="1331" y="529"/>
                    <a:pt x="1331" y="529"/>
                  </a:cubicBezTo>
                  <a:cubicBezTo>
                    <a:pt x="1341" y="532"/>
                    <a:pt x="1351" y="533"/>
                    <a:pt x="1363" y="533"/>
                  </a:cubicBezTo>
                  <a:cubicBezTo>
                    <a:pt x="1409" y="533"/>
                    <a:pt x="1448" y="505"/>
                    <a:pt x="1464" y="464"/>
                  </a:cubicBezTo>
                  <a:cubicBezTo>
                    <a:pt x="1559" y="472"/>
                    <a:pt x="1559" y="472"/>
                    <a:pt x="1559" y="472"/>
                  </a:cubicBezTo>
                  <a:cubicBezTo>
                    <a:pt x="1558" y="477"/>
                    <a:pt x="1558" y="483"/>
                    <a:pt x="1558" y="488"/>
                  </a:cubicBezTo>
                  <a:cubicBezTo>
                    <a:pt x="1558" y="527"/>
                    <a:pt x="1572" y="562"/>
                    <a:pt x="1596" y="589"/>
                  </a:cubicBezTo>
                  <a:cubicBezTo>
                    <a:pt x="1302" y="883"/>
                    <a:pt x="1302" y="883"/>
                    <a:pt x="1302" y="883"/>
                  </a:cubicBezTo>
                  <a:cubicBezTo>
                    <a:pt x="1310" y="889"/>
                    <a:pt x="1317" y="897"/>
                    <a:pt x="1324" y="904"/>
                  </a:cubicBezTo>
                  <a:cubicBezTo>
                    <a:pt x="1618" y="610"/>
                    <a:pt x="1618" y="610"/>
                    <a:pt x="1618" y="610"/>
                  </a:cubicBezTo>
                  <a:cubicBezTo>
                    <a:pt x="1639" y="625"/>
                    <a:pt x="1664" y="636"/>
                    <a:pt x="1691" y="640"/>
                  </a:cubicBezTo>
                  <a:cubicBezTo>
                    <a:pt x="1678" y="771"/>
                    <a:pt x="1678" y="771"/>
                    <a:pt x="1678" y="771"/>
                  </a:cubicBezTo>
                  <a:cubicBezTo>
                    <a:pt x="1623" y="777"/>
                    <a:pt x="1581" y="823"/>
                    <a:pt x="1581" y="879"/>
                  </a:cubicBezTo>
                  <a:cubicBezTo>
                    <a:pt x="1581" y="891"/>
                    <a:pt x="1583" y="903"/>
                    <a:pt x="1586" y="914"/>
                  </a:cubicBezTo>
                  <a:cubicBezTo>
                    <a:pt x="1385" y="997"/>
                    <a:pt x="1385" y="997"/>
                    <a:pt x="1385" y="997"/>
                  </a:cubicBezTo>
                  <a:cubicBezTo>
                    <a:pt x="1387" y="1003"/>
                    <a:pt x="1390" y="1008"/>
                    <a:pt x="1392" y="1014"/>
                  </a:cubicBezTo>
                  <a:cubicBezTo>
                    <a:pt x="1593" y="930"/>
                    <a:pt x="1593" y="930"/>
                    <a:pt x="1593" y="930"/>
                  </a:cubicBezTo>
                  <a:cubicBezTo>
                    <a:pt x="1612" y="965"/>
                    <a:pt x="1648" y="989"/>
                    <a:pt x="1690" y="989"/>
                  </a:cubicBezTo>
                  <a:cubicBezTo>
                    <a:pt x="1719" y="989"/>
                    <a:pt x="1745" y="978"/>
                    <a:pt x="1764" y="960"/>
                  </a:cubicBezTo>
                  <a:cubicBezTo>
                    <a:pt x="1983" y="1078"/>
                    <a:pt x="1983" y="1078"/>
                    <a:pt x="1983" y="1078"/>
                  </a:cubicBezTo>
                  <a:cubicBezTo>
                    <a:pt x="1978" y="1092"/>
                    <a:pt x="1974" y="1107"/>
                    <a:pt x="1973" y="1123"/>
                  </a:cubicBezTo>
                  <a:cubicBezTo>
                    <a:pt x="1414" y="1123"/>
                    <a:pt x="1414" y="1123"/>
                    <a:pt x="1414" y="1123"/>
                  </a:cubicBezTo>
                  <a:cubicBezTo>
                    <a:pt x="1415" y="1128"/>
                    <a:pt x="1415" y="1133"/>
                    <a:pt x="1415" y="1138"/>
                  </a:cubicBezTo>
                  <a:cubicBezTo>
                    <a:pt x="1415" y="1143"/>
                    <a:pt x="1415" y="1148"/>
                    <a:pt x="1414" y="1153"/>
                  </a:cubicBezTo>
                  <a:cubicBezTo>
                    <a:pt x="1973" y="1153"/>
                    <a:pt x="1973" y="1153"/>
                    <a:pt x="1973" y="1153"/>
                  </a:cubicBezTo>
                  <a:cubicBezTo>
                    <a:pt x="1978" y="1193"/>
                    <a:pt x="1998" y="1229"/>
                    <a:pt x="2028" y="1253"/>
                  </a:cubicBezTo>
                  <a:lnTo>
                    <a:pt x="1940" y="1369"/>
                  </a:lnTo>
                  <a:close/>
                  <a:moveTo>
                    <a:pt x="1350" y="1031"/>
                  </a:moveTo>
                  <a:cubicBezTo>
                    <a:pt x="1348" y="1025"/>
                    <a:pt x="1345" y="1020"/>
                    <a:pt x="1343" y="1014"/>
                  </a:cubicBezTo>
                  <a:cubicBezTo>
                    <a:pt x="1330" y="985"/>
                    <a:pt x="1313" y="959"/>
                    <a:pt x="1292" y="936"/>
                  </a:cubicBezTo>
                  <a:cubicBezTo>
                    <a:pt x="1285" y="928"/>
                    <a:pt x="1278" y="921"/>
                    <a:pt x="1270" y="915"/>
                  </a:cubicBezTo>
                  <a:cubicBezTo>
                    <a:pt x="1247" y="894"/>
                    <a:pt x="1221" y="876"/>
                    <a:pt x="1192" y="863"/>
                  </a:cubicBezTo>
                  <a:cubicBezTo>
                    <a:pt x="1186" y="861"/>
                    <a:pt x="1181" y="858"/>
                    <a:pt x="1175" y="856"/>
                  </a:cubicBezTo>
                  <a:cubicBezTo>
                    <a:pt x="1147" y="845"/>
                    <a:pt x="1116" y="839"/>
                    <a:pt x="1083" y="837"/>
                  </a:cubicBezTo>
                  <a:cubicBezTo>
                    <a:pt x="1079" y="837"/>
                    <a:pt x="1073" y="837"/>
                    <a:pt x="1068" y="837"/>
                  </a:cubicBezTo>
                  <a:cubicBezTo>
                    <a:pt x="1063" y="837"/>
                    <a:pt x="1058" y="837"/>
                    <a:pt x="1053" y="837"/>
                  </a:cubicBezTo>
                  <a:cubicBezTo>
                    <a:pt x="1021" y="839"/>
                    <a:pt x="990" y="845"/>
                    <a:pt x="962" y="856"/>
                  </a:cubicBezTo>
                  <a:cubicBezTo>
                    <a:pt x="956" y="858"/>
                    <a:pt x="950" y="861"/>
                    <a:pt x="945" y="863"/>
                  </a:cubicBezTo>
                  <a:cubicBezTo>
                    <a:pt x="916" y="876"/>
                    <a:pt x="890" y="894"/>
                    <a:pt x="866" y="915"/>
                  </a:cubicBezTo>
                  <a:cubicBezTo>
                    <a:pt x="859" y="921"/>
                    <a:pt x="852" y="928"/>
                    <a:pt x="845" y="936"/>
                  </a:cubicBezTo>
                  <a:cubicBezTo>
                    <a:pt x="824" y="959"/>
                    <a:pt x="807" y="985"/>
                    <a:pt x="794" y="1014"/>
                  </a:cubicBezTo>
                  <a:cubicBezTo>
                    <a:pt x="791" y="1020"/>
                    <a:pt x="789" y="1025"/>
                    <a:pt x="787" y="1031"/>
                  </a:cubicBezTo>
                  <a:cubicBezTo>
                    <a:pt x="776" y="1060"/>
                    <a:pt x="769" y="1091"/>
                    <a:pt x="768" y="1123"/>
                  </a:cubicBezTo>
                  <a:cubicBezTo>
                    <a:pt x="767" y="1128"/>
                    <a:pt x="767" y="1133"/>
                    <a:pt x="767" y="1138"/>
                  </a:cubicBezTo>
                  <a:cubicBezTo>
                    <a:pt x="767" y="1143"/>
                    <a:pt x="767" y="1148"/>
                    <a:pt x="768" y="1153"/>
                  </a:cubicBezTo>
                  <a:cubicBezTo>
                    <a:pt x="769" y="1185"/>
                    <a:pt x="776" y="1216"/>
                    <a:pt x="787" y="1245"/>
                  </a:cubicBezTo>
                  <a:cubicBezTo>
                    <a:pt x="789" y="1250"/>
                    <a:pt x="791" y="1256"/>
                    <a:pt x="794" y="1261"/>
                  </a:cubicBezTo>
                  <a:cubicBezTo>
                    <a:pt x="807" y="1290"/>
                    <a:pt x="824" y="1317"/>
                    <a:pt x="845" y="1340"/>
                  </a:cubicBezTo>
                  <a:cubicBezTo>
                    <a:pt x="852" y="1347"/>
                    <a:pt x="859" y="1354"/>
                    <a:pt x="866" y="1361"/>
                  </a:cubicBezTo>
                  <a:cubicBezTo>
                    <a:pt x="890" y="1382"/>
                    <a:pt x="916" y="1399"/>
                    <a:pt x="945" y="1412"/>
                  </a:cubicBezTo>
                  <a:cubicBezTo>
                    <a:pt x="950" y="1415"/>
                    <a:pt x="956" y="1417"/>
                    <a:pt x="962" y="1419"/>
                  </a:cubicBezTo>
                  <a:cubicBezTo>
                    <a:pt x="990" y="1430"/>
                    <a:pt x="1021" y="1437"/>
                    <a:pt x="1053" y="1439"/>
                  </a:cubicBezTo>
                  <a:cubicBezTo>
                    <a:pt x="1058" y="1439"/>
                    <a:pt x="1063" y="1439"/>
                    <a:pt x="1068" y="1439"/>
                  </a:cubicBezTo>
                  <a:cubicBezTo>
                    <a:pt x="1073" y="1439"/>
                    <a:pt x="1079" y="1439"/>
                    <a:pt x="1083" y="1439"/>
                  </a:cubicBezTo>
                  <a:cubicBezTo>
                    <a:pt x="1116" y="1437"/>
                    <a:pt x="1147" y="1430"/>
                    <a:pt x="1175" y="1419"/>
                  </a:cubicBezTo>
                  <a:cubicBezTo>
                    <a:pt x="1181" y="1417"/>
                    <a:pt x="1186" y="1415"/>
                    <a:pt x="1192" y="1412"/>
                  </a:cubicBezTo>
                  <a:cubicBezTo>
                    <a:pt x="1221" y="1399"/>
                    <a:pt x="1247" y="1382"/>
                    <a:pt x="1270" y="1361"/>
                  </a:cubicBezTo>
                  <a:cubicBezTo>
                    <a:pt x="1278" y="1354"/>
                    <a:pt x="1285" y="1347"/>
                    <a:pt x="1292" y="1340"/>
                  </a:cubicBezTo>
                  <a:cubicBezTo>
                    <a:pt x="1313" y="1317"/>
                    <a:pt x="1330" y="1290"/>
                    <a:pt x="1343" y="1261"/>
                  </a:cubicBezTo>
                  <a:cubicBezTo>
                    <a:pt x="1345" y="1256"/>
                    <a:pt x="1348" y="1250"/>
                    <a:pt x="1350" y="1245"/>
                  </a:cubicBezTo>
                  <a:cubicBezTo>
                    <a:pt x="1361" y="1216"/>
                    <a:pt x="1368" y="1185"/>
                    <a:pt x="1369" y="1153"/>
                  </a:cubicBezTo>
                  <a:cubicBezTo>
                    <a:pt x="1369" y="1148"/>
                    <a:pt x="1370" y="1143"/>
                    <a:pt x="1370" y="1138"/>
                  </a:cubicBezTo>
                  <a:cubicBezTo>
                    <a:pt x="1370" y="1133"/>
                    <a:pt x="1369" y="1128"/>
                    <a:pt x="1369" y="1123"/>
                  </a:cubicBezTo>
                  <a:cubicBezTo>
                    <a:pt x="1368" y="1091"/>
                    <a:pt x="1361" y="1060"/>
                    <a:pt x="1350" y="1031"/>
                  </a:cubicBezTo>
                  <a:close/>
                </a:path>
              </a:pathLst>
            </a:custGeom>
            <a:solidFill>
              <a:schemeClr val="tx1"/>
            </a:solidFill>
            <a:ln>
              <a:noFill/>
            </a:ln>
          </p:spPr>
          <p:txBody>
            <a:bodyPr vert="horz" wrap="square" lIns="124347" tIns="62174" rIns="124347" bIns="62174" numCol="1" anchor="t" anchorCtr="0" compatLnSpc="1">
              <a:prstTxWarp prst="textNoShape">
                <a:avLst/>
              </a:prstTxWarp>
            </a:bodyPr>
            <a:lstStyle/>
            <a:p>
              <a:pPr defTabSz="932596"/>
              <a:endParaRPr lang="en-US" sz="1904">
                <a:solidFill>
                  <a:prstClr val="white"/>
                </a:solidFill>
              </a:endParaRPr>
            </a:p>
          </p:txBody>
        </p:sp>
      </p:grpSp>
      <p:grpSp>
        <p:nvGrpSpPr>
          <p:cNvPr id="10" name="Group 9"/>
          <p:cNvGrpSpPr/>
          <p:nvPr/>
        </p:nvGrpSpPr>
        <p:grpSpPr>
          <a:xfrm>
            <a:off x="6904037" y="3522854"/>
            <a:ext cx="1230243" cy="1230515"/>
            <a:chOff x="6259896" y="3521405"/>
            <a:chExt cx="1230243" cy="1230515"/>
          </a:xfrm>
        </p:grpSpPr>
        <p:sp>
          <p:nvSpPr>
            <p:cNvPr id="11" name="Freeform 80"/>
            <p:cNvSpPr>
              <a:spLocks noEditPoints="1"/>
            </p:cNvSpPr>
            <p:nvPr/>
          </p:nvSpPr>
          <p:spPr bwMode="auto">
            <a:xfrm>
              <a:off x="6438309" y="3521405"/>
              <a:ext cx="869811" cy="914400"/>
            </a:xfrm>
            <a:custGeom>
              <a:avLst/>
              <a:gdLst>
                <a:gd name="T0" fmla="*/ 952 w 1833"/>
                <a:gd name="T1" fmla="*/ 1301 h 2225"/>
                <a:gd name="T2" fmla="*/ 882 w 1833"/>
                <a:gd name="T3" fmla="*/ 1413 h 2225"/>
                <a:gd name="T4" fmla="*/ 677 w 1833"/>
                <a:gd name="T5" fmla="*/ 2162 h 2225"/>
                <a:gd name="T6" fmla="*/ 1156 w 1833"/>
                <a:gd name="T7" fmla="*/ 2162 h 2225"/>
                <a:gd name="T8" fmla="*/ 1071 w 1833"/>
                <a:gd name="T9" fmla="*/ 2089 h 2225"/>
                <a:gd name="T10" fmla="*/ 785 w 1833"/>
                <a:gd name="T11" fmla="*/ 2039 h 2225"/>
                <a:gd name="T12" fmla="*/ 1071 w 1833"/>
                <a:gd name="T13" fmla="*/ 2089 h 2225"/>
                <a:gd name="T14" fmla="*/ 760 w 1833"/>
                <a:gd name="T15" fmla="*/ 1949 h 2225"/>
                <a:gd name="T16" fmla="*/ 1096 w 1833"/>
                <a:gd name="T17" fmla="*/ 1949 h 2225"/>
                <a:gd name="T18" fmla="*/ 1026 w 1833"/>
                <a:gd name="T19" fmla="*/ 1801 h 2225"/>
                <a:gd name="T20" fmla="*/ 1061 w 1833"/>
                <a:gd name="T21" fmla="*/ 1836 h 2225"/>
                <a:gd name="T22" fmla="*/ 260 w 1833"/>
                <a:gd name="T23" fmla="*/ 1329 h 2225"/>
                <a:gd name="T24" fmla="*/ 748 w 1833"/>
                <a:gd name="T25" fmla="*/ 1136 h 2225"/>
                <a:gd name="T26" fmla="*/ 190 w 1833"/>
                <a:gd name="T27" fmla="*/ 1329 h 2225"/>
                <a:gd name="T28" fmla="*/ 0 w 1833"/>
                <a:gd name="T29" fmla="*/ 1476 h 2225"/>
                <a:gd name="T30" fmla="*/ 416 w 1833"/>
                <a:gd name="T31" fmla="*/ 2225 h 2225"/>
                <a:gd name="T32" fmla="*/ 416 w 1833"/>
                <a:gd name="T33" fmla="*/ 1413 h 2225"/>
                <a:gd name="T34" fmla="*/ 83 w 1833"/>
                <a:gd name="T35" fmla="*/ 2064 h 2225"/>
                <a:gd name="T36" fmla="*/ 419 w 1833"/>
                <a:gd name="T37" fmla="*/ 2064 h 2225"/>
                <a:gd name="T38" fmla="*/ 108 w 1833"/>
                <a:gd name="T39" fmla="*/ 1974 h 2225"/>
                <a:gd name="T40" fmla="*/ 394 w 1833"/>
                <a:gd name="T41" fmla="*/ 1924 h 2225"/>
                <a:gd name="T42" fmla="*/ 384 w 1833"/>
                <a:gd name="T43" fmla="*/ 1836 h 2225"/>
                <a:gd name="T44" fmla="*/ 419 w 1833"/>
                <a:gd name="T45" fmla="*/ 1801 h 2225"/>
                <a:gd name="T46" fmla="*/ 1643 w 1833"/>
                <a:gd name="T47" fmla="*/ 1413 h 2225"/>
                <a:gd name="T48" fmla="*/ 1082 w 1833"/>
                <a:gd name="T49" fmla="*/ 1101 h 2225"/>
                <a:gd name="T50" fmla="*/ 1415 w 1833"/>
                <a:gd name="T51" fmla="*/ 1171 h 2225"/>
                <a:gd name="T52" fmla="*/ 1417 w 1833"/>
                <a:gd name="T53" fmla="*/ 1413 h 2225"/>
                <a:gd name="T54" fmla="*/ 1417 w 1833"/>
                <a:gd name="T55" fmla="*/ 2225 h 2225"/>
                <a:gd name="T56" fmla="*/ 1833 w 1833"/>
                <a:gd name="T57" fmla="*/ 1476 h 2225"/>
                <a:gd name="T58" fmla="*/ 1462 w 1833"/>
                <a:gd name="T59" fmla="*/ 2089 h 2225"/>
                <a:gd name="T60" fmla="*/ 1748 w 1833"/>
                <a:gd name="T61" fmla="*/ 2039 h 2225"/>
                <a:gd name="T62" fmla="*/ 1748 w 1833"/>
                <a:gd name="T63" fmla="*/ 1974 h 2225"/>
                <a:gd name="T64" fmla="*/ 1462 w 1833"/>
                <a:gd name="T65" fmla="*/ 1924 h 2225"/>
                <a:gd name="T66" fmla="*/ 1748 w 1833"/>
                <a:gd name="T67" fmla="*/ 1974 h 2225"/>
                <a:gd name="T68" fmla="*/ 1738 w 1833"/>
                <a:gd name="T69" fmla="*/ 1766 h 2225"/>
                <a:gd name="T70" fmla="*/ 650 w 1833"/>
                <a:gd name="T71" fmla="*/ 592 h 2225"/>
                <a:gd name="T72" fmla="*/ 1296 w 1833"/>
                <a:gd name="T73" fmla="*/ 113 h 2225"/>
                <a:gd name="T74" fmla="*/ 537 w 1833"/>
                <a:gd name="T75" fmla="*/ 113 h 2225"/>
                <a:gd name="T76" fmla="*/ 603 w 1833"/>
                <a:gd name="T77" fmla="*/ 113 h 2225"/>
                <a:gd name="T78" fmla="*/ 1231 w 1833"/>
                <a:gd name="T79" fmla="*/ 113 h 2225"/>
                <a:gd name="T80" fmla="*/ 650 w 1833"/>
                <a:gd name="T81" fmla="*/ 526 h 2225"/>
                <a:gd name="T82" fmla="*/ 405 w 1833"/>
                <a:gd name="T83" fmla="*/ 902 h 2225"/>
                <a:gd name="T84" fmla="*/ 803 w 1833"/>
                <a:gd name="T85" fmla="*/ 1101 h 2225"/>
                <a:gd name="T86" fmla="*/ 882 w 1833"/>
                <a:gd name="T87" fmla="*/ 1250 h 2225"/>
                <a:gd name="T88" fmla="*/ 1031 w 1833"/>
                <a:gd name="T89" fmla="*/ 1171 h 2225"/>
                <a:gd name="T90" fmla="*/ 952 w 1833"/>
                <a:gd name="T91" fmla="*/ 1021 h 2225"/>
                <a:gd name="T92" fmla="*/ 1457 w 1833"/>
                <a:gd name="T93" fmla="*/ 874 h 2225"/>
                <a:gd name="T94" fmla="*/ 1303 w 1833"/>
                <a:gd name="T95" fmla="*/ 652 h 2225"/>
                <a:gd name="T96" fmla="*/ 530 w 1833"/>
                <a:gd name="T97" fmla="*/ 652 h 2225"/>
                <a:gd name="T98" fmla="*/ 377 w 1833"/>
                <a:gd name="T99" fmla="*/ 874 h 2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33" h="2225">
                  <a:moveTo>
                    <a:pt x="1093" y="1413"/>
                  </a:moveTo>
                  <a:cubicBezTo>
                    <a:pt x="952" y="1413"/>
                    <a:pt x="952" y="1413"/>
                    <a:pt x="952" y="1413"/>
                  </a:cubicBezTo>
                  <a:cubicBezTo>
                    <a:pt x="952" y="1301"/>
                    <a:pt x="952" y="1301"/>
                    <a:pt x="952" y="1301"/>
                  </a:cubicBezTo>
                  <a:cubicBezTo>
                    <a:pt x="940" y="1304"/>
                    <a:pt x="929" y="1305"/>
                    <a:pt x="917" y="1305"/>
                  </a:cubicBezTo>
                  <a:cubicBezTo>
                    <a:pt x="905" y="1305"/>
                    <a:pt x="893" y="1304"/>
                    <a:pt x="882" y="1301"/>
                  </a:cubicBezTo>
                  <a:cubicBezTo>
                    <a:pt x="882" y="1413"/>
                    <a:pt x="882" y="1413"/>
                    <a:pt x="882" y="1413"/>
                  </a:cubicBezTo>
                  <a:cubicBezTo>
                    <a:pt x="740" y="1413"/>
                    <a:pt x="740" y="1413"/>
                    <a:pt x="740" y="1413"/>
                  </a:cubicBezTo>
                  <a:cubicBezTo>
                    <a:pt x="705" y="1413"/>
                    <a:pt x="677" y="1441"/>
                    <a:pt x="677" y="1476"/>
                  </a:cubicBezTo>
                  <a:cubicBezTo>
                    <a:pt x="677" y="2162"/>
                    <a:pt x="677" y="2162"/>
                    <a:pt x="677" y="2162"/>
                  </a:cubicBezTo>
                  <a:cubicBezTo>
                    <a:pt x="677" y="2197"/>
                    <a:pt x="705" y="2225"/>
                    <a:pt x="740" y="2225"/>
                  </a:cubicBezTo>
                  <a:cubicBezTo>
                    <a:pt x="1093" y="2225"/>
                    <a:pt x="1093" y="2225"/>
                    <a:pt x="1093" y="2225"/>
                  </a:cubicBezTo>
                  <a:cubicBezTo>
                    <a:pt x="1128" y="2225"/>
                    <a:pt x="1156" y="2197"/>
                    <a:pt x="1156" y="2162"/>
                  </a:cubicBezTo>
                  <a:cubicBezTo>
                    <a:pt x="1156" y="1476"/>
                    <a:pt x="1156" y="1476"/>
                    <a:pt x="1156" y="1476"/>
                  </a:cubicBezTo>
                  <a:cubicBezTo>
                    <a:pt x="1156" y="1441"/>
                    <a:pt x="1128" y="1413"/>
                    <a:pt x="1093" y="1413"/>
                  </a:cubicBezTo>
                  <a:close/>
                  <a:moveTo>
                    <a:pt x="1071" y="2089"/>
                  </a:moveTo>
                  <a:cubicBezTo>
                    <a:pt x="785" y="2089"/>
                    <a:pt x="785" y="2089"/>
                    <a:pt x="785" y="2089"/>
                  </a:cubicBezTo>
                  <a:cubicBezTo>
                    <a:pt x="771" y="2089"/>
                    <a:pt x="760" y="2078"/>
                    <a:pt x="760" y="2064"/>
                  </a:cubicBezTo>
                  <a:cubicBezTo>
                    <a:pt x="760" y="2050"/>
                    <a:pt x="771" y="2039"/>
                    <a:pt x="785" y="2039"/>
                  </a:cubicBezTo>
                  <a:cubicBezTo>
                    <a:pt x="1071" y="2039"/>
                    <a:pt x="1071" y="2039"/>
                    <a:pt x="1071" y="2039"/>
                  </a:cubicBezTo>
                  <a:cubicBezTo>
                    <a:pt x="1085" y="2039"/>
                    <a:pt x="1096" y="2050"/>
                    <a:pt x="1096" y="2064"/>
                  </a:cubicBezTo>
                  <a:cubicBezTo>
                    <a:pt x="1096" y="2078"/>
                    <a:pt x="1085" y="2089"/>
                    <a:pt x="1071" y="2089"/>
                  </a:cubicBezTo>
                  <a:close/>
                  <a:moveTo>
                    <a:pt x="1071" y="1974"/>
                  </a:moveTo>
                  <a:cubicBezTo>
                    <a:pt x="785" y="1974"/>
                    <a:pt x="785" y="1974"/>
                    <a:pt x="785" y="1974"/>
                  </a:cubicBezTo>
                  <a:cubicBezTo>
                    <a:pt x="771" y="1974"/>
                    <a:pt x="760" y="1963"/>
                    <a:pt x="760" y="1949"/>
                  </a:cubicBezTo>
                  <a:cubicBezTo>
                    <a:pt x="760" y="1935"/>
                    <a:pt x="771" y="1924"/>
                    <a:pt x="785" y="1924"/>
                  </a:cubicBezTo>
                  <a:cubicBezTo>
                    <a:pt x="1071" y="1924"/>
                    <a:pt x="1071" y="1924"/>
                    <a:pt x="1071" y="1924"/>
                  </a:cubicBezTo>
                  <a:cubicBezTo>
                    <a:pt x="1085" y="1924"/>
                    <a:pt x="1096" y="1935"/>
                    <a:pt x="1096" y="1949"/>
                  </a:cubicBezTo>
                  <a:cubicBezTo>
                    <a:pt x="1096" y="1963"/>
                    <a:pt x="1085" y="1974"/>
                    <a:pt x="1071" y="1974"/>
                  </a:cubicBezTo>
                  <a:close/>
                  <a:moveTo>
                    <a:pt x="1061" y="1836"/>
                  </a:moveTo>
                  <a:cubicBezTo>
                    <a:pt x="1042" y="1836"/>
                    <a:pt x="1026" y="1820"/>
                    <a:pt x="1026" y="1801"/>
                  </a:cubicBezTo>
                  <a:cubicBezTo>
                    <a:pt x="1026" y="1782"/>
                    <a:pt x="1042" y="1766"/>
                    <a:pt x="1061" y="1766"/>
                  </a:cubicBezTo>
                  <a:cubicBezTo>
                    <a:pt x="1081" y="1766"/>
                    <a:pt x="1096" y="1782"/>
                    <a:pt x="1096" y="1801"/>
                  </a:cubicBezTo>
                  <a:cubicBezTo>
                    <a:pt x="1096" y="1820"/>
                    <a:pt x="1081" y="1836"/>
                    <a:pt x="1061" y="1836"/>
                  </a:cubicBezTo>
                  <a:close/>
                  <a:moveTo>
                    <a:pt x="416" y="1413"/>
                  </a:moveTo>
                  <a:cubicBezTo>
                    <a:pt x="260" y="1413"/>
                    <a:pt x="260" y="1413"/>
                    <a:pt x="260" y="1413"/>
                  </a:cubicBezTo>
                  <a:cubicBezTo>
                    <a:pt x="260" y="1329"/>
                    <a:pt x="260" y="1329"/>
                    <a:pt x="260" y="1329"/>
                  </a:cubicBezTo>
                  <a:cubicBezTo>
                    <a:pt x="260" y="1242"/>
                    <a:pt x="331" y="1171"/>
                    <a:pt x="418" y="1171"/>
                  </a:cubicBezTo>
                  <a:cubicBezTo>
                    <a:pt x="751" y="1171"/>
                    <a:pt x="751" y="1171"/>
                    <a:pt x="751" y="1171"/>
                  </a:cubicBezTo>
                  <a:cubicBezTo>
                    <a:pt x="749" y="1159"/>
                    <a:pt x="748" y="1148"/>
                    <a:pt x="748" y="1136"/>
                  </a:cubicBezTo>
                  <a:cubicBezTo>
                    <a:pt x="748" y="1124"/>
                    <a:pt x="749" y="1112"/>
                    <a:pt x="751" y="1101"/>
                  </a:cubicBezTo>
                  <a:cubicBezTo>
                    <a:pt x="418" y="1101"/>
                    <a:pt x="418" y="1101"/>
                    <a:pt x="418" y="1101"/>
                  </a:cubicBezTo>
                  <a:cubicBezTo>
                    <a:pt x="293" y="1101"/>
                    <a:pt x="190" y="1203"/>
                    <a:pt x="190" y="1329"/>
                  </a:cubicBezTo>
                  <a:cubicBezTo>
                    <a:pt x="190" y="1413"/>
                    <a:pt x="190" y="1413"/>
                    <a:pt x="190" y="1413"/>
                  </a:cubicBezTo>
                  <a:cubicBezTo>
                    <a:pt x="63" y="1413"/>
                    <a:pt x="63" y="1413"/>
                    <a:pt x="63" y="1413"/>
                  </a:cubicBezTo>
                  <a:cubicBezTo>
                    <a:pt x="28" y="1413"/>
                    <a:pt x="0" y="1441"/>
                    <a:pt x="0" y="1476"/>
                  </a:cubicBezTo>
                  <a:cubicBezTo>
                    <a:pt x="0" y="2162"/>
                    <a:pt x="0" y="2162"/>
                    <a:pt x="0" y="2162"/>
                  </a:cubicBezTo>
                  <a:cubicBezTo>
                    <a:pt x="0" y="2197"/>
                    <a:pt x="28" y="2225"/>
                    <a:pt x="63" y="2225"/>
                  </a:cubicBezTo>
                  <a:cubicBezTo>
                    <a:pt x="416" y="2225"/>
                    <a:pt x="416" y="2225"/>
                    <a:pt x="416" y="2225"/>
                  </a:cubicBezTo>
                  <a:cubicBezTo>
                    <a:pt x="451" y="2225"/>
                    <a:pt x="480" y="2197"/>
                    <a:pt x="480" y="2162"/>
                  </a:cubicBezTo>
                  <a:cubicBezTo>
                    <a:pt x="480" y="1476"/>
                    <a:pt x="480" y="1476"/>
                    <a:pt x="480" y="1476"/>
                  </a:cubicBezTo>
                  <a:cubicBezTo>
                    <a:pt x="480" y="1441"/>
                    <a:pt x="451" y="1413"/>
                    <a:pt x="416" y="1413"/>
                  </a:cubicBezTo>
                  <a:close/>
                  <a:moveTo>
                    <a:pt x="394" y="2089"/>
                  </a:moveTo>
                  <a:cubicBezTo>
                    <a:pt x="108" y="2089"/>
                    <a:pt x="108" y="2089"/>
                    <a:pt x="108" y="2089"/>
                  </a:cubicBezTo>
                  <a:cubicBezTo>
                    <a:pt x="94" y="2089"/>
                    <a:pt x="83" y="2078"/>
                    <a:pt x="83" y="2064"/>
                  </a:cubicBezTo>
                  <a:cubicBezTo>
                    <a:pt x="83" y="2050"/>
                    <a:pt x="94" y="2039"/>
                    <a:pt x="108" y="2039"/>
                  </a:cubicBezTo>
                  <a:cubicBezTo>
                    <a:pt x="394" y="2039"/>
                    <a:pt x="394" y="2039"/>
                    <a:pt x="394" y="2039"/>
                  </a:cubicBezTo>
                  <a:cubicBezTo>
                    <a:pt x="408" y="2039"/>
                    <a:pt x="419" y="2050"/>
                    <a:pt x="419" y="2064"/>
                  </a:cubicBezTo>
                  <a:cubicBezTo>
                    <a:pt x="419" y="2078"/>
                    <a:pt x="408" y="2089"/>
                    <a:pt x="394" y="2089"/>
                  </a:cubicBezTo>
                  <a:close/>
                  <a:moveTo>
                    <a:pt x="394" y="1974"/>
                  </a:moveTo>
                  <a:cubicBezTo>
                    <a:pt x="108" y="1974"/>
                    <a:pt x="108" y="1974"/>
                    <a:pt x="108" y="1974"/>
                  </a:cubicBezTo>
                  <a:cubicBezTo>
                    <a:pt x="94" y="1974"/>
                    <a:pt x="83" y="1963"/>
                    <a:pt x="83" y="1949"/>
                  </a:cubicBezTo>
                  <a:cubicBezTo>
                    <a:pt x="83" y="1935"/>
                    <a:pt x="94" y="1924"/>
                    <a:pt x="108" y="1924"/>
                  </a:cubicBezTo>
                  <a:cubicBezTo>
                    <a:pt x="394" y="1924"/>
                    <a:pt x="394" y="1924"/>
                    <a:pt x="394" y="1924"/>
                  </a:cubicBezTo>
                  <a:cubicBezTo>
                    <a:pt x="408" y="1924"/>
                    <a:pt x="419" y="1935"/>
                    <a:pt x="419" y="1949"/>
                  </a:cubicBezTo>
                  <a:cubicBezTo>
                    <a:pt x="419" y="1963"/>
                    <a:pt x="408" y="1974"/>
                    <a:pt x="394" y="1974"/>
                  </a:cubicBezTo>
                  <a:close/>
                  <a:moveTo>
                    <a:pt x="384" y="1836"/>
                  </a:moveTo>
                  <a:cubicBezTo>
                    <a:pt x="365" y="1836"/>
                    <a:pt x="350" y="1820"/>
                    <a:pt x="350" y="1801"/>
                  </a:cubicBezTo>
                  <a:cubicBezTo>
                    <a:pt x="350" y="1782"/>
                    <a:pt x="365" y="1766"/>
                    <a:pt x="384" y="1766"/>
                  </a:cubicBezTo>
                  <a:cubicBezTo>
                    <a:pt x="404" y="1766"/>
                    <a:pt x="419" y="1782"/>
                    <a:pt x="419" y="1801"/>
                  </a:cubicBezTo>
                  <a:cubicBezTo>
                    <a:pt x="419" y="1820"/>
                    <a:pt x="404" y="1836"/>
                    <a:pt x="384" y="1836"/>
                  </a:cubicBezTo>
                  <a:close/>
                  <a:moveTo>
                    <a:pt x="1770" y="1413"/>
                  </a:moveTo>
                  <a:cubicBezTo>
                    <a:pt x="1643" y="1413"/>
                    <a:pt x="1643" y="1413"/>
                    <a:pt x="1643" y="1413"/>
                  </a:cubicBezTo>
                  <a:cubicBezTo>
                    <a:pt x="1643" y="1329"/>
                    <a:pt x="1643" y="1329"/>
                    <a:pt x="1643" y="1329"/>
                  </a:cubicBezTo>
                  <a:cubicBezTo>
                    <a:pt x="1643" y="1203"/>
                    <a:pt x="1541" y="1101"/>
                    <a:pt x="1415" y="1101"/>
                  </a:cubicBezTo>
                  <a:cubicBezTo>
                    <a:pt x="1082" y="1101"/>
                    <a:pt x="1082" y="1101"/>
                    <a:pt x="1082" y="1101"/>
                  </a:cubicBezTo>
                  <a:cubicBezTo>
                    <a:pt x="1085" y="1112"/>
                    <a:pt x="1086" y="1124"/>
                    <a:pt x="1086" y="1136"/>
                  </a:cubicBezTo>
                  <a:cubicBezTo>
                    <a:pt x="1086" y="1148"/>
                    <a:pt x="1085" y="1159"/>
                    <a:pt x="1082" y="1171"/>
                  </a:cubicBezTo>
                  <a:cubicBezTo>
                    <a:pt x="1415" y="1171"/>
                    <a:pt x="1415" y="1171"/>
                    <a:pt x="1415" y="1171"/>
                  </a:cubicBezTo>
                  <a:cubicBezTo>
                    <a:pt x="1503" y="1171"/>
                    <a:pt x="1574" y="1242"/>
                    <a:pt x="1574" y="1329"/>
                  </a:cubicBezTo>
                  <a:cubicBezTo>
                    <a:pt x="1574" y="1413"/>
                    <a:pt x="1574" y="1413"/>
                    <a:pt x="1574" y="1413"/>
                  </a:cubicBezTo>
                  <a:cubicBezTo>
                    <a:pt x="1417" y="1413"/>
                    <a:pt x="1417" y="1413"/>
                    <a:pt x="1417" y="1413"/>
                  </a:cubicBezTo>
                  <a:cubicBezTo>
                    <a:pt x="1382" y="1413"/>
                    <a:pt x="1354" y="1441"/>
                    <a:pt x="1354" y="1476"/>
                  </a:cubicBezTo>
                  <a:cubicBezTo>
                    <a:pt x="1354" y="2162"/>
                    <a:pt x="1354" y="2162"/>
                    <a:pt x="1354" y="2162"/>
                  </a:cubicBezTo>
                  <a:cubicBezTo>
                    <a:pt x="1354" y="2197"/>
                    <a:pt x="1382" y="2225"/>
                    <a:pt x="1417" y="2225"/>
                  </a:cubicBezTo>
                  <a:cubicBezTo>
                    <a:pt x="1770" y="2225"/>
                    <a:pt x="1770" y="2225"/>
                    <a:pt x="1770" y="2225"/>
                  </a:cubicBezTo>
                  <a:cubicBezTo>
                    <a:pt x="1805" y="2225"/>
                    <a:pt x="1833" y="2197"/>
                    <a:pt x="1833" y="2162"/>
                  </a:cubicBezTo>
                  <a:cubicBezTo>
                    <a:pt x="1833" y="1476"/>
                    <a:pt x="1833" y="1476"/>
                    <a:pt x="1833" y="1476"/>
                  </a:cubicBezTo>
                  <a:cubicBezTo>
                    <a:pt x="1833" y="1441"/>
                    <a:pt x="1805" y="1413"/>
                    <a:pt x="1770" y="1413"/>
                  </a:cubicBezTo>
                  <a:close/>
                  <a:moveTo>
                    <a:pt x="1748" y="2089"/>
                  </a:moveTo>
                  <a:cubicBezTo>
                    <a:pt x="1462" y="2089"/>
                    <a:pt x="1462" y="2089"/>
                    <a:pt x="1462" y="2089"/>
                  </a:cubicBezTo>
                  <a:cubicBezTo>
                    <a:pt x="1448" y="2089"/>
                    <a:pt x="1437" y="2078"/>
                    <a:pt x="1437" y="2064"/>
                  </a:cubicBezTo>
                  <a:cubicBezTo>
                    <a:pt x="1437" y="2050"/>
                    <a:pt x="1448" y="2039"/>
                    <a:pt x="1462" y="2039"/>
                  </a:cubicBezTo>
                  <a:cubicBezTo>
                    <a:pt x="1748" y="2039"/>
                    <a:pt x="1748" y="2039"/>
                    <a:pt x="1748" y="2039"/>
                  </a:cubicBezTo>
                  <a:cubicBezTo>
                    <a:pt x="1762" y="2039"/>
                    <a:pt x="1773" y="2050"/>
                    <a:pt x="1773" y="2064"/>
                  </a:cubicBezTo>
                  <a:cubicBezTo>
                    <a:pt x="1773" y="2078"/>
                    <a:pt x="1762" y="2089"/>
                    <a:pt x="1748" y="2089"/>
                  </a:cubicBezTo>
                  <a:close/>
                  <a:moveTo>
                    <a:pt x="1748" y="1974"/>
                  </a:moveTo>
                  <a:cubicBezTo>
                    <a:pt x="1462" y="1974"/>
                    <a:pt x="1462" y="1974"/>
                    <a:pt x="1462" y="1974"/>
                  </a:cubicBezTo>
                  <a:cubicBezTo>
                    <a:pt x="1448" y="1974"/>
                    <a:pt x="1437" y="1963"/>
                    <a:pt x="1437" y="1949"/>
                  </a:cubicBezTo>
                  <a:cubicBezTo>
                    <a:pt x="1437" y="1935"/>
                    <a:pt x="1448" y="1924"/>
                    <a:pt x="1462" y="1924"/>
                  </a:cubicBezTo>
                  <a:cubicBezTo>
                    <a:pt x="1748" y="1924"/>
                    <a:pt x="1748" y="1924"/>
                    <a:pt x="1748" y="1924"/>
                  </a:cubicBezTo>
                  <a:cubicBezTo>
                    <a:pt x="1762" y="1924"/>
                    <a:pt x="1773" y="1935"/>
                    <a:pt x="1773" y="1949"/>
                  </a:cubicBezTo>
                  <a:cubicBezTo>
                    <a:pt x="1773" y="1963"/>
                    <a:pt x="1762" y="1974"/>
                    <a:pt x="1748" y="1974"/>
                  </a:cubicBezTo>
                  <a:close/>
                  <a:moveTo>
                    <a:pt x="1738" y="1836"/>
                  </a:moveTo>
                  <a:cubicBezTo>
                    <a:pt x="1719" y="1836"/>
                    <a:pt x="1703" y="1820"/>
                    <a:pt x="1703" y="1801"/>
                  </a:cubicBezTo>
                  <a:cubicBezTo>
                    <a:pt x="1703" y="1782"/>
                    <a:pt x="1719" y="1766"/>
                    <a:pt x="1738" y="1766"/>
                  </a:cubicBezTo>
                  <a:cubicBezTo>
                    <a:pt x="1757" y="1766"/>
                    <a:pt x="1773" y="1782"/>
                    <a:pt x="1773" y="1801"/>
                  </a:cubicBezTo>
                  <a:cubicBezTo>
                    <a:pt x="1773" y="1820"/>
                    <a:pt x="1757" y="1836"/>
                    <a:pt x="1738" y="1836"/>
                  </a:cubicBezTo>
                  <a:close/>
                  <a:moveTo>
                    <a:pt x="650" y="592"/>
                  </a:moveTo>
                  <a:cubicBezTo>
                    <a:pt x="1184" y="592"/>
                    <a:pt x="1184" y="592"/>
                    <a:pt x="1184" y="592"/>
                  </a:cubicBezTo>
                  <a:cubicBezTo>
                    <a:pt x="1246" y="592"/>
                    <a:pt x="1296" y="541"/>
                    <a:pt x="1296" y="479"/>
                  </a:cubicBezTo>
                  <a:cubicBezTo>
                    <a:pt x="1296" y="113"/>
                    <a:pt x="1296" y="113"/>
                    <a:pt x="1296" y="113"/>
                  </a:cubicBezTo>
                  <a:cubicBezTo>
                    <a:pt x="1296" y="51"/>
                    <a:pt x="1246" y="0"/>
                    <a:pt x="1184" y="0"/>
                  </a:cubicBezTo>
                  <a:cubicBezTo>
                    <a:pt x="650" y="0"/>
                    <a:pt x="650" y="0"/>
                    <a:pt x="650" y="0"/>
                  </a:cubicBezTo>
                  <a:cubicBezTo>
                    <a:pt x="588" y="0"/>
                    <a:pt x="537" y="51"/>
                    <a:pt x="537" y="113"/>
                  </a:cubicBezTo>
                  <a:cubicBezTo>
                    <a:pt x="537" y="479"/>
                    <a:pt x="537" y="479"/>
                    <a:pt x="537" y="479"/>
                  </a:cubicBezTo>
                  <a:cubicBezTo>
                    <a:pt x="537" y="541"/>
                    <a:pt x="588" y="592"/>
                    <a:pt x="650" y="592"/>
                  </a:cubicBezTo>
                  <a:close/>
                  <a:moveTo>
                    <a:pt x="603" y="113"/>
                  </a:moveTo>
                  <a:cubicBezTo>
                    <a:pt x="603" y="87"/>
                    <a:pt x="624" y="66"/>
                    <a:pt x="650" y="66"/>
                  </a:cubicBezTo>
                  <a:cubicBezTo>
                    <a:pt x="1184" y="66"/>
                    <a:pt x="1184" y="66"/>
                    <a:pt x="1184" y="66"/>
                  </a:cubicBezTo>
                  <a:cubicBezTo>
                    <a:pt x="1210" y="66"/>
                    <a:pt x="1231" y="87"/>
                    <a:pt x="1231" y="113"/>
                  </a:cubicBezTo>
                  <a:cubicBezTo>
                    <a:pt x="1231" y="479"/>
                    <a:pt x="1231" y="479"/>
                    <a:pt x="1231" y="479"/>
                  </a:cubicBezTo>
                  <a:cubicBezTo>
                    <a:pt x="1231" y="505"/>
                    <a:pt x="1210" y="526"/>
                    <a:pt x="1184" y="526"/>
                  </a:cubicBezTo>
                  <a:cubicBezTo>
                    <a:pt x="650" y="526"/>
                    <a:pt x="650" y="526"/>
                    <a:pt x="650" y="526"/>
                  </a:cubicBezTo>
                  <a:cubicBezTo>
                    <a:pt x="624" y="526"/>
                    <a:pt x="603" y="505"/>
                    <a:pt x="603" y="479"/>
                  </a:cubicBezTo>
                  <a:lnTo>
                    <a:pt x="603" y="113"/>
                  </a:lnTo>
                  <a:close/>
                  <a:moveTo>
                    <a:pt x="405" y="902"/>
                  </a:moveTo>
                  <a:cubicBezTo>
                    <a:pt x="882" y="902"/>
                    <a:pt x="882" y="902"/>
                    <a:pt x="882" y="902"/>
                  </a:cubicBezTo>
                  <a:cubicBezTo>
                    <a:pt x="882" y="1021"/>
                    <a:pt x="882" y="1021"/>
                    <a:pt x="882" y="1021"/>
                  </a:cubicBezTo>
                  <a:cubicBezTo>
                    <a:pt x="844" y="1033"/>
                    <a:pt x="814" y="1063"/>
                    <a:pt x="803" y="1101"/>
                  </a:cubicBezTo>
                  <a:cubicBezTo>
                    <a:pt x="799" y="1112"/>
                    <a:pt x="797" y="1124"/>
                    <a:pt x="797" y="1136"/>
                  </a:cubicBezTo>
                  <a:cubicBezTo>
                    <a:pt x="797" y="1148"/>
                    <a:pt x="799" y="1160"/>
                    <a:pt x="803" y="1171"/>
                  </a:cubicBezTo>
                  <a:cubicBezTo>
                    <a:pt x="814" y="1209"/>
                    <a:pt x="844" y="1238"/>
                    <a:pt x="882" y="1250"/>
                  </a:cubicBezTo>
                  <a:cubicBezTo>
                    <a:pt x="893" y="1253"/>
                    <a:pt x="905" y="1255"/>
                    <a:pt x="917" y="1255"/>
                  </a:cubicBezTo>
                  <a:cubicBezTo>
                    <a:pt x="929" y="1255"/>
                    <a:pt x="941" y="1253"/>
                    <a:pt x="952" y="1250"/>
                  </a:cubicBezTo>
                  <a:cubicBezTo>
                    <a:pt x="990" y="1238"/>
                    <a:pt x="1020" y="1209"/>
                    <a:pt x="1031" y="1171"/>
                  </a:cubicBezTo>
                  <a:cubicBezTo>
                    <a:pt x="1034" y="1160"/>
                    <a:pt x="1036" y="1148"/>
                    <a:pt x="1036" y="1136"/>
                  </a:cubicBezTo>
                  <a:cubicBezTo>
                    <a:pt x="1036" y="1124"/>
                    <a:pt x="1034" y="1112"/>
                    <a:pt x="1031" y="1101"/>
                  </a:cubicBezTo>
                  <a:cubicBezTo>
                    <a:pt x="1019" y="1063"/>
                    <a:pt x="990" y="1033"/>
                    <a:pt x="952" y="1021"/>
                  </a:cubicBezTo>
                  <a:cubicBezTo>
                    <a:pt x="952" y="902"/>
                    <a:pt x="952" y="902"/>
                    <a:pt x="952" y="902"/>
                  </a:cubicBezTo>
                  <a:cubicBezTo>
                    <a:pt x="1429" y="902"/>
                    <a:pt x="1429" y="902"/>
                    <a:pt x="1429" y="902"/>
                  </a:cubicBezTo>
                  <a:cubicBezTo>
                    <a:pt x="1444" y="902"/>
                    <a:pt x="1457" y="889"/>
                    <a:pt x="1457" y="874"/>
                  </a:cubicBezTo>
                  <a:cubicBezTo>
                    <a:pt x="1457" y="861"/>
                    <a:pt x="1457" y="861"/>
                    <a:pt x="1457" y="861"/>
                  </a:cubicBezTo>
                  <a:cubicBezTo>
                    <a:pt x="1457" y="845"/>
                    <a:pt x="1449" y="823"/>
                    <a:pt x="1439" y="811"/>
                  </a:cubicBezTo>
                  <a:cubicBezTo>
                    <a:pt x="1303" y="652"/>
                    <a:pt x="1303" y="652"/>
                    <a:pt x="1303" y="652"/>
                  </a:cubicBezTo>
                  <a:cubicBezTo>
                    <a:pt x="1293" y="640"/>
                    <a:pt x="1273" y="631"/>
                    <a:pt x="1257" y="631"/>
                  </a:cubicBezTo>
                  <a:cubicBezTo>
                    <a:pt x="577" y="631"/>
                    <a:pt x="577" y="631"/>
                    <a:pt x="577" y="631"/>
                  </a:cubicBezTo>
                  <a:cubicBezTo>
                    <a:pt x="561" y="631"/>
                    <a:pt x="540" y="640"/>
                    <a:pt x="530" y="652"/>
                  </a:cubicBezTo>
                  <a:cubicBezTo>
                    <a:pt x="395" y="811"/>
                    <a:pt x="395" y="811"/>
                    <a:pt x="395" y="811"/>
                  </a:cubicBezTo>
                  <a:cubicBezTo>
                    <a:pt x="385" y="823"/>
                    <a:pt x="377" y="845"/>
                    <a:pt x="377" y="861"/>
                  </a:cubicBezTo>
                  <a:cubicBezTo>
                    <a:pt x="377" y="874"/>
                    <a:pt x="377" y="874"/>
                    <a:pt x="377" y="874"/>
                  </a:cubicBezTo>
                  <a:cubicBezTo>
                    <a:pt x="377" y="889"/>
                    <a:pt x="389" y="902"/>
                    <a:pt x="405" y="902"/>
                  </a:cubicBezTo>
                  <a:close/>
                </a:path>
              </a:pathLst>
            </a:custGeom>
            <a:solidFill>
              <a:schemeClr val="tx1"/>
            </a:solidFill>
            <a:ln>
              <a:noFill/>
            </a:ln>
          </p:spPr>
          <p:txBody>
            <a:bodyPr vert="horz" wrap="square" lIns="93260" tIns="46630" rIns="93260" bIns="46630" numCol="1" anchor="t" anchorCtr="0" compatLnSpc="1">
              <a:prstTxWarp prst="textNoShape">
                <a:avLst/>
              </a:prstTxWarp>
            </a:bodyPr>
            <a:lstStyle/>
            <a:p>
              <a:endParaRPr lang="en-US" sz="1836">
                <a:solidFill>
                  <a:schemeClr val="bg1"/>
                </a:solidFill>
              </a:endParaRPr>
            </a:p>
          </p:txBody>
        </p:sp>
        <p:sp>
          <p:nvSpPr>
            <p:cNvPr id="12" name="TextBox 11"/>
            <p:cNvSpPr txBox="1"/>
            <p:nvPr/>
          </p:nvSpPr>
          <p:spPr>
            <a:xfrm>
              <a:off x="6259896" y="4521729"/>
              <a:ext cx="1230243" cy="230191"/>
            </a:xfrm>
            <a:prstGeom prst="rect">
              <a:avLst/>
            </a:prstGeom>
            <a:noFill/>
          </p:spPr>
          <p:txBody>
            <a:bodyPr wrap="square" lIns="0" tIns="0" rIns="0" bIns="0" rtlCol="0">
              <a:spAutoFit/>
            </a:bodyPr>
            <a:lstStyle/>
            <a:p>
              <a:pPr algn="ctr" defTabSz="932596"/>
              <a:r>
                <a:rPr lang="en-US" sz="1496" dirty="0" smtClean="0">
                  <a:latin typeface="Segoe" pitchFamily="34" charset="0"/>
                </a:rPr>
                <a:t>App back-end</a:t>
              </a:r>
              <a:endParaRPr lang="en-US" sz="1496" dirty="0">
                <a:latin typeface="Segoe" pitchFamily="34" charset="0"/>
              </a:endParaRPr>
            </a:p>
          </p:txBody>
        </p:sp>
      </p:grpSp>
      <p:sp>
        <p:nvSpPr>
          <p:cNvPr id="16" name="Rounded Rectangle 6"/>
          <p:cNvSpPr/>
          <p:nvPr/>
        </p:nvSpPr>
        <p:spPr bwMode="auto">
          <a:xfrm rot="16200000">
            <a:off x="11071691" y="2119040"/>
            <a:ext cx="759037" cy="1037563"/>
          </a:xfrm>
          <a:custGeom>
            <a:avLst/>
            <a:gdLst/>
            <a:ahLst/>
            <a:cxnLst/>
            <a:rect l="l" t="t" r="r" b="b"/>
            <a:pathLst>
              <a:path w="3286897" h="4658497">
                <a:moveTo>
                  <a:pt x="1600200" y="4382531"/>
                </a:moveTo>
                <a:cubicBezTo>
                  <a:pt x="1600200" y="4367744"/>
                  <a:pt x="1588213" y="4355757"/>
                  <a:pt x="1573426" y="4355757"/>
                </a:cubicBezTo>
                <a:lnTo>
                  <a:pt x="811428" y="4355757"/>
                </a:lnTo>
                <a:cubicBezTo>
                  <a:pt x="796641" y="4355757"/>
                  <a:pt x="784654" y="4367744"/>
                  <a:pt x="784654" y="4382531"/>
                </a:cubicBezTo>
                <a:lnTo>
                  <a:pt x="784654" y="4489621"/>
                </a:lnTo>
                <a:cubicBezTo>
                  <a:pt x="784654" y="4504408"/>
                  <a:pt x="796641" y="4516395"/>
                  <a:pt x="811428" y="4516395"/>
                </a:cubicBezTo>
                <a:lnTo>
                  <a:pt x="1573426" y="4516395"/>
                </a:lnTo>
                <a:cubicBezTo>
                  <a:pt x="1588213" y="4516395"/>
                  <a:pt x="1600200" y="4504408"/>
                  <a:pt x="1600200" y="4489621"/>
                </a:cubicBezTo>
                <a:close/>
                <a:moveTo>
                  <a:pt x="2502243" y="4382531"/>
                </a:moveTo>
                <a:cubicBezTo>
                  <a:pt x="2502243" y="4367744"/>
                  <a:pt x="2490256" y="4355757"/>
                  <a:pt x="2475469" y="4355757"/>
                </a:cubicBezTo>
                <a:lnTo>
                  <a:pt x="1713471" y="4355757"/>
                </a:lnTo>
                <a:cubicBezTo>
                  <a:pt x="1698684" y="4355757"/>
                  <a:pt x="1686697" y="4367744"/>
                  <a:pt x="1686697" y="4382531"/>
                </a:cubicBezTo>
                <a:lnTo>
                  <a:pt x="1686697" y="4489621"/>
                </a:lnTo>
                <a:cubicBezTo>
                  <a:pt x="1686697" y="4504408"/>
                  <a:pt x="1698684" y="4516395"/>
                  <a:pt x="1713471" y="4516395"/>
                </a:cubicBezTo>
                <a:lnTo>
                  <a:pt x="2475469" y="4516395"/>
                </a:lnTo>
                <a:cubicBezTo>
                  <a:pt x="2490256" y="4516395"/>
                  <a:pt x="2502243" y="4504408"/>
                  <a:pt x="2502243" y="4489621"/>
                </a:cubicBezTo>
                <a:close/>
                <a:moveTo>
                  <a:pt x="3021231" y="480896"/>
                </a:moveTo>
                <a:cubicBezTo>
                  <a:pt x="3021231" y="375524"/>
                  <a:pt x="2935811" y="290104"/>
                  <a:pt x="2830439" y="290104"/>
                </a:cubicBezTo>
                <a:lnTo>
                  <a:pt x="444108" y="290104"/>
                </a:lnTo>
                <a:cubicBezTo>
                  <a:pt x="338736" y="290104"/>
                  <a:pt x="253316" y="375524"/>
                  <a:pt x="253316" y="480896"/>
                </a:cubicBezTo>
                <a:lnTo>
                  <a:pt x="253316" y="4029043"/>
                </a:lnTo>
                <a:cubicBezTo>
                  <a:pt x="253316" y="4134415"/>
                  <a:pt x="338736" y="4219835"/>
                  <a:pt x="444108" y="4219835"/>
                </a:cubicBezTo>
                <a:lnTo>
                  <a:pt x="2830439" y="4219835"/>
                </a:lnTo>
                <a:cubicBezTo>
                  <a:pt x="2935811" y="4219835"/>
                  <a:pt x="3021231" y="4134415"/>
                  <a:pt x="3021231" y="4029043"/>
                </a:cubicBezTo>
                <a:close/>
                <a:moveTo>
                  <a:pt x="3286897" y="226566"/>
                </a:moveTo>
                <a:lnTo>
                  <a:pt x="3286897" y="4431931"/>
                </a:lnTo>
                <a:cubicBezTo>
                  <a:pt x="3286897" y="4557060"/>
                  <a:pt x="3185460" y="4658497"/>
                  <a:pt x="3060331" y="4658497"/>
                </a:cubicBezTo>
                <a:lnTo>
                  <a:pt x="226566" y="4658497"/>
                </a:lnTo>
                <a:cubicBezTo>
                  <a:pt x="101437" y="4658497"/>
                  <a:pt x="0" y="4557060"/>
                  <a:pt x="0" y="4431931"/>
                </a:cubicBezTo>
                <a:lnTo>
                  <a:pt x="0" y="226566"/>
                </a:lnTo>
                <a:cubicBezTo>
                  <a:pt x="0" y="101437"/>
                  <a:pt x="101437" y="0"/>
                  <a:pt x="226566" y="0"/>
                </a:cubicBezTo>
                <a:lnTo>
                  <a:pt x="3060331" y="0"/>
                </a:lnTo>
                <a:cubicBezTo>
                  <a:pt x="3185460" y="0"/>
                  <a:pt x="3286897" y="101437"/>
                  <a:pt x="3286897" y="226566"/>
                </a:cubicBezTo>
                <a:close/>
              </a:path>
            </a:pathLst>
          </a:custGeom>
          <a:solidFill>
            <a:schemeClr val="tx1"/>
          </a:solid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124342" tIns="62171" rIns="124342" bIns="62171" numCol="1" rtlCol="0" anchor="ctr" anchorCtr="0" compatLnSpc="1">
            <a:prstTxWarp prst="textNoShape">
              <a:avLst/>
            </a:prstTxWarp>
          </a:bodyPr>
          <a:lstStyle/>
          <a:p>
            <a:pPr defTabSz="839330"/>
            <a:endParaRPr lang="en-US" sz="2312" spc="-137" dirty="0">
              <a:solidFill>
                <a:prstClr val="white"/>
              </a:solidFill>
              <a:latin typeface="Segoe Light" pitchFamily="34" charset="0"/>
            </a:endParaRPr>
          </a:p>
        </p:txBody>
      </p:sp>
      <p:cxnSp>
        <p:nvCxnSpPr>
          <p:cNvPr id="17" name="Straight Arrow Connector 16"/>
          <p:cNvCxnSpPr/>
          <p:nvPr/>
        </p:nvCxnSpPr>
        <p:spPr>
          <a:xfrm flipH="1">
            <a:off x="10039206" y="3007686"/>
            <a:ext cx="662523" cy="573589"/>
          </a:xfrm>
          <a:prstGeom prst="straightConnector1">
            <a:avLst/>
          </a:prstGeom>
          <a:ln w="28575">
            <a:solidFill>
              <a:schemeClr val="accent2"/>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10138508" y="4753370"/>
            <a:ext cx="1051314" cy="562484"/>
          </a:xfrm>
          <a:prstGeom prst="straightConnector1">
            <a:avLst/>
          </a:prstGeom>
          <a:ln w="28575">
            <a:solidFill>
              <a:schemeClr val="accent2"/>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8134281" y="4045962"/>
            <a:ext cx="904771" cy="1"/>
          </a:xfrm>
          <a:prstGeom prst="straightConnector1">
            <a:avLst/>
          </a:prstGeom>
          <a:ln w="28575">
            <a:solidFill>
              <a:schemeClr val="accent3"/>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10042610" y="3147670"/>
            <a:ext cx="900897" cy="682456"/>
          </a:xfrm>
          <a:prstGeom prst="straightConnector1">
            <a:avLst/>
          </a:prstGeom>
          <a:ln w="28575">
            <a:solidFill>
              <a:schemeClr val="accent3"/>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0398584" y="4507707"/>
            <a:ext cx="1034267" cy="508986"/>
          </a:xfrm>
          <a:prstGeom prst="straightConnector1">
            <a:avLst/>
          </a:prstGeom>
          <a:ln w="28575">
            <a:solidFill>
              <a:schemeClr val="accent3"/>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7943367" y="1762527"/>
            <a:ext cx="2564431" cy="969496"/>
          </a:xfrm>
          <a:prstGeom prst="rect">
            <a:avLst/>
          </a:prstGeom>
          <a:solidFill>
            <a:schemeClr val="bg1"/>
          </a:solidFill>
          <a:ln>
            <a:solidFill>
              <a:schemeClr val="tx1"/>
            </a:solidFill>
          </a:ln>
        </p:spPr>
        <p:txBody>
          <a:bodyPr wrap="square" lIns="91440" tIns="0" rIns="0" bIns="0">
            <a:spAutoFit/>
          </a:bodyPr>
          <a:lstStyle/>
          <a:p>
            <a:pPr lvl="0" defTabSz="914400" eaLnBrk="0" fontAlgn="base" hangingPunct="0">
              <a:spcBef>
                <a:spcPct val="0"/>
              </a:spcBef>
              <a:spcAft>
                <a:spcPct val="0"/>
              </a:spcAft>
              <a:tabLst>
                <a:tab pos="112713" algn="l"/>
                <a:tab pos="225425" algn="l"/>
                <a:tab pos="338138" algn="l"/>
              </a:tabLst>
            </a:pPr>
            <a:r>
              <a:rPr lang="en-US" sz="900" dirty="0">
                <a:solidFill>
                  <a:srgbClr val="000000"/>
                </a:solidFill>
                <a:latin typeface="Consolas" panose="020B0609020204030204" pitchFamily="49" charset="0"/>
                <a:cs typeface="Consolas" panose="020B0609020204030204" pitchFamily="49" charset="0"/>
              </a:rPr>
              <a:t>&lt;toast</a:t>
            </a:r>
            <a:r>
              <a:rPr lang="en-US" sz="900" dirty="0" smtClean="0">
                <a:solidFill>
                  <a:srgbClr val="000000"/>
                </a:solidFill>
                <a:latin typeface="Consolas" panose="020B0609020204030204" pitchFamily="49" charset="0"/>
                <a:cs typeface="Consolas" panose="020B0609020204030204" pitchFamily="49" charset="0"/>
              </a:rPr>
              <a:t>&gt;</a:t>
            </a:r>
          </a:p>
          <a:p>
            <a:pPr lvl="0" defTabSz="914400" eaLnBrk="0" fontAlgn="base" hangingPunct="0">
              <a:spcBef>
                <a:spcPct val="0"/>
              </a:spcBef>
              <a:spcAft>
                <a:spcPct val="0"/>
              </a:spcAft>
              <a:tabLst>
                <a:tab pos="112713" algn="l"/>
                <a:tab pos="225425" algn="l"/>
                <a:tab pos="338138" algn="l"/>
              </a:tabLst>
            </a:pPr>
            <a:r>
              <a:rPr lang="en-US" sz="900" dirty="0">
                <a:solidFill>
                  <a:srgbClr val="000000"/>
                </a:solidFill>
                <a:latin typeface="Consolas" panose="020B0609020204030204" pitchFamily="49" charset="0"/>
                <a:cs typeface="Consolas" panose="020B0609020204030204" pitchFamily="49" charset="0"/>
              </a:rPr>
              <a:t>	</a:t>
            </a:r>
            <a:r>
              <a:rPr lang="en-US" sz="900" dirty="0" smtClean="0">
                <a:solidFill>
                  <a:srgbClr val="000000"/>
                </a:solidFill>
                <a:latin typeface="Consolas" panose="020B0609020204030204" pitchFamily="49" charset="0"/>
                <a:cs typeface="Consolas" panose="020B0609020204030204" pitchFamily="49" charset="0"/>
              </a:rPr>
              <a:t>&lt;</a:t>
            </a:r>
            <a:r>
              <a:rPr lang="en-US" sz="900" dirty="0">
                <a:solidFill>
                  <a:srgbClr val="000000"/>
                </a:solidFill>
                <a:latin typeface="Consolas" panose="020B0609020204030204" pitchFamily="49" charset="0"/>
                <a:cs typeface="Consolas" panose="020B0609020204030204" pitchFamily="49" charset="0"/>
              </a:rPr>
              <a:t>visual</a:t>
            </a:r>
            <a:r>
              <a:rPr lang="en-US" sz="900" dirty="0" smtClean="0">
                <a:solidFill>
                  <a:srgbClr val="000000"/>
                </a:solidFill>
                <a:latin typeface="Consolas" panose="020B0609020204030204" pitchFamily="49" charset="0"/>
                <a:cs typeface="Consolas" panose="020B0609020204030204" pitchFamily="49" charset="0"/>
              </a:rPr>
              <a:t>&gt;</a:t>
            </a:r>
          </a:p>
          <a:p>
            <a:pPr lvl="0" defTabSz="914400" eaLnBrk="0" fontAlgn="base" hangingPunct="0">
              <a:spcBef>
                <a:spcPct val="0"/>
              </a:spcBef>
              <a:spcAft>
                <a:spcPct val="0"/>
              </a:spcAft>
              <a:tabLst>
                <a:tab pos="112713" algn="l"/>
                <a:tab pos="225425" algn="l"/>
                <a:tab pos="338138" algn="l"/>
              </a:tabLst>
            </a:pPr>
            <a:r>
              <a:rPr lang="en-US" sz="900" dirty="0">
                <a:solidFill>
                  <a:srgbClr val="000000"/>
                </a:solidFill>
                <a:latin typeface="Consolas" panose="020B0609020204030204" pitchFamily="49" charset="0"/>
                <a:cs typeface="Consolas" panose="020B0609020204030204" pitchFamily="49" charset="0"/>
              </a:rPr>
              <a:t>	</a:t>
            </a:r>
            <a:r>
              <a:rPr lang="en-US" sz="900" dirty="0" smtClean="0">
                <a:solidFill>
                  <a:srgbClr val="000000"/>
                </a:solidFill>
                <a:latin typeface="Consolas" panose="020B0609020204030204" pitchFamily="49" charset="0"/>
                <a:cs typeface="Consolas" panose="020B0609020204030204" pitchFamily="49" charset="0"/>
              </a:rPr>
              <a:t>	&lt;binding template</a:t>
            </a:r>
            <a:r>
              <a:rPr lang="en-US" sz="900" dirty="0">
                <a:solidFill>
                  <a:srgbClr val="000000"/>
                </a:solidFill>
                <a:latin typeface="Consolas" panose="020B0609020204030204" pitchFamily="49" charset="0"/>
                <a:cs typeface="Consolas" panose="020B0609020204030204" pitchFamily="49" charset="0"/>
              </a:rPr>
              <a:t>=\"ToastText01</a:t>
            </a:r>
            <a:r>
              <a:rPr lang="en-US" sz="900" dirty="0" smtClean="0">
                <a:solidFill>
                  <a:srgbClr val="000000"/>
                </a:solidFill>
                <a:latin typeface="Consolas" panose="020B0609020204030204" pitchFamily="49" charset="0"/>
                <a:cs typeface="Consolas" panose="020B0609020204030204" pitchFamily="49" charset="0"/>
              </a:rPr>
              <a:t>\"&gt;</a:t>
            </a:r>
          </a:p>
          <a:p>
            <a:pPr lvl="0" defTabSz="914400" eaLnBrk="0" fontAlgn="base" hangingPunct="0">
              <a:spcBef>
                <a:spcPct val="0"/>
              </a:spcBef>
              <a:spcAft>
                <a:spcPct val="0"/>
              </a:spcAft>
              <a:tabLst>
                <a:tab pos="112713" algn="l"/>
                <a:tab pos="225425" algn="l"/>
                <a:tab pos="338138" algn="l"/>
              </a:tabLst>
            </a:pPr>
            <a:r>
              <a:rPr lang="en-US" sz="900" dirty="0">
                <a:solidFill>
                  <a:srgbClr val="000000"/>
                </a:solidFill>
                <a:latin typeface="Consolas" panose="020B0609020204030204" pitchFamily="49" charset="0"/>
                <a:cs typeface="Consolas" panose="020B0609020204030204" pitchFamily="49" charset="0"/>
              </a:rPr>
              <a:t>	</a:t>
            </a:r>
            <a:r>
              <a:rPr lang="en-US" sz="900" dirty="0" smtClean="0">
                <a:solidFill>
                  <a:srgbClr val="000000"/>
                </a:solidFill>
                <a:latin typeface="Consolas" panose="020B0609020204030204" pitchFamily="49" charset="0"/>
                <a:cs typeface="Consolas" panose="020B0609020204030204" pitchFamily="49" charset="0"/>
              </a:rPr>
              <a:t>		&lt;</a:t>
            </a:r>
            <a:r>
              <a:rPr lang="en-US" sz="900" dirty="0">
                <a:solidFill>
                  <a:srgbClr val="000000"/>
                </a:solidFill>
                <a:latin typeface="Consolas" panose="020B0609020204030204" pitchFamily="49" charset="0"/>
                <a:cs typeface="Consolas" panose="020B0609020204030204" pitchFamily="49" charset="0"/>
              </a:rPr>
              <a:t>text id=\"1</a:t>
            </a:r>
            <a:r>
              <a:rPr lang="en-US" sz="900" dirty="0" smtClean="0">
                <a:solidFill>
                  <a:srgbClr val="000000"/>
                </a:solidFill>
                <a:latin typeface="Consolas" panose="020B0609020204030204" pitchFamily="49" charset="0"/>
                <a:cs typeface="Consolas" panose="020B0609020204030204" pitchFamily="49" charset="0"/>
              </a:rPr>
              <a:t>\"&gt;</a:t>
            </a:r>
            <a:r>
              <a:rPr lang="en-US" sz="900" dirty="0" smtClean="0">
                <a:solidFill>
                  <a:schemeClr val="accent1"/>
                </a:solidFill>
                <a:latin typeface="Consolas" panose="020B0609020204030204" pitchFamily="49" charset="0"/>
                <a:cs typeface="Consolas" panose="020B0609020204030204" pitchFamily="49" charset="0"/>
              </a:rPr>
              <a:t>$(message)</a:t>
            </a:r>
            <a:r>
              <a:rPr lang="en-US" sz="900" dirty="0" smtClean="0">
                <a:solidFill>
                  <a:srgbClr val="000000"/>
                </a:solidFill>
                <a:latin typeface="Consolas" panose="020B0609020204030204" pitchFamily="49" charset="0"/>
                <a:cs typeface="Consolas" panose="020B0609020204030204" pitchFamily="49" charset="0"/>
              </a:rPr>
              <a:t>&lt;/</a:t>
            </a:r>
            <a:r>
              <a:rPr lang="en-US" sz="900" dirty="0">
                <a:solidFill>
                  <a:srgbClr val="000000"/>
                </a:solidFill>
                <a:latin typeface="Consolas" panose="020B0609020204030204" pitchFamily="49" charset="0"/>
                <a:cs typeface="Consolas" panose="020B0609020204030204" pitchFamily="49" charset="0"/>
              </a:rPr>
              <a:t>text</a:t>
            </a:r>
            <a:r>
              <a:rPr lang="en-US" sz="900" dirty="0" smtClean="0">
                <a:solidFill>
                  <a:srgbClr val="000000"/>
                </a:solidFill>
                <a:latin typeface="Consolas" panose="020B0609020204030204" pitchFamily="49" charset="0"/>
                <a:cs typeface="Consolas" panose="020B0609020204030204" pitchFamily="49" charset="0"/>
              </a:rPr>
              <a:t>&gt;</a:t>
            </a:r>
          </a:p>
          <a:p>
            <a:pPr lvl="0" defTabSz="914400" eaLnBrk="0" fontAlgn="base" hangingPunct="0">
              <a:spcBef>
                <a:spcPct val="0"/>
              </a:spcBef>
              <a:spcAft>
                <a:spcPct val="0"/>
              </a:spcAft>
              <a:tabLst>
                <a:tab pos="112713" algn="l"/>
                <a:tab pos="225425" algn="l"/>
                <a:tab pos="338138" algn="l"/>
              </a:tabLst>
            </a:pPr>
            <a:r>
              <a:rPr lang="en-US" sz="900" dirty="0">
                <a:solidFill>
                  <a:srgbClr val="000000"/>
                </a:solidFill>
                <a:latin typeface="Consolas" panose="020B0609020204030204" pitchFamily="49" charset="0"/>
                <a:cs typeface="Consolas" panose="020B0609020204030204" pitchFamily="49" charset="0"/>
              </a:rPr>
              <a:t>	</a:t>
            </a:r>
            <a:r>
              <a:rPr lang="en-US" sz="900" dirty="0" smtClean="0">
                <a:solidFill>
                  <a:srgbClr val="000000"/>
                </a:solidFill>
                <a:latin typeface="Consolas" panose="020B0609020204030204" pitchFamily="49" charset="0"/>
                <a:cs typeface="Consolas" panose="020B0609020204030204" pitchFamily="49" charset="0"/>
              </a:rPr>
              <a:t>	&lt;/</a:t>
            </a:r>
            <a:r>
              <a:rPr lang="en-US" sz="900" dirty="0">
                <a:solidFill>
                  <a:srgbClr val="000000"/>
                </a:solidFill>
                <a:latin typeface="Consolas" panose="020B0609020204030204" pitchFamily="49" charset="0"/>
                <a:cs typeface="Consolas" panose="020B0609020204030204" pitchFamily="49" charset="0"/>
              </a:rPr>
              <a:t>binding</a:t>
            </a:r>
            <a:r>
              <a:rPr lang="en-US" sz="900" dirty="0" smtClean="0">
                <a:solidFill>
                  <a:srgbClr val="000000"/>
                </a:solidFill>
                <a:latin typeface="Consolas" panose="020B0609020204030204" pitchFamily="49" charset="0"/>
                <a:cs typeface="Consolas" panose="020B0609020204030204" pitchFamily="49" charset="0"/>
              </a:rPr>
              <a:t>&gt;</a:t>
            </a:r>
          </a:p>
          <a:p>
            <a:pPr lvl="0" defTabSz="914400" eaLnBrk="0" fontAlgn="base" hangingPunct="0">
              <a:spcBef>
                <a:spcPct val="0"/>
              </a:spcBef>
              <a:spcAft>
                <a:spcPct val="0"/>
              </a:spcAft>
              <a:tabLst>
                <a:tab pos="112713" algn="l"/>
                <a:tab pos="225425" algn="l"/>
                <a:tab pos="338138" algn="l"/>
              </a:tabLst>
            </a:pPr>
            <a:r>
              <a:rPr lang="en-US" sz="900" dirty="0">
                <a:solidFill>
                  <a:srgbClr val="000000"/>
                </a:solidFill>
                <a:latin typeface="Consolas" panose="020B0609020204030204" pitchFamily="49" charset="0"/>
                <a:cs typeface="Consolas" panose="020B0609020204030204" pitchFamily="49" charset="0"/>
              </a:rPr>
              <a:t>	</a:t>
            </a:r>
            <a:r>
              <a:rPr lang="en-US" sz="900" dirty="0" smtClean="0">
                <a:solidFill>
                  <a:srgbClr val="000000"/>
                </a:solidFill>
                <a:latin typeface="Consolas" panose="020B0609020204030204" pitchFamily="49" charset="0"/>
                <a:cs typeface="Consolas" panose="020B0609020204030204" pitchFamily="49" charset="0"/>
              </a:rPr>
              <a:t>&lt;/</a:t>
            </a:r>
            <a:r>
              <a:rPr lang="en-US" sz="900" dirty="0">
                <a:solidFill>
                  <a:srgbClr val="000000"/>
                </a:solidFill>
                <a:latin typeface="Consolas" panose="020B0609020204030204" pitchFamily="49" charset="0"/>
                <a:cs typeface="Consolas" panose="020B0609020204030204" pitchFamily="49" charset="0"/>
              </a:rPr>
              <a:t>visual</a:t>
            </a:r>
            <a:r>
              <a:rPr lang="en-US" sz="900" dirty="0" smtClean="0">
                <a:solidFill>
                  <a:srgbClr val="000000"/>
                </a:solidFill>
                <a:latin typeface="Consolas" panose="020B0609020204030204" pitchFamily="49" charset="0"/>
                <a:cs typeface="Consolas" panose="020B0609020204030204" pitchFamily="49" charset="0"/>
              </a:rPr>
              <a:t>&gt;</a:t>
            </a:r>
          </a:p>
          <a:p>
            <a:pPr lvl="0" defTabSz="914400" eaLnBrk="0" fontAlgn="base" hangingPunct="0">
              <a:spcBef>
                <a:spcPct val="0"/>
              </a:spcBef>
              <a:spcAft>
                <a:spcPct val="0"/>
              </a:spcAft>
              <a:tabLst>
                <a:tab pos="112713" algn="l"/>
                <a:tab pos="225425" algn="l"/>
                <a:tab pos="338138" algn="l"/>
              </a:tabLst>
            </a:pPr>
            <a:r>
              <a:rPr lang="en-US" sz="900" dirty="0" smtClean="0">
                <a:solidFill>
                  <a:srgbClr val="000000"/>
                </a:solidFill>
                <a:latin typeface="Consolas" panose="020B0609020204030204" pitchFamily="49" charset="0"/>
                <a:cs typeface="Consolas" panose="020B0609020204030204" pitchFamily="49" charset="0"/>
              </a:rPr>
              <a:t>&lt;/</a:t>
            </a:r>
            <a:r>
              <a:rPr lang="en-US" sz="900" dirty="0">
                <a:solidFill>
                  <a:srgbClr val="000000"/>
                </a:solidFill>
                <a:latin typeface="Consolas" panose="020B0609020204030204" pitchFamily="49" charset="0"/>
                <a:cs typeface="Consolas" panose="020B0609020204030204" pitchFamily="49" charset="0"/>
              </a:rPr>
              <a:t>toast&gt;</a:t>
            </a:r>
            <a:r>
              <a:rPr lang="en-US" sz="900" dirty="0"/>
              <a:t> </a:t>
            </a:r>
            <a:endParaRPr lang="en-US" sz="2000" dirty="0">
              <a:latin typeface="Arial" panose="020B0604020202020204" pitchFamily="34" charset="0"/>
            </a:endParaRPr>
          </a:p>
        </p:txBody>
      </p:sp>
      <p:sp>
        <p:nvSpPr>
          <p:cNvPr id="30" name="Rectangle 29"/>
          <p:cNvSpPr/>
          <p:nvPr/>
        </p:nvSpPr>
        <p:spPr>
          <a:xfrm>
            <a:off x="8968369" y="5470420"/>
            <a:ext cx="1864079" cy="692497"/>
          </a:xfrm>
          <a:prstGeom prst="rect">
            <a:avLst/>
          </a:prstGeom>
          <a:solidFill>
            <a:schemeClr val="bg2"/>
          </a:solidFill>
          <a:ln>
            <a:solidFill>
              <a:schemeClr val="tx1"/>
            </a:solidFill>
          </a:ln>
        </p:spPr>
        <p:txBody>
          <a:bodyPr wrap="square" lIns="91440" tIns="0" rIns="0" bIns="0">
            <a:spAutoFit/>
          </a:bodyPr>
          <a:lstStyle/>
          <a:p>
            <a:pPr marL="0" lvl="1" indent="-234596">
              <a:tabLst>
                <a:tab pos="225425" algn="l"/>
                <a:tab pos="463550" algn="l"/>
              </a:tabLst>
            </a:pPr>
            <a:r>
              <a:rPr lang="en-US" sz="900" dirty="0" smtClean="0">
                <a:latin typeface="Consolas" panose="020B0609020204030204" pitchFamily="49" charset="0"/>
                <a:cs typeface="Consolas" panose="020B0609020204030204" pitchFamily="49" charset="0"/>
              </a:rPr>
              <a:t>{</a:t>
            </a:r>
          </a:p>
          <a:p>
            <a:pPr marL="0" lvl="1" indent="-234596">
              <a:tabLst>
                <a:tab pos="225425" algn="l"/>
                <a:tab pos="463550" algn="l"/>
              </a:tabLst>
            </a:pPr>
            <a:r>
              <a:rPr lang="en-US" sz="900" dirty="0">
                <a:latin typeface="Consolas" panose="020B0609020204030204" pitchFamily="49" charset="0"/>
                <a:cs typeface="Consolas" panose="020B0609020204030204" pitchFamily="49" charset="0"/>
              </a:rPr>
              <a:t>	</a:t>
            </a:r>
            <a:r>
              <a:rPr lang="en-US" sz="900" dirty="0" smtClean="0">
                <a:latin typeface="Consolas" panose="020B0609020204030204" pitchFamily="49" charset="0"/>
                <a:cs typeface="Consolas" panose="020B0609020204030204" pitchFamily="49" charset="0"/>
              </a:rPr>
              <a:t>aps</a:t>
            </a:r>
            <a:r>
              <a:rPr lang="en-US" sz="900" dirty="0">
                <a:latin typeface="Consolas" panose="020B0609020204030204" pitchFamily="49" charset="0"/>
                <a:cs typeface="Consolas" panose="020B0609020204030204" pitchFamily="49" charset="0"/>
              </a:rPr>
              <a:t>: </a:t>
            </a:r>
            <a:r>
              <a:rPr lang="en-US" sz="900" dirty="0" smtClean="0">
                <a:latin typeface="Consolas" panose="020B0609020204030204" pitchFamily="49" charset="0"/>
                <a:cs typeface="Consolas" panose="020B0609020204030204" pitchFamily="49" charset="0"/>
              </a:rPr>
              <a:t>{</a:t>
            </a:r>
          </a:p>
          <a:p>
            <a:pPr marL="0" lvl="1" indent="-234596">
              <a:tabLst>
                <a:tab pos="225425" algn="l"/>
                <a:tab pos="463550" algn="l"/>
              </a:tabLst>
            </a:pPr>
            <a:r>
              <a:rPr lang="en-US" sz="900" dirty="0">
                <a:latin typeface="Consolas" panose="020B0609020204030204" pitchFamily="49" charset="0"/>
                <a:cs typeface="Consolas" panose="020B0609020204030204" pitchFamily="49" charset="0"/>
              </a:rPr>
              <a:t>	</a:t>
            </a:r>
            <a:r>
              <a:rPr lang="en-US" sz="900" dirty="0" smtClean="0">
                <a:latin typeface="Consolas" panose="020B0609020204030204" pitchFamily="49" charset="0"/>
                <a:cs typeface="Consolas" panose="020B0609020204030204" pitchFamily="49" charset="0"/>
              </a:rPr>
              <a:t>	alert</a:t>
            </a:r>
            <a:r>
              <a:rPr lang="en-US" sz="900" dirty="0">
                <a:latin typeface="Consolas" panose="020B0609020204030204" pitchFamily="49" charset="0"/>
                <a:cs typeface="Consolas" panose="020B0609020204030204" pitchFamily="49" charset="0"/>
              </a:rPr>
              <a:t>: “</a:t>
            </a:r>
            <a:r>
              <a:rPr lang="en-US" sz="900" dirty="0">
                <a:solidFill>
                  <a:schemeClr val="tx2"/>
                </a:solidFill>
                <a:latin typeface="Consolas" panose="020B0609020204030204" pitchFamily="49" charset="0"/>
                <a:cs typeface="Consolas" panose="020B0609020204030204" pitchFamily="49" charset="0"/>
              </a:rPr>
              <a:t>$(message</a:t>
            </a:r>
            <a:r>
              <a:rPr lang="en-US" sz="900" dirty="0" smtClean="0">
                <a:solidFill>
                  <a:schemeClr val="tx2"/>
                </a:solidFill>
                <a:latin typeface="Consolas" panose="020B0609020204030204" pitchFamily="49" charset="0"/>
                <a:cs typeface="Consolas" panose="020B0609020204030204" pitchFamily="49" charset="0"/>
              </a:rPr>
              <a:t>)</a:t>
            </a:r>
            <a:r>
              <a:rPr lang="en-US" sz="900" dirty="0" smtClean="0">
                <a:latin typeface="Consolas" panose="020B0609020204030204" pitchFamily="49" charset="0"/>
                <a:cs typeface="Consolas" panose="020B0609020204030204" pitchFamily="49" charset="0"/>
              </a:rPr>
              <a:t>”</a:t>
            </a:r>
          </a:p>
          <a:p>
            <a:pPr marL="0" lvl="1" indent="-234596">
              <a:tabLst>
                <a:tab pos="225425" algn="l"/>
                <a:tab pos="463550" algn="l"/>
              </a:tabLst>
            </a:pPr>
            <a:r>
              <a:rPr lang="en-US" sz="900" dirty="0">
                <a:latin typeface="Consolas" panose="020B0609020204030204" pitchFamily="49" charset="0"/>
                <a:cs typeface="Consolas" panose="020B0609020204030204" pitchFamily="49" charset="0"/>
              </a:rPr>
              <a:t>	</a:t>
            </a:r>
            <a:r>
              <a:rPr lang="en-US" sz="900" dirty="0" smtClean="0">
                <a:latin typeface="Consolas" panose="020B0609020204030204" pitchFamily="49" charset="0"/>
                <a:cs typeface="Consolas" panose="020B0609020204030204" pitchFamily="49" charset="0"/>
              </a:rPr>
              <a:t>}</a:t>
            </a:r>
          </a:p>
          <a:p>
            <a:pPr marL="0" lvl="1" indent="-234596">
              <a:tabLst>
                <a:tab pos="225425" algn="l"/>
                <a:tab pos="463550" algn="l"/>
              </a:tabLst>
            </a:pPr>
            <a:r>
              <a:rPr lang="en-US" sz="900" dirty="0" smtClean="0">
                <a:latin typeface="Consolas" panose="020B0609020204030204" pitchFamily="49" charset="0"/>
                <a:cs typeface="Consolas" panose="020B0609020204030204" pitchFamily="49" charset="0"/>
              </a:rPr>
              <a:t>}</a:t>
            </a:r>
            <a:endParaRPr lang="en-US" sz="900" dirty="0">
              <a:latin typeface="Consolas" panose="020B0609020204030204" pitchFamily="49" charset="0"/>
              <a:cs typeface="Consolas" panose="020B0609020204030204" pitchFamily="49" charset="0"/>
            </a:endParaRPr>
          </a:p>
        </p:txBody>
      </p:sp>
      <p:sp>
        <p:nvSpPr>
          <p:cNvPr id="31" name="Rectangle 30"/>
          <p:cNvSpPr/>
          <p:nvPr/>
        </p:nvSpPr>
        <p:spPr>
          <a:xfrm>
            <a:off x="6914683" y="2996303"/>
            <a:ext cx="1864079" cy="415498"/>
          </a:xfrm>
          <a:prstGeom prst="rect">
            <a:avLst/>
          </a:prstGeom>
          <a:solidFill>
            <a:schemeClr val="bg1"/>
          </a:solidFill>
          <a:ln>
            <a:solidFill>
              <a:schemeClr val="tx1"/>
            </a:solidFill>
          </a:ln>
        </p:spPr>
        <p:txBody>
          <a:bodyPr wrap="square" lIns="91440" tIns="0" rIns="0" bIns="0">
            <a:spAutoFit/>
          </a:bodyPr>
          <a:lstStyle/>
          <a:p>
            <a:pPr marL="0" lvl="1" indent="-234596">
              <a:tabLst>
                <a:tab pos="225425" algn="l"/>
                <a:tab pos="463550" algn="l"/>
              </a:tabLst>
            </a:pPr>
            <a:r>
              <a:rPr lang="en-US" sz="900" dirty="0" smtClean="0">
                <a:latin typeface="Consolas" panose="020B0609020204030204" pitchFamily="49" charset="0"/>
                <a:cs typeface="Consolas" panose="020B0609020204030204" pitchFamily="49" charset="0"/>
              </a:rPr>
              <a:t>{</a:t>
            </a:r>
          </a:p>
          <a:p>
            <a:pPr marL="0" lvl="1" indent="-234596">
              <a:tabLst>
                <a:tab pos="225425" algn="l"/>
                <a:tab pos="463550" algn="l"/>
              </a:tabLst>
            </a:pPr>
            <a:r>
              <a:rPr lang="en-US" sz="900" dirty="0">
                <a:latin typeface="Consolas" panose="020B0609020204030204" pitchFamily="49" charset="0"/>
                <a:cs typeface="Consolas" panose="020B0609020204030204" pitchFamily="49" charset="0"/>
              </a:rPr>
              <a:t>	</a:t>
            </a:r>
            <a:r>
              <a:rPr lang="en-US" sz="900" dirty="0" smtClean="0">
                <a:latin typeface="Consolas" panose="020B0609020204030204" pitchFamily="49" charset="0"/>
                <a:cs typeface="Consolas" panose="020B0609020204030204" pitchFamily="49" charset="0"/>
              </a:rPr>
              <a:t>message: “Hello!”</a:t>
            </a:r>
          </a:p>
          <a:p>
            <a:pPr marL="0" lvl="1" indent="-234596">
              <a:tabLst>
                <a:tab pos="225425" algn="l"/>
                <a:tab pos="463550" algn="l"/>
              </a:tabLst>
            </a:pPr>
            <a:r>
              <a:rPr lang="en-US" sz="900" dirty="0" smtClean="0">
                <a:latin typeface="Consolas" panose="020B0609020204030204" pitchFamily="49" charset="0"/>
                <a:cs typeface="Consolas" panose="020B0609020204030204" pitchFamily="49" charset="0"/>
              </a:rPr>
              <a:t>}</a:t>
            </a:r>
            <a:endParaRPr lang="en-US" sz="900" dirty="0">
              <a:latin typeface="Consolas" panose="020B0609020204030204" pitchFamily="49" charset="0"/>
              <a:cs typeface="Consolas" panose="020B0609020204030204" pitchFamily="49" charset="0"/>
            </a:endParaRPr>
          </a:p>
        </p:txBody>
      </p:sp>
      <p:cxnSp>
        <p:nvCxnSpPr>
          <p:cNvPr id="33" name="Straight Connector 32"/>
          <p:cNvCxnSpPr>
            <a:stCxn id="26" idx="2"/>
          </p:cNvCxnSpPr>
          <p:nvPr/>
        </p:nvCxnSpPr>
        <p:spPr>
          <a:xfrm>
            <a:off x="9225583" y="2732023"/>
            <a:ext cx="1166967" cy="531973"/>
          </a:xfrm>
          <a:prstGeom prst="line">
            <a:avLst/>
          </a:prstGeom>
          <a:ln>
            <a:prstDash val="sysDot"/>
            <a:headEnd type="none"/>
            <a:tailEnd type="none"/>
          </a:ln>
        </p:spPr>
        <p:style>
          <a:lnRef idx="1">
            <a:schemeClr val="accent2"/>
          </a:lnRef>
          <a:fillRef idx="0">
            <a:schemeClr val="accent2"/>
          </a:fillRef>
          <a:effectRef idx="0">
            <a:schemeClr val="accent2"/>
          </a:effectRef>
          <a:fontRef idx="minor">
            <a:schemeClr val="tx1"/>
          </a:fontRef>
        </p:style>
      </p:cxnSp>
      <p:cxnSp>
        <p:nvCxnSpPr>
          <p:cNvPr id="34" name="Straight Connector 33"/>
          <p:cNvCxnSpPr>
            <a:stCxn id="30" idx="0"/>
          </p:cNvCxnSpPr>
          <p:nvPr/>
        </p:nvCxnSpPr>
        <p:spPr>
          <a:xfrm flipV="1">
            <a:off x="9900409" y="5030228"/>
            <a:ext cx="787001" cy="440192"/>
          </a:xfrm>
          <a:prstGeom prst="line">
            <a:avLst/>
          </a:prstGeom>
          <a:ln>
            <a:prstDash val="sysDot"/>
            <a:headEnd type="none"/>
            <a:tailEnd type="none"/>
          </a:ln>
        </p:spPr>
        <p:style>
          <a:lnRef idx="1">
            <a:schemeClr val="accent2"/>
          </a:lnRef>
          <a:fillRef idx="0">
            <a:schemeClr val="accent2"/>
          </a:fillRef>
          <a:effectRef idx="0">
            <a:schemeClr val="accent2"/>
          </a:effectRef>
          <a:fontRef idx="minor">
            <a:schemeClr val="tx1"/>
          </a:fontRef>
        </p:style>
      </p:cxnSp>
      <p:cxnSp>
        <p:nvCxnSpPr>
          <p:cNvPr id="37" name="Straight Connector 36"/>
          <p:cNvCxnSpPr>
            <a:stCxn id="31" idx="2"/>
          </p:cNvCxnSpPr>
          <p:nvPr/>
        </p:nvCxnSpPr>
        <p:spPr>
          <a:xfrm>
            <a:off x="7846723" y="3411801"/>
            <a:ext cx="684489" cy="618938"/>
          </a:xfrm>
          <a:prstGeom prst="line">
            <a:avLst/>
          </a:prstGeom>
          <a:ln>
            <a:solidFill>
              <a:schemeClr val="accent3"/>
            </a:solidFill>
            <a:prstDash val="sysDot"/>
            <a:headEnd type="none"/>
            <a:tailEnd type="none"/>
          </a:ln>
        </p:spPr>
        <p:style>
          <a:lnRef idx="1">
            <a:schemeClr val="accent2"/>
          </a:lnRef>
          <a:fillRef idx="0">
            <a:schemeClr val="accent2"/>
          </a:fillRef>
          <a:effectRef idx="0">
            <a:schemeClr val="accent2"/>
          </a:effectRef>
          <a:fontRef idx="minor">
            <a:schemeClr val="tx1"/>
          </a:fontRef>
        </p:style>
      </p:cxnSp>
      <p:sp>
        <p:nvSpPr>
          <p:cNvPr id="41" name="TextBox 40"/>
          <p:cNvSpPr txBox="1"/>
          <p:nvPr/>
        </p:nvSpPr>
        <p:spPr>
          <a:xfrm>
            <a:off x="11188393" y="2522727"/>
            <a:ext cx="650421" cy="230191"/>
          </a:xfrm>
          <a:prstGeom prst="rect">
            <a:avLst/>
          </a:prstGeom>
          <a:solidFill>
            <a:schemeClr val="bg2"/>
          </a:solidFill>
        </p:spPr>
        <p:txBody>
          <a:bodyPr wrap="square" lIns="0" tIns="0" rIns="0" bIns="0" rtlCol="0">
            <a:spAutoFit/>
          </a:bodyPr>
          <a:lstStyle/>
          <a:p>
            <a:pPr algn="ctr" defTabSz="932596"/>
            <a:r>
              <a:rPr lang="en-US" sz="1496" dirty="0" smtClean="0">
                <a:latin typeface="Segoe" pitchFamily="34" charset="0"/>
              </a:rPr>
              <a:t>Hello!</a:t>
            </a:r>
            <a:endParaRPr lang="en-US" sz="1496" dirty="0">
              <a:latin typeface="Segoe" pitchFamily="34" charset="0"/>
            </a:endParaRPr>
          </a:p>
        </p:txBody>
      </p:sp>
      <p:sp>
        <p:nvSpPr>
          <p:cNvPr id="42" name="TextBox 41"/>
          <p:cNvSpPr txBox="1"/>
          <p:nvPr/>
        </p:nvSpPr>
        <p:spPr>
          <a:xfrm>
            <a:off x="11628119" y="5043045"/>
            <a:ext cx="241176" cy="138499"/>
          </a:xfrm>
          <a:prstGeom prst="rect">
            <a:avLst/>
          </a:prstGeom>
          <a:noFill/>
        </p:spPr>
        <p:txBody>
          <a:bodyPr wrap="square" lIns="0" tIns="0" rIns="0" bIns="0" rtlCol="0">
            <a:spAutoFit/>
          </a:bodyPr>
          <a:lstStyle/>
          <a:p>
            <a:pPr algn="ctr" defTabSz="932596"/>
            <a:r>
              <a:rPr lang="en-US" sz="700" dirty="0" smtClean="0">
                <a:latin typeface="Segoe" pitchFamily="34" charset="0"/>
              </a:rPr>
              <a:t>Hello</a:t>
            </a:r>
            <a:r>
              <a:rPr lang="en-US" sz="900" dirty="0" smtClean="0">
                <a:latin typeface="Segoe" pitchFamily="34" charset="0"/>
              </a:rPr>
              <a:t>!</a:t>
            </a:r>
            <a:endParaRPr lang="en-US" sz="900" dirty="0">
              <a:latin typeface="Segoe" pitchFamily="34" charset="0"/>
            </a:endParaRPr>
          </a:p>
        </p:txBody>
      </p:sp>
      <p:sp>
        <p:nvSpPr>
          <p:cNvPr id="32" name="Rounded Rectangle 6"/>
          <p:cNvSpPr/>
          <p:nvPr/>
        </p:nvSpPr>
        <p:spPr bwMode="auto">
          <a:xfrm>
            <a:off x="11587901" y="4868863"/>
            <a:ext cx="321612" cy="609795"/>
          </a:xfrm>
          <a:custGeom>
            <a:avLst/>
            <a:gdLst/>
            <a:ahLst/>
            <a:cxnLst/>
            <a:rect l="l" t="t" r="r" b="b"/>
            <a:pathLst>
              <a:path w="3286897" h="4658497">
                <a:moveTo>
                  <a:pt x="1600200" y="4382531"/>
                </a:moveTo>
                <a:cubicBezTo>
                  <a:pt x="1600200" y="4367744"/>
                  <a:pt x="1588213" y="4355757"/>
                  <a:pt x="1573426" y="4355757"/>
                </a:cubicBezTo>
                <a:lnTo>
                  <a:pt x="811428" y="4355757"/>
                </a:lnTo>
                <a:cubicBezTo>
                  <a:pt x="796641" y="4355757"/>
                  <a:pt x="784654" y="4367744"/>
                  <a:pt x="784654" y="4382531"/>
                </a:cubicBezTo>
                <a:lnTo>
                  <a:pt x="784654" y="4489621"/>
                </a:lnTo>
                <a:cubicBezTo>
                  <a:pt x="784654" y="4504408"/>
                  <a:pt x="796641" y="4516395"/>
                  <a:pt x="811428" y="4516395"/>
                </a:cubicBezTo>
                <a:lnTo>
                  <a:pt x="1573426" y="4516395"/>
                </a:lnTo>
                <a:cubicBezTo>
                  <a:pt x="1588213" y="4516395"/>
                  <a:pt x="1600200" y="4504408"/>
                  <a:pt x="1600200" y="4489621"/>
                </a:cubicBezTo>
                <a:close/>
                <a:moveTo>
                  <a:pt x="2502243" y="4382531"/>
                </a:moveTo>
                <a:cubicBezTo>
                  <a:pt x="2502243" y="4367744"/>
                  <a:pt x="2490256" y="4355757"/>
                  <a:pt x="2475469" y="4355757"/>
                </a:cubicBezTo>
                <a:lnTo>
                  <a:pt x="1713471" y="4355757"/>
                </a:lnTo>
                <a:cubicBezTo>
                  <a:pt x="1698684" y="4355757"/>
                  <a:pt x="1686697" y="4367744"/>
                  <a:pt x="1686697" y="4382531"/>
                </a:cubicBezTo>
                <a:lnTo>
                  <a:pt x="1686697" y="4489621"/>
                </a:lnTo>
                <a:cubicBezTo>
                  <a:pt x="1686697" y="4504408"/>
                  <a:pt x="1698684" y="4516395"/>
                  <a:pt x="1713471" y="4516395"/>
                </a:cubicBezTo>
                <a:lnTo>
                  <a:pt x="2475469" y="4516395"/>
                </a:lnTo>
                <a:cubicBezTo>
                  <a:pt x="2490256" y="4516395"/>
                  <a:pt x="2502243" y="4504408"/>
                  <a:pt x="2502243" y="4489621"/>
                </a:cubicBezTo>
                <a:close/>
                <a:moveTo>
                  <a:pt x="3021231" y="480896"/>
                </a:moveTo>
                <a:cubicBezTo>
                  <a:pt x="3021231" y="375524"/>
                  <a:pt x="2935811" y="290104"/>
                  <a:pt x="2830439" y="290104"/>
                </a:cubicBezTo>
                <a:lnTo>
                  <a:pt x="444108" y="290104"/>
                </a:lnTo>
                <a:cubicBezTo>
                  <a:pt x="338736" y="290104"/>
                  <a:pt x="253316" y="375524"/>
                  <a:pt x="253316" y="480896"/>
                </a:cubicBezTo>
                <a:lnTo>
                  <a:pt x="253316" y="4029043"/>
                </a:lnTo>
                <a:cubicBezTo>
                  <a:pt x="253316" y="4134415"/>
                  <a:pt x="338736" y="4219835"/>
                  <a:pt x="444108" y="4219835"/>
                </a:cubicBezTo>
                <a:lnTo>
                  <a:pt x="2830439" y="4219835"/>
                </a:lnTo>
                <a:cubicBezTo>
                  <a:pt x="2935811" y="4219835"/>
                  <a:pt x="3021231" y="4134415"/>
                  <a:pt x="3021231" y="4029043"/>
                </a:cubicBezTo>
                <a:close/>
                <a:moveTo>
                  <a:pt x="3286897" y="226566"/>
                </a:moveTo>
                <a:lnTo>
                  <a:pt x="3286897" y="4431931"/>
                </a:lnTo>
                <a:cubicBezTo>
                  <a:pt x="3286897" y="4557060"/>
                  <a:pt x="3185460" y="4658497"/>
                  <a:pt x="3060331" y="4658497"/>
                </a:cubicBezTo>
                <a:lnTo>
                  <a:pt x="226566" y="4658497"/>
                </a:lnTo>
                <a:cubicBezTo>
                  <a:pt x="101437" y="4658497"/>
                  <a:pt x="0" y="4557060"/>
                  <a:pt x="0" y="4431931"/>
                </a:cubicBezTo>
                <a:lnTo>
                  <a:pt x="0" y="226566"/>
                </a:lnTo>
                <a:cubicBezTo>
                  <a:pt x="0" y="101437"/>
                  <a:pt x="101437" y="0"/>
                  <a:pt x="226566" y="0"/>
                </a:cubicBezTo>
                <a:lnTo>
                  <a:pt x="3060331" y="0"/>
                </a:lnTo>
                <a:cubicBezTo>
                  <a:pt x="3185460" y="0"/>
                  <a:pt x="3286897" y="101437"/>
                  <a:pt x="3286897" y="226566"/>
                </a:cubicBezTo>
                <a:close/>
              </a:path>
            </a:pathLst>
          </a:custGeom>
          <a:solidFill>
            <a:schemeClr val="tx1"/>
          </a:solid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124342" tIns="62171" rIns="124342" bIns="62171" numCol="1" rtlCol="0" anchor="ctr" anchorCtr="0" compatLnSpc="1">
            <a:prstTxWarp prst="textNoShape">
              <a:avLst/>
            </a:prstTxWarp>
          </a:bodyPr>
          <a:lstStyle/>
          <a:p>
            <a:pPr defTabSz="839330"/>
            <a:endParaRPr lang="en-US" sz="2312" spc="-137" dirty="0">
              <a:solidFill>
                <a:prstClr val="white"/>
              </a:solidFill>
              <a:latin typeface="Segoe Light" pitchFamily="34" charset="0"/>
            </a:endParaRPr>
          </a:p>
        </p:txBody>
      </p:sp>
    </p:spTree>
    <p:extLst>
      <p:ext uri="{BB962C8B-B14F-4D97-AF65-F5344CB8AC3E}">
        <p14:creationId xmlns:p14="http://schemas.microsoft.com/office/powerpoint/2010/main" val="25468842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6" grpId="0" animBg="1"/>
      <p:bldP spid="30" grpId="0" animBg="1"/>
      <p:bldP spid="31" grpId="0" animBg="1"/>
      <p:bldP spid="41" grpId="0" animBg="1"/>
      <p:bldP spid="42" grpId="0"/>
      <p:bldP spid="3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templates for localization</a:t>
            </a:r>
            <a:endParaRPr lang="en-US" dirty="0"/>
          </a:p>
        </p:txBody>
      </p:sp>
      <p:sp>
        <p:nvSpPr>
          <p:cNvPr id="3" name="Text Placeholder 2"/>
          <p:cNvSpPr>
            <a:spLocks noGrp="1"/>
          </p:cNvSpPr>
          <p:nvPr>
            <p:ph type="body" sz="quarter" idx="10"/>
          </p:nvPr>
        </p:nvSpPr>
        <p:spPr>
          <a:xfrm>
            <a:off x="274638" y="1668463"/>
            <a:ext cx="6807812" cy="4145750"/>
          </a:xfrm>
        </p:spPr>
        <p:txBody>
          <a:bodyPr/>
          <a:lstStyle/>
          <a:p>
            <a:pPr marL="0" indent="0">
              <a:buNone/>
            </a:pPr>
            <a:r>
              <a:rPr lang="en-US" dirty="0" smtClean="0">
                <a:solidFill>
                  <a:schemeClr val="accent2"/>
                </a:solidFill>
              </a:rPr>
              <a:t>Registration</a:t>
            </a:r>
          </a:p>
          <a:p>
            <a:pPr marL="339725" indent="-339725"/>
            <a:r>
              <a:rPr lang="en-US" sz="1800" dirty="0" smtClean="0"/>
              <a:t>Client apps can register with personalized templates, e.g. </a:t>
            </a:r>
          </a:p>
          <a:p>
            <a:pPr marL="457200" lvl="2" indent="-225425">
              <a:buFont typeface="Arial" panose="020B0604020202020204" pitchFamily="34" charset="0"/>
              <a:buChar char="•"/>
            </a:pPr>
            <a:r>
              <a:rPr lang="en-US" sz="1400" dirty="0" smtClean="0"/>
              <a:t>Windows tablet wants to receive news in English</a:t>
            </a:r>
          </a:p>
          <a:p>
            <a:pPr marL="457200" lvl="2" indent="-225425">
              <a:buFont typeface="Arial" panose="020B0604020202020204" pitchFamily="34" charset="0"/>
              <a:buChar char="•"/>
            </a:pPr>
            <a:r>
              <a:rPr lang="en-US" sz="1400" dirty="0" smtClean="0"/>
              <a:t>iPhone wants Italian</a:t>
            </a:r>
            <a:endParaRPr lang="en-US" sz="1400" dirty="0" smtClean="0">
              <a:solidFill>
                <a:schemeClr val="tx1"/>
              </a:solidFill>
            </a:endParaRPr>
          </a:p>
          <a:p>
            <a:pPr marL="0" indent="0">
              <a:buNone/>
            </a:pPr>
            <a:r>
              <a:rPr lang="en-US" dirty="0" smtClean="0">
                <a:solidFill>
                  <a:schemeClr val="accent3"/>
                </a:solidFill>
              </a:rPr>
              <a:t>Send notification</a:t>
            </a:r>
          </a:p>
          <a:p>
            <a:pPr marL="339725" indent="-339725"/>
            <a:r>
              <a:rPr lang="en-US" sz="1800" dirty="0" smtClean="0"/>
              <a:t>App back-end sends a message including both languages:  {</a:t>
            </a:r>
            <a:r>
              <a:rPr lang="en-US" sz="1800" dirty="0" err="1" smtClean="0"/>
              <a:t>news_en</a:t>
            </a:r>
            <a:r>
              <a:rPr lang="en-US" sz="1800" dirty="0" smtClean="0"/>
              <a:t>: “Hello!”, </a:t>
            </a:r>
            <a:r>
              <a:rPr lang="en-US" sz="1800" dirty="0" err="1" smtClean="0"/>
              <a:t>news_it</a:t>
            </a:r>
            <a:r>
              <a:rPr lang="en-US" sz="1800" dirty="0" smtClean="0"/>
              <a:t>: “Ciao!”}</a:t>
            </a:r>
          </a:p>
          <a:p>
            <a:pPr marL="0" indent="0">
              <a:buNone/>
            </a:pPr>
            <a:r>
              <a:rPr lang="en-US" dirty="0" smtClean="0">
                <a:solidFill>
                  <a:schemeClr val="accent4"/>
                </a:solidFill>
              </a:rPr>
              <a:t>Template Expressions</a:t>
            </a:r>
          </a:p>
          <a:p>
            <a:pPr marL="339725" indent="-339725"/>
            <a:r>
              <a:rPr lang="en-US" sz="1800" dirty="0" smtClean="0"/>
              <a:t>Templates support a simple expression language:</a:t>
            </a:r>
          </a:p>
          <a:p>
            <a:pPr marL="339725" indent="-339725"/>
            <a:r>
              <a:rPr lang="en-US" sz="1800" dirty="0" smtClean="0"/>
              <a:t>E.g. {‘Elio, ’+$(friend)+’ added you to ’+$(</a:t>
            </a:r>
            <a:r>
              <a:rPr lang="en-US" sz="1800" dirty="0" err="1" smtClean="0"/>
              <a:t>groupName</a:t>
            </a:r>
            <a:r>
              <a:rPr lang="en-US" sz="1800" dirty="0" smtClean="0"/>
              <a:t>)}</a:t>
            </a:r>
          </a:p>
        </p:txBody>
      </p:sp>
      <p:grpSp>
        <p:nvGrpSpPr>
          <p:cNvPr id="5" name="Group 4"/>
          <p:cNvGrpSpPr/>
          <p:nvPr/>
        </p:nvGrpSpPr>
        <p:grpSpPr>
          <a:xfrm>
            <a:off x="8812021" y="3522854"/>
            <a:ext cx="1761070" cy="1209119"/>
            <a:chOff x="8773626" y="2156700"/>
            <a:chExt cx="1726696" cy="1185519"/>
          </a:xfrm>
          <a:solidFill>
            <a:schemeClr val="bg2"/>
          </a:solidFill>
        </p:grpSpPr>
        <p:grpSp>
          <p:nvGrpSpPr>
            <p:cNvPr id="6" name="Group 5"/>
            <p:cNvGrpSpPr/>
            <p:nvPr/>
          </p:nvGrpSpPr>
          <p:grpSpPr>
            <a:xfrm>
              <a:off x="8773626" y="2156700"/>
              <a:ext cx="1726696" cy="1185519"/>
              <a:chOff x="4879203" y="2324936"/>
              <a:chExt cx="1726696" cy="1185519"/>
            </a:xfrm>
            <a:grpFill/>
          </p:grpSpPr>
          <p:sp>
            <p:nvSpPr>
              <p:cNvPr id="8" name="Rectangle 7"/>
              <p:cNvSpPr/>
              <p:nvPr/>
            </p:nvSpPr>
            <p:spPr bwMode="auto">
              <a:xfrm>
                <a:off x="4879203" y="2324936"/>
                <a:ext cx="1726696" cy="1185519"/>
              </a:xfrm>
              <a:prstGeom prst="rect">
                <a:avLst/>
              </a:prstGeom>
              <a:noFill/>
              <a:ln>
                <a:no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124342" tIns="62171" rIns="124342" bIns="62171" numCol="1" rtlCol="0" anchor="ctr" anchorCtr="0" compatLnSpc="1">
                <a:prstTxWarp prst="textNoShape">
                  <a:avLst/>
                </a:prstTxWarp>
              </a:bodyPr>
              <a:lstStyle/>
              <a:p>
                <a:pPr algn="ctr" defTabSz="932289" fontAlgn="base">
                  <a:spcBef>
                    <a:spcPct val="0"/>
                  </a:spcBef>
                  <a:spcAft>
                    <a:spcPct val="0"/>
                  </a:spcAft>
                </a:pPr>
                <a:endParaRPr lang="en-US" sz="1496" dirty="0">
                  <a:solidFill>
                    <a:prstClr val="white"/>
                  </a:solidFill>
                </a:endParaRPr>
              </a:p>
            </p:txBody>
          </p:sp>
          <p:sp>
            <p:nvSpPr>
              <p:cNvPr id="9" name="TextBox 8"/>
              <p:cNvSpPr txBox="1"/>
              <p:nvPr/>
            </p:nvSpPr>
            <p:spPr>
              <a:xfrm>
                <a:off x="4929824" y="3017679"/>
                <a:ext cx="1454353" cy="225698"/>
              </a:xfrm>
              <a:prstGeom prst="rect">
                <a:avLst/>
              </a:prstGeom>
              <a:noFill/>
            </p:spPr>
            <p:txBody>
              <a:bodyPr wrap="none" lIns="124347" tIns="0" rIns="0" bIns="0" rtlCol="0">
                <a:spAutoFit/>
              </a:bodyPr>
              <a:lstStyle/>
              <a:p>
                <a:pPr algn="ctr" defTabSz="932596"/>
                <a:r>
                  <a:rPr lang="en-US" sz="1496" dirty="0" smtClean="0">
                    <a:latin typeface="Segoe" pitchFamily="34" charset="0"/>
                  </a:rPr>
                  <a:t>Notification </a:t>
                </a:r>
                <a:r>
                  <a:rPr lang="en-US" sz="1496" dirty="0">
                    <a:latin typeface="Segoe" pitchFamily="34" charset="0"/>
                  </a:rPr>
                  <a:t>Hub</a:t>
                </a:r>
              </a:p>
            </p:txBody>
          </p:sp>
        </p:grpSp>
        <p:sp>
          <p:nvSpPr>
            <p:cNvPr id="7" name="Freeform 73"/>
            <p:cNvSpPr>
              <a:spLocks noEditPoints="1"/>
            </p:cNvSpPr>
            <p:nvPr/>
          </p:nvSpPr>
          <p:spPr bwMode="auto">
            <a:xfrm>
              <a:off x="9313829" y="2276958"/>
              <a:ext cx="601662" cy="580975"/>
            </a:xfrm>
            <a:custGeom>
              <a:avLst/>
              <a:gdLst>
                <a:gd name="T0" fmla="*/ 1799 w 2278"/>
                <a:gd name="T1" fmla="*/ 879 h 2201"/>
                <a:gd name="T2" fmla="*/ 1711 w 2278"/>
                <a:gd name="T3" fmla="*/ 335 h 2201"/>
                <a:gd name="T4" fmla="*/ 1363 w 2278"/>
                <a:gd name="T5" fmla="*/ 315 h 2201"/>
                <a:gd name="T6" fmla="*/ 1068 w 2278"/>
                <a:gd name="T7" fmla="*/ 0 h 2201"/>
                <a:gd name="T8" fmla="*/ 810 w 2278"/>
                <a:gd name="T9" fmla="*/ 412 h 2201"/>
                <a:gd name="T10" fmla="*/ 408 w 2278"/>
                <a:gd name="T11" fmla="*/ 325 h 2201"/>
                <a:gd name="T12" fmla="*/ 246 w 2278"/>
                <a:gd name="T13" fmla="*/ 841 h 2201"/>
                <a:gd name="T14" fmla="*/ 0 w 2278"/>
                <a:gd name="T15" fmla="*/ 1138 h 2201"/>
                <a:gd name="T16" fmla="*/ 338 w 2278"/>
                <a:gd name="T17" fmla="*/ 1396 h 2201"/>
                <a:gd name="T18" fmla="*/ 166 w 2278"/>
                <a:gd name="T19" fmla="*/ 1885 h 2201"/>
                <a:gd name="T20" fmla="*/ 769 w 2278"/>
                <a:gd name="T21" fmla="*/ 1966 h 2201"/>
                <a:gd name="T22" fmla="*/ 1053 w 2278"/>
                <a:gd name="T23" fmla="*/ 2200 h 2201"/>
                <a:gd name="T24" fmla="*/ 1081 w 2278"/>
                <a:gd name="T25" fmla="*/ 2201 h 2201"/>
                <a:gd name="T26" fmla="*/ 1184 w 2278"/>
                <a:gd name="T27" fmla="*/ 1949 h 2201"/>
                <a:gd name="T28" fmla="*/ 1666 w 2278"/>
                <a:gd name="T29" fmla="*/ 1872 h 2201"/>
                <a:gd name="T30" fmla="*/ 1874 w 2278"/>
                <a:gd name="T31" fmla="*/ 1743 h 2201"/>
                <a:gd name="T32" fmla="*/ 2060 w 2278"/>
                <a:gd name="T33" fmla="*/ 1273 h 2201"/>
                <a:gd name="T34" fmla="*/ 1940 w 2278"/>
                <a:gd name="T35" fmla="*/ 1369 h 2201"/>
                <a:gd name="T36" fmla="*/ 1385 w 2278"/>
                <a:gd name="T37" fmla="*/ 1279 h 2201"/>
                <a:gd name="T38" fmla="*/ 1837 w 2278"/>
                <a:gd name="T39" fmla="*/ 1733 h 2201"/>
                <a:gd name="T40" fmla="*/ 1302 w 2278"/>
                <a:gd name="T41" fmla="*/ 1393 h 2201"/>
                <a:gd name="T42" fmla="*/ 1433 w 2278"/>
                <a:gd name="T43" fmla="*/ 1759 h 2201"/>
                <a:gd name="T44" fmla="*/ 1193 w 2278"/>
                <a:gd name="T45" fmla="*/ 1461 h 2201"/>
                <a:gd name="T46" fmla="*/ 1156 w 2278"/>
                <a:gd name="T47" fmla="*/ 1924 h 2201"/>
                <a:gd name="T48" fmla="*/ 1053 w 2278"/>
                <a:gd name="T49" fmla="*/ 1484 h 2201"/>
                <a:gd name="T50" fmla="*/ 878 w 2278"/>
                <a:gd name="T51" fmla="*/ 1857 h 2201"/>
                <a:gd name="T52" fmla="*/ 804 w 2278"/>
                <a:gd name="T53" fmla="*/ 1753 h 2201"/>
                <a:gd name="T54" fmla="*/ 438 w 2278"/>
                <a:gd name="T55" fmla="*/ 1789 h 2201"/>
                <a:gd name="T56" fmla="*/ 369 w 2278"/>
                <a:gd name="T57" fmla="*/ 1741 h 2201"/>
                <a:gd name="T58" fmla="*/ 551 w 2278"/>
                <a:gd name="T59" fmla="*/ 1362 h 2201"/>
                <a:gd name="T60" fmla="*/ 447 w 2278"/>
                <a:gd name="T61" fmla="*/ 1287 h 2201"/>
                <a:gd name="T62" fmla="*/ 723 w 2278"/>
                <a:gd name="T63" fmla="*/ 1153 h 2201"/>
                <a:gd name="T64" fmla="*/ 253 w 2278"/>
                <a:gd name="T65" fmla="*/ 1023 h 2201"/>
                <a:gd name="T66" fmla="*/ 745 w 2278"/>
                <a:gd name="T67" fmla="*/ 1014 h 2201"/>
                <a:gd name="T68" fmla="*/ 386 w 2278"/>
                <a:gd name="T69" fmla="*/ 736 h 2201"/>
                <a:gd name="T70" fmla="*/ 813 w 2278"/>
                <a:gd name="T71" fmla="*/ 904 h 2201"/>
                <a:gd name="T72" fmla="*/ 701 w 2278"/>
                <a:gd name="T73" fmla="*/ 530 h 2201"/>
                <a:gd name="T74" fmla="*/ 944 w 2278"/>
                <a:gd name="T75" fmla="*/ 815 h 2201"/>
                <a:gd name="T76" fmla="*/ 996 w 2278"/>
                <a:gd name="T77" fmla="*/ 287 h 2201"/>
                <a:gd name="T78" fmla="*/ 1083 w 2278"/>
                <a:gd name="T79" fmla="*/ 792 h 2201"/>
                <a:gd name="T80" fmla="*/ 1253 w 2278"/>
                <a:gd name="T81" fmla="*/ 424 h 2201"/>
                <a:gd name="T82" fmla="*/ 1331 w 2278"/>
                <a:gd name="T83" fmla="*/ 529 h 2201"/>
                <a:gd name="T84" fmla="*/ 1558 w 2278"/>
                <a:gd name="T85" fmla="*/ 488 h 2201"/>
                <a:gd name="T86" fmla="*/ 1618 w 2278"/>
                <a:gd name="T87" fmla="*/ 610 h 2201"/>
                <a:gd name="T88" fmla="*/ 1586 w 2278"/>
                <a:gd name="T89" fmla="*/ 914 h 2201"/>
                <a:gd name="T90" fmla="*/ 1690 w 2278"/>
                <a:gd name="T91" fmla="*/ 989 h 2201"/>
                <a:gd name="T92" fmla="*/ 1414 w 2278"/>
                <a:gd name="T93" fmla="*/ 1123 h 2201"/>
                <a:gd name="T94" fmla="*/ 2028 w 2278"/>
                <a:gd name="T95" fmla="*/ 1253 h 2201"/>
                <a:gd name="T96" fmla="*/ 1292 w 2278"/>
                <a:gd name="T97" fmla="*/ 936 h 2201"/>
                <a:gd name="T98" fmla="*/ 1083 w 2278"/>
                <a:gd name="T99" fmla="*/ 837 h 2201"/>
                <a:gd name="T100" fmla="*/ 945 w 2278"/>
                <a:gd name="T101" fmla="*/ 863 h 2201"/>
                <a:gd name="T102" fmla="*/ 787 w 2278"/>
                <a:gd name="T103" fmla="*/ 1031 h 2201"/>
                <a:gd name="T104" fmla="*/ 787 w 2278"/>
                <a:gd name="T105" fmla="*/ 1245 h 2201"/>
                <a:gd name="T106" fmla="*/ 945 w 2278"/>
                <a:gd name="T107" fmla="*/ 1412 h 2201"/>
                <a:gd name="T108" fmla="*/ 1083 w 2278"/>
                <a:gd name="T109" fmla="*/ 1439 h 2201"/>
                <a:gd name="T110" fmla="*/ 1292 w 2278"/>
                <a:gd name="T111" fmla="*/ 1340 h 2201"/>
                <a:gd name="T112" fmla="*/ 1370 w 2278"/>
                <a:gd name="T113" fmla="*/ 1138 h 2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78" h="2201">
                  <a:moveTo>
                    <a:pt x="2125" y="983"/>
                  </a:moveTo>
                  <a:cubicBezTo>
                    <a:pt x="2074" y="983"/>
                    <a:pt x="2030" y="1007"/>
                    <a:pt x="2002" y="1045"/>
                  </a:cubicBezTo>
                  <a:cubicBezTo>
                    <a:pt x="1787" y="929"/>
                    <a:pt x="1787" y="929"/>
                    <a:pt x="1787" y="929"/>
                  </a:cubicBezTo>
                  <a:cubicBezTo>
                    <a:pt x="1795" y="914"/>
                    <a:pt x="1799" y="897"/>
                    <a:pt x="1799" y="879"/>
                  </a:cubicBezTo>
                  <a:cubicBezTo>
                    <a:pt x="1799" y="828"/>
                    <a:pt x="1764" y="785"/>
                    <a:pt x="1715" y="773"/>
                  </a:cubicBezTo>
                  <a:cubicBezTo>
                    <a:pt x="1729" y="640"/>
                    <a:pt x="1729" y="640"/>
                    <a:pt x="1729" y="640"/>
                  </a:cubicBezTo>
                  <a:cubicBezTo>
                    <a:pt x="1805" y="630"/>
                    <a:pt x="1863" y="566"/>
                    <a:pt x="1863" y="488"/>
                  </a:cubicBezTo>
                  <a:cubicBezTo>
                    <a:pt x="1863" y="404"/>
                    <a:pt x="1795" y="335"/>
                    <a:pt x="1711" y="335"/>
                  </a:cubicBezTo>
                  <a:cubicBezTo>
                    <a:pt x="1645" y="335"/>
                    <a:pt x="1589" y="377"/>
                    <a:pt x="1567" y="435"/>
                  </a:cubicBezTo>
                  <a:cubicBezTo>
                    <a:pt x="1472" y="427"/>
                    <a:pt x="1472" y="427"/>
                    <a:pt x="1472" y="427"/>
                  </a:cubicBezTo>
                  <a:cubicBezTo>
                    <a:pt x="1472" y="426"/>
                    <a:pt x="1472" y="425"/>
                    <a:pt x="1472" y="424"/>
                  </a:cubicBezTo>
                  <a:cubicBezTo>
                    <a:pt x="1472" y="364"/>
                    <a:pt x="1423" y="315"/>
                    <a:pt x="1363" y="315"/>
                  </a:cubicBezTo>
                  <a:cubicBezTo>
                    <a:pt x="1334" y="315"/>
                    <a:pt x="1309" y="326"/>
                    <a:pt x="1289" y="343"/>
                  </a:cubicBezTo>
                  <a:cubicBezTo>
                    <a:pt x="1187" y="250"/>
                    <a:pt x="1187" y="250"/>
                    <a:pt x="1187" y="250"/>
                  </a:cubicBezTo>
                  <a:cubicBezTo>
                    <a:pt x="1208" y="223"/>
                    <a:pt x="1221" y="190"/>
                    <a:pt x="1221" y="153"/>
                  </a:cubicBezTo>
                  <a:cubicBezTo>
                    <a:pt x="1221" y="69"/>
                    <a:pt x="1153" y="0"/>
                    <a:pt x="1068" y="0"/>
                  </a:cubicBezTo>
                  <a:cubicBezTo>
                    <a:pt x="984" y="0"/>
                    <a:pt x="916" y="69"/>
                    <a:pt x="916" y="153"/>
                  </a:cubicBezTo>
                  <a:cubicBezTo>
                    <a:pt x="916" y="197"/>
                    <a:pt x="935" y="237"/>
                    <a:pt x="965" y="265"/>
                  </a:cubicBezTo>
                  <a:cubicBezTo>
                    <a:pt x="856" y="422"/>
                    <a:pt x="856" y="422"/>
                    <a:pt x="856" y="422"/>
                  </a:cubicBezTo>
                  <a:cubicBezTo>
                    <a:pt x="842" y="416"/>
                    <a:pt x="827" y="412"/>
                    <a:pt x="810" y="412"/>
                  </a:cubicBezTo>
                  <a:cubicBezTo>
                    <a:pt x="760" y="412"/>
                    <a:pt x="717" y="446"/>
                    <a:pt x="705" y="493"/>
                  </a:cubicBezTo>
                  <a:cubicBezTo>
                    <a:pt x="561" y="480"/>
                    <a:pt x="561" y="480"/>
                    <a:pt x="561" y="480"/>
                  </a:cubicBezTo>
                  <a:cubicBezTo>
                    <a:pt x="561" y="480"/>
                    <a:pt x="561" y="479"/>
                    <a:pt x="561" y="478"/>
                  </a:cubicBezTo>
                  <a:cubicBezTo>
                    <a:pt x="561" y="394"/>
                    <a:pt x="493" y="325"/>
                    <a:pt x="408" y="325"/>
                  </a:cubicBezTo>
                  <a:cubicBezTo>
                    <a:pt x="324" y="325"/>
                    <a:pt x="256" y="394"/>
                    <a:pt x="256" y="478"/>
                  </a:cubicBezTo>
                  <a:cubicBezTo>
                    <a:pt x="256" y="546"/>
                    <a:pt x="300" y="603"/>
                    <a:pt x="362" y="623"/>
                  </a:cubicBezTo>
                  <a:cubicBezTo>
                    <a:pt x="348" y="732"/>
                    <a:pt x="348" y="732"/>
                    <a:pt x="348" y="732"/>
                  </a:cubicBezTo>
                  <a:cubicBezTo>
                    <a:pt x="291" y="736"/>
                    <a:pt x="246" y="783"/>
                    <a:pt x="246" y="841"/>
                  </a:cubicBezTo>
                  <a:cubicBezTo>
                    <a:pt x="246" y="873"/>
                    <a:pt x="259" y="901"/>
                    <a:pt x="281" y="921"/>
                  </a:cubicBezTo>
                  <a:cubicBezTo>
                    <a:pt x="221" y="1002"/>
                    <a:pt x="221" y="1002"/>
                    <a:pt x="221" y="1002"/>
                  </a:cubicBezTo>
                  <a:cubicBezTo>
                    <a:pt x="201" y="991"/>
                    <a:pt x="177" y="985"/>
                    <a:pt x="153" y="985"/>
                  </a:cubicBezTo>
                  <a:cubicBezTo>
                    <a:pt x="68" y="985"/>
                    <a:pt x="0" y="1054"/>
                    <a:pt x="0" y="1138"/>
                  </a:cubicBezTo>
                  <a:cubicBezTo>
                    <a:pt x="0" y="1222"/>
                    <a:pt x="68" y="1291"/>
                    <a:pt x="153" y="1291"/>
                  </a:cubicBezTo>
                  <a:cubicBezTo>
                    <a:pt x="190" y="1291"/>
                    <a:pt x="225" y="1277"/>
                    <a:pt x="251" y="1254"/>
                  </a:cubicBezTo>
                  <a:cubicBezTo>
                    <a:pt x="354" y="1339"/>
                    <a:pt x="354" y="1339"/>
                    <a:pt x="354" y="1339"/>
                  </a:cubicBezTo>
                  <a:cubicBezTo>
                    <a:pt x="344" y="1356"/>
                    <a:pt x="338" y="1375"/>
                    <a:pt x="338" y="1396"/>
                  </a:cubicBezTo>
                  <a:cubicBezTo>
                    <a:pt x="338" y="1436"/>
                    <a:pt x="359" y="1471"/>
                    <a:pt x="392" y="1490"/>
                  </a:cubicBezTo>
                  <a:cubicBezTo>
                    <a:pt x="332" y="1733"/>
                    <a:pt x="332" y="1733"/>
                    <a:pt x="332" y="1733"/>
                  </a:cubicBezTo>
                  <a:cubicBezTo>
                    <a:pt x="328" y="1732"/>
                    <a:pt x="323" y="1732"/>
                    <a:pt x="319" y="1732"/>
                  </a:cubicBezTo>
                  <a:cubicBezTo>
                    <a:pt x="235" y="1732"/>
                    <a:pt x="166" y="1800"/>
                    <a:pt x="166" y="1885"/>
                  </a:cubicBezTo>
                  <a:cubicBezTo>
                    <a:pt x="166" y="1969"/>
                    <a:pt x="235" y="2038"/>
                    <a:pt x="319" y="2038"/>
                  </a:cubicBezTo>
                  <a:cubicBezTo>
                    <a:pt x="399" y="2038"/>
                    <a:pt x="464" y="1977"/>
                    <a:pt x="471" y="1899"/>
                  </a:cubicBezTo>
                  <a:cubicBezTo>
                    <a:pt x="664" y="1884"/>
                    <a:pt x="664" y="1884"/>
                    <a:pt x="664" y="1884"/>
                  </a:cubicBezTo>
                  <a:cubicBezTo>
                    <a:pt x="676" y="1931"/>
                    <a:pt x="718" y="1966"/>
                    <a:pt x="769" y="1966"/>
                  </a:cubicBezTo>
                  <a:cubicBezTo>
                    <a:pt x="802" y="1966"/>
                    <a:pt x="832" y="1951"/>
                    <a:pt x="852" y="1928"/>
                  </a:cubicBezTo>
                  <a:cubicBezTo>
                    <a:pt x="931" y="1982"/>
                    <a:pt x="931" y="1982"/>
                    <a:pt x="931" y="1982"/>
                  </a:cubicBezTo>
                  <a:cubicBezTo>
                    <a:pt x="921" y="2002"/>
                    <a:pt x="916" y="2024"/>
                    <a:pt x="916" y="2049"/>
                  </a:cubicBezTo>
                  <a:cubicBezTo>
                    <a:pt x="916" y="2128"/>
                    <a:pt x="976" y="2193"/>
                    <a:pt x="1053" y="2200"/>
                  </a:cubicBezTo>
                  <a:cubicBezTo>
                    <a:pt x="1053" y="2201"/>
                    <a:pt x="1053" y="2201"/>
                    <a:pt x="1053" y="2201"/>
                  </a:cubicBezTo>
                  <a:cubicBezTo>
                    <a:pt x="1056" y="2201"/>
                    <a:pt x="1056" y="2201"/>
                    <a:pt x="1056" y="2201"/>
                  </a:cubicBezTo>
                  <a:cubicBezTo>
                    <a:pt x="1060" y="2201"/>
                    <a:pt x="1064" y="2201"/>
                    <a:pt x="1068" y="2201"/>
                  </a:cubicBezTo>
                  <a:cubicBezTo>
                    <a:pt x="1073" y="2201"/>
                    <a:pt x="1077" y="2201"/>
                    <a:pt x="1081" y="2201"/>
                  </a:cubicBezTo>
                  <a:cubicBezTo>
                    <a:pt x="1083" y="2201"/>
                    <a:pt x="1083" y="2201"/>
                    <a:pt x="1083" y="2201"/>
                  </a:cubicBezTo>
                  <a:cubicBezTo>
                    <a:pt x="1083" y="2201"/>
                    <a:pt x="1083" y="2201"/>
                    <a:pt x="1083" y="2201"/>
                  </a:cubicBezTo>
                  <a:cubicBezTo>
                    <a:pt x="1161" y="2193"/>
                    <a:pt x="1221" y="2128"/>
                    <a:pt x="1221" y="2049"/>
                  </a:cubicBezTo>
                  <a:cubicBezTo>
                    <a:pt x="1221" y="2011"/>
                    <a:pt x="1207" y="1976"/>
                    <a:pt x="1184" y="1949"/>
                  </a:cubicBezTo>
                  <a:cubicBezTo>
                    <a:pt x="1268" y="1853"/>
                    <a:pt x="1268" y="1853"/>
                    <a:pt x="1268" y="1853"/>
                  </a:cubicBezTo>
                  <a:cubicBezTo>
                    <a:pt x="1285" y="1863"/>
                    <a:pt x="1304" y="1869"/>
                    <a:pt x="1324" y="1869"/>
                  </a:cubicBezTo>
                  <a:cubicBezTo>
                    <a:pt x="1364" y="1869"/>
                    <a:pt x="1399" y="1847"/>
                    <a:pt x="1418" y="1815"/>
                  </a:cubicBezTo>
                  <a:cubicBezTo>
                    <a:pt x="1666" y="1872"/>
                    <a:pt x="1666" y="1872"/>
                    <a:pt x="1666" y="1872"/>
                  </a:cubicBezTo>
                  <a:cubicBezTo>
                    <a:pt x="1665" y="1876"/>
                    <a:pt x="1665" y="1880"/>
                    <a:pt x="1665" y="1885"/>
                  </a:cubicBezTo>
                  <a:cubicBezTo>
                    <a:pt x="1665" y="1969"/>
                    <a:pt x="1734" y="2038"/>
                    <a:pt x="1818" y="2038"/>
                  </a:cubicBezTo>
                  <a:cubicBezTo>
                    <a:pt x="1902" y="2038"/>
                    <a:pt x="1971" y="1969"/>
                    <a:pt x="1971" y="1885"/>
                  </a:cubicBezTo>
                  <a:cubicBezTo>
                    <a:pt x="1971" y="1820"/>
                    <a:pt x="1931" y="1765"/>
                    <a:pt x="1874" y="1743"/>
                  </a:cubicBezTo>
                  <a:cubicBezTo>
                    <a:pt x="1893" y="1572"/>
                    <a:pt x="1893" y="1572"/>
                    <a:pt x="1893" y="1572"/>
                  </a:cubicBezTo>
                  <a:cubicBezTo>
                    <a:pt x="1949" y="1567"/>
                    <a:pt x="1994" y="1520"/>
                    <a:pt x="1994" y="1463"/>
                  </a:cubicBezTo>
                  <a:cubicBezTo>
                    <a:pt x="1994" y="1436"/>
                    <a:pt x="1984" y="1412"/>
                    <a:pt x="1969" y="1393"/>
                  </a:cubicBezTo>
                  <a:cubicBezTo>
                    <a:pt x="2060" y="1273"/>
                    <a:pt x="2060" y="1273"/>
                    <a:pt x="2060" y="1273"/>
                  </a:cubicBezTo>
                  <a:cubicBezTo>
                    <a:pt x="2080" y="1283"/>
                    <a:pt x="2102" y="1288"/>
                    <a:pt x="2125" y="1288"/>
                  </a:cubicBezTo>
                  <a:cubicBezTo>
                    <a:pt x="2209" y="1288"/>
                    <a:pt x="2278" y="1220"/>
                    <a:pt x="2278" y="1135"/>
                  </a:cubicBezTo>
                  <a:cubicBezTo>
                    <a:pt x="2278" y="1051"/>
                    <a:pt x="2209" y="983"/>
                    <a:pt x="2125" y="983"/>
                  </a:cubicBezTo>
                  <a:close/>
                  <a:moveTo>
                    <a:pt x="1940" y="1369"/>
                  </a:moveTo>
                  <a:cubicBezTo>
                    <a:pt x="1924" y="1359"/>
                    <a:pt x="1905" y="1353"/>
                    <a:pt x="1884" y="1353"/>
                  </a:cubicBezTo>
                  <a:cubicBezTo>
                    <a:pt x="1838" y="1353"/>
                    <a:pt x="1798" y="1383"/>
                    <a:pt x="1782" y="1424"/>
                  </a:cubicBezTo>
                  <a:cubicBezTo>
                    <a:pt x="1392" y="1262"/>
                    <a:pt x="1392" y="1262"/>
                    <a:pt x="1392" y="1262"/>
                  </a:cubicBezTo>
                  <a:cubicBezTo>
                    <a:pt x="1390" y="1268"/>
                    <a:pt x="1387" y="1273"/>
                    <a:pt x="1385" y="1279"/>
                  </a:cubicBezTo>
                  <a:cubicBezTo>
                    <a:pt x="1777" y="1441"/>
                    <a:pt x="1777" y="1441"/>
                    <a:pt x="1777" y="1441"/>
                  </a:cubicBezTo>
                  <a:cubicBezTo>
                    <a:pt x="1776" y="1448"/>
                    <a:pt x="1775" y="1455"/>
                    <a:pt x="1775" y="1463"/>
                  </a:cubicBezTo>
                  <a:cubicBezTo>
                    <a:pt x="1775" y="1513"/>
                    <a:pt x="1809" y="1555"/>
                    <a:pt x="1855" y="1568"/>
                  </a:cubicBezTo>
                  <a:cubicBezTo>
                    <a:pt x="1837" y="1733"/>
                    <a:pt x="1837" y="1733"/>
                    <a:pt x="1837" y="1733"/>
                  </a:cubicBezTo>
                  <a:cubicBezTo>
                    <a:pt x="1831" y="1733"/>
                    <a:pt x="1825" y="1732"/>
                    <a:pt x="1818" y="1732"/>
                  </a:cubicBezTo>
                  <a:cubicBezTo>
                    <a:pt x="1781" y="1732"/>
                    <a:pt x="1746" y="1746"/>
                    <a:pt x="1720" y="1768"/>
                  </a:cubicBezTo>
                  <a:cubicBezTo>
                    <a:pt x="1324" y="1372"/>
                    <a:pt x="1324" y="1372"/>
                    <a:pt x="1324" y="1372"/>
                  </a:cubicBezTo>
                  <a:cubicBezTo>
                    <a:pt x="1317" y="1379"/>
                    <a:pt x="1310" y="1386"/>
                    <a:pt x="1302" y="1393"/>
                  </a:cubicBezTo>
                  <a:cubicBezTo>
                    <a:pt x="1699" y="1789"/>
                    <a:pt x="1699" y="1789"/>
                    <a:pt x="1699" y="1789"/>
                  </a:cubicBezTo>
                  <a:cubicBezTo>
                    <a:pt x="1688" y="1803"/>
                    <a:pt x="1679" y="1818"/>
                    <a:pt x="1674" y="1835"/>
                  </a:cubicBezTo>
                  <a:cubicBezTo>
                    <a:pt x="1432" y="1779"/>
                    <a:pt x="1432" y="1779"/>
                    <a:pt x="1432" y="1779"/>
                  </a:cubicBezTo>
                  <a:cubicBezTo>
                    <a:pt x="1433" y="1773"/>
                    <a:pt x="1433" y="1766"/>
                    <a:pt x="1433" y="1759"/>
                  </a:cubicBezTo>
                  <a:cubicBezTo>
                    <a:pt x="1433" y="1699"/>
                    <a:pt x="1385" y="1650"/>
                    <a:pt x="1324" y="1650"/>
                  </a:cubicBezTo>
                  <a:cubicBezTo>
                    <a:pt x="1313" y="1650"/>
                    <a:pt x="1302" y="1652"/>
                    <a:pt x="1292" y="1655"/>
                  </a:cubicBezTo>
                  <a:cubicBezTo>
                    <a:pt x="1209" y="1454"/>
                    <a:pt x="1209" y="1454"/>
                    <a:pt x="1209" y="1454"/>
                  </a:cubicBezTo>
                  <a:cubicBezTo>
                    <a:pt x="1204" y="1457"/>
                    <a:pt x="1198" y="1459"/>
                    <a:pt x="1193" y="1461"/>
                  </a:cubicBezTo>
                  <a:cubicBezTo>
                    <a:pt x="1276" y="1662"/>
                    <a:pt x="1276" y="1662"/>
                    <a:pt x="1276" y="1662"/>
                  </a:cubicBezTo>
                  <a:cubicBezTo>
                    <a:pt x="1240" y="1680"/>
                    <a:pt x="1215" y="1717"/>
                    <a:pt x="1215" y="1759"/>
                  </a:cubicBezTo>
                  <a:cubicBezTo>
                    <a:pt x="1215" y="1786"/>
                    <a:pt x="1224" y="1810"/>
                    <a:pt x="1240" y="1828"/>
                  </a:cubicBezTo>
                  <a:cubicBezTo>
                    <a:pt x="1156" y="1924"/>
                    <a:pt x="1156" y="1924"/>
                    <a:pt x="1156" y="1924"/>
                  </a:cubicBezTo>
                  <a:cubicBezTo>
                    <a:pt x="1135" y="1909"/>
                    <a:pt x="1110" y="1899"/>
                    <a:pt x="1083" y="1897"/>
                  </a:cubicBezTo>
                  <a:cubicBezTo>
                    <a:pt x="1083" y="1484"/>
                    <a:pt x="1083" y="1484"/>
                    <a:pt x="1083" y="1484"/>
                  </a:cubicBezTo>
                  <a:cubicBezTo>
                    <a:pt x="1078" y="1484"/>
                    <a:pt x="1073" y="1484"/>
                    <a:pt x="1068" y="1484"/>
                  </a:cubicBezTo>
                  <a:cubicBezTo>
                    <a:pt x="1063" y="1484"/>
                    <a:pt x="1058" y="1484"/>
                    <a:pt x="1053" y="1484"/>
                  </a:cubicBezTo>
                  <a:cubicBezTo>
                    <a:pt x="1053" y="1897"/>
                    <a:pt x="1053" y="1897"/>
                    <a:pt x="1053" y="1897"/>
                  </a:cubicBezTo>
                  <a:cubicBezTo>
                    <a:pt x="1013" y="1901"/>
                    <a:pt x="977" y="1920"/>
                    <a:pt x="952" y="1950"/>
                  </a:cubicBezTo>
                  <a:cubicBezTo>
                    <a:pt x="871" y="1895"/>
                    <a:pt x="871" y="1895"/>
                    <a:pt x="871" y="1895"/>
                  </a:cubicBezTo>
                  <a:cubicBezTo>
                    <a:pt x="876" y="1883"/>
                    <a:pt x="878" y="1870"/>
                    <a:pt x="878" y="1857"/>
                  </a:cubicBezTo>
                  <a:cubicBezTo>
                    <a:pt x="878" y="1815"/>
                    <a:pt x="855" y="1779"/>
                    <a:pt x="820" y="1760"/>
                  </a:cubicBezTo>
                  <a:cubicBezTo>
                    <a:pt x="944" y="1461"/>
                    <a:pt x="944" y="1461"/>
                    <a:pt x="944" y="1461"/>
                  </a:cubicBezTo>
                  <a:cubicBezTo>
                    <a:pt x="939" y="1459"/>
                    <a:pt x="933" y="1457"/>
                    <a:pt x="928" y="1454"/>
                  </a:cubicBezTo>
                  <a:cubicBezTo>
                    <a:pt x="804" y="1753"/>
                    <a:pt x="804" y="1753"/>
                    <a:pt x="804" y="1753"/>
                  </a:cubicBezTo>
                  <a:cubicBezTo>
                    <a:pt x="793" y="1749"/>
                    <a:pt x="781" y="1747"/>
                    <a:pt x="769" y="1747"/>
                  </a:cubicBezTo>
                  <a:cubicBezTo>
                    <a:pt x="712" y="1747"/>
                    <a:pt x="666" y="1791"/>
                    <a:pt x="660" y="1846"/>
                  </a:cubicBezTo>
                  <a:cubicBezTo>
                    <a:pt x="470" y="1861"/>
                    <a:pt x="470" y="1861"/>
                    <a:pt x="470" y="1861"/>
                  </a:cubicBezTo>
                  <a:cubicBezTo>
                    <a:pt x="466" y="1834"/>
                    <a:pt x="454" y="1810"/>
                    <a:pt x="438" y="1789"/>
                  </a:cubicBezTo>
                  <a:cubicBezTo>
                    <a:pt x="835" y="1393"/>
                    <a:pt x="835" y="1393"/>
                    <a:pt x="835" y="1393"/>
                  </a:cubicBezTo>
                  <a:cubicBezTo>
                    <a:pt x="827" y="1386"/>
                    <a:pt x="820" y="1379"/>
                    <a:pt x="813" y="1372"/>
                  </a:cubicBezTo>
                  <a:cubicBezTo>
                    <a:pt x="417" y="1768"/>
                    <a:pt x="417" y="1768"/>
                    <a:pt x="417" y="1768"/>
                  </a:cubicBezTo>
                  <a:cubicBezTo>
                    <a:pt x="403" y="1756"/>
                    <a:pt x="387" y="1747"/>
                    <a:pt x="369" y="1741"/>
                  </a:cubicBezTo>
                  <a:cubicBezTo>
                    <a:pt x="428" y="1504"/>
                    <a:pt x="428" y="1504"/>
                    <a:pt x="428" y="1504"/>
                  </a:cubicBezTo>
                  <a:cubicBezTo>
                    <a:pt x="434" y="1505"/>
                    <a:pt x="440" y="1505"/>
                    <a:pt x="447" y="1505"/>
                  </a:cubicBezTo>
                  <a:cubicBezTo>
                    <a:pt x="507" y="1505"/>
                    <a:pt x="556" y="1457"/>
                    <a:pt x="556" y="1396"/>
                  </a:cubicBezTo>
                  <a:cubicBezTo>
                    <a:pt x="556" y="1384"/>
                    <a:pt x="554" y="1373"/>
                    <a:pt x="551" y="1362"/>
                  </a:cubicBezTo>
                  <a:cubicBezTo>
                    <a:pt x="752" y="1279"/>
                    <a:pt x="752" y="1279"/>
                    <a:pt x="752" y="1279"/>
                  </a:cubicBezTo>
                  <a:cubicBezTo>
                    <a:pt x="750" y="1273"/>
                    <a:pt x="747" y="1268"/>
                    <a:pt x="745" y="1262"/>
                  </a:cubicBezTo>
                  <a:cubicBezTo>
                    <a:pt x="544" y="1345"/>
                    <a:pt x="544" y="1345"/>
                    <a:pt x="544" y="1345"/>
                  </a:cubicBezTo>
                  <a:cubicBezTo>
                    <a:pt x="525" y="1311"/>
                    <a:pt x="489" y="1287"/>
                    <a:pt x="447" y="1287"/>
                  </a:cubicBezTo>
                  <a:cubicBezTo>
                    <a:pt x="421" y="1287"/>
                    <a:pt x="397" y="1296"/>
                    <a:pt x="379" y="1311"/>
                  </a:cubicBezTo>
                  <a:cubicBezTo>
                    <a:pt x="277" y="1226"/>
                    <a:pt x="277" y="1226"/>
                    <a:pt x="277" y="1226"/>
                  </a:cubicBezTo>
                  <a:cubicBezTo>
                    <a:pt x="292" y="1205"/>
                    <a:pt x="302" y="1180"/>
                    <a:pt x="305" y="1153"/>
                  </a:cubicBezTo>
                  <a:cubicBezTo>
                    <a:pt x="723" y="1153"/>
                    <a:pt x="723" y="1153"/>
                    <a:pt x="723" y="1153"/>
                  </a:cubicBezTo>
                  <a:cubicBezTo>
                    <a:pt x="722" y="1148"/>
                    <a:pt x="722" y="1143"/>
                    <a:pt x="722" y="1138"/>
                  </a:cubicBezTo>
                  <a:cubicBezTo>
                    <a:pt x="722" y="1133"/>
                    <a:pt x="722" y="1128"/>
                    <a:pt x="723" y="1123"/>
                  </a:cubicBezTo>
                  <a:cubicBezTo>
                    <a:pt x="305" y="1123"/>
                    <a:pt x="305" y="1123"/>
                    <a:pt x="305" y="1123"/>
                  </a:cubicBezTo>
                  <a:cubicBezTo>
                    <a:pt x="301" y="1083"/>
                    <a:pt x="281" y="1048"/>
                    <a:pt x="253" y="1023"/>
                  </a:cubicBezTo>
                  <a:cubicBezTo>
                    <a:pt x="312" y="942"/>
                    <a:pt x="312" y="942"/>
                    <a:pt x="312" y="942"/>
                  </a:cubicBezTo>
                  <a:cubicBezTo>
                    <a:pt x="325" y="947"/>
                    <a:pt x="340" y="950"/>
                    <a:pt x="355" y="950"/>
                  </a:cubicBezTo>
                  <a:cubicBezTo>
                    <a:pt x="397" y="950"/>
                    <a:pt x="433" y="927"/>
                    <a:pt x="451" y="892"/>
                  </a:cubicBezTo>
                  <a:cubicBezTo>
                    <a:pt x="745" y="1014"/>
                    <a:pt x="745" y="1014"/>
                    <a:pt x="745" y="1014"/>
                  </a:cubicBezTo>
                  <a:cubicBezTo>
                    <a:pt x="747" y="1008"/>
                    <a:pt x="750" y="1003"/>
                    <a:pt x="752" y="997"/>
                  </a:cubicBezTo>
                  <a:cubicBezTo>
                    <a:pt x="458" y="875"/>
                    <a:pt x="458" y="875"/>
                    <a:pt x="458" y="875"/>
                  </a:cubicBezTo>
                  <a:cubicBezTo>
                    <a:pt x="462" y="865"/>
                    <a:pt x="464" y="853"/>
                    <a:pt x="464" y="841"/>
                  </a:cubicBezTo>
                  <a:cubicBezTo>
                    <a:pt x="464" y="792"/>
                    <a:pt x="431" y="750"/>
                    <a:pt x="386" y="736"/>
                  </a:cubicBezTo>
                  <a:cubicBezTo>
                    <a:pt x="399" y="630"/>
                    <a:pt x="399" y="630"/>
                    <a:pt x="399" y="630"/>
                  </a:cubicBezTo>
                  <a:cubicBezTo>
                    <a:pt x="402" y="630"/>
                    <a:pt x="405" y="631"/>
                    <a:pt x="408" y="631"/>
                  </a:cubicBezTo>
                  <a:cubicBezTo>
                    <a:pt x="445" y="631"/>
                    <a:pt x="479" y="618"/>
                    <a:pt x="505" y="596"/>
                  </a:cubicBezTo>
                  <a:cubicBezTo>
                    <a:pt x="813" y="904"/>
                    <a:pt x="813" y="904"/>
                    <a:pt x="813" y="904"/>
                  </a:cubicBezTo>
                  <a:cubicBezTo>
                    <a:pt x="820" y="897"/>
                    <a:pt x="827" y="889"/>
                    <a:pt x="835" y="883"/>
                  </a:cubicBezTo>
                  <a:cubicBezTo>
                    <a:pt x="527" y="575"/>
                    <a:pt x="527" y="575"/>
                    <a:pt x="527" y="575"/>
                  </a:cubicBezTo>
                  <a:cubicBezTo>
                    <a:pt x="540" y="558"/>
                    <a:pt x="550" y="539"/>
                    <a:pt x="556" y="518"/>
                  </a:cubicBezTo>
                  <a:cubicBezTo>
                    <a:pt x="701" y="530"/>
                    <a:pt x="701" y="530"/>
                    <a:pt x="701" y="530"/>
                  </a:cubicBezTo>
                  <a:cubicBezTo>
                    <a:pt x="706" y="587"/>
                    <a:pt x="753" y="631"/>
                    <a:pt x="810" y="631"/>
                  </a:cubicBezTo>
                  <a:cubicBezTo>
                    <a:pt x="823" y="631"/>
                    <a:pt x="835" y="628"/>
                    <a:pt x="846" y="624"/>
                  </a:cubicBezTo>
                  <a:cubicBezTo>
                    <a:pt x="928" y="822"/>
                    <a:pt x="928" y="822"/>
                    <a:pt x="928" y="822"/>
                  </a:cubicBezTo>
                  <a:cubicBezTo>
                    <a:pt x="933" y="819"/>
                    <a:pt x="939" y="817"/>
                    <a:pt x="944" y="815"/>
                  </a:cubicBezTo>
                  <a:cubicBezTo>
                    <a:pt x="863" y="617"/>
                    <a:pt x="863" y="617"/>
                    <a:pt x="863" y="617"/>
                  </a:cubicBezTo>
                  <a:cubicBezTo>
                    <a:pt x="896" y="599"/>
                    <a:pt x="919" y="563"/>
                    <a:pt x="919" y="521"/>
                  </a:cubicBezTo>
                  <a:cubicBezTo>
                    <a:pt x="919" y="491"/>
                    <a:pt x="907" y="464"/>
                    <a:pt x="887" y="444"/>
                  </a:cubicBezTo>
                  <a:cubicBezTo>
                    <a:pt x="996" y="287"/>
                    <a:pt x="996" y="287"/>
                    <a:pt x="996" y="287"/>
                  </a:cubicBezTo>
                  <a:cubicBezTo>
                    <a:pt x="1013" y="297"/>
                    <a:pt x="1033" y="303"/>
                    <a:pt x="1053" y="305"/>
                  </a:cubicBezTo>
                  <a:cubicBezTo>
                    <a:pt x="1053" y="792"/>
                    <a:pt x="1053" y="792"/>
                    <a:pt x="1053" y="792"/>
                  </a:cubicBezTo>
                  <a:cubicBezTo>
                    <a:pt x="1058" y="792"/>
                    <a:pt x="1063" y="792"/>
                    <a:pt x="1068" y="792"/>
                  </a:cubicBezTo>
                  <a:cubicBezTo>
                    <a:pt x="1073" y="792"/>
                    <a:pt x="1078" y="792"/>
                    <a:pt x="1083" y="792"/>
                  </a:cubicBezTo>
                  <a:cubicBezTo>
                    <a:pt x="1083" y="305"/>
                    <a:pt x="1083" y="305"/>
                    <a:pt x="1083" y="305"/>
                  </a:cubicBezTo>
                  <a:cubicBezTo>
                    <a:pt x="1112" y="302"/>
                    <a:pt x="1138" y="292"/>
                    <a:pt x="1159" y="276"/>
                  </a:cubicBezTo>
                  <a:cubicBezTo>
                    <a:pt x="1266" y="373"/>
                    <a:pt x="1266" y="373"/>
                    <a:pt x="1266" y="373"/>
                  </a:cubicBezTo>
                  <a:cubicBezTo>
                    <a:pt x="1258" y="388"/>
                    <a:pt x="1253" y="406"/>
                    <a:pt x="1253" y="424"/>
                  </a:cubicBezTo>
                  <a:cubicBezTo>
                    <a:pt x="1253" y="467"/>
                    <a:pt x="1278" y="504"/>
                    <a:pt x="1314" y="522"/>
                  </a:cubicBezTo>
                  <a:cubicBezTo>
                    <a:pt x="1193" y="815"/>
                    <a:pt x="1193" y="815"/>
                    <a:pt x="1193" y="815"/>
                  </a:cubicBezTo>
                  <a:cubicBezTo>
                    <a:pt x="1198" y="817"/>
                    <a:pt x="1204" y="819"/>
                    <a:pt x="1209" y="822"/>
                  </a:cubicBezTo>
                  <a:cubicBezTo>
                    <a:pt x="1331" y="529"/>
                    <a:pt x="1331" y="529"/>
                    <a:pt x="1331" y="529"/>
                  </a:cubicBezTo>
                  <a:cubicBezTo>
                    <a:pt x="1341" y="532"/>
                    <a:pt x="1351" y="533"/>
                    <a:pt x="1363" y="533"/>
                  </a:cubicBezTo>
                  <a:cubicBezTo>
                    <a:pt x="1409" y="533"/>
                    <a:pt x="1448" y="505"/>
                    <a:pt x="1464" y="464"/>
                  </a:cubicBezTo>
                  <a:cubicBezTo>
                    <a:pt x="1559" y="472"/>
                    <a:pt x="1559" y="472"/>
                    <a:pt x="1559" y="472"/>
                  </a:cubicBezTo>
                  <a:cubicBezTo>
                    <a:pt x="1558" y="477"/>
                    <a:pt x="1558" y="483"/>
                    <a:pt x="1558" y="488"/>
                  </a:cubicBezTo>
                  <a:cubicBezTo>
                    <a:pt x="1558" y="527"/>
                    <a:pt x="1572" y="562"/>
                    <a:pt x="1596" y="589"/>
                  </a:cubicBezTo>
                  <a:cubicBezTo>
                    <a:pt x="1302" y="883"/>
                    <a:pt x="1302" y="883"/>
                    <a:pt x="1302" y="883"/>
                  </a:cubicBezTo>
                  <a:cubicBezTo>
                    <a:pt x="1310" y="889"/>
                    <a:pt x="1317" y="897"/>
                    <a:pt x="1324" y="904"/>
                  </a:cubicBezTo>
                  <a:cubicBezTo>
                    <a:pt x="1618" y="610"/>
                    <a:pt x="1618" y="610"/>
                    <a:pt x="1618" y="610"/>
                  </a:cubicBezTo>
                  <a:cubicBezTo>
                    <a:pt x="1639" y="625"/>
                    <a:pt x="1664" y="636"/>
                    <a:pt x="1691" y="640"/>
                  </a:cubicBezTo>
                  <a:cubicBezTo>
                    <a:pt x="1678" y="771"/>
                    <a:pt x="1678" y="771"/>
                    <a:pt x="1678" y="771"/>
                  </a:cubicBezTo>
                  <a:cubicBezTo>
                    <a:pt x="1623" y="777"/>
                    <a:pt x="1581" y="823"/>
                    <a:pt x="1581" y="879"/>
                  </a:cubicBezTo>
                  <a:cubicBezTo>
                    <a:pt x="1581" y="891"/>
                    <a:pt x="1583" y="903"/>
                    <a:pt x="1586" y="914"/>
                  </a:cubicBezTo>
                  <a:cubicBezTo>
                    <a:pt x="1385" y="997"/>
                    <a:pt x="1385" y="997"/>
                    <a:pt x="1385" y="997"/>
                  </a:cubicBezTo>
                  <a:cubicBezTo>
                    <a:pt x="1387" y="1003"/>
                    <a:pt x="1390" y="1008"/>
                    <a:pt x="1392" y="1014"/>
                  </a:cubicBezTo>
                  <a:cubicBezTo>
                    <a:pt x="1593" y="930"/>
                    <a:pt x="1593" y="930"/>
                    <a:pt x="1593" y="930"/>
                  </a:cubicBezTo>
                  <a:cubicBezTo>
                    <a:pt x="1612" y="965"/>
                    <a:pt x="1648" y="989"/>
                    <a:pt x="1690" y="989"/>
                  </a:cubicBezTo>
                  <a:cubicBezTo>
                    <a:pt x="1719" y="989"/>
                    <a:pt x="1745" y="978"/>
                    <a:pt x="1764" y="960"/>
                  </a:cubicBezTo>
                  <a:cubicBezTo>
                    <a:pt x="1983" y="1078"/>
                    <a:pt x="1983" y="1078"/>
                    <a:pt x="1983" y="1078"/>
                  </a:cubicBezTo>
                  <a:cubicBezTo>
                    <a:pt x="1978" y="1092"/>
                    <a:pt x="1974" y="1107"/>
                    <a:pt x="1973" y="1123"/>
                  </a:cubicBezTo>
                  <a:cubicBezTo>
                    <a:pt x="1414" y="1123"/>
                    <a:pt x="1414" y="1123"/>
                    <a:pt x="1414" y="1123"/>
                  </a:cubicBezTo>
                  <a:cubicBezTo>
                    <a:pt x="1415" y="1128"/>
                    <a:pt x="1415" y="1133"/>
                    <a:pt x="1415" y="1138"/>
                  </a:cubicBezTo>
                  <a:cubicBezTo>
                    <a:pt x="1415" y="1143"/>
                    <a:pt x="1415" y="1148"/>
                    <a:pt x="1414" y="1153"/>
                  </a:cubicBezTo>
                  <a:cubicBezTo>
                    <a:pt x="1973" y="1153"/>
                    <a:pt x="1973" y="1153"/>
                    <a:pt x="1973" y="1153"/>
                  </a:cubicBezTo>
                  <a:cubicBezTo>
                    <a:pt x="1978" y="1193"/>
                    <a:pt x="1998" y="1229"/>
                    <a:pt x="2028" y="1253"/>
                  </a:cubicBezTo>
                  <a:lnTo>
                    <a:pt x="1940" y="1369"/>
                  </a:lnTo>
                  <a:close/>
                  <a:moveTo>
                    <a:pt x="1350" y="1031"/>
                  </a:moveTo>
                  <a:cubicBezTo>
                    <a:pt x="1348" y="1025"/>
                    <a:pt x="1345" y="1020"/>
                    <a:pt x="1343" y="1014"/>
                  </a:cubicBezTo>
                  <a:cubicBezTo>
                    <a:pt x="1330" y="985"/>
                    <a:pt x="1313" y="959"/>
                    <a:pt x="1292" y="936"/>
                  </a:cubicBezTo>
                  <a:cubicBezTo>
                    <a:pt x="1285" y="928"/>
                    <a:pt x="1278" y="921"/>
                    <a:pt x="1270" y="915"/>
                  </a:cubicBezTo>
                  <a:cubicBezTo>
                    <a:pt x="1247" y="894"/>
                    <a:pt x="1221" y="876"/>
                    <a:pt x="1192" y="863"/>
                  </a:cubicBezTo>
                  <a:cubicBezTo>
                    <a:pt x="1186" y="861"/>
                    <a:pt x="1181" y="858"/>
                    <a:pt x="1175" y="856"/>
                  </a:cubicBezTo>
                  <a:cubicBezTo>
                    <a:pt x="1147" y="845"/>
                    <a:pt x="1116" y="839"/>
                    <a:pt x="1083" y="837"/>
                  </a:cubicBezTo>
                  <a:cubicBezTo>
                    <a:pt x="1079" y="837"/>
                    <a:pt x="1073" y="837"/>
                    <a:pt x="1068" y="837"/>
                  </a:cubicBezTo>
                  <a:cubicBezTo>
                    <a:pt x="1063" y="837"/>
                    <a:pt x="1058" y="837"/>
                    <a:pt x="1053" y="837"/>
                  </a:cubicBezTo>
                  <a:cubicBezTo>
                    <a:pt x="1021" y="839"/>
                    <a:pt x="990" y="845"/>
                    <a:pt x="962" y="856"/>
                  </a:cubicBezTo>
                  <a:cubicBezTo>
                    <a:pt x="956" y="858"/>
                    <a:pt x="950" y="861"/>
                    <a:pt x="945" y="863"/>
                  </a:cubicBezTo>
                  <a:cubicBezTo>
                    <a:pt x="916" y="876"/>
                    <a:pt x="890" y="894"/>
                    <a:pt x="866" y="915"/>
                  </a:cubicBezTo>
                  <a:cubicBezTo>
                    <a:pt x="859" y="921"/>
                    <a:pt x="852" y="928"/>
                    <a:pt x="845" y="936"/>
                  </a:cubicBezTo>
                  <a:cubicBezTo>
                    <a:pt x="824" y="959"/>
                    <a:pt x="807" y="985"/>
                    <a:pt x="794" y="1014"/>
                  </a:cubicBezTo>
                  <a:cubicBezTo>
                    <a:pt x="791" y="1020"/>
                    <a:pt x="789" y="1025"/>
                    <a:pt x="787" y="1031"/>
                  </a:cubicBezTo>
                  <a:cubicBezTo>
                    <a:pt x="776" y="1060"/>
                    <a:pt x="769" y="1091"/>
                    <a:pt x="768" y="1123"/>
                  </a:cubicBezTo>
                  <a:cubicBezTo>
                    <a:pt x="767" y="1128"/>
                    <a:pt x="767" y="1133"/>
                    <a:pt x="767" y="1138"/>
                  </a:cubicBezTo>
                  <a:cubicBezTo>
                    <a:pt x="767" y="1143"/>
                    <a:pt x="767" y="1148"/>
                    <a:pt x="768" y="1153"/>
                  </a:cubicBezTo>
                  <a:cubicBezTo>
                    <a:pt x="769" y="1185"/>
                    <a:pt x="776" y="1216"/>
                    <a:pt x="787" y="1245"/>
                  </a:cubicBezTo>
                  <a:cubicBezTo>
                    <a:pt x="789" y="1250"/>
                    <a:pt x="791" y="1256"/>
                    <a:pt x="794" y="1261"/>
                  </a:cubicBezTo>
                  <a:cubicBezTo>
                    <a:pt x="807" y="1290"/>
                    <a:pt x="824" y="1317"/>
                    <a:pt x="845" y="1340"/>
                  </a:cubicBezTo>
                  <a:cubicBezTo>
                    <a:pt x="852" y="1347"/>
                    <a:pt x="859" y="1354"/>
                    <a:pt x="866" y="1361"/>
                  </a:cubicBezTo>
                  <a:cubicBezTo>
                    <a:pt x="890" y="1382"/>
                    <a:pt x="916" y="1399"/>
                    <a:pt x="945" y="1412"/>
                  </a:cubicBezTo>
                  <a:cubicBezTo>
                    <a:pt x="950" y="1415"/>
                    <a:pt x="956" y="1417"/>
                    <a:pt x="962" y="1419"/>
                  </a:cubicBezTo>
                  <a:cubicBezTo>
                    <a:pt x="990" y="1430"/>
                    <a:pt x="1021" y="1437"/>
                    <a:pt x="1053" y="1439"/>
                  </a:cubicBezTo>
                  <a:cubicBezTo>
                    <a:pt x="1058" y="1439"/>
                    <a:pt x="1063" y="1439"/>
                    <a:pt x="1068" y="1439"/>
                  </a:cubicBezTo>
                  <a:cubicBezTo>
                    <a:pt x="1073" y="1439"/>
                    <a:pt x="1079" y="1439"/>
                    <a:pt x="1083" y="1439"/>
                  </a:cubicBezTo>
                  <a:cubicBezTo>
                    <a:pt x="1116" y="1437"/>
                    <a:pt x="1147" y="1430"/>
                    <a:pt x="1175" y="1419"/>
                  </a:cubicBezTo>
                  <a:cubicBezTo>
                    <a:pt x="1181" y="1417"/>
                    <a:pt x="1186" y="1415"/>
                    <a:pt x="1192" y="1412"/>
                  </a:cubicBezTo>
                  <a:cubicBezTo>
                    <a:pt x="1221" y="1399"/>
                    <a:pt x="1247" y="1382"/>
                    <a:pt x="1270" y="1361"/>
                  </a:cubicBezTo>
                  <a:cubicBezTo>
                    <a:pt x="1278" y="1354"/>
                    <a:pt x="1285" y="1347"/>
                    <a:pt x="1292" y="1340"/>
                  </a:cubicBezTo>
                  <a:cubicBezTo>
                    <a:pt x="1313" y="1317"/>
                    <a:pt x="1330" y="1290"/>
                    <a:pt x="1343" y="1261"/>
                  </a:cubicBezTo>
                  <a:cubicBezTo>
                    <a:pt x="1345" y="1256"/>
                    <a:pt x="1348" y="1250"/>
                    <a:pt x="1350" y="1245"/>
                  </a:cubicBezTo>
                  <a:cubicBezTo>
                    <a:pt x="1361" y="1216"/>
                    <a:pt x="1368" y="1185"/>
                    <a:pt x="1369" y="1153"/>
                  </a:cubicBezTo>
                  <a:cubicBezTo>
                    <a:pt x="1369" y="1148"/>
                    <a:pt x="1370" y="1143"/>
                    <a:pt x="1370" y="1138"/>
                  </a:cubicBezTo>
                  <a:cubicBezTo>
                    <a:pt x="1370" y="1133"/>
                    <a:pt x="1369" y="1128"/>
                    <a:pt x="1369" y="1123"/>
                  </a:cubicBezTo>
                  <a:cubicBezTo>
                    <a:pt x="1368" y="1091"/>
                    <a:pt x="1361" y="1060"/>
                    <a:pt x="1350" y="1031"/>
                  </a:cubicBezTo>
                  <a:close/>
                </a:path>
              </a:pathLst>
            </a:custGeom>
            <a:solidFill>
              <a:schemeClr val="tx1"/>
            </a:solidFill>
            <a:ln>
              <a:noFill/>
            </a:ln>
          </p:spPr>
          <p:txBody>
            <a:bodyPr vert="horz" wrap="square" lIns="124347" tIns="62174" rIns="124347" bIns="62174" numCol="1" anchor="t" anchorCtr="0" compatLnSpc="1">
              <a:prstTxWarp prst="textNoShape">
                <a:avLst/>
              </a:prstTxWarp>
            </a:bodyPr>
            <a:lstStyle/>
            <a:p>
              <a:pPr defTabSz="932596"/>
              <a:endParaRPr lang="en-US" sz="1904">
                <a:solidFill>
                  <a:prstClr val="white"/>
                </a:solidFill>
              </a:endParaRPr>
            </a:p>
          </p:txBody>
        </p:sp>
      </p:grpSp>
      <p:grpSp>
        <p:nvGrpSpPr>
          <p:cNvPr id="10" name="Group 9"/>
          <p:cNvGrpSpPr/>
          <p:nvPr/>
        </p:nvGrpSpPr>
        <p:grpSpPr>
          <a:xfrm>
            <a:off x="6904037" y="3522854"/>
            <a:ext cx="1230243" cy="1230515"/>
            <a:chOff x="6259896" y="3521405"/>
            <a:chExt cx="1230243" cy="1230515"/>
          </a:xfrm>
        </p:grpSpPr>
        <p:sp>
          <p:nvSpPr>
            <p:cNvPr id="11" name="Freeform 80"/>
            <p:cNvSpPr>
              <a:spLocks noEditPoints="1"/>
            </p:cNvSpPr>
            <p:nvPr/>
          </p:nvSpPr>
          <p:spPr bwMode="auto">
            <a:xfrm>
              <a:off x="6438309" y="3521405"/>
              <a:ext cx="869811" cy="914400"/>
            </a:xfrm>
            <a:custGeom>
              <a:avLst/>
              <a:gdLst>
                <a:gd name="T0" fmla="*/ 952 w 1833"/>
                <a:gd name="T1" fmla="*/ 1301 h 2225"/>
                <a:gd name="T2" fmla="*/ 882 w 1833"/>
                <a:gd name="T3" fmla="*/ 1413 h 2225"/>
                <a:gd name="T4" fmla="*/ 677 w 1833"/>
                <a:gd name="T5" fmla="*/ 2162 h 2225"/>
                <a:gd name="T6" fmla="*/ 1156 w 1833"/>
                <a:gd name="T7" fmla="*/ 2162 h 2225"/>
                <a:gd name="T8" fmla="*/ 1071 w 1833"/>
                <a:gd name="T9" fmla="*/ 2089 h 2225"/>
                <a:gd name="T10" fmla="*/ 785 w 1833"/>
                <a:gd name="T11" fmla="*/ 2039 h 2225"/>
                <a:gd name="T12" fmla="*/ 1071 w 1833"/>
                <a:gd name="T13" fmla="*/ 2089 h 2225"/>
                <a:gd name="T14" fmla="*/ 760 w 1833"/>
                <a:gd name="T15" fmla="*/ 1949 h 2225"/>
                <a:gd name="T16" fmla="*/ 1096 w 1833"/>
                <a:gd name="T17" fmla="*/ 1949 h 2225"/>
                <a:gd name="T18" fmla="*/ 1026 w 1833"/>
                <a:gd name="T19" fmla="*/ 1801 h 2225"/>
                <a:gd name="T20" fmla="*/ 1061 w 1833"/>
                <a:gd name="T21" fmla="*/ 1836 h 2225"/>
                <a:gd name="T22" fmla="*/ 260 w 1833"/>
                <a:gd name="T23" fmla="*/ 1329 h 2225"/>
                <a:gd name="T24" fmla="*/ 748 w 1833"/>
                <a:gd name="T25" fmla="*/ 1136 h 2225"/>
                <a:gd name="T26" fmla="*/ 190 w 1833"/>
                <a:gd name="T27" fmla="*/ 1329 h 2225"/>
                <a:gd name="T28" fmla="*/ 0 w 1833"/>
                <a:gd name="T29" fmla="*/ 1476 h 2225"/>
                <a:gd name="T30" fmla="*/ 416 w 1833"/>
                <a:gd name="T31" fmla="*/ 2225 h 2225"/>
                <a:gd name="T32" fmla="*/ 416 w 1833"/>
                <a:gd name="T33" fmla="*/ 1413 h 2225"/>
                <a:gd name="T34" fmla="*/ 83 w 1833"/>
                <a:gd name="T35" fmla="*/ 2064 h 2225"/>
                <a:gd name="T36" fmla="*/ 419 w 1833"/>
                <a:gd name="T37" fmla="*/ 2064 h 2225"/>
                <a:gd name="T38" fmla="*/ 108 w 1833"/>
                <a:gd name="T39" fmla="*/ 1974 h 2225"/>
                <a:gd name="T40" fmla="*/ 394 w 1833"/>
                <a:gd name="T41" fmla="*/ 1924 h 2225"/>
                <a:gd name="T42" fmla="*/ 384 w 1833"/>
                <a:gd name="T43" fmla="*/ 1836 h 2225"/>
                <a:gd name="T44" fmla="*/ 419 w 1833"/>
                <a:gd name="T45" fmla="*/ 1801 h 2225"/>
                <a:gd name="T46" fmla="*/ 1643 w 1833"/>
                <a:gd name="T47" fmla="*/ 1413 h 2225"/>
                <a:gd name="T48" fmla="*/ 1082 w 1833"/>
                <a:gd name="T49" fmla="*/ 1101 h 2225"/>
                <a:gd name="T50" fmla="*/ 1415 w 1833"/>
                <a:gd name="T51" fmla="*/ 1171 h 2225"/>
                <a:gd name="T52" fmla="*/ 1417 w 1833"/>
                <a:gd name="T53" fmla="*/ 1413 h 2225"/>
                <a:gd name="T54" fmla="*/ 1417 w 1833"/>
                <a:gd name="T55" fmla="*/ 2225 h 2225"/>
                <a:gd name="T56" fmla="*/ 1833 w 1833"/>
                <a:gd name="T57" fmla="*/ 1476 h 2225"/>
                <a:gd name="T58" fmla="*/ 1462 w 1833"/>
                <a:gd name="T59" fmla="*/ 2089 h 2225"/>
                <a:gd name="T60" fmla="*/ 1748 w 1833"/>
                <a:gd name="T61" fmla="*/ 2039 h 2225"/>
                <a:gd name="T62" fmla="*/ 1748 w 1833"/>
                <a:gd name="T63" fmla="*/ 1974 h 2225"/>
                <a:gd name="T64" fmla="*/ 1462 w 1833"/>
                <a:gd name="T65" fmla="*/ 1924 h 2225"/>
                <a:gd name="T66" fmla="*/ 1748 w 1833"/>
                <a:gd name="T67" fmla="*/ 1974 h 2225"/>
                <a:gd name="T68" fmla="*/ 1738 w 1833"/>
                <a:gd name="T69" fmla="*/ 1766 h 2225"/>
                <a:gd name="T70" fmla="*/ 650 w 1833"/>
                <a:gd name="T71" fmla="*/ 592 h 2225"/>
                <a:gd name="T72" fmla="*/ 1296 w 1833"/>
                <a:gd name="T73" fmla="*/ 113 h 2225"/>
                <a:gd name="T74" fmla="*/ 537 w 1833"/>
                <a:gd name="T75" fmla="*/ 113 h 2225"/>
                <a:gd name="T76" fmla="*/ 603 w 1833"/>
                <a:gd name="T77" fmla="*/ 113 h 2225"/>
                <a:gd name="T78" fmla="*/ 1231 w 1833"/>
                <a:gd name="T79" fmla="*/ 113 h 2225"/>
                <a:gd name="T80" fmla="*/ 650 w 1833"/>
                <a:gd name="T81" fmla="*/ 526 h 2225"/>
                <a:gd name="T82" fmla="*/ 405 w 1833"/>
                <a:gd name="T83" fmla="*/ 902 h 2225"/>
                <a:gd name="T84" fmla="*/ 803 w 1833"/>
                <a:gd name="T85" fmla="*/ 1101 h 2225"/>
                <a:gd name="T86" fmla="*/ 882 w 1833"/>
                <a:gd name="T87" fmla="*/ 1250 h 2225"/>
                <a:gd name="T88" fmla="*/ 1031 w 1833"/>
                <a:gd name="T89" fmla="*/ 1171 h 2225"/>
                <a:gd name="T90" fmla="*/ 952 w 1833"/>
                <a:gd name="T91" fmla="*/ 1021 h 2225"/>
                <a:gd name="T92" fmla="*/ 1457 w 1833"/>
                <a:gd name="T93" fmla="*/ 874 h 2225"/>
                <a:gd name="T94" fmla="*/ 1303 w 1833"/>
                <a:gd name="T95" fmla="*/ 652 h 2225"/>
                <a:gd name="T96" fmla="*/ 530 w 1833"/>
                <a:gd name="T97" fmla="*/ 652 h 2225"/>
                <a:gd name="T98" fmla="*/ 377 w 1833"/>
                <a:gd name="T99" fmla="*/ 874 h 2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33" h="2225">
                  <a:moveTo>
                    <a:pt x="1093" y="1413"/>
                  </a:moveTo>
                  <a:cubicBezTo>
                    <a:pt x="952" y="1413"/>
                    <a:pt x="952" y="1413"/>
                    <a:pt x="952" y="1413"/>
                  </a:cubicBezTo>
                  <a:cubicBezTo>
                    <a:pt x="952" y="1301"/>
                    <a:pt x="952" y="1301"/>
                    <a:pt x="952" y="1301"/>
                  </a:cubicBezTo>
                  <a:cubicBezTo>
                    <a:pt x="940" y="1304"/>
                    <a:pt x="929" y="1305"/>
                    <a:pt x="917" y="1305"/>
                  </a:cubicBezTo>
                  <a:cubicBezTo>
                    <a:pt x="905" y="1305"/>
                    <a:pt x="893" y="1304"/>
                    <a:pt x="882" y="1301"/>
                  </a:cubicBezTo>
                  <a:cubicBezTo>
                    <a:pt x="882" y="1413"/>
                    <a:pt x="882" y="1413"/>
                    <a:pt x="882" y="1413"/>
                  </a:cubicBezTo>
                  <a:cubicBezTo>
                    <a:pt x="740" y="1413"/>
                    <a:pt x="740" y="1413"/>
                    <a:pt x="740" y="1413"/>
                  </a:cubicBezTo>
                  <a:cubicBezTo>
                    <a:pt x="705" y="1413"/>
                    <a:pt x="677" y="1441"/>
                    <a:pt x="677" y="1476"/>
                  </a:cubicBezTo>
                  <a:cubicBezTo>
                    <a:pt x="677" y="2162"/>
                    <a:pt x="677" y="2162"/>
                    <a:pt x="677" y="2162"/>
                  </a:cubicBezTo>
                  <a:cubicBezTo>
                    <a:pt x="677" y="2197"/>
                    <a:pt x="705" y="2225"/>
                    <a:pt x="740" y="2225"/>
                  </a:cubicBezTo>
                  <a:cubicBezTo>
                    <a:pt x="1093" y="2225"/>
                    <a:pt x="1093" y="2225"/>
                    <a:pt x="1093" y="2225"/>
                  </a:cubicBezTo>
                  <a:cubicBezTo>
                    <a:pt x="1128" y="2225"/>
                    <a:pt x="1156" y="2197"/>
                    <a:pt x="1156" y="2162"/>
                  </a:cubicBezTo>
                  <a:cubicBezTo>
                    <a:pt x="1156" y="1476"/>
                    <a:pt x="1156" y="1476"/>
                    <a:pt x="1156" y="1476"/>
                  </a:cubicBezTo>
                  <a:cubicBezTo>
                    <a:pt x="1156" y="1441"/>
                    <a:pt x="1128" y="1413"/>
                    <a:pt x="1093" y="1413"/>
                  </a:cubicBezTo>
                  <a:close/>
                  <a:moveTo>
                    <a:pt x="1071" y="2089"/>
                  </a:moveTo>
                  <a:cubicBezTo>
                    <a:pt x="785" y="2089"/>
                    <a:pt x="785" y="2089"/>
                    <a:pt x="785" y="2089"/>
                  </a:cubicBezTo>
                  <a:cubicBezTo>
                    <a:pt x="771" y="2089"/>
                    <a:pt x="760" y="2078"/>
                    <a:pt x="760" y="2064"/>
                  </a:cubicBezTo>
                  <a:cubicBezTo>
                    <a:pt x="760" y="2050"/>
                    <a:pt x="771" y="2039"/>
                    <a:pt x="785" y="2039"/>
                  </a:cubicBezTo>
                  <a:cubicBezTo>
                    <a:pt x="1071" y="2039"/>
                    <a:pt x="1071" y="2039"/>
                    <a:pt x="1071" y="2039"/>
                  </a:cubicBezTo>
                  <a:cubicBezTo>
                    <a:pt x="1085" y="2039"/>
                    <a:pt x="1096" y="2050"/>
                    <a:pt x="1096" y="2064"/>
                  </a:cubicBezTo>
                  <a:cubicBezTo>
                    <a:pt x="1096" y="2078"/>
                    <a:pt x="1085" y="2089"/>
                    <a:pt x="1071" y="2089"/>
                  </a:cubicBezTo>
                  <a:close/>
                  <a:moveTo>
                    <a:pt x="1071" y="1974"/>
                  </a:moveTo>
                  <a:cubicBezTo>
                    <a:pt x="785" y="1974"/>
                    <a:pt x="785" y="1974"/>
                    <a:pt x="785" y="1974"/>
                  </a:cubicBezTo>
                  <a:cubicBezTo>
                    <a:pt x="771" y="1974"/>
                    <a:pt x="760" y="1963"/>
                    <a:pt x="760" y="1949"/>
                  </a:cubicBezTo>
                  <a:cubicBezTo>
                    <a:pt x="760" y="1935"/>
                    <a:pt x="771" y="1924"/>
                    <a:pt x="785" y="1924"/>
                  </a:cubicBezTo>
                  <a:cubicBezTo>
                    <a:pt x="1071" y="1924"/>
                    <a:pt x="1071" y="1924"/>
                    <a:pt x="1071" y="1924"/>
                  </a:cubicBezTo>
                  <a:cubicBezTo>
                    <a:pt x="1085" y="1924"/>
                    <a:pt x="1096" y="1935"/>
                    <a:pt x="1096" y="1949"/>
                  </a:cubicBezTo>
                  <a:cubicBezTo>
                    <a:pt x="1096" y="1963"/>
                    <a:pt x="1085" y="1974"/>
                    <a:pt x="1071" y="1974"/>
                  </a:cubicBezTo>
                  <a:close/>
                  <a:moveTo>
                    <a:pt x="1061" y="1836"/>
                  </a:moveTo>
                  <a:cubicBezTo>
                    <a:pt x="1042" y="1836"/>
                    <a:pt x="1026" y="1820"/>
                    <a:pt x="1026" y="1801"/>
                  </a:cubicBezTo>
                  <a:cubicBezTo>
                    <a:pt x="1026" y="1782"/>
                    <a:pt x="1042" y="1766"/>
                    <a:pt x="1061" y="1766"/>
                  </a:cubicBezTo>
                  <a:cubicBezTo>
                    <a:pt x="1081" y="1766"/>
                    <a:pt x="1096" y="1782"/>
                    <a:pt x="1096" y="1801"/>
                  </a:cubicBezTo>
                  <a:cubicBezTo>
                    <a:pt x="1096" y="1820"/>
                    <a:pt x="1081" y="1836"/>
                    <a:pt x="1061" y="1836"/>
                  </a:cubicBezTo>
                  <a:close/>
                  <a:moveTo>
                    <a:pt x="416" y="1413"/>
                  </a:moveTo>
                  <a:cubicBezTo>
                    <a:pt x="260" y="1413"/>
                    <a:pt x="260" y="1413"/>
                    <a:pt x="260" y="1413"/>
                  </a:cubicBezTo>
                  <a:cubicBezTo>
                    <a:pt x="260" y="1329"/>
                    <a:pt x="260" y="1329"/>
                    <a:pt x="260" y="1329"/>
                  </a:cubicBezTo>
                  <a:cubicBezTo>
                    <a:pt x="260" y="1242"/>
                    <a:pt x="331" y="1171"/>
                    <a:pt x="418" y="1171"/>
                  </a:cubicBezTo>
                  <a:cubicBezTo>
                    <a:pt x="751" y="1171"/>
                    <a:pt x="751" y="1171"/>
                    <a:pt x="751" y="1171"/>
                  </a:cubicBezTo>
                  <a:cubicBezTo>
                    <a:pt x="749" y="1159"/>
                    <a:pt x="748" y="1148"/>
                    <a:pt x="748" y="1136"/>
                  </a:cubicBezTo>
                  <a:cubicBezTo>
                    <a:pt x="748" y="1124"/>
                    <a:pt x="749" y="1112"/>
                    <a:pt x="751" y="1101"/>
                  </a:cubicBezTo>
                  <a:cubicBezTo>
                    <a:pt x="418" y="1101"/>
                    <a:pt x="418" y="1101"/>
                    <a:pt x="418" y="1101"/>
                  </a:cubicBezTo>
                  <a:cubicBezTo>
                    <a:pt x="293" y="1101"/>
                    <a:pt x="190" y="1203"/>
                    <a:pt x="190" y="1329"/>
                  </a:cubicBezTo>
                  <a:cubicBezTo>
                    <a:pt x="190" y="1413"/>
                    <a:pt x="190" y="1413"/>
                    <a:pt x="190" y="1413"/>
                  </a:cubicBezTo>
                  <a:cubicBezTo>
                    <a:pt x="63" y="1413"/>
                    <a:pt x="63" y="1413"/>
                    <a:pt x="63" y="1413"/>
                  </a:cubicBezTo>
                  <a:cubicBezTo>
                    <a:pt x="28" y="1413"/>
                    <a:pt x="0" y="1441"/>
                    <a:pt x="0" y="1476"/>
                  </a:cubicBezTo>
                  <a:cubicBezTo>
                    <a:pt x="0" y="2162"/>
                    <a:pt x="0" y="2162"/>
                    <a:pt x="0" y="2162"/>
                  </a:cubicBezTo>
                  <a:cubicBezTo>
                    <a:pt x="0" y="2197"/>
                    <a:pt x="28" y="2225"/>
                    <a:pt x="63" y="2225"/>
                  </a:cubicBezTo>
                  <a:cubicBezTo>
                    <a:pt x="416" y="2225"/>
                    <a:pt x="416" y="2225"/>
                    <a:pt x="416" y="2225"/>
                  </a:cubicBezTo>
                  <a:cubicBezTo>
                    <a:pt x="451" y="2225"/>
                    <a:pt x="480" y="2197"/>
                    <a:pt x="480" y="2162"/>
                  </a:cubicBezTo>
                  <a:cubicBezTo>
                    <a:pt x="480" y="1476"/>
                    <a:pt x="480" y="1476"/>
                    <a:pt x="480" y="1476"/>
                  </a:cubicBezTo>
                  <a:cubicBezTo>
                    <a:pt x="480" y="1441"/>
                    <a:pt x="451" y="1413"/>
                    <a:pt x="416" y="1413"/>
                  </a:cubicBezTo>
                  <a:close/>
                  <a:moveTo>
                    <a:pt x="394" y="2089"/>
                  </a:moveTo>
                  <a:cubicBezTo>
                    <a:pt x="108" y="2089"/>
                    <a:pt x="108" y="2089"/>
                    <a:pt x="108" y="2089"/>
                  </a:cubicBezTo>
                  <a:cubicBezTo>
                    <a:pt x="94" y="2089"/>
                    <a:pt x="83" y="2078"/>
                    <a:pt x="83" y="2064"/>
                  </a:cubicBezTo>
                  <a:cubicBezTo>
                    <a:pt x="83" y="2050"/>
                    <a:pt x="94" y="2039"/>
                    <a:pt x="108" y="2039"/>
                  </a:cubicBezTo>
                  <a:cubicBezTo>
                    <a:pt x="394" y="2039"/>
                    <a:pt x="394" y="2039"/>
                    <a:pt x="394" y="2039"/>
                  </a:cubicBezTo>
                  <a:cubicBezTo>
                    <a:pt x="408" y="2039"/>
                    <a:pt x="419" y="2050"/>
                    <a:pt x="419" y="2064"/>
                  </a:cubicBezTo>
                  <a:cubicBezTo>
                    <a:pt x="419" y="2078"/>
                    <a:pt x="408" y="2089"/>
                    <a:pt x="394" y="2089"/>
                  </a:cubicBezTo>
                  <a:close/>
                  <a:moveTo>
                    <a:pt x="394" y="1974"/>
                  </a:moveTo>
                  <a:cubicBezTo>
                    <a:pt x="108" y="1974"/>
                    <a:pt x="108" y="1974"/>
                    <a:pt x="108" y="1974"/>
                  </a:cubicBezTo>
                  <a:cubicBezTo>
                    <a:pt x="94" y="1974"/>
                    <a:pt x="83" y="1963"/>
                    <a:pt x="83" y="1949"/>
                  </a:cubicBezTo>
                  <a:cubicBezTo>
                    <a:pt x="83" y="1935"/>
                    <a:pt x="94" y="1924"/>
                    <a:pt x="108" y="1924"/>
                  </a:cubicBezTo>
                  <a:cubicBezTo>
                    <a:pt x="394" y="1924"/>
                    <a:pt x="394" y="1924"/>
                    <a:pt x="394" y="1924"/>
                  </a:cubicBezTo>
                  <a:cubicBezTo>
                    <a:pt x="408" y="1924"/>
                    <a:pt x="419" y="1935"/>
                    <a:pt x="419" y="1949"/>
                  </a:cubicBezTo>
                  <a:cubicBezTo>
                    <a:pt x="419" y="1963"/>
                    <a:pt x="408" y="1974"/>
                    <a:pt x="394" y="1974"/>
                  </a:cubicBezTo>
                  <a:close/>
                  <a:moveTo>
                    <a:pt x="384" y="1836"/>
                  </a:moveTo>
                  <a:cubicBezTo>
                    <a:pt x="365" y="1836"/>
                    <a:pt x="350" y="1820"/>
                    <a:pt x="350" y="1801"/>
                  </a:cubicBezTo>
                  <a:cubicBezTo>
                    <a:pt x="350" y="1782"/>
                    <a:pt x="365" y="1766"/>
                    <a:pt x="384" y="1766"/>
                  </a:cubicBezTo>
                  <a:cubicBezTo>
                    <a:pt x="404" y="1766"/>
                    <a:pt x="419" y="1782"/>
                    <a:pt x="419" y="1801"/>
                  </a:cubicBezTo>
                  <a:cubicBezTo>
                    <a:pt x="419" y="1820"/>
                    <a:pt x="404" y="1836"/>
                    <a:pt x="384" y="1836"/>
                  </a:cubicBezTo>
                  <a:close/>
                  <a:moveTo>
                    <a:pt x="1770" y="1413"/>
                  </a:moveTo>
                  <a:cubicBezTo>
                    <a:pt x="1643" y="1413"/>
                    <a:pt x="1643" y="1413"/>
                    <a:pt x="1643" y="1413"/>
                  </a:cubicBezTo>
                  <a:cubicBezTo>
                    <a:pt x="1643" y="1329"/>
                    <a:pt x="1643" y="1329"/>
                    <a:pt x="1643" y="1329"/>
                  </a:cubicBezTo>
                  <a:cubicBezTo>
                    <a:pt x="1643" y="1203"/>
                    <a:pt x="1541" y="1101"/>
                    <a:pt x="1415" y="1101"/>
                  </a:cubicBezTo>
                  <a:cubicBezTo>
                    <a:pt x="1082" y="1101"/>
                    <a:pt x="1082" y="1101"/>
                    <a:pt x="1082" y="1101"/>
                  </a:cubicBezTo>
                  <a:cubicBezTo>
                    <a:pt x="1085" y="1112"/>
                    <a:pt x="1086" y="1124"/>
                    <a:pt x="1086" y="1136"/>
                  </a:cubicBezTo>
                  <a:cubicBezTo>
                    <a:pt x="1086" y="1148"/>
                    <a:pt x="1085" y="1159"/>
                    <a:pt x="1082" y="1171"/>
                  </a:cubicBezTo>
                  <a:cubicBezTo>
                    <a:pt x="1415" y="1171"/>
                    <a:pt x="1415" y="1171"/>
                    <a:pt x="1415" y="1171"/>
                  </a:cubicBezTo>
                  <a:cubicBezTo>
                    <a:pt x="1503" y="1171"/>
                    <a:pt x="1574" y="1242"/>
                    <a:pt x="1574" y="1329"/>
                  </a:cubicBezTo>
                  <a:cubicBezTo>
                    <a:pt x="1574" y="1413"/>
                    <a:pt x="1574" y="1413"/>
                    <a:pt x="1574" y="1413"/>
                  </a:cubicBezTo>
                  <a:cubicBezTo>
                    <a:pt x="1417" y="1413"/>
                    <a:pt x="1417" y="1413"/>
                    <a:pt x="1417" y="1413"/>
                  </a:cubicBezTo>
                  <a:cubicBezTo>
                    <a:pt x="1382" y="1413"/>
                    <a:pt x="1354" y="1441"/>
                    <a:pt x="1354" y="1476"/>
                  </a:cubicBezTo>
                  <a:cubicBezTo>
                    <a:pt x="1354" y="2162"/>
                    <a:pt x="1354" y="2162"/>
                    <a:pt x="1354" y="2162"/>
                  </a:cubicBezTo>
                  <a:cubicBezTo>
                    <a:pt x="1354" y="2197"/>
                    <a:pt x="1382" y="2225"/>
                    <a:pt x="1417" y="2225"/>
                  </a:cubicBezTo>
                  <a:cubicBezTo>
                    <a:pt x="1770" y="2225"/>
                    <a:pt x="1770" y="2225"/>
                    <a:pt x="1770" y="2225"/>
                  </a:cubicBezTo>
                  <a:cubicBezTo>
                    <a:pt x="1805" y="2225"/>
                    <a:pt x="1833" y="2197"/>
                    <a:pt x="1833" y="2162"/>
                  </a:cubicBezTo>
                  <a:cubicBezTo>
                    <a:pt x="1833" y="1476"/>
                    <a:pt x="1833" y="1476"/>
                    <a:pt x="1833" y="1476"/>
                  </a:cubicBezTo>
                  <a:cubicBezTo>
                    <a:pt x="1833" y="1441"/>
                    <a:pt x="1805" y="1413"/>
                    <a:pt x="1770" y="1413"/>
                  </a:cubicBezTo>
                  <a:close/>
                  <a:moveTo>
                    <a:pt x="1748" y="2089"/>
                  </a:moveTo>
                  <a:cubicBezTo>
                    <a:pt x="1462" y="2089"/>
                    <a:pt x="1462" y="2089"/>
                    <a:pt x="1462" y="2089"/>
                  </a:cubicBezTo>
                  <a:cubicBezTo>
                    <a:pt x="1448" y="2089"/>
                    <a:pt x="1437" y="2078"/>
                    <a:pt x="1437" y="2064"/>
                  </a:cubicBezTo>
                  <a:cubicBezTo>
                    <a:pt x="1437" y="2050"/>
                    <a:pt x="1448" y="2039"/>
                    <a:pt x="1462" y="2039"/>
                  </a:cubicBezTo>
                  <a:cubicBezTo>
                    <a:pt x="1748" y="2039"/>
                    <a:pt x="1748" y="2039"/>
                    <a:pt x="1748" y="2039"/>
                  </a:cubicBezTo>
                  <a:cubicBezTo>
                    <a:pt x="1762" y="2039"/>
                    <a:pt x="1773" y="2050"/>
                    <a:pt x="1773" y="2064"/>
                  </a:cubicBezTo>
                  <a:cubicBezTo>
                    <a:pt x="1773" y="2078"/>
                    <a:pt x="1762" y="2089"/>
                    <a:pt x="1748" y="2089"/>
                  </a:cubicBezTo>
                  <a:close/>
                  <a:moveTo>
                    <a:pt x="1748" y="1974"/>
                  </a:moveTo>
                  <a:cubicBezTo>
                    <a:pt x="1462" y="1974"/>
                    <a:pt x="1462" y="1974"/>
                    <a:pt x="1462" y="1974"/>
                  </a:cubicBezTo>
                  <a:cubicBezTo>
                    <a:pt x="1448" y="1974"/>
                    <a:pt x="1437" y="1963"/>
                    <a:pt x="1437" y="1949"/>
                  </a:cubicBezTo>
                  <a:cubicBezTo>
                    <a:pt x="1437" y="1935"/>
                    <a:pt x="1448" y="1924"/>
                    <a:pt x="1462" y="1924"/>
                  </a:cubicBezTo>
                  <a:cubicBezTo>
                    <a:pt x="1748" y="1924"/>
                    <a:pt x="1748" y="1924"/>
                    <a:pt x="1748" y="1924"/>
                  </a:cubicBezTo>
                  <a:cubicBezTo>
                    <a:pt x="1762" y="1924"/>
                    <a:pt x="1773" y="1935"/>
                    <a:pt x="1773" y="1949"/>
                  </a:cubicBezTo>
                  <a:cubicBezTo>
                    <a:pt x="1773" y="1963"/>
                    <a:pt x="1762" y="1974"/>
                    <a:pt x="1748" y="1974"/>
                  </a:cubicBezTo>
                  <a:close/>
                  <a:moveTo>
                    <a:pt x="1738" y="1836"/>
                  </a:moveTo>
                  <a:cubicBezTo>
                    <a:pt x="1719" y="1836"/>
                    <a:pt x="1703" y="1820"/>
                    <a:pt x="1703" y="1801"/>
                  </a:cubicBezTo>
                  <a:cubicBezTo>
                    <a:pt x="1703" y="1782"/>
                    <a:pt x="1719" y="1766"/>
                    <a:pt x="1738" y="1766"/>
                  </a:cubicBezTo>
                  <a:cubicBezTo>
                    <a:pt x="1757" y="1766"/>
                    <a:pt x="1773" y="1782"/>
                    <a:pt x="1773" y="1801"/>
                  </a:cubicBezTo>
                  <a:cubicBezTo>
                    <a:pt x="1773" y="1820"/>
                    <a:pt x="1757" y="1836"/>
                    <a:pt x="1738" y="1836"/>
                  </a:cubicBezTo>
                  <a:close/>
                  <a:moveTo>
                    <a:pt x="650" y="592"/>
                  </a:moveTo>
                  <a:cubicBezTo>
                    <a:pt x="1184" y="592"/>
                    <a:pt x="1184" y="592"/>
                    <a:pt x="1184" y="592"/>
                  </a:cubicBezTo>
                  <a:cubicBezTo>
                    <a:pt x="1246" y="592"/>
                    <a:pt x="1296" y="541"/>
                    <a:pt x="1296" y="479"/>
                  </a:cubicBezTo>
                  <a:cubicBezTo>
                    <a:pt x="1296" y="113"/>
                    <a:pt x="1296" y="113"/>
                    <a:pt x="1296" y="113"/>
                  </a:cubicBezTo>
                  <a:cubicBezTo>
                    <a:pt x="1296" y="51"/>
                    <a:pt x="1246" y="0"/>
                    <a:pt x="1184" y="0"/>
                  </a:cubicBezTo>
                  <a:cubicBezTo>
                    <a:pt x="650" y="0"/>
                    <a:pt x="650" y="0"/>
                    <a:pt x="650" y="0"/>
                  </a:cubicBezTo>
                  <a:cubicBezTo>
                    <a:pt x="588" y="0"/>
                    <a:pt x="537" y="51"/>
                    <a:pt x="537" y="113"/>
                  </a:cubicBezTo>
                  <a:cubicBezTo>
                    <a:pt x="537" y="479"/>
                    <a:pt x="537" y="479"/>
                    <a:pt x="537" y="479"/>
                  </a:cubicBezTo>
                  <a:cubicBezTo>
                    <a:pt x="537" y="541"/>
                    <a:pt x="588" y="592"/>
                    <a:pt x="650" y="592"/>
                  </a:cubicBezTo>
                  <a:close/>
                  <a:moveTo>
                    <a:pt x="603" y="113"/>
                  </a:moveTo>
                  <a:cubicBezTo>
                    <a:pt x="603" y="87"/>
                    <a:pt x="624" y="66"/>
                    <a:pt x="650" y="66"/>
                  </a:cubicBezTo>
                  <a:cubicBezTo>
                    <a:pt x="1184" y="66"/>
                    <a:pt x="1184" y="66"/>
                    <a:pt x="1184" y="66"/>
                  </a:cubicBezTo>
                  <a:cubicBezTo>
                    <a:pt x="1210" y="66"/>
                    <a:pt x="1231" y="87"/>
                    <a:pt x="1231" y="113"/>
                  </a:cubicBezTo>
                  <a:cubicBezTo>
                    <a:pt x="1231" y="479"/>
                    <a:pt x="1231" y="479"/>
                    <a:pt x="1231" y="479"/>
                  </a:cubicBezTo>
                  <a:cubicBezTo>
                    <a:pt x="1231" y="505"/>
                    <a:pt x="1210" y="526"/>
                    <a:pt x="1184" y="526"/>
                  </a:cubicBezTo>
                  <a:cubicBezTo>
                    <a:pt x="650" y="526"/>
                    <a:pt x="650" y="526"/>
                    <a:pt x="650" y="526"/>
                  </a:cubicBezTo>
                  <a:cubicBezTo>
                    <a:pt x="624" y="526"/>
                    <a:pt x="603" y="505"/>
                    <a:pt x="603" y="479"/>
                  </a:cubicBezTo>
                  <a:lnTo>
                    <a:pt x="603" y="113"/>
                  </a:lnTo>
                  <a:close/>
                  <a:moveTo>
                    <a:pt x="405" y="902"/>
                  </a:moveTo>
                  <a:cubicBezTo>
                    <a:pt x="882" y="902"/>
                    <a:pt x="882" y="902"/>
                    <a:pt x="882" y="902"/>
                  </a:cubicBezTo>
                  <a:cubicBezTo>
                    <a:pt x="882" y="1021"/>
                    <a:pt x="882" y="1021"/>
                    <a:pt x="882" y="1021"/>
                  </a:cubicBezTo>
                  <a:cubicBezTo>
                    <a:pt x="844" y="1033"/>
                    <a:pt x="814" y="1063"/>
                    <a:pt x="803" y="1101"/>
                  </a:cubicBezTo>
                  <a:cubicBezTo>
                    <a:pt x="799" y="1112"/>
                    <a:pt x="797" y="1124"/>
                    <a:pt x="797" y="1136"/>
                  </a:cubicBezTo>
                  <a:cubicBezTo>
                    <a:pt x="797" y="1148"/>
                    <a:pt x="799" y="1160"/>
                    <a:pt x="803" y="1171"/>
                  </a:cubicBezTo>
                  <a:cubicBezTo>
                    <a:pt x="814" y="1209"/>
                    <a:pt x="844" y="1238"/>
                    <a:pt x="882" y="1250"/>
                  </a:cubicBezTo>
                  <a:cubicBezTo>
                    <a:pt x="893" y="1253"/>
                    <a:pt x="905" y="1255"/>
                    <a:pt x="917" y="1255"/>
                  </a:cubicBezTo>
                  <a:cubicBezTo>
                    <a:pt x="929" y="1255"/>
                    <a:pt x="941" y="1253"/>
                    <a:pt x="952" y="1250"/>
                  </a:cubicBezTo>
                  <a:cubicBezTo>
                    <a:pt x="990" y="1238"/>
                    <a:pt x="1020" y="1209"/>
                    <a:pt x="1031" y="1171"/>
                  </a:cubicBezTo>
                  <a:cubicBezTo>
                    <a:pt x="1034" y="1160"/>
                    <a:pt x="1036" y="1148"/>
                    <a:pt x="1036" y="1136"/>
                  </a:cubicBezTo>
                  <a:cubicBezTo>
                    <a:pt x="1036" y="1124"/>
                    <a:pt x="1034" y="1112"/>
                    <a:pt x="1031" y="1101"/>
                  </a:cubicBezTo>
                  <a:cubicBezTo>
                    <a:pt x="1019" y="1063"/>
                    <a:pt x="990" y="1033"/>
                    <a:pt x="952" y="1021"/>
                  </a:cubicBezTo>
                  <a:cubicBezTo>
                    <a:pt x="952" y="902"/>
                    <a:pt x="952" y="902"/>
                    <a:pt x="952" y="902"/>
                  </a:cubicBezTo>
                  <a:cubicBezTo>
                    <a:pt x="1429" y="902"/>
                    <a:pt x="1429" y="902"/>
                    <a:pt x="1429" y="902"/>
                  </a:cubicBezTo>
                  <a:cubicBezTo>
                    <a:pt x="1444" y="902"/>
                    <a:pt x="1457" y="889"/>
                    <a:pt x="1457" y="874"/>
                  </a:cubicBezTo>
                  <a:cubicBezTo>
                    <a:pt x="1457" y="861"/>
                    <a:pt x="1457" y="861"/>
                    <a:pt x="1457" y="861"/>
                  </a:cubicBezTo>
                  <a:cubicBezTo>
                    <a:pt x="1457" y="845"/>
                    <a:pt x="1449" y="823"/>
                    <a:pt x="1439" y="811"/>
                  </a:cubicBezTo>
                  <a:cubicBezTo>
                    <a:pt x="1303" y="652"/>
                    <a:pt x="1303" y="652"/>
                    <a:pt x="1303" y="652"/>
                  </a:cubicBezTo>
                  <a:cubicBezTo>
                    <a:pt x="1293" y="640"/>
                    <a:pt x="1273" y="631"/>
                    <a:pt x="1257" y="631"/>
                  </a:cubicBezTo>
                  <a:cubicBezTo>
                    <a:pt x="577" y="631"/>
                    <a:pt x="577" y="631"/>
                    <a:pt x="577" y="631"/>
                  </a:cubicBezTo>
                  <a:cubicBezTo>
                    <a:pt x="561" y="631"/>
                    <a:pt x="540" y="640"/>
                    <a:pt x="530" y="652"/>
                  </a:cubicBezTo>
                  <a:cubicBezTo>
                    <a:pt x="395" y="811"/>
                    <a:pt x="395" y="811"/>
                    <a:pt x="395" y="811"/>
                  </a:cubicBezTo>
                  <a:cubicBezTo>
                    <a:pt x="385" y="823"/>
                    <a:pt x="377" y="845"/>
                    <a:pt x="377" y="861"/>
                  </a:cubicBezTo>
                  <a:cubicBezTo>
                    <a:pt x="377" y="874"/>
                    <a:pt x="377" y="874"/>
                    <a:pt x="377" y="874"/>
                  </a:cubicBezTo>
                  <a:cubicBezTo>
                    <a:pt x="377" y="889"/>
                    <a:pt x="389" y="902"/>
                    <a:pt x="405" y="902"/>
                  </a:cubicBezTo>
                  <a:close/>
                </a:path>
              </a:pathLst>
            </a:custGeom>
            <a:solidFill>
              <a:schemeClr val="tx1"/>
            </a:solidFill>
            <a:ln>
              <a:noFill/>
            </a:ln>
          </p:spPr>
          <p:txBody>
            <a:bodyPr vert="horz" wrap="square" lIns="93260" tIns="46630" rIns="93260" bIns="46630" numCol="1" anchor="t" anchorCtr="0" compatLnSpc="1">
              <a:prstTxWarp prst="textNoShape">
                <a:avLst/>
              </a:prstTxWarp>
            </a:bodyPr>
            <a:lstStyle/>
            <a:p>
              <a:endParaRPr lang="en-US" sz="1836">
                <a:solidFill>
                  <a:schemeClr val="bg1"/>
                </a:solidFill>
              </a:endParaRPr>
            </a:p>
          </p:txBody>
        </p:sp>
        <p:sp>
          <p:nvSpPr>
            <p:cNvPr id="12" name="TextBox 11"/>
            <p:cNvSpPr txBox="1"/>
            <p:nvPr/>
          </p:nvSpPr>
          <p:spPr>
            <a:xfrm>
              <a:off x="6259896" y="4521729"/>
              <a:ext cx="1230243" cy="230191"/>
            </a:xfrm>
            <a:prstGeom prst="rect">
              <a:avLst/>
            </a:prstGeom>
            <a:noFill/>
          </p:spPr>
          <p:txBody>
            <a:bodyPr wrap="square" lIns="0" tIns="0" rIns="0" bIns="0" rtlCol="0">
              <a:spAutoFit/>
            </a:bodyPr>
            <a:lstStyle/>
            <a:p>
              <a:pPr algn="ctr" defTabSz="932596"/>
              <a:r>
                <a:rPr lang="en-US" sz="1496" dirty="0" smtClean="0">
                  <a:latin typeface="Segoe" pitchFamily="34" charset="0"/>
                </a:rPr>
                <a:t>App back-end</a:t>
              </a:r>
              <a:endParaRPr lang="en-US" sz="1496" dirty="0">
                <a:latin typeface="Segoe" pitchFamily="34" charset="0"/>
              </a:endParaRPr>
            </a:p>
          </p:txBody>
        </p:sp>
      </p:grpSp>
      <p:sp>
        <p:nvSpPr>
          <p:cNvPr id="16" name="Rounded Rectangle 6"/>
          <p:cNvSpPr/>
          <p:nvPr/>
        </p:nvSpPr>
        <p:spPr bwMode="auto">
          <a:xfrm rot="16200000">
            <a:off x="11402390" y="2244063"/>
            <a:ext cx="759037" cy="1037563"/>
          </a:xfrm>
          <a:custGeom>
            <a:avLst/>
            <a:gdLst/>
            <a:ahLst/>
            <a:cxnLst/>
            <a:rect l="l" t="t" r="r" b="b"/>
            <a:pathLst>
              <a:path w="3286897" h="4658497">
                <a:moveTo>
                  <a:pt x="1600200" y="4382531"/>
                </a:moveTo>
                <a:cubicBezTo>
                  <a:pt x="1600200" y="4367744"/>
                  <a:pt x="1588213" y="4355757"/>
                  <a:pt x="1573426" y="4355757"/>
                </a:cubicBezTo>
                <a:lnTo>
                  <a:pt x="811428" y="4355757"/>
                </a:lnTo>
                <a:cubicBezTo>
                  <a:pt x="796641" y="4355757"/>
                  <a:pt x="784654" y="4367744"/>
                  <a:pt x="784654" y="4382531"/>
                </a:cubicBezTo>
                <a:lnTo>
                  <a:pt x="784654" y="4489621"/>
                </a:lnTo>
                <a:cubicBezTo>
                  <a:pt x="784654" y="4504408"/>
                  <a:pt x="796641" y="4516395"/>
                  <a:pt x="811428" y="4516395"/>
                </a:cubicBezTo>
                <a:lnTo>
                  <a:pt x="1573426" y="4516395"/>
                </a:lnTo>
                <a:cubicBezTo>
                  <a:pt x="1588213" y="4516395"/>
                  <a:pt x="1600200" y="4504408"/>
                  <a:pt x="1600200" y="4489621"/>
                </a:cubicBezTo>
                <a:close/>
                <a:moveTo>
                  <a:pt x="2502243" y="4382531"/>
                </a:moveTo>
                <a:cubicBezTo>
                  <a:pt x="2502243" y="4367744"/>
                  <a:pt x="2490256" y="4355757"/>
                  <a:pt x="2475469" y="4355757"/>
                </a:cubicBezTo>
                <a:lnTo>
                  <a:pt x="1713471" y="4355757"/>
                </a:lnTo>
                <a:cubicBezTo>
                  <a:pt x="1698684" y="4355757"/>
                  <a:pt x="1686697" y="4367744"/>
                  <a:pt x="1686697" y="4382531"/>
                </a:cubicBezTo>
                <a:lnTo>
                  <a:pt x="1686697" y="4489621"/>
                </a:lnTo>
                <a:cubicBezTo>
                  <a:pt x="1686697" y="4504408"/>
                  <a:pt x="1698684" y="4516395"/>
                  <a:pt x="1713471" y="4516395"/>
                </a:cubicBezTo>
                <a:lnTo>
                  <a:pt x="2475469" y="4516395"/>
                </a:lnTo>
                <a:cubicBezTo>
                  <a:pt x="2490256" y="4516395"/>
                  <a:pt x="2502243" y="4504408"/>
                  <a:pt x="2502243" y="4489621"/>
                </a:cubicBezTo>
                <a:close/>
                <a:moveTo>
                  <a:pt x="3021231" y="480896"/>
                </a:moveTo>
                <a:cubicBezTo>
                  <a:pt x="3021231" y="375524"/>
                  <a:pt x="2935811" y="290104"/>
                  <a:pt x="2830439" y="290104"/>
                </a:cubicBezTo>
                <a:lnTo>
                  <a:pt x="444108" y="290104"/>
                </a:lnTo>
                <a:cubicBezTo>
                  <a:pt x="338736" y="290104"/>
                  <a:pt x="253316" y="375524"/>
                  <a:pt x="253316" y="480896"/>
                </a:cubicBezTo>
                <a:lnTo>
                  <a:pt x="253316" y="4029043"/>
                </a:lnTo>
                <a:cubicBezTo>
                  <a:pt x="253316" y="4134415"/>
                  <a:pt x="338736" y="4219835"/>
                  <a:pt x="444108" y="4219835"/>
                </a:cubicBezTo>
                <a:lnTo>
                  <a:pt x="2830439" y="4219835"/>
                </a:lnTo>
                <a:cubicBezTo>
                  <a:pt x="2935811" y="4219835"/>
                  <a:pt x="3021231" y="4134415"/>
                  <a:pt x="3021231" y="4029043"/>
                </a:cubicBezTo>
                <a:close/>
                <a:moveTo>
                  <a:pt x="3286897" y="226566"/>
                </a:moveTo>
                <a:lnTo>
                  <a:pt x="3286897" y="4431931"/>
                </a:lnTo>
                <a:cubicBezTo>
                  <a:pt x="3286897" y="4557060"/>
                  <a:pt x="3185460" y="4658497"/>
                  <a:pt x="3060331" y="4658497"/>
                </a:cubicBezTo>
                <a:lnTo>
                  <a:pt x="226566" y="4658497"/>
                </a:lnTo>
                <a:cubicBezTo>
                  <a:pt x="101437" y="4658497"/>
                  <a:pt x="0" y="4557060"/>
                  <a:pt x="0" y="4431931"/>
                </a:cubicBezTo>
                <a:lnTo>
                  <a:pt x="0" y="226566"/>
                </a:lnTo>
                <a:cubicBezTo>
                  <a:pt x="0" y="101437"/>
                  <a:pt x="101437" y="0"/>
                  <a:pt x="226566" y="0"/>
                </a:cubicBezTo>
                <a:lnTo>
                  <a:pt x="3060331" y="0"/>
                </a:lnTo>
                <a:cubicBezTo>
                  <a:pt x="3185460" y="0"/>
                  <a:pt x="3286897" y="101437"/>
                  <a:pt x="3286897" y="226566"/>
                </a:cubicBezTo>
                <a:close/>
              </a:path>
            </a:pathLst>
          </a:custGeom>
          <a:solidFill>
            <a:schemeClr val="tx1"/>
          </a:solid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124342" tIns="62171" rIns="124342" bIns="62171" numCol="1" rtlCol="0" anchor="ctr" anchorCtr="0" compatLnSpc="1">
            <a:prstTxWarp prst="textNoShape">
              <a:avLst/>
            </a:prstTxWarp>
          </a:bodyPr>
          <a:lstStyle/>
          <a:p>
            <a:pPr defTabSz="839330"/>
            <a:endParaRPr lang="en-US" sz="2312" spc="-137" dirty="0">
              <a:solidFill>
                <a:prstClr val="white"/>
              </a:solidFill>
              <a:latin typeface="Segoe Light" pitchFamily="34" charset="0"/>
            </a:endParaRPr>
          </a:p>
        </p:txBody>
      </p:sp>
      <p:cxnSp>
        <p:nvCxnSpPr>
          <p:cNvPr id="17" name="Straight Arrow Connector 16"/>
          <p:cNvCxnSpPr/>
          <p:nvPr/>
        </p:nvCxnSpPr>
        <p:spPr>
          <a:xfrm flipH="1">
            <a:off x="10138508" y="3055362"/>
            <a:ext cx="914401" cy="590144"/>
          </a:xfrm>
          <a:prstGeom prst="straightConnector1">
            <a:avLst/>
          </a:prstGeom>
          <a:ln w="28575">
            <a:solidFill>
              <a:schemeClr val="accent2"/>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10138508" y="4753370"/>
            <a:ext cx="1051314" cy="562484"/>
          </a:xfrm>
          <a:prstGeom prst="straightConnector1">
            <a:avLst/>
          </a:prstGeom>
          <a:ln w="28575">
            <a:solidFill>
              <a:schemeClr val="accent2"/>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8134281" y="4045962"/>
            <a:ext cx="904771" cy="1"/>
          </a:xfrm>
          <a:prstGeom prst="straightConnector1">
            <a:avLst/>
          </a:prstGeom>
          <a:ln w="28575">
            <a:solidFill>
              <a:schemeClr val="accent3"/>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10265117" y="3225283"/>
            <a:ext cx="1212422" cy="728972"/>
          </a:xfrm>
          <a:prstGeom prst="straightConnector1">
            <a:avLst/>
          </a:prstGeom>
          <a:ln w="28575">
            <a:solidFill>
              <a:schemeClr val="accent3"/>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0252827" y="4378186"/>
            <a:ext cx="1180024" cy="638507"/>
          </a:xfrm>
          <a:prstGeom prst="straightConnector1">
            <a:avLst/>
          </a:prstGeom>
          <a:ln w="28575">
            <a:solidFill>
              <a:schemeClr val="accent3"/>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8488478" y="1655120"/>
            <a:ext cx="2564431" cy="969496"/>
          </a:xfrm>
          <a:prstGeom prst="rect">
            <a:avLst/>
          </a:prstGeom>
          <a:solidFill>
            <a:schemeClr val="bg2"/>
          </a:solidFill>
          <a:ln>
            <a:solidFill>
              <a:schemeClr val="tx1"/>
            </a:solidFill>
          </a:ln>
        </p:spPr>
        <p:txBody>
          <a:bodyPr wrap="square" lIns="91440" tIns="0" rIns="0" bIns="0">
            <a:spAutoFit/>
          </a:bodyPr>
          <a:lstStyle/>
          <a:p>
            <a:pPr lvl="0" defTabSz="914400" eaLnBrk="0" fontAlgn="base" hangingPunct="0">
              <a:spcBef>
                <a:spcPct val="0"/>
              </a:spcBef>
              <a:spcAft>
                <a:spcPct val="0"/>
              </a:spcAft>
              <a:tabLst>
                <a:tab pos="112713" algn="l"/>
                <a:tab pos="225425" algn="l"/>
                <a:tab pos="338138" algn="l"/>
              </a:tabLst>
            </a:pPr>
            <a:r>
              <a:rPr lang="en-US" sz="900" dirty="0">
                <a:solidFill>
                  <a:srgbClr val="000000"/>
                </a:solidFill>
                <a:latin typeface="Consolas" panose="020B0609020204030204" pitchFamily="49" charset="0"/>
                <a:cs typeface="Consolas" panose="020B0609020204030204" pitchFamily="49" charset="0"/>
              </a:rPr>
              <a:t>&lt;toast</a:t>
            </a:r>
            <a:r>
              <a:rPr lang="en-US" sz="900" dirty="0" smtClean="0">
                <a:solidFill>
                  <a:srgbClr val="000000"/>
                </a:solidFill>
                <a:latin typeface="Consolas" panose="020B0609020204030204" pitchFamily="49" charset="0"/>
                <a:cs typeface="Consolas" panose="020B0609020204030204" pitchFamily="49" charset="0"/>
              </a:rPr>
              <a:t>&gt;</a:t>
            </a:r>
          </a:p>
          <a:p>
            <a:pPr lvl="0" defTabSz="914400" eaLnBrk="0" fontAlgn="base" hangingPunct="0">
              <a:spcBef>
                <a:spcPct val="0"/>
              </a:spcBef>
              <a:spcAft>
                <a:spcPct val="0"/>
              </a:spcAft>
              <a:tabLst>
                <a:tab pos="112713" algn="l"/>
                <a:tab pos="225425" algn="l"/>
                <a:tab pos="338138" algn="l"/>
              </a:tabLst>
            </a:pPr>
            <a:r>
              <a:rPr lang="en-US" sz="900" dirty="0">
                <a:solidFill>
                  <a:srgbClr val="000000"/>
                </a:solidFill>
                <a:latin typeface="Consolas" panose="020B0609020204030204" pitchFamily="49" charset="0"/>
                <a:cs typeface="Consolas" panose="020B0609020204030204" pitchFamily="49" charset="0"/>
              </a:rPr>
              <a:t>	</a:t>
            </a:r>
            <a:r>
              <a:rPr lang="en-US" sz="900" dirty="0" smtClean="0">
                <a:solidFill>
                  <a:srgbClr val="000000"/>
                </a:solidFill>
                <a:latin typeface="Consolas" panose="020B0609020204030204" pitchFamily="49" charset="0"/>
                <a:cs typeface="Consolas" panose="020B0609020204030204" pitchFamily="49" charset="0"/>
              </a:rPr>
              <a:t>&lt;</a:t>
            </a:r>
            <a:r>
              <a:rPr lang="en-US" sz="900" dirty="0">
                <a:solidFill>
                  <a:srgbClr val="000000"/>
                </a:solidFill>
                <a:latin typeface="Consolas" panose="020B0609020204030204" pitchFamily="49" charset="0"/>
                <a:cs typeface="Consolas" panose="020B0609020204030204" pitchFamily="49" charset="0"/>
              </a:rPr>
              <a:t>visual</a:t>
            </a:r>
            <a:r>
              <a:rPr lang="en-US" sz="900" dirty="0" smtClean="0">
                <a:solidFill>
                  <a:srgbClr val="000000"/>
                </a:solidFill>
                <a:latin typeface="Consolas" panose="020B0609020204030204" pitchFamily="49" charset="0"/>
                <a:cs typeface="Consolas" panose="020B0609020204030204" pitchFamily="49" charset="0"/>
              </a:rPr>
              <a:t>&gt;</a:t>
            </a:r>
          </a:p>
          <a:p>
            <a:pPr lvl="0" defTabSz="914400" eaLnBrk="0" fontAlgn="base" hangingPunct="0">
              <a:spcBef>
                <a:spcPct val="0"/>
              </a:spcBef>
              <a:spcAft>
                <a:spcPct val="0"/>
              </a:spcAft>
              <a:tabLst>
                <a:tab pos="112713" algn="l"/>
                <a:tab pos="225425" algn="l"/>
                <a:tab pos="338138" algn="l"/>
              </a:tabLst>
            </a:pPr>
            <a:r>
              <a:rPr lang="en-US" sz="900" dirty="0">
                <a:solidFill>
                  <a:srgbClr val="000000"/>
                </a:solidFill>
                <a:latin typeface="Consolas" panose="020B0609020204030204" pitchFamily="49" charset="0"/>
                <a:cs typeface="Consolas" panose="020B0609020204030204" pitchFamily="49" charset="0"/>
              </a:rPr>
              <a:t>	</a:t>
            </a:r>
            <a:r>
              <a:rPr lang="en-US" sz="900" dirty="0" smtClean="0">
                <a:solidFill>
                  <a:srgbClr val="000000"/>
                </a:solidFill>
                <a:latin typeface="Consolas" panose="020B0609020204030204" pitchFamily="49" charset="0"/>
                <a:cs typeface="Consolas" panose="020B0609020204030204" pitchFamily="49" charset="0"/>
              </a:rPr>
              <a:t>	&lt;binding template</a:t>
            </a:r>
            <a:r>
              <a:rPr lang="en-US" sz="900" dirty="0">
                <a:solidFill>
                  <a:srgbClr val="000000"/>
                </a:solidFill>
                <a:latin typeface="Consolas" panose="020B0609020204030204" pitchFamily="49" charset="0"/>
                <a:cs typeface="Consolas" panose="020B0609020204030204" pitchFamily="49" charset="0"/>
              </a:rPr>
              <a:t>=\"ToastText01</a:t>
            </a:r>
            <a:r>
              <a:rPr lang="en-US" sz="900" dirty="0" smtClean="0">
                <a:solidFill>
                  <a:srgbClr val="000000"/>
                </a:solidFill>
                <a:latin typeface="Consolas" panose="020B0609020204030204" pitchFamily="49" charset="0"/>
                <a:cs typeface="Consolas" panose="020B0609020204030204" pitchFamily="49" charset="0"/>
              </a:rPr>
              <a:t>\"&gt;</a:t>
            </a:r>
          </a:p>
          <a:p>
            <a:pPr lvl="0" defTabSz="914400" eaLnBrk="0" fontAlgn="base" hangingPunct="0">
              <a:spcBef>
                <a:spcPct val="0"/>
              </a:spcBef>
              <a:spcAft>
                <a:spcPct val="0"/>
              </a:spcAft>
              <a:tabLst>
                <a:tab pos="112713" algn="l"/>
                <a:tab pos="225425" algn="l"/>
                <a:tab pos="338138" algn="l"/>
              </a:tabLst>
            </a:pPr>
            <a:r>
              <a:rPr lang="en-US" sz="900" dirty="0">
                <a:solidFill>
                  <a:srgbClr val="000000"/>
                </a:solidFill>
                <a:latin typeface="Consolas" panose="020B0609020204030204" pitchFamily="49" charset="0"/>
                <a:cs typeface="Consolas" panose="020B0609020204030204" pitchFamily="49" charset="0"/>
              </a:rPr>
              <a:t>	</a:t>
            </a:r>
            <a:r>
              <a:rPr lang="en-US" sz="900" dirty="0" smtClean="0">
                <a:solidFill>
                  <a:srgbClr val="000000"/>
                </a:solidFill>
                <a:latin typeface="Consolas" panose="020B0609020204030204" pitchFamily="49" charset="0"/>
                <a:cs typeface="Consolas" panose="020B0609020204030204" pitchFamily="49" charset="0"/>
              </a:rPr>
              <a:t>		&lt;</a:t>
            </a:r>
            <a:r>
              <a:rPr lang="en-US" sz="900" dirty="0">
                <a:solidFill>
                  <a:srgbClr val="000000"/>
                </a:solidFill>
                <a:latin typeface="Consolas" panose="020B0609020204030204" pitchFamily="49" charset="0"/>
                <a:cs typeface="Consolas" panose="020B0609020204030204" pitchFamily="49" charset="0"/>
              </a:rPr>
              <a:t>text id=\"1</a:t>
            </a:r>
            <a:r>
              <a:rPr lang="en-US" sz="900" dirty="0" smtClean="0">
                <a:solidFill>
                  <a:srgbClr val="000000"/>
                </a:solidFill>
                <a:latin typeface="Consolas" panose="020B0609020204030204" pitchFamily="49" charset="0"/>
                <a:cs typeface="Consolas" panose="020B0609020204030204" pitchFamily="49" charset="0"/>
              </a:rPr>
              <a:t>\"&gt;</a:t>
            </a:r>
            <a:r>
              <a:rPr lang="en-US" sz="900" dirty="0" smtClean="0">
                <a:solidFill>
                  <a:schemeClr val="accent1"/>
                </a:solidFill>
                <a:latin typeface="Consolas" panose="020B0609020204030204" pitchFamily="49" charset="0"/>
                <a:cs typeface="Consolas" panose="020B0609020204030204" pitchFamily="49" charset="0"/>
              </a:rPr>
              <a:t>$(</a:t>
            </a:r>
            <a:r>
              <a:rPr lang="en-US" sz="900" dirty="0" err="1" smtClean="0">
                <a:solidFill>
                  <a:schemeClr val="accent1"/>
                </a:solidFill>
                <a:latin typeface="Consolas" panose="020B0609020204030204" pitchFamily="49" charset="0"/>
                <a:cs typeface="Consolas" panose="020B0609020204030204" pitchFamily="49" charset="0"/>
              </a:rPr>
              <a:t>news_en</a:t>
            </a:r>
            <a:r>
              <a:rPr lang="en-US" sz="900" dirty="0" smtClean="0">
                <a:solidFill>
                  <a:schemeClr val="accent1"/>
                </a:solidFill>
                <a:latin typeface="Consolas" panose="020B0609020204030204" pitchFamily="49" charset="0"/>
                <a:cs typeface="Consolas" panose="020B0609020204030204" pitchFamily="49" charset="0"/>
              </a:rPr>
              <a:t>)</a:t>
            </a:r>
            <a:r>
              <a:rPr lang="en-US" sz="900" dirty="0" smtClean="0">
                <a:solidFill>
                  <a:srgbClr val="000000"/>
                </a:solidFill>
                <a:latin typeface="Consolas" panose="020B0609020204030204" pitchFamily="49" charset="0"/>
                <a:cs typeface="Consolas" panose="020B0609020204030204" pitchFamily="49" charset="0"/>
              </a:rPr>
              <a:t>&lt;/</a:t>
            </a:r>
            <a:r>
              <a:rPr lang="en-US" sz="900" dirty="0">
                <a:solidFill>
                  <a:srgbClr val="000000"/>
                </a:solidFill>
                <a:latin typeface="Consolas" panose="020B0609020204030204" pitchFamily="49" charset="0"/>
                <a:cs typeface="Consolas" panose="020B0609020204030204" pitchFamily="49" charset="0"/>
              </a:rPr>
              <a:t>text</a:t>
            </a:r>
            <a:r>
              <a:rPr lang="en-US" sz="900" dirty="0" smtClean="0">
                <a:solidFill>
                  <a:srgbClr val="000000"/>
                </a:solidFill>
                <a:latin typeface="Consolas" panose="020B0609020204030204" pitchFamily="49" charset="0"/>
                <a:cs typeface="Consolas" panose="020B0609020204030204" pitchFamily="49" charset="0"/>
              </a:rPr>
              <a:t>&gt;</a:t>
            </a:r>
          </a:p>
          <a:p>
            <a:pPr lvl="0" defTabSz="914400" eaLnBrk="0" fontAlgn="base" hangingPunct="0">
              <a:spcBef>
                <a:spcPct val="0"/>
              </a:spcBef>
              <a:spcAft>
                <a:spcPct val="0"/>
              </a:spcAft>
              <a:tabLst>
                <a:tab pos="112713" algn="l"/>
                <a:tab pos="225425" algn="l"/>
                <a:tab pos="338138" algn="l"/>
              </a:tabLst>
            </a:pPr>
            <a:r>
              <a:rPr lang="en-US" sz="900" dirty="0">
                <a:solidFill>
                  <a:srgbClr val="000000"/>
                </a:solidFill>
                <a:latin typeface="Consolas" panose="020B0609020204030204" pitchFamily="49" charset="0"/>
                <a:cs typeface="Consolas" panose="020B0609020204030204" pitchFamily="49" charset="0"/>
              </a:rPr>
              <a:t>	</a:t>
            </a:r>
            <a:r>
              <a:rPr lang="en-US" sz="900" dirty="0" smtClean="0">
                <a:solidFill>
                  <a:srgbClr val="000000"/>
                </a:solidFill>
                <a:latin typeface="Consolas" panose="020B0609020204030204" pitchFamily="49" charset="0"/>
                <a:cs typeface="Consolas" panose="020B0609020204030204" pitchFamily="49" charset="0"/>
              </a:rPr>
              <a:t>	&lt;/</a:t>
            </a:r>
            <a:r>
              <a:rPr lang="en-US" sz="900" dirty="0">
                <a:solidFill>
                  <a:srgbClr val="000000"/>
                </a:solidFill>
                <a:latin typeface="Consolas" panose="020B0609020204030204" pitchFamily="49" charset="0"/>
                <a:cs typeface="Consolas" panose="020B0609020204030204" pitchFamily="49" charset="0"/>
              </a:rPr>
              <a:t>binding</a:t>
            </a:r>
            <a:r>
              <a:rPr lang="en-US" sz="900" dirty="0" smtClean="0">
                <a:solidFill>
                  <a:srgbClr val="000000"/>
                </a:solidFill>
                <a:latin typeface="Consolas" panose="020B0609020204030204" pitchFamily="49" charset="0"/>
                <a:cs typeface="Consolas" panose="020B0609020204030204" pitchFamily="49" charset="0"/>
              </a:rPr>
              <a:t>&gt;</a:t>
            </a:r>
          </a:p>
          <a:p>
            <a:pPr lvl="0" defTabSz="914400" eaLnBrk="0" fontAlgn="base" hangingPunct="0">
              <a:spcBef>
                <a:spcPct val="0"/>
              </a:spcBef>
              <a:spcAft>
                <a:spcPct val="0"/>
              </a:spcAft>
              <a:tabLst>
                <a:tab pos="112713" algn="l"/>
                <a:tab pos="225425" algn="l"/>
                <a:tab pos="338138" algn="l"/>
              </a:tabLst>
            </a:pPr>
            <a:r>
              <a:rPr lang="en-US" sz="900" dirty="0">
                <a:solidFill>
                  <a:srgbClr val="000000"/>
                </a:solidFill>
                <a:latin typeface="Consolas" panose="020B0609020204030204" pitchFamily="49" charset="0"/>
                <a:cs typeface="Consolas" panose="020B0609020204030204" pitchFamily="49" charset="0"/>
              </a:rPr>
              <a:t>	</a:t>
            </a:r>
            <a:r>
              <a:rPr lang="en-US" sz="900" dirty="0" smtClean="0">
                <a:solidFill>
                  <a:srgbClr val="000000"/>
                </a:solidFill>
                <a:latin typeface="Consolas" panose="020B0609020204030204" pitchFamily="49" charset="0"/>
                <a:cs typeface="Consolas" panose="020B0609020204030204" pitchFamily="49" charset="0"/>
              </a:rPr>
              <a:t>&lt;/</a:t>
            </a:r>
            <a:r>
              <a:rPr lang="en-US" sz="900" dirty="0">
                <a:solidFill>
                  <a:srgbClr val="000000"/>
                </a:solidFill>
                <a:latin typeface="Consolas" panose="020B0609020204030204" pitchFamily="49" charset="0"/>
                <a:cs typeface="Consolas" panose="020B0609020204030204" pitchFamily="49" charset="0"/>
              </a:rPr>
              <a:t>visual</a:t>
            </a:r>
            <a:r>
              <a:rPr lang="en-US" sz="900" dirty="0" smtClean="0">
                <a:solidFill>
                  <a:srgbClr val="000000"/>
                </a:solidFill>
                <a:latin typeface="Consolas" panose="020B0609020204030204" pitchFamily="49" charset="0"/>
                <a:cs typeface="Consolas" panose="020B0609020204030204" pitchFamily="49" charset="0"/>
              </a:rPr>
              <a:t>&gt;</a:t>
            </a:r>
          </a:p>
          <a:p>
            <a:pPr lvl="0" defTabSz="914400" eaLnBrk="0" fontAlgn="base" hangingPunct="0">
              <a:spcBef>
                <a:spcPct val="0"/>
              </a:spcBef>
              <a:spcAft>
                <a:spcPct val="0"/>
              </a:spcAft>
              <a:tabLst>
                <a:tab pos="112713" algn="l"/>
                <a:tab pos="225425" algn="l"/>
                <a:tab pos="338138" algn="l"/>
              </a:tabLst>
            </a:pPr>
            <a:r>
              <a:rPr lang="en-US" sz="900" dirty="0" smtClean="0">
                <a:solidFill>
                  <a:srgbClr val="000000"/>
                </a:solidFill>
                <a:latin typeface="Consolas" panose="020B0609020204030204" pitchFamily="49" charset="0"/>
                <a:cs typeface="Consolas" panose="020B0609020204030204" pitchFamily="49" charset="0"/>
              </a:rPr>
              <a:t>&lt;/</a:t>
            </a:r>
            <a:r>
              <a:rPr lang="en-US" sz="900" dirty="0">
                <a:solidFill>
                  <a:srgbClr val="000000"/>
                </a:solidFill>
                <a:latin typeface="Consolas" panose="020B0609020204030204" pitchFamily="49" charset="0"/>
                <a:cs typeface="Consolas" panose="020B0609020204030204" pitchFamily="49" charset="0"/>
              </a:rPr>
              <a:t>toast&gt;</a:t>
            </a:r>
            <a:r>
              <a:rPr lang="en-US" sz="900" dirty="0"/>
              <a:t> </a:t>
            </a:r>
            <a:endParaRPr lang="en-US" sz="2000" dirty="0">
              <a:latin typeface="Arial" panose="020B0604020202020204" pitchFamily="34" charset="0"/>
            </a:endParaRPr>
          </a:p>
        </p:txBody>
      </p:sp>
      <p:sp>
        <p:nvSpPr>
          <p:cNvPr id="30" name="Rectangle 29"/>
          <p:cNvSpPr/>
          <p:nvPr/>
        </p:nvSpPr>
        <p:spPr>
          <a:xfrm>
            <a:off x="8968369" y="5470420"/>
            <a:ext cx="1864079" cy="692497"/>
          </a:xfrm>
          <a:prstGeom prst="rect">
            <a:avLst/>
          </a:prstGeom>
          <a:solidFill>
            <a:schemeClr val="bg2"/>
          </a:solidFill>
          <a:ln>
            <a:solidFill>
              <a:schemeClr val="tx1"/>
            </a:solidFill>
          </a:ln>
        </p:spPr>
        <p:txBody>
          <a:bodyPr wrap="square" lIns="91440" tIns="0" rIns="0" bIns="0">
            <a:spAutoFit/>
          </a:bodyPr>
          <a:lstStyle/>
          <a:p>
            <a:pPr marL="0" lvl="1" indent="-234596">
              <a:tabLst>
                <a:tab pos="225425" algn="l"/>
                <a:tab pos="463550" algn="l"/>
              </a:tabLst>
            </a:pPr>
            <a:r>
              <a:rPr lang="en-US" sz="900" dirty="0" smtClean="0">
                <a:latin typeface="Consolas" panose="020B0609020204030204" pitchFamily="49" charset="0"/>
                <a:cs typeface="Consolas" panose="020B0609020204030204" pitchFamily="49" charset="0"/>
              </a:rPr>
              <a:t>{</a:t>
            </a:r>
          </a:p>
          <a:p>
            <a:pPr marL="0" lvl="1" indent="-234596">
              <a:tabLst>
                <a:tab pos="225425" algn="l"/>
                <a:tab pos="463550" algn="l"/>
              </a:tabLst>
            </a:pPr>
            <a:r>
              <a:rPr lang="en-US" sz="900" dirty="0">
                <a:latin typeface="Consolas" panose="020B0609020204030204" pitchFamily="49" charset="0"/>
                <a:cs typeface="Consolas" panose="020B0609020204030204" pitchFamily="49" charset="0"/>
              </a:rPr>
              <a:t>	</a:t>
            </a:r>
            <a:r>
              <a:rPr lang="en-US" sz="900" dirty="0" smtClean="0">
                <a:latin typeface="Consolas" panose="020B0609020204030204" pitchFamily="49" charset="0"/>
                <a:cs typeface="Consolas" panose="020B0609020204030204" pitchFamily="49" charset="0"/>
              </a:rPr>
              <a:t>aps</a:t>
            </a:r>
            <a:r>
              <a:rPr lang="en-US" sz="900" dirty="0">
                <a:latin typeface="Consolas" panose="020B0609020204030204" pitchFamily="49" charset="0"/>
                <a:cs typeface="Consolas" panose="020B0609020204030204" pitchFamily="49" charset="0"/>
              </a:rPr>
              <a:t>: </a:t>
            </a:r>
            <a:r>
              <a:rPr lang="en-US" sz="900" dirty="0" smtClean="0">
                <a:latin typeface="Consolas" panose="020B0609020204030204" pitchFamily="49" charset="0"/>
                <a:cs typeface="Consolas" panose="020B0609020204030204" pitchFamily="49" charset="0"/>
              </a:rPr>
              <a:t>{</a:t>
            </a:r>
          </a:p>
          <a:p>
            <a:pPr marL="0" lvl="1" indent="-234596">
              <a:tabLst>
                <a:tab pos="225425" algn="l"/>
                <a:tab pos="463550" algn="l"/>
              </a:tabLst>
            </a:pPr>
            <a:r>
              <a:rPr lang="en-US" sz="900" dirty="0">
                <a:latin typeface="Consolas" panose="020B0609020204030204" pitchFamily="49" charset="0"/>
                <a:cs typeface="Consolas" panose="020B0609020204030204" pitchFamily="49" charset="0"/>
              </a:rPr>
              <a:t>	</a:t>
            </a:r>
            <a:r>
              <a:rPr lang="en-US" sz="900" dirty="0" smtClean="0">
                <a:latin typeface="Consolas" panose="020B0609020204030204" pitchFamily="49" charset="0"/>
                <a:cs typeface="Consolas" panose="020B0609020204030204" pitchFamily="49" charset="0"/>
              </a:rPr>
              <a:t>	alert</a:t>
            </a:r>
            <a:r>
              <a:rPr lang="en-US" sz="900" dirty="0">
                <a:latin typeface="Consolas" panose="020B0609020204030204" pitchFamily="49" charset="0"/>
                <a:cs typeface="Consolas" panose="020B0609020204030204" pitchFamily="49" charset="0"/>
              </a:rPr>
              <a:t>: </a:t>
            </a:r>
            <a:r>
              <a:rPr lang="en-US" sz="900" dirty="0" smtClean="0">
                <a:latin typeface="Consolas" panose="020B0609020204030204" pitchFamily="49" charset="0"/>
                <a:cs typeface="Consolas" panose="020B0609020204030204" pitchFamily="49" charset="0"/>
              </a:rPr>
              <a:t>“</a:t>
            </a:r>
            <a:r>
              <a:rPr lang="en-US" sz="900" dirty="0" smtClean="0">
                <a:solidFill>
                  <a:schemeClr val="tx2"/>
                </a:solidFill>
                <a:latin typeface="Consolas" panose="020B0609020204030204" pitchFamily="49" charset="0"/>
                <a:cs typeface="Consolas" panose="020B0609020204030204" pitchFamily="49" charset="0"/>
              </a:rPr>
              <a:t>$(</a:t>
            </a:r>
            <a:r>
              <a:rPr lang="en-US" sz="900" dirty="0" err="1" smtClean="0">
                <a:solidFill>
                  <a:schemeClr val="tx2"/>
                </a:solidFill>
                <a:latin typeface="Consolas" panose="020B0609020204030204" pitchFamily="49" charset="0"/>
                <a:cs typeface="Consolas" panose="020B0609020204030204" pitchFamily="49" charset="0"/>
              </a:rPr>
              <a:t>news_it</a:t>
            </a:r>
            <a:r>
              <a:rPr lang="en-US" sz="900" dirty="0" smtClean="0">
                <a:solidFill>
                  <a:schemeClr val="tx2"/>
                </a:solidFill>
                <a:latin typeface="Consolas" panose="020B0609020204030204" pitchFamily="49" charset="0"/>
                <a:cs typeface="Consolas" panose="020B0609020204030204" pitchFamily="49" charset="0"/>
              </a:rPr>
              <a:t>)</a:t>
            </a:r>
            <a:r>
              <a:rPr lang="en-US" sz="900" dirty="0" smtClean="0">
                <a:latin typeface="Consolas" panose="020B0609020204030204" pitchFamily="49" charset="0"/>
                <a:cs typeface="Consolas" panose="020B0609020204030204" pitchFamily="49" charset="0"/>
              </a:rPr>
              <a:t>”</a:t>
            </a:r>
          </a:p>
          <a:p>
            <a:pPr marL="0" lvl="1" indent="-234596">
              <a:tabLst>
                <a:tab pos="225425" algn="l"/>
                <a:tab pos="463550" algn="l"/>
              </a:tabLst>
            </a:pPr>
            <a:r>
              <a:rPr lang="en-US" sz="900" dirty="0">
                <a:latin typeface="Consolas" panose="020B0609020204030204" pitchFamily="49" charset="0"/>
                <a:cs typeface="Consolas" panose="020B0609020204030204" pitchFamily="49" charset="0"/>
              </a:rPr>
              <a:t>	</a:t>
            </a:r>
            <a:r>
              <a:rPr lang="en-US" sz="900" dirty="0" smtClean="0">
                <a:latin typeface="Consolas" panose="020B0609020204030204" pitchFamily="49" charset="0"/>
                <a:cs typeface="Consolas" panose="020B0609020204030204" pitchFamily="49" charset="0"/>
              </a:rPr>
              <a:t>}</a:t>
            </a:r>
          </a:p>
          <a:p>
            <a:pPr marL="0" lvl="1" indent="-234596">
              <a:tabLst>
                <a:tab pos="225425" algn="l"/>
                <a:tab pos="463550" algn="l"/>
              </a:tabLst>
            </a:pPr>
            <a:r>
              <a:rPr lang="en-US" sz="900" dirty="0" smtClean="0">
                <a:latin typeface="Consolas" panose="020B0609020204030204" pitchFamily="49" charset="0"/>
                <a:cs typeface="Consolas" panose="020B0609020204030204" pitchFamily="49" charset="0"/>
              </a:rPr>
              <a:t>}</a:t>
            </a:r>
            <a:endParaRPr lang="en-US" sz="900" dirty="0">
              <a:latin typeface="Consolas" panose="020B0609020204030204" pitchFamily="49" charset="0"/>
              <a:cs typeface="Consolas" panose="020B0609020204030204" pitchFamily="49" charset="0"/>
            </a:endParaRPr>
          </a:p>
        </p:txBody>
      </p:sp>
      <p:sp>
        <p:nvSpPr>
          <p:cNvPr id="31" name="Rectangle 30"/>
          <p:cNvSpPr/>
          <p:nvPr/>
        </p:nvSpPr>
        <p:spPr>
          <a:xfrm>
            <a:off x="7121745" y="2805954"/>
            <a:ext cx="1864079" cy="553998"/>
          </a:xfrm>
          <a:prstGeom prst="rect">
            <a:avLst/>
          </a:prstGeom>
          <a:solidFill>
            <a:schemeClr val="bg1"/>
          </a:solidFill>
          <a:ln>
            <a:solidFill>
              <a:schemeClr val="tx1"/>
            </a:solidFill>
          </a:ln>
        </p:spPr>
        <p:txBody>
          <a:bodyPr wrap="square" lIns="91440" tIns="0" rIns="0" bIns="0">
            <a:spAutoFit/>
          </a:bodyPr>
          <a:lstStyle/>
          <a:p>
            <a:pPr marL="0" lvl="1" indent="-234596">
              <a:tabLst>
                <a:tab pos="225425" algn="l"/>
                <a:tab pos="463550" algn="l"/>
              </a:tabLst>
            </a:pPr>
            <a:r>
              <a:rPr lang="en-US" sz="900" dirty="0" smtClean="0">
                <a:solidFill>
                  <a:srgbClr val="1E1E1E"/>
                </a:solidFill>
                <a:latin typeface="Consolas" panose="020B0609020204030204" pitchFamily="49" charset="0"/>
                <a:cs typeface="Consolas" panose="020B0609020204030204" pitchFamily="49" charset="0"/>
              </a:rPr>
              <a:t>{</a:t>
            </a:r>
          </a:p>
          <a:p>
            <a:pPr marL="0" lvl="1" indent="-234596">
              <a:tabLst>
                <a:tab pos="225425" algn="l"/>
                <a:tab pos="463550" algn="l"/>
              </a:tabLst>
            </a:pPr>
            <a:r>
              <a:rPr lang="en-US" sz="900" dirty="0">
                <a:solidFill>
                  <a:srgbClr val="1E1E1E"/>
                </a:solidFill>
                <a:latin typeface="Consolas" panose="020B0609020204030204" pitchFamily="49" charset="0"/>
                <a:cs typeface="Consolas" panose="020B0609020204030204" pitchFamily="49" charset="0"/>
              </a:rPr>
              <a:t>	</a:t>
            </a:r>
            <a:r>
              <a:rPr lang="en-US" sz="900" dirty="0" err="1" smtClean="0">
                <a:solidFill>
                  <a:srgbClr val="1E1E1E"/>
                </a:solidFill>
              </a:rPr>
              <a:t>news_en</a:t>
            </a:r>
            <a:r>
              <a:rPr lang="en-US" sz="900" dirty="0" smtClean="0">
                <a:solidFill>
                  <a:srgbClr val="1E1E1E"/>
                </a:solidFill>
              </a:rPr>
              <a:t>: “Hello!”,</a:t>
            </a:r>
          </a:p>
          <a:p>
            <a:pPr marL="0" lvl="1" indent="-234596">
              <a:tabLst>
                <a:tab pos="225425" algn="l"/>
                <a:tab pos="463550" algn="l"/>
              </a:tabLst>
            </a:pPr>
            <a:r>
              <a:rPr lang="en-US" sz="900" dirty="0">
                <a:solidFill>
                  <a:srgbClr val="1E1E1E"/>
                </a:solidFill>
              </a:rPr>
              <a:t>	</a:t>
            </a:r>
            <a:r>
              <a:rPr lang="en-US" sz="900" dirty="0" err="1" smtClean="0">
                <a:solidFill>
                  <a:srgbClr val="1E1E1E"/>
                </a:solidFill>
              </a:rPr>
              <a:t>news_it</a:t>
            </a:r>
            <a:r>
              <a:rPr lang="en-US" sz="900" dirty="0" smtClean="0">
                <a:solidFill>
                  <a:srgbClr val="1E1E1E"/>
                </a:solidFill>
              </a:rPr>
              <a:t>: “Ciao!”</a:t>
            </a:r>
          </a:p>
          <a:p>
            <a:pPr marL="0" lvl="1" indent="-234596">
              <a:tabLst>
                <a:tab pos="225425" algn="l"/>
                <a:tab pos="463550" algn="l"/>
              </a:tabLst>
            </a:pPr>
            <a:r>
              <a:rPr lang="en-US" sz="900" dirty="0" smtClean="0">
                <a:solidFill>
                  <a:srgbClr val="1E1E1E"/>
                </a:solidFill>
                <a:latin typeface="Consolas" panose="020B0609020204030204" pitchFamily="49" charset="0"/>
                <a:cs typeface="Consolas" panose="020B0609020204030204" pitchFamily="49" charset="0"/>
              </a:rPr>
              <a:t>}</a:t>
            </a:r>
            <a:endParaRPr lang="en-US" sz="900" dirty="0">
              <a:solidFill>
                <a:srgbClr val="1E1E1E"/>
              </a:solidFill>
              <a:latin typeface="Consolas" panose="020B0609020204030204" pitchFamily="49" charset="0"/>
              <a:cs typeface="Consolas" panose="020B0609020204030204" pitchFamily="49" charset="0"/>
            </a:endParaRPr>
          </a:p>
        </p:txBody>
      </p:sp>
      <p:cxnSp>
        <p:nvCxnSpPr>
          <p:cNvPr id="33" name="Straight Connector 32"/>
          <p:cNvCxnSpPr>
            <a:stCxn id="26" idx="2"/>
          </p:cNvCxnSpPr>
          <p:nvPr/>
        </p:nvCxnSpPr>
        <p:spPr>
          <a:xfrm>
            <a:off x="9770694" y="2624616"/>
            <a:ext cx="802397" cy="725818"/>
          </a:xfrm>
          <a:prstGeom prst="line">
            <a:avLst/>
          </a:prstGeom>
          <a:ln>
            <a:prstDash val="sysDot"/>
            <a:headEnd type="none"/>
            <a:tailEnd type="none"/>
          </a:ln>
        </p:spPr>
        <p:style>
          <a:lnRef idx="1">
            <a:schemeClr val="accent2"/>
          </a:lnRef>
          <a:fillRef idx="0">
            <a:schemeClr val="accent2"/>
          </a:fillRef>
          <a:effectRef idx="0">
            <a:schemeClr val="accent2"/>
          </a:effectRef>
          <a:fontRef idx="minor">
            <a:schemeClr val="tx1"/>
          </a:fontRef>
        </p:style>
      </p:cxnSp>
      <p:cxnSp>
        <p:nvCxnSpPr>
          <p:cNvPr id="34" name="Straight Connector 33"/>
          <p:cNvCxnSpPr>
            <a:stCxn id="30" idx="0"/>
          </p:cNvCxnSpPr>
          <p:nvPr/>
        </p:nvCxnSpPr>
        <p:spPr>
          <a:xfrm flipV="1">
            <a:off x="9900409" y="5030228"/>
            <a:ext cx="787001" cy="440192"/>
          </a:xfrm>
          <a:prstGeom prst="line">
            <a:avLst/>
          </a:prstGeom>
          <a:ln>
            <a:prstDash val="sysDot"/>
            <a:headEnd type="none"/>
            <a:tailEnd type="none"/>
          </a:ln>
        </p:spPr>
        <p:style>
          <a:lnRef idx="1">
            <a:schemeClr val="accent2"/>
          </a:lnRef>
          <a:fillRef idx="0">
            <a:schemeClr val="accent2"/>
          </a:fillRef>
          <a:effectRef idx="0">
            <a:schemeClr val="accent2"/>
          </a:effectRef>
          <a:fontRef idx="minor">
            <a:schemeClr val="tx1"/>
          </a:fontRef>
        </p:style>
      </p:cxnSp>
      <p:cxnSp>
        <p:nvCxnSpPr>
          <p:cNvPr id="37" name="Straight Connector 36"/>
          <p:cNvCxnSpPr>
            <a:stCxn id="31" idx="2"/>
          </p:cNvCxnSpPr>
          <p:nvPr/>
        </p:nvCxnSpPr>
        <p:spPr>
          <a:xfrm>
            <a:off x="8053785" y="3359952"/>
            <a:ext cx="469737" cy="686010"/>
          </a:xfrm>
          <a:prstGeom prst="line">
            <a:avLst/>
          </a:prstGeom>
          <a:ln>
            <a:solidFill>
              <a:schemeClr val="accent3"/>
            </a:solidFill>
            <a:prstDash val="sysDot"/>
            <a:headEnd type="none"/>
            <a:tailEnd type="none"/>
          </a:ln>
        </p:spPr>
        <p:style>
          <a:lnRef idx="1">
            <a:schemeClr val="accent2"/>
          </a:lnRef>
          <a:fillRef idx="0">
            <a:schemeClr val="accent2"/>
          </a:fillRef>
          <a:effectRef idx="0">
            <a:schemeClr val="accent2"/>
          </a:effectRef>
          <a:fontRef idx="minor">
            <a:schemeClr val="tx1"/>
          </a:fontRef>
        </p:style>
      </p:cxnSp>
      <p:sp>
        <p:nvSpPr>
          <p:cNvPr id="41" name="TextBox 40"/>
          <p:cNvSpPr txBox="1"/>
          <p:nvPr/>
        </p:nvSpPr>
        <p:spPr>
          <a:xfrm>
            <a:off x="11432851" y="2624616"/>
            <a:ext cx="650421" cy="230191"/>
          </a:xfrm>
          <a:prstGeom prst="rect">
            <a:avLst/>
          </a:prstGeom>
          <a:noFill/>
        </p:spPr>
        <p:txBody>
          <a:bodyPr wrap="square" lIns="0" tIns="0" rIns="0" bIns="0" rtlCol="0">
            <a:spAutoFit/>
          </a:bodyPr>
          <a:lstStyle/>
          <a:p>
            <a:pPr algn="ctr" defTabSz="932596"/>
            <a:r>
              <a:rPr lang="en-US" sz="1496" dirty="0" smtClean="0">
                <a:latin typeface="Segoe" pitchFamily="34" charset="0"/>
              </a:rPr>
              <a:t>Hello!</a:t>
            </a:r>
            <a:endParaRPr lang="en-US" sz="1496" dirty="0">
              <a:latin typeface="Segoe" pitchFamily="34" charset="0"/>
            </a:endParaRPr>
          </a:p>
        </p:txBody>
      </p:sp>
      <p:sp>
        <p:nvSpPr>
          <p:cNvPr id="42" name="TextBox 41"/>
          <p:cNvSpPr txBox="1"/>
          <p:nvPr/>
        </p:nvSpPr>
        <p:spPr>
          <a:xfrm>
            <a:off x="11628119" y="5043044"/>
            <a:ext cx="351156" cy="107722"/>
          </a:xfrm>
          <a:prstGeom prst="rect">
            <a:avLst/>
          </a:prstGeom>
          <a:noFill/>
        </p:spPr>
        <p:txBody>
          <a:bodyPr wrap="square" lIns="0" tIns="0" rIns="0" bIns="0" rtlCol="0">
            <a:spAutoFit/>
          </a:bodyPr>
          <a:lstStyle/>
          <a:p>
            <a:pPr algn="ctr" defTabSz="932596"/>
            <a:r>
              <a:rPr lang="en-US" sz="700" dirty="0" smtClean="0">
                <a:latin typeface="Segoe" pitchFamily="34" charset="0"/>
              </a:rPr>
              <a:t>Ciao!</a:t>
            </a:r>
            <a:endParaRPr lang="en-US" sz="900" dirty="0">
              <a:latin typeface="Segoe" pitchFamily="34" charset="0"/>
            </a:endParaRPr>
          </a:p>
        </p:txBody>
      </p:sp>
      <p:sp>
        <p:nvSpPr>
          <p:cNvPr id="32" name="Rounded Rectangle 6"/>
          <p:cNvSpPr/>
          <p:nvPr/>
        </p:nvSpPr>
        <p:spPr bwMode="auto">
          <a:xfrm>
            <a:off x="11588070" y="4865959"/>
            <a:ext cx="431254" cy="768730"/>
          </a:xfrm>
          <a:custGeom>
            <a:avLst/>
            <a:gdLst/>
            <a:ahLst/>
            <a:cxnLst/>
            <a:rect l="l" t="t" r="r" b="b"/>
            <a:pathLst>
              <a:path w="3286897" h="4658497">
                <a:moveTo>
                  <a:pt x="1600200" y="4382531"/>
                </a:moveTo>
                <a:cubicBezTo>
                  <a:pt x="1600200" y="4367744"/>
                  <a:pt x="1588213" y="4355757"/>
                  <a:pt x="1573426" y="4355757"/>
                </a:cubicBezTo>
                <a:lnTo>
                  <a:pt x="811428" y="4355757"/>
                </a:lnTo>
                <a:cubicBezTo>
                  <a:pt x="796641" y="4355757"/>
                  <a:pt x="784654" y="4367744"/>
                  <a:pt x="784654" y="4382531"/>
                </a:cubicBezTo>
                <a:lnTo>
                  <a:pt x="784654" y="4489621"/>
                </a:lnTo>
                <a:cubicBezTo>
                  <a:pt x="784654" y="4504408"/>
                  <a:pt x="796641" y="4516395"/>
                  <a:pt x="811428" y="4516395"/>
                </a:cubicBezTo>
                <a:lnTo>
                  <a:pt x="1573426" y="4516395"/>
                </a:lnTo>
                <a:cubicBezTo>
                  <a:pt x="1588213" y="4516395"/>
                  <a:pt x="1600200" y="4504408"/>
                  <a:pt x="1600200" y="4489621"/>
                </a:cubicBezTo>
                <a:close/>
                <a:moveTo>
                  <a:pt x="2502243" y="4382531"/>
                </a:moveTo>
                <a:cubicBezTo>
                  <a:pt x="2502243" y="4367744"/>
                  <a:pt x="2490256" y="4355757"/>
                  <a:pt x="2475469" y="4355757"/>
                </a:cubicBezTo>
                <a:lnTo>
                  <a:pt x="1713471" y="4355757"/>
                </a:lnTo>
                <a:cubicBezTo>
                  <a:pt x="1698684" y="4355757"/>
                  <a:pt x="1686697" y="4367744"/>
                  <a:pt x="1686697" y="4382531"/>
                </a:cubicBezTo>
                <a:lnTo>
                  <a:pt x="1686697" y="4489621"/>
                </a:lnTo>
                <a:cubicBezTo>
                  <a:pt x="1686697" y="4504408"/>
                  <a:pt x="1698684" y="4516395"/>
                  <a:pt x="1713471" y="4516395"/>
                </a:cubicBezTo>
                <a:lnTo>
                  <a:pt x="2475469" y="4516395"/>
                </a:lnTo>
                <a:cubicBezTo>
                  <a:pt x="2490256" y="4516395"/>
                  <a:pt x="2502243" y="4504408"/>
                  <a:pt x="2502243" y="4489621"/>
                </a:cubicBezTo>
                <a:close/>
                <a:moveTo>
                  <a:pt x="3021231" y="480896"/>
                </a:moveTo>
                <a:cubicBezTo>
                  <a:pt x="3021231" y="375524"/>
                  <a:pt x="2935811" y="290104"/>
                  <a:pt x="2830439" y="290104"/>
                </a:cubicBezTo>
                <a:lnTo>
                  <a:pt x="444108" y="290104"/>
                </a:lnTo>
                <a:cubicBezTo>
                  <a:pt x="338736" y="290104"/>
                  <a:pt x="253316" y="375524"/>
                  <a:pt x="253316" y="480896"/>
                </a:cubicBezTo>
                <a:lnTo>
                  <a:pt x="253316" y="4029043"/>
                </a:lnTo>
                <a:cubicBezTo>
                  <a:pt x="253316" y="4134415"/>
                  <a:pt x="338736" y="4219835"/>
                  <a:pt x="444108" y="4219835"/>
                </a:cubicBezTo>
                <a:lnTo>
                  <a:pt x="2830439" y="4219835"/>
                </a:lnTo>
                <a:cubicBezTo>
                  <a:pt x="2935811" y="4219835"/>
                  <a:pt x="3021231" y="4134415"/>
                  <a:pt x="3021231" y="4029043"/>
                </a:cubicBezTo>
                <a:close/>
                <a:moveTo>
                  <a:pt x="3286897" y="226566"/>
                </a:moveTo>
                <a:lnTo>
                  <a:pt x="3286897" y="4431931"/>
                </a:lnTo>
                <a:cubicBezTo>
                  <a:pt x="3286897" y="4557060"/>
                  <a:pt x="3185460" y="4658497"/>
                  <a:pt x="3060331" y="4658497"/>
                </a:cubicBezTo>
                <a:lnTo>
                  <a:pt x="226566" y="4658497"/>
                </a:lnTo>
                <a:cubicBezTo>
                  <a:pt x="101437" y="4658497"/>
                  <a:pt x="0" y="4557060"/>
                  <a:pt x="0" y="4431931"/>
                </a:cubicBezTo>
                <a:lnTo>
                  <a:pt x="0" y="226566"/>
                </a:lnTo>
                <a:cubicBezTo>
                  <a:pt x="0" y="101437"/>
                  <a:pt x="101437" y="0"/>
                  <a:pt x="226566" y="0"/>
                </a:cubicBezTo>
                <a:lnTo>
                  <a:pt x="3060331" y="0"/>
                </a:lnTo>
                <a:cubicBezTo>
                  <a:pt x="3185460" y="0"/>
                  <a:pt x="3286897" y="101437"/>
                  <a:pt x="3286897" y="226566"/>
                </a:cubicBezTo>
                <a:close/>
              </a:path>
            </a:pathLst>
          </a:custGeom>
          <a:solidFill>
            <a:schemeClr val="tx1"/>
          </a:solid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124342" tIns="62171" rIns="124342" bIns="62171" numCol="1" rtlCol="0" anchor="ctr" anchorCtr="0" compatLnSpc="1">
            <a:prstTxWarp prst="textNoShape">
              <a:avLst/>
            </a:prstTxWarp>
          </a:bodyPr>
          <a:lstStyle/>
          <a:p>
            <a:pPr defTabSz="839330"/>
            <a:endParaRPr lang="en-US" sz="2312" spc="-137" dirty="0">
              <a:solidFill>
                <a:prstClr val="white"/>
              </a:solidFill>
              <a:latin typeface="Segoe Light" pitchFamily="34" charset="0"/>
            </a:endParaRPr>
          </a:p>
        </p:txBody>
      </p:sp>
    </p:spTree>
    <p:extLst>
      <p:ext uri="{BB962C8B-B14F-4D97-AF65-F5344CB8AC3E}">
        <p14:creationId xmlns:p14="http://schemas.microsoft.com/office/powerpoint/2010/main" val="38461142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6" grpId="0" animBg="1"/>
      <p:bldP spid="30" grpId="0" animBg="1"/>
      <p:bldP spid="31" grpId="0" animBg="1"/>
      <p:bldP spid="41" grpId="0"/>
      <p:bldP spid="42" grpId="0"/>
      <p:bldP spid="3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274640" y="3040063"/>
            <a:ext cx="11887202" cy="914400"/>
          </a:xfrm>
        </p:spPr>
        <p:txBody>
          <a:bodyPr/>
          <a:lstStyle/>
          <a:p>
            <a:r>
              <a:rPr lang="en-US" sz="2800" dirty="0" smtClean="0"/>
              <a:t>Why Notification Hubs?</a:t>
            </a:r>
          </a:p>
          <a:p>
            <a:r>
              <a:rPr lang="en-US" sz="2800" dirty="0" smtClean="0"/>
              <a:t>What’s new</a:t>
            </a:r>
          </a:p>
          <a:p>
            <a:r>
              <a:rPr lang="en-US" sz="2800" dirty="0" smtClean="0"/>
              <a:t>Quick start: send targeted notifications</a:t>
            </a:r>
          </a:p>
          <a:p>
            <a:r>
              <a:rPr lang="en-US" sz="2800" dirty="0" smtClean="0"/>
              <a:t>How to manage devices from your back-end</a:t>
            </a:r>
          </a:p>
          <a:p>
            <a:r>
              <a:rPr lang="en-US" sz="2800" dirty="0" smtClean="0"/>
              <a:t>Templates</a:t>
            </a:r>
          </a:p>
          <a:p>
            <a:r>
              <a:rPr lang="en-US" sz="4000" dirty="0" smtClean="0"/>
              <a:t>Advanced scenarios: “Push to Sync”, Retargeting</a:t>
            </a:r>
            <a:endParaRPr lang="en-US" sz="4000" dirty="0"/>
          </a:p>
        </p:txBody>
      </p:sp>
      <p:sp>
        <p:nvSpPr>
          <p:cNvPr id="5" name="Title 4"/>
          <p:cNvSpPr>
            <a:spLocks noGrp="1"/>
          </p:cNvSpPr>
          <p:nvPr>
            <p:ph type="title"/>
          </p:nvPr>
        </p:nvSpPr>
        <p:spPr/>
        <p:txBody>
          <a:bodyPr/>
          <a:lstStyle/>
          <a:p>
            <a:r>
              <a:rPr lang="en-US" dirty="0" smtClean="0"/>
              <a:t>Agenda</a:t>
            </a:r>
            <a:br>
              <a:rPr lang="en-US" dirty="0" smtClean="0"/>
            </a:br>
            <a:endParaRPr lang="en-US" dirty="0"/>
          </a:p>
        </p:txBody>
      </p:sp>
    </p:spTree>
    <p:extLst>
      <p:ext uri="{BB962C8B-B14F-4D97-AF65-F5344CB8AC3E}">
        <p14:creationId xmlns:p14="http://schemas.microsoft.com/office/powerpoint/2010/main" val="2954092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Push to Sync</a:t>
            </a:r>
            <a:endParaRPr lang="en-US" dirty="0"/>
          </a:p>
        </p:txBody>
      </p:sp>
      <p:sp>
        <p:nvSpPr>
          <p:cNvPr id="8" name="Text Placeholder 7"/>
          <p:cNvSpPr>
            <a:spLocks noGrp="1"/>
          </p:cNvSpPr>
          <p:nvPr>
            <p:ph type="body" sz="quarter" idx="10"/>
          </p:nvPr>
        </p:nvSpPr>
        <p:spPr>
          <a:xfrm>
            <a:off x="275482" y="1668723"/>
            <a:ext cx="7122276" cy="5352234"/>
          </a:xfrm>
        </p:spPr>
        <p:txBody>
          <a:bodyPr/>
          <a:lstStyle/>
          <a:p>
            <a:pPr marL="0" indent="0">
              <a:buNone/>
            </a:pPr>
            <a:r>
              <a:rPr lang="en-US" dirty="0" smtClean="0">
                <a:solidFill>
                  <a:schemeClr val="tx2"/>
                </a:solidFill>
              </a:rPr>
              <a:t>Updates app state</a:t>
            </a:r>
          </a:p>
          <a:p>
            <a:pPr marL="457112" lvl="1" indent="-457112">
              <a:buFont typeface="+mj-lt"/>
              <a:buAutoNum type="arabicPeriod"/>
            </a:pPr>
            <a:r>
              <a:rPr lang="en-US" sz="1800" dirty="0" smtClean="0"/>
              <a:t>Does not show a message to the user</a:t>
            </a:r>
            <a:endParaRPr lang="en-US" dirty="0" smtClean="0">
              <a:solidFill>
                <a:schemeClr val="accent2"/>
              </a:solidFill>
            </a:endParaRPr>
          </a:p>
          <a:p>
            <a:pPr marL="0" indent="0">
              <a:buNone/>
            </a:pPr>
            <a:r>
              <a:rPr lang="en-US" dirty="0" smtClean="0">
                <a:solidFill>
                  <a:schemeClr val="accent2"/>
                </a:solidFill>
              </a:rPr>
              <a:t>Example: music app</a:t>
            </a:r>
          </a:p>
          <a:p>
            <a:pPr marL="457112" lvl="1" indent="-457112">
              <a:buFont typeface="+mj-lt"/>
              <a:buAutoNum type="arabicPeriod"/>
            </a:pPr>
            <a:r>
              <a:rPr lang="en-US" sz="1800" dirty="0" smtClean="0"/>
              <a:t>User changes playlist on desktop</a:t>
            </a:r>
            <a:endParaRPr lang="en-US" sz="1800" dirty="0"/>
          </a:p>
          <a:p>
            <a:pPr marL="457112" lvl="1" indent="-457112">
              <a:buFont typeface="+mj-lt"/>
              <a:buAutoNum type="arabicPeriod"/>
            </a:pPr>
            <a:r>
              <a:rPr lang="en-US" sz="1800" dirty="0" smtClean="0"/>
              <a:t>Back-end sends a ‘push-to-sync’ notifications to user’s devices</a:t>
            </a:r>
          </a:p>
          <a:p>
            <a:pPr marL="457112" lvl="1" indent="-457112">
              <a:buFont typeface="+mj-lt"/>
              <a:buAutoNum type="arabicPeriod"/>
            </a:pPr>
            <a:r>
              <a:rPr lang="en-US" sz="1800" dirty="0" smtClean="0"/>
              <a:t>Phone receives push and starts downloading new song</a:t>
            </a:r>
          </a:p>
          <a:p>
            <a:pPr marL="457112" lvl="1" indent="-457112">
              <a:buFont typeface="+mj-lt"/>
              <a:buAutoNum type="arabicPeriod"/>
            </a:pPr>
            <a:r>
              <a:rPr lang="en-US" sz="1800" dirty="0" smtClean="0"/>
              <a:t>User finds the new song already on their phone!</a:t>
            </a:r>
            <a:endParaRPr lang="en-US" sz="1800" dirty="0"/>
          </a:p>
          <a:p>
            <a:pPr marL="0" indent="0">
              <a:buNone/>
            </a:pPr>
            <a:r>
              <a:rPr lang="en-US" dirty="0" smtClean="0">
                <a:solidFill>
                  <a:schemeClr val="accent3"/>
                </a:solidFill>
              </a:rPr>
              <a:t>Platform-dependent</a:t>
            </a:r>
          </a:p>
          <a:p>
            <a:pPr marL="0" lvl="1" indent="0">
              <a:buNone/>
            </a:pPr>
            <a:r>
              <a:rPr lang="en-US" sz="1800" dirty="0" smtClean="0"/>
              <a:t>Windows/Windows Phone (only lock-screen apps)</a:t>
            </a:r>
          </a:p>
          <a:p>
            <a:pPr marL="0" lvl="1" indent="0">
              <a:buNone/>
            </a:pPr>
            <a:r>
              <a:rPr lang="en-US" sz="1800" dirty="0" smtClean="0"/>
              <a:t>iOS (only since iOS 7)</a:t>
            </a:r>
          </a:p>
          <a:p>
            <a:pPr marL="0" lvl="1" indent="0">
              <a:buNone/>
            </a:pPr>
            <a:r>
              <a:rPr lang="en-US" sz="1800" dirty="0" smtClean="0"/>
              <a:t>Android/Kindle</a:t>
            </a:r>
            <a:endParaRPr lang="en-US" dirty="0"/>
          </a:p>
          <a:p>
            <a:pPr marL="457112" lvl="1" indent="-457112">
              <a:buClr>
                <a:srgbClr val="404040"/>
              </a:buClr>
            </a:pPr>
            <a:endParaRPr lang="en-US" sz="1800" dirty="0">
              <a:gradFill>
                <a:gsLst>
                  <a:gs pos="1250">
                    <a:srgbClr val="404040"/>
                  </a:gs>
                  <a:gs pos="100000">
                    <a:srgbClr val="404040"/>
                  </a:gs>
                </a:gsLst>
                <a:lin ang="5400000" scaled="0"/>
              </a:gradFill>
            </a:endParaRPr>
          </a:p>
          <a:p>
            <a:pPr marL="241300" lvl="1" indent="0">
              <a:buNone/>
            </a:pPr>
            <a:endParaRPr lang="en-US" dirty="0" smtClean="0">
              <a:solidFill>
                <a:schemeClr val="accent3"/>
              </a:solidFill>
            </a:endParaRPr>
          </a:p>
        </p:txBody>
      </p:sp>
      <p:grpSp>
        <p:nvGrpSpPr>
          <p:cNvPr id="47" name="Group 46"/>
          <p:cNvGrpSpPr/>
          <p:nvPr/>
        </p:nvGrpSpPr>
        <p:grpSpPr>
          <a:xfrm>
            <a:off x="7474851" y="2125663"/>
            <a:ext cx="1230069" cy="1234956"/>
            <a:chOff x="6259896" y="3521405"/>
            <a:chExt cx="1230243" cy="1235131"/>
          </a:xfrm>
        </p:grpSpPr>
        <p:sp>
          <p:nvSpPr>
            <p:cNvPr id="21" name="Freeform 80"/>
            <p:cNvSpPr>
              <a:spLocks noEditPoints="1"/>
            </p:cNvSpPr>
            <p:nvPr/>
          </p:nvSpPr>
          <p:spPr bwMode="auto">
            <a:xfrm>
              <a:off x="6438309" y="3521405"/>
              <a:ext cx="869811" cy="914400"/>
            </a:xfrm>
            <a:custGeom>
              <a:avLst/>
              <a:gdLst>
                <a:gd name="T0" fmla="*/ 952 w 1833"/>
                <a:gd name="T1" fmla="*/ 1301 h 2225"/>
                <a:gd name="T2" fmla="*/ 882 w 1833"/>
                <a:gd name="T3" fmla="*/ 1413 h 2225"/>
                <a:gd name="T4" fmla="*/ 677 w 1833"/>
                <a:gd name="T5" fmla="*/ 2162 h 2225"/>
                <a:gd name="T6" fmla="*/ 1156 w 1833"/>
                <a:gd name="T7" fmla="*/ 2162 h 2225"/>
                <a:gd name="T8" fmla="*/ 1071 w 1833"/>
                <a:gd name="T9" fmla="*/ 2089 h 2225"/>
                <a:gd name="T10" fmla="*/ 785 w 1833"/>
                <a:gd name="T11" fmla="*/ 2039 h 2225"/>
                <a:gd name="T12" fmla="*/ 1071 w 1833"/>
                <a:gd name="T13" fmla="*/ 2089 h 2225"/>
                <a:gd name="T14" fmla="*/ 760 w 1833"/>
                <a:gd name="T15" fmla="*/ 1949 h 2225"/>
                <a:gd name="T16" fmla="*/ 1096 w 1833"/>
                <a:gd name="T17" fmla="*/ 1949 h 2225"/>
                <a:gd name="T18" fmla="*/ 1026 w 1833"/>
                <a:gd name="T19" fmla="*/ 1801 h 2225"/>
                <a:gd name="T20" fmla="*/ 1061 w 1833"/>
                <a:gd name="T21" fmla="*/ 1836 h 2225"/>
                <a:gd name="T22" fmla="*/ 260 w 1833"/>
                <a:gd name="T23" fmla="*/ 1329 h 2225"/>
                <a:gd name="T24" fmla="*/ 748 w 1833"/>
                <a:gd name="T25" fmla="*/ 1136 h 2225"/>
                <a:gd name="T26" fmla="*/ 190 w 1833"/>
                <a:gd name="T27" fmla="*/ 1329 h 2225"/>
                <a:gd name="T28" fmla="*/ 0 w 1833"/>
                <a:gd name="T29" fmla="*/ 1476 h 2225"/>
                <a:gd name="T30" fmla="*/ 416 w 1833"/>
                <a:gd name="T31" fmla="*/ 2225 h 2225"/>
                <a:gd name="T32" fmla="*/ 416 w 1833"/>
                <a:gd name="T33" fmla="*/ 1413 h 2225"/>
                <a:gd name="T34" fmla="*/ 83 w 1833"/>
                <a:gd name="T35" fmla="*/ 2064 h 2225"/>
                <a:gd name="T36" fmla="*/ 419 w 1833"/>
                <a:gd name="T37" fmla="*/ 2064 h 2225"/>
                <a:gd name="T38" fmla="*/ 108 w 1833"/>
                <a:gd name="T39" fmla="*/ 1974 h 2225"/>
                <a:gd name="T40" fmla="*/ 394 w 1833"/>
                <a:gd name="T41" fmla="*/ 1924 h 2225"/>
                <a:gd name="T42" fmla="*/ 384 w 1833"/>
                <a:gd name="T43" fmla="*/ 1836 h 2225"/>
                <a:gd name="T44" fmla="*/ 419 w 1833"/>
                <a:gd name="T45" fmla="*/ 1801 h 2225"/>
                <a:gd name="T46" fmla="*/ 1643 w 1833"/>
                <a:gd name="T47" fmla="*/ 1413 h 2225"/>
                <a:gd name="T48" fmla="*/ 1082 w 1833"/>
                <a:gd name="T49" fmla="*/ 1101 h 2225"/>
                <a:gd name="T50" fmla="*/ 1415 w 1833"/>
                <a:gd name="T51" fmla="*/ 1171 h 2225"/>
                <a:gd name="T52" fmla="*/ 1417 w 1833"/>
                <a:gd name="T53" fmla="*/ 1413 h 2225"/>
                <a:gd name="T54" fmla="*/ 1417 w 1833"/>
                <a:gd name="T55" fmla="*/ 2225 h 2225"/>
                <a:gd name="T56" fmla="*/ 1833 w 1833"/>
                <a:gd name="T57" fmla="*/ 1476 h 2225"/>
                <a:gd name="T58" fmla="*/ 1462 w 1833"/>
                <a:gd name="T59" fmla="*/ 2089 h 2225"/>
                <a:gd name="T60" fmla="*/ 1748 w 1833"/>
                <a:gd name="T61" fmla="*/ 2039 h 2225"/>
                <a:gd name="T62" fmla="*/ 1748 w 1833"/>
                <a:gd name="T63" fmla="*/ 1974 h 2225"/>
                <a:gd name="T64" fmla="*/ 1462 w 1833"/>
                <a:gd name="T65" fmla="*/ 1924 h 2225"/>
                <a:gd name="T66" fmla="*/ 1748 w 1833"/>
                <a:gd name="T67" fmla="*/ 1974 h 2225"/>
                <a:gd name="T68" fmla="*/ 1738 w 1833"/>
                <a:gd name="T69" fmla="*/ 1766 h 2225"/>
                <a:gd name="T70" fmla="*/ 650 w 1833"/>
                <a:gd name="T71" fmla="*/ 592 h 2225"/>
                <a:gd name="T72" fmla="*/ 1296 w 1833"/>
                <a:gd name="T73" fmla="*/ 113 h 2225"/>
                <a:gd name="T74" fmla="*/ 537 w 1833"/>
                <a:gd name="T75" fmla="*/ 113 h 2225"/>
                <a:gd name="T76" fmla="*/ 603 w 1833"/>
                <a:gd name="T77" fmla="*/ 113 h 2225"/>
                <a:gd name="T78" fmla="*/ 1231 w 1833"/>
                <a:gd name="T79" fmla="*/ 113 h 2225"/>
                <a:gd name="T80" fmla="*/ 650 w 1833"/>
                <a:gd name="T81" fmla="*/ 526 h 2225"/>
                <a:gd name="T82" fmla="*/ 405 w 1833"/>
                <a:gd name="T83" fmla="*/ 902 h 2225"/>
                <a:gd name="T84" fmla="*/ 803 w 1833"/>
                <a:gd name="T85" fmla="*/ 1101 h 2225"/>
                <a:gd name="T86" fmla="*/ 882 w 1833"/>
                <a:gd name="T87" fmla="*/ 1250 h 2225"/>
                <a:gd name="T88" fmla="*/ 1031 w 1833"/>
                <a:gd name="T89" fmla="*/ 1171 h 2225"/>
                <a:gd name="T90" fmla="*/ 952 w 1833"/>
                <a:gd name="T91" fmla="*/ 1021 h 2225"/>
                <a:gd name="T92" fmla="*/ 1457 w 1833"/>
                <a:gd name="T93" fmla="*/ 874 h 2225"/>
                <a:gd name="T94" fmla="*/ 1303 w 1833"/>
                <a:gd name="T95" fmla="*/ 652 h 2225"/>
                <a:gd name="T96" fmla="*/ 530 w 1833"/>
                <a:gd name="T97" fmla="*/ 652 h 2225"/>
                <a:gd name="T98" fmla="*/ 377 w 1833"/>
                <a:gd name="T99" fmla="*/ 874 h 2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33" h="2225">
                  <a:moveTo>
                    <a:pt x="1093" y="1413"/>
                  </a:moveTo>
                  <a:cubicBezTo>
                    <a:pt x="952" y="1413"/>
                    <a:pt x="952" y="1413"/>
                    <a:pt x="952" y="1413"/>
                  </a:cubicBezTo>
                  <a:cubicBezTo>
                    <a:pt x="952" y="1301"/>
                    <a:pt x="952" y="1301"/>
                    <a:pt x="952" y="1301"/>
                  </a:cubicBezTo>
                  <a:cubicBezTo>
                    <a:pt x="940" y="1304"/>
                    <a:pt x="929" y="1305"/>
                    <a:pt x="917" y="1305"/>
                  </a:cubicBezTo>
                  <a:cubicBezTo>
                    <a:pt x="905" y="1305"/>
                    <a:pt x="893" y="1304"/>
                    <a:pt x="882" y="1301"/>
                  </a:cubicBezTo>
                  <a:cubicBezTo>
                    <a:pt x="882" y="1413"/>
                    <a:pt x="882" y="1413"/>
                    <a:pt x="882" y="1413"/>
                  </a:cubicBezTo>
                  <a:cubicBezTo>
                    <a:pt x="740" y="1413"/>
                    <a:pt x="740" y="1413"/>
                    <a:pt x="740" y="1413"/>
                  </a:cubicBezTo>
                  <a:cubicBezTo>
                    <a:pt x="705" y="1413"/>
                    <a:pt x="677" y="1441"/>
                    <a:pt x="677" y="1476"/>
                  </a:cubicBezTo>
                  <a:cubicBezTo>
                    <a:pt x="677" y="2162"/>
                    <a:pt x="677" y="2162"/>
                    <a:pt x="677" y="2162"/>
                  </a:cubicBezTo>
                  <a:cubicBezTo>
                    <a:pt x="677" y="2197"/>
                    <a:pt x="705" y="2225"/>
                    <a:pt x="740" y="2225"/>
                  </a:cubicBezTo>
                  <a:cubicBezTo>
                    <a:pt x="1093" y="2225"/>
                    <a:pt x="1093" y="2225"/>
                    <a:pt x="1093" y="2225"/>
                  </a:cubicBezTo>
                  <a:cubicBezTo>
                    <a:pt x="1128" y="2225"/>
                    <a:pt x="1156" y="2197"/>
                    <a:pt x="1156" y="2162"/>
                  </a:cubicBezTo>
                  <a:cubicBezTo>
                    <a:pt x="1156" y="1476"/>
                    <a:pt x="1156" y="1476"/>
                    <a:pt x="1156" y="1476"/>
                  </a:cubicBezTo>
                  <a:cubicBezTo>
                    <a:pt x="1156" y="1441"/>
                    <a:pt x="1128" y="1413"/>
                    <a:pt x="1093" y="1413"/>
                  </a:cubicBezTo>
                  <a:close/>
                  <a:moveTo>
                    <a:pt x="1071" y="2089"/>
                  </a:moveTo>
                  <a:cubicBezTo>
                    <a:pt x="785" y="2089"/>
                    <a:pt x="785" y="2089"/>
                    <a:pt x="785" y="2089"/>
                  </a:cubicBezTo>
                  <a:cubicBezTo>
                    <a:pt x="771" y="2089"/>
                    <a:pt x="760" y="2078"/>
                    <a:pt x="760" y="2064"/>
                  </a:cubicBezTo>
                  <a:cubicBezTo>
                    <a:pt x="760" y="2050"/>
                    <a:pt x="771" y="2039"/>
                    <a:pt x="785" y="2039"/>
                  </a:cubicBezTo>
                  <a:cubicBezTo>
                    <a:pt x="1071" y="2039"/>
                    <a:pt x="1071" y="2039"/>
                    <a:pt x="1071" y="2039"/>
                  </a:cubicBezTo>
                  <a:cubicBezTo>
                    <a:pt x="1085" y="2039"/>
                    <a:pt x="1096" y="2050"/>
                    <a:pt x="1096" y="2064"/>
                  </a:cubicBezTo>
                  <a:cubicBezTo>
                    <a:pt x="1096" y="2078"/>
                    <a:pt x="1085" y="2089"/>
                    <a:pt x="1071" y="2089"/>
                  </a:cubicBezTo>
                  <a:close/>
                  <a:moveTo>
                    <a:pt x="1071" y="1974"/>
                  </a:moveTo>
                  <a:cubicBezTo>
                    <a:pt x="785" y="1974"/>
                    <a:pt x="785" y="1974"/>
                    <a:pt x="785" y="1974"/>
                  </a:cubicBezTo>
                  <a:cubicBezTo>
                    <a:pt x="771" y="1974"/>
                    <a:pt x="760" y="1963"/>
                    <a:pt x="760" y="1949"/>
                  </a:cubicBezTo>
                  <a:cubicBezTo>
                    <a:pt x="760" y="1935"/>
                    <a:pt x="771" y="1924"/>
                    <a:pt x="785" y="1924"/>
                  </a:cubicBezTo>
                  <a:cubicBezTo>
                    <a:pt x="1071" y="1924"/>
                    <a:pt x="1071" y="1924"/>
                    <a:pt x="1071" y="1924"/>
                  </a:cubicBezTo>
                  <a:cubicBezTo>
                    <a:pt x="1085" y="1924"/>
                    <a:pt x="1096" y="1935"/>
                    <a:pt x="1096" y="1949"/>
                  </a:cubicBezTo>
                  <a:cubicBezTo>
                    <a:pt x="1096" y="1963"/>
                    <a:pt x="1085" y="1974"/>
                    <a:pt x="1071" y="1974"/>
                  </a:cubicBezTo>
                  <a:close/>
                  <a:moveTo>
                    <a:pt x="1061" y="1836"/>
                  </a:moveTo>
                  <a:cubicBezTo>
                    <a:pt x="1042" y="1836"/>
                    <a:pt x="1026" y="1820"/>
                    <a:pt x="1026" y="1801"/>
                  </a:cubicBezTo>
                  <a:cubicBezTo>
                    <a:pt x="1026" y="1782"/>
                    <a:pt x="1042" y="1766"/>
                    <a:pt x="1061" y="1766"/>
                  </a:cubicBezTo>
                  <a:cubicBezTo>
                    <a:pt x="1081" y="1766"/>
                    <a:pt x="1096" y="1782"/>
                    <a:pt x="1096" y="1801"/>
                  </a:cubicBezTo>
                  <a:cubicBezTo>
                    <a:pt x="1096" y="1820"/>
                    <a:pt x="1081" y="1836"/>
                    <a:pt x="1061" y="1836"/>
                  </a:cubicBezTo>
                  <a:close/>
                  <a:moveTo>
                    <a:pt x="416" y="1413"/>
                  </a:moveTo>
                  <a:cubicBezTo>
                    <a:pt x="260" y="1413"/>
                    <a:pt x="260" y="1413"/>
                    <a:pt x="260" y="1413"/>
                  </a:cubicBezTo>
                  <a:cubicBezTo>
                    <a:pt x="260" y="1329"/>
                    <a:pt x="260" y="1329"/>
                    <a:pt x="260" y="1329"/>
                  </a:cubicBezTo>
                  <a:cubicBezTo>
                    <a:pt x="260" y="1242"/>
                    <a:pt x="331" y="1171"/>
                    <a:pt x="418" y="1171"/>
                  </a:cubicBezTo>
                  <a:cubicBezTo>
                    <a:pt x="751" y="1171"/>
                    <a:pt x="751" y="1171"/>
                    <a:pt x="751" y="1171"/>
                  </a:cubicBezTo>
                  <a:cubicBezTo>
                    <a:pt x="749" y="1159"/>
                    <a:pt x="748" y="1148"/>
                    <a:pt x="748" y="1136"/>
                  </a:cubicBezTo>
                  <a:cubicBezTo>
                    <a:pt x="748" y="1124"/>
                    <a:pt x="749" y="1112"/>
                    <a:pt x="751" y="1101"/>
                  </a:cubicBezTo>
                  <a:cubicBezTo>
                    <a:pt x="418" y="1101"/>
                    <a:pt x="418" y="1101"/>
                    <a:pt x="418" y="1101"/>
                  </a:cubicBezTo>
                  <a:cubicBezTo>
                    <a:pt x="293" y="1101"/>
                    <a:pt x="190" y="1203"/>
                    <a:pt x="190" y="1329"/>
                  </a:cubicBezTo>
                  <a:cubicBezTo>
                    <a:pt x="190" y="1413"/>
                    <a:pt x="190" y="1413"/>
                    <a:pt x="190" y="1413"/>
                  </a:cubicBezTo>
                  <a:cubicBezTo>
                    <a:pt x="63" y="1413"/>
                    <a:pt x="63" y="1413"/>
                    <a:pt x="63" y="1413"/>
                  </a:cubicBezTo>
                  <a:cubicBezTo>
                    <a:pt x="28" y="1413"/>
                    <a:pt x="0" y="1441"/>
                    <a:pt x="0" y="1476"/>
                  </a:cubicBezTo>
                  <a:cubicBezTo>
                    <a:pt x="0" y="2162"/>
                    <a:pt x="0" y="2162"/>
                    <a:pt x="0" y="2162"/>
                  </a:cubicBezTo>
                  <a:cubicBezTo>
                    <a:pt x="0" y="2197"/>
                    <a:pt x="28" y="2225"/>
                    <a:pt x="63" y="2225"/>
                  </a:cubicBezTo>
                  <a:cubicBezTo>
                    <a:pt x="416" y="2225"/>
                    <a:pt x="416" y="2225"/>
                    <a:pt x="416" y="2225"/>
                  </a:cubicBezTo>
                  <a:cubicBezTo>
                    <a:pt x="451" y="2225"/>
                    <a:pt x="480" y="2197"/>
                    <a:pt x="480" y="2162"/>
                  </a:cubicBezTo>
                  <a:cubicBezTo>
                    <a:pt x="480" y="1476"/>
                    <a:pt x="480" y="1476"/>
                    <a:pt x="480" y="1476"/>
                  </a:cubicBezTo>
                  <a:cubicBezTo>
                    <a:pt x="480" y="1441"/>
                    <a:pt x="451" y="1413"/>
                    <a:pt x="416" y="1413"/>
                  </a:cubicBezTo>
                  <a:close/>
                  <a:moveTo>
                    <a:pt x="394" y="2089"/>
                  </a:moveTo>
                  <a:cubicBezTo>
                    <a:pt x="108" y="2089"/>
                    <a:pt x="108" y="2089"/>
                    <a:pt x="108" y="2089"/>
                  </a:cubicBezTo>
                  <a:cubicBezTo>
                    <a:pt x="94" y="2089"/>
                    <a:pt x="83" y="2078"/>
                    <a:pt x="83" y="2064"/>
                  </a:cubicBezTo>
                  <a:cubicBezTo>
                    <a:pt x="83" y="2050"/>
                    <a:pt x="94" y="2039"/>
                    <a:pt x="108" y="2039"/>
                  </a:cubicBezTo>
                  <a:cubicBezTo>
                    <a:pt x="394" y="2039"/>
                    <a:pt x="394" y="2039"/>
                    <a:pt x="394" y="2039"/>
                  </a:cubicBezTo>
                  <a:cubicBezTo>
                    <a:pt x="408" y="2039"/>
                    <a:pt x="419" y="2050"/>
                    <a:pt x="419" y="2064"/>
                  </a:cubicBezTo>
                  <a:cubicBezTo>
                    <a:pt x="419" y="2078"/>
                    <a:pt x="408" y="2089"/>
                    <a:pt x="394" y="2089"/>
                  </a:cubicBezTo>
                  <a:close/>
                  <a:moveTo>
                    <a:pt x="394" y="1974"/>
                  </a:moveTo>
                  <a:cubicBezTo>
                    <a:pt x="108" y="1974"/>
                    <a:pt x="108" y="1974"/>
                    <a:pt x="108" y="1974"/>
                  </a:cubicBezTo>
                  <a:cubicBezTo>
                    <a:pt x="94" y="1974"/>
                    <a:pt x="83" y="1963"/>
                    <a:pt x="83" y="1949"/>
                  </a:cubicBezTo>
                  <a:cubicBezTo>
                    <a:pt x="83" y="1935"/>
                    <a:pt x="94" y="1924"/>
                    <a:pt x="108" y="1924"/>
                  </a:cubicBezTo>
                  <a:cubicBezTo>
                    <a:pt x="394" y="1924"/>
                    <a:pt x="394" y="1924"/>
                    <a:pt x="394" y="1924"/>
                  </a:cubicBezTo>
                  <a:cubicBezTo>
                    <a:pt x="408" y="1924"/>
                    <a:pt x="419" y="1935"/>
                    <a:pt x="419" y="1949"/>
                  </a:cubicBezTo>
                  <a:cubicBezTo>
                    <a:pt x="419" y="1963"/>
                    <a:pt x="408" y="1974"/>
                    <a:pt x="394" y="1974"/>
                  </a:cubicBezTo>
                  <a:close/>
                  <a:moveTo>
                    <a:pt x="384" y="1836"/>
                  </a:moveTo>
                  <a:cubicBezTo>
                    <a:pt x="365" y="1836"/>
                    <a:pt x="350" y="1820"/>
                    <a:pt x="350" y="1801"/>
                  </a:cubicBezTo>
                  <a:cubicBezTo>
                    <a:pt x="350" y="1782"/>
                    <a:pt x="365" y="1766"/>
                    <a:pt x="384" y="1766"/>
                  </a:cubicBezTo>
                  <a:cubicBezTo>
                    <a:pt x="404" y="1766"/>
                    <a:pt x="419" y="1782"/>
                    <a:pt x="419" y="1801"/>
                  </a:cubicBezTo>
                  <a:cubicBezTo>
                    <a:pt x="419" y="1820"/>
                    <a:pt x="404" y="1836"/>
                    <a:pt x="384" y="1836"/>
                  </a:cubicBezTo>
                  <a:close/>
                  <a:moveTo>
                    <a:pt x="1770" y="1413"/>
                  </a:moveTo>
                  <a:cubicBezTo>
                    <a:pt x="1643" y="1413"/>
                    <a:pt x="1643" y="1413"/>
                    <a:pt x="1643" y="1413"/>
                  </a:cubicBezTo>
                  <a:cubicBezTo>
                    <a:pt x="1643" y="1329"/>
                    <a:pt x="1643" y="1329"/>
                    <a:pt x="1643" y="1329"/>
                  </a:cubicBezTo>
                  <a:cubicBezTo>
                    <a:pt x="1643" y="1203"/>
                    <a:pt x="1541" y="1101"/>
                    <a:pt x="1415" y="1101"/>
                  </a:cubicBezTo>
                  <a:cubicBezTo>
                    <a:pt x="1082" y="1101"/>
                    <a:pt x="1082" y="1101"/>
                    <a:pt x="1082" y="1101"/>
                  </a:cubicBezTo>
                  <a:cubicBezTo>
                    <a:pt x="1085" y="1112"/>
                    <a:pt x="1086" y="1124"/>
                    <a:pt x="1086" y="1136"/>
                  </a:cubicBezTo>
                  <a:cubicBezTo>
                    <a:pt x="1086" y="1148"/>
                    <a:pt x="1085" y="1159"/>
                    <a:pt x="1082" y="1171"/>
                  </a:cubicBezTo>
                  <a:cubicBezTo>
                    <a:pt x="1415" y="1171"/>
                    <a:pt x="1415" y="1171"/>
                    <a:pt x="1415" y="1171"/>
                  </a:cubicBezTo>
                  <a:cubicBezTo>
                    <a:pt x="1503" y="1171"/>
                    <a:pt x="1574" y="1242"/>
                    <a:pt x="1574" y="1329"/>
                  </a:cubicBezTo>
                  <a:cubicBezTo>
                    <a:pt x="1574" y="1413"/>
                    <a:pt x="1574" y="1413"/>
                    <a:pt x="1574" y="1413"/>
                  </a:cubicBezTo>
                  <a:cubicBezTo>
                    <a:pt x="1417" y="1413"/>
                    <a:pt x="1417" y="1413"/>
                    <a:pt x="1417" y="1413"/>
                  </a:cubicBezTo>
                  <a:cubicBezTo>
                    <a:pt x="1382" y="1413"/>
                    <a:pt x="1354" y="1441"/>
                    <a:pt x="1354" y="1476"/>
                  </a:cubicBezTo>
                  <a:cubicBezTo>
                    <a:pt x="1354" y="2162"/>
                    <a:pt x="1354" y="2162"/>
                    <a:pt x="1354" y="2162"/>
                  </a:cubicBezTo>
                  <a:cubicBezTo>
                    <a:pt x="1354" y="2197"/>
                    <a:pt x="1382" y="2225"/>
                    <a:pt x="1417" y="2225"/>
                  </a:cubicBezTo>
                  <a:cubicBezTo>
                    <a:pt x="1770" y="2225"/>
                    <a:pt x="1770" y="2225"/>
                    <a:pt x="1770" y="2225"/>
                  </a:cubicBezTo>
                  <a:cubicBezTo>
                    <a:pt x="1805" y="2225"/>
                    <a:pt x="1833" y="2197"/>
                    <a:pt x="1833" y="2162"/>
                  </a:cubicBezTo>
                  <a:cubicBezTo>
                    <a:pt x="1833" y="1476"/>
                    <a:pt x="1833" y="1476"/>
                    <a:pt x="1833" y="1476"/>
                  </a:cubicBezTo>
                  <a:cubicBezTo>
                    <a:pt x="1833" y="1441"/>
                    <a:pt x="1805" y="1413"/>
                    <a:pt x="1770" y="1413"/>
                  </a:cubicBezTo>
                  <a:close/>
                  <a:moveTo>
                    <a:pt x="1748" y="2089"/>
                  </a:moveTo>
                  <a:cubicBezTo>
                    <a:pt x="1462" y="2089"/>
                    <a:pt x="1462" y="2089"/>
                    <a:pt x="1462" y="2089"/>
                  </a:cubicBezTo>
                  <a:cubicBezTo>
                    <a:pt x="1448" y="2089"/>
                    <a:pt x="1437" y="2078"/>
                    <a:pt x="1437" y="2064"/>
                  </a:cubicBezTo>
                  <a:cubicBezTo>
                    <a:pt x="1437" y="2050"/>
                    <a:pt x="1448" y="2039"/>
                    <a:pt x="1462" y="2039"/>
                  </a:cubicBezTo>
                  <a:cubicBezTo>
                    <a:pt x="1748" y="2039"/>
                    <a:pt x="1748" y="2039"/>
                    <a:pt x="1748" y="2039"/>
                  </a:cubicBezTo>
                  <a:cubicBezTo>
                    <a:pt x="1762" y="2039"/>
                    <a:pt x="1773" y="2050"/>
                    <a:pt x="1773" y="2064"/>
                  </a:cubicBezTo>
                  <a:cubicBezTo>
                    <a:pt x="1773" y="2078"/>
                    <a:pt x="1762" y="2089"/>
                    <a:pt x="1748" y="2089"/>
                  </a:cubicBezTo>
                  <a:close/>
                  <a:moveTo>
                    <a:pt x="1748" y="1974"/>
                  </a:moveTo>
                  <a:cubicBezTo>
                    <a:pt x="1462" y="1974"/>
                    <a:pt x="1462" y="1974"/>
                    <a:pt x="1462" y="1974"/>
                  </a:cubicBezTo>
                  <a:cubicBezTo>
                    <a:pt x="1448" y="1974"/>
                    <a:pt x="1437" y="1963"/>
                    <a:pt x="1437" y="1949"/>
                  </a:cubicBezTo>
                  <a:cubicBezTo>
                    <a:pt x="1437" y="1935"/>
                    <a:pt x="1448" y="1924"/>
                    <a:pt x="1462" y="1924"/>
                  </a:cubicBezTo>
                  <a:cubicBezTo>
                    <a:pt x="1748" y="1924"/>
                    <a:pt x="1748" y="1924"/>
                    <a:pt x="1748" y="1924"/>
                  </a:cubicBezTo>
                  <a:cubicBezTo>
                    <a:pt x="1762" y="1924"/>
                    <a:pt x="1773" y="1935"/>
                    <a:pt x="1773" y="1949"/>
                  </a:cubicBezTo>
                  <a:cubicBezTo>
                    <a:pt x="1773" y="1963"/>
                    <a:pt x="1762" y="1974"/>
                    <a:pt x="1748" y="1974"/>
                  </a:cubicBezTo>
                  <a:close/>
                  <a:moveTo>
                    <a:pt x="1738" y="1836"/>
                  </a:moveTo>
                  <a:cubicBezTo>
                    <a:pt x="1719" y="1836"/>
                    <a:pt x="1703" y="1820"/>
                    <a:pt x="1703" y="1801"/>
                  </a:cubicBezTo>
                  <a:cubicBezTo>
                    <a:pt x="1703" y="1782"/>
                    <a:pt x="1719" y="1766"/>
                    <a:pt x="1738" y="1766"/>
                  </a:cubicBezTo>
                  <a:cubicBezTo>
                    <a:pt x="1757" y="1766"/>
                    <a:pt x="1773" y="1782"/>
                    <a:pt x="1773" y="1801"/>
                  </a:cubicBezTo>
                  <a:cubicBezTo>
                    <a:pt x="1773" y="1820"/>
                    <a:pt x="1757" y="1836"/>
                    <a:pt x="1738" y="1836"/>
                  </a:cubicBezTo>
                  <a:close/>
                  <a:moveTo>
                    <a:pt x="650" y="592"/>
                  </a:moveTo>
                  <a:cubicBezTo>
                    <a:pt x="1184" y="592"/>
                    <a:pt x="1184" y="592"/>
                    <a:pt x="1184" y="592"/>
                  </a:cubicBezTo>
                  <a:cubicBezTo>
                    <a:pt x="1246" y="592"/>
                    <a:pt x="1296" y="541"/>
                    <a:pt x="1296" y="479"/>
                  </a:cubicBezTo>
                  <a:cubicBezTo>
                    <a:pt x="1296" y="113"/>
                    <a:pt x="1296" y="113"/>
                    <a:pt x="1296" y="113"/>
                  </a:cubicBezTo>
                  <a:cubicBezTo>
                    <a:pt x="1296" y="51"/>
                    <a:pt x="1246" y="0"/>
                    <a:pt x="1184" y="0"/>
                  </a:cubicBezTo>
                  <a:cubicBezTo>
                    <a:pt x="650" y="0"/>
                    <a:pt x="650" y="0"/>
                    <a:pt x="650" y="0"/>
                  </a:cubicBezTo>
                  <a:cubicBezTo>
                    <a:pt x="588" y="0"/>
                    <a:pt x="537" y="51"/>
                    <a:pt x="537" y="113"/>
                  </a:cubicBezTo>
                  <a:cubicBezTo>
                    <a:pt x="537" y="479"/>
                    <a:pt x="537" y="479"/>
                    <a:pt x="537" y="479"/>
                  </a:cubicBezTo>
                  <a:cubicBezTo>
                    <a:pt x="537" y="541"/>
                    <a:pt x="588" y="592"/>
                    <a:pt x="650" y="592"/>
                  </a:cubicBezTo>
                  <a:close/>
                  <a:moveTo>
                    <a:pt x="603" y="113"/>
                  </a:moveTo>
                  <a:cubicBezTo>
                    <a:pt x="603" y="87"/>
                    <a:pt x="624" y="66"/>
                    <a:pt x="650" y="66"/>
                  </a:cubicBezTo>
                  <a:cubicBezTo>
                    <a:pt x="1184" y="66"/>
                    <a:pt x="1184" y="66"/>
                    <a:pt x="1184" y="66"/>
                  </a:cubicBezTo>
                  <a:cubicBezTo>
                    <a:pt x="1210" y="66"/>
                    <a:pt x="1231" y="87"/>
                    <a:pt x="1231" y="113"/>
                  </a:cubicBezTo>
                  <a:cubicBezTo>
                    <a:pt x="1231" y="479"/>
                    <a:pt x="1231" y="479"/>
                    <a:pt x="1231" y="479"/>
                  </a:cubicBezTo>
                  <a:cubicBezTo>
                    <a:pt x="1231" y="505"/>
                    <a:pt x="1210" y="526"/>
                    <a:pt x="1184" y="526"/>
                  </a:cubicBezTo>
                  <a:cubicBezTo>
                    <a:pt x="650" y="526"/>
                    <a:pt x="650" y="526"/>
                    <a:pt x="650" y="526"/>
                  </a:cubicBezTo>
                  <a:cubicBezTo>
                    <a:pt x="624" y="526"/>
                    <a:pt x="603" y="505"/>
                    <a:pt x="603" y="479"/>
                  </a:cubicBezTo>
                  <a:lnTo>
                    <a:pt x="603" y="113"/>
                  </a:lnTo>
                  <a:close/>
                  <a:moveTo>
                    <a:pt x="405" y="902"/>
                  </a:moveTo>
                  <a:cubicBezTo>
                    <a:pt x="882" y="902"/>
                    <a:pt x="882" y="902"/>
                    <a:pt x="882" y="902"/>
                  </a:cubicBezTo>
                  <a:cubicBezTo>
                    <a:pt x="882" y="1021"/>
                    <a:pt x="882" y="1021"/>
                    <a:pt x="882" y="1021"/>
                  </a:cubicBezTo>
                  <a:cubicBezTo>
                    <a:pt x="844" y="1033"/>
                    <a:pt x="814" y="1063"/>
                    <a:pt x="803" y="1101"/>
                  </a:cubicBezTo>
                  <a:cubicBezTo>
                    <a:pt x="799" y="1112"/>
                    <a:pt x="797" y="1124"/>
                    <a:pt x="797" y="1136"/>
                  </a:cubicBezTo>
                  <a:cubicBezTo>
                    <a:pt x="797" y="1148"/>
                    <a:pt x="799" y="1160"/>
                    <a:pt x="803" y="1171"/>
                  </a:cubicBezTo>
                  <a:cubicBezTo>
                    <a:pt x="814" y="1209"/>
                    <a:pt x="844" y="1238"/>
                    <a:pt x="882" y="1250"/>
                  </a:cubicBezTo>
                  <a:cubicBezTo>
                    <a:pt x="893" y="1253"/>
                    <a:pt x="905" y="1255"/>
                    <a:pt x="917" y="1255"/>
                  </a:cubicBezTo>
                  <a:cubicBezTo>
                    <a:pt x="929" y="1255"/>
                    <a:pt x="941" y="1253"/>
                    <a:pt x="952" y="1250"/>
                  </a:cubicBezTo>
                  <a:cubicBezTo>
                    <a:pt x="990" y="1238"/>
                    <a:pt x="1020" y="1209"/>
                    <a:pt x="1031" y="1171"/>
                  </a:cubicBezTo>
                  <a:cubicBezTo>
                    <a:pt x="1034" y="1160"/>
                    <a:pt x="1036" y="1148"/>
                    <a:pt x="1036" y="1136"/>
                  </a:cubicBezTo>
                  <a:cubicBezTo>
                    <a:pt x="1036" y="1124"/>
                    <a:pt x="1034" y="1112"/>
                    <a:pt x="1031" y="1101"/>
                  </a:cubicBezTo>
                  <a:cubicBezTo>
                    <a:pt x="1019" y="1063"/>
                    <a:pt x="990" y="1033"/>
                    <a:pt x="952" y="1021"/>
                  </a:cubicBezTo>
                  <a:cubicBezTo>
                    <a:pt x="952" y="902"/>
                    <a:pt x="952" y="902"/>
                    <a:pt x="952" y="902"/>
                  </a:cubicBezTo>
                  <a:cubicBezTo>
                    <a:pt x="1429" y="902"/>
                    <a:pt x="1429" y="902"/>
                    <a:pt x="1429" y="902"/>
                  </a:cubicBezTo>
                  <a:cubicBezTo>
                    <a:pt x="1444" y="902"/>
                    <a:pt x="1457" y="889"/>
                    <a:pt x="1457" y="874"/>
                  </a:cubicBezTo>
                  <a:cubicBezTo>
                    <a:pt x="1457" y="861"/>
                    <a:pt x="1457" y="861"/>
                    <a:pt x="1457" y="861"/>
                  </a:cubicBezTo>
                  <a:cubicBezTo>
                    <a:pt x="1457" y="845"/>
                    <a:pt x="1449" y="823"/>
                    <a:pt x="1439" y="811"/>
                  </a:cubicBezTo>
                  <a:cubicBezTo>
                    <a:pt x="1303" y="652"/>
                    <a:pt x="1303" y="652"/>
                    <a:pt x="1303" y="652"/>
                  </a:cubicBezTo>
                  <a:cubicBezTo>
                    <a:pt x="1293" y="640"/>
                    <a:pt x="1273" y="631"/>
                    <a:pt x="1257" y="631"/>
                  </a:cubicBezTo>
                  <a:cubicBezTo>
                    <a:pt x="577" y="631"/>
                    <a:pt x="577" y="631"/>
                    <a:pt x="577" y="631"/>
                  </a:cubicBezTo>
                  <a:cubicBezTo>
                    <a:pt x="561" y="631"/>
                    <a:pt x="540" y="640"/>
                    <a:pt x="530" y="652"/>
                  </a:cubicBezTo>
                  <a:cubicBezTo>
                    <a:pt x="395" y="811"/>
                    <a:pt x="395" y="811"/>
                    <a:pt x="395" y="811"/>
                  </a:cubicBezTo>
                  <a:cubicBezTo>
                    <a:pt x="385" y="823"/>
                    <a:pt x="377" y="845"/>
                    <a:pt x="377" y="861"/>
                  </a:cubicBezTo>
                  <a:cubicBezTo>
                    <a:pt x="377" y="874"/>
                    <a:pt x="377" y="874"/>
                    <a:pt x="377" y="874"/>
                  </a:cubicBezTo>
                  <a:cubicBezTo>
                    <a:pt x="377" y="889"/>
                    <a:pt x="389" y="902"/>
                    <a:pt x="405" y="902"/>
                  </a:cubicBezTo>
                  <a:close/>
                </a:path>
              </a:pathLst>
            </a:custGeom>
            <a:solidFill>
              <a:schemeClr val="tx1"/>
            </a:solidFill>
            <a:ln>
              <a:noFill/>
            </a:ln>
          </p:spPr>
          <p:txBody>
            <a:bodyPr vert="horz" wrap="square" lIns="93247" tIns="46623" rIns="93247" bIns="46623" numCol="1" anchor="t" anchorCtr="0" compatLnSpc="1">
              <a:prstTxWarp prst="textNoShape">
                <a:avLst/>
              </a:prstTxWarp>
            </a:bodyPr>
            <a:lstStyle/>
            <a:p>
              <a:endParaRPr lang="en-US" sz="1836">
                <a:solidFill>
                  <a:schemeClr val="bg1"/>
                </a:solidFill>
              </a:endParaRPr>
            </a:p>
          </p:txBody>
        </p:sp>
        <p:sp>
          <p:nvSpPr>
            <p:cNvPr id="22" name="TextBox 21"/>
            <p:cNvSpPr txBox="1"/>
            <p:nvPr/>
          </p:nvSpPr>
          <p:spPr>
            <a:xfrm>
              <a:off x="6259896" y="4521729"/>
              <a:ext cx="1230243" cy="234807"/>
            </a:xfrm>
            <a:prstGeom prst="rect">
              <a:avLst/>
            </a:prstGeom>
            <a:noFill/>
          </p:spPr>
          <p:txBody>
            <a:bodyPr wrap="square" lIns="0" tIns="0" rIns="0" bIns="0" rtlCol="0">
              <a:spAutoFit/>
            </a:bodyPr>
            <a:lstStyle/>
            <a:p>
              <a:pPr algn="ctr" defTabSz="932417"/>
              <a:r>
                <a:rPr lang="en-US" sz="1496" dirty="0">
                  <a:latin typeface="Segoe" pitchFamily="34" charset="0"/>
                </a:rPr>
                <a:t>App back-end</a:t>
              </a:r>
            </a:p>
          </p:txBody>
        </p:sp>
      </p:grpSp>
      <p:sp>
        <p:nvSpPr>
          <p:cNvPr id="35" name="Rounded Rectangle 6"/>
          <p:cNvSpPr/>
          <p:nvPr/>
        </p:nvSpPr>
        <p:spPr bwMode="auto">
          <a:xfrm>
            <a:off x="10580276" y="4958668"/>
            <a:ext cx="434519" cy="704980"/>
          </a:xfrm>
          <a:custGeom>
            <a:avLst/>
            <a:gdLst/>
            <a:ahLst/>
            <a:cxnLst/>
            <a:rect l="l" t="t" r="r" b="b"/>
            <a:pathLst>
              <a:path w="3286897" h="4658497">
                <a:moveTo>
                  <a:pt x="1600200" y="4382531"/>
                </a:moveTo>
                <a:cubicBezTo>
                  <a:pt x="1600200" y="4367744"/>
                  <a:pt x="1588213" y="4355757"/>
                  <a:pt x="1573426" y="4355757"/>
                </a:cubicBezTo>
                <a:lnTo>
                  <a:pt x="811428" y="4355757"/>
                </a:lnTo>
                <a:cubicBezTo>
                  <a:pt x="796641" y="4355757"/>
                  <a:pt x="784654" y="4367744"/>
                  <a:pt x="784654" y="4382531"/>
                </a:cubicBezTo>
                <a:lnTo>
                  <a:pt x="784654" y="4489621"/>
                </a:lnTo>
                <a:cubicBezTo>
                  <a:pt x="784654" y="4504408"/>
                  <a:pt x="796641" y="4516395"/>
                  <a:pt x="811428" y="4516395"/>
                </a:cubicBezTo>
                <a:lnTo>
                  <a:pt x="1573426" y="4516395"/>
                </a:lnTo>
                <a:cubicBezTo>
                  <a:pt x="1588213" y="4516395"/>
                  <a:pt x="1600200" y="4504408"/>
                  <a:pt x="1600200" y="4489621"/>
                </a:cubicBezTo>
                <a:close/>
                <a:moveTo>
                  <a:pt x="2502243" y="4382531"/>
                </a:moveTo>
                <a:cubicBezTo>
                  <a:pt x="2502243" y="4367744"/>
                  <a:pt x="2490256" y="4355757"/>
                  <a:pt x="2475469" y="4355757"/>
                </a:cubicBezTo>
                <a:lnTo>
                  <a:pt x="1713471" y="4355757"/>
                </a:lnTo>
                <a:cubicBezTo>
                  <a:pt x="1698684" y="4355757"/>
                  <a:pt x="1686697" y="4367744"/>
                  <a:pt x="1686697" y="4382531"/>
                </a:cubicBezTo>
                <a:lnTo>
                  <a:pt x="1686697" y="4489621"/>
                </a:lnTo>
                <a:cubicBezTo>
                  <a:pt x="1686697" y="4504408"/>
                  <a:pt x="1698684" y="4516395"/>
                  <a:pt x="1713471" y="4516395"/>
                </a:cubicBezTo>
                <a:lnTo>
                  <a:pt x="2475469" y="4516395"/>
                </a:lnTo>
                <a:cubicBezTo>
                  <a:pt x="2490256" y="4516395"/>
                  <a:pt x="2502243" y="4504408"/>
                  <a:pt x="2502243" y="4489621"/>
                </a:cubicBezTo>
                <a:close/>
                <a:moveTo>
                  <a:pt x="3021231" y="480896"/>
                </a:moveTo>
                <a:cubicBezTo>
                  <a:pt x="3021231" y="375524"/>
                  <a:pt x="2935811" y="290104"/>
                  <a:pt x="2830439" y="290104"/>
                </a:cubicBezTo>
                <a:lnTo>
                  <a:pt x="444108" y="290104"/>
                </a:lnTo>
                <a:cubicBezTo>
                  <a:pt x="338736" y="290104"/>
                  <a:pt x="253316" y="375524"/>
                  <a:pt x="253316" y="480896"/>
                </a:cubicBezTo>
                <a:lnTo>
                  <a:pt x="253316" y="4029043"/>
                </a:lnTo>
                <a:cubicBezTo>
                  <a:pt x="253316" y="4134415"/>
                  <a:pt x="338736" y="4219835"/>
                  <a:pt x="444108" y="4219835"/>
                </a:cubicBezTo>
                <a:lnTo>
                  <a:pt x="2830439" y="4219835"/>
                </a:lnTo>
                <a:cubicBezTo>
                  <a:pt x="2935811" y="4219835"/>
                  <a:pt x="3021231" y="4134415"/>
                  <a:pt x="3021231" y="4029043"/>
                </a:cubicBezTo>
                <a:close/>
                <a:moveTo>
                  <a:pt x="3286897" y="226566"/>
                </a:moveTo>
                <a:lnTo>
                  <a:pt x="3286897" y="4431931"/>
                </a:lnTo>
                <a:cubicBezTo>
                  <a:pt x="3286897" y="4557060"/>
                  <a:pt x="3185460" y="4658497"/>
                  <a:pt x="3060331" y="4658497"/>
                </a:cubicBezTo>
                <a:lnTo>
                  <a:pt x="226566" y="4658497"/>
                </a:lnTo>
                <a:cubicBezTo>
                  <a:pt x="101437" y="4658497"/>
                  <a:pt x="0" y="4557060"/>
                  <a:pt x="0" y="4431931"/>
                </a:cubicBezTo>
                <a:lnTo>
                  <a:pt x="0" y="226566"/>
                </a:lnTo>
                <a:cubicBezTo>
                  <a:pt x="0" y="101437"/>
                  <a:pt x="101437" y="0"/>
                  <a:pt x="226566" y="0"/>
                </a:cubicBezTo>
                <a:lnTo>
                  <a:pt x="3060331" y="0"/>
                </a:lnTo>
                <a:cubicBezTo>
                  <a:pt x="3185460" y="0"/>
                  <a:pt x="3286897" y="101437"/>
                  <a:pt x="3286897" y="226566"/>
                </a:cubicBezTo>
                <a:close/>
              </a:path>
            </a:pathLst>
          </a:custGeom>
          <a:solidFill>
            <a:schemeClr val="tx1"/>
          </a:solid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121898" tIns="60949" rIns="121898" bIns="60949" numCol="1" rtlCol="0" anchor="ctr" anchorCtr="0" compatLnSpc="1">
            <a:prstTxWarp prst="textNoShape">
              <a:avLst/>
            </a:prstTxWarp>
          </a:bodyPr>
          <a:lstStyle/>
          <a:p>
            <a:pPr defTabSz="822795"/>
            <a:endParaRPr lang="en-US" sz="2266" spc="-134" dirty="0">
              <a:solidFill>
                <a:prstClr val="white"/>
              </a:solidFill>
              <a:latin typeface="Segoe Light" pitchFamily="34" charset="0"/>
            </a:endParaRPr>
          </a:p>
        </p:txBody>
      </p:sp>
      <p:grpSp>
        <p:nvGrpSpPr>
          <p:cNvPr id="25" name="Group 24"/>
          <p:cNvGrpSpPr>
            <a:grpSpLocks noChangeAspect="1"/>
          </p:cNvGrpSpPr>
          <p:nvPr/>
        </p:nvGrpSpPr>
        <p:grpSpPr>
          <a:xfrm>
            <a:off x="7566407" y="4958668"/>
            <a:ext cx="1043352" cy="744111"/>
            <a:chOff x="1919150" y="3044496"/>
            <a:chExt cx="666391" cy="475141"/>
          </a:xfrm>
          <a:solidFill>
            <a:schemeClr val="tx1"/>
          </a:solidFill>
        </p:grpSpPr>
        <p:sp>
          <p:nvSpPr>
            <p:cNvPr id="26" name="Round Same Side Corner Rectangle 11"/>
            <p:cNvSpPr/>
            <p:nvPr/>
          </p:nvSpPr>
          <p:spPr>
            <a:xfrm>
              <a:off x="1970085" y="3044496"/>
              <a:ext cx="564520" cy="361776"/>
            </a:xfrm>
            <a:custGeom>
              <a:avLst/>
              <a:gdLst/>
              <a:ahLst/>
              <a:cxnLst/>
              <a:rect l="l" t="t" r="r" b="b"/>
              <a:pathLst>
                <a:path w="564520" h="361776">
                  <a:moveTo>
                    <a:pt x="21117" y="19360"/>
                  </a:moveTo>
                  <a:lnTo>
                    <a:pt x="21117" y="345592"/>
                  </a:lnTo>
                  <a:lnTo>
                    <a:pt x="543404" y="345592"/>
                  </a:lnTo>
                  <a:lnTo>
                    <a:pt x="543404" y="19360"/>
                  </a:lnTo>
                  <a:close/>
                  <a:moveTo>
                    <a:pt x="17539" y="0"/>
                  </a:moveTo>
                  <a:lnTo>
                    <a:pt x="546981" y="0"/>
                  </a:lnTo>
                  <a:cubicBezTo>
                    <a:pt x="556668" y="0"/>
                    <a:pt x="564520" y="7852"/>
                    <a:pt x="564520" y="17539"/>
                  </a:cubicBezTo>
                  <a:lnTo>
                    <a:pt x="564520" y="361776"/>
                  </a:lnTo>
                  <a:lnTo>
                    <a:pt x="0" y="361776"/>
                  </a:lnTo>
                  <a:lnTo>
                    <a:pt x="0" y="17539"/>
                  </a:lnTo>
                  <a:cubicBezTo>
                    <a:pt x="0" y="7852"/>
                    <a:pt x="7852" y="0"/>
                    <a:pt x="17539" y="0"/>
                  </a:cubicBezTo>
                  <a:close/>
                </a:path>
              </a:pathLst>
            </a:custGeom>
            <a:grp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Segoe"/>
                <a:ea typeface="+mn-ea"/>
                <a:cs typeface="+mn-cs"/>
              </a:endParaRPr>
            </a:p>
          </p:txBody>
        </p:sp>
        <p:sp>
          <p:nvSpPr>
            <p:cNvPr id="27" name="Trapezoid 12"/>
            <p:cNvSpPr/>
            <p:nvPr/>
          </p:nvSpPr>
          <p:spPr>
            <a:xfrm>
              <a:off x="1919150" y="3408078"/>
              <a:ext cx="666391" cy="84127"/>
            </a:xfrm>
            <a:custGeom>
              <a:avLst/>
              <a:gdLst/>
              <a:ahLst/>
              <a:cxnLst/>
              <a:rect l="l" t="t" r="r" b="b"/>
              <a:pathLst>
                <a:path w="666391" h="84127">
                  <a:moveTo>
                    <a:pt x="257990" y="52557"/>
                  </a:moveTo>
                  <a:lnTo>
                    <a:pt x="241755" y="79989"/>
                  </a:lnTo>
                  <a:lnTo>
                    <a:pt x="424635" y="79989"/>
                  </a:lnTo>
                  <a:lnTo>
                    <a:pt x="408400" y="52557"/>
                  </a:lnTo>
                  <a:close/>
                  <a:moveTo>
                    <a:pt x="49787" y="0"/>
                  </a:moveTo>
                  <a:lnTo>
                    <a:pt x="616604" y="0"/>
                  </a:lnTo>
                  <a:lnTo>
                    <a:pt x="666391" y="84127"/>
                  </a:lnTo>
                  <a:lnTo>
                    <a:pt x="0" y="84127"/>
                  </a:lnTo>
                  <a:close/>
                </a:path>
              </a:pathLst>
            </a:custGeom>
            <a:grp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Segoe"/>
                <a:ea typeface="+mn-ea"/>
                <a:cs typeface="+mn-cs"/>
              </a:endParaRPr>
            </a:p>
          </p:txBody>
        </p:sp>
        <p:sp>
          <p:nvSpPr>
            <p:cNvPr id="28" name="Rectangle 27"/>
            <p:cNvSpPr/>
            <p:nvPr/>
          </p:nvSpPr>
          <p:spPr>
            <a:xfrm>
              <a:off x="1919446" y="3492205"/>
              <a:ext cx="665798" cy="27432"/>
            </a:xfrm>
            <a:prstGeom prst="rect">
              <a:avLst/>
            </a:prstGeom>
            <a:grp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Segoe"/>
                <a:ea typeface="+mn-ea"/>
                <a:cs typeface="+mn-cs"/>
              </a:endParaRPr>
            </a:p>
          </p:txBody>
        </p:sp>
      </p:grpSp>
      <p:cxnSp>
        <p:nvCxnSpPr>
          <p:cNvPr id="29" name="Straight Arrow Connector 28"/>
          <p:cNvCxnSpPr/>
          <p:nvPr/>
        </p:nvCxnSpPr>
        <p:spPr>
          <a:xfrm flipV="1">
            <a:off x="8070365" y="3492369"/>
            <a:ext cx="17717" cy="1334244"/>
          </a:xfrm>
          <a:prstGeom prst="straightConnector1">
            <a:avLst/>
          </a:prstGeom>
          <a:ln w="38100">
            <a:solidFill>
              <a:schemeClr val="accent2">
                <a:alpha val="50000"/>
              </a:schemeClr>
            </a:solidFill>
            <a:headEnd type="none"/>
            <a:tailEnd type="triangle"/>
          </a:ln>
        </p:spPr>
        <p:style>
          <a:lnRef idx="3">
            <a:schemeClr val="dk1"/>
          </a:lnRef>
          <a:fillRef idx="0">
            <a:schemeClr val="dk1"/>
          </a:fillRef>
          <a:effectRef idx="2">
            <a:schemeClr val="dk1"/>
          </a:effectRef>
          <a:fontRef idx="minor">
            <a:schemeClr val="tx1"/>
          </a:fontRef>
        </p:style>
      </p:cxnSp>
      <p:cxnSp>
        <p:nvCxnSpPr>
          <p:cNvPr id="30" name="Straight Arrow Connector 29"/>
          <p:cNvCxnSpPr/>
          <p:nvPr/>
        </p:nvCxnSpPr>
        <p:spPr>
          <a:xfrm>
            <a:off x="8673003" y="2503413"/>
            <a:ext cx="1660035" cy="0"/>
          </a:xfrm>
          <a:prstGeom prst="straightConnector1">
            <a:avLst/>
          </a:prstGeom>
          <a:ln w="38100">
            <a:solidFill>
              <a:schemeClr val="accent5">
                <a:alpha val="50000"/>
              </a:schemeClr>
            </a:solidFill>
            <a:headEnd type="none"/>
            <a:tailEnd type="triangle"/>
          </a:ln>
        </p:spPr>
        <p:style>
          <a:lnRef idx="3">
            <a:schemeClr val="dk1"/>
          </a:lnRef>
          <a:fillRef idx="0">
            <a:schemeClr val="dk1"/>
          </a:fillRef>
          <a:effectRef idx="2">
            <a:schemeClr val="dk1"/>
          </a:effectRef>
          <a:fontRef idx="minor">
            <a:schemeClr val="tx1"/>
          </a:fontRef>
        </p:style>
      </p:cxnSp>
      <p:cxnSp>
        <p:nvCxnSpPr>
          <p:cNvPr id="31" name="Straight Arrow Connector 30"/>
          <p:cNvCxnSpPr/>
          <p:nvPr/>
        </p:nvCxnSpPr>
        <p:spPr>
          <a:xfrm flipH="1" flipV="1">
            <a:off x="8778407" y="3406869"/>
            <a:ext cx="1709758" cy="1549941"/>
          </a:xfrm>
          <a:prstGeom prst="straightConnector1">
            <a:avLst/>
          </a:prstGeom>
          <a:ln w="38100">
            <a:solidFill>
              <a:schemeClr val="accent4">
                <a:alpha val="50000"/>
              </a:schemeClr>
            </a:solidFill>
            <a:headEnd type="none"/>
            <a:tailEnd type="triangle"/>
          </a:ln>
        </p:spPr>
        <p:style>
          <a:lnRef idx="3">
            <a:schemeClr val="dk1"/>
          </a:lnRef>
          <a:fillRef idx="0">
            <a:schemeClr val="dk1"/>
          </a:fillRef>
          <a:effectRef idx="2">
            <a:schemeClr val="dk1"/>
          </a:effectRef>
          <a:fontRef idx="minor">
            <a:schemeClr val="tx1"/>
          </a:fontRef>
        </p:style>
      </p:cxnSp>
      <p:grpSp>
        <p:nvGrpSpPr>
          <p:cNvPr id="34" name="Group 33"/>
          <p:cNvGrpSpPr/>
          <p:nvPr/>
        </p:nvGrpSpPr>
        <p:grpSpPr>
          <a:xfrm>
            <a:off x="9974561" y="2158280"/>
            <a:ext cx="1761070" cy="1209119"/>
            <a:chOff x="8773626" y="2156700"/>
            <a:chExt cx="1726696" cy="1185519"/>
          </a:xfrm>
          <a:solidFill>
            <a:schemeClr val="bg2"/>
          </a:solidFill>
        </p:grpSpPr>
        <p:grpSp>
          <p:nvGrpSpPr>
            <p:cNvPr id="36" name="Group 35"/>
            <p:cNvGrpSpPr/>
            <p:nvPr/>
          </p:nvGrpSpPr>
          <p:grpSpPr>
            <a:xfrm>
              <a:off x="8773626" y="2156700"/>
              <a:ext cx="1726696" cy="1185519"/>
              <a:chOff x="4879203" y="2324936"/>
              <a:chExt cx="1726696" cy="1185519"/>
            </a:xfrm>
            <a:grpFill/>
          </p:grpSpPr>
          <p:sp>
            <p:nvSpPr>
              <p:cNvPr id="38" name="Rectangle 37"/>
              <p:cNvSpPr/>
              <p:nvPr/>
            </p:nvSpPr>
            <p:spPr bwMode="auto">
              <a:xfrm>
                <a:off x="4879203" y="2324936"/>
                <a:ext cx="1726696" cy="1185519"/>
              </a:xfrm>
              <a:prstGeom prst="rect">
                <a:avLst/>
              </a:prstGeom>
              <a:noFill/>
              <a:ln>
                <a:no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124342" tIns="62171" rIns="124342" bIns="62171" numCol="1" rtlCol="0" anchor="ctr" anchorCtr="0" compatLnSpc="1">
                <a:prstTxWarp prst="textNoShape">
                  <a:avLst/>
                </a:prstTxWarp>
              </a:bodyPr>
              <a:lstStyle/>
              <a:p>
                <a:pPr algn="ctr" defTabSz="932289" fontAlgn="base">
                  <a:spcBef>
                    <a:spcPct val="0"/>
                  </a:spcBef>
                  <a:spcAft>
                    <a:spcPct val="0"/>
                  </a:spcAft>
                </a:pPr>
                <a:endParaRPr lang="en-US" sz="1496" dirty="0">
                  <a:solidFill>
                    <a:prstClr val="white"/>
                  </a:solidFill>
                </a:endParaRPr>
              </a:p>
            </p:txBody>
          </p:sp>
          <p:sp>
            <p:nvSpPr>
              <p:cNvPr id="39" name="TextBox 38"/>
              <p:cNvSpPr txBox="1"/>
              <p:nvPr/>
            </p:nvSpPr>
            <p:spPr>
              <a:xfrm>
                <a:off x="4929824" y="3064868"/>
                <a:ext cx="1454353" cy="225698"/>
              </a:xfrm>
              <a:prstGeom prst="rect">
                <a:avLst/>
              </a:prstGeom>
              <a:noFill/>
            </p:spPr>
            <p:txBody>
              <a:bodyPr wrap="none" lIns="124347" tIns="0" rIns="0" bIns="0" rtlCol="0">
                <a:spAutoFit/>
              </a:bodyPr>
              <a:lstStyle/>
              <a:p>
                <a:pPr algn="ctr" defTabSz="932596"/>
                <a:r>
                  <a:rPr lang="en-US" sz="1496" dirty="0" smtClean="0">
                    <a:latin typeface="Segoe" pitchFamily="34" charset="0"/>
                  </a:rPr>
                  <a:t>Notification </a:t>
                </a:r>
                <a:r>
                  <a:rPr lang="en-US" sz="1496" dirty="0">
                    <a:latin typeface="Segoe" pitchFamily="34" charset="0"/>
                  </a:rPr>
                  <a:t>Hub</a:t>
                </a:r>
              </a:p>
            </p:txBody>
          </p:sp>
        </p:grpSp>
        <p:sp>
          <p:nvSpPr>
            <p:cNvPr id="37" name="Freeform 73"/>
            <p:cNvSpPr>
              <a:spLocks noEditPoints="1"/>
            </p:cNvSpPr>
            <p:nvPr/>
          </p:nvSpPr>
          <p:spPr bwMode="auto">
            <a:xfrm>
              <a:off x="9313829" y="2276958"/>
              <a:ext cx="601662" cy="580975"/>
            </a:xfrm>
            <a:custGeom>
              <a:avLst/>
              <a:gdLst>
                <a:gd name="T0" fmla="*/ 1799 w 2278"/>
                <a:gd name="T1" fmla="*/ 879 h 2201"/>
                <a:gd name="T2" fmla="*/ 1711 w 2278"/>
                <a:gd name="T3" fmla="*/ 335 h 2201"/>
                <a:gd name="T4" fmla="*/ 1363 w 2278"/>
                <a:gd name="T5" fmla="*/ 315 h 2201"/>
                <a:gd name="T6" fmla="*/ 1068 w 2278"/>
                <a:gd name="T7" fmla="*/ 0 h 2201"/>
                <a:gd name="T8" fmla="*/ 810 w 2278"/>
                <a:gd name="T9" fmla="*/ 412 h 2201"/>
                <a:gd name="T10" fmla="*/ 408 w 2278"/>
                <a:gd name="T11" fmla="*/ 325 h 2201"/>
                <a:gd name="T12" fmla="*/ 246 w 2278"/>
                <a:gd name="T13" fmla="*/ 841 h 2201"/>
                <a:gd name="T14" fmla="*/ 0 w 2278"/>
                <a:gd name="T15" fmla="*/ 1138 h 2201"/>
                <a:gd name="T16" fmla="*/ 338 w 2278"/>
                <a:gd name="T17" fmla="*/ 1396 h 2201"/>
                <a:gd name="T18" fmla="*/ 166 w 2278"/>
                <a:gd name="T19" fmla="*/ 1885 h 2201"/>
                <a:gd name="T20" fmla="*/ 769 w 2278"/>
                <a:gd name="T21" fmla="*/ 1966 h 2201"/>
                <a:gd name="T22" fmla="*/ 1053 w 2278"/>
                <a:gd name="T23" fmla="*/ 2200 h 2201"/>
                <a:gd name="T24" fmla="*/ 1081 w 2278"/>
                <a:gd name="T25" fmla="*/ 2201 h 2201"/>
                <a:gd name="T26" fmla="*/ 1184 w 2278"/>
                <a:gd name="T27" fmla="*/ 1949 h 2201"/>
                <a:gd name="T28" fmla="*/ 1666 w 2278"/>
                <a:gd name="T29" fmla="*/ 1872 h 2201"/>
                <a:gd name="T30" fmla="*/ 1874 w 2278"/>
                <a:gd name="T31" fmla="*/ 1743 h 2201"/>
                <a:gd name="T32" fmla="*/ 2060 w 2278"/>
                <a:gd name="T33" fmla="*/ 1273 h 2201"/>
                <a:gd name="T34" fmla="*/ 1940 w 2278"/>
                <a:gd name="T35" fmla="*/ 1369 h 2201"/>
                <a:gd name="T36" fmla="*/ 1385 w 2278"/>
                <a:gd name="T37" fmla="*/ 1279 h 2201"/>
                <a:gd name="T38" fmla="*/ 1837 w 2278"/>
                <a:gd name="T39" fmla="*/ 1733 h 2201"/>
                <a:gd name="T40" fmla="*/ 1302 w 2278"/>
                <a:gd name="T41" fmla="*/ 1393 h 2201"/>
                <a:gd name="T42" fmla="*/ 1433 w 2278"/>
                <a:gd name="T43" fmla="*/ 1759 h 2201"/>
                <a:gd name="T44" fmla="*/ 1193 w 2278"/>
                <a:gd name="T45" fmla="*/ 1461 h 2201"/>
                <a:gd name="T46" fmla="*/ 1156 w 2278"/>
                <a:gd name="T47" fmla="*/ 1924 h 2201"/>
                <a:gd name="T48" fmla="*/ 1053 w 2278"/>
                <a:gd name="T49" fmla="*/ 1484 h 2201"/>
                <a:gd name="T50" fmla="*/ 878 w 2278"/>
                <a:gd name="T51" fmla="*/ 1857 h 2201"/>
                <a:gd name="T52" fmla="*/ 804 w 2278"/>
                <a:gd name="T53" fmla="*/ 1753 h 2201"/>
                <a:gd name="T54" fmla="*/ 438 w 2278"/>
                <a:gd name="T55" fmla="*/ 1789 h 2201"/>
                <a:gd name="T56" fmla="*/ 369 w 2278"/>
                <a:gd name="T57" fmla="*/ 1741 h 2201"/>
                <a:gd name="T58" fmla="*/ 551 w 2278"/>
                <a:gd name="T59" fmla="*/ 1362 h 2201"/>
                <a:gd name="T60" fmla="*/ 447 w 2278"/>
                <a:gd name="T61" fmla="*/ 1287 h 2201"/>
                <a:gd name="T62" fmla="*/ 723 w 2278"/>
                <a:gd name="T63" fmla="*/ 1153 h 2201"/>
                <a:gd name="T64" fmla="*/ 253 w 2278"/>
                <a:gd name="T65" fmla="*/ 1023 h 2201"/>
                <a:gd name="T66" fmla="*/ 745 w 2278"/>
                <a:gd name="T67" fmla="*/ 1014 h 2201"/>
                <a:gd name="T68" fmla="*/ 386 w 2278"/>
                <a:gd name="T69" fmla="*/ 736 h 2201"/>
                <a:gd name="T70" fmla="*/ 813 w 2278"/>
                <a:gd name="T71" fmla="*/ 904 h 2201"/>
                <a:gd name="T72" fmla="*/ 701 w 2278"/>
                <a:gd name="T73" fmla="*/ 530 h 2201"/>
                <a:gd name="T74" fmla="*/ 944 w 2278"/>
                <a:gd name="T75" fmla="*/ 815 h 2201"/>
                <a:gd name="T76" fmla="*/ 996 w 2278"/>
                <a:gd name="T77" fmla="*/ 287 h 2201"/>
                <a:gd name="T78" fmla="*/ 1083 w 2278"/>
                <a:gd name="T79" fmla="*/ 792 h 2201"/>
                <a:gd name="T80" fmla="*/ 1253 w 2278"/>
                <a:gd name="T81" fmla="*/ 424 h 2201"/>
                <a:gd name="T82" fmla="*/ 1331 w 2278"/>
                <a:gd name="T83" fmla="*/ 529 h 2201"/>
                <a:gd name="T84" fmla="*/ 1558 w 2278"/>
                <a:gd name="T85" fmla="*/ 488 h 2201"/>
                <a:gd name="T86" fmla="*/ 1618 w 2278"/>
                <a:gd name="T87" fmla="*/ 610 h 2201"/>
                <a:gd name="T88" fmla="*/ 1586 w 2278"/>
                <a:gd name="T89" fmla="*/ 914 h 2201"/>
                <a:gd name="T90" fmla="*/ 1690 w 2278"/>
                <a:gd name="T91" fmla="*/ 989 h 2201"/>
                <a:gd name="T92" fmla="*/ 1414 w 2278"/>
                <a:gd name="T93" fmla="*/ 1123 h 2201"/>
                <a:gd name="T94" fmla="*/ 2028 w 2278"/>
                <a:gd name="T95" fmla="*/ 1253 h 2201"/>
                <a:gd name="T96" fmla="*/ 1292 w 2278"/>
                <a:gd name="T97" fmla="*/ 936 h 2201"/>
                <a:gd name="T98" fmla="*/ 1083 w 2278"/>
                <a:gd name="T99" fmla="*/ 837 h 2201"/>
                <a:gd name="T100" fmla="*/ 945 w 2278"/>
                <a:gd name="T101" fmla="*/ 863 h 2201"/>
                <a:gd name="T102" fmla="*/ 787 w 2278"/>
                <a:gd name="T103" fmla="*/ 1031 h 2201"/>
                <a:gd name="T104" fmla="*/ 787 w 2278"/>
                <a:gd name="T105" fmla="*/ 1245 h 2201"/>
                <a:gd name="T106" fmla="*/ 945 w 2278"/>
                <a:gd name="T107" fmla="*/ 1412 h 2201"/>
                <a:gd name="T108" fmla="*/ 1083 w 2278"/>
                <a:gd name="T109" fmla="*/ 1439 h 2201"/>
                <a:gd name="T110" fmla="*/ 1292 w 2278"/>
                <a:gd name="T111" fmla="*/ 1340 h 2201"/>
                <a:gd name="T112" fmla="*/ 1370 w 2278"/>
                <a:gd name="T113" fmla="*/ 1138 h 2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78" h="2201">
                  <a:moveTo>
                    <a:pt x="2125" y="983"/>
                  </a:moveTo>
                  <a:cubicBezTo>
                    <a:pt x="2074" y="983"/>
                    <a:pt x="2030" y="1007"/>
                    <a:pt x="2002" y="1045"/>
                  </a:cubicBezTo>
                  <a:cubicBezTo>
                    <a:pt x="1787" y="929"/>
                    <a:pt x="1787" y="929"/>
                    <a:pt x="1787" y="929"/>
                  </a:cubicBezTo>
                  <a:cubicBezTo>
                    <a:pt x="1795" y="914"/>
                    <a:pt x="1799" y="897"/>
                    <a:pt x="1799" y="879"/>
                  </a:cubicBezTo>
                  <a:cubicBezTo>
                    <a:pt x="1799" y="828"/>
                    <a:pt x="1764" y="785"/>
                    <a:pt x="1715" y="773"/>
                  </a:cubicBezTo>
                  <a:cubicBezTo>
                    <a:pt x="1729" y="640"/>
                    <a:pt x="1729" y="640"/>
                    <a:pt x="1729" y="640"/>
                  </a:cubicBezTo>
                  <a:cubicBezTo>
                    <a:pt x="1805" y="630"/>
                    <a:pt x="1863" y="566"/>
                    <a:pt x="1863" y="488"/>
                  </a:cubicBezTo>
                  <a:cubicBezTo>
                    <a:pt x="1863" y="404"/>
                    <a:pt x="1795" y="335"/>
                    <a:pt x="1711" y="335"/>
                  </a:cubicBezTo>
                  <a:cubicBezTo>
                    <a:pt x="1645" y="335"/>
                    <a:pt x="1589" y="377"/>
                    <a:pt x="1567" y="435"/>
                  </a:cubicBezTo>
                  <a:cubicBezTo>
                    <a:pt x="1472" y="427"/>
                    <a:pt x="1472" y="427"/>
                    <a:pt x="1472" y="427"/>
                  </a:cubicBezTo>
                  <a:cubicBezTo>
                    <a:pt x="1472" y="426"/>
                    <a:pt x="1472" y="425"/>
                    <a:pt x="1472" y="424"/>
                  </a:cubicBezTo>
                  <a:cubicBezTo>
                    <a:pt x="1472" y="364"/>
                    <a:pt x="1423" y="315"/>
                    <a:pt x="1363" y="315"/>
                  </a:cubicBezTo>
                  <a:cubicBezTo>
                    <a:pt x="1334" y="315"/>
                    <a:pt x="1309" y="326"/>
                    <a:pt x="1289" y="343"/>
                  </a:cubicBezTo>
                  <a:cubicBezTo>
                    <a:pt x="1187" y="250"/>
                    <a:pt x="1187" y="250"/>
                    <a:pt x="1187" y="250"/>
                  </a:cubicBezTo>
                  <a:cubicBezTo>
                    <a:pt x="1208" y="223"/>
                    <a:pt x="1221" y="190"/>
                    <a:pt x="1221" y="153"/>
                  </a:cubicBezTo>
                  <a:cubicBezTo>
                    <a:pt x="1221" y="69"/>
                    <a:pt x="1153" y="0"/>
                    <a:pt x="1068" y="0"/>
                  </a:cubicBezTo>
                  <a:cubicBezTo>
                    <a:pt x="984" y="0"/>
                    <a:pt x="916" y="69"/>
                    <a:pt x="916" y="153"/>
                  </a:cubicBezTo>
                  <a:cubicBezTo>
                    <a:pt x="916" y="197"/>
                    <a:pt x="935" y="237"/>
                    <a:pt x="965" y="265"/>
                  </a:cubicBezTo>
                  <a:cubicBezTo>
                    <a:pt x="856" y="422"/>
                    <a:pt x="856" y="422"/>
                    <a:pt x="856" y="422"/>
                  </a:cubicBezTo>
                  <a:cubicBezTo>
                    <a:pt x="842" y="416"/>
                    <a:pt x="827" y="412"/>
                    <a:pt x="810" y="412"/>
                  </a:cubicBezTo>
                  <a:cubicBezTo>
                    <a:pt x="760" y="412"/>
                    <a:pt x="717" y="446"/>
                    <a:pt x="705" y="493"/>
                  </a:cubicBezTo>
                  <a:cubicBezTo>
                    <a:pt x="561" y="480"/>
                    <a:pt x="561" y="480"/>
                    <a:pt x="561" y="480"/>
                  </a:cubicBezTo>
                  <a:cubicBezTo>
                    <a:pt x="561" y="480"/>
                    <a:pt x="561" y="479"/>
                    <a:pt x="561" y="478"/>
                  </a:cubicBezTo>
                  <a:cubicBezTo>
                    <a:pt x="561" y="394"/>
                    <a:pt x="493" y="325"/>
                    <a:pt x="408" y="325"/>
                  </a:cubicBezTo>
                  <a:cubicBezTo>
                    <a:pt x="324" y="325"/>
                    <a:pt x="256" y="394"/>
                    <a:pt x="256" y="478"/>
                  </a:cubicBezTo>
                  <a:cubicBezTo>
                    <a:pt x="256" y="546"/>
                    <a:pt x="300" y="603"/>
                    <a:pt x="362" y="623"/>
                  </a:cubicBezTo>
                  <a:cubicBezTo>
                    <a:pt x="348" y="732"/>
                    <a:pt x="348" y="732"/>
                    <a:pt x="348" y="732"/>
                  </a:cubicBezTo>
                  <a:cubicBezTo>
                    <a:pt x="291" y="736"/>
                    <a:pt x="246" y="783"/>
                    <a:pt x="246" y="841"/>
                  </a:cubicBezTo>
                  <a:cubicBezTo>
                    <a:pt x="246" y="873"/>
                    <a:pt x="259" y="901"/>
                    <a:pt x="281" y="921"/>
                  </a:cubicBezTo>
                  <a:cubicBezTo>
                    <a:pt x="221" y="1002"/>
                    <a:pt x="221" y="1002"/>
                    <a:pt x="221" y="1002"/>
                  </a:cubicBezTo>
                  <a:cubicBezTo>
                    <a:pt x="201" y="991"/>
                    <a:pt x="177" y="985"/>
                    <a:pt x="153" y="985"/>
                  </a:cubicBezTo>
                  <a:cubicBezTo>
                    <a:pt x="68" y="985"/>
                    <a:pt x="0" y="1054"/>
                    <a:pt x="0" y="1138"/>
                  </a:cubicBezTo>
                  <a:cubicBezTo>
                    <a:pt x="0" y="1222"/>
                    <a:pt x="68" y="1291"/>
                    <a:pt x="153" y="1291"/>
                  </a:cubicBezTo>
                  <a:cubicBezTo>
                    <a:pt x="190" y="1291"/>
                    <a:pt x="225" y="1277"/>
                    <a:pt x="251" y="1254"/>
                  </a:cubicBezTo>
                  <a:cubicBezTo>
                    <a:pt x="354" y="1339"/>
                    <a:pt x="354" y="1339"/>
                    <a:pt x="354" y="1339"/>
                  </a:cubicBezTo>
                  <a:cubicBezTo>
                    <a:pt x="344" y="1356"/>
                    <a:pt x="338" y="1375"/>
                    <a:pt x="338" y="1396"/>
                  </a:cubicBezTo>
                  <a:cubicBezTo>
                    <a:pt x="338" y="1436"/>
                    <a:pt x="359" y="1471"/>
                    <a:pt x="392" y="1490"/>
                  </a:cubicBezTo>
                  <a:cubicBezTo>
                    <a:pt x="332" y="1733"/>
                    <a:pt x="332" y="1733"/>
                    <a:pt x="332" y="1733"/>
                  </a:cubicBezTo>
                  <a:cubicBezTo>
                    <a:pt x="328" y="1732"/>
                    <a:pt x="323" y="1732"/>
                    <a:pt x="319" y="1732"/>
                  </a:cubicBezTo>
                  <a:cubicBezTo>
                    <a:pt x="235" y="1732"/>
                    <a:pt x="166" y="1800"/>
                    <a:pt x="166" y="1885"/>
                  </a:cubicBezTo>
                  <a:cubicBezTo>
                    <a:pt x="166" y="1969"/>
                    <a:pt x="235" y="2038"/>
                    <a:pt x="319" y="2038"/>
                  </a:cubicBezTo>
                  <a:cubicBezTo>
                    <a:pt x="399" y="2038"/>
                    <a:pt x="464" y="1977"/>
                    <a:pt x="471" y="1899"/>
                  </a:cubicBezTo>
                  <a:cubicBezTo>
                    <a:pt x="664" y="1884"/>
                    <a:pt x="664" y="1884"/>
                    <a:pt x="664" y="1884"/>
                  </a:cubicBezTo>
                  <a:cubicBezTo>
                    <a:pt x="676" y="1931"/>
                    <a:pt x="718" y="1966"/>
                    <a:pt x="769" y="1966"/>
                  </a:cubicBezTo>
                  <a:cubicBezTo>
                    <a:pt x="802" y="1966"/>
                    <a:pt x="832" y="1951"/>
                    <a:pt x="852" y="1928"/>
                  </a:cubicBezTo>
                  <a:cubicBezTo>
                    <a:pt x="931" y="1982"/>
                    <a:pt x="931" y="1982"/>
                    <a:pt x="931" y="1982"/>
                  </a:cubicBezTo>
                  <a:cubicBezTo>
                    <a:pt x="921" y="2002"/>
                    <a:pt x="916" y="2024"/>
                    <a:pt x="916" y="2049"/>
                  </a:cubicBezTo>
                  <a:cubicBezTo>
                    <a:pt x="916" y="2128"/>
                    <a:pt x="976" y="2193"/>
                    <a:pt x="1053" y="2200"/>
                  </a:cubicBezTo>
                  <a:cubicBezTo>
                    <a:pt x="1053" y="2201"/>
                    <a:pt x="1053" y="2201"/>
                    <a:pt x="1053" y="2201"/>
                  </a:cubicBezTo>
                  <a:cubicBezTo>
                    <a:pt x="1056" y="2201"/>
                    <a:pt x="1056" y="2201"/>
                    <a:pt x="1056" y="2201"/>
                  </a:cubicBezTo>
                  <a:cubicBezTo>
                    <a:pt x="1060" y="2201"/>
                    <a:pt x="1064" y="2201"/>
                    <a:pt x="1068" y="2201"/>
                  </a:cubicBezTo>
                  <a:cubicBezTo>
                    <a:pt x="1073" y="2201"/>
                    <a:pt x="1077" y="2201"/>
                    <a:pt x="1081" y="2201"/>
                  </a:cubicBezTo>
                  <a:cubicBezTo>
                    <a:pt x="1083" y="2201"/>
                    <a:pt x="1083" y="2201"/>
                    <a:pt x="1083" y="2201"/>
                  </a:cubicBezTo>
                  <a:cubicBezTo>
                    <a:pt x="1083" y="2201"/>
                    <a:pt x="1083" y="2201"/>
                    <a:pt x="1083" y="2201"/>
                  </a:cubicBezTo>
                  <a:cubicBezTo>
                    <a:pt x="1161" y="2193"/>
                    <a:pt x="1221" y="2128"/>
                    <a:pt x="1221" y="2049"/>
                  </a:cubicBezTo>
                  <a:cubicBezTo>
                    <a:pt x="1221" y="2011"/>
                    <a:pt x="1207" y="1976"/>
                    <a:pt x="1184" y="1949"/>
                  </a:cubicBezTo>
                  <a:cubicBezTo>
                    <a:pt x="1268" y="1853"/>
                    <a:pt x="1268" y="1853"/>
                    <a:pt x="1268" y="1853"/>
                  </a:cubicBezTo>
                  <a:cubicBezTo>
                    <a:pt x="1285" y="1863"/>
                    <a:pt x="1304" y="1869"/>
                    <a:pt x="1324" y="1869"/>
                  </a:cubicBezTo>
                  <a:cubicBezTo>
                    <a:pt x="1364" y="1869"/>
                    <a:pt x="1399" y="1847"/>
                    <a:pt x="1418" y="1815"/>
                  </a:cubicBezTo>
                  <a:cubicBezTo>
                    <a:pt x="1666" y="1872"/>
                    <a:pt x="1666" y="1872"/>
                    <a:pt x="1666" y="1872"/>
                  </a:cubicBezTo>
                  <a:cubicBezTo>
                    <a:pt x="1665" y="1876"/>
                    <a:pt x="1665" y="1880"/>
                    <a:pt x="1665" y="1885"/>
                  </a:cubicBezTo>
                  <a:cubicBezTo>
                    <a:pt x="1665" y="1969"/>
                    <a:pt x="1734" y="2038"/>
                    <a:pt x="1818" y="2038"/>
                  </a:cubicBezTo>
                  <a:cubicBezTo>
                    <a:pt x="1902" y="2038"/>
                    <a:pt x="1971" y="1969"/>
                    <a:pt x="1971" y="1885"/>
                  </a:cubicBezTo>
                  <a:cubicBezTo>
                    <a:pt x="1971" y="1820"/>
                    <a:pt x="1931" y="1765"/>
                    <a:pt x="1874" y="1743"/>
                  </a:cubicBezTo>
                  <a:cubicBezTo>
                    <a:pt x="1893" y="1572"/>
                    <a:pt x="1893" y="1572"/>
                    <a:pt x="1893" y="1572"/>
                  </a:cubicBezTo>
                  <a:cubicBezTo>
                    <a:pt x="1949" y="1567"/>
                    <a:pt x="1994" y="1520"/>
                    <a:pt x="1994" y="1463"/>
                  </a:cubicBezTo>
                  <a:cubicBezTo>
                    <a:pt x="1994" y="1436"/>
                    <a:pt x="1984" y="1412"/>
                    <a:pt x="1969" y="1393"/>
                  </a:cubicBezTo>
                  <a:cubicBezTo>
                    <a:pt x="2060" y="1273"/>
                    <a:pt x="2060" y="1273"/>
                    <a:pt x="2060" y="1273"/>
                  </a:cubicBezTo>
                  <a:cubicBezTo>
                    <a:pt x="2080" y="1283"/>
                    <a:pt x="2102" y="1288"/>
                    <a:pt x="2125" y="1288"/>
                  </a:cubicBezTo>
                  <a:cubicBezTo>
                    <a:pt x="2209" y="1288"/>
                    <a:pt x="2278" y="1220"/>
                    <a:pt x="2278" y="1135"/>
                  </a:cubicBezTo>
                  <a:cubicBezTo>
                    <a:pt x="2278" y="1051"/>
                    <a:pt x="2209" y="983"/>
                    <a:pt x="2125" y="983"/>
                  </a:cubicBezTo>
                  <a:close/>
                  <a:moveTo>
                    <a:pt x="1940" y="1369"/>
                  </a:moveTo>
                  <a:cubicBezTo>
                    <a:pt x="1924" y="1359"/>
                    <a:pt x="1905" y="1353"/>
                    <a:pt x="1884" y="1353"/>
                  </a:cubicBezTo>
                  <a:cubicBezTo>
                    <a:pt x="1838" y="1353"/>
                    <a:pt x="1798" y="1383"/>
                    <a:pt x="1782" y="1424"/>
                  </a:cubicBezTo>
                  <a:cubicBezTo>
                    <a:pt x="1392" y="1262"/>
                    <a:pt x="1392" y="1262"/>
                    <a:pt x="1392" y="1262"/>
                  </a:cubicBezTo>
                  <a:cubicBezTo>
                    <a:pt x="1390" y="1268"/>
                    <a:pt x="1387" y="1273"/>
                    <a:pt x="1385" y="1279"/>
                  </a:cubicBezTo>
                  <a:cubicBezTo>
                    <a:pt x="1777" y="1441"/>
                    <a:pt x="1777" y="1441"/>
                    <a:pt x="1777" y="1441"/>
                  </a:cubicBezTo>
                  <a:cubicBezTo>
                    <a:pt x="1776" y="1448"/>
                    <a:pt x="1775" y="1455"/>
                    <a:pt x="1775" y="1463"/>
                  </a:cubicBezTo>
                  <a:cubicBezTo>
                    <a:pt x="1775" y="1513"/>
                    <a:pt x="1809" y="1555"/>
                    <a:pt x="1855" y="1568"/>
                  </a:cubicBezTo>
                  <a:cubicBezTo>
                    <a:pt x="1837" y="1733"/>
                    <a:pt x="1837" y="1733"/>
                    <a:pt x="1837" y="1733"/>
                  </a:cubicBezTo>
                  <a:cubicBezTo>
                    <a:pt x="1831" y="1733"/>
                    <a:pt x="1825" y="1732"/>
                    <a:pt x="1818" y="1732"/>
                  </a:cubicBezTo>
                  <a:cubicBezTo>
                    <a:pt x="1781" y="1732"/>
                    <a:pt x="1746" y="1746"/>
                    <a:pt x="1720" y="1768"/>
                  </a:cubicBezTo>
                  <a:cubicBezTo>
                    <a:pt x="1324" y="1372"/>
                    <a:pt x="1324" y="1372"/>
                    <a:pt x="1324" y="1372"/>
                  </a:cubicBezTo>
                  <a:cubicBezTo>
                    <a:pt x="1317" y="1379"/>
                    <a:pt x="1310" y="1386"/>
                    <a:pt x="1302" y="1393"/>
                  </a:cubicBezTo>
                  <a:cubicBezTo>
                    <a:pt x="1699" y="1789"/>
                    <a:pt x="1699" y="1789"/>
                    <a:pt x="1699" y="1789"/>
                  </a:cubicBezTo>
                  <a:cubicBezTo>
                    <a:pt x="1688" y="1803"/>
                    <a:pt x="1679" y="1818"/>
                    <a:pt x="1674" y="1835"/>
                  </a:cubicBezTo>
                  <a:cubicBezTo>
                    <a:pt x="1432" y="1779"/>
                    <a:pt x="1432" y="1779"/>
                    <a:pt x="1432" y="1779"/>
                  </a:cubicBezTo>
                  <a:cubicBezTo>
                    <a:pt x="1433" y="1773"/>
                    <a:pt x="1433" y="1766"/>
                    <a:pt x="1433" y="1759"/>
                  </a:cubicBezTo>
                  <a:cubicBezTo>
                    <a:pt x="1433" y="1699"/>
                    <a:pt x="1385" y="1650"/>
                    <a:pt x="1324" y="1650"/>
                  </a:cubicBezTo>
                  <a:cubicBezTo>
                    <a:pt x="1313" y="1650"/>
                    <a:pt x="1302" y="1652"/>
                    <a:pt x="1292" y="1655"/>
                  </a:cubicBezTo>
                  <a:cubicBezTo>
                    <a:pt x="1209" y="1454"/>
                    <a:pt x="1209" y="1454"/>
                    <a:pt x="1209" y="1454"/>
                  </a:cubicBezTo>
                  <a:cubicBezTo>
                    <a:pt x="1204" y="1457"/>
                    <a:pt x="1198" y="1459"/>
                    <a:pt x="1193" y="1461"/>
                  </a:cubicBezTo>
                  <a:cubicBezTo>
                    <a:pt x="1276" y="1662"/>
                    <a:pt x="1276" y="1662"/>
                    <a:pt x="1276" y="1662"/>
                  </a:cubicBezTo>
                  <a:cubicBezTo>
                    <a:pt x="1240" y="1680"/>
                    <a:pt x="1215" y="1717"/>
                    <a:pt x="1215" y="1759"/>
                  </a:cubicBezTo>
                  <a:cubicBezTo>
                    <a:pt x="1215" y="1786"/>
                    <a:pt x="1224" y="1810"/>
                    <a:pt x="1240" y="1828"/>
                  </a:cubicBezTo>
                  <a:cubicBezTo>
                    <a:pt x="1156" y="1924"/>
                    <a:pt x="1156" y="1924"/>
                    <a:pt x="1156" y="1924"/>
                  </a:cubicBezTo>
                  <a:cubicBezTo>
                    <a:pt x="1135" y="1909"/>
                    <a:pt x="1110" y="1899"/>
                    <a:pt x="1083" y="1897"/>
                  </a:cubicBezTo>
                  <a:cubicBezTo>
                    <a:pt x="1083" y="1484"/>
                    <a:pt x="1083" y="1484"/>
                    <a:pt x="1083" y="1484"/>
                  </a:cubicBezTo>
                  <a:cubicBezTo>
                    <a:pt x="1078" y="1484"/>
                    <a:pt x="1073" y="1484"/>
                    <a:pt x="1068" y="1484"/>
                  </a:cubicBezTo>
                  <a:cubicBezTo>
                    <a:pt x="1063" y="1484"/>
                    <a:pt x="1058" y="1484"/>
                    <a:pt x="1053" y="1484"/>
                  </a:cubicBezTo>
                  <a:cubicBezTo>
                    <a:pt x="1053" y="1897"/>
                    <a:pt x="1053" y="1897"/>
                    <a:pt x="1053" y="1897"/>
                  </a:cubicBezTo>
                  <a:cubicBezTo>
                    <a:pt x="1013" y="1901"/>
                    <a:pt x="977" y="1920"/>
                    <a:pt x="952" y="1950"/>
                  </a:cubicBezTo>
                  <a:cubicBezTo>
                    <a:pt x="871" y="1895"/>
                    <a:pt x="871" y="1895"/>
                    <a:pt x="871" y="1895"/>
                  </a:cubicBezTo>
                  <a:cubicBezTo>
                    <a:pt x="876" y="1883"/>
                    <a:pt x="878" y="1870"/>
                    <a:pt x="878" y="1857"/>
                  </a:cubicBezTo>
                  <a:cubicBezTo>
                    <a:pt x="878" y="1815"/>
                    <a:pt x="855" y="1779"/>
                    <a:pt x="820" y="1760"/>
                  </a:cubicBezTo>
                  <a:cubicBezTo>
                    <a:pt x="944" y="1461"/>
                    <a:pt x="944" y="1461"/>
                    <a:pt x="944" y="1461"/>
                  </a:cubicBezTo>
                  <a:cubicBezTo>
                    <a:pt x="939" y="1459"/>
                    <a:pt x="933" y="1457"/>
                    <a:pt x="928" y="1454"/>
                  </a:cubicBezTo>
                  <a:cubicBezTo>
                    <a:pt x="804" y="1753"/>
                    <a:pt x="804" y="1753"/>
                    <a:pt x="804" y="1753"/>
                  </a:cubicBezTo>
                  <a:cubicBezTo>
                    <a:pt x="793" y="1749"/>
                    <a:pt x="781" y="1747"/>
                    <a:pt x="769" y="1747"/>
                  </a:cubicBezTo>
                  <a:cubicBezTo>
                    <a:pt x="712" y="1747"/>
                    <a:pt x="666" y="1791"/>
                    <a:pt x="660" y="1846"/>
                  </a:cubicBezTo>
                  <a:cubicBezTo>
                    <a:pt x="470" y="1861"/>
                    <a:pt x="470" y="1861"/>
                    <a:pt x="470" y="1861"/>
                  </a:cubicBezTo>
                  <a:cubicBezTo>
                    <a:pt x="466" y="1834"/>
                    <a:pt x="454" y="1810"/>
                    <a:pt x="438" y="1789"/>
                  </a:cubicBezTo>
                  <a:cubicBezTo>
                    <a:pt x="835" y="1393"/>
                    <a:pt x="835" y="1393"/>
                    <a:pt x="835" y="1393"/>
                  </a:cubicBezTo>
                  <a:cubicBezTo>
                    <a:pt x="827" y="1386"/>
                    <a:pt x="820" y="1379"/>
                    <a:pt x="813" y="1372"/>
                  </a:cubicBezTo>
                  <a:cubicBezTo>
                    <a:pt x="417" y="1768"/>
                    <a:pt x="417" y="1768"/>
                    <a:pt x="417" y="1768"/>
                  </a:cubicBezTo>
                  <a:cubicBezTo>
                    <a:pt x="403" y="1756"/>
                    <a:pt x="387" y="1747"/>
                    <a:pt x="369" y="1741"/>
                  </a:cubicBezTo>
                  <a:cubicBezTo>
                    <a:pt x="428" y="1504"/>
                    <a:pt x="428" y="1504"/>
                    <a:pt x="428" y="1504"/>
                  </a:cubicBezTo>
                  <a:cubicBezTo>
                    <a:pt x="434" y="1505"/>
                    <a:pt x="440" y="1505"/>
                    <a:pt x="447" y="1505"/>
                  </a:cubicBezTo>
                  <a:cubicBezTo>
                    <a:pt x="507" y="1505"/>
                    <a:pt x="556" y="1457"/>
                    <a:pt x="556" y="1396"/>
                  </a:cubicBezTo>
                  <a:cubicBezTo>
                    <a:pt x="556" y="1384"/>
                    <a:pt x="554" y="1373"/>
                    <a:pt x="551" y="1362"/>
                  </a:cubicBezTo>
                  <a:cubicBezTo>
                    <a:pt x="752" y="1279"/>
                    <a:pt x="752" y="1279"/>
                    <a:pt x="752" y="1279"/>
                  </a:cubicBezTo>
                  <a:cubicBezTo>
                    <a:pt x="750" y="1273"/>
                    <a:pt x="747" y="1268"/>
                    <a:pt x="745" y="1262"/>
                  </a:cubicBezTo>
                  <a:cubicBezTo>
                    <a:pt x="544" y="1345"/>
                    <a:pt x="544" y="1345"/>
                    <a:pt x="544" y="1345"/>
                  </a:cubicBezTo>
                  <a:cubicBezTo>
                    <a:pt x="525" y="1311"/>
                    <a:pt x="489" y="1287"/>
                    <a:pt x="447" y="1287"/>
                  </a:cubicBezTo>
                  <a:cubicBezTo>
                    <a:pt x="421" y="1287"/>
                    <a:pt x="397" y="1296"/>
                    <a:pt x="379" y="1311"/>
                  </a:cubicBezTo>
                  <a:cubicBezTo>
                    <a:pt x="277" y="1226"/>
                    <a:pt x="277" y="1226"/>
                    <a:pt x="277" y="1226"/>
                  </a:cubicBezTo>
                  <a:cubicBezTo>
                    <a:pt x="292" y="1205"/>
                    <a:pt x="302" y="1180"/>
                    <a:pt x="305" y="1153"/>
                  </a:cubicBezTo>
                  <a:cubicBezTo>
                    <a:pt x="723" y="1153"/>
                    <a:pt x="723" y="1153"/>
                    <a:pt x="723" y="1153"/>
                  </a:cubicBezTo>
                  <a:cubicBezTo>
                    <a:pt x="722" y="1148"/>
                    <a:pt x="722" y="1143"/>
                    <a:pt x="722" y="1138"/>
                  </a:cubicBezTo>
                  <a:cubicBezTo>
                    <a:pt x="722" y="1133"/>
                    <a:pt x="722" y="1128"/>
                    <a:pt x="723" y="1123"/>
                  </a:cubicBezTo>
                  <a:cubicBezTo>
                    <a:pt x="305" y="1123"/>
                    <a:pt x="305" y="1123"/>
                    <a:pt x="305" y="1123"/>
                  </a:cubicBezTo>
                  <a:cubicBezTo>
                    <a:pt x="301" y="1083"/>
                    <a:pt x="281" y="1048"/>
                    <a:pt x="253" y="1023"/>
                  </a:cubicBezTo>
                  <a:cubicBezTo>
                    <a:pt x="312" y="942"/>
                    <a:pt x="312" y="942"/>
                    <a:pt x="312" y="942"/>
                  </a:cubicBezTo>
                  <a:cubicBezTo>
                    <a:pt x="325" y="947"/>
                    <a:pt x="340" y="950"/>
                    <a:pt x="355" y="950"/>
                  </a:cubicBezTo>
                  <a:cubicBezTo>
                    <a:pt x="397" y="950"/>
                    <a:pt x="433" y="927"/>
                    <a:pt x="451" y="892"/>
                  </a:cubicBezTo>
                  <a:cubicBezTo>
                    <a:pt x="745" y="1014"/>
                    <a:pt x="745" y="1014"/>
                    <a:pt x="745" y="1014"/>
                  </a:cubicBezTo>
                  <a:cubicBezTo>
                    <a:pt x="747" y="1008"/>
                    <a:pt x="750" y="1003"/>
                    <a:pt x="752" y="997"/>
                  </a:cubicBezTo>
                  <a:cubicBezTo>
                    <a:pt x="458" y="875"/>
                    <a:pt x="458" y="875"/>
                    <a:pt x="458" y="875"/>
                  </a:cubicBezTo>
                  <a:cubicBezTo>
                    <a:pt x="462" y="865"/>
                    <a:pt x="464" y="853"/>
                    <a:pt x="464" y="841"/>
                  </a:cubicBezTo>
                  <a:cubicBezTo>
                    <a:pt x="464" y="792"/>
                    <a:pt x="431" y="750"/>
                    <a:pt x="386" y="736"/>
                  </a:cubicBezTo>
                  <a:cubicBezTo>
                    <a:pt x="399" y="630"/>
                    <a:pt x="399" y="630"/>
                    <a:pt x="399" y="630"/>
                  </a:cubicBezTo>
                  <a:cubicBezTo>
                    <a:pt x="402" y="630"/>
                    <a:pt x="405" y="631"/>
                    <a:pt x="408" y="631"/>
                  </a:cubicBezTo>
                  <a:cubicBezTo>
                    <a:pt x="445" y="631"/>
                    <a:pt x="479" y="618"/>
                    <a:pt x="505" y="596"/>
                  </a:cubicBezTo>
                  <a:cubicBezTo>
                    <a:pt x="813" y="904"/>
                    <a:pt x="813" y="904"/>
                    <a:pt x="813" y="904"/>
                  </a:cubicBezTo>
                  <a:cubicBezTo>
                    <a:pt x="820" y="897"/>
                    <a:pt x="827" y="889"/>
                    <a:pt x="835" y="883"/>
                  </a:cubicBezTo>
                  <a:cubicBezTo>
                    <a:pt x="527" y="575"/>
                    <a:pt x="527" y="575"/>
                    <a:pt x="527" y="575"/>
                  </a:cubicBezTo>
                  <a:cubicBezTo>
                    <a:pt x="540" y="558"/>
                    <a:pt x="550" y="539"/>
                    <a:pt x="556" y="518"/>
                  </a:cubicBezTo>
                  <a:cubicBezTo>
                    <a:pt x="701" y="530"/>
                    <a:pt x="701" y="530"/>
                    <a:pt x="701" y="530"/>
                  </a:cubicBezTo>
                  <a:cubicBezTo>
                    <a:pt x="706" y="587"/>
                    <a:pt x="753" y="631"/>
                    <a:pt x="810" y="631"/>
                  </a:cubicBezTo>
                  <a:cubicBezTo>
                    <a:pt x="823" y="631"/>
                    <a:pt x="835" y="628"/>
                    <a:pt x="846" y="624"/>
                  </a:cubicBezTo>
                  <a:cubicBezTo>
                    <a:pt x="928" y="822"/>
                    <a:pt x="928" y="822"/>
                    <a:pt x="928" y="822"/>
                  </a:cubicBezTo>
                  <a:cubicBezTo>
                    <a:pt x="933" y="819"/>
                    <a:pt x="939" y="817"/>
                    <a:pt x="944" y="815"/>
                  </a:cubicBezTo>
                  <a:cubicBezTo>
                    <a:pt x="863" y="617"/>
                    <a:pt x="863" y="617"/>
                    <a:pt x="863" y="617"/>
                  </a:cubicBezTo>
                  <a:cubicBezTo>
                    <a:pt x="896" y="599"/>
                    <a:pt x="919" y="563"/>
                    <a:pt x="919" y="521"/>
                  </a:cubicBezTo>
                  <a:cubicBezTo>
                    <a:pt x="919" y="491"/>
                    <a:pt x="907" y="464"/>
                    <a:pt x="887" y="444"/>
                  </a:cubicBezTo>
                  <a:cubicBezTo>
                    <a:pt x="996" y="287"/>
                    <a:pt x="996" y="287"/>
                    <a:pt x="996" y="287"/>
                  </a:cubicBezTo>
                  <a:cubicBezTo>
                    <a:pt x="1013" y="297"/>
                    <a:pt x="1033" y="303"/>
                    <a:pt x="1053" y="305"/>
                  </a:cubicBezTo>
                  <a:cubicBezTo>
                    <a:pt x="1053" y="792"/>
                    <a:pt x="1053" y="792"/>
                    <a:pt x="1053" y="792"/>
                  </a:cubicBezTo>
                  <a:cubicBezTo>
                    <a:pt x="1058" y="792"/>
                    <a:pt x="1063" y="792"/>
                    <a:pt x="1068" y="792"/>
                  </a:cubicBezTo>
                  <a:cubicBezTo>
                    <a:pt x="1073" y="792"/>
                    <a:pt x="1078" y="792"/>
                    <a:pt x="1083" y="792"/>
                  </a:cubicBezTo>
                  <a:cubicBezTo>
                    <a:pt x="1083" y="305"/>
                    <a:pt x="1083" y="305"/>
                    <a:pt x="1083" y="305"/>
                  </a:cubicBezTo>
                  <a:cubicBezTo>
                    <a:pt x="1112" y="302"/>
                    <a:pt x="1138" y="292"/>
                    <a:pt x="1159" y="276"/>
                  </a:cubicBezTo>
                  <a:cubicBezTo>
                    <a:pt x="1266" y="373"/>
                    <a:pt x="1266" y="373"/>
                    <a:pt x="1266" y="373"/>
                  </a:cubicBezTo>
                  <a:cubicBezTo>
                    <a:pt x="1258" y="388"/>
                    <a:pt x="1253" y="406"/>
                    <a:pt x="1253" y="424"/>
                  </a:cubicBezTo>
                  <a:cubicBezTo>
                    <a:pt x="1253" y="467"/>
                    <a:pt x="1278" y="504"/>
                    <a:pt x="1314" y="522"/>
                  </a:cubicBezTo>
                  <a:cubicBezTo>
                    <a:pt x="1193" y="815"/>
                    <a:pt x="1193" y="815"/>
                    <a:pt x="1193" y="815"/>
                  </a:cubicBezTo>
                  <a:cubicBezTo>
                    <a:pt x="1198" y="817"/>
                    <a:pt x="1204" y="819"/>
                    <a:pt x="1209" y="822"/>
                  </a:cubicBezTo>
                  <a:cubicBezTo>
                    <a:pt x="1331" y="529"/>
                    <a:pt x="1331" y="529"/>
                    <a:pt x="1331" y="529"/>
                  </a:cubicBezTo>
                  <a:cubicBezTo>
                    <a:pt x="1341" y="532"/>
                    <a:pt x="1351" y="533"/>
                    <a:pt x="1363" y="533"/>
                  </a:cubicBezTo>
                  <a:cubicBezTo>
                    <a:pt x="1409" y="533"/>
                    <a:pt x="1448" y="505"/>
                    <a:pt x="1464" y="464"/>
                  </a:cubicBezTo>
                  <a:cubicBezTo>
                    <a:pt x="1559" y="472"/>
                    <a:pt x="1559" y="472"/>
                    <a:pt x="1559" y="472"/>
                  </a:cubicBezTo>
                  <a:cubicBezTo>
                    <a:pt x="1558" y="477"/>
                    <a:pt x="1558" y="483"/>
                    <a:pt x="1558" y="488"/>
                  </a:cubicBezTo>
                  <a:cubicBezTo>
                    <a:pt x="1558" y="527"/>
                    <a:pt x="1572" y="562"/>
                    <a:pt x="1596" y="589"/>
                  </a:cubicBezTo>
                  <a:cubicBezTo>
                    <a:pt x="1302" y="883"/>
                    <a:pt x="1302" y="883"/>
                    <a:pt x="1302" y="883"/>
                  </a:cubicBezTo>
                  <a:cubicBezTo>
                    <a:pt x="1310" y="889"/>
                    <a:pt x="1317" y="897"/>
                    <a:pt x="1324" y="904"/>
                  </a:cubicBezTo>
                  <a:cubicBezTo>
                    <a:pt x="1618" y="610"/>
                    <a:pt x="1618" y="610"/>
                    <a:pt x="1618" y="610"/>
                  </a:cubicBezTo>
                  <a:cubicBezTo>
                    <a:pt x="1639" y="625"/>
                    <a:pt x="1664" y="636"/>
                    <a:pt x="1691" y="640"/>
                  </a:cubicBezTo>
                  <a:cubicBezTo>
                    <a:pt x="1678" y="771"/>
                    <a:pt x="1678" y="771"/>
                    <a:pt x="1678" y="771"/>
                  </a:cubicBezTo>
                  <a:cubicBezTo>
                    <a:pt x="1623" y="777"/>
                    <a:pt x="1581" y="823"/>
                    <a:pt x="1581" y="879"/>
                  </a:cubicBezTo>
                  <a:cubicBezTo>
                    <a:pt x="1581" y="891"/>
                    <a:pt x="1583" y="903"/>
                    <a:pt x="1586" y="914"/>
                  </a:cubicBezTo>
                  <a:cubicBezTo>
                    <a:pt x="1385" y="997"/>
                    <a:pt x="1385" y="997"/>
                    <a:pt x="1385" y="997"/>
                  </a:cubicBezTo>
                  <a:cubicBezTo>
                    <a:pt x="1387" y="1003"/>
                    <a:pt x="1390" y="1008"/>
                    <a:pt x="1392" y="1014"/>
                  </a:cubicBezTo>
                  <a:cubicBezTo>
                    <a:pt x="1593" y="930"/>
                    <a:pt x="1593" y="930"/>
                    <a:pt x="1593" y="930"/>
                  </a:cubicBezTo>
                  <a:cubicBezTo>
                    <a:pt x="1612" y="965"/>
                    <a:pt x="1648" y="989"/>
                    <a:pt x="1690" y="989"/>
                  </a:cubicBezTo>
                  <a:cubicBezTo>
                    <a:pt x="1719" y="989"/>
                    <a:pt x="1745" y="978"/>
                    <a:pt x="1764" y="960"/>
                  </a:cubicBezTo>
                  <a:cubicBezTo>
                    <a:pt x="1983" y="1078"/>
                    <a:pt x="1983" y="1078"/>
                    <a:pt x="1983" y="1078"/>
                  </a:cubicBezTo>
                  <a:cubicBezTo>
                    <a:pt x="1978" y="1092"/>
                    <a:pt x="1974" y="1107"/>
                    <a:pt x="1973" y="1123"/>
                  </a:cubicBezTo>
                  <a:cubicBezTo>
                    <a:pt x="1414" y="1123"/>
                    <a:pt x="1414" y="1123"/>
                    <a:pt x="1414" y="1123"/>
                  </a:cubicBezTo>
                  <a:cubicBezTo>
                    <a:pt x="1415" y="1128"/>
                    <a:pt x="1415" y="1133"/>
                    <a:pt x="1415" y="1138"/>
                  </a:cubicBezTo>
                  <a:cubicBezTo>
                    <a:pt x="1415" y="1143"/>
                    <a:pt x="1415" y="1148"/>
                    <a:pt x="1414" y="1153"/>
                  </a:cubicBezTo>
                  <a:cubicBezTo>
                    <a:pt x="1973" y="1153"/>
                    <a:pt x="1973" y="1153"/>
                    <a:pt x="1973" y="1153"/>
                  </a:cubicBezTo>
                  <a:cubicBezTo>
                    <a:pt x="1978" y="1193"/>
                    <a:pt x="1998" y="1229"/>
                    <a:pt x="2028" y="1253"/>
                  </a:cubicBezTo>
                  <a:lnTo>
                    <a:pt x="1940" y="1369"/>
                  </a:lnTo>
                  <a:close/>
                  <a:moveTo>
                    <a:pt x="1350" y="1031"/>
                  </a:moveTo>
                  <a:cubicBezTo>
                    <a:pt x="1348" y="1025"/>
                    <a:pt x="1345" y="1020"/>
                    <a:pt x="1343" y="1014"/>
                  </a:cubicBezTo>
                  <a:cubicBezTo>
                    <a:pt x="1330" y="985"/>
                    <a:pt x="1313" y="959"/>
                    <a:pt x="1292" y="936"/>
                  </a:cubicBezTo>
                  <a:cubicBezTo>
                    <a:pt x="1285" y="928"/>
                    <a:pt x="1278" y="921"/>
                    <a:pt x="1270" y="915"/>
                  </a:cubicBezTo>
                  <a:cubicBezTo>
                    <a:pt x="1247" y="894"/>
                    <a:pt x="1221" y="876"/>
                    <a:pt x="1192" y="863"/>
                  </a:cubicBezTo>
                  <a:cubicBezTo>
                    <a:pt x="1186" y="861"/>
                    <a:pt x="1181" y="858"/>
                    <a:pt x="1175" y="856"/>
                  </a:cubicBezTo>
                  <a:cubicBezTo>
                    <a:pt x="1147" y="845"/>
                    <a:pt x="1116" y="839"/>
                    <a:pt x="1083" y="837"/>
                  </a:cubicBezTo>
                  <a:cubicBezTo>
                    <a:pt x="1079" y="837"/>
                    <a:pt x="1073" y="837"/>
                    <a:pt x="1068" y="837"/>
                  </a:cubicBezTo>
                  <a:cubicBezTo>
                    <a:pt x="1063" y="837"/>
                    <a:pt x="1058" y="837"/>
                    <a:pt x="1053" y="837"/>
                  </a:cubicBezTo>
                  <a:cubicBezTo>
                    <a:pt x="1021" y="839"/>
                    <a:pt x="990" y="845"/>
                    <a:pt x="962" y="856"/>
                  </a:cubicBezTo>
                  <a:cubicBezTo>
                    <a:pt x="956" y="858"/>
                    <a:pt x="950" y="861"/>
                    <a:pt x="945" y="863"/>
                  </a:cubicBezTo>
                  <a:cubicBezTo>
                    <a:pt x="916" y="876"/>
                    <a:pt x="890" y="894"/>
                    <a:pt x="866" y="915"/>
                  </a:cubicBezTo>
                  <a:cubicBezTo>
                    <a:pt x="859" y="921"/>
                    <a:pt x="852" y="928"/>
                    <a:pt x="845" y="936"/>
                  </a:cubicBezTo>
                  <a:cubicBezTo>
                    <a:pt x="824" y="959"/>
                    <a:pt x="807" y="985"/>
                    <a:pt x="794" y="1014"/>
                  </a:cubicBezTo>
                  <a:cubicBezTo>
                    <a:pt x="791" y="1020"/>
                    <a:pt x="789" y="1025"/>
                    <a:pt x="787" y="1031"/>
                  </a:cubicBezTo>
                  <a:cubicBezTo>
                    <a:pt x="776" y="1060"/>
                    <a:pt x="769" y="1091"/>
                    <a:pt x="768" y="1123"/>
                  </a:cubicBezTo>
                  <a:cubicBezTo>
                    <a:pt x="767" y="1128"/>
                    <a:pt x="767" y="1133"/>
                    <a:pt x="767" y="1138"/>
                  </a:cubicBezTo>
                  <a:cubicBezTo>
                    <a:pt x="767" y="1143"/>
                    <a:pt x="767" y="1148"/>
                    <a:pt x="768" y="1153"/>
                  </a:cubicBezTo>
                  <a:cubicBezTo>
                    <a:pt x="769" y="1185"/>
                    <a:pt x="776" y="1216"/>
                    <a:pt x="787" y="1245"/>
                  </a:cubicBezTo>
                  <a:cubicBezTo>
                    <a:pt x="789" y="1250"/>
                    <a:pt x="791" y="1256"/>
                    <a:pt x="794" y="1261"/>
                  </a:cubicBezTo>
                  <a:cubicBezTo>
                    <a:pt x="807" y="1290"/>
                    <a:pt x="824" y="1317"/>
                    <a:pt x="845" y="1340"/>
                  </a:cubicBezTo>
                  <a:cubicBezTo>
                    <a:pt x="852" y="1347"/>
                    <a:pt x="859" y="1354"/>
                    <a:pt x="866" y="1361"/>
                  </a:cubicBezTo>
                  <a:cubicBezTo>
                    <a:pt x="890" y="1382"/>
                    <a:pt x="916" y="1399"/>
                    <a:pt x="945" y="1412"/>
                  </a:cubicBezTo>
                  <a:cubicBezTo>
                    <a:pt x="950" y="1415"/>
                    <a:pt x="956" y="1417"/>
                    <a:pt x="962" y="1419"/>
                  </a:cubicBezTo>
                  <a:cubicBezTo>
                    <a:pt x="990" y="1430"/>
                    <a:pt x="1021" y="1437"/>
                    <a:pt x="1053" y="1439"/>
                  </a:cubicBezTo>
                  <a:cubicBezTo>
                    <a:pt x="1058" y="1439"/>
                    <a:pt x="1063" y="1439"/>
                    <a:pt x="1068" y="1439"/>
                  </a:cubicBezTo>
                  <a:cubicBezTo>
                    <a:pt x="1073" y="1439"/>
                    <a:pt x="1079" y="1439"/>
                    <a:pt x="1083" y="1439"/>
                  </a:cubicBezTo>
                  <a:cubicBezTo>
                    <a:pt x="1116" y="1437"/>
                    <a:pt x="1147" y="1430"/>
                    <a:pt x="1175" y="1419"/>
                  </a:cubicBezTo>
                  <a:cubicBezTo>
                    <a:pt x="1181" y="1417"/>
                    <a:pt x="1186" y="1415"/>
                    <a:pt x="1192" y="1412"/>
                  </a:cubicBezTo>
                  <a:cubicBezTo>
                    <a:pt x="1221" y="1399"/>
                    <a:pt x="1247" y="1382"/>
                    <a:pt x="1270" y="1361"/>
                  </a:cubicBezTo>
                  <a:cubicBezTo>
                    <a:pt x="1278" y="1354"/>
                    <a:pt x="1285" y="1347"/>
                    <a:pt x="1292" y="1340"/>
                  </a:cubicBezTo>
                  <a:cubicBezTo>
                    <a:pt x="1313" y="1317"/>
                    <a:pt x="1330" y="1290"/>
                    <a:pt x="1343" y="1261"/>
                  </a:cubicBezTo>
                  <a:cubicBezTo>
                    <a:pt x="1345" y="1256"/>
                    <a:pt x="1348" y="1250"/>
                    <a:pt x="1350" y="1245"/>
                  </a:cubicBezTo>
                  <a:cubicBezTo>
                    <a:pt x="1361" y="1216"/>
                    <a:pt x="1368" y="1185"/>
                    <a:pt x="1369" y="1153"/>
                  </a:cubicBezTo>
                  <a:cubicBezTo>
                    <a:pt x="1369" y="1148"/>
                    <a:pt x="1370" y="1143"/>
                    <a:pt x="1370" y="1138"/>
                  </a:cubicBezTo>
                  <a:cubicBezTo>
                    <a:pt x="1370" y="1133"/>
                    <a:pt x="1369" y="1128"/>
                    <a:pt x="1369" y="1123"/>
                  </a:cubicBezTo>
                  <a:cubicBezTo>
                    <a:pt x="1368" y="1091"/>
                    <a:pt x="1361" y="1060"/>
                    <a:pt x="1350" y="1031"/>
                  </a:cubicBezTo>
                  <a:close/>
                </a:path>
              </a:pathLst>
            </a:custGeom>
            <a:solidFill>
              <a:schemeClr val="tx1"/>
            </a:solidFill>
            <a:ln>
              <a:noFill/>
            </a:ln>
          </p:spPr>
          <p:txBody>
            <a:bodyPr vert="horz" wrap="square" lIns="124347" tIns="62174" rIns="124347" bIns="62174" numCol="1" anchor="t" anchorCtr="0" compatLnSpc="1">
              <a:prstTxWarp prst="textNoShape">
                <a:avLst/>
              </a:prstTxWarp>
            </a:bodyPr>
            <a:lstStyle/>
            <a:p>
              <a:pPr defTabSz="932596"/>
              <a:endParaRPr lang="en-US" sz="1904">
                <a:solidFill>
                  <a:prstClr val="white"/>
                </a:solidFill>
              </a:endParaRPr>
            </a:p>
          </p:txBody>
        </p:sp>
      </p:grpSp>
      <p:cxnSp>
        <p:nvCxnSpPr>
          <p:cNvPr id="42" name="Straight Arrow Connector 41"/>
          <p:cNvCxnSpPr/>
          <p:nvPr/>
        </p:nvCxnSpPr>
        <p:spPr>
          <a:xfrm>
            <a:off x="10832338" y="3243232"/>
            <a:ext cx="0" cy="1625631"/>
          </a:xfrm>
          <a:prstGeom prst="straightConnector1">
            <a:avLst/>
          </a:prstGeom>
          <a:ln w="38100">
            <a:solidFill>
              <a:schemeClr val="accent5">
                <a:alpha val="50000"/>
              </a:schemeClr>
            </a:solidFill>
            <a:headEnd type="none"/>
            <a:tailEnd type="triangle"/>
          </a:ln>
        </p:spPr>
        <p:style>
          <a:lnRef idx="3">
            <a:schemeClr val="dk1"/>
          </a:lnRef>
          <a:fillRef idx="0">
            <a:schemeClr val="dk1"/>
          </a:fillRef>
          <a:effectRef idx="2">
            <a:schemeClr val="dk1"/>
          </a:effectRef>
          <a:fontRef idx="minor">
            <a:schemeClr val="tx1"/>
          </a:fontRef>
        </p:style>
      </p:cxnSp>
      <p:sp>
        <p:nvSpPr>
          <p:cNvPr id="45" name="TextBox 44"/>
          <p:cNvSpPr txBox="1"/>
          <p:nvPr/>
        </p:nvSpPr>
        <p:spPr>
          <a:xfrm rot="2522746">
            <a:off x="8785280" y="3839365"/>
            <a:ext cx="1858408" cy="230191"/>
          </a:xfrm>
          <a:prstGeom prst="rect">
            <a:avLst/>
          </a:prstGeom>
          <a:noFill/>
        </p:spPr>
        <p:txBody>
          <a:bodyPr wrap="none" lIns="124347" tIns="0" rIns="0" bIns="0" rtlCol="0">
            <a:spAutoFit/>
          </a:bodyPr>
          <a:lstStyle/>
          <a:p>
            <a:pPr algn="ctr" defTabSz="932596"/>
            <a:r>
              <a:rPr lang="en-US" sz="1496" dirty="0" smtClean="0">
                <a:solidFill>
                  <a:schemeClr val="accent4"/>
                </a:solidFill>
                <a:latin typeface="Segoe" pitchFamily="34" charset="0"/>
              </a:rPr>
              <a:t>Download new song</a:t>
            </a:r>
            <a:endParaRPr lang="en-US" sz="1496" dirty="0">
              <a:solidFill>
                <a:schemeClr val="accent4"/>
              </a:solidFill>
              <a:latin typeface="Segoe" pitchFamily="34" charset="0"/>
            </a:endParaRPr>
          </a:p>
        </p:txBody>
      </p:sp>
      <p:sp>
        <p:nvSpPr>
          <p:cNvPr id="46" name="TextBox 45"/>
          <p:cNvSpPr txBox="1"/>
          <p:nvPr/>
        </p:nvSpPr>
        <p:spPr>
          <a:xfrm>
            <a:off x="8849392" y="2183554"/>
            <a:ext cx="1226825" cy="230191"/>
          </a:xfrm>
          <a:prstGeom prst="rect">
            <a:avLst/>
          </a:prstGeom>
          <a:noFill/>
        </p:spPr>
        <p:txBody>
          <a:bodyPr wrap="none" lIns="124347" tIns="0" rIns="0" bIns="0" rtlCol="0">
            <a:spAutoFit/>
          </a:bodyPr>
          <a:lstStyle/>
          <a:p>
            <a:pPr algn="ctr" defTabSz="932596"/>
            <a:r>
              <a:rPr lang="en-US" sz="1496" dirty="0" smtClean="0">
                <a:solidFill>
                  <a:schemeClr val="accent5"/>
                </a:solidFill>
                <a:latin typeface="Segoe" pitchFamily="34" charset="0"/>
              </a:rPr>
              <a:t>Push to sync</a:t>
            </a:r>
            <a:endParaRPr lang="en-US" sz="1496" dirty="0">
              <a:solidFill>
                <a:schemeClr val="accent5"/>
              </a:solidFill>
              <a:latin typeface="Segoe" pitchFamily="34" charset="0"/>
            </a:endParaRPr>
          </a:p>
        </p:txBody>
      </p:sp>
      <p:sp>
        <p:nvSpPr>
          <p:cNvPr id="48" name="TextBox 47"/>
          <p:cNvSpPr txBox="1"/>
          <p:nvPr/>
        </p:nvSpPr>
        <p:spPr>
          <a:xfrm>
            <a:off x="8024441" y="4079329"/>
            <a:ext cx="1345447" cy="230191"/>
          </a:xfrm>
          <a:prstGeom prst="rect">
            <a:avLst/>
          </a:prstGeom>
          <a:noFill/>
        </p:spPr>
        <p:txBody>
          <a:bodyPr wrap="none" lIns="124347" tIns="0" rIns="0" bIns="0" rtlCol="0">
            <a:spAutoFit/>
          </a:bodyPr>
          <a:lstStyle/>
          <a:p>
            <a:pPr algn="ctr" defTabSz="932596"/>
            <a:r>
              <a:rPr lang="en-US" sz="1496" dirty="0" smtClean="0">
                <a:solidFill>
                  <a:schemeClr val="accent2"/>
                </a:solidFill>
                <a:latin typeface="Segoe" pitchFamily="34" charset="0"/>
              </a:rPr>
              <a:t>Add new song</a:t>
            </a:r>
            <a:endParaRPr lang="en-US" sz="1496" dirty="0">
              <a:solidFill>
                <a:schemeClr val="accent2"/>
              </a:solidFill>
              <a:latin typeface="Segoe" pitchFamily="34" charset="0"/>
            </a:endParaRPr>
          </a:p>
        </p:txBody>
      </p:sp>
    </p:spTree>
    <p:extLst>
      <p:ext uri="{BB962C8B-B14F-4D97-AF65-F5344CB8AC3E}">
        <p14:creationId xmlns:p14="http://schemas.microsoft.com/office/powerpoint/2010/main" val="10120422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xEl>
                                              <p:pRg st="4" end="4"/>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8">
                                            <p:txEl>
                                              <p:pRg st="7" end="7"/>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
                                            <p:txEl>
                                              <p:pRg st="8" end="8"/>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8">
                                            <p:txEl>
                                              <p:pRg st="9" end="9"/>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45" grpId="0"/>
      <p:bldP spid="46" grpId="0"/>
      <p:bldP spid="4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Rich push &amp; Secure push</a:t>
            </a:r>
            <a:endParaRPr lang="en-US" dirty="0"/>
          </a:p>
        </p:txBody>
      </p:sp>
      <p:sp>
        <p:nvSpPr>
          <p:cNvPr id="8" name="Text Placeholder 7"/>
          <p:cNvSpPr>
            <a:spLocks noGrp="1"/>
          </p:cNvSpPr>
          <p:nvPr>
            <p:ph type="body" sz="quarter" idx="10"/>
          </p:nvPr>
        </p:nvSpPr>
        <p:spPr>
          <a:xfrm>
            <a:off x="275482" y="1668723"/>
            <a:ext cx="7122276" cy="2745367"/>
          </a:xfrm>
        </p:spPr>
        <p:txBody>
          <a:bodyPr/>
          <a:lstStyle/>
          <a:p>
            <a:pPr marL="0" indent="0">
              <a:buNone/>
            </a:pPr>
            <a:r>
              <a:rPr lang="en-US" dirty="0" smtClean="0">
                <a:solidFill>
                  <a:schemeClr val="tx2"/>
                </a:solidFill>
              </a:rPr>
              <a:t>Deliver content directly from BE</a:t>
            </a:r>
          </a:p>
          <a:p>
            <a:pPr marL="457112" lvl="1" indent="-457112">
              <a:buFont typeface="+mj-lt"/>
              <a:buAutoNum type="arabicPeriod"/>
            </a:pPr>
            <a:r>
              <a:rPr lang="en-US" sz="1800" dirty="0" smtClean="0"/>
              <a:t>Rich media (images, videos, html, …)</a:t>
            </a:r>
          </a:p>
          <a:p>
            <a:pPr marL="457112" lvl="1" indent="-457112">
              <a:buFont typeface="+mj-lt"/>
              <a:buAutoNum type="arabicPeriod"/>
            </a:pPr>
            <a:r>
              <a:rPr lang="en-US" sz="1800" dirty="0" smtClean="0">
                <a:solidFill>
                  <a:schemeClr val="tx1"/>
                </a:solidFill>
              </a:rPr>
              <a:t>Retrieve the content securely from BE</a:t>
            </a:r>
            <a:endParaRPr lang="en-US" dirty="0" smtClean="0">
              <a:solidFill>
                <a:schemeClr val="tx1"/>
              </a:solidFill>
            </a:endParaRPr>
          </a:p>
          <a:p>
            <a:pPr marL="0" indent="0">
              <a:buNone/>
            </a:pPr>
            <a:r>
              <a:rPr lang="en-US" dirty="0" smtClean="0">
                <a:solidFill>
                  <a:schemeClr val="accent3"/>
                </a:solidFill>
              </a:rPr>
              <a:t>Note</a:t>
            </a:r>
          </a:p>
          <a:p>
            <a:pPr marL="0" lvl="1" indent="0">
              <a:buNone/>
            </a:pPr>
            <a:r>
              <a:rPr lang="en-US" sz="1800" dirty="0" smtClean="0"/>
              <a:t>Same platform differences as push to sync</a:t>
            </a:r>
            <a:endParaRPr lang="en-US" dirty="0">
              <a:solidFill>
                <a:schemeClr val="accent3"/>
              </a:solidFill>
            </a:endParaRPr>
          </a:p>
          <a:p>
            <a:pPr marL="0" lvl="1" indent="0">
              <a:buNone/>
            </a:pPr>
            <a:r>
              <a:rPr lang="en-US" sz="1800" dirty="0" smtClean="0">
                <a:solidFill>
                  <a:schemeClr val="tx1"/>
                </a:solidFill>
              </a:rPr>
              <a:t>Secure push has to use a long lived </a:t>
            </a:r>
            <a:r>
              <a:rPr lang="en-US" sz="1800" dirty="0" err="1" smtClean="0">
                <a:solidFill>
                  <a:schemeClr val="tx1"/>
                </a:solidFill>
              </a:rPr>
              <a:t>auth</a:t>
            </a:r>
            <a:r>
              <a:rPr lang="en-US" sz="1800" dirty="0" smtClean="0">
                <a:solidFill>
                  <a:schemeClr val="tx1"/>
                </a:solidFill>
              </a:rPr>
              <a:t> token on app</a:t>
            </a:r>
          </a:p>
        </p:txBody>
      </p:sp>
      <p:grpSp>
        <p:nvGrpSpPr>
          <p:cNvPr id="47" name="Group 46"/>
          <p:cNvGrpSpPr/>
          <p:nvPr/>
        </p:nvGrpSpPr>
        <p:grpSpPr>
          <a:xfrm>
            <a:off x="7474851" y="2125663"/>
            <a:ext cx="1230069" cy="1234956"/>
            <a:chOff x="6259896" y="3521405"/>
            <a:chExt cx="1230243" cy="1235131"/>
          </a:xfrm>
        </p:grpSpPr>
        <p:sp>
          <p:nvSpPr>
            <p:cNvPr id="21" name="Freeform 80"/>
            <p:cNvSpPr>
              <a:spLocks noEditPoints="1"/>
            </p:cNvSpPr>
            <p:nvPr/>
          </p:nvSpPr>
          <p:spPr bwMode="auto">
            <a:xfrm>
              <a:off x="6438309" y="3521405"/>
              <a:ext cx="869811" cy="914400"/>
            </a:xfrm>
            <a:custGeom>
              <a:avLst/>
              <a:gdLst>
                <a:gd name="T0" fmla="*/ 952 w 1833"/>
                <a:gd name="T1" fmla="*/ 1301 h 2225"/>
                <a:gd name="T2" fmla="*/ 882 w 1833"/>
                <a:gd name="T3" fmla="*/ 1413 h 2225"/>
                <a:gd name="T4" fmla="*/ 677 w 1833"/>
                <a:gd name="T5" fmla="*/ 2162 h 2225"/>
                <a:gd name="T6" fmla="*/ 1156 w 1833"/>
                <a:gd name="T7" fmla="*/ 2162 h 2225"/>
                <a:gd name="T8" fmla="*/ 1071 w 1833"/>
                <a:gd name="T9" fmla="*/ 2089 h 2225"/>
                <a:gd name="T10" fmla="*/ 785 w 1833"/>
                <a:gd name="T11" fmla="*/ 2039 h 2225"/>
                <a:gd name="T12" fmla="*/ 1071 w 1833"/>
                <a:gd name="T13" fmla="*/ 2089 h 2225"/>
                <a:gd name="T14" fmla="*/ 760 w 1833"/>
                <a:gd name="T15" fmla="*/ 1949 h 2225"/>
                <a:gd name="T16" fmla="*/ 1096 w 1833"/>
                <a:gd name="T17" fmla="*/ 1949 h 2225"/>
                <a:gd name="T18" fmla="*/ 1026 w 1833"/>
                <a:gd name="T19" fmla="*/ 1801 h 2225"/>
                <a:gd name="T20" fmla="*/ 1061 w 1833"/>
                <a:gd name="T21" fmla="*/ 1836 h 2225"/>
                <a:gd name="T22" fmla="*/ 260 w 1833"/>
                <a:gd name="T23" fmla="*/ 1329 h 2225"/>
                <a:gd name="T24" fmla="*/ 748 w 1833"/>
                <a:gd name="T25" fmla="*/ 1136 h 2225"/>
                <a:gd name="T26" fmla="*/ 190 w 1833"/>
                <a:gd name="T27" fmla="*/ 1329 h 2225"/>
                <a:gd name="T28" fmla="*/ 0 w 1833"/>
                <a:gd name="T29" fmla="*/ 1476 h 2225"/>
                <a:gd name="T30" fmla="*/ 416 w 1833"/>
                <a:gd name="T31" fmla="*/ 2225 h 2225"/>
                <a:gd name="T32" fmla="*/ 416 w 1833"/>
                <a:gd name="T33" fmla="*/ 1413 h 2225"/>
                <a:gd name="T34" fmla="*/ 83 w 1833"/>
                <a:gd name="T35" fmla="*/ 2064 h 2225"/>
                <a:gd name="T36" fmla="*/ 419 w 1833"/>
                <a:gd name="T37" fmla="*/ 2064 h 2225"/>
                <a:gd name="T38" fmla="*/ 108 w 1833"/>
                <a:gd name="T39" fmla="*/ 1974 h 2225"/>
                <a:gd name="T40" fmla="*/ 394 w 1833"/>
                <a:gd name="T41" fmla="*/ 1924 h 2225"/>
                <a:gd name="T42" fmla="*/ 384 w 1833"/>
                <a:gd name="T43" fmla="*/ 1836 h 2225"/>
                <a:gd name="T44" fmla="*/ 419 w 1833"/>
                <a:gd name="T45" fmla="*/ 1801 h 2225"/>
                <a:gd name="T46" fmla="*/ 1643 w 1833"/>
                <a:gd name="T47" fmla="*/ 1413 h 2225"/>
                <a:gd name="T48" fmla="*/ 1082 w 1833"/>
                <a:gd name="T49" fmla="*/ 1101 h 2225"/>
                <a:gd name="T50" fmla="*/ 1415 w 1833"/>
                <a:gd name="T51" fmla="*/ 1171 h 2225"/>
                <a:gd name="T52" fmla="*/ 1417 w 1833"/>
                <a:gd name="T53" fmla="*/ 1413 h 2225"/>
                <a:gd name="T54" fmla="*/ 1417 w 1833"/>
                <a:gd name="T55" fmla="*/ 2225 h 2225"/>
                <a:gd name="T56" fmla="*/ 1833 w 1833"/>
                <a:gd name="T57" fmla="*/ 1476 h 2225"/>
                <a:gd name="T58" fmla="*/ 1462 w 1833"/>
                <a:gd name="T59" fmla="*/ 2089 h 2225"/>
                <a:gd name="T60" fmla="*/ 1748 w 1833"/>
                <a:gd name="T61" fmla="*/ 2039 h 2225"/>
                <a:gd name="T62" fmla="*/ 1748 w 1833"/>
                <a:gd name="T63" fmla="*/ 1974 h 2225"/>
                <a:gd name="T64" fmla="*/ 1462 w 1833"/>
                <a:gd name="T65" fmla="*/ 1924 h 2225"/>
                <a:gd name="T66" fmla="*/ 1748 w 1833"/>
                <a:gd name="T67" fmla="*/ 1974 h 2225"/>
                <a:gd name="T68" fmla="*/ 1738 w 1833"/>
                <a:gd name="T69" fmla="*/ 1766 h 2225"/>
                <a:gd name="T70" fmla="*/ 650 w 1833"/>
                <a:gd name="T71" fmla="*/ 592 h 2225"/>
                <a:gd name="T72" fmla="*/ 1296 w 1833"/>
                <a:gd name="T73" fmla="*/ 113 h 2225"/>
                <a:gd name="T74" fmla="*/ 537 w 1833"/>
                <a:gd name="T75" fmla="*/ 113 h 2225"/>
                <a:gd name="T76" fmla="*/ 603 w 1833"/>
                <a:gd name="T77" fmla="*/ 113 h 2225"/>
                <a:gd name="T78" fmla="*/ 1231 w 1833"/>
                <a:gd name="T79" fmla="*/ 113 h 2225"/>
                <a:gd name="T80" fmla="*/ 650 w 1833"/>
                <a:gd name="T81" fmla="*/ 526 h 2225"/>
                <a:gd name="T82" fmla="*/ 405 w 1833"/>
                <a:gd name="T83" fmla="*/ 902 h 2225"/>
                <a:gd name="T84" fmla="*/ 803 w 1833"/>
                <a:gd name="T85" fmla="*/ 1101 h 2225"/>
                <a:gd name="T86" fmla="*/ 882 w 1833"/>
                <a:gd name="T87" fmla="*/ 1250 h 2225"/>
                <a:gd name="T88" fmla="*/ 1031 w 1833"/>
                <a:gd name="T89" fmla="*/ 1171 h 2225"/>
                <a:gd name="T90" fmla="*/ 952 w 1833"/>
                <a:gd name="T91" fmla="*/ 1021 h 2225"/>
                <a:gd name="T92" fmla="*/ 1457 w 1833"/>
                <a:gd name="T93" fmla="*/ 874 h 2225"/>
                <a:gd name="T94" fmla="*/ 1303 w 1833"/>
                <a:gd name="T95" fmla="*/ 652 h 2225"/>
                <a:gd name="T96" fmla="*/ 530 w 1833"/>
                <a:gd name="T97" fmla="*/ 652 h 2225"/>
                <a:gd name="T98" fmla="*/ 377 w 1833"/>
                <a:gd name="T99" fmla="*/ 874 h 2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33" h="2225">
                  <a:moveTo>
                    <a:pt x="1093" y="1413"/>
                  </a:moveTo>
                  <a:cubicBezTo>
                    <a:pt x="952" y="1413"/>
                    <a:pt x="952" y="1413"/>
                    <a:pt x="952" y="1413"/>
                  </a:cubicBezTo>
                  <a:cubicBezTo>
                    <a:pt x="952" y="1301"/>
                    <a:pt x="952" y="1301"/>
                    <a:pt x="952" y="1301"/>
                  </a:cubicBezTo>
                  <a:cubicBezTo>
                    <a:pt x="940" y="1304"/>
                    <a:pt x="929" y="1305"/>
                    <a:pt x="917" y="1305"/>
                  </a:cubicBezTo>
                  <a:cubicBezTo>
                    <a:pt x="905" y="1305"/>
                    <a:pt x="893" y="1304"/>
                    <a:pt x="882" y="1301"/>
                  </a:cubicBezTo>
                  <a:cubicBezTo>
                    <a:pt x="882" y="1413"/>
                    <a:pt x="882" y="1413"/>
                    <a:pt x="882" y="1413"/>
                  </a:cubicBezTo>
                  <a:cubicBezTo>
                    <a:pt x="740" y="1413"/>
                    <a:pt x="740" y="1413"/>
                    <a:pt x="740" y="1413"/>
                  </a:cubicBezTo>
                  <a:cubicBezTo>
                    <a:pt x="705" y="1413"/>
                    <a:pt x="677" y="1441"/>
                    <a:pt x="677" y="1476"/>
                  </a:cubicBezTo>
                  <a:cubicBezTo>
                    <a:pt x="677" y="2162"/>
                    <a:pt x="677" y="2162"/>
                    <a:pt x="677" y="2162"/>
                  </a:cubicBezTo>
                  <a:cubicBezTo>
                    <a:pt x="677" y="2197"/>
                    <a:pt x="705" y="2225"/>
                    <a:pt x="740" y="2225"/>
                  </a:cubicBezTo>
                  <a:cubicBezTo>
                    <a:pt x="1093" y="2225"/>
                    <a:pt x="1093" y="2225"/>
                    <a:pt x="1093" y="2225"/>
                  </a:cubicBezTo>
                  <a:cubicBezTo>
                    <a:pt x="1128" y="2225"/>
                    <a:pt x="1156" y="2197"/>
                    <a:pt x="1156" y="2162"/>
                  </a:cubicBezTo>
                  <a:cubicBezTo>
                    <a:pt x="1156" y="1476"/>
                    <a:pt x="1156" y="1476"/>
                    <a:pt x="1156" y="1476"/>
                  </a:cubicBezTo>
                  <a:cubicBezTo>
                    <a:pt x="1156" y="1441"/>
                    <a:pt x="1128" y="1413"/>
                    <a:pt x="1093" y="1413"/>
                  </a:cubicBezTo>
                  <a:close/>
                  <a:moveTo>
                    <a:pt x="1071" y="2089"/>
                  </a:moveTo>
                  <a:cubicBezTo>
                    <a:pt x="785" y="2089"/>
                    <a:pt x="785" y="2089"/>
                    <a:pt x="785" y="2089"/>
                  </a:cubicBezTo>
                  <a:cubicBezTo>
                    <a:pt x="771" y="2089"/>
                    <a:pt x="760" y="2078"/>
                    <a:pt x="760" y="2064"/>
                  </a:cubicBezTo>
                  <a:cubicBezTo>
                    <a:pt x="760" y="2050"/>
                    <a:pt x="771" y="2039"/>
                    <a:pt x="785" y="2039"/>
                  </a:cubicBezTo>
                  <a:cubicBezTo>
                    <a:pt x="1071" y="2039"/>
                    <a:pt x="1071" y="2039"/>
                    <a:pt x="1071" y="2039"/>
                  </a:cubicBezTo>
                  <a:cubicBezTo>
                    <a:pt x="1085" y="2039"/>
                    <a:pt x="1096" y="2050"/>
                    <a:pt x="1096" y="2064"/>
                  </a:cubicBezTo>
                  <a:cubicBezTo>
                    <a:pt x="1096" y="2078"/>
                    <a:pt x="1085" y="2089"/>
                    <a:pt x="1071" y="2089"/>
                  </a:cubicBezTo>
                  <a:close/>
                  <a:moveTo>
                    <a:pt x="1071" y="1974"/>
                  </a:moveTo>
                  <a:cubicBezTo>
                    <a:pt x="785" y="1974"/>
                    <a:pt x="785" y="1974"/>
                    <a:pt x="785" y="1974"/>
                  </a:cubicBezTo>
                  <a:cubicBezTo>
                    <a:pt x="771" y="1974"/>
                    <a:pt x="760" y="1963"/>
                    <a:pt x="760" y="1949"/>
                  </a:cubicBezTo>
                  <a:cubicBezTo>
                    <a:pt x="760" y="1935"/>
                    <a:pt x="771" y="1924"/>
                    <a:pt x="785" y="1924"/>
                  </a:cubicBezTo>
                  <a:cubicBezTo>
                    <a:pt x="1071" y="1924"/>
                    <a:pt x="1071" y="1924"/>
                    <a:pt x="1071" y="1924"/>
                  </a:cubicBezTo>
                  <a:cubicBezTo>
                    <a:pt x="1085" y="1924"/>
                    <a:pt x="1096" y="1935"/>
                    <a:pt x="1096" y="1949"/>
                  </a:cubicBezTo>
                  <a:cubicBezTo>
                    <a:pt x="1096" y="1963"/>
                    <a:pt x="1085" y="1974"/>
                    <a:pt x="1071" y="1974"/>
                  </a:cubicBezTo>
                  <a:close/>
                  <a:moveTo>
                    <a:pt x="1061" y="1836"/>
                  </a:moveTo>
                  <a:cubicBezTo>
                    <a:pt x="1042" y="1836"/>
                    <a:pt x="1026" y="1820"/>
                    <a:pt x="1026" y="1801"/>
                  </a:cubicBezTo>
                  <a:cubicBezTo>
                    <a:pt x="1026" y="1782"/>
                    <a:pt x="1042" y="1766"/>
                    <a:pt x="1061" y="1766"/>
                  </a:cubicBezTo>
                  <a:cubicBezTo>
                    <a:pt x="1081" y="1766"/>
                    <a:pt x="1096" y="1782"/>
                    <a:pt x="1096" y="1801"/>
                  </a:cubicBezTo>
                  <a:cubicBezTo>
                    <a:pt x="1096" y="1820"/>
                    <a:pt x="1081" y="1836"/>
                    <a:pt x="1061" y="1836"/>
                  </a:cubicBezTo>
                  <a:close/>
                  <a:moveTo>
                    <a:pt x="416" y="1413"/>
                  </a:moveTo>
                  <a:cubicBezTo>
                    <a:pt x="260" y="1413"/>
                    <a:pt x="260" y="1413"/>
                    <a:pt x="260" y="1413"/>
                  </a:cubicBezTo>
                  <a:cubicBezTo>
                    <a:pt x="260" y="1329"/>
                    <a:pt x="260" y="1329"/>
                    <a:pt x="260" y="1329"/>
                  </a:cubicBezTo>
                  <a:cubicBezTo>
                    <a:pt x="260" y="1242"/>
                    <a:pt x="331" y="1171"/>
                    <a:pt x="418" y="1171"/>
                  </a:cubicBezTo>
                  <a:cubicBezTo>
                    <a:pt x="751" y="1171"/>
                    <a:pt x="751" y="1171"/>
                    <a:pt x="751" y="1171"/>
                  </a:cubicBezTo>
                  <a:cubicBezTo>
                    <a:pt x="749" y="1159"/>
                    <a:pt x="748" y="1148"/>
                    <a:pt x="748" y="1136"/>
                  </a:cubicBezTo>
                  <a:cubicBezTo>
                    <a:pt x="748" y="1124"/>
                    <a:pt x="749" y="1112"/>
                    <a:pt x="751" y="1101"/>
                  </a:cubicBezTo>
                  <a:cubicBezTo>
                    <a:pt x="418" y="1101"/>
                    <a:pt x="418" y="1101"/>
                    <a:pt x="418" y="1101"/>
                  </a:cubicBezTo>
                  <a:cubicBezTo>
                    <a:pt x="293" y="1101"/>
                    <a:pt x="190" y="1203"/>
                    <a:pt x="190" y="1329"/>
                  </a:cubicBezTo>
                  <a:cubicBezTo>
                    <a:pt x="190" y="1413"/>
                    <a:pt x="190" y="1413"/>
                    <a:pt x="190" y="1413"/>
                  </a:cubicBezTo>
                  <a:cubicBezTo>
                    <a:pt x="63" y="1413"/>
                    <a:pt x="63" y="1413"/>
                    <a:pt x="63" y="1413"/>
                  </a:cubicBezTo>
                  <a:cubicBezTo>
                    <a:pt x="28" y="1413"/>
                    <a:pt x="0" y="1441"/>
                    <a:pt x="0" y="1476"/>
                  </a:cubicBezTo>
                  <a:cubicBezTo>
                    <a:pt x="0" y="2162"/>
                    <a:pt x="0" y="2162"/>
                    <a:pt x="0" y="2162"/>
                  </a:cubicBezTo>
                  <a:cubicBezTo>
                    <a:pt x="0" y="2197"/>
                    <a:pt x="28" y="2225"/>
                    <a:pt x="63" y="2225"/>
                  </a:cubicBezTo>
                  <a:cubicBezTo>
                    <a:pt x="416" y="2225"/>
                    <a:pt x="416" y="2225"/>
                    <a:pt x="416" y="2225"/>
                  </a:cubicBezTo>
                  <a:cubicBezTo>
                    <a:pt x="451" y="2225"/>
                    <a:pt x="480" y="2197"/>
                    <a:pt x="480" y="2162"/>
                  </a:cubicBezTo>
                  <a:cubicBezTo>
                    <a:pt x="480" y="1476"/>
                    <a:pt x="480" y="1476"/>
                    <a:pt x="480" y="1476"/>
                  </a:cubicBezTo>
                  <a:cubicBezTo>
                    <a:pt x="480" y="1441"/>
                    <a:pt x="451" y="1413"/>
                    <a:pt x="416" y="1413"/>
                  </a:cubicBezTo>
                  <a:close/>
                  <a:moveTo>
                    <a:pt x="394" y="2089"/>
                  </a:moveTo>
                  <a:cubicBezTo>
                    <a:pt x="108" y="2089"/>
                    <a:pt x="108" y="2089"/>
                    <a:pt x="108" y="2089"/>
                  </a:cubicBezTo>
                  <a:cubicBezTo>
                    <a:pt x="94" y="2089"/>
                    <a:pt x="83" y="2078"/>
                    <a:pt x="83" y="2064"/>
                  </a:cubicBezTo>
                  <a:cubicBezTo>
                    <a:pt x="83" y="2050"/>
                    <a:pt x="94" y="2039"/>
                    <a:pt x="108" y="2039"/>
                  </a:cubicBezTo>
                  <a:cubicBezTo>
                    <a:pt x="394" y="2039"/>
                    <a:pt x="394" y="2039"/>
                    <a:pt x="394" y="2039"/>
                  </a:cubicBezTo>
                  <a:cubicBezTo>
                    <a:pt x="408" y="2039"/>
                    <a:pt x="419" y="2050"/>
                    <a:pt x="419" y="2064"/>
                  </a:cubicBezTo>
                  <a:cubicBezTo>
                    <a:pt x="419" y="2078"/>
                    <a:pt x="408" y="2089"/>
                    <a:pt x="394" y="2089"/>
                  </a:cubicBezTo>
                  <a:close/>
                  <a:moveTo>
                    <a:pt x="394" y="1974"/>
                  </a:moveTo>
                  <a:cubicBezTo>
                    <a:pt x="108" y="1974"/>
                    <a:pt x="108" y="1974"/>
                    <a:pt x="108" y="1974"/>
                  </a:cubicBezTo>
                  <a:cubicBezTo>
                    <a:pt x="94" y="1974"/>
                    <a:pt x="83" y="1963"/>
                    <a:pt x="83" y="1949"/>
                  </a:cubicBezTo>
                  <a:cubicBezTo>
                    <a:pt x="83" y="1935"/>
                    <a:pt x="94" y="1924"/>
                    <a:pt x="108" y="1924"/>
                  </a:cubicBezTo>
                  <a:cubicBezTo>
                    <a:pt x="394" y="1924"/>
                    <a:pt x="394" y="1924"/>
                    <a:pt x="394" y="1924"/>
                  </a:cubicBezTo>
                  <a:cubicBezTo>
                    <a:pt x="408" y="1924"/>
                    <a:pt x="419" y="1935"/>
                    <a:pt x="419" y="1949"/>
                  </a:cubicBezTo>
                  <a:cubicBezTo>
                    <a:pt x="419" y="1963"/>
                    <a:pt x="408" y="1974"/>
                    <a:pt x="394" y="1974"/>
                  </a:cubicBezTo>
                  <a:close/>
                  <a:moveTo>
                    <a:pt x="384" y="1836"/>
                  </a:moveTo>
                  <a:cubicBezTo>
                    <a:pt x="365" y="1836"/>
                    <a:pt x="350" y="1820"/>
                    <a:pt x="350" y="1801"/>
                  </a:cubicBezTo>
                  <a:cubicBezTo>
                    <a:pt x="350" y="1782"/>
                    <a:pt x="365" y="1766"/>
                    <a:pt x="384" y="1766"/>
                  </a:cubicBezTo>
                  <a:cubicBezTo>
                    <a:pt x="404" y="1766"/>
                    <a:pt x="419" y="1782"/>
                    <a:pt x="419" y="1801"/>
                  </a:cubicBezTo>
                  <a:cubicBezTo>
                    <a:pt x="419" y="1820"/>
                    <a:pt x="404" y="1836"/>
                    <a:pt x="384" y="1836"/>
                  </a:cubicBezTo>
                  <a:close/>
                  <a:moveTo>
                    <a:pt x="1770" y="1413"/>
                  </a:moveTo>
                  <a:cubicBezTo>
                    <a:pt x="1643" y="1413"/>
                    <a:pt x="1643" y="1413"/>
                    <a:pt x="1643" y="1413"/>
                  </a:cubicBezTo>
                  <a:cubicBezTo>
                    <a:pt x="1643" y="1329"/>
                    <a:pt x="1643" y="1329"/>
                    <a:pt x="1643" y="1329"/>
                  </a:cubicBezTo>
                  <a:cubicBezTo>
                    <a:pt x="1643" y="1203"/>
                    <a:pt x="1541" y="1101"/>
                    <a:pt x="1415" y="1101"/>
                  </a:cubicBezTo>
                  <a:cubicBezTo>
                    <a:pt x="1082" y="1101"/>
                    <a:pt x="1082" y="1101"/>
                    <a:pt x="1082" y="1101"/>
                  </a:cubicBezTo>
                  <a:cubicBezTo>
                    <a:pt x="1085" y="1112"/>
                    <a:pt x="1086" y="1124"/>
                    <a:pt x="1086" y="1136"/>
                  </a:cubicBezTo>
                  <a:cubicBezTo>
                    <a:pt x="1086" y="1148"/>
                    <a:pt x="1085" y="1159"/>
                    <a:pt x="1082" y="1171"/>
                  </a:cubicBezTo>
                  <a:cubicBezTo>
                    <a:pt x="1415" y="1171"/>
                    <a:pt x="1415" y="1171"/>
                    <a:pt x="1415" y="1171"/>
                  </a:cubicBezTo>
                  <a:cubicBezTo>
                    <a:pt x="1503" y="1171"/>
                    <a:pt x="1574" y="1242"/>
                    <a:pt x="1574" y="1329"/>
                  </a:cubicBezTo>
                  <a:cubicBezTo>
                    <a:pt x="1574" y="1413"/>
                    <a:pt x="1574" y="1413"/>
                    <a:pt x="1574" y="1413"/>
                  </a:cubicBezTo>
                  <a:cubicBezTo>
                    <a:pt x="1417" y="1413"/>
                    <a:pt x="1417" y="1413"/>
                    <a:pt x="1417" y="1413"/>
                  </a:cubicBezTo>
                  <a:cubicBezTo>
                    <a:pt x="1382" y="1413"/>
                    <a:pt x="1354" y="1441"/>
                    <a:pt x="1354" y="1476"/>
                  </a:cubicBezTo>
                  <a:cubicBezTo>
                    <a:pt x="1354" y="2162"/>
                    <a:pt x="1354" y="2162"/>
                    <a:pt x="1354" y="2162"/>
                  </a:cubicBezTo>
                  <a:cubicBezTo>
                    <a:pt x="1354" y="2197"/>
                    <a:pt x="1382" y="2225"/>
                    <a:pt x="1417" y="2225"/>
                  </a:cubicBezTo>
                  <a:cubicBezTo>
                    <a:pt x="1770" y="2225"/>
                    <a:pt x="1770" y="2225"/>
                    <a:pt x="1770" y="2225"/>
                  </a:cubicBezTo>
                  <a:cubicBezTo>
                    <a:pt x="1805" y="2225"/>
                    <a:pt x="1833" y="2197"/>
                    <a:pt x="1833" y="2162"/>
                  </a:cubicBezTo>
                  <a:cubicBezTo>
                    <a:pt x="1833" y="1476"/>
                    <a:pt x="1833" y="1476"/>
                    <a:pt x="1833" y="1476"/>
                  </a:cubicBezTo>
                  <a:cubicBezTo>
                    <a:pt x="1833" y="1441"/>
                    <a:pt x="1805" y="1413"/>
                    <a:pt x="1770" y="1413"/>
                  </a:cubicBezTo>
                  <a:close/>
                  <a:moveTo>
                    <a:pt x="1748" y="2089"/>
                  </a:moveTo>
                  <a:cubicBezTo>
                    <a:pt x="1462" y="2089"/>
                    <a:pt x="1462" y="2089"/>
                    <a:pt x="1462" y="2089"/>
                  </a:cubicBezTo>
                  <a:cubicBezTo>
                    <a:pt x="1448" y="2089"/>
                    <a:pt x="1437" y="2078"/>
                    <a:pt x="1437" y="2064"/>
                  </a:cubicBezTo>
                  <a:cubicBezTo>
                    <a:pt x="1437" y="2050"/>
                    <a:pt x="1448" y="2039"/>
                    <a:pt x="1462" y="2039"/>
                  </a:cubicBezTo>
                  <a:cubicBezTo>
                    <a:pt x="1748" y="2039"/>
                    <a:pt x="1748" y="2039"/>
                    <a:pt x="1748" y="2039"/>
                  </a:cubicBezTo>
                  <a:cubicBezTo>
                    <a:pt x="1762" y="2039"/>
                    <a:pt x="1773" y="2050"/>
                    <a:pt x="1773" y="2064"/>
                  </a:cubicBezTo>
                  <a:cubicBezTo>
                    <a:pt x="1773" y="2078"/>
                    <a:pt x="1762" y="2089"/>
                    <a:pt x="1748" y="2089"/>
                  </a:cubicBezTo>
                  <a:close/>
                  <a:moveTo>
                    <a:pt x="1748" y="1974"/>
                  </a:moveTo>
                  <a:cubicBezTo>
                    <a:pt x="1462" y="1974"/>
                    <a:pt x="1462" y="1974"/>
                    <a:pt x="1462" y="1974"/>
                  </a:cubicBezTo>
                  <a:cubicBezTo>
                    <a:pt x="1448" y="1974"/>
                    <a:pt x="1437" y="1963"/>
                    <a:pt x="1437" y="1949"/>
                  </a:cubicBezTo>
                  <a:cubicBezTo>
                    <a:pt x="1437" y="1935"/>
                    <a:pt x="1448" y="1924"/>
                    <a:pt x="1462" y="1924"/>
                  </a:cubicBezTo>
                  <a:cubicBezTo>
                    <a:pt x="1748" y="1924"/>
                    <a:pt x="1748" y="1924"/>
                    <a:pt x="1748" y="1924"/>
                  </a:cubicBezTo>
                  <a:cubicBezTo>
                    <a:pt x="1762" y="1924"/>
                    <a:pt x="1773" y="1935"/>
                    <a:pt x="1773" y="1949"/>
                  </a:cubicBezTo>
                  <a:cubicBezTo>
                    <a:pt x="1773" y="1963"/>
                    <a:pt x="1762" y="1974"/>
                    <a:pt x="1748" y="1974"/>
                  </a:cubicBezTo>
                  <a:close/>
                  <a:moveTo>
                    <a:pt x="1738" y="1836"/>
                  </a:moveTo>
                  <a:cubicBezTo>
                    <a:pt x="1719" y="1836"/>
                    <a:pt x="1703" y="1820"/>
                    <a:pt x="1703" y="1801"/>
                  </a:cubicBezTo>
                  <a:cubicBezTo>
                    <a:pt x="1703" y="1782"/>
                    <a:pt x="1719" y="1766"/>
                    <a:pt x="1738" y="1766"/>
                  </a:cubicBezTo>
                  <a:cubicBezTo>
                    <a:pt x="1757" y="1766"/>
                    <a:pt x="1773" y="1782"/>
                    <a:pt x="1773" y="1801"/>
                  </a:cubicBezTo>
                  <a:cubicBezTo>
                    <a:pt x="1773" y="1820"/>
                    <a:pt x="1757" y="1836"/>
                    <a:pt x="1738" y="1836"/>
                  </a:cubicBezTo>
                  <a:close/>
                  <a:moveTo>
                    <a:pt x="650" y="592"/>
                  </a:moveTo>
                  <a:cubicBezTo>
                    <a:pt x="1184" y="592"/>
                    <a:pt x="1184" y="592"/>
                    <a:pt x="1184" y="592"/>
                  </a:cubicBezTo>
                  <a:cubicBezTo>
                    <a:pt x="1246" y="592"/>
                    <a:pt x="1296" y="541"/>
                    <a:pt x="1296" y="479"/>
                  </a:cubicBezTo>
                  <a:cubicBezTo>
                    <a:pt x="1296" y="113"/>
                    <a:pt x="1296" y="113"/>
                    <a:pt x="1296" y="113"/>
                  </a:cubicBezTo>
                  <a:cubicBezTo>
                    <a:pt x="1296" y="51"/>
                    <a:pt x="1246" y="0"/>
                    <a:pt x="1184" y="0"/>
                  </a:cubicBezTo>
                  <a:cubicBezTo>
                    <a:pt x="650" y="0"/>
                    <a:pt x="650" y="0"/>
                    <a:pt x="650" y="0"/>
                  </a:cubicBezTo>
                  <a:cubicBezTo>
                    <a:pt x="588" y="0"/>
                    <a:pt x="537" y="51"/>
                    <a:pt x="537" y="113"/>
                  </a:cubicBezTo>
                  <a:cubicBezTo>
                    <a:pt x="537" y="479"/>
                    <a:pt x="537" y="479"/>
                    <a:pt x="537" y="479"/>
                  </a:cubicBezTo>
                  <a:cubicBezTo>
                    <a:pt x="537" y="541"/>
                    <a:pt x="588" y="592"/>
                    <a:pt x="650" y="592"/>
                  </a:cubicBezTo>
                  <a:close/>
                  <a:moveTo>
                    <a:pt x="603" y="113"/>
                  </a:moveTo>
                  <a:cubicBezTo>
                    <a:pt x="603" y="87"/>
                    <a:pt x="624" y="66"/>
                    <a:pt x="650" y="66"/>
                  </a:cubicBezTo>
                  <a:cubicBezTo>
                    <a:pt x="1184" y="66"/>
                    <a:pt x="1184" y="66"/>
                    <a:pt x="1184" y="66"/>
                  </a:cubicBezTo>
                  <a:cubicBezTo>
                    <a:pt x="1210" y="66"/>
                    <a:pt x="1231" y="87"/>
                    <a:pt x="1231" y="113"/>
                  </a:cubicBezTo>
                  <a:cubicBezTo>
                    <a:pt x="1231" y="479"/>
                    <a:pt x="1231" y="479"/>
                    <a:pt x="1231" y="479"/>
                  </a:cubicBezTo>
                  <a:cubicBezTo>
                    <a:pt x="1231" y="505"/>
                    <a:pt x="1210" y="526"/>
                    <a:pt x="1184" y="526"/>
                  </a:cubicBezTo>
                  <a:cubicBezTo>
                    <a:pt x="650" y="526"/>
                    <a:pt x="650" y="526"/>
                    <a:pt x="650" y="526"/>
                  </a:cubicBezTo>
                  <a:cubicBezTo>
                    <a:pt x="624" y="526"/>
                    <a:pt x="603" y="505"/>
                    <a:pt x="603" y="479"/>
                  </a:cubicBezTo>
                  <a:lnTo>
                    <a:pt x="603" y="113"/>
                  </a:lnTo>
                  <a:close/>
                  <a:moveTo>
                    <a:pt x="405" y="902"/>
                  </a:moveTo>
                  <a:cubicBezTo>
                    <a:pt x="882" y="902"/>
                    <a:pt x="882" y="902"/>
                    <a:pt x="882" y="902"/>
                  </a:cubicBezTo>
                  <a:cubicBezTo>
                    <a:pt x="882" y="1021"/>
                    <a:pt x="882" y="1021"/>
                    <a:pt x="882" y="1021"/>
                  </a:cubicBezTo>
                  <a:cubicBezTo>
                    <a:pt x="844" y="1033"/>
                    <a:pt x="814" y="1063"/>
                    <a:pt x="803" y="1101"/>
                  </a:cubicBezTo>
                  <a:cubicBezTo>
                    <a:pt x="799" y="1112"/>
                    <a:pt x="797" y="1124"/>
                    <a:pt x="797" y="1136"/>
                  </a:cubicBezTo>
                  <a:cubicBezTo>
                    <a:pt x="797" y="1148"/>
                    <a:pt x="799" y="1160"/>
                    <a:pt x="803" y="1171"/>
                  </a:cubicBezTo>
                  <a:cubicBezTo>
                    <a:pt x="814" y="1209"/>
                    <a:pt x="844" y="1238"/>
                    <a:pt x="882" y="1250"/>
                  </a:cubicBezTo>
                  <a:cubicBezTo>
                    <a:pt x="893" y="1253"/>
                    <a:pt x="905" y="1255"/>
                    <a:pt x="917" y="1255"/>
                  </a:cubicBezTo>
                  <a:cubicBezTo>
                    <a:pt x="929" y="1255"/>
                    <a:pt x="941" y="1253"/>
                    <a:pt x="952" y="1250"/>
                  </a:cubicBezTo>
                  <a:cubicBezTo>
                    <a:pt x="990" y="1238"/>
                    <a:pt x="1020" y="1209"/>
                    <a:pt x="1031" y="1171"/>
                  </a:cubicBezTo>
                  <a:cubicBezTo>
                    <a:pt x="1034" y="1160"/>
                    <a:pt x="1036" y="1148"/>
                    <a:pt x="1036" y="1136"/>
                  </a:cubicBezTo>
                  <a:cubicBezTo>
                    <a:pt x="1036" y="1124"/>
                    <a:pt x="1034" y="1112"/>
                    <a:pt x="1031" y="1101"/>
                  </a:cubicBezTo>
                  <a:cubicBezTo>
                    <a:pt x="1019" y="1063"/>
                    <a:pt x="990" y="1033"/>
                    <a:pt x="952" y="1021"/>
                  </a:cubicBezTo>
                  <a:cubicBezTo>
                    <a:pt x="952" y="902"/>
                    <a:pt x="952" y="902"/>
                    <a:pt x="952" y="902"/>
                  </a:cubicBezTo>
                  <a:cubicBezTo>
                    <a:pt x="1429" y="902"/>
                    <a:pt x="1429" y="902"/>
                    <a:pt x="1429" y="902"/>
                  </a:cubicBezTo>
                  <a:cubicBezTo>
                    <a:pt x="1444" y="902"/>
                    <a:pt x="1457" y="889"/>
                    <a:pt x="1457" y="874"/>
                  </a:cubicBezTo>
                  <a:cubicBezTo>
                    <a:pt x="1457" y="861"/>
                    <a:pt x="1457" y="861"/>
                    <a:pt x="1457" y="861"/>
                  </a:cubicBezTo>
                  <a:cubicBezTo>
                    <a:pt x="1457" y="845"/>
                    <a:pt x="1449" y="823"/>
                    <a:pt x="1439" y="811"/>
                  </a:cubicBezTo>
                  <a:cubicBezTo>
                    <a:pt x="1303" y="652"/>
                    <a:pt x="1303" y="652"/>
                    <a:pt x="1303" y="652"/>
                  </a:cubicBezTo>
                  <a:cubicBezTo>
                    <a:pt x="1293" y="640"/>
                    <a:pt x="1273" y="631"/>
                    <a:pt x="1257" y="631"/>
                  </a:cubicBezTo>
                  <a:cubicBezTo>
                    <a:pt x="577" y="631"/>
                    <a:pt x="577" y="631"/>
                    <a:pt x="577" y="631"/>
                  </a:cubicBezTo>
                  <a:cubicBezTo>
                    <a:pt x="561" y="631"/>
                    <a:pt x="540" y="640"/>
                    <a:pt x="530" y="652"/>
                  </a:cubicBezTo>
                  <a:cubicBezTo>
                    <a:pt x="395" y="811"/>
                    <a:pt x="395" y="811"/>
                    <a:pt x="395" y="811"/>
                  </a:cubicBezTo>
                  <a:cubicBezTo>
                    <a:pt x="385" y="823"/>
                    <a:pt x="377" y="845"/>
                    <a:pt x="377" y="861"/>
                  </a:cubicBezTo>
                  <a:cubicBezTo>
                    <a:pt x="377" y="874"/>
                    <a:pt x="377" y="874"/>
                    <a:pt x="377" y="874"/>
                  </a:cubicBezTo>
                  <a:cubicBezTo>
                    <a:pt x="377" y="889"/>
                    <a:pt x="389" y="902"/>
                    <a:pt x="405" y="902"/>
                  </a:cubicBezTo>
                  <a:close/>
                </a:path>
              </a:pathLst>
            </a:custGeom>
            <a:solidFill>
              <a:schemeClr val="tx1"/>
            </a:solidFill>
            <a:ln>
              <a:noFill/>
            </a:ln>
          </p:spPr>
          <p:txBody>
            <a:bodyPr vert="horz" wrap="square" lIns="93247" tIns="46623" rIns="93247" bIns="46623" numCol="1" anchor="t" anchorCtr="0" compatLnSpc="1">
              <a:prstTxWarp prst="textNoShape">
                <a:avLst/>
              </a:prstTxWarp>
            </a:bodyPr>
            <a:lstStyle/>
            <a:p>
              <a:endParaRPr lang="en-US" sz="1836">
                <a:solidFill>
                  <a:schemeClr val="bg1"/>
                </a:solidFill>
              </a:endParaRPr>
            </a:p>
          </p:txBody>
        </p:sp>
        <p:sp>
          <p:nvSpPr>
            <p:cNvPr id="22" name="TextBox 21"/>
            <p:cNvSpPr txBox="1"/>
            <p:nvPr/>
          </p:nvSpPr>
          <p:spPr>
            <a:xfrm>
              <a:off x="6259896" y="4521729"/>
              <a:ext cx="1230243" cy="234807"/>
            </a:xfrm>
            <a:prstGeom prst="rect">
              <a:avLst/>
            </a:prstGeom>
            <a:noFill/>
          </p:spPr>
          <p:txBody>
            <a:bodyPr wrap="square" lIns="0" tIns="0" rIns="0" bIns="0" rtlCol="0">
              <a:spAutoFit/>
            </a:bodyPr>
            <a:lstStyle/>
            <a:p>
              <a:pPr algn="ctr" defTabSz="932417"/>
              <a:r>
                <a:rPr lang="en-US" sz="1496" dirty="0">
                  <a:latin typeface="Segoe" pitchFamily="34" charset="0"/>
                </a:rPr>
                <a:t>App back-end</a:t>
              </a:r>
            </a:p>
          </p:txBody>
        </p:sp>
      </p:grpSp>
      <p:sp>
        <p:nvSpPr>
          <p:cNvPr id="35" name="Rounded Rectangle 6"/>
          <p:cNvSpPr/>
          <p:nvPr/>
        </p:nvSpPr>
        <p:spPr bwMode="auto">
          <a:xfrm>
            <a:off x="10580276" y="4958668"/>
            <a:ext cx="434519" cy="704980"/>
          </a:xfrm>
          <a:custGeom>
            <a:avLst/>
            <a:gdLst/>
            <a:ahLst/>
            <a:cxnLst/>
            <a:rect l="l" t="t" r="r" b="b"/>
            <a:pathLst>
              <a:path w="3286897" h="4658497">
                <a:moveTo>
                  <a:pt x="1600200" y="4382531"/>
                </a:moveTo>
                <a:cubicBezTo>
                  <a:pt x="1600200" y="4367744"/>
                  <a:pt x="1588213" y="4355757"/>
                  <a:pt x="1573426" y="4355757"/>
                </a:cubicBezTo>
                <a:lnTo>
                  <a:pt x="811428" y="4355757"/>
                </a:lnTo>
                <a:cubicBezTo>
                  <a:pt x="796641" y="4355757"/>
                  <a:pt x="784654" y="4367744"/>
                  <a:pt x="784654" y="4382531"/>
                </a:cubicBezTo>
                <a:lnTo>
                  <a:pt x="784654" y="4489621"/>
                </a:lnTo>
                <a:cubicBezTo>
                  <a:pt x="784654" y="4504408"/>
                  <a:pt x="796641" y="4516395"/>
                  <a:pt x="811428" y="4516395"/>
                </a:cubicBezTo>
                <a:lnTo>
                  <a:pt x="1573426" y="4516395"/>
                </a:lnTo>
                <a:cubicBezTo>
                  <a:pt x="1588213" y="4516395"/>
                  <a:pt x="1600200" y="4504408"/>
                  <a:pt x="1600200" y="4489621"/>
                </a:cubicBezTo>
                <a:close/>
                <a:moveTo>
                  <a:pt x="2502243" y="4382531"/>
                </a:moveTo>
                <a:cubicBezTo>
                  <a:pt x="2502243" y="4367744"/>
                  <a:pt x="2490256" y="4355757"/>
                  <a:pt x="2475469" y="4355757"/>
                </a:cubicBezTo>
                <a:lnTo>
                  <a:pt x="1713471" y="4355757"/>
                </a:lnTo>
                <a:cubicBezTo>
                  <a:pt x="1698684" y="4355757"/>
                  <a:pt x="1686697" y="4367744"/>
                  <a:pt x="1686697" y="4382531"/>
                </a:cubicBezTo>
                <a:lnTo>
                  <a:pt x="1686697" y="4489621"/>
                </a:lnTo>
                <a:cubicBezTo>
                  <a:pt x="1686697" y="4504408"/>
                  <a:pt x="1698684" y="4516395"/>
                  <a:pt x="1713471" y="4516395"/>
                </a:cubicBezTo>
                <a:lnTo>
                  <a:pt x="2475469" y="4516395"/>
                </a:lnTo>
                <a:cubicBezTo>
                  <a:pt x="2490256" y="4516395"/>
                  <a:pt x="2502243" y="4504408"/>
                  <a:pt x="2502243" y="4489621"/>
                </a:cubicBezTo>
                <a:close/>
                <a:moveTo>
                  <a:pt x="3021231" y="480896"/>
                </a:moveTo>
                <a:cubicBezTo>
                  <a:pt x="3021231" y="375524"/>
                  <a:pt x="2935811" y="290104"/>
                  <a:pt x="2830439" y="290104"/>
                </a:cubicBezTo>
                <a:lnTo>
                  <a:pt x="444108" y="290104"/>
                </a:lnTo>
                <a:cubicBezTo>
                  <a:pt x="338736" y="290104"/>
                  <a:pt x="253316" y="375524"/>
                  <a:pt x="253316" y="480896"/>
                </a:cubicBezTo>
                <a:lnTo>
                  <a:pt x="253316" y="4029043"/>
                </a:lnTo>
                <a:cubicBezTo>
                  <a:pt x="253316" y="4134415"/>
                  <a:pt x="338736" y="4219835"/>
                  <a:pt x="444108" y="4219835"/>
                </a:cubicBezTo>
                <a:lnTo>
                  <a:pt x="2830439" y="4219835"/>
                </a:lnTo>
                <a:cubicBezTo>
                  <a:pt x="2935811" y="4219835"/>
                  <a:pt x="3021231" y="4134415"/>
                  <a:pt x="3021231" y="4029043"/>
                </a:cubicBezTo>
                <a:close/>
                <a:moveTo>
                  <a:pt x="3286897" y="226566"/>
                </a:moveTo>
                <a:lnTo>
                  <a:pt x="3286897" y="4431931"/>
                </a:lnTo>
                <a:cubicBezTo>
                  <a:pt x="3286897" y="4557060"/>
                  <a:pt x="3185460" y="4658497"/>
                  <a:pt x="3060331" y="4658497"/>
                </a:cubicBezTo>
                <a:lnTo>
                  <a:pt x="226566" y="4658497"/>
                </a:lnTo>
                <a:cubicBezTo>
                  <a:pt x="101437" y="4658497"/>
                  <a:pt x="0" y="4557060"/>
                  <a:pt x="0" y="4431931"/>
                </a:cubicBezTo>
                <a:lnTo>
                  <a:pt x="0" y="226566"/>
                </a:lnTo>
                <a:cubicBezTo>
                  <a:pt x="0" y="101437"/>
                  <a:pt x="101437" y="0"/>
                  <a:pt x="226566" y="0"/>
                </a:cubicBezTo>
                <a:lnTo>
                  <a:pt x="3060331" y="0"/>
                </a:lnTo>
                <a:cubicBezTo>
                  <a:pt x="3185460" y="0"/>
                  <a:pt x="3286897" y="101437"/>
                  <a:pt x="3286897" y="226566"/>
                </a:cubicBezTo>
                <a:close/>
              </a:path>
            </a:pathLst>
          </a:custGeom>
          <a:solidFill>
            <a:schemeClr val="tx1"/>
          </a:solid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121898" tIns="60949" rIns="121898" bIns="60949" numCol="1" rtlCol="0" anchor="ctr" anchorCtr="0" compatLnSpc="1">
            <a:prstTxWarp prst="textNoShape">
              <a:avLst/>
            </a:prstTxWarp>
          </a:bodyPr>
          <a:lstStyle/>
          <a:p>
            <a:pPr defTabSz="822795"/>
            <a:endParaRPr lang="en-US" sz="2266" spc="-134" dirty="0">
              <a:solidFill>
                <a:prstClr val="white"/>
              </a:solidFill>
              <a:latin typeface="Segoe Light" pitchFamily="34" charset="0"/>
            </a:endParaRPr>
          </a:p>
        </p:txBody>
      </p:sp>
      <p:cxnSp>
        <p:nvCxnSpPr>
          <p:cNvPr id="30" name="Straight Arrow Connector 29"/>
          <p:cNvCxnSpPr/>
          <p:nvPr/>
        </p:nvCxnSpPr>
        <p:spPr>
          <a:xfrm>
            <a:off x="8673003" y="2503413"/>
            <a:ext cx="1660035" cy="0"/>
          </a:xfrm>
          <a:prstGeom prst="straightConnector1">
            <a:avLst/>
          </a:prstGeom>
          <a:ln w="38100">
            <a:solidFill>
              <a:schemeClr val="accent5">
                <a:alpha val="50000"/>
              </a:schemeClr>
            </a:solidFill>
            <a:headEnd type="none"/>
            <a:tailEnd type="triangle"/>
          </a:ln>
        </p:spPr>
        <p:style>
          <a:lnRef idx="3">
            <a:schemeClr val="dk1"/>
          </a:lnRef>
          <a:fillRef idx="0">
            <a:schemeClr val="dk1"/>
          </a:fillRef>
          <a:effectRef idx="2">
            <a:schemeClr val="dk1"/>
          </a:effectRef>
          <a:fontRef idx="minor">
            <a:schemeClr val="tx1"/>
          </a:fontRef>
        </p:style>
      </p:cxnSp>
      <p:cxnSp>
        <p:nvCxnSpPr>
          <p:cNvPr id="31" name="Straight Arrow Connector 30"/>
          <p:cNvCxnSpPr/>
          <p:nvPr/>
        </p:nvCxnSpPr>
        <p:spPr>
          <a:xfrm flipH="1" flipV="1">
            <a:off x="8778407" y="3406869"/>
            <a:ext cx="1709758" cy="1549941"/>
          </a:xfrm>
          <a:prstGeom prst="straightConnector1">
            <a:avLst/>
          </a:prstGeom>
          <a:ln w="38100">
            <a:solidFill>
              <a:schemeClr val="accent4">
                <a:alpha val="50000"/>
              </a:schemeClr>
            </a:solidFill>
            <a:headEnd type="none"/>
            <a:tailEnd type="triangle"/>
          </a:ln>
        </p:spPr>
        <p:style>
          <a:lnRef idx="3">
            <a:schemeClr val="dk1"/>
          </a:lnRef>
          <a:fillRef idx="0">
            <a:schemeClr val="dk1"/>
          </a:fillRef>
          <a:effectRef idx="2">
            <a:schemeClr val="dk1"/>
          </a:effectRef>
          <a:fontRef idx="minor">
            <a:schemeClr val="tx1"/>
          </a:fontRef>
        </p:style>
      </p:cxnSp>
      <p:grpSp>
        <p:nvGrpSpPr>
          <p:cNvPr id="34" name="Group 33"/>
          <p:cNvGrpSpPr/>
          <p:nvPr/>
        </p:nvGrpSpPr>
        <p:grpSpPr>
          <a:xfrm>
            <a:off x="9974561" y="2158280"/>
            <a:ext cx="1761070" cy="1209119"/>
            <a:chOff x="8773626" y="2156700"/>
            <a:chExt cx="1726696" cy="1185519"/>
          </a:xfrm>
          <a:solidFill>
            <a:schemeClr val="bg2"/>
          </a:solidFill>
        </p:grpSpPr>
        <p:grpSp>
          <p:nvGrpSpPr>
            <p:cNvPr id="36" name="Group 35"/>
            <p:cNvGrpSpPr/>
            <p:nvPr/>
          </p:nvGrpSpPr>
          <p:grpSpPr>
            <a:xfrm>
              <a:off x="8773626" y="2156700"/>
              <a:ext cx="1726696" cy="1185519"/>
              <a:chOff x="4879203" y="2324936"/>
              <a:chExt cx="1726696" cy="1185519"/>
            </a:xfrm>
            <a:grpFill/>
          </p:grpSpPr>
          <p:sp>
            <p:nvSpPr>
              <p:cNvPr id="38" name="Rectangle 37"/>
              <p:cNvSpPr/>
              <p:nvPr/>
            </p:nvSpPr>
            <p:spPr bwMode="auto">
              <a:xfrm>
                <a:off x="4879203" y="2324936"/>
                <a:ext cx="1726696" cy="1185519"/>
              </a:xfrm>
              <a:prstGeom prst="rect">
                <a:avLst/>
              </a:prstGeom>
              <a:noFill/>
              <a:ln>
                <a:no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124342" tIns="62171" rIns="124342" bIns="62171" numCol="1" rtlCol="0" anchor="ctr" anchorCtr="0" compatLnSpc="1">
                <a:prstTxWarp prst="textNoShape">
                  <a:avLst/>
                </a:prstTxWarp>
              </a:bodyPr>
              <a:lstStyle/>
              <a:p>
                <a:pPr algn="ctr" defTabSz="932289" fontAlgn="base">
                  <a:spcBef>
                    <a:spcPct val="0"/>
                  </a:spcBef>
                  <a:spcAft>
                    <a:spcPct val="0"/>
                  </a:spcAft>
                </a:pPr>
                <a:endParaRPr lang="en-US" sz="1496" dirty="0">
                  <a:solidFill>
                    <a:prstClr val="white"/>
                  </a:solidFill>
                </a:endParaRPr>
              </a:p>
            </p:txBody>
          </p:sp>
          <p:sp>
            <p:nvSpPr>
              <p:cNvPr id="39" name="TextBox 38"/>
              <p:cNvSpPr txBox="1"/>
              <p:nvPr/>
            </p:nvSpPr>
            <p:spPr>
              <a:xfrm>
                <a:off x="4929824" y="3064868"/>
                <a:ext cx="1454353" cy="225698"/>
              </a:xfrm>
              <a:prstGeom prst="rect">
                <a:avLst/>
              </a:prstGeom>
              <a:noFill/>
            </p:spPr>
            <p:txBody>
              <a:bodyPr wrap="none" lIns="124347" tIns="0" rIns="0" bIns="0" rtlCol="0">
                <a:spAutoFit/>
              </a:bodyPr>
              <a:lstStyle/>
              <a:p>
                <a:pPr algn="ctr" defTabSz="932596"/>
                <a:r>
                  <a:rPr lang="en-US" sz="1496" dirty="0" smtClean="0">
                    <a:latin typeface="Segoe" pitchFamily="34" charset="0"/>
                  </a:rPr>
                  <a:t>Notification </a:t>
                </a:r>
                <a:r>
                  <a:rPr lang="en-US" sz="1496" dirty="0">
                    <a:latin typeface="Segoe" pitchFamily="34" charset="0"/>
                  </a:rPr>
                  <a:t>Hub</a:t>
                </a:r>
              </a:p>
            </p:txBody>
          </p:sp>
        </p:grpSp>
        <p:sp>
          <p:nvSpPr>
            <p:cNvPr id="37" name="Freeform 73"/>
            <p:cNvSpPr>
              <a:spLocks noEditPoints="1"/>
            </p:cNvSpPr>
            <p:nvPr/>
          </p:nvSpPr>
          <p:spPr bwMode="auto">
            <a:xfrm>
              <a:off x="9313829" y="2276958"/>
              <a:ext cx="601662" cy="580975"/>
            </a:xfrm>
            <a:custGeom>
              <a:avLst/>
              <a:gdLst>
                <a:gd name="T0" fmla="*/ 1799 w 2278"/>
                <a:gd name="T1" fmla="*/ 879 h 2201"/>
                <a:gd name="T2" fmla="*/ 1711 w 2278"/>
                <a:gd name="T3" fmla="*/ 335 h 2201"/>
                <a:gd name="T4" fmla="*/ 1363 w 2278"/>
                <a:gd name="T5" fmla="*/ 315 h 2201"/>
                <a:gd name="T6" fmla="*/ 1068 w 2278"/>
                <a:gd name="T7" fmla="*/ 0 h 2201"/>
                <a:gd name="T8" fmla="*/ 810 w 2278"/>
                <a:gd name="T9" fmla="*/ 412 h 2201"/>
                <a:gd name="T10" fmla="*/ 408 w 2278"/>
                <a:gd name="T11" fmla="*/ 325 h 2201"/>
                <a:gd name="T12" fmla="*/ 246 w 2278"/>
                <a:gd name="T13" fmla="*/ 841 h 2201"/>
                <a:gd name="T14" fmla="*/ 0 w 2278"/>
                <a:gd name="T15" fmla="*/ 1138 h 2201"/>
                <a:gd name="T16" fmla="*/ 338 w 2278"/>
                <a:gd name="T17" fmla="*/ 1396 h 2201"/>
                <a:gd name="T18" fmla="*/ 166 w 2278"/>
                <a:gd name="T19" fmla="*/ 1885 h 2201"/>
                <a:gd name="T20" fmla="*/ 769 w 2278"/>
                <a:gd name="T21" fmla="*/ 1966 h 2201"/>
                <a:gd name="T22" fmla="*/ 1053 w 2278"/>
                <a:gd name="T23" fmla="*/ 2200 h 2201"/>
                <a:gd name="T24" fmla="*/ 1081 w 2278"/>
                <a:gd name="T25" fmla="*/ 2201 h 2201"/>
                <a:gd name="T26" fmla="*/ 1184 w 2278"/>
                <a:gd name="T27" fmla="*/ 1949 h 2201"/>
                <a:gd name="T28" fmla="*/ 1666 w 2278"/>
                <a:gd name="T29" fmla="*/ 1872 h 2201"/>
                <a:gd name="T30" fmla="*/ 1874 w 2278"/>
                <a:gd name="T31" fmla="*/ 1743 h 2201"/>
                <a:gd name="T32" fmla="*/ 2060 w 2278"/>
                <a:gd name="T33" fmla="*/ 1273 h 2201"/>
                <a:gd name="T34" fmla="*/ 1940 w 2278"/>
                <a:gd name="T35" fmla="*/ 1369 h 2201"/>
                <a:gd name="T36" fmla="*/ 1385 w 2278"/>
                <a:gd name="T37" fmla="*/ 1279 h 2201"/>
                <a:gd name="T38" fmla="*/ 1837 w 2278"/>
                <a:gd name="T39" fmla="*/ 1733 h 2201"/>
                <a:gd name="T40" fmla="*/ 1302 w 2278"/>
                <a:gd name="T41" fmla="*/ 1393 h 2201"/>
                <a:gd name="T42" fmla="*/ 1433 w 2278"/>
                <a:gd name="T43" fmla="*/ 1759 h 2201"/>
                <a:gd name="T44" fmla="*/ 1193 w 2278"/>
                <a:gd name="T45" fmla="*/ 1461 h 2201"/>
                <a:gd name="T46" fmla="*/ 1156 w 2278"/>
                <a:gd name="T47" fmla="*/ 1924 h 2201"/>
                <a:gd name="T48" fmla="*/ 1053 w 2278"/>
                <a:gd name="T49" fmla="*/ 1484 h 2201"/>
                <a:gd name="T50" fmla="*/ 878 w 2278"/>
                <a:gd name="T51" fmla="*/ 1857 h 2201"/>
                <a:gd name="T52" fmla="*/ 804 w 2278"/>
                <a:gd name="T53" fmla="*/ 1753 h 2201"/>
                <a:gd name="T54" fmla="*/ 438 w 2278"/>
                <a:gd name="T55" fmla="*/ 1789 h 2201"/>
                <a:gd name="T56" fmla="*/ 369 w 2278"/>
                <a:gd name="T57" fmla="*/ 1741 h 2201"/>
                <a:gd name="T58" fmla="*/ 551 w 2278"/>
                <a:gd name="T59" fmla="*/ 1362 h 2201"/>
                <a:gd name="T60" fmla="*/ 447 w 2278"/>
                <a:gd name="T61" fmla="*/ 1287 h 2201"/>
                <a:gd name="T62" fmla="*/ 723 w 2278"/>
                <a:gd name="T63" fmla="*/ 1153 h 2201"/>
                <a:gd name="T64" fmla="*/ 253 w 2278"/>
                <a:gd name="T65" fmla="*/ 1023 h 2201"/>
                <a:gd name="T66" fmla="*/ 745 w 2278"/>
                <a:gd name="T67" fmla="*/ 1014 h 2201"/>
                <a:gd name="T68" fmla="*/ 386 w 2278"/>
                <a:gd name="T69" fmla="*/ 736 h 2201"/>
                <a:gd name="T70" fmla="*/ 813 w 2278"/>
                <a:gd name="T71" fmla="*/ 904 h 2201"/>
                <a:gd name="T72" fmla="*/ 701 w 2278"/>
                <a:gd name="T73" fmla="*/ 530 h 2201"/>
                <a:gd name="T74" fmla="*/ 944 w 2278"/>
                <a:gd name="T75" fmla="*/ 815 h 2201"/>
                <a:gd name="T76" fmla="*/ 996 w 2278"/>
                <a:gd name="T77" fmla="*/ 287 h 2201"/>
                <a:gd name="T78" fmla="*/ 1083 w 2278"/>
                <a:gd name="T79" fmla="*/ 792 h 2201"/>
                <a:gd name="T80" fmla="*/ 1253 w 2278"/>
                <a:gd name="T81" fmla="*/ 424 h 2201"/>
                <a:gd name="T82" fmla="*/ 1331 w 2278"/>
                <a:gd name="T83" fmla="*/ 529 h 2201"/>
                <a:gd name="T84" fmla="*/ 1558 w 2278"/>
                <a:gd name="T85" fmla="*/ 488 h 2201"/>
                <a:gd name="T86" fmla="*/ 1618 w 2278"/>
                <a:gd name="T87" fmla="*/ 610 h 2201"/>
                <a:gd name="T88" fmla="*/ 1586 w 2278"/>
                <a:gd name="T89" fmla="*/ 914 h 2201"/>
                <a:gd name="T90" fmla="*/ 1690 w 2278"/>
                <a:gd name="T91" fmla="*/ 989 h 2201"/>
                <a:gd name="T92" fmla="*/ 1414 w 2278"/>
                <a:gd name="T93" fmla="*/ 1123 h 2201"/>
                <a:gd name="T94" fmla="*/ 2028 w 2278"/>
                <a:gd name="T95" fmla="*/ 1253 h 2201"/>
                <a:gd name="T96" fmla="*/ 1292 w 2278"/>
                <a:gd name="T97" fmla="*/ 936 h 2201"/>
                <a:gd name="T98" fmla="*/ 1083 w 2278"/>
                <a:gd name="T99" fmla="*/ 837 h 2201"/>
                <a:gd name="T100" fmla="*/ 945 w 2278"/>
                <a:gd name="T101" fmla="*/ 863 h 2201"/>
                <a:gd name="T102" fmla="*/ 787 w 2278"/>
                <a:gd name="T103" fmla="*/ 1031 h 2201"/>
                <a:gd name="T104" fmla="*/ 787 w 2278"/>
                <a:gd name="T105" fmla="*/ 1245 h 2201"/>
                <a:gd name="T106" fmla="*/ 945 w 2278"/>
                <a:gd name="T107" fmla="*/ 1412 h 2201"/>
                <a:gd name="T108" fmla="*/ 1083 w 2278"/>
                <a:gd name="T109" fmla="*/ 1439 h 2201"/>
                <a:gd name="T110" fmla="*/ 1292 w 2278"/>
                <a:gd name="T111" fmla="*/ 1340 h 2201"/>
                <a:gd name="T112" fmla="*/ 1370 w 2278"/>
                <a:gd name="T113" fmla="*/ 1138 h 2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78" h="2201">
                  <a:moveTo>
                    <a:pt x="2125" y="983"/>
                  </a:moveTo>
                  <a:cubicBezTo>
                    <a:pt x="2074" y="983"/>
                    <a:pt x="2030" y="1007"/>
                    <a:pt x="2002" y="1045"/>
                  </a:cubicBezTo>
                  <a:cubicBezTo>
                    <a:pt x="1787" y="929"/>
                    <a:pt x="1787" y="929"/>
                    <a:pt x="1787" y="929"/>
                  </a:cubicBezTo>
                  <a:cubicBezTo>
                    <a:pt x="1795" y="914"/>
                    <a:pt x="1799" y="897"/>
                    <a:pt x="1799" y="879"/>
                  </a:cubicBezTo>
                  <a:cubicBezTo>
                    <a:pt x="1799" y="828"/>
                    <a:pt x="1764" y="785"/>
                    <a:pt x="1715" y="773"/>
                  </a:cubicBezTo>
                  <a:cubicBezTo>
                    <a:pt x="1729" y="640"/>
                    <a:pt x="1729" y="640"/>
                    <a:pt x="1729" y="640"/>
                  </a:cubicBezTo>
                  <a:cubicBezTo>
                    <a:pt x="1805" y="630"/>
                    <a:pt x="1863" y="566"/>
                    <a:pt x="1863" y="488"/>
                  </a:cubicBezTo>
                  <a:cubicBezTo>
                    <a:pt x="1863" y="404"/>
                    <a:pt x="1795" y="335"/>
                    <a:pt x="1711" y="335"/>
                  </a:cubicBezTo>
                  <a:cubicBezTo>
                    <a:pt x="1645" y="335"/>
                    <a:pt x="1589" y="377"/>
                    <a:pt x="1567" y="435"/>
                  </a:cubicBezTo>
                  <a:cubicBezTo>
                    <a:pt x="1472" y="427"/>
                    <a:pt x="1472" y="427"/>
                    <a:pt x="1472" y="427"/>
                  </a:cubicBezTo>
                  <a:cubicBezTo>
                    <a:pt x="1472" y="426"/>
                    <a:pt x="1472" y="425"/>
                    <a:pt x="1472" y="424"/>
                  </a:cubicBezTo>
                  <a:cubicBezTo>
                    <a:pt x="1472" y="364"/>
                    <a:pt x="1423" y="315"/>
                    <a:pt x="1363" y="315"/>
                  </a:cubicBezTo>
                  <a:cubicBezTo>
                    <a:pt x="1334" y="315"/>
                    <a:pt x="1309" y="326"/>
                    <a:pt x="1289" y="343"/>
                  </a:cubicBezTo>
                  <a:cubicBezTo>
                    <a:pt x="1187" y="250"/>
                    <a:pt x="1187" y="250"/>
                    <a:pt x="1187" y="250"/>
                  </a:cubicBezTo>
                  <a:cubicBezTo>
                    <a:pt x="1208" y="223"/>
                    <a:pt x="1221" y="190"/>
                    <a:pt x="1221" y="153"/>
                  </a:cubicBezTo>
                  <a:cubicBezTo>
                    <a:pt x="1221" y="69"/>
                    <a:pt x="1153" y="0"/>
                    <a:pt x="1068" y="0"/>
                  </a:cubicBezTo>
                  <a:cubicBezTo>
                    <a:pt x="984" y="0"/>
                    <a:pt x="916" y="69"/>
                    <a:pt x="916" y="153"/>
                  </a:cubicBezTo>
                  <a:cubicBezTo>
                    <a:pt x="916" y="197"/>
                    <a:pt x="935" y="237"/>
                    <a:pt x="965" y="265"/>
                  </a:cubicBezTo>
                  <a:cubicBezTo>
                    <a:pt x="856" y="422"/>
                    <a:pt x="856" y="422"/>
                    <a:pt x="856" y="422"/>
                  </a:cubicBezTo>
                  <a:cubicBezTo>
                    <a:pt x="842" y="416"/>
                    <a:pt x="827" y="412"/>
                    <a:pt x="810" y="412"/>
                  </a:cubicBezTo>
                  <a:cubicBezTo>
                    <a:pt x="760" y="412"/>
                    <a:pt x="717" y="446"/>
                    <a:pt x="705" y="493"/>
                  </a:cubicBezTo>
                  <a:cubicBezTo>
                    <a:pt x="561" y="480"/>
                    <a:pt x="561" y="480"/>
                    <a:pt x="561" y="480"/>
                  </a:cubicBezTo>
                  <a:cubicBezTo>
                    <a:pt x="561" y="480"/>
                    <a:pt x="561" y="479"/>
                    <a:pt x="561" y="478"/>
                  </a:cubicBezTo>
                  <a:cubicBezTo>
                    <a:pt x="561" y="394"/>
                    <a:pt x="493" y="325"/>
                    <a:pt x="408" y="325"/>
                  </a:cubicBezTo>
                  <a:cubicBezTo>
                    <a:pt x="324" y="325"/>
                    <a:pt x="256" y="394"/>
                    <a:pt x="256" y="478"/>
                  </a:cubicBezTo>
                  <a:cubicBezTo>
                    <a:pt x="256" y="546"/>
                    <a:pt x="300" y="603"/>
                    <a:pt x="362" y="623"/>
                  </a:cubicBezTo>
                  <a:cubicBezTo>
                    <a:pt x="348" y="732"/>
                    <a:pt x="348" y="732"/>
                    <a:pt x="348" y="732"/>
                  </a:cubicBezTo>
                  <a:cubicBezTo>
                    <a:pt x="291" y="736"/>
                    <a:pt x="246" y="783"/>
                    <a:pt x="246" y="841"/>
                  </a:cubicBezTo>
                  <a:cubicBezTo>
                    <a:pt x="246" y="873"/>
                    <a:pt x="259" y="901"/>
                    <a:pt x="281" y="921"/>
                  </a:cubicBezTo>
                  <a:cubicBezTo>
                    <a:pt x="221" y="1002"/>
                    <a:pt x="221" y="1002"/>
                    <a:pt x="221" y="1002"/>
                  </a:cubicBezTo>
                  <a:cubicBezTo>
                    <a:pt x="201" y="991"/>
                    <a:pt x="177" y="985"/>
                    <a:pt x="153" y="985"/>
                  </a:cubicBezTo>
                  <a:cubicBezTo>
                    <a:pt x="68" y="985"/>
                    <a:pt x="0" y="1054"/>
                    <a:pt x="0" y="1138"/>
                  </a:cubicBezTo>
                  <a:cubicBezTo>
                    <a:pt x="0" y="1222"/>
                    <a:pt x="68" y="1291"/>
                    <a:pt x="153" y="1291"/>
                  </a:cubicBezTo>
                  <a:cubicBezTo>
                    <a:pt x="190" y="1291"/>
                    <a:pt x="225" y="1277"/>
                    <a:pt x="251" y="1254"/>
                  </a:cubicBezTo>
                  <a:cubicBezTo>
                    <a:pt x="354" y="1339"/>
                    <a:pt x="354" y="1339"/>
                    <a:pt x="354" y="1339"/>
                  </a:cubicBezTo>
                  <a:cubicBezTo>
                    <a:pt x="344" y="1356"/>
                    <a:pt x="338" y="1375"/>
                    <a:pt x="338" y="1396"/>
                  </a:cubicBezTo>
                  <a:cubicBezTo>
                    <a:pt x="338" y="1436"/>
                    <a:pt x="359" y="1471"/>
                    <a:pt x="392" y="1490"/>
                  </a:cubicBezTo>
                  <a:cubicBezTo>
                    <a:pt x="332" y="1733"/>
                    <a:pt x="332" y="1733"/>
                    <a:pt x="332" y="1733"/>
                  </a:cubicBezTo>
                  <a:cubicBezTo>
                    <a:pt x="328" y="1732"/>
                    <a:pt x="323" y="1732"/>
                    <a:pt x="319" y="1732"/>
                  </a:cubicBezTo>
                  <a:cubicBezTo>
                    <a:pt x="235" y="1732"/>
                    <a:pt x="166" y="1800"/>
                    <a:pt x="166" y="1885"/>
                  </a:cubicBezTo>
                  <a:cubicBezTo>
                    <a:pt x="166" y="1969"/>
                    <a:pt x="235" y="2038"/>
                    <a:pt x="319" y="2038"/>
                  </a:cubicBezTo>
                  <a:cubicBezTo>
                    <a:pt x="399" y="2038"/>
                    <a:pt x="464" y="1977"/>
                    <a:pt x="471" y="1899"/>
                  </a:cubicBezTo>
                  <a:cubicBezTo>
                    <a:pt x="664" y="1884"/>
                    <a:pt x="664" y="1884"/>
                    <a:pt x="664" y="1884"/>
                  </a:cubicBezTo>
                  <a:cubicBezTo>
                    <a:pt x="676" y="1931"/>
                    <a:pt x="718" y="1966"/>
                    <a:pt x="769" y="1966"/>
                  </a:cubicBezTo>
                  <a:cubicBezTo>
                    <a:pt x="802" y="1966"/>
                    <a:pt x="832" y="1951"/>
                    <a:pt x="852" y="1928"/>
                  </a:cubicBezTo>
                  <a:cubicBezTo>
                    <a:pt x="931" y="1982"/>
                    <a:pt x="931" y="1982"/>
                    <a:pt x="931" y="1982"/>
                  </a:cubicBezTo>
                  <a:cubicBezTo>
                    <a:pt x="921" y="2002"/>
                    <a:pt x="916" y="2024"/>
                    <a:pt x="916" y="2049"/>
                  </a:cubicBezTo>
                  <a:cubicBezTo>
                    <a:pt x="916" y="2128"/>
                    <a:pt x="976" y="2193"/>
                    <a:pt x="1053" y="2200"/>
                  </a:cubicBezTo>
                  <a:cubicBezTo>
                    <a:pt x="1053" y="2201"/>
                    <a:pt x="1053" y="2201"/>
                    <a:pt x="1053" y="2201"/>
                  </a:cubicBezTo>
                  <a:cubicBezTo>
                    <a:pt x="1056" y="2201"/>
                    <a:pt x="1056" y="2201"/>
                    <a:pt x="1056" y="2201"/>
                  </a:cubicBezTo>
                  <a:cubicBezTo>
                    <a:pt x="1060" y="2201"/>
                    <a:pt x="1064" y="2201"/>
                    <a:pt x="1068" y="2201"/>
                  </a:cubicBezTo>
                  <a:cubicBezTo>
                    <a:pt x="1073" y="2201"/>
                    <a:pt x="1077" y="2201"/>
                    <a:pt x="1081" y="2201"/>
                  </a:cubicBezTo>
                  <a:cubicBezTo>
                    <a:pt x="1083" y="2201"/>
                    <a:pt x="1083" y="2201"/>
                    <a:pt x="1083" y="2201"/>
                  </a:cubicBezTo>
                  <a:cubicBezTo>
                    <a:pt x="1083" y="2201"/>
                    <a:pt x="1083" y="2201"/>
                    <a:pt x="1083" y="2201"/>
                  </a:cubicBezTo>
                  <a:cubicBezTo>
                    <a:pt x="1161" y="2193"/>
                    <a:pt x="1221" y="2128"/>
                    <a:pt x="1221" y="2049"/>
                  </a:cubicBezTo>
                  <a:cubicBezTo>
                    <a:pt x="1221" y="2011"/>
                    <a:pt x="1207" y="1976"/>
                    <a:pt x="1184" y="1949"/>
                  </a:cubicBezTo>
                  <a:cubicBezTo>
                    <a:pt x="1268" y="1853"/>
                    <a:pt x="1268" y="1853"/>
                    <a:pt x="1268" y="1853"/>
                  </a:cubicBezTo>
                  <a:cubicBezTo>
                    <a:pt x="1285" y="1863"/>
                    <a:pt x="1304" y="1869"/>
                    <a:pt x="1324" y="1869"/>
                  </a:cubicBezTo>
                  <a:cubicBezTo>
                    <a:pt x="1364" y="1869"/>
                    <a:pt x="1399" y="1847"/>
                    <a:pt x="1418" y="1815"/>
                  </a:cubicBezTo>
                  <a:cubicBezTo>
                    <a:pt x="1666" y="1872"/>
                    <a:pt x="1666" y="1872"/>
                    <a:pt x="1666" y="1872"/>
                  </a:cubicBezTo>
                  <a:cubicBezTo>
                    <a:pt x="1665" y="1876"/>
                    <a:pt x="1665" y="1880"/>
                    <a:pt x="1665" y="1885"/>
                  </a:cubicBezTo>
                  <a:cubicBezTo>
                    <a:pt x="1665" y="1969"/>
                    <a:pt x="1734" y="2038"/>
                    <a:pt x="1818" y="2038"/>
                  </a:cubicBezTo>
                  <a:cubicBezTo>
                    <a:pt x="1902" y="2038"/>
                    <a:pt x="1971" y="1969"/>
                    <a:pt x="1971" y="1885"/>
                  </a:cubicBezTo>
                  <a:cubicBezTo>
                    <a:pt x="1971" y="1820"/>
                    <a:pt x="1931" y="1765"/>
                    <a:pt x="1874" y="1743"/>
                  </a:cubicBezTo>
                  <a:cubicBezTo>
                    <a:pt x="1893" y="1572"/>
                    <a:pt x="1893" y="1572"/>
                    <a:pt x="1893" y="1572"/>
                  </a:cubicBezTo>
                  <a:cubicBezTo>
                    <a:pt x="1949" y="1567"/>
                    <a:pt x="1994" y="1520"/>
                    <a:pt x="1994" y="1463"/>
                  </a:cubicBezTo>
                  <a:cubicBezTo>
                    <a:pt x="1994" y="1436"/>
                    <a:pt x="1984" y="1412"/>
                    <a:pt x="1969" y="1393"/>
                  </a:cubicBezTo>
                  <a:cubicBezTo>
                    <a:pt x="2060" y="1273"/>
                    <a:pt x="2060" y="1273"/>
                    <a:pt x="2060" y="1273"/>
                  </a:cubicBezTo>
                  <a:cubicBezTo>
                    <a:pt x="2080" y="1283"/>
                    <a:pt x="2102" y="1288"/>
                    <a:pt x="2125" y="1288"/>
                  </a:cubicBezTo>
                  <a:cubicBezTo>
                    <a:pt x="2209" y="1288"/>
                    <a:pt x="2278" y="1220"/>
                    <a:pt x="2278" y="1135"/>
                  </a:cubicBezTo>
                  <a:cubicBezTo>
                    <a:pt x="2278" y="1051"/>
                    <a:pt x="2209" y="983"/>
                    <a:pt x="2125" y="983"/>
                  </a:cubicBezTo>
                  <a:close/>
                  <a:moveTo>
                    <a:pt x="1940" y="1369"/>
                  </a:moveTo>
                  <a:cubicBezTo>
                    <a:pt x="1924" y="1359"/>
                    <a:pt x="1905" y="1353"/>
                    <a:pt x="1884" y="1353"/>
                  </a:cubicBezTo>
                  <a:cubicBezTo>
                    <a:pt x="1838" y="1353"/>
                    <a:pt x="1798" y="1383"/>
                    <a:pt x="1782" y="1424"/>
                  </a:cubicBezTo>
                  <a:cubicBezTo>
                    <a:pt x="1392" y="1262"/>
                    <a:pt x="1392" y="1262"/>
                    <a:pt x="1392" y="1262"/>
                  </a:cubicBezTo>
                  <a:cubicBezTo>
                    <a:pt x="1390" y="1268"/>
                    <a:pt x="1387" y="1273"/>
                    <a:pt x="1385" y="1279"/>
                  </a:cubicBezTo>
                  <a:cubicBezTo>
                    <a:pt x="1777" y="1441"/>
                    <a:pt x="1777" y="1441"/>
                    <a:pt x="1777" y="1441"/>
                  </a:cubicBezTo>
                  <a:cubicBezTo>
                    <a:pt x="1776" y="1448"/>
                    <a:pt x="1775" y="1455"/>
                    <a:pt x="1775" y="1463"/>
                  </a:cubicBezTo>
                  <a:cubicBezTo>
                    <a:pt x="1775" y="1513"/>
                    <a:pt x="1809" y="1555"/>
                    <a:pt x="1855" y="1568"/>
                  </a:cubicBezTo>
                  <a:cubicBezTo>
                    <a:pt x="1837" y="1733"/>
                    <a:pt x="1837" y="1733"/>
                    <a:pt x="1837" y="1733"/>
                  </a:cubicBezTo>
                  <a:cubicBezTo>
                    <a:pt x="1831" y="1733"/>
                    <a:pt x="1825" y="1732"/>
                    <a:pt x="1818" y="1732"/>
                  </a:cubicBezTo>
                  <a:cubicBezTo>
                    <a:pt x="1781" y="1732"/>
                    <a:pt x="1746" y="1746"/>
                    <a:pt x="1720" y="1768"/>
                  </a:cubicBezTo>
                  <a:cubicBezTo>
                    <a:pt x="1324" y="1372"/>
                    <a:pt x="1324" y="1372"/>
                    <a:pt x="1324" y="1372"/>
                  </a:cubicBezTo>
                  <a:cubicBezTo>
                    <a:pt x="1317" y="1379"/>
                    <a:pt x="1310" y="1386"/>
                    <a:pt x="1302" y="1393"/>
                  </a:cubicBezTo>
                  <a:cubicBezTo>
                    <a:pt x="1699" y="1789"/>
                    <a:pt x="1699" y="1789"/>
                    <a:pt x="1699" y="1789"/>
                  </a:cubicBezTo>
                  <a:cubicBezTo>
                    <a:pt x="1688" y="1803"/>
                    <a:pt x="1679" y="1818"/>
                    <a:pt x="1674" y="1835"/>
                  </a:cubicBezTo>
                  <a:cubicBezTo>
                    <a:pt x="1432" y="1779"/>
                    <a:pt x="1432" y="1779"/>
                    <a:pt x="1432" y="1779"/>
                  </a:cubicBezTo>
                  <a:cubicBezTo>
                    <a:pt x="1433" y="1773"/>
                    <a:pt x="1433" y="1766"/>
                    <a:pt x="1433" y="1759"/>
                  </a:cubicBezTo>
                  <a:cubicBezTo>
                    <a:pt x="1433" y="1699"/>
                    <a:pt x="1385" y="1650"/>
                    <a:pt x="1324" y="1650"/>
                  </a:cubicBezTo>
                  <a:cubicBezTo>
                    <a:pt x="1313" y="1650"/>
                    <a:pt x="1302" y="1652"/>
                    <a:pt x="1292" y="1655"/>
                  </a:cubicBezTo>
                  <a:cubicBezTo>
                    <a:pt x="1209" y="1454"/>
                    <a:pt x="1209" y="1454"/>
                    <a:pt x="1209" y="1454"/>
                  </a:cubicBezTo>
                  <a:cubicBezTo>
                    <a:pt x="1204" y="1457"/>
                    <a:pt x="1198" y="1459"/>
                    <a:pt x="1193" y="1461"/>
                  </a:cubicBezTo>
                  <a:cubicBezTo>
                    <a:pt x="1276" y="1662"/>
                    <a:pt x="1276" y="1662"/>
                    <a:pt x="1276" y="1662"/>
                  </a:cubicBezTo>
                  <a:cubicBezTo>
                    <a:pt x="1240" y="1680"/>
                    <a:pt x="1215" y="1717"/>
                    <a:pt x="1215" y="1759"/>
                  </a:cubicBezTo>
                  <a:cubicBezTo>
                    <a:pt x="1215" y="1786"/>
                    <a:pt x="1224" y="1810"/>
                    <a:pt x="1240" y="1828"/>
                  </a:cubicBezTo>
                  <a:cubicBezTo>
                    <a:pt x="1156" y="1924"/>
                    <a:pt x="1156" y="1924"/>
                    <a:pt x="1156" y="1924"/>
                  </a:cubicBezTo>
                  <a:cubicBezTo>
                    <a:pt x="1135" y="1909"/>
                    <a:pt x="1110" y="1899"/>
                    <a:pt x="1083" y="1897"/>
                  </a:cubicBezTo>
                  <a:cubicBezTo>
                    <a:pt x="1083" y="1484"/>
                    <a:pt x="1083" y="1484"/>
                    <a:pt x="1083" y="1484"/>
                  </a:cubicBezTo>
                  <a:cubicBezTo>
                    <a:pt x="1078" y="1484"/>
                    <a:pt x="1073" y="1484"/>
                    <a:pt x="1068" y="1484"/>
                  </a:cubicBezTo>
                  <a:cubicBezTo>
                    <a:pt x="1063" y="1484"/>
                    <a:pt x="1058" y="1484"/>
                    <a:pt x="1053" y="1484"/>
                  </a:cubicBezTo>
                  <a:cubicBezTo>
                    <a:pt x="1053" y="1897"/>
                    <a:pt x="1053" y="1897"/>
                    <a:pt x="1053" y="1897"/>
                  </a:cubicBezTo>
                  <a:cubicBezTo>
                    <a:pt x="1013" y="1901"/>
                    <a:pt x="977" y="1920"/>
                    <a:pt x="952" y="1950"/>
                  </a:cubicBezTo>
                  <a:cubicBezTo>
                    <a:pt x="871" y="1895"/>
                    <a:pt x="871" y="1895"/>
                    <a:pt x="871" y="1895"/>
                  </a:cubicBezTo>
                  <a:cubicBezTo>
                    <a:pt x="876" y="1883"/>
                    <a:pt x="878" y="1870"/>
                    <a:pt x="878" y="1857"/>
                  </a:cubicBezTo>
                  <a:cubicBezTo>
                    <a:pt x="878" y="1815"/>
                    <a:pt x="855" y="1779"/>
                    <a:pt x="820" y="1760"/>
                  </a:cubicBezTo>
                  <a:cubicBezTo>
                    <a:pt x="944" y="1461"/>
                    <a:pt x="944" y="1461"/>
                    <a:pt x="944" y="1461"/>
                  </a:cubicBezTo>
                  <a:cubicBezTo>
                    <a:pt x="939" y="1459"/>
                    <a:pt x="933" y="1457"/>
                    <a:pt x="928" y="1454"/>
                  </a:cubicBezTo>
                  <a:cubicBezTo>
                    <a:pt x="804" y="1753"/>
                    <a:pt x="804" y="1753"/>
                    <a:pt x="804" y="1753"/>
                  </a:cubicBezTo>
                  <a:cubicBezTo>
                    <a:pt x="793" y="1749"/>
                    <a:pt x="781" y="1747"/>
                    <a:pt x="769" y="1747"/>
                  </a:cubicBezTo>
                  <a:cubicBezTo>
                    <a:pt x="712" y="1747"/>
                    <a:pt x="666" y="1791"/>
                    <a:pt x="660" y="1846"/>
                  </a:cubicBezTo>
                  <a:cubicBezTo>
                    <a:pt x="470" y="1861"/>
                    <a:pt x="470" y="1861"/>
                    <a:pt x="470" y="1861"/>
                  </a:cubicBezTo>
                  <a:cubicBezTo>
                    <a:pt x="466" y="1834"/>
                    <a:pt x="454" y="1810"/>
                    <a:pt x="438" y="1789"/>
                  </a:cubicBezTo>
                  <a:cubicBezTo>
                    <a:pt x="835" y="1393"/>
                    <a:pt x="835" y="1393"/>
                    <a:pt x="835" y="1393"/>
                  </a:cubicBezTo>
                  <a:cubicBezTo>
                    <a:pt x="827" y="1386"/>
                    <a:pt x="820" y="1379"/>
                    <a:pt x="813" y="1372"/>
                  </a:cubicBezTo>
                  <a:cubicBezTo>
                    <a:pt x="417" y="1768"/>
                    <a:pt x="417" y="1768"/>
                    <a:pt x="417" y="1768"/>
                  </a:cubicBezTo>
                  <a:cubicBezTo>
                    <a:pt x="403" y="1756"/>
                    <a:pt x="387" y="1747"/>
                    <a:pt x="369" y="1741"/>
                  </a:cubicBezTo>
                  <a:cubicBezTo>
                    <a:pt x="428" y="1504"/>
                    <a:pt x="428" y="1504"/>
                    <a:pt x="428" y="1504"/>
                  </a:cubicBezTo>
                  <a:cubicBezTo>
                    <a:pt x="434" y="1505"/>
                    <a:pt x="440" y="1505"/>
                    <a:pt x="447" y="1505"/>
                  </a:cubicBezTo>
                  <a:cubicBezTo>
                    <a:pt x="507" y="1505"/>
                    <a:pt x="556" y="1457"/>
                    <a:pt x="556" y="1396"/>
                  </a:cubicBezTo>
                  <a:cubicBezTo>
                    <a:pt x="556" y="1384"/>
                    <a:pt x="554" y="1373"/>
                    <a:pt x="551" y="1362"/>
                  </a:cubicBezTo>
                  <a:cubicBezTo>
                    <a:pt x="752" y="1279"/>
                    <a:pt x="752" y="1279"/>
                    <a:pt x="752" y="1279"/>
                  </a:cubicBezTo>
                  <a:cubicBezTo>
                    <a:pt x="750" y="1273"/>
                    <a:pt x="747" y="1268"/>
                    <a:pt x="745" y="1262"/>
                  </a:cubicBezTo>
                  <a:cubicBezTo>
                    <a:pt x="544" y="1345"/>
                    <a:pt x="544" y="1345"/>
                    <a:pt x="544" y="1345"/>
                  </a:cubicBezTo>
                  <a:cubicBezTo>
                    <a:pt x="525" y="1311"/>
                    <a:pt x="489" y="1287"/>
                    <a:pt x="447" y="1287"/>
                  </a:cubicBezTo>
                  <a:cubicBezTo>
                    <a:pt x="421" y="1287"/>
                    <a:pt x="397" y="1296"/>
                    <a:pt x="379" y="1311"/>
                  </a:cubicBezTo>
                  <a:cubicBezTo>
                    <a:pt x="277" y="1226"/>
                    <a:pt x="277" y="1226"/>
                    <a:pt x="277" y="1226"/>
                  </a:cubicBezTo>
                  <a:cubicBezTo>
                    <a:pt x="292" y="1205"/>
                    <a:pt x="302" y="1180"/>
                    <a:pt x="305" y="1153"/>
                  </a:cubicBezTo>
                  <a:cubicBezTo>
                    <a:pt x="723" y="1153"/>
                    <a:pt x="723" y="1153"/>
                    <a:pt x="723" y="1153"/>
                  </a:cubicBezTo>
                  <a:cubicBezTo>
                    <a:pt x="722" y="1148"/>
                    <a:pt x="722" y="1143"/>
                    <a:pt x="722" y="1138"/>
                  </a:cubicBezTo>
                  <a:cubicBezTo>
                    <a:pt x="722" y="1133"/>
                    <a:pt x="722" y="1128"/>
                    <a:pt x="723" y="1123"/>
                  </a:cubicBezTo>
                  <a:cubicBezTo>
                    <a:pt x="305" y="1123"/>
                    <a:pt x="305" y="1123"/>
                    <a:pt x="305" y="1123"/>
                  </a:cubicBezTo>
                  <a:cubicBezTo>
                    <a:pt x="301" y="1083"/>
                    <a:pt x="281" y="1048"/>
                    <a:pt x="253" y="1023"/>
                  </a:cubicBezTo>
                  <a:cubicBezTo>
                    <a:pt x="312" y="942"/>
                    <a:pt x="312" y="942"/>
                    <a:pt x="312" y="942"/>
                  </a:cubicBezTo>
                  <a:cubicBezTo>
                    <a:pt x="325" y="947"/>
                    <a:pt x="340" y="950"/>
                    <a:pt x="355" y="950"/>
                  </a:cubicBezTo>
                  <a:cubicBezTo>
                    <a:pt x="397" y="950"/>
                    <a:pt x="433" y="927"/>
                    <a:pt x="451" y="892"/>
                  </a:cubicBezTo>
                  <a:cubicBezTo>
                    <a:pt x="745" y="1014"/>
                    <a:pt x="745" y="1014"/>
                    <a:pt x="745" y="1014"/>
                  </a:cubicBezTo>
                  <a:cubicBezTo>
                    <a:pt x="747" y="1008"/>
                    <a:pt x="750" y="1003"/>
                    <a:pt x="752" y="997"/>
                  </a:cubicBezTo>
                  <a:cubicBezTo>
                    <a:pt x="458" y="875"/>
                    <a:pt x="458" y="875"/>
                    <a:pt x="458" y="875"/>
                  </a:cubicBezTo>
                  <a:cubicBezTo>
                    <a:pt x="462" y="865"/>
                    <a:pt x="464" y="853"/>
                    <a:pt x="464" y="841"/>
                  </a:cubicBezTo>
                  <a:cubicBezTo>
                    <a:pt x="464" y="792"/>
                    <a:pt x="431" y="750"/>
                    <a:pt x="386" y="736"/>
                  </a:cubicBezTo>
                  <a:cubicBezTo>
                    <a:pt x="399" y="630"/>
                    <a:pt x="399" y="630"/>
                    <a:pt x="399" y="630"/>
                  </a:cubicBezTo>
                  <a:cubicBezTo>
                    <a:pt x="402" y="630"/>
                    <a:pt x="405" y="631"/>
                    <a:pt x="408" y="631"/>
                  </a:cubicBezTo>
                  <a:cubicBezTo>
                    <a:pt x="445" y="631"/>
                    <a:pt x="479" y="618"/>
                    <a:pt x="505" y="596"/>
                  </a:cubicBezTo>
                  <a:cubicBezTo>
                    <a:pt x="813" y="904"/>
                    <a:pt x="813" y="904"/>
                    <a:pt x="813" y="904"/>
                  </a:cubicBezTo>
                  <a:cubicBezTo>
                    <a:pt x="820" y="897"/>
                    <a:pt x="827" y="889"/>
                    <a:pt x="835" y="883"/>
                  </a:cubicBezTo>
                  <a:cubicBezTo>
                    <a:pt x="527" y="575"/>
                    <a:pt x="527" y="575"/>
                    <a:pt x="527" y="575"/>
                  </a:cubicBezTo>
                  <a:cubicBezTo>
                    <a:pt x="540" y="558"/>
                    <a:pt x="550" y="539"/>
                    <a:pt x="556" y="518"/>
                  </a:cubicBezTo>
                  <a:cubicBezTo>
                    <a:pt x="701" y="530"/>
                    <a:pt x="701" y="530"/>
                    <a:pt x="701" y="530"/>
                  </a:cubicBezTo>
                  <a:cubicBezTo>
                    <a:pt x="706" y="587"/>
                    <a:pt x="753" y="631"/>
                    <a:pt x="810" y="631"/>
                  </a:cubicBezTo>
                  <a:cubicBezTo>
                    <a:pt x="823" y="631"/>
                    <a:pt x="835" y="628"/>
                    <a:pt x="846" y="624"/>
                  </a:cubicBezTo>
                  <a:cubicBezTo>
                    <a:pt x="928" y="822"/>
                    <a:pt x="928" y="822"/>
                    <a:pt x="928" y="822"/>
                  </a:cubicBezTo>
                  <a:cubicBezTo>
                    <a:pt x="933" y="819"/>
                    <a:pt x="939" y="817"/>
                    <a:pt x="944" y="815"/>
                  </a:cubicBezTo>
                  <a:cubicBezTo>
                    <a:pt x="863" y="617"/>
                    <a:pt x="863" y="617"/>
                    <a:pt x="863" y="617"/>
                  </a:cubicBezTo>
                  <a:cubicBezTo>
                    <a:pt x="896" y="599"/>
                    <a:pt x="919" y="563"/>
                    <a:pt x="919" y="521"/>
                  </a:cubicBezTo>
                  <a:cubicBezTo>
                    <a:pt x="919" y="491"/>
                    <a:pt x="907" y="464"/>
                    <a:pt x="887" y="444"/>
                  </a:cubicBezTo>
                  <a:cubicBezTo>
                    <a:pt x="996" y="287"/>
                    <a:pt x="996" y="287"/>
                    <a:pt x="996" y="287"/>
                  </a:cubicBezTo>
                  <a:cubicBezTo>
                    <a:pt x="1013" y="297"/>
                    <a:pt x="1033" y="303"/>
                    <a:pt x="1053" y="305"/>
                  </a:cubicBezTo>
                  <a:cubicBezTo>
                    <a:pt x="1053" y="792"/>
                    <a:pt x="1053" y="792"/>
                    <a:pt x="1053" y="792"/>
                  </a:cubicBezTo>
                  <a:cubicBezTo>
                    <a:pt x="1058" y="792"/>
                    <a:pt x="1063" y="792"/>
                    <a:pt x="1068" y="792"/>
                  </a:cubicBezTo>
                  <a:cubicBezTo>
                    <a:pt x="1073" y="792"/>
                    <a:pt x="1078" y="792"/>
                    <a:pt x="1083" y="792"/>
                  </a:cubicBezTo>
                  <a:cubicBezTo>
                    <a:pt x="1083" y="305"/>
                    <a:pt x="1083" y="305"/>
                    <a:pt x="1083" y="305"/>
                  </a:cubicBezTo>
                  <a:cubicBezTo>
                    <a:pt x="1112" y="302"/>
                    <a:pt x="1138" y="292"/>
                    <a:pt x="1159" y="276"/>
                  </a:cubicBezTo>
                  <a:cubicBezTo>
                    <a:pt x="1266" y="373"/>
                    <a:pt x="1266" y="373"/>
                    <a:pt x="1266" y="373"/>
                  </a:cubicBezTo>
                  <a:cubicBezTo>
                    <a:pt x="1258" y="388"/>
                    <a:pt x="1253" y="406"/>
                    <a:pt x="1253" y="424"/>
                  </a:cubicBezTo>
                  <a:cubicBezTo>
                    <a:pt x="1253" y="467"/>
                    <a:pt x="1278" y="504"/>
                    <a:pt x="1314" y="522"/>
                  </a:cubicBezTo>
                  <a:cubicBezTo>
                    <a:pt x="1193" y="815"/>
                    <a:pt x="1193" y="815"/>
                    <a:pt x="1193" y="815"/>
                  </a:cubicBezTo>
                  <a:cubicBezTo>
                    <a:pt x="1198" y="817"/>
                    <a:pt x="1204" y="819"/>
                    <a:pt x="1209" y="822"/>
                  </a:cubicBezTo>
                  <a:cubicBezTo>
                    <a:pt x="1331" y="529"/>
                    <a:pt x="1331" y="529"/>
                    <a:pt x="1331" y="529"/>
                  </a:cubicBezTo>
                  <a:cubicBezTo>
                    <a:pt x="1341" y="532"/>
                    <a:pt x="1351" y="533"/>
                    <a:pt x="1363" y="533"/>
                  </a:cubicBezTo>
                  <a:cubicBezTo>
                    <a:pt x="1409" y="533"/>
                    <a:pt x="1448" y="505"/>
                    <a:pt x="1464" y="464"/>
                  </a:cubicBezTo>
                  <a:cubicBezTo>
                    <a:pt x="1559" y="472"/>
                    <a:pt x="1559" y="472"/>
                    <a:pt x="1559" y="472"/>
                  </a:cubicBezTo>
                  <a:cubicBezTo>
                    <a:pt x="1558" y="477"/>
                    <a:pt x="1558" y="483"/>
                    <a:pt x="1558" y="488"/>
                  </a:cubicBezTo>
                  <a:cubicBezTo>
                    <a:pt x="1558" y="527"/>
                    <a:pt x="1572" y="562"/>
                    <a:pt x="1596" y="589"/>
                  </a:cubicBezTo>
                  <a:cubicBezTo>
                    <a:pt x="1302" y="883"/>
                    <a:pt x="1302" y="883"/>
                    <a:pt x="1302" y="883"/>
                  </a:cubicBezTo>
                  <a:cubicBezTo>
                    <a:pt x="1310" y="889"/>
                    <a:pt x="1317" y="897"/>
                    <a:pt x="1324" y="904"/>
                  </a:cubicBezTo>
                  <a:cubicBezTo>
                    <a:pt x="1618" y="610"/>
                    <a:pt x="1618" y="610"/>
                    <a:pt x="1618" y="610"/>
                  </a:cubicBezTo>
                  <a:cubicBezTo>
                    <a:pt x="1639" y="625"/>
                    <a:pt x="1664" y="636"/>
                    <a:pt x="1691" y="640"/>
                  </a:cubicBezTo>
                  <a:cubicBezTo>
                    <a:pt x="1678" y="771"/>
                    <a:pt x="1678" y="771"/>
                    <a:pt x="1678" y="771"/>
                  </a:cubicBezTo>
                  <a:cubicBezTo>
                    <a:pt x="1623" y="777"/>
                    <a:pt x="1581" y="823"/>
                    <a:pt x="1581" y="879"/>
                  </a:cubicBezTo>
                  <a:cubicBezTo>
                    <a:pt x="1581" y="891"/>
                    <a:pt x="1583" y="903"/>
                    <a:pt x="1586" y="914"/>
                  </a:cubicBezTo>
                  <a:cubicBezTo>
                    <a:pt x="1385" y="997"/>
                    <a:pt x="1385" y="997"/>
                    <a:pt x="1385" y="997"/>
                  </a:cubicBezTo>
                  <a:cubicBezTo>
                    <a:pt x="1387" y="1003"/>
                    <a:pt x="1390" y="1008"/>
                    <a:pt x="1392" y="1014"/>
                  </a:cubicBezTo>
                  <a:cubicBezTo>
                    <a:pt x="1593" y="930"/>
                    <a:pt x="1593" y="930"/>
                    <a:pt x="1593" y="930"/>
                  </a:cubicBezTo>
                  <a:cubicBezTo>
                    <a:pt x="1612" y="965"/>
                    <a:pt x="1648" y="989"/>
                    <a:pt x="1690" y="989"/>
                  </a:cubicBezTo>
                  <a:cubicBezTo>
                    <a:pt x="1719" y="989"/>
                    <a:pt x="1745" y="978"/>
                    <a:pt x="1764" y="960"/>
                  </a:cubicBezTo>
                  <a:cubicBezTo>
                    <a:pt x="1983" y="1078"/>
                    <a:pt x="1983" y="1078"/>
                    <a:pt x="1983" y="1078"/>
                  </a:cubicBezTo>
                  <a:cubicBezTo>
                    <a:pt x="1978" y="1092"/>
                    <a:pt x="1974" y="1107"/>
                    <a:pt x="1973" y="1123"/>
                  </a:cubicBezTo>
                  <a:cubicBezTo>
                    <a:pt x="1414" y="1123"/>
                    <a:pt x="1414" y="1123"/>
                    <a:pt x="1414" y="1123"/>
                  </a:cubicBezTo>
                  <a:cubicBezTo>
                    <a:pt x="1415" y="1128"/>
                    <a:pt x="1415" y="1133"/>
                    <a:pt x="1415" y="1138"/>
                  </a:cubicBezTo>
                  <a:cubicBezTo>
                    <a:pt x="1415" y="1143"/>
                    <a:pt x="1415" y="1148"/>
                    <a:pt x="1414" y="1153"/>
                  </a:cubicBezTo>
                  <a:cubicBezTo>
                    <a:pt x="1973" y="1153"/>
                    <a:pt x="1973" y="1153"/>
                    <a:pt x="1973" y="1153"/>
                  </a:cubicBezTo>
                  <a:cubicBezTo>
                    <a:pt x="1978" y="1193"/>
                    <a:pt x="1998" y="1229"/>
                    <a:pt x="2028" y="1253"/>
                  </a:cubicBezTo>
                  <a:lnTo>
                    <a:pt x="1940" y="1369"/>
                  </a:lnTo>
                  <a:close/>
                  <a:moveTo>
                    <a:pt x="1350" y="1031"/>
                  </a:moveTo>
                  <a:cubicBezTo>
                    <a:pt x="1348" y="1025"/>
                    <a:pt x="1345" y="1020"/>
                    <a:pt x="1343" y="1014"/>
                  </a:cubicBezTo>
                  <a:cubicBezTo>
                    <a:pt x="1330" y="985"/>
                    <a:pt x="1313" y="959"/>
                    <a:pt x="1292" y="936"/>
                  </a:cubicBezTo>
                  <a:cubicBezTo>
                    <a:pt x="1285" y="928"/>
                    <a:pt x="1278" y="921"/>
                    <a:pt x="1270" y="915"/>
                  </a:cubicBezTo>
                  <a:cubicBezTo>
                    <a:pt x="1247" y="894"/>
                    <a:pt x="1221" y="876"/>
                    <a:pt x="1192" y="863"/>
                  </a:cubicBezTo>
                  <a:cubicBezTo>
                    <a:pt x="1186" y="861"/>
                    <a:pt x="1181" y="858"/>
                    <a:pt x="1175" y="856"/>
                  </a:cubicBezTo>
                  <a:cubicBezTo>
                    <a:pt x="1147" y="845"/>
                    <a:pt x="1116" y="839"/>
                    <a:pt x="1083" y="837"/>
                  </a:cubicBezTo>
                  <a:cubicBezTo>
                    <a:pt x="1079" y="837"/>
                    <a:pt x="1073" y="837"/>
                    <a:pt x="1068" y="837"/>
                  </a:cubicBezTo>
                  <a:cubicBezTo>
                    <a:pt x="1063" y="837"/>
                    <a:pt x="1058" y="837"/>
                    <a:pt x="1053" y="837"/>
                  </a:cubicBezTo>
                  <a:cubicBezTo>
                    <a:pt x="1021" y="839"/>
                    <a:pt x="990" y="845"/>
                    <a:pt x="962" y="856"/>
                  </a:cubicBezTo>
                  <a:cubicBezTo>
                    <a:pt x="956" y="858"/>
                    <a:pt x="950" y="861"/>
                    <a:pt x="945" y="863"/>
                  </a:cubicBezTo>
                  <a:cubicBezTo>
                    <a:pt x="916" y="876"/>
                    <a:pt x="890" y="894"/>
                    <a:pt x="866" y="915"/>
                  </a:cubicBezTo>
                  <a:cubicBezTo>
                    <a:pt x="859" y="921"/>
                    <a:pt x="852" y="928"/>
                    <a:pt x="845" y="936"/>
                  </a:cubicBezTo>
                  <a:cubicBezTo>
                    <a:pt x="824" y="959"/>
                    <a:pt x="807" y="985"/>
                    <a:pt x="794" y="1014"/>
                  </a:cubicBezTo>
                  <a:cubicBezTo>
                    <a:pt x="791" y="1020"/>
                    <a:pt x="789" y="1025"/>
                    <a:pt x="787" y="1031"/>
                  </a:cubicBezTo>
                  <a:cubicBezTo>
                    <a:pt x="776" y="1060"/>
                    <a:pt x="769" y="1091"/>
                    <a:pt x="768" y="1123"/>
                  </a:cubicBezTo>
                  <a:cubicBezTo>
                    <a:pt x="767" y="1128"/>
                    <a:pt x="767" y="1133"/>
                    <a:pt x="767" y="1138"/>
                  </a:cubicBezTo>
                  <a:cubicBezTo>
                    <a:pt x="767" y="1143"/>
                    <a:pt x="767" y="1148"/>
                    <a:pt x="768" y="1153"/>
                  </a:cubicBezTo>
                  <a:cubicBezTo>
                    <a:pt x="769" y="1185"/>
                    <a:pt x="776" y="1216"/>
                    <a:pt x="787" y="1245"/>
                  </a:cubicBezTo>
                  <a:cubicBezTo>
                    <a:pt x="789" y="1250"/>
                    <a:pt x="791" y="1256"/>
                    <a:pt x="794" y="1261"/>
                  </a:cubicBezTo>
                  <a:cubicBezTo>
                    <a:pt x="807" y="1290"/>
                    <a:pt x="824" y="1317"/>
                    <a:pt x="845" y="1340"/>
                  </a:cubicBezTo>
                  <a:cubicBezTo>
                    <a:pt x="852" y="1347"/>
                    <a:pt x="859" y="1354"/>
                    <a:pt x="866" y="1361"/>
                  </a:cubicBezTo>
                  <a:cubicBezTo>
                    <a:pt x="890" y="1382"/>
                    <a:pt x="916" y="1399"/>
                    <a:pt x="945" y="1412"/>
                  </a:cubicBezTo>
                  <a:cubicBezTo>
                    <a:pt x="950" y="1415"/>
                    <a:pt x="956" y="1417"/>
                    <a:pt x="962" y="1419"/>
                  </a:cubicBezTo>
                  <a:cubicBezTo>
                    <a:pt x="990" y="1430"/>
                    <a:pt x="1021" y="1437"/>
                    <a:pt x="1053" y="1439"/>
                  </a:cubicBezTo>
                  <a:cubicBezTo>
                    <a:pt x="1058" y="1439"/>
                    <a:pt x="1063" y="1439"/>
                    <a:pt x="1068" y="1439"/>
                  </a:cubicBezTo>
                  <a:cubicBezTo>
                    <a:pt x="1073" y="1439"/>
                    <a:pt x="1079" y="1439"/>
                    <a:pt x="1083" y="1439"/>
                  </a:cubicBezTo>
                  <a:cubicBezTo>
                    <a:pt x="1116" y="1437"/>
                    <a:pt x="1147" y="1430"/>
                    <a:pt x="1175" y="1419"/>
                  </a:cubicBezTo>
                  <a:cubicBezTo>
                    <a:pt x="1181" y="1417"/>
                    <a:pt x="1186" y="1415"/>
                    <a:pt x="1192" y="1412"/>
                  </a:cubicBezTo>
                  <a:cubicBezTo>
                    <a:pt x="1221" y="1399"/>
                    <a:pt x="1247" y="1382"/>
                    <a:pt x="1270" y="1361"/>
                  </a:cubicBezTo>
                  <a:cubicBezTo>
                    <a:pt x="1278" y="1354"/>
                    <a:pt x="1285" y="1347"/>
                    <a:pt x="1292" y="1340"/>
                  </a:cubicBezTo>
                  <a:cubicBezTo>
                    <a:pt x="1313" y="1317"/>
                    <a:pt x="1330" y="1290"/>
                    <a:pt x="1343" y="1261"/>
                  </a:cubicBezTo>
                  <a:cubicBezTo>
                    <a:pt x="1345" y="1256"/>
                    <a:pt x="1348" y="1250"/>
                    <a:pt x="1350" y="1245"/>
                  </a:cubicBezTo>
                  <a:cubicBezTo>
                    <a:pt x="1361" y="1216"/>
                    <a:pt x="1368" y="1185"/>
                    <a:pt x="1369" y="1153"/>
                  </a:cubicBezTo>
                  <a:cubicBezTo>
                    <a:pt x="1369" y="1148"/>
                    <a:pt x="1370" y="1143"/>
                    <a:pt x="1370" y="1138"/>
                  </a:cubicBezTo>
                  <a:cubicBezTo>
                    <a:pt x="1370" y="1133"/>
                    <a:pt x="1369" y="1128"/>
                    <a:pt x="1369" y="1123"/>
                  </a:cubicBezTo>
                  <a:cubicBezTo>
                    <a:pt x="1368" y="1091"/>
                    <a:pt x="1361" y="1060"/>
                    <a:pt x="1350" y="1031"/>
                  </a:cubicBezTo>
                  <a:close/>
                </a:path>
              </a:pathLst>
            </a:custGeom>
            <a:solidFill>
              <a:schemeClr val="tx1"/>
            </a:solidFill>
            <a:ln>
              <a:noFill/>
            </a:ln>
          </p:spPr>
          <p:txBody>
            <a:bodyPr vert="horz" wrap="square" lIns="124347" tIns="62174" rIns="124347" bIns="62174" numCol="1" anchor="t" anchorCtr="0" compatLnSpc="1">
              <a:prstTxWarp prst="textNoShape">
                <a:avLst/>
              </a:prstTxWarp>
            </a:bodyPr>
            <a:lstStyle/>
            <a:p>
              <a:pPr defTabSz="932596"/>
              <a:endParaRPr lang="en-US" sz="1904">
                <a:solidFill>
                  <a:prstClr val="white"/>
                </a:solidFill>
              </a:endParaRPr>
            </a:p>
          </p:txBody>
        </p:sp>
      </p:grpSp>
      <p:cxnSp>
        <p:nvCxnSpPr>
          <p:cNvPr id="42" name="Straight Arrow Connector 41"/>
          <p:cNvCxnSpPr/>
          <p:nvPr/>
        </p:nvCxnSpPr>
        <p:spPr>
          <a:xfrm>
            <a:off x="10832338" y="3243232"/>
            <a:ext cx="0" cy="1625631"/>
          </a:xfrm>
          <a:prstGeom prst="straightConnector1">
            <a:avLst/>
          </a:prstGeom>
          <a:ln w="38100">
            <a:solidFill>
              <a:schemeClr val="accent5">
                <a:alpha val="50000"/>
              </a:schemeClr>
            </a:solidFill>
            <a:headEnd type="none"/>
            <a:tailEnd type="triangle"/>
          </a:ln>
        </p:spPr>
        <p:style>
          <a:lnRef idx="3">
            <a:schemeClr val="dk1"/>
          </a:lnRef>
          <a:fillRef idx="0">
            <a:schemeClr val="dk1"/>
          </a:fillRef>
          <a:effectRef idx="2">
            <a:schemeClr val="dk1"/>
          </a:effectRef>
          <a:fontRef idx="minor">
            <a:schemeClr val="tx1"/>
          </a:fontRef>
        </p:style>
      </p:cxnSp>
      <p:sp>
        <p:nvSpPr>
          <p:cNvPr id="23" name="TextBox 22"/>
          <p:cNvSpPr txBox="1"/>
          <p:nvPr/>
        </p:nvSpPr>
        <p:spPr>
          <a:xfrm rot="2522746">
            <a:off x="8725970" y="3839365"/>
            <a:ext cx="1977030" cy="230191"/>
          </a:xfrm>
          <a:prstGeom prst="rect">
            <a:avLst/>
          </a:prstGeom>
          <a:noFill/>
        </p:spPr>
        <p:txBody>
          <a:bodyPr wrap="none" lIns="124347" tIns="0" rIns="0" bIns="0" rtlCol="0">
            <a:spAutoFit/>
          </a:bodyPr>
          <a:lstStyle/>
          <a:p>
            <a:pPr algn="ctr" defTabSz="932596"/>
            <a:r>
              <a:rPr lang="en-US" sz="1496" dirty="0" smtClean="0">
                <a:solidFill>
                  <a:schemeClr val="accent4"/>
                </a:solidFill>
                <a:latin typeface="Segoe" pitchFamily="34" charset="0"/>
              </a:rPr>
              <a:t>Download media/</a:t>
            </a:r>
            <a:r>
              <a:rPr lang="en-US" sz="1496" dirty="0" err="1" smtClean="0">
                <a:solidFill>
                  <a:schemeClr val="accent4"/>
                </a:solidFill>
                <a:latin typeface="Segoe" pitchFamily="34" charset="0"/>
              </a:rPr>
              <a:t>msg</a:t>
            </a:r>
            <a:endParaRPr lang="en-US" sz="1496" dirty="0">
              <a:solidFill>
                <a:schemeClr val="accent4"/>
              </a:solidFill>
              <a:latin typeface="Segoe" pitchFamily="34" charset="0"/>
            </a:endParaRPr>
          </a:p>
        </p:txBody>
      </p:sp>
      <p:sp>
        <p:nvSpPr>
          <p:cNvPr id="24" name="TextBox 23"/>
          <p:cNvSpPr txBox="1"/>
          <p:nvPr/>
        </p:nvSpPr>
        <p:spPr>
          <a:xfrm>
            <a:off x="8685225" y="1979207"/>
            <a:ext cx="1635590" cy="460382"/>
          </a:xfrm>
          <a:prstGeom prst="rect">
            <a:avLst/>
          </a:prstGeom>
          <a:noFill/>
        </p:spPr>
        <p:txBody>
          <a:bodyPr wrap="none" lIns="124347" tIns="0" rIns="0" bIns="0" rtlCol="0">
            <a:spAutoFit/>
          </a:bodyPr>
          <a:lstStyle/>
          <a:p>
            <a:pPr algn="ctr" defTabSz="932596"/>
            <a:r>
              <a:rPr lang="en-US" sz="1496" dirty="0" smtClean="0">
                <a:solidFill>
                  <a:schemeClr val="accent5"/>
                </a:solidFill>
                <a:latin typeface="Segoe" pitchFamily="34" charset="0"/>
              </a:rPr>
              <a:t>Push to sync</a:t>
            </a:r>
          </a:p>
          <a:p>
            <a:pPr algn="ctr" defTabSz="932596"/>
            <a:r>
              <a:rPr lang="en-US" sz="1496" dirty="0" smtClean="0">
                <a:solidFill>
                  <a:schemeClr val="accent5"/>
                </a:solidFill>
                <a:latin typeface="Segoe" pitchFamily="34" charset="0"/>
              </a:rPr>
              <a:t>(no sensitive info)</a:t>
            </a:r>
            <a:endParaRPr lang="en-US" sz="1496" dirty="0">
              <a:solidFill>
                <a:schemeClr val="accent5"/>
              </a:solidFill>
              <a:latin typeface="Segoe" pitchFamily="34" charset="0"/>
            </a:endParaRPr>
          </a:p>
        </p:txBody>
      </p:sp>
    </p:spTree>
    <p:extLst>
      <p:ext uri="{BB962C8B-B14F-4D97-AF65-F5344CB8AC3E}">
        <p14:creationId xmlns:p14="http://schemas.microsoft.com/office/powerpoint/2010/main" val="81107662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23" grpId="0"/>
      <p:bldP spid="2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 Push to Sync</a:t>
            </a:r>
            <a:endParaRPr lang="en-US" dirty="0"/>
          </a:p>
        </p:txBody>
      </p:sp>
    </p:spTree>
    <p:extLst>
      <p:ext uri="{BB962C8B-B14F-4D97-AF65-F5344CB8AC3E}">
        <p14:creationId xmlns:p14="http://schemas.microsoft.com/office/powerpoint/2010/main" val="4071714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Pulling it all together - Retargeting</a:t>
            </a:r>
            <a:endParaRPr lang="en-US" dirty="0"/>
          </a:p>
        </p:txBody>
      </p:sp>
      <p:sp>
        <p:nvSpPr>
          <p:cNvPr id="8" name="Text Placeholder 7"/>
          <p:cNvSpPr>
            <a:spLocks noGrp="1"/>
          </p:cNvSpPr>
          <p:nvPr>
            <p:ph type="body" sz="quarter" idx="10"/>
          </p:nvPr>
        </p:nvSpPr>
        <p:spPr>
          <a:xfrm>
            <a:off x="275482" y="1668723"/>
            <a:ext cx="7122276" cy="4835170"/>
          </a:xfrm>
        </p:spPr>
        <p:txBody>
          <a:bodyPr/>
          <a:lstStyle/>
          <a:p>
            <a:pPr marL="0" indent="0">
              <a:buNone/>
            </a:pPr>
            <a:r>
              <a:rPr lang="en-US" dirty="0" smtClean="0">
                <a:solidFill>
                  <a:schemeClr val="tx2"/>
                </a:solidFill>
              </a:rPr>
              <a:t>Send a targeted coupon</a:t>
            </a:r>
          </a:p>
          <a:p>
            <a:pPr marL="457112" lvl="1" indent="-457112">
              <a:buFont typeface="+mj-lt"/>
              <a:buAutoNum type="arabicPeriod"/>
            </a:pPr>
            <a:r>
              <a:rPr lang="en-US" sz="1800" dirty="0" smtClean="0"/>
              <a:t>Use tags for user preferences, location, system properties, </a:t>
            </a:r>
            <a:r>
              <a:rPr lang="en-US" sz="1800" dirty="0" err="1" smtClean="0"/>
              <a:t>timezone</a:t>
            </a:r>
            <a:r>
              <a:rPr lang="en-US" sz="1800" dirty="0" smtClean="0"/>
              <a:t>, …</a:t>
            </a:r>
          </a:p>
          <a:p>
            <a:pPr marL="457112" lvl="1" indent="-457112">
              <a:buFont typeface="+mj-lt"/>
              <a:buAutoNum type="arabicPeriod"/>
            </a:pPr>
            <a:r>
              <a:rPr lang="en-US" sz="1800" dirty="0" smtClean="0"/>
              <a:t>Target with tag expressions</a:t>
            </a:r>
            <a:endParaRPr lang="en-US" dirty="0" smtClean="0">
              <a:solidFill>
                <a:schemeClr val="accent2"/>
              </a:solidFill>
            </a:endParaRPr>
          </a:p>
          <a:p>
            <a:pPr marL="0" indent="0">
              <a:buNone/>
            </a:pPr>
            <a:r>
              <a:rPr lang="en-US" dirty="0" smtClean="0">
                <a:solidFill>
                  <a:schemeClr val="accent2"/>
                </a:solidFill>
              </a:rPr>
              <a:t>Push UX &amp; feedback</a:t>
            </a:r>
          </a:p>
          <a:p>
            <a:pPr marL="457112" lvl="1" indent="-457112">
              <a:buFont typeface="+mj-lt"/>
              <a:buAutoNum type="arabicPeriod"/>
            </a:pPr>
            <a:r>
              <a:rPr lang="en-US" sz="1800" dirty="0" smtClean="0"/>
              <a:t>Use Rich push &amp; push to sync to provide best UX</a:t>
            </a:r>
          </a:p>
          <a:p>
            <a:pPr marL="457112" lvl="1" indent="-457112">
              <a:buFont typeface="+mj-lt"/>
              <a:buAutoNum type="arabicPeriod"/>
            </a:pPr>
            <a:r>
              <a:rPr lang="en-US" sz="1800" dirty="0" smtClean="0"/>
              <a:t>Contextually report to your app back-end</a:t>
            </a:r>
            <a:br>
              <a:rPr lang="en-US" sz="1800" dirty="0" smtClean="0"/>
            </a:br>
            <a:r>
              <a:rPr lang="en-US" sz="1800" dirty="0" smtClean="0"/>
              <a:t>(who tapped, who visited the page, who received it)</a:t>
            </a:r>
            <a:endParaRPr lang="en-US" sz="1800" dirty="0"/>
          </a:p>
          <a:p>
            <a:pPr marL="0" indent="0">
              <a:buNone/>
            </a:pPr>
            <a:r>
              <a:rPr lang="en-US" dirty="0" smtClean="0">
                <a:solidFill>
                  <a:schemeClr val="accent3"/>
                </a:solidFill>
              </a:rPr>
              <a:t>Retarget</a:t>
            </a:r>
          </a:p>
          <a:p>
            <a:pPr marL="457112" lvl="1" indent="-457112">
              <a:buFont typeface="+mj-lt"/>
              <a:buAutoNum type="arabicPeriod"/>
            </a:pPr>
            <a:r>
              <a:rPr lang="en-US" sz="1800" dirty="0" smtClean="0"/>
              <a:t>(perform analysis on user data)</a:t>
            </a:r>
          </a:p>
          <a:p>
            <a:pPr marL="457112" lvl="1" indent="-457112">
              <a:buFont typeface="+mj-lt"/>
              <a:buAutoNum type="arabicPeriod"/>
            </a:pPr>
            <a:r>
              <a:rPr lang="en-US" sz="1800" dirty="0" smtClean="0"/>
              <a:t>Update tags from your back-end with the new information</a:t>
            </a:r>
          </a:p>
          <a:p>
            <a:pPr marL="457112" lvl="1" indent="-457112">
              <a:buFont typeface="+mj-lt"/>
              <a:buAutoNum type="arabicPeriod"/>
            </a:pPr>
            <a:r>
              <a:rPr lang="en-US" sz="1800" dirty="0" smtClean="0"/>
              <a:t>Send alternative offer to users that did not participate</a:t>
            </a:r>
            <a:endParaRPr lang="en-US" dirty="0" smtClean="0"/>
          </a:p>
        </p:txBody>
      </p:sp>
      <p:grpSp>
        <p:nvGrpSpPr>
          <p:cNvPr id="10" name="Group 9"/>
          <p:cNvGrpSpPr/>
          <p:nvPr/>
        </p:nvGrpSpPr>
        <p:grpSpPr>
          <a:xfrm>
            <a:off x="7177873" y="2110079"/>
            <a:ext cx="1230069" cy="1234956"/>
            <a:chOff x="6259896" y="3521405"/>
            <a:chExt cx="1230243" cy="1235131"/>
          </a:xfrm>
        </p:grpSpPr>
        <p:sp>
          <p:nvSpPr>
            <p:cNvPr id="11" name="Freeform 80"/>
            <p:cNvSpPr>
              <a:spLocks noEditPoints="1"/>
            </p:cNvSpPr>
            <p:nvPr/>
          </p:nvSpPr>
          <p:spPr bwMode="auto">
            <a:xfrm>
              <a:off x="6438309" y="3521405"/>
              <a:ext cx="869811" cy="914400"/>
            </a:xfrm>
            <a:custGeom>
              <a:avLst/>
              <a:gdLst>
                <a:gd name="T0" fmla="*/ 952 w 1833"/>
                <a:gd name="T1" fmla="*/ 1301 h 2225"/>
                <a:gd name="T2" fmla="*/ 882 w 1833"/>
                <a:gd name="T3" fmla="*/ 1413 h 2225"/>
                <a:gd name="T4" fmla="*/ 677 w 1833"/>
                <a:gd name="T5" fmla="*/ 2162 h 2225"/>
                <a:gd name="T6" fmla="*/ 1156 w 1833"/>
                <a:gd name="T7" fmla="*/ 2162 h 2225"/>
                <a:gd name="T8" fmla="*/ 1071 w 1833"/>
                <a:gd name="T9" fmla="*/ 2089 h 2225"/>
                <a:gd name="T10" fmla="*/ 785 w 1833"/>
                <a:gd name="T11" fmla="*/ 2039 h 2225"/>
                <a:gd name="T12" fmla="*/ 1071 w 1833"/>
                <a:gd name="T13" fmla="*/ 2089 h 2225"/>
                <a:gd name="T14" fmla="*/ 760 w 1833"/>
                <a:gd name="T15" fmla="*/ 1949 h 2225"/>
                <a:gd name="T16" fmla="*/ 1096 w 1833"/>
                <a:gd name="T17" fmla="*/ 1949 h 2225"/>
                <a:gd name="T18" fmla="*/ 1026 w 1833"/>
                <a:gd name="T19" fmla="*/ 1801 h 2225"/>
                <a:gd name="T20" fmla="*/ 1061 w 1833"/>
                <a:gd name="T21" fmla="*/ 1836 h 2225"/>
                <a:gd name="T22" fmla="*/ 260 w 1833"/>
                <a:gd name="T23" fmla="*/ 1329 h 2225"/>
                <a:gd name="T24" fmla="*/ 748 w 1833"/>
                <a:gd name="T25" fmla="*/ 1136 h 2225"/>
                <a:gd name="T26" fmla="*/ 190 w 1833"/>
                <a:gd name="T27" fmla="*/ 1329 h 2225"/>
                <a:gd name="T28" fmla="*/ 0 w 1833"/>
                <a:gd name="T29" fmla="*/ 1476 h 2225"/>
                <a:gd name="T30" fmla="*/ 416 w 1833"/>
                <a:gd name="T31" fmla="*/ 2225 h 2225"/>
                <a:gd name="T32" fmla="*/ 416 w 1833"/>
                <a:gd name="T33" fmla="*/ 1413 h 2225"/>
                <a:gd name="T34" fmla="*/ 83 w 1833"/>
                <a:gd name="T35" fmla="*/ 2064 h 2225"/>
                <a:gd name="T36" fmla="*/ 419 w 1833"/>
                <a:gd name="T37" fmla="*/ 2064 h 2225"/>
                <a:gd name="T38" fmla="*/ 108 w 1833"/>
                <a:gd name="T39" fmla="*/ 1974 h 2225"/>
                <a:gd name="T40" fmla="*/ 394 w 1833"/>
                <a:gd name="T41" fmla="*/ 1924 h 2225"/>
                <a:gd name="T42" fmla="*/ 384 w 1833"/>
                <a:gd name="T43" fmla="*/ 1836 h 2225"/>
                <a:gd name="T44" fmla="*/ 419 w 1833"/>
                <a:gd name="T45" fmla="*/ 1801 h 2225"/>
                <a:gd name="T46" fmla="*/ 1643 w 1833"/>
                <a:gd name="T47" fmla="*/ 1413 h 2225"/>
                <a:gd name="T48" fmla="*/ 1082 w 1833"/>
                <a:gd name="T49" fmla="*/ 1101 h 2225"/>
                <a:gd name="T50" fmla="*/ 1415 w 1833"/>
                <a:gd name="T51" fmla="*/ 1171 h 2225"/>
                <a:gd name="T52" fmla="*/ 1417 w 1833"/>
                <a:gd name="T53" fmla="*/ 1413 h 2225"/>
                <a:gd name="T54" fmla="*/ 1417 w 1833"/>
                <a:gd name="T55" fmla="*/ 2225 h 2225"/>
                <a:gd name="T56" fmla="*/ 1833 w 1833"/>
                <a:gd name="T57" fmla="*/ 1476 h 2225"/>
                <a:gd name="T58" fmla="*/ 1462 w 1833"/>
                <a:gd name="T59" fmla="*/ 2089 h 2225"/>
                <a:gd name="T60" fmla="*/ 1748 w 1833"/>
                <a:gd name="T61" fmla="*/ 2039 h 2225"/>
                <a:gd name="T62" fmla="*/ 1748 w 1833"/>
                <a:gd name="T63" fmla="*/ 1974 h 2225"/>
                <a:gd name="T64" fmla="*/ 1462 w 1833"/>
                <a:gd name="T65" fmla="*/ 1924 h 2225"/>
                <a:gd name="T66" fmla="*/ 1748 w 1833"/>
                <a:gd name="T67" fmla="*/ 1974 h 2225"/>
                <a:gd name="T68" fmla="*/ 1738 w 1833"/>
                <a:gd name="T69" fmla="*/ 1766 h 2225"/>
                <a:gd name="T70" fmla="*/ 650 w 1833"/>
                <a:gd name="T71" fmla="*/ 592 h 2225"/>
                <a:gd name="T72" fmla="*/ 1296 w 1833"/>
                <a:gd name="T73" fmla="*/ 113 h 2225"/>
                <a:gd name="T74" fmla="*/ 537 w 1833"/>
                <a:gd name="T75" fmla="*/ 113 h 2225"/>
                <a:gd name="T76" fmla="*/ 603 w 1833"/>
                <a:gd name="T77" fmla="*/ 113 h 2225"/>
                <a:gd name="T78" fmla="*/ 1231 w 1833"/>
                <a:gd name="T79" fmla="*/ 113 h 2225"/>
                <a:gd name="T80" fmla="*/ 650 w 1833"/>
                <a:gd name="T81" fmla="*/ 526 h 2225"/>
                <a:gd name="T82" fmla="*/ 405 w 1833"/>
                <a:gd name="T83" fmla="*/ 902 h 2225"/>
                <a:gd name="T84" fmla="*/ 803 w 1833"/>
                <a:gd name="T85" fmla="*/ 1101 h 2225"/>
                <a:gd name="T86" fmla="*/ 882 w 1833"/>
                <a:gd name="T87" fmla="*/ 1250 h 2225"/>
                <a:gd name="T88" fmla="*/ 1031 w 1833"/>
                <a:gd name="T89" fmla="*/ 1171 h 2225"/>
                <a:gd name="T90" fmla="*/ 952 w 1833"/>
                <a:gd name="T91" fmla="*/ 1021 h 2225"/>
                <a:gd name="T92" fmla="*/ 1457 w 1833"/>
                <a:gd name="T93" fmla="*/ 874 h 2225"/>
                <a:gd name="T94" fmla="*/ 1303 w 1833"/>
                <a:gd name="T95" fmla="*/ 652 h 2225"/>
                <a:gd name="T96" fmla="*/ 530 w 1833"/>
                <a:gd name="T97" fmla="*/ 652 h 2225"/>
                <a:gd name="T98" fmla="*/ 377 w 1833"/>
                <a:gd name="T99" fmla="*/ 874 h 2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33" h="2225">
                  <a:moveTo>
                    <a:pt x="1093" y="1413"/>
                  </a:moveTo>
                  <a:cubicBezTo>
                    <a:pt x="952" y="1413"/>
                    <a:pt x="952" y="1413"/>
                    <a:pt x="952" y="1413"/>
                  </a:cubicBezTo>
                  <a:cubicBezTo>
                    <a:pt x="952" y="1301"/>
                    <a:pt x="952" y="1301"/>
                    <a:pt x="952" y="1301"/>
                  </a:cubicBezTo>
                  <a:cubicBezTo>
                    <a:pt x="940" y="1304"/>
                    <a:pt x="929" y="1305"/>
                    <a:pt x="917" y="1305"/>
                  </a:cubicBezTo>
                  <a:cubicBezTo>
                    <a:pt x="905" y="1305"/>
                    <a:pt x="893" y="1304"/>
                    <a:pt x="882" y="1301"/>
                  </a:cubicBezTo>
                  <a:cubicBezTo>
                    <a:pt x="882" y="1413"/>
                    <a:pt x="882" y="1413"/>
                    <a:pt x="882" y="1413"/>
                  </a:cubicBezTo>
                  <a:cubicBezTo>
                    <a:pt x="740" y="1413"/>
                    <a:pt x="740" y="1413"/>
                    <a:pt x="740" y="1413"/>
                  </a:cubicBezTo>
                  <a:cubicBezTo>
                    <a:pt x="705" y="1413"/>
                    <a:pt x="677" y="1441"/>
                    <a:pt x="677" y="1476"/>
                  </a:cubicBezTo>
                  <a:cubicBezTo>
                    <a:pt x="677" y="2162"/>
                    <a:pt x="677" y="2162"/>
                    <a:pt x="677" y="2162"/>
                  </a:cubicBezTo>
                  <a:cubicBezTo>
                    <a:pt x="677" y="2197"/>
                    <a:pt x="705" y="2225"/>
                    <a:pt x="740" y="2225"/>
                  </a:cubicBezTo>
                  <a:cubicBezTo>
                    <a:pt x="1093" y="2225"/>
                    <a:pt x="1093" y="2225"/>
                    <a:pt x="1093" y="2225"/>
                  </a:cubicBezTo>
                  <a:cubicBezTo>
                    <a:pt x="1128" y="2225"/>
                    <a:pt x="1156" y="2197"/>
                    <a:pt x="1156" y="2162"/>
                  </a:cubicBezTo>
                  <a:cubicBezTo>
                    <a:pt x="1156" y="1476"/>
                    <a:pt x="1156" y="1476"/>
                    <a:pt x="1156" y="1476"/>
                  </a:cubicBezTo>
                  <a:cubicBezTo>
                    <a:pt x="1156" y="1441"/>
                    <a:pt x="1128" y="1413"/>
                    <a:pt x="1093" y="1413"/>
                  </a:cubicBezTo>
                  <a:close/>
                  <a:moveTo>
                    <a:pt x="1071" y="2089"/>
                  </a:moveTo>
                  <a:cubicBezTo>
                    <a:pt x="785" y="2089"/>
                    <a:pt x="785" y="2089"/>
                    <a:pt x="785" y="2089"/>
                  </a:cubicBezTo>
                  <a:cubicBezTo>
                    <a:pt x="771" y="2089"/>
                    <a:pt x="760" y="2078"/>
                    <a:pt x="760" y="2064"/>
                  </a:cubicBezTo>
                  <a:cubicBezTo>
                    <a:pt x="760" y="2050"/>
                    <a:pt x="771" y="2039"/>
                    <a:pt x="785" y="2039"/>
                  </a:cubicBezTo>
                  <a:cubicBezTo>
                    <a:pt x="1071" y="2039"/>
                    <a:pt x="1071" y="2039"/>
                    <a:pt x="1071" y="2039"/>
                  </a:cubicBezTo>
                  <a:cubicBezTo>
                    <a:pt x="1085" y="2039"/>
                    <a:pt x="1096" y="2050"/>
                    <a:pt x="1096" y="2064"/>
                  </a:cubicBezTo>
                  <a:cubicBezTo>
                    <a:pt x="1096" y="2078"/>
                    <a:pt x="1085" y="2089"/>
                    <a:pt x="1071" y="2089"/>
                  </a:cubicBezTo>
                  <a:close/>
                  <a:moveTo>
                    <a:pt x="1071" y="1974"/>
                  </a:moveTo>
                  <a:cubicBezTo>
                    <a:pt x="785" y="1974"/>
                    <a:pt x="785" y="1974"/>
                    <a:pt x="785" y="1974"/>
                  </a:cubicBezTo>
                  <a:cubicBezTo>
                    <a:pt x="771" y="1974"/>
                    <a:pt x="760" y="1963"/>
                    <a:pt x="760" y="1949"/>
                  </a:cubicBezTo>
                  <a:cubicBezTo>
                    <a:pt x="760" y="1935"/>
                    <a:pt x="771" y="1924"/>
                    <a:pt x="785" y="1924"/>
                  </a:cubicBezTo>
                  <a:cubicBezTo>
                    <a:pt x="1071" y="1924"/>
                    <a:pt x="1071" y="1924"/>
                    <a:pt x="1071" y="1924"/>
                  </a:cubicBezTo>
                  <a:cubicBezTo>
                    <a:pt x="1085" y="1924"/>
                    <a:pt x="1096" y="1935"/>
                    <a:pt x="1096" y="1949"/>
                  </a:cubicBezTo>
                  <a:cubicBezTo>
                    <a:pt x="1096" y="1963"/>
                    <a:pt x="1085" y="1974"/>
                    <a:pt x="1071" y="1974"/>
                  </a:cubicBezTo>
                  <a:close/>
                  <a:moveTo>
                    <a:pt x="1061" y="1836"/>
                  </a:moveTo>
                  <a:cubicBezTo>
                    <a:pt x="1042" y="1836"/>
                    <a:pt x="1026" y="1820"/>
                    <a:pt x="1026" y="1801"/>
                  </a:cubicBezTo>
                  <a:cubicBezTo>
                    <a:pt x="1026" y="1782"/>
                    <a:pt x="1042" y="1766"/>
                    <a:pt x="1061" y="1766"/>
                  </a:cubicBezTo>
                  <a:cubicBezTo>
                    <a:pt x="1081" y="1766"/>
                    <a:pt x="1096" y="1782"/>
                    <a:pt x="1096" y="1801"/>
                  </a:cubicBezTo>
                  <a:cubicBezTo>
                    <a:pt x="1096" y="1820"/>
                    <a:pt x="1081" y="1836"/>
                    <a:pt x="1061" y="1836"/>
                  </a:cubicBezTo>
                  <a:close/>
                  <a:moveTo>
                    <a:pt x="416" y="1413"/>
                  </a:moveTo>
                  <a:cubicBezTo>
                    <a:pt x="260" y="1413"/>
                    <a:pt x="260" y="1413"/>
                    <a:pt x="260" y="1413"/>
                  </a:cubicBezTo>
                  <a:cubicBezTo>
                    <a:pt x="260" y="1329"/>
                    <a:pt x="260" y="1329"/>
                    <a:pt x="260" y="1329"/>
                  </a:cubicBezTo>
                  <a:cubicBezTo>
                    <a:pt x="260" y="1242"/>
                    <a:pt x="331" y="1171"/>
                    <a:pt x="418" y="1171"/>
                  </a:cubicBezTo>
                  <a:cubicBezTo>
                    <a:pt x="751" y="1171"/>
                    <a:pt x="751" y="1171"/>
                    <a:pt x="751" y="1171"/>
                  </a:cubicBezTo>
                  <a:cubicBezTo>
                    <a:pt x="749" y="1159"/>
                    <a:pt x="748" y="1148"/>
                    <a:pt x="748" y="1136"/>
                  </a:cubicBezTo>
                  <a:cubicBezTo>
                    <a:pt x="748" y="1124"/>
                    <a:pt x="749" y="1112"/>
                    <a:pt x="751" y="1101"/>
                  </a:cubicBezTo>
                  <a:cubicBezTo>
                    <a:pt x="418" y="1101"/>
                    <a:pt x="418" y="1101"/>
                    <a:pt x="418" y="1101"/>
                  </a:cubicBezTo>
                  <a:cubicBezTo>
                    <a:pt x="293" y="1101"/>
                    <a:pt x="190" y="1203"/>
                    <a:pt x="190" y="1329"/>
                  </a:cubicBezTo>
                  <a:cubicBezTo>
                    <a:pt x="190" y="1413"/>
                    <a:pt x="190" y="1413"/>
                    <a:pt x="190" y="1413"/>
                  </a:cubicBezTo>
                  <a:cubicBezTo>
                    <a:pt x="63" y="1413"/>
                    <a:pt x="63" y="1413"/>
                    <a:pt x="63" y="1413"/>
                  </a:cubicBezTo>
                  <a:cubicBezTo>
                    <a:pt x="28" y="1413"/>
                    <a:pt x="0" y="1441"/>
                    <a:pt x="0" y="1476"/>
                  </a:cubicBezTo>
                  <a:cubicBezTo>
                    <a:pt x="0" y="2162"/>
                    <a:pt x="0" y="2162"/>
                    <a:pt x="0" y="2162"/>
                  </a:cubicBezTo>
                  <a:cubicBezTo>
                    <a:pt x="0" y="2197"/>
                    <a:pt x="28" y="2225"/>
                    <a:pt x="63" y="2225"/>
                  </a:cubicBezTo>
                  <a:cubicBezTo>
                    <a:pt x="416" y="2225"/>
                    <a:pt x="416" y="2225"/>
                    <a:pt x="416" y="2225"/>
                  </a:cubicBezTo>
                  <a:cubicBezTo>
                    <a:pt x="451" y="2225"/>
                    <a:pt x="480" y="2197"/>
                    <a:pt x="480" y="2162"/>
                  </a:cubicBezTo>
                  <a:cubicBezTo>
                    <a:pt x="480" y="1476"/>
                    <a:pt x="480" y="1476"/>
                    <a:pt x="480" y="1476"/>
                  </a:cubicBezTo>
                  <a:cubicBezTo>
                    <a:pt x="480" y="1441"/>
                    <a:pt x="451" y="1413"/>
                    <a:pt x="416" y="1413"/>
                  </a:cubicBezTo>
                  <a:close/>
                  <a:moveTo>
                    <a:pt x="394" y="2089"/>
                  </a:moveTo>
                  <a:cubicBezTo>
                    <a:pt x="108" y="2089"/>
                    <a:pt x="108" y="2089"/>
                    <a:pt x="108" y="2089"/>
                  </a:cubicBezTo>
                  <a:cubicBezTo>
                    <a:pt x="94" y="2089"/>
                    <a:pt x="83" y="2078"/>
                    <a:pt x="83" y="2064"/>
                  </a:cubicBezTo>
                  <a:cubicBezTo>
                    <a:pt x="83" y="2050"/>
                    <a:pt x="94" y="2039"/>
                    <a:pt x="108" y="2039"/>
                  </a:cubicBezTo>
                  <a:cubicBezTo>
                    <a:pt x="394" y="2039"/>
                    <a:pt x="394" y="2039"/>
                    <a:pt x="394" y="2039"/>
                  </a:cubicBezTo>
                  <a:cubicBezTo>
                    <a:pt x="408" y="2039"/>
                    <a:pt x="419" y="2050"/>
                    <a:pt x="419" y="2064"/>
                  </a:cubicBezTo>
                  <a:cubicBezTo>
                    <a:pt x="419" y="2078"/>
                    <a:pt x="408" y="2089"/>
                    <a:pt x="394" y="2089"/>
                  </a:cubicBezTo>
                  <a:close/>
                  <a:moveTo>
                    <a:pt x="394" y="1974"/>
                  </a:moveTo>
                  <a:cubicBezTo>
                    <a:pt x="108" y="1974"/>
                    <a:pt x="108" y="1974"/>
                    <a:pt x="108" y="1974"/>
                  </a:cubicBezTo>
                  <a:cubicBezTo>
                    <a:pt x="94" y="1974"/>
                    <a:pt x="83" y="1963"/>
                    <a:pt x="83" y="1949"/>
                  </a:cubicBezTo>
                  <a:cubicBezTo>
                    <a:pt x="83" y="1935"/>
                    <a:pt x="94" y="1924"/>
                    <a:pt x="108" y="1924"/>
                  </a:cubicBezTo>
                  <a:cubicBezTo>
                    <a:pt x="394" y="1924"/>
                    <a:pt x="394" y="1924"/>
                    <a:pt x="394" y="1924"/>
                  </a:cubicBezTo>
                  <a:cubicBezTo>
                    <a:pt x="408" y="1924"/>
                    <a:pt x="419" y="1935"/>
                    <a:pt x="419" y="1949"/>
                  </a:cubicBezTo>
                  <a:cubicBezTo>
                    <a:pt x="419" y="1963"/>
                    <a:pt x="408" y="1974"/>
                    <a:pt x="394" y="1974"/>
                  </a:cubicBezTo>
                  <a:close/>
                  <a:moveTo>
                    <a:pt x="384" y="1836"/>
                  </a:moveTo>
                  <a:cubicBezTo>
                    <a:pt x="365" y="1836"/>
                    <a:pt x="350" y="1820"/>
                    <a:pt x="350" y="1801"/>
                  </a:cubicBezTo>
                  <a:cubicBezTo>
                    <a:pt x="350" y="1782"/>
                    <a:pt x="365" y="1766"/>
                    <a:pt x="384" y="1766"/>
                  </a:cubicBezTo>
                  <a:cubicBezTo>
                    <a:pt x="404" y="1766"/>
                    <a:pt x="419" y="1782"/>
                    <a:pt x="419" y="1801"/>
                  </a:cubicBezTo>
                  <a:cubicBezTo>
                    <a:pt x="419" y="1820"/>
                    <a:pt x="404" y="1836"/>
                    <a:pt x="384" y="1836"/>
                  </a:cubicBezTo>
                  <a:close/>
                  <a:moveTo>
                    <a:pt x="1770" y="1413"/>
                  </a:moveTo>
                  <a:cubicBezTo>
                    <a:pt x="1643" y="1413"/>
                    <a:pt x="1643" y="1413"/>
                    <a:pt x="1643" y="1413"/>
                  </a:cubicBezTo>
                  <a:cubicBezTo>
                    <a:pt x="1643" y="1329"/>
                    <a:pt x="1643" y="1329"/>
                    <a:pt x="1643" y="1329"/>
                  </a:cubicBezTo>
                  <a:cubicBezTo>
                    <a:pt x="1643" y="1203"/>
                    <a:pt x="1541" y="1101"/>
                    <a:pt x="1415" y="1101"/>
                  </a:cubicBezTo>
                  <a:cubicBezTo>
                    <a:pt x="1082" y="1101"/>
                    <a:pt x="1082" y="1101"/>
                    <a:pt x="1082" y="1101"/>
                  </a:cubicBezTo>
                  <a:cubicBezTo>
                    <a:pt x="1085" y="1112"/>
                    <a:pt x="1086" y="1124"/>
                    <a:pt x="1086" y="1136"/>
                  </a:cubicBezTo>
                  <a:cubicBezTo>
                    <a:pt x="1086" y="1148"/>
                    <a:pt x="1085" y="1159"/>
                    <a:pt x="1082" y="1171"/>
                  </a:cubicBezTo>
                  <a:cubicBezTo>
                    <a:pt x="1415" y="1171"/>
                    <a:pt x="1415" y="1171"/>
                    <a:pt x="1415" y="1171"/>
                  </a:cubicBezTo>
                  <a:cubicBezTo>
                    <a:pt x="1503" y="1171"/>
                    <a:pt x="1574" y="1242"/>
                    <a:pt x="1574" y="1329"/>
                  </a:cubicBezTo>
                  <a:cubicBezTo>
                    <a:pt x="1574" y="1413"/>
                    <a:pt x="1574" y="1413"/>
                    <a:pt x="1574" y="1413"/>
                  </a:cubicBezTo>
                  <a:cubicBezTo>
                    <a:pt x="1417" y="1413"/>
                    <a:pt x="1417" y="1413"/>
                    <a:pt x="1417" y="1413"/>
                  </a:cubicBezTo>
                  <a:cubicBezTo>
                    <a:pt x="1382" y="1413"/>
                    <a:pt x="1354" y="1441"/>
                    <a:pt x="1354" y="1476"/>
                  </a:cubicBezTo>
                  <a:cubicBezTo>
                    <a:pt x="1354" y="2162"/>
                    <a:pt x="1354" y="2162"/>
                    <a:pt x="1354" y="2162"/>
                  </a:cubicBezTo>
                  <a:cubicBezTo>
                    <a:pt x="1354" y="2197"/>
                    <a:pt x="1382" y="2225"/>
                    <a:pt x="1417" y="2225"/>
                  </a:cubicBezTo>
                  <a:cubicBezTo>
                    <a:pt x="1770" y="2225"/>
                    <a:pt x="1770" y="2225"/>
                    <a:pt x="1770" y="2225"/>
                  </a:cubicBezTo>
                  <a:cubicBezTo>
                    <a:pt x="1805" y="2225"/>
                    <a:pt x="1833" y="2197"/>
                    <a:pt x="1833" y="2162"/>
                  </a:cubicBezTo>
                  <a:cubicBezTo>
                    <a:pt x="1833" y="1476"/>
                    <a:pt x="1833" y="1476"/>
                    <a:pt x="1833" y="1476"/>
                  </a:cubicBezTo>
                  <a:cubicBezTo>
                    <a:pt x="1833" y="1441"/>
                    <a:pt x="1805" y="1413"/>
                    <a:pt x="1770" y="1413"/>
                  </a:cubicBezTo>
                  <a:close/>
                  <a:moveTo>
                    <a:pt x="1748" y="2089"/>
                  </a:moveTo>
                  <a:cubicBezTo>
                    <a:pt x="1462" y="2089"/>
                    <a:pt x="1462" y="2089"/>
                    <a:pt x="1462" y="2089"/>
                  </a:cubicBezTo>
                  <a:cubicBezTo>
                    <a:pt x="1448" y="2089"/>
                    <a:pt x="1437" y="2078"/>
                    <a:pt x="1437" y="2064"/>
                  </a:cubicBezTo>
                  <a:cubicBezTo>
                    <a:pt x="1437" y="2050"/>
                    <a:pt x="1448" y="2039"/>
                    <a:pt x="1462" y="2039"/>
                  </a:cubicBezTo>
                  <a:cubicBezTo>
                    <a:pt x="1748" y="2039"/>
                    <a:pt x="1748" y="2039"/>
                    <a:pt x="1748" y="2039"/>
                  </a:cubicBezTo>
                  <a:cubicBezTo>
                    <a:pt x="1762" y="2039"/>
                    <a:pt x="1773" y="2050"/>
                    <a:pt x="1773" y="2064"/>
                  </a:cubicBezTo>
                  <a:cubicBezTo>
                    <a:pt x="1773" y="2078"/>
                    <a:pt x="1762" y="2089"/>
                    <a:pt x="1748" y="2089"/>
                  </a:cubicBezTo>
                  <a:close/>
                  <a:moveTo>
                    <a:pt x="1748" y="1974"/>
                  </a:moveTo>
                  <a:cubicBezTo>
                    <a:pt x="1462" y="1974"/>
                    <a:pt x="1462" y="1974"/>
                    <a:pt x="1462" y="1974"/>
                  </a:cubicBezTo>
                  <a:cubicBezTo>
                    <a:pt x="1448" y="1974"/>
                    <a:pt x="1437" y="1963"/>
                    <a:pt x="1437" y="1949"/>
                  </a:cubicBezTo>
                  <a:cubicBezTo>
                    <a:pt x="1437" y="1935"/>
                    <a:pt x="1448" y="1924"/>
                    <a:pt x="1462" y="1924"/>
                  </a:cubicBezTo>
                  <a:cubicBezTo>
                    <a:pt x="1748" y="1924"/>
                    <a:pt x="1748" y="1924"/>
                    <a:pt x="1748" y="1924"/>
                  </a:cubicBezTo>
                  <a:cubicBezTo>
                    <a:pt x="1762" y="1924"/>
                    <a:pt x="1773" y="1935"/>
                    <a:pt x="1773" y="1949"/>
                  </a:cubicBezTo>
                  <a:cubicBezTo>
                    <a:pt x="1773" y="1963"/>
                    <a:pt x="1762" y="1974"/>
                    <a:pt x="1748" y="1974"/>
                  </a:cubicBezTo>
                  <a:close/>
                  <a:moveTo>
                    <a:pt x="1738" y="1836"/>
                  </a:moveTo>
                  <a:cubicBezTo>
                    <a:pt x="1719" y="1836"/>
                    <a:pt x="1703" y="1820"/>
                    <a:pt x="1703" y="1801"/>
                  </a:cubicBezTo>
                  <a:cubicBezTo>
                    <a:pt x="1703" y="1782"/>
                    <a:pt x="1719" y="1766"/>
                    <a:pt x="1738" y="1766"/>
                  </a:cubicBezTo>
                  <a:cubicBezTo>
                    <a:pt x="1757" y="1766"/>
                    <a:pt x="1773" y="1782"/>
                    <a:pt x="1773" y="1801"/>
                  </a:cubicBezTo>
                  <a:cubicBezTo>
                    <a:pt x="1773" y="1820"/>
                    <a:pt x="1757" y="1836"/>
                    <a:pt x="1738" y="1836"/>
                  </a:cubicBezTo>
                  <a:close/>
                  <a:moveTo>
                    <a:pt x="650" y="592"/>
                  </a:moveTo>
                  <a:cubicBezTo>
                    <a:pt x="1184" y="592"/>
                    <a:pt x="1184" y="592"/>
                    <a:pt x="1184" y="592"/>
                  </a:cubicBezTo>
                  <a:cubicBezTo>
                    <a:pt x="1246" y="592"/>
                    <a:pt x="1296" y="541"/>
                    <a:pt x="1296" y="479"/>
                  </a:cubicBezTo>
                  <a:cubicBezTo>
                    <a:pt x="1296" y="113"/>
                    <a:pt x="1296" y="113"/>
                    <a:pt x="1296" y="113"/>
                  </a:cubicBezTo>
                  <a:cubicBezTo>
                    <a:pt x="1296" y="51"/>
                    <a:pt x="1246" y="0"/>
                    <a:pt x="1184" y="0"/>
                  </a:cubicBezTo>
                  <a:cubicBezTo>
                    <a:pt x="650" y="0"/>
                    <a:pt x="650" y="0"/>
                    <a:pt x="650" y="0"/>
                  </a:cubicBezTo>
                  <a:cubicBezTo>
                    <a:pt x="588" y="0"/>
                    <a:pt x="537" y="51"/>
                    <a:pt x="537" y="113"/>
                  </a:cubicBezTo>
                  <a:cubicBezTo>
                    <a:pt x="537" y="479"/>
                    <a:pt x="537" y="479"/>
                    <a:pt x="537" y="479"/>
                  </a:cubicBezTo>
                  <a:cubicBezTo>
                    <a:pt x="537" y="541"/>
                    <a:pt x="588" y="592"/>
                    <a:pt x="650" y="592"/>
                  </a:cubicBezTo>
                  <a:close/>
                  <a:moveTo>
                    <a:pt x="603" y="113"/>
                  </a:moveTo>
                  <a:cubicBezTo>
                    <a:pt x="603" y="87"/>
                    <a:pt x="624" y="66"/>
                    <a:pt x="650" y="66"/>
                  </a:cubicBezTo>
                  <a:cubicBezTo>
                    <a:pt x="1184" y="66"/>
                    <a:pt x="1184" y="66"/>
                    <a:pt x="1184" y="66"/>
                  </a:cubicBezTo>
                  <a:cubicBezTo>
                    <a:pt x="1210" y="66"/>
                    <a:pt x="1231" y="87"/>
                    <a:pt x="1231" y="113"/>
                  </a:cubicBezTo>
                  <a:cubicBezTo>
                    <a:pt x="1231" y="479"/>
                    <a:pt x="1231" y="479"/>
                    <a:pt x="1231" y="479"/>
                  </a:cubicBezTo>
                  <a:cubicBezTo>
                    <a:pt x="1231" y="505"/>
                    <a:pt x="1210" y="526"/>
                    <a:pt x="1184" y="526"/>
                  </a:cubicBezTo>
                  <a:cubicBezTo>
                    <a:pt x="650" y="526"/>
                    <a:pt x="650" y="526"/>
                    <a:pt x="650" y="526"/>
                  </a:cubicBezTo>
                  <a:cubicBezTo>
                    <a:pt x="624" y="526"/>
                    <a:pt x="603" y="505"/>
                    <a:pt x="603" y="479"/>
                  </a:cubicBezTo>
                  <a:lnTo>
                    <a:pt x="603" y="113"/>
                  </a:lnTo>
                  <a:close/>
                  <a:moveTo>
                    <a:pt x="405" y="902"/>
                  </a:moveTo>
                  <a:cubicBezTo>
                    <a:pt x="882" y="902"/>
                    <a:pt x="882" y="902"/>
                    <a:pt x="882" y="902"/>
                  </a:cubicBezTo>
                  <a:cubicBezTo>
                    <a:pt x="882" y="1021"/>
                    <a:pt x="882" y="1021"/>
                    <a:pt x="882" y="1021"/>
                  </a:cubicBezTo>
                  <a:cubicBezTo>
                    <a:pt x="844" y="1033"/>
                    <a:pt x="814" y="1063"/>
                    <a:pt x="803" y="1101"/>
                  </a:cubicBezTo>
                  <a:cubicBezTo>
                    <a:pt x="799" y="1112"/>
                    <a:pt x="797" y="1124"/>
                    <a:pt x="797" y="1136"/>
                  </a:cubicBezTo>
                  <a:cubicBezTo>
                    <a:pt x="797" y="1148"/>
                    <a:pt x="799" y="1160"/>
                    <a:pt x="803" y="1171"/>
                  </a:cubicBezTo>
                  <a:cubicBezTo>
                    <a:pt x="814" y="1209"/>
                    <a:pt x="844" y="1238"/>
                    <a:pt x="882" y="1250"/>
                  </a:cubicBezTo>
                  <a:cubicBezTo>
                    <a:pt x="893" y="1253"/>
                    <a:pt x="905" y="1255"/>
                    <a:pt x="917" y="1255"/>
                  </a:cubicBezTo>
                  <a:cubicBezTo>
                    <a:pt x="929" y="1255"/>
                    <a:pt x="941" y="1253"/>
                    <a:pt x="952" y="1250"/>
                  </a:cubicBezTo>
                  <a:cubicBezTo>
                    <a:pt x="990" y="1238"/>
                    <a:pt x="1020" y="1209"/>
                    <a:pt x="1031" y="1171"/>
                  </a:cubicBezTo>
                  <a:cubicBezTo>
                    <a:pt x="1034" y="1160"/>
                    <a:pt x="1036" y="1148"/>
                    <a:pt x="1036" y="1136"/>
                  </a:cubicBezTo>
                  <a:cubicBezTo>
                    <a:pt x="1036" y="1124"/>
                    <a:pt x="1034" y="1112"/>
                    <a:pt x="1031" y="1101"/>
                  </a:cubicBezTo>
                  <a:cubicBezTo>
                    <a:pt x="1019" y="1063"/>
                    <a:pt x="990" y="1033"/>
                    <a:pt x="952" y="1021"/>
                  </a:cubicBezTo>
                  <a:cubicBezTo>
                    <a:pt x="952" y="902"/>
                    <a:pt x="952" y="902"/>
                    <a:pt x="952" y="902"/>
                  </a:cubicBezTo>
                  <a:cubicBezTo>
                    <a:pt x="1429" y="902"/>
                    <a:pt x="1429" y="902"/>
                    <a:pt x="1429" y="902"/>
                  </a:cubicBezTo>
                  <a:cubicBezTo>
                    <a:pt x="1444" y="902"/>
                    <a:pt x="1457" y="889"/>
                    <a:pt x="1457" y="874"/>
                  </a:cubicBezTo>
                  <a:cubicBezTo>
                    <a:pt x="1457" y="861"/>
                    <a:pt x="1457" y="861"/>
                    <a:pt x="1457" y="861"/>
                  </a:cubicBezTo>
                  <a:cubicBezTo>
                    <a:pt x="1457" y="845"/>
                    <a:pt x="1449" y="823"/>
                    <a:pt x="1439" y="811"/>
                  </a:cubicBezTo>
                  <a:cubicBezTo>
                    <a:pt x="1303" y="652"/>
                    <a:pt x="1303" y="652"/>
                    <a:pt x="1303" y="652"/>
                  </a:cubicBezTo>
                  <a:cubicBezTo>
                    <a:pt x="1293" y="640"/>
                    <a:pt x="1273" y="631"/>
                    <a:pt x="1257" y="631"/>
                  </a:cubicBezTo>
                  <a:cubicBezTo>
                    <a:pt x="577" y="631"/>
                    <a:pt x="577" y="631"/>
                    <a:pt x="577" y="631"/>
                  </a:cubicBezTo>
                  <a:cubicBezTo>
                    <a:pt x="561" y="631"/>
                    <a:pt x="540" y="640"/>
                    <a:pt x="530" y="652"/>
                  </a:cubicBezTo>
                  <a:cubicBezTo>
                    <a:pt x="395" y="811"/>
                    <a:pt x="395" y="811"/>
                    <a:pt x="395" y="811"/>
                  </a:cubicBezTo>
                  <a:cubicBezTo>
                    <a:pt x="385" y="823"/>
                    <a:pt x="377" y="845"/>
                    <a:pt x="377" y="861"/>
                  </a:cubicBezTo>
                  <a:cubicBezTo>
                    <a:pt x="377" y="874"/>
                    <a:pt x="377" y="874"/>
                    <a:pt x="377" y="874"/>
                  </a:cubicBezTo>
                  <a:cubicBezTo>
                    <a:pt x="377" y="889"/>
                    <a:pt x="389" y="902"/>
                    <a:pt x="405" y="902"/>
                  </a:cubicBezTo>
                  <a:close/>
                </a:path>
              </a:pathLst>
            </a:custGeom>
            <a:solidFill>
              <a:schemeClr val="tx1"/>
            </a:solidFill>
            <a:ln>
              <a:noFill/>
            </a:ln>
          </p:spPr>
          <p:txBody>
            <a:bodyPr vert="horz" wrap="square" lIns="93247" tIns="46623" rIns="93247" bIns="46623" numCol="1" anchor="t" anchorCtr="0" compatLnSpc="1">
              <a:prstTxWarp prst="textNoShape">
                <a:avLst/>
              </a:prstTxWarp>
            </a:bodyPr>
            <a:lstStyle/>
            <a:p>
              <a:endParaRPr lang="en-US" sz="1836">
                <a:solidFill>
                  <a:schemeClr val="bg1"/>
                </a:solidFill>
              </a:endParaRPr>
            </a:p>
          </p:txBody>
        </p:sp>
        <p:sp>
          <p:nvSpPr>
            <p:cNvPr id="12" name="TextBox 11"/>
            <p:cNvSpPr txBox="1"/>
            <p:nvPr/>
          </p:nvSpPr>
          <p:spPr>
            <a:xfrm>
              <a:off x="6259896" y="4521729"/>
              <a:ext cx="1230243" cy="234807"/>
            </a:xfrm>
            <a:prstGeom prst="rect">
              <a:avLst/>
            </a:prstGeom>
            <a:noFill/>
          </p:spPr>
          <p:txBody>
            <a:bodyPr wrap="square" lIns="0" tIns="0" rIns="0" bIns="0" rtlCol="0">
              <a:spAutoFit/>
            </a:bodyPr>
            <a:lstStyle/>
            <a:p>
              <a:pPr algn="ctr" defTabSz="932417"/>
              <a:r>
                <a:rPr lang="en-US" sz="1496" dirty="0">
                  <a:latin typeface="Segoe" pitchFamily="34" charset="0"/>
                </a:rPr>
                <a:t>App back-end</a:t>
              </a:r>
            </a:p>
          </p:txBody>
        </p:sp>
      </p:grpSp>
      <p:sp>
        <p:nvSpPr>
          <p:cNvPr id="13" name="Rounded Rectangle 6"/>
          <p:cNvSpPr/>
          <p:nvPr/>
        </p:nvSpPr>
        <p:spPr bwMode="auto">
          <a:xfrm>
            <a:off x="10637836" y="5021576"/>
            <a:ext cx="434519" cy="704980"/>
          </a:xfrm>
          <a:custGeom>
            <a:avLst/>
            <a:gdLst/>
            <a:ahLst/>
            <a:cxnLst/>
            <a:rect l="l" t="t" r="r" b="b"/>
            <a:pathLst>
              <a:path w="3286897" h="4658497">
                <a:moveTo>
                  <a:pt x="1600200" y="4382531"/>
                </a:moveTo>
                <a:cubicBezTo>
                  <a:pt x="1600200" y="4367744"/>
                  <a:pt x="1588213" y="4355757"/>
                  <a:pt x="1573426" y="4355757"/>
                </a:cubicBezTo>
                <a:lnTo>
                  <a:pt x="811428" y="4355757"/>
                </a:lnTo>
                <a:cubicBezTo>
                  <a:pt x="796641" y="4355757"/>
                  <a:pt x="784654" y="4367744"/>
                  <a:pt x="784654" y="4382531"/>
                </a:cubicBezTo>
                <a:lnTo>
                  <a:pt x="784654" y="4489621"/>
                </a:lnTo>
                <a:cubicBezTo>
                  <a:pt x="784654" y="4504408"/>
                  <a:pt x="796641" y="4516395"/>
                  <a:pt x="811428" y="4516395"/>
                </a:cubicBezTo>
                <a:lnTo>
                  <a:pt x="1573426" y="4516395"/>
                </a:lnTo>
                <a:cubicBezTo>
                  <a:pt x="1588213" y="4516395"/>
                  <a:pt x="1600200" y="4504408"/>
                  <a:pt x="1600200" y="4489621"/>
                </a:cubicBezTo>
                <a:close/>
                <a:moveTo>
                  <a:pt x="2502243" y="4382531"/>
                </a:moveTo>
                <a:cubicBezTo>
                  <a:pt x="2502243" y="4367744"/>
                  <a:pt x="2490256" y="4355757"/>
                  <a:pt x="2475469" y="4355757"/>
                </a:cubicBezTo>
                <a:lnTo>
                  <a:pt x="1713471" y="4355757"/>
                </a:lnTo>
                <a:cubicBezTo>
                  <a:pt x="1698684" y="4355757"/>
                  <a:pt x="1686697" y="4367744"/>
                  <a:pt x="1686697" y="4382531"/>
                </a:cubicBezTo>
                <a:lnTo>
                  <a:pt x="1686697" y="4489621"/>
                </a:lnTo>
                <a:cubicBezTo>
                  <a:pt x="1686697" y="4504408"/>
                  <a:pt x="1698684" y="4516395"/>
                  <a:pt x="1713471" y="4516395"/>
                </a:cubicBezTo>
                <a:lnTo>
                  <a:pt x="2475469" y="4516395"/>
                </a:lnTo>
                <a:cubicBezTo>
                  <a:pt x="2490256" y="4516395"/>
                  <a:pt x="2502243" y="4504408"/>
                  <a:pt x="2502243" y="4489621"/>
                </a:cubicBezTo>
                <a:close/>
                <a:moveTo>
                  <a:pt x="3021231" y="480896"/>
                </a:moveTo>
                <a:cubicBezTo>
                  <a:pt x="3021231" y="375524"/>
                  <a:pt x="2935811" y="290104"/>
                  <a:pt x="2830439" y="290104"/>
                </a:cubicBezTo>
                <a:lnTo>
                  <a:pt x="444108" y="290104"/>
                </a:lnTo>
                <a:cubicBezTo>
                  <a:pt x="338736" y="290104"/>
                  <a:pt x="253316" y="375524"/>
                  <a:pt x="253316" y="480896"/>
                </a:cubicBezTo>
                <a:lnTo>
                  <a:pt x="253316" y="4029043"/>
                </a:lnTo>
                <a:cubicBezTo>
                  <a:pt x="253316" y="4134415"/>
                  <a:pt x="338736" y="4219835"/>
                  <a:pt x="444108" y="4219835"/>
                </a:cubicBezTo>
                <a:lnTo>
                  <a:pt x="2830439" y="4219835"/>
                </a:lnTo>
                <a:cubicBezTo>
                  <a:pt x="2935811" y="4219835"/>
                  <a:pt x="3021231" y="4134415"/>
                  <a:pt x="3021231" y="4029043"/>
                </a:cubicBezTo>
                <a:close/>
                <a:moveTo>
                  <a:pt x="3286897" y="226566"/>
                </a:moveTo>
                <a:lnTo>
                  <a:pt x="3286897" y="4431931"/>
                </a:lnTo>
                <a:cubicBezTo>
                  <a:pt x="3286897" y="4557060"/>
                  <a:pt x="3185460" y="4658497"/>
                  <a:pt x="3060331" y="4658497"/>
                </a:cubicBezTo>
                <a:lnTo>
                  <a:pt x="226566" y="4658497"/>
                </a:lnTo>
                <a:cubicBezTo>
                  <a:pt x="101437" y="4658497"/>
                  <a:pt x="0" y="4557060"/>
                  <a:pt x="0" y="4431931"/>
                </a:cubicBezTo>
                <a:lnTo>
                  <a:pt x="0" y="226566"/>
                </a:lnTo>
                <a:cubicBezTo>
                  <a:pt x="0" y="101437"/>
                  <a:pt x="101437" y="0"/>
                  <a:pt x="226566" y="0"/>
                </a:cubicBezTo>
                <a:lnTo>
                  <a:pt x="3060331" y="0"/>
                </a:lnTo>
                <a:cubicBezTo>
                  <a:pt x="3185460" y="0"/>
                  <a:pt x="3286897" y="101437"/>
                  <a:pt x="3286897" y="226566"/>
                </a:cubicBezTo>
                <a:close/>
              </a:path>
            </a:pathLst>
          </a:custGeom>
          <a:solidFill>
            <a:schemeClr val="tx1"/>
          </a:solid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121898" tIns="60949" rIns="121898" bIns="60949" numCol="1" rtlCol="0" anchor="ctr" anchorCtr="0" compatLnSpc="1">
            <a:prstTxWarp prst="textNoShape">
              <a:avLst/>
            </a:prstTxWarp>
          </a:bodyPr>
          <a:lstStyle/>
          <a:p>
            <a:pPr defTabSz="822795"/>
            <a:endParaRPr lang="en-US" sz="2266" spc="-134" dirty="0">
              <a:solidFill>
                <a:prstClr val="white"/>
              </a:solidFill>
              <a:latin typeface="Segoe Light" pitchFamily="34" charset="0"/>
            </a:endParaRPr>
          </a:p>
        </p:txBody>
      </p:sp>
      <p:cxnSp>
        <p:nvCxnSpPr>
          <p:cNvPr id="14" name="Straight Arrow Connector 13"/>
          <p:cNvCxnSpPr/>
          <p:nvPr/>
        </p:nvCxnSpPr>
        <p:spPr>
          <a:xfrm>
            <a:off x="8463448" y="2325131"/>
            <a:ext cx="1824571" cy="0"/>
          </a:xfrm>
          <a:prstGeom prst="straightConnector1">
            <a:avLst/>
          </a:prstGeom>
          <a:ln w="38100">
            <a:solidFill>
              <a:schemeClr val="accent5">
                <a:alpha val="50000"/>
              </a:schemeClr>
            </a:solidFill>
            <a:headEnd type="none"/>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flipH="1" flipV="1">
            <a:off x="8514461" y="3530695"/>
            <a:ext cx="1879468" cy="1717327"/>
          </a:xfrm>
          <a:prstGeom prst="straightConnector1">
            <a:avLst/>
          </a:prstGeom>
          <a:ln w="38100">
            <a:solidFill>
              <a:schemeClr val="accent2">
                <a:alpha val="50000"/>
              </a:schemeClr>
            </a:solidFill>
            <a:headEnd type="none"/>
            <a:tailEnd type="triangle"/>
          </a:ln>
        </p:spPr>
        <p:style>
          <a:lnRef idx="3">
            <a:schemeClr val="dk1"/>
          </a:lnRef>
          <a:fillRef idx="0">
            <a:schemeClr val="dk1"/>
          </a:fillRef>
          <a:effectRef idx="2">
            <a:schemeClr val="dk1"/>
          </a:effectRef>
          <a:fontRef idx="minor">
            <a:schemeClr val="tx1"/>
          </a:fontRef>
        </p:style>
      </p:cxnSp>
      <p:grpSp>
        <p:nvGrpSpPr>
          <p:cNvPr id="16" name="Group 15"/>
          <p:cNvGrpSpPr/>
          <p:nvPr/>
        </p:nvGrpSpPr>
        <p:grpSpPr>
          <a:xfrm>
            <a:off x="9974561" y="2158280"/>
            <a:ext cx="1761070" cy="1209119"/>
            <a:chOff x="8773626" y="2156700"/>
            <a:chExt cx="1726696" cy="1185519"/>
          </a:xfrm>
          <a:solidFill>
            <a:schemeClr val="bg2"/>
          </a:solidFill>
        </p:grpSpPr>
        <p:grpSp>
          <p:nvGrpSpPr>
            <p:cNvPr id="17" name="Group 16"/>
            <p:cNvGrpSpPr/>
            <p:nvPr/>
          </p:nvGrpSpPr>
          <p:grpSpPr>
            <a:xfrm>
              <a:off x="8773626" y="2156700"/>
              <a:ext cx="1726696" cy="1185519"/>
              <a:chOff x="4879203" y="2324936"/>
              <a:chExt cx="1726696" cy="1185519"/>
            </a:xfrm>
            <a:grpFill/>
          </p:grpSpPr>
          <p:sp>
            <p:nvSpPr>
              <p:cNvPr id="19" name="Rectangle 18"/>
              <p:cNvSpPr/>
              <p:nvPr/>
            </p:nvSpPr>
            <p:spPr bwMode="auto">
              <a:xfrm>
                <a:off x="4879203" y="2324936"/>
                <a:ext cx="1726696" cy="1185519"/>
              </a:xfrm>
              <a:prstGeom prst="rect">
                <a:avLst/>
              </a:prstGeom>
              <a:noFill/>
              <a:ln>
                <a:no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124342" tIns="62171" rIns="124342" bIns="62171" numCol="1" rtlCol="0" anchor="ctr" anchorCtr="0" compatLnSpc="1">
                <a:prstTxWarp prst="textNoShape">
                  <a:avLst/>
                </a:prstTxWarp>
              </a:bodyPr>
              <a:lstStyle/>
              <a:p>
                <a:pPr algn="ctr" defTabSz="932289" fontAlgn="base">
                  <a:spcBef>
                    <a:spcPct val="0"/>
                  </a:spcBef>
                  <a:spcAft>
                    <a:spcPct val="0"/>
                  </a:spcAft>
                </a:pPr>
                <a:endParaRPr lang="en-US" sz="1496" dirty="0">
                  <a:solidFill>
                    <a:prstClr val="white"/>
                  </a:solidFill>
                </a:endParaRPr>
              </a:p>
            </p:txBody>
          </p:sp>
          <p:sp>
            <p:nvSpPr>
              <p:cNvPr id="20" name="TextBox 19"/>
              <p:cNvSpPr txBox="1"/>
              <p:nvPr/>
            </p:nvSpPr>
            <p:spPr>
              <a:xfrm>
                <a:off x="4929824" y="3064868"/>
                <a:ext cx="1454353" cy="225698"/>
              </a:xfrm>
              <a:prstGeom prst="rect">
                <a:avLst/>
              </a:prstGeom>
              <a:noFill/>
            </p:spPr>
            <p:txBody>
              <a:bodyPr wrap="none" lIns="124347" tIns="0" rIns="0" bIns="0" rtlCol="0">
                <a:spAutoFit/>
              </a:bodyPr>
              <a:lstStyle/>
              <a:p>
                <a:pPr algn="ctr" defTabSz="932596"/>
                <a:r>
                  <a:rPr lang="en-US" sz="1496" dirty="0" smtClean="0">
                    <a:latin typeface="Segoe" pitchFamily="34" charset="0"/>
                  </a:rPr>
                  <a:t>Notification </a:t>
                </a:r>
                <a:r>
                  <a:rPr lang="en-US" sz="1496" dirty="0">
                    <a:latin typeface="Segoe" pitchFamily="34" charset="0"/>
                  </a:rPr>
                  <a:t>Hub</a:t>
                </a:r>
              </a:p>
            </p:txBody>
          </p:sp>
        </p:grpSp>
        <p:sp>
          <p:nvSpPr>
            <p:cNvPr id="18" name="Freeform 73"/>
            <p:cNvSpPr>
              <a:spLocks noEditPoints="1"/>
            </p:cNvSpPr>
            <p:nvPr/>
          </p:nvSpPr>
          <p:spPr bwMode="auto">
            <a:xfrm>
              <a:off x="9313829" y="2276958"/>
              <a:ext cx="601662" cy="580975"/>
            </a:xfrm>
            <a:custGeom>
              <a:avLst/>
              <a:gdLst>
                <a:gd name="T0" fmla="*/ 1799 w 2278"/>
                <a:gd name="T1" fmla="*/ 879 h 2201"/>
                <a:gd name="T2" fmla="*/ 1711 w 2278"/>
                <a:gd name="T3" fmla="*/ 335 h 2201"/>
                <a:gd name="T4" fmla="*/ 1363 w 2278"/>
                <a:gd name="T5" fmla="*/ 315 h 2201"/>
                <a:gd name="T6" fmla="*/ 1068 w 2278"/>
                <a:gd name="T7" fmla="*/ 0 h 2201"/>
                <a:gd name="T8" fmla="*/ 810 w 2278"/>
                <a:gd name="T9" fmla="*/ 412 h 2201"/>
                <a:gd name="T10" fmla="*/ 408 w 2278"/>
                <a:gd name="T11" fmla="*/ 325 h 2201"/>
                <a:gd name="T12" fmla="*/ 246 w 2278"/>
                <a:gd name="T13" fmla="*/ 841 h 2201"/>
                <a:gd name="T14" fmla="*/ 0 w 2278"/>
                <a:gd name="T15" fmla="*/ 1138 h 2201"/>
                <a:gd name="T16" fmla="*/ 338 w 2278"/>
                <a:gd name="T17" fmla="*/ 1396 h 2201"/>
                <a:gd name="T18" fmla="*/ 166 w 2278"/>
                <a:gd name="T19" fmla="*/ 1885 h 2201"/>
                <a:gd name="T20" fmla="*/ 769 w 2278"/>
                <a:gd name="T21" fmla="*/ 1966 h 2201"/>
                <a:gd name="T22" fmla="*/ 1053 w 2278"/>
                <a:gd name="T23" fmla="*/ 2200 h 2201"/>
                <a:gd name="T24" fmla="*/ 1081 w 2278"/>
                <a:gd name="T25" fmla="*/ 2201 h 2201"/>
                <a:gd name="T26" fmla="*/ 1184 w 2278"/>
                <a:gd name="T27" fmla="*/ 1949 h 2201"/>
                <a:gd name="T28" fmla="*/ 1666 w 2278"/>
                <a:gd name="T29" fmla="*/ 1872 h 2201"/>
                <a:gd name="T30" fmla="*/ 1874 w 2278"/>
                <a:gd name="T31" fmla="*/ 1743 h 2201"/>
                <a:gd name="T32" fmla="*/ 2060 w 2278"/>
                <a:gd name="T33" fmla="*/ 1273 h 2201"/>
                <a:gd name="T34" fmla="*/ 1940 w 2278"/>
                <a:gd name="T35" fmla="*/ 1369 h 2201"/>
                <a:gd name="T36" fmla="*/ 1385 w 2278"/>
                <a:gd name="T37" fmla="*/ 1279 h 2201"/>
                <a:gd name="T38" fmla="*/ 1837 w 2278"/>
                <a:gd name="T39" fmla="*/ 1733 h 2201"/>
                <a:gd name="T40" fmla="*/ 1302 w 2278"/>
                <a:gd name="T41" fmla="*/ 1393 h 2201"/>
                <a:gd name="T42" fmla="*/ 1433 w 2278"/>
                <a:gd name="T43" fmla="*/ 1759 h 2201"/>
                <a:gd name="T44" fmla="*/ 1193 w 2278"/>
                <a:gd name="T45" fmla="*/ 1461 h 2201"/>
                <a:gd name="T46" fmla="*/ 1156 w 2278"/>
                <a:gd name="T47" fmla="*/ 1924 h 2201"/>
                <a:gd name="T48" fmla="*/ 1053 w 2278"/>
                <a:gd name="T49" fmla="*/ 1484 h 2201"/>
                <a:gd name="T50" fmla="*/ 878 w 2278"/>
                <a:gd name="T51" fmla="*/ 1857 h 2201"/>
                <a:gd name="T52" fmla="*/ 804 w 2278"/>
                <a:gd name="T53" fmla="*/ 1753 h 2201"/>
                <a:gd name="T54" fmla="*/ 438 w 2278"/>
                <a:gd name="T55" fmla="*/ 1789 h 2201"/>
                <a:gd name="T56" fmla="*/ 369 w 2278"/>
                <a:gd name="T57" fmla="*/ 1741 h 2201"/>
                <a:gd name="T58" fmla="*/ 551 w 2278"/>
                <a:gd name="T59" fmla="*/ 1362 h 2201"/>
                <a:gd name="T60" fmla="*/ 447 w 2278"/>
                <a:gd name="T61" fmla="*/ 1287 h 2201"/>
                <a:gd name="T62" fmla="*/ 723 w 2278"/>
                <a:gd name="T63" fmla="*/ 1153 h 2201"/>
                <a:gd name="T64" fmla="*/ 253 w 2278"/>
                <a:gd name="T65" fmla="*/ 1023 h 2201"/>
                <a:gd name="T66" fmla="*/ 745 w 2278"/>
                <a:gd name="T67" fmla="*/ 1014 h 2201"/>
                <a:gd name="T68" fmla="*/ 386 w 2278"/>
                <a:gd name="T69" fmla="*/ 736 h 2201"/>
                <a:gd name="T70" fmla="*/ 813 w 2278"/>
                <a:gd name="T71" fmla="*/ 904 h 2201"/>
                <a:gd name="T72" fmla="*/ 701 w 2278"/>
                <a:gd name="T73" fmla="*/ 530 h 2201"/>
                <a:gd name="T74" fmla="*/ 944 w 2278"/>
                <a:gd name="T75" fmla="*/ 815 h 2201"/>
                <a:gd name="T76" fmla="*/ 996 w 2278"/>
                <a:gd name="T77" fmla="*/ 287 h 2201"/>
                <a:gd name="T78" fmla="*/ 1083 w 2278"/>
                <a:gd name="T79" fmla="*/ 792 h 2201"/>
                <a:gd name="T80" fmla="*/ 1253 w 2278"/>
                <a:gd name="T81" fmla="*/ 424 h 2201"/>
                <a:gd name="T82" fmla="*/ 1331 w 2278"/>
                <a:gd name="T83" fmla="*/ 529 h 2201"/>
                <a:gd name="T84" fmla="*/ 1558 w 2278"/>
                <a:gd name="T85" fmla="*/ 488 h 2201"/>
                <a:gd name="T86" fmla="*/ 1618 w 2278"/>
                <a:gd name="T87" fmla="*/ 610 h 2201"/>
                <a:gd name="T88" fmla="*/ 1586 w 2278"/>
                <a:gd name="T89" fmla="*/ 914 h 2201"/>
                <a:gd name="T90" fmla="*/ 1690 w 2278"/>
                <a:gd name="T91" fmla="*/ 989 h 2201"/>
                <a:gd name="T92" fmla="*/ 1414 w 2278"/>
                <a:gd name="T93" fmla="*/ 1123 h 2201"/>
                <a:gd name="T94" fmla="*/ 2028 w 2278"/>
                <a:gd name="T95" fmla="*/ 1253 h 2201"/>
                <a:gd name="T96" fmla="*/ 1292 w 2278"/>
                <a:gd name="T97" fmla="*/ 936 h 2201"/>
                <a:gd name="T98" fmla="*/ 1083 w 2278"/>
                <a:gd name="T99" fmla="*/ 837 h 2201"/>
                <a:gd name="T100" fmla="*/ 945 w 2278"/>
                <a:gd name="T101" fmla="*/ 863 h 2201"/>
                <a:gd name="T102" fmla="*/ 787 w 2278"/>
                <a:gd name="T103" fmla="*/ 1031 h 2201"/>
                <a:gd name="T104" fmla="*/ 787 w 2278"/>
                <a:gd name="T105" fmla="*/ 1245 h 2201"/>
                <a:gd name="T106" fmla="*/ 945 w 2278"/>
                <a:gd name="T107" fmla="*/ 1412 h 2201"/>
                <a:gd name="T108" fmla="*/ 1083 w 2278"/>
                <a:gd name="T109" fmla="*/ 1439 h 2201"/>
                <a:gd name="T110" fmla="*/ 1292 w 2278"/>
                <a:gd name="T111" fmla="*/ 1340 h 2201"/>
                <a:gd name="T112" fmla="*/ 1370 w 2278"/>
                <a:gd name="T113" fmla="*/ 1138 h 2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78" h="2201">
                  <a:moveTo>
                    <a:pt x="2125" y="983"/>
                  </a:moveTo>
                  <a:cubicBezTo>
                    <a:pt x="2074" y="983"/>
                    <a:pt x="2030" y="1007"/>
                    <a:pt x="2002" y="1045"/>
                  </a:cubicBezTo>
                  <a:cubicBezTo>
                    <a:pt x="1787" y="929"/>
                    <a:pt x="1787" y="929"/>
                    <a:pt x="1787" y="929"/>
                  </a:cubicBezTo>
                  <a:cubicBezTo>
                    <a:pt x="1795" y="914"/>
                    <a:pt x="1799" y="897"/>
                    <a:pt x="1799" y="879"/>
                  </a:cubicBezTo>
                  <a:cubicBezTo>
                    <a:pt x="1799" y="828"/>
                    <a:pt x="1764" y="785"/>
                    <a:pt x="1715" y="773"/>
                  </a:cubicBezTo>
                  <a:cubicBezTo>
                    <a:pt x="1729" y="640"/>
                    <a:pt x="1729" y="640"/>
                    <a:pt x="1729" y="640"/>
                  </a:cubicBezTo>
                  <a:cubicBezTo>
                    <a:pt x="1805" y="630"/>
                    <a:pt x="1863" y="566"/>
                    <a:pt x="1863" y="488"/>
                  </a:cubicBezTo>
                  <a:cubicBezTo>
                    <a:pt x="1863" y="404"/>
                    <a:pt x="1795" y="335"/>
                    <a:pt x="1711" y="335"/>
                  </a:cubicBezTo>
                  <a:cubicBezTo>
                    <a:pt x="1645" y="335"/>
                    <a:pt x="1589" y="377"/>
                    <a:pt x="1567" y="435"/>
                  </a:cubicBezTo>
                  <a:cubicBezTo>
                    <a:pt x="1472" y="427"/>
                    <a:pt x="1472" y="427"/>
                    <a:pt x="1472" y="427"/>
                  </a:cubicBezTo>
                  <a:cubicBezTo>
                    <a:pt x="1472" y="426"/>
                    <a:pt x="1472" y="425"/>
                    <a:pt x="1472" y="424"/>
                  </a:cubicBezTo>
                  <a:cubicBezTo>
                    <a:pt x="1472" y="364"/>
                    <a:pt x="1423" y="315"/>
                    <a:pt x="1363" y="315"/>
                  </a:cubicBezTo>
                  <a:cubicBezTo>
                    <a:pt x="1334" y="315"/>
                    <a:pt x="1309" y="326"/>
                    <a:pt x="1289" y="343"/>
                  </a:cubicBezTo>
                  <a:cubicBezTo>
                    <a:pt x="1187" y="250"/>
                    <a:pt x="1187" y="250"/>
                    <a:pt x="1187" y="250"/>
                  </a:cubicBezTo>
                  <a:cubicBezTo>
                    <a:pt x="1208" y="223"/>
                    <a:pt x="1221" y="190"/>
                    <a:pt x="1221" y="153"/>
                  </a:cubicBezTo>
                  <a:cubicBezTo>
                    <a:pt x="1221" y="69"/>
                    <a:pt x="1153" y="0"/>
                    <a:pt x="1068" y="0"/>
                  </a:cubicBezTo>
                  <a:cubicBezTo>
                    <a:pt x="984" y="0"/>
                    <a:pt x="916" y="69"/>
                    <a:pt x="916" y="153"/>
                  </a:cubicBezTo>
                  <a:cubicBezTo>
                    <a:pt x="916" y="197"/>
                    <a:pt x="935" y="237"/>
                    <a:pt x="965" y="265"/>
                  </a:cubicBezTo>
                  <a:cubicBezTo>
                    <a:pt x="856" y="422"/>
                    <a:pt x="856" y="422"/>
                    <a:pt x="856" y="422"/>
                  </a:cubicBezTo>
                  <a:cubicBezTo>
                    <a:pt x="842" y="416"/>
                    <a:pt x="827" y="412"/>
                    <a:pt x="810" y="412"/>
                  </a:cubicBezTo>
                  <a:cubicBezTo>
                    <a:pt x="760" y="412"/>
                    <a:pt x="717" y="446"/>
                    <a:pt x="705" y="493"/>
                  </a:cubicBezTo>
                  <a:cubicBezTo>
                    <a:pt x="561" y="480"/>
                    <a:pt x="561" y="480"/>
                    <a:pt x="561" y="480"/>
                  </a:cubicBezTo>
                  <a:cubicBezTo>
                    <a:pt x="561" y="480"/>
                    <a:pt x="561" y="479"/>
                    <a:pt x="561" y="478"/>
                  </a:cubicBezTo>
                  <a:cubicBezTo>
                    <a:pt x="561" y="394"/>
                    <a:pt x="493" y="325"/>
                    <a:pt x="408" y="325"/>
                  </a:cubicBezTo>
                  <a:cubicBezTo>
                    <a:pt x="324" y="325"/>
                    <a:pt x="256" y="394"/>
                    <a:pt x="256" y="478"/>
                  </a:cubicBezTo>
                  <a:cubicBezTo>
                    <a:pt x="256" y="546"/>
                    <a:pt x="300" y="603"/>
                    <a:pt x="362" y="623"/>
                  </a:cubicBezTo>
                  <a:cubicBezTo>
                    <a:pt x="348" y="732"/>
                    <a:pt x="348" y="732"/>
                    <a:pt x="348" y="732"/>
                  </a:cubicBezTo>
                  <a:cubicBezTo>
                    <a:pt x="291" y="736"/>
                    <a:pt x="246" y="783"/>
                    <a:pt x="246" y="841"/>
                  </a:cubicBezTo>
                  <a:cubicBezTo>
                    <a:pt x="246" y="873"/>
                    <a:pt x="259" y="901"/>
                    <a:pt x="281" y="921"/>
                  </a:cubicBezTo>
                  <a:cubicBezTo>
                    <a:pt x="221" y="1002"/>
                    <a:pt x="221" y="1002"/>
                    <a:pt x="221" y="1002"/>
                  </a:cubicBezTo>
                  <a:cubicBezTo>
                    <a:pt x="201" y="991"/>
                    <a:pt x="177" y="985"/>
                    <a:pt x="153" y="985"/>
                  </a:cubicBezTo>
                  <a:cubicBezTo>
                    <a:pt x="68" y="985"/>
                    <a:pt x="0" y="1054"/>
                    <a:pt x="0" y="1138"/>
                  </a:cubicBezTo>
                  <a:cubicBezTo>
                    <a:pt x="0" y="1222"/>
                    <a:pt x="68" y="1291"/>
                    <a:pt x="153" y="1291"/>
                  </a:cubicBezTo>
                  <a:cubicBezTo>
                    <a:pt x="190" y="1291"/>
                    <a:pt x="225" y="1277"/>
                    <a:pt x="251" y="1254"/>
                  </a:cubicBezTo>
                  <a:cubicBezTo>
                    <a:pt x="354" y="1339"/>
                    <a:pt x="354" y="1339"/>
                    <a:pt x="354" y="1339"/>
                  </a:cubicBezTo>
                  <a:cubicBezTo>
                    <a:pt x="344" y="1356"/>
                    <a:pt x="338" y="1375"/>
                    <a:pt x="338" y="1396"/>
                  </a:cubicBezTo>
                  <a:cubicBezTo>
                    <a:pt x="338" y="1436"/>
                    <a:pt x="359" y="1471"/>
                    <a:pt x="392" y="1490"/>
                  </a:cubicBezTo>
                  <a:cubicBezTo>
                    <a:pt x="332" y="1733"/>
                    <a:pt x="332" y="1733"/>
                    <a:pt x="332" y="1733"/>
                  </a:cubicBezTo>
                  <a:cubicBezTo>
                    <a:pt x="328" y="1732"/>
                    <a:pt x="323" y="1732"/>
                    <a:pt x="319" y="1732"/>
                  </a:cubicBezTo>
                  <a:cubicBezTo>
                    <a:pt x="235" y="1732"/>
                    <a:pt x="166" y="1800"/>
                    <a:pt x="166" y="1885"/>
                  </a:cubicBezTo>
                  <a:cubicBezTo>
                    <a:pt x="166" y="1969"/>
                    <a:pt x="235" y="2038"/>
                    <a:pt x="319" y="2038"/>
                  </a:cubicBezTo>
                  <a:cubicBezTo>
                    <a:pt x="399" y="2038"/>
                    <a:pt x="464" y="1977"/>
                    <a:pt x="471" y="1899"/>
                  </a:cubicBezTo>
                  <a:cubicBezTo>
                    <a:pt x="664" y="1884"/>
                    <a:pt x="664" y="1884"/>
                    <a:pt x="664" y="1884"/>
                  </a:cubicBezTo>
                  <a:cubicBezTo>
                    <a:pt x="676" y="1931"/>
                    <a:pt x="718" y="1966"/>
                    <a:pt x="769" y="1966"/>
                  </a:cubicBezTo>
                  <a:cubicBezTo>
                    <a:pt x="802" y="1966"/>
                    <a:pt x="832" y="1951"/>
                    <a:pt x="852" y="1928"/>
                  </a:cubicBezTo>
                  <a:cubicBezTo>
                    <a:pt x="931" y="1982"/>
                    <a:pt x="931" y="1982"/>
                    <a:pt x="931" y="1982"/>
                  </a:cubicBezTo>
                  <a:cubicBezTo>
                    <a:pt x="921" y="2002"/>
                    <a:pt x="916" y="2024"/>
                    <a:pt x="916" y="2049"/>
                  </a:cubicBezTo>
                  <a:cubicBezTo>
                    <a:pt x="916" y="2128"/>
                    <a:pt x="976" y="2193"/>
                    <a:pt x="1053" y="2200"/>
                  </a:cubicBezTo>
                  <a:cubicBezTo>
                    <a:pt x="1053" y="2201"/>
                    <a:pt x="1053" y="2201"/>
                    <a:pt x="1053" y="2201"/>
                  </a:cubicBezTo>
                  <a:cubicBezTo>
                    <a:pt x="1056" y="2201"/>
                    <a:pt x="1056" y="2201"/>
                    <a:pt x="1056" y="2201"/>
                  </a:cubicBezTo>
                  <a:cubicBezTo>
                    <a:pt x="1060" y="2201"/>
                    <a:pt x="1064" y="2201"/>
                    <a:pt x="1068" y="2201"/>
                  </a:cubicBezTo>
                  <a:cubicBezTo>
                    <a:pt x="1073" y="2201"/>
                    <a:pt x="1077" y="2201"/>
                    <a:pt x="1081" y="2201"/>
                  </a:cubicBezTo>
                  <a:cubicBezTo>
                    <a:pt x="1083" y="2201"/>
                    <a:pt x="1083" y="2201"/>
                    <a:pt x="1083" y="2201"/>
                  </a:cubicBezTo>
                  <a:cubicBezTo>
                    <a:pt x="1083" y="2201"/>
                    <a:pt x="1083" y="2201"/>
                    <a:pt x="1083" y="2201"/>
                  </a:cubicBezTo>
                  <a:cubicBezTo>
                    <a:pt x="1161" y="2193"/>
                    <a:pt x="1221" y="2128"/>
                    <a:pt x="1221" y="2049"/>
                  </a:cubicBezTo>
                  <a:cubicBezTo>
                    <a:pt x="1221" y="2011"/>
                    <a:pt x="1207" y="1976"/>
                    <a:pt x="1184" y="1949"/>
                  </a:cubicBezTo>
                  <a:cubicBezTo>
                    <a:pt x="1268" y="1853"/>
                    <a:pt x="1268" y="1853"/>
                    <a:pt x="1268" y="1853"/>
                  </a:cubicBezTo>
                  <a:cubicBezTo>
                    <a:pt x="1285" y="1863"/>
                    <a:pt x="1304" y="1869"/>
                    <a:pt x="1324" y="1869"/>
                  </a:cubicBezTo>
                  <a:cubicBezTo>
                    <a:pt x="1364" y="1869"/>
                    <a:pt x="1399" y="1847"/>
                    <a:pt x="1418" y="1815"/>
                  </a:cubicBezTo>
                  <a:cubicBezTo>
                    <a:pt x="1666" y="1872"/>
                    <a:pt x="1666" y="1872"/>
                    <a:pt x="1666" y="1872"/>
                  </a:cubicBezTo>
                  <a:cubicBezTo>
                    <a:pt x="1665" y="1876"/>
                    <a:pt x="1665" y="1880"/>
                    <a:pt x="1665" y="1885"/>
                  </a:cubicBezTo>
                  <a:cubicBezTo>
                    <a:pt x="1665" y="1969"/>
                    <a:pt x="1734" y="2038"/>
                    <a:pt x="1818" y="2038"/>
                  </a:cubicBezTo>
                  <a:cubicBezTo>
                    <a:pt x="1902" y="2038"/>
                    <a:pt x="1971" y="1969"/>
                    <a:pt x="1971" y="1885"/>
                  </a:cubicBezTo>
                  <a:cubicBezTo>
                    <a:pt x="1971" y="1820"/>
                    <a:pt x="1931" y="1765"/>
                    <a:pt x="1874" y="1743"/>
                  </a:cubicBezTo>
                  <a:cubicBezTo>
                    <a:pt x="1893" y="1572"/>
                    <a:pt x="1893" y="1572"/>
                    <a:pt x="1893" y="1572"/>
                  </a:cubicBezTo>
                  <a:cubicBezTo>
                    <a:pt x="1949" y="1567"/>
                    <a:pt x="1994" y="1520"/>
                    <a:pt x="1994" y="1463"/>
                  </a:cubicBezTo>
                  <a:cubicBezTo>
                    <a:pt x="1994" y="1436"/>
                    <a:pt x="1984" y="1412"/>
                    <a:pt x="1969" y="1393"/>
                  </a:cubicBezTo>
                  <a:cubicBezTo>
                    <a:pt x="2060" y="1273"/>
                    <a:pt x="2060" y="1273"/>
                    <a:pt x="2060" y="1273"/>
                  </a:cubicBezTo>
                  <a:cubicBezTo>
                    <a:pt x="2080" y="1283"/>
                    <a:pt x="2102" y="1288"/>
                    <a:pt x="2125" y="1288"/>
                  </a:cubicBezTo>
                  <a:cubicBezTo>
                    <a:pt x="2209" y="1288"/>
                    <a:pt x="2278" y="1220"/>
                    <a:pt x="2278" y="1135"/>
                  </a:cubicBezTo>
                  <a:cubicBezTo>
                    <a:pt x="2278" y="1051"/>
                    <a:pt x="2209" y="983"/>
                    <a:pt x="2125" y="983"/>
                  </a:cubicBezTo>
                  <a:close/>
                  <a:moveTo>
                    <a:pt x="1940" y="1369"/>
                  </a:moveTo>
                  <a:cubicBezTo>
                    <a:pt x="1924" y="1359"/>
                    <a:pt x="1905" y="1353"/>
                    <a:pt x="1884" y="1353"/>
                  </a:cubicBezTo>
                  <a:cubicBezTo>
                    <a:pt x="1838" y="1353"/>
                    <a:pt x="1798" y="1383"/>
                    <a:pt x="1782" y="1424"/>
                  </a:cubicBezTo>
                  <a:cubicBezTo>
                    <a:pt x="1392" y="1262"/>
                    <a:pt x="1392" y="1262"/>
                    <a:pt x="1392" y="1262"/>
                  </a:cubicBezTo>
                  <a:cubicBezTo>
                    <a:pt x="1390" y="1268"/>
                    <a:pt x="1387" y="1273"/>
                    <a:pt x="1385" y="1279"/>
                  </a:cubicBezTo>
                  <a:cubicBezTo>
                    <a:pt x="1777" y="1441"/>
                    <a:pt x="1777" y="1441"/>
                    <a:pt x="1777" y="1441"/>
                  </a:cubicBezTo>
                  <a:cubicBezTo>
                    <a:pt x="1776" y="1448"/>
                    <a:pt x="1775" y="1455"/>
                    <a:pt x="1775" y="1463"/>
                  </a:cubicBezTo>
                  <a:cubicBezTo>
                    <a:pt x="1775" y="1513"/>
                    <a:pt x="1809" y="1555"/>
                    <a:pt x="1855" y="1568"/>
                  </a:cubicBezTo>
                  <a:cubicBezTo>
                    <a:pt x="1837" y="1733"/>
                    <a:pt x="1837" y="1733"/>
                    <a:pt x="1837" y="1733"/>
                  </a:cubicBezTo>
                  <a:cubicBezTo>
                    <a:pt x="1831" y="1733"/>
                    <a:pt x="1825" y="1732"/>
                    <a:pt x="1818" y="1732"/>
                  </a:cubicBezTo>
                  <a:cubicBezTo>
                    <a:pt x="1781" y="1732"/>
                    <a:pt x="1746" y="1746"/>
                    <a:pt x="1720" y="1768"/>
                  </a:cubicBezTo>
                  <a:cubicBezTo>
                    <a:pt x="1324" y="1372"/>
                    <a:pt x="1324" y="1372"/>
                    <a:pt x="1324" y="1372"/>
                  </a:cubicBezTo>
                  <a:cubicBezTo>
                    <a:pt x="1317" y="1379"/>
                    <a:pt x="1310" y="1386"/>
                    <a:pt x="1302" y="1393"/>
                  </a:cubicBezTo>
                  <a:cubicBezTo>
                    <a:pt x="1699" y="1789"/>
                    <a:pt x="1699" y="1789"/>
                    <a:pt x="1699" y="1789"/>
                  </a:cubicBezTo>
                  <a:cubicBezTo>
                    <a:pt x="1688" y="1803"/>
                    <a:pt x="1679" y="1818"/>
                    <a:pt x="1674" y="1835"/>
                  </a:cubicBezTo>
                  <a:cubicBezTo>
                    <a:pt x="1432" y="1779"/>
                    <a:pt x="1432" y="1779"/>
                    <a:pt x="1432" y="1779"/>
                  </a:cubicBezTo>
                  <a:cubicBezTo>
                    <a:pt x="1433" y="1773"/>
                    <a:pt x="1433" y="1766"/>
                    <a:pt x="1433" y="1759"/>
                  </a:cubicBezTo>
                  <a:cubicBezTo>
                    <a:pt x="1433" y="1699"/>
                    <a:pt x="1385" y="1650"/>
                    <a:pt x="1324" y="1650"/>
                  </a:cubicBezTo>
                  <a:cubicBezTo>
                    <a:pt x="1313" y="1650"/>
                    <a:pt x="1302" y="1652"/>
                    <a:pt x="1292" y="1655"/>
                  </a:cubicBezTo>
                  <a:cubicBezTo>
                    <a:pt x="1209" y="1454"/>
                    <a:pt x="1209" y="1454"/>
                    <a:pt x="1209" y="1454"/>
                  </a:cubicBezTo>
                  <a:cubicBezTo>
                    <a:pt x="1204" y="1457"/>
                    <a:pt x="1198" y="1459"/>
                    <a:pt x="1193" y="1461"/>
                  </a:cubicBezTo>
                  <a:cubicBezTo>
                    <a:pt x="1276" y="1662"/>
                    <a:pt x="1276" y="1662"/>
                    <a:pt x="1276" y="1662"/>
                  </a:cubicBezTo>
                  <a:cubicBezTo>
                    <a:pt x="1240" y="1680"/>
                    <a:pt x="1215" y="1717"/>
                    <a:pt x="1215" y="1759"/>
                  </a:cubicBezTo>
                  <a:cubicBezTo>
                    <a:pt x="1215" y="1786"/>
                    <a:pt x="1224" y="1810"/>
                    <a:pt x="1240" y="1828"/>
                  </a:cubicBezTo>
                  <a:cubicBezTo>
                    <a:pt x="1156" y="1924"/>
                    <a:pt x="1156" y="1924"/>
                    <a:pt x="1156" y="1924"/>
                  </a:cubicBezTo>
                  <a:cubicBezTo>
                    <a:pt x="1135" y="1909"/>
                    <a:pt x="1110" y="1899"/>
                    <a:pt x="1083" y="1897"/>
                  </a:cubicBezTo>
                  <a:cubicBezTo>
                    <a:pt x="1083" y="1484"/>
                    <a:pt x="1083" y="1484"/>
                    <a:pt x="1083" y="1484"/>
                  </a:cubicBezTo>
                  <a:cubicBezTo>
                    <a:pt x="1078" y="1484"/>
                    <a:pt x="1073" y="1484"/>
                    <a:pt x="1068" y="1484"/>
                  </a:cubicBezTo>
                  <a:cubicBezTo>
                    <a:pt x="1063" y="1484"/>
                    <a:pt x="1058" y="1484"/>
                    <a:pt x="1053" y="1484"/>
                  </a:cubicBezTo>
                  <a:cubicBezTo>
                    <a:pt x="1053" y="1897"/>
                    <a:pt x="1053" y="1897"/>
                    <a:pt x="1053" y="1897"/>
                  </a:cubicBezTo>
                  <a:cubicBezTo>
                    <a:pt x="1013" y="1901"/>
                    <a:pt x="977" y="1920"/>
                    <a:pt x="952" y="1950"/>
                  </a:cubicBezTo>
                  <a:cubicBezTo>
                    <a:pt x="871" y="1895"/>
                    <a:pt x="871" y="1895"/>
                    <a:pt x="871" y="1895"/>
                  </a:cubicBezTo>
                  <a:cubicBezTo>
                    <a:pt x="876" y="1883"/>
                    <a:pt x="878" y="1870"/>
                    <a:pt x="878" y="1857"/>
                  </a:cubicBezTo>
                  <a:cubicBezTo>
                    <a:pt x="878" y="1815"/>
                    <a:pt x="855" y="1779"/>
                    <a:pt x="820" y="1760"/>
                  </a:cubicBezTo>
                  <a:cubicBezTo>
                    <a:pt x="944" y="1461"/>
                    <a:pt x="944" y="1461"/>
                    <a:pt x="944" y="1461"/>
                  </a:cubicBezTo>
                  <a:cubicBezTo>
                    <a:pt x="939" y="1459"/>
                    <a:pt x="933" y="1457"/>
                    <a:pt x="928" y="1454"/>
                  </a:cubicBezTo>
                  <a:cubicBezTo>
                    <a:pt x="804" y="1753"/>
                    <a:pt x="804" y="1753"/>
                    <a:pt x="804" y="1753"/>
                  </a:cubicBezTo>
                  <a:cubicBezTo>
                    <a:pt x="793" y="1749"/>
                    <a:pt x="781" y="1747"/>
                    <a:pt x="769" y="1747"/>
                  </a:cubicBezTo>
                  <a:cubicBezTo>
                    <a:pt x="712" y="1747"/>
                    <a:pt x="666" y="1791"/>
                    <a:pt x="660" y="1846"/>
                  </a:cubicBezTo>
                  <a:cubicBezTo>
                    <a:pt x="470" y="1861"/>
                    <a:pt x="470" y="1861"/>
                    <a:pt x="470" y="1861"/>
                  </a:cubicBezTo>
                  <a:cubicBezTo>
                    <a:pt x="466" y="1834"/>
                    <a:pt x="454" y="1810"/>
                    <a:pt x="438" y="1789"/>
                  </a:cubicBezTo>
                  <a:cubicBezTo>
                    <a:pt x="835" y="1393"/>
                    <a:pt x="835" y="1393"/>
                    <a:pt x="835" y="1393"/>
                  </a:cubicBezTo>
                  <a:cubicBezTo>
                    <a:pt x="827" y="1386"/>
                    <a:pt x="820" y="1379"/>
                    <a:pt x="813" y="1372"/>
                  </a:cubicBezTo>
                  <a:cubicBezTo>
                    <a:pt x="417" y="1768"/>
                    <a:pt x="417" y="1768"/>
                    <a:pt x="417" y="1768"/>
                  </a:cubicBezTo>
                  <a:cubicBezTo>
                    <a:pt x="403" y="1756"/>
                    <a:pt x="387" y="1747"/>
                    <a:pt x="369" y="1741"/>
                  </a:cubicBezTo>
                  <a:cubicBezTo>
                    <a:pt x="428" y="1504"/>
                    <a:pt x="428" y="1504"/>
                    <a:pt x="428" y="1504"/>
                  </a:cubicBezTo>
                  <a:cubicBezTo>
                    <a:pt x="434" y="1505"/>
                    <a:pt x="440" y="1505"/>
                    <a:pt x="447" y="1505"/>
                  </a:cubicBezTo>
                  <a:cubicBezTo>
                    <a:pt x="507" y="1505"/>
                    <a:pt x="556" y="1457"/>
                    <a:pt x="556" y="1396"/>
                  </a:cubicBezTo>
                  <a:cubicBezTo>
                    <a:pt x="556" y="1384"/>
                    <a:pt x="554" y="1373"/>
                    <a:pt x="551" y="1362"/>
                  </a:cubicBezTo>
                  <a:cubicBezTo>
                    <a:pt x="752" y="1279"/>
                    <a:pt x="752" y="1279"/>
                    <a:pt x="752" y="1279"/>
                  </a:cubicBezTo>
                  <a:cubicBezTo>
                    <a:pt x="750" y="1273"/>
                    <a:pt x="747" y="1268"/>
                    <a:pt x="745" y="1262"/>
                  </a:cubicBezTo>
                  <a:cubicBezTo>
                    <a:pt x="544" y="1345"/>
                    <a:pt x="544" y="1345"/>
                    <a:pt x="544" y="1345"/>
                  </a:cubicBezTo>
                  <a:cubicBezTo>
                    <a:pt x="525" y="1311"/>
                    <a:pt x="489" y="1287"/>
                    <a:pt x="447" y="1287"/>
                  </a:cubicBezTo>
                  <a:cubicBezTo>
                    <a:pt x="421" y="1287"/>
                    <a:pt x="397" y="1296"/>
                    <a:pt x="379" y="1311"/>
                  </a:cubicBezTo>
                  <a:cubicBezTo>
                    <a:pt x="277" y="1226"/>
                    <a:pt x="277" y="1226"/>
                    <a:pt x="277" y="1226"/>
                  </a:cubicBezTo>
                  <a:cubicBezTo>
                    <a:pt x="292" y="1205"/>
                    <a:pt x="302" y="1180"/>
                    <a:pt x="305" y="1153"/>
                  </a:cubicBezTo>
                  <a:cubicBezTo>
                    <a:pt x="723" y="1153"/>
                    <a:pt x="723" y="1153"/>
                    <a:pt x="723" y="1153"/>
                  </a:cubicBezTo>
                  <a:cubicBezTo>
                    <a:pt x="722" y="1148"/>
                    <a:pt x="722" y="1143"/>
                    <a:pt x="722" y="1138"/>
                  </a:cubicBezTo>
                  <a:cubicBezTo>
                    <a:pt x="722" y="1133"/>
                    <a:pt x="722" y="1128"/>
                    <a:pt x="723" y="1123"/>
                  </a:cubicBezTo>
                  <a:cubicBezTo>
                    <a:pt x="305" y="1123"/>
                    <a:pt x="305" y="1123"/>
                    <a:pt x="305" y="1123"/>
                  </a:cubicBezTo>
                  <a:cubicBezTo>
                    <a:pt x="301" y="1083"/>
                    <a:pt x="281" y="1048"/>
                    <a:pt x="253" y="1023"/>
                  </a:cubicBezTo>
                  <a:cubicBezTo>
                    <a:pt x="312" y="942"/>
                    <a:pt x="312" y="942"/>
                    <a:pt x="312" y="942"/>
                  </a:cubicBezTo>
                  <a:cubicBezTo>
                    <a:pt x="325" y="947"/>
                    <a:pt x="340" y="950"/>
                    <a:pt x="355" y="950"/>
                  </a:cubicBezTo>
                  <a:cubicBezTo>
                    <a:pt x="397" y="950"/>
                    <a:pt x="433" y="927"/>
                    <a:pt x="451" y="892"/>
                  </a:cubicBezTo>
                  <a:cubicBezTo>
                    <a:pt x="745" y="1014"/>
                    <a:pt x="745" y="1014"/>
                    <a:pt x="745" y="1014"/>
                  </a:cubicBezTo>
                  <a:cubicBezTo>
                    <a:pt x="747" y="1008"/>
                    <a:pt x="750" y="1003"/>
                    <a:pt x="752" y="997"/>
                  </a:cubicBezTo>
                  <a:cubicBezTo>
                    <a:pt x="458" y="875"/>
                    <a:pt x="458" y="875"/>
                    <a:pt x="458" y="875"/>
                  </a:cubicBezTo>
                  <a:cubicBezTo>
                    <a:pt x="462" y="865"/>
                    <a:pt x="464" y="853"/>
                    <a:pt x="464" y="841"/>
                  </a:cubicBezTo>
                  <a:cubicBezTo>
                    <a:pt x="464" y="792"/>
                    <a:pt x="431" y="750"/>
                    <a:pt x="386" y="736"/>
                  </a:cubicBezTo>
                  <a:cubicBezTo>
                    <a:pt x="399" y="630"/>
                    <a:pt x="399" y="630"/>
                    <a:pt x="399" y="630"/>
                  </a:cubicBezTo>
                  <a:cubicBezTo>
                    <a:pt x="402" y="630"/>
                    <a:pt x="405" y="631"/>
                    <a:pt x="408" y="631"/>
                  </a:cubicBezTo>
                  <a:cubicBezTo>
                    <a:pt x="445" y="631"/>
                    <a:pt x="479" y="618"/>
                    <a:pt x="505" y="596"/>
                  </a:cubicBezTo>
                  <a:cubicBezTo>
                    <a:pt x="813" y="904"/>
                    <a:pt x="813" y="904"/>
                    <a:pt x="813" y="904"/>
                  </a:cubicBezTo>
                  <a:cubicBezTo>
                    <a:pt x="820" y="897"/>
                    <a:pt x="827" y="889"/>
                    <a:pt x="835" y="883"/>
                  </a:cubicBezTo>
                  <a:cubicBezTo>
                    <a:pt x="527" y="575"/>
                    <a:pt x="527" y="575"/>
                    <a:pt x="527" y="575"/>
                  </a:cubicBezTo>
                  <a:cubicBezTo>
                    <a:pt x="540" y="558"/>
                    <a:pt x="550" y="539"/>
                    <a:pt x="556" y="518"/>
                  </a:cubicBezTo>
                  <a:cubicBezTo>
                    <a:pt x="701" y="530"/>
                    <a:pt x="701" y="530"/>
                    <a:pt x="701" y="530"/>
                  </a:cubicBezTo>
                  <a:cubicBezTo>
                    <a:pt x="706" y="587"/>
                    <a:pt x="753" y="631"/>
                    <a:pt x="810" y="631"/>
                  </a:cubicBezTo>
                  <a:cubicBezTo>
                    <a:pt x="823" y="631"/>
                    <a:pt x="835" y="628"/>
                    <a:pt x="846" y="624"/>
                  </a:cubicBezTo>
                  <a:cubicBezTo>
                    <a:pt x="928" y="822"/>
                    <a:pt x="928" y="822"/>
                    <a:pt x="928" y="822"/>
                  </a:cubicBezTo>
                  <a:cubicBezTo>
                    <a:pt x="933" y="819"/>
                    <a:pt x="939" y="817"/>
                    <a:pt x="944" y="815"/>
                  </a:cubicBezTo>
                  <a:cubicBezTo>
                    <a:pt x="863" y="617"/>
                    <a:pt x="863" y="617"/>
                    <a:pt x="863" y="617"/>
                  </a:cubicBezTo>
                  <a:cubicBezTo>
                    <a:pt x="896" y="599"/>
                    <a:pt x="919" y="563"/>
                    <a:pt x="919" y="521"/>
                  </a:cubicBezTo>
                  <a:cubicBezTo>
                    <a:pt x="919" y="491"/>
                    <a:pt x="907" y="464"/>
                    <a:pt x="887" y="444"/>
                  </a:cubicBezTo>
                  <a:cubicBezTo>
                    <a:pt x="996" y="287"/>
                    <a:pt x="996" y="287"/>
                    <a:pt x="996" y="287"/>
                  </a:cubicBezTo>
                  <a:cubicBezTo>
                    <a:pt x="1013" y="297"/>
                    <a:pt x="1033" y="303"/>
                    <a:pt x="1053" y="305"/>
                  </a:cubicBezTo>
                  <a:cubicBezTo>
                    <a:pt x="1053" y="792"/>
                    <a:pt x="1053" y="792"/>
                    <a:pt x="1053" y="792"/>
                  </a:cubicBezTo>
                  <a:cubicBezTo>
                    <a:pt x="1058" y="792"/>
                    <a:pt x="1063" y="792"/>
                    <a:pt x="1068" y="792"/>
                  </a:cubicBezTo>
                  <a:cubicBezTo>
                    <a:pt x="1073" y="792"/>
                    <a:pt x="1078" y="792"/>
                    <a:pt x="1083" y="792"/>
                  </a:cubicBezTo>
                  <a:cubicBezTo>
                    <a:pt x="1083" y="305"/>
                    <a:pt x="1083" y="305"/>
                    <a:pt x="1083" y="305"/>
                  </a:cubicBezTo>
                  <a:cubicBezTo>
                    <a:pt x="1112" y="302"/>
                    <a:pt x="1138" y="292"/>
                    <a:pt x="1159" y="276"/>
                  </a:cubicBezTo>
                  <a:cubicBezTo>
                    <a:pt x="1266" y="373"/>
                    <a:pt x="1266" y="373"/>
                    <a:pt x="1266" y="373"/>
                  </a:cubicBezTo>
                  <a:cubicBezTo>
                    <a:pt x="1258" y="388"/>
                    <a:pt x="1253" y="406"/>
                    <a:pt x="1253" y="424"/>
                  </a:cubicBezTo>
                  <a:cubicBezTo>
                    <a:pt x="1253" y="467"/>
                    <a:pt x="1278" y="504"/>
                    <a:pt x="1314" y="522"/>
                  </a:cubicBezTo>
                  <a:cubicBezTo>
                    <a:pt x="1193" y="815"/>
                    <a:pt x="1193" y="815"/>
                    <a:pt x="1193" y="815"/>
                  </a:cubicBezTo>
                  <a:cubicBezTo>
                    <a:pt x="1198" y="817"/>
                    <a:pt x="1204" y="819"/>
                    <a:pt x="1209" y="822"/>
                  </a:cubicBezTo>
                  <a:cubicBezTo>
                    <a:pt x="1331" y="529"/>
                    <a:pt x="1331" y="529"/>
                    <a:pt x="1331" y="529"/>
                  </a:cubicBezTo>
                  <a:cubicBezTo>
                    <a:pt x="1341" y="532"/>
                    <a:pt x="1351" y="533"/>
                    <a:pt x="1363" y="533"/>
                  </a:cubicBezTo>
                  <a:cubicBezTo>
                    <a:pt x="1409" y="533"/>
                    <a:pt x="1448" y="505"/>
                    <a:pt x="1464" y="464"/>
                  </a:cubicBezTo>
                  <a:cubicBezTo>
                    <a:pt x="1559" y="472"/>
                    <a:pt x="1559" y="472"/>
                    <a:pt x="1559" y="472"/>
                  </a:cubicBezTo>
                  <a:cubicBezTo>
                    <a:pt x="1558" y="477"/>
                    <a:pt x="1558" y="483"/>
                    <a:pt x="1558" y="488"/>
                  </a:cubicBezTo>
                  <a:cubicBezTo>
                    <a:pt x="1558" y="527"/>
                    <a:pt x="1572" y="562"/>
                    <a:pt x="1596" y="589"/>
                  </a:cubicBezTo>
                  <a:cubicBezTo>
                    <a:pt x="1302" y="883"/>
                    <a:pt x="1302" y="883"/>
                    <a:pt x="1302" y="883"/>
                  </a:cubicBezTo>
                  <a:cubicBezTo>
                    <a:pt x="1310" y="889"/>
                    <a:pt x="1317" y="897"/>
                    <a:pt x="1324" y="904"/>
                  </a:cubicBezTo>
                  <a:cubicBezTo>
                    <a:pt x="1618" y="610"/>
                    <a:pt x="1618" y="610"/>
                    <a:pt x="1618" y="610"/>
                  </a:cubicBezTo>
                  <a:cubicBezTo>
                    <a:pt x="1639" y="625"/>
                    <a:pt x="1664" y="636"/>
                    <a:pt x="1691" y="640"/>
                  </a:cubicBezTo>
                  <a:cubicBezTo>
                    <a:pt x="1678" y="771"/>
                    <a:pt x="1678" y="771"/>
                    <a:pt x="1678" y="771"/>
                  </a:cubicBezTo>
                  <a:cubicBezTo>
                    <a:pt x="1623" y="777"/>
                    <a:pt x="1581" y="823"/>
                    <a:pt x="1581" y="879"/>
                  </a:cubicBezTo>
                  <a:cubicBezTo>
                    <a:pt x="1581" y="891"/>
                    <a:pt x="1583" y="903"/>
                    <a:pt x="1586" y="914"/>
                  </a:cubicBezTo>
                  <a:cubicBezTo>
                    <a:pt x="1385" y="997"/>
                    <a:pt x="1385" y="997"/>
                    <a:pt x="1385" y="997"/>
                  </a:cubicBezTo>
                  <a:cubicBezTo>
                    <a:pt x="1387" y="1003"/>
                    <a:pt x="1390" y="1008"/>
                    <a:pt x="1392" y="1014"/>
                  </a:cubicBezTo>
                  <a:cubicBezTo>
                    <a:pt x="1593" y="930"/>
                    <a:pt x="1593" y="930"/>
                    <a:pt x="1593" y="930"/>
                  </a:cubicBezTo>
                  <a:cubicBezTo>
                    <a:pt x="1612" y="965"/>
                    <a:pt x="1648" y="989"/>
                    <a:pt x="1690" y="989"/>
                  </a:cubicBezTo>
                  <a:cubicBezTo>
                    <a:pt x="1719" y="989"/>
                    <a:pt x="1745" y="978"/>
                    <a:pt x="1764" y="960"/>
                  </a:cubicBezTo>
                  <a:cubicBezTo>
                    <a:pt x="1983" y="1078"/>
                    <a:pt x="1983" y="1078"/>
                    <a:pt x="1983" y="1078"/>
                  </a:cubicBezTo>
                  <a:cubicBezTo>
                    <a:pt x="1978" y="1092"/>
                    <a:pt x="1974" y="1107"/>
                    <a:pt x="1973" y="1123"/>
                  </a:cubicBezTo>
                  <a:cubicBezTo>
                    <a:pt x="1414" y="1123"/>
                    <a:pt x="1414" y="1123"/>
                    <a:pt x="1414" y="1123"/>
                  </a:cubicBezTo>
                  <a:cubicBezTo>
                    <a:pt x="1415" y="1128"/>
                    <a:pt x="1415" y="1133"/>
                    <a:pt x="1415" y="1138"/>
                  </a:cubicBezTo>
                  <a:cubicBezTo>
                    <a:pt x="1415" y="1143"/>
                    <a:pt x="1415" y="1148"/>
                    <a:pt x="1414" y="1153"/>
                  </a:cubicBezTo>
                  <a:cubicBezTo>
                    <a:pt x="1973" y="1153"/>
                    <a:pt x="1973" y="1153"/>
                    <a:pt x="1973" y="1153"/>
                  </a:cubicBezTo>
                  <a:cubicBezTo>
                    <a:pt x="1978" y="1193"/>
                    <a:pt x="1998" y="1229"/>
                    <a:pt x="2028" y="1253"/>
                  </a:cubicBezTo>
                  <a:lnTo>
                    <a:pt x="1940" y="1369"/>
                  </a:lnTo>
                  <a:close/>
                  <a:moveTo>
                    <a:pt x="1350" y="1031"/>
                  </a:moveTo>
                  <a:cubicBezTo>
                    <a:pt x="1348" y="1025"/>
                    <a:pt x="1345" y="1020"/>
                    <a:pt x="1343" y="1014"/>
                  </a:cubicBezTo>
                  <a:cubicBezTo>
                    <a:pt x="1330" y="985"/>
                    <a:pt x="1313" y="959"/>
                    <a:pt x="1292" y="936"/>
                  </a:cubicBezTo>
                  <a:cubicBezTo>
                    <a:pt x="1285" y="928"/>
                    <a:pt x="1278" y="921"/>
                    <a:pt x="1270" y="915"/>
                  </a:cubicBezTo>
                  <a:cubicBezTo>
                    <a:pt x="1247" y="894"/>
                    <a:pt x="1221" y="876"/>
                    <a:pt x="1192" y="863"/>
                  </a:cubicBezTo>
                  <a:cubicBezTo>
                    <a:pt x="1186" y="861"/>
                    <a:pt x="1181" y="858"/>
                    <a:pt x="1175" y="856"/>
                  </a:cubicBezTo>
                  <a:cubicBezTo>
                    <a:pt x="1147" y="845"/>
                    <a:pt x="1116" y="839"/>
                    <a:pt x="1083" y="837"/>
                  </a:cubicBezTo>
                  <a:cubicBezTo>
                    <a:pt x="1079" y="837"/>
                    <a:pt x="1073" y="837"/>
                    <a:pt x="1068" y="837"/>
                  </a:cubicBezTo>
                  <a:cubicBezTo>
                    <a:pt x="1063" y="837"/>
                    <a:pt x="1058" y="837"/>
                    <a:pt x="1053" y="837"/>
                  </a:cubicBezTo>
                  <a:cubicBezTo>
                    <a:pt x="1021" y="839"/>
                    <a:pt x="990" y="845"/>
                    <a:pt x="962" y="856"/>
                  </a:cubicBezTo>
                  <a:cubicBezTo>
                    <a:pt x="956" y="858"/>
                    <a:pt x="950" y="861"/>
                    <a:pt x="945" y="863"/>
                  </a:cubicBezTo>
                  <a:cubicBezTo>
                    <a:pt x="916" y="876"/>
                    <a:pt x="890" y="894"/>
                    <a:pt x="866" y="915"/>
                  </a:cubicBezTo>
                  <a:cubicBezTo>
                    <a:pt x="859" y="921"/>
                    <a:pt x="852" y="928"/>
                    <a:pt x="845" y="936"/>
                  </a:cubicBezTo>
                  <a:cubicBezTo>
                    <a:pt x="824" y="959"/>
                    <a:pt x="807" y="985"/>
                    <a:pt x="794" y="1014"/>
                  </a:cubicBezTo>
                  <a:cubicBezTo>
                    <a:pt x="791" y="1020"/>
                    <a:pt x="789" y="1025"/>
                    <a:pt x="787" y="1031"/>
                  </a:cubicBezTo>
                  <a:cubicBezTo>
                    <a:pt x="776" y="1060"/>
                    <a:pt x="769" y="1091"/>
                    <a:pt x="768" y="1123"/>
                  </a:cubicBezTo>
                  <a:cubicBezTo>
                    <a:pt x="767" y="1128"/>
                    <a:pt x="767" y="1133"/>
                    <a:pt x="767" y="1138"/>
                  </a:cubicBezTo>
                  <a:cubicBezTo>
                    <a:pt x="767" y="1143"/>
                    <a:pt x="767" y="1148"/>
                    <a:pt x="768" y="1153"/>
                  </a:cubicBezTo>
                  <a:cubicBezTo>
                    <a:pt x="769" y="1185"/>
                    <a:pt x="776" y="1216"/>
                    <a:pt x="787" y="1245"/>
                  </a:cubicBezTo>
                  <a:cubicBezTo>
                    <a:pt x="789" y="1250"/>
                    <a:pt x="791" y="1256"/>
                    <a:pt x="794" y="1261"/>
                  </a:cubicBezTo>
                  <a:cubicBezTo>
                    <a:pt x="807" y="1290"/>
                    <a:pt x="824" y="1317"/>
                    <a:pt x="845" y="1340"/>
                  </a:cubicBezTo>
                  <a:cubicBezTo>
                    <a:pt x="852" y="1347"/>
                    <a:pt x="859" y="1354"/>
                    <a:pt x="866" y="1361"/>
                  </a:cubicBezTo>
                  <a:cubicBezTo>
                    <a:pt x="890" y="1382"/>
                    <a:pt x="916" y="1399"/>
                    <a:pt x="945" y="1412"/>
                  </a:cubicBezTo>
                  <a:cubicBezTo>
                    <a:pt x="950" y="1415"/>
                    <a:pt x="956" y="1417"/>
                    <a:pt x="962" y="1419"/>
                  </a:cubicBezTo>
                  <a:cubicBezTo>
                    <a:pt x="990" y="1430"/>
                    <a:pt x="1021" y="1437"/>
                    <a:pt x="1053" y="1439"/>
                  </a:cubicBezTo>
                  <a:cubicBezTo>
                    <a:pt x="1058" y="1439"/>
                    <a:pt x="1063" y="1439"/>
                    <a:pt x="1068" y="1439"/>
                  </a:cubicBezTo>
                  <a:cubicBezTo>
                    <a:pt x="1073" y="1439"/>
                    <a:pt x="1079" y="1439"/>
                    <a:pt x="1083" y="1439"/>
                  </a:cubicBezTo>
                  <a:cubicBezTo>
                    <a:pt x="1116" y="1437"/>
                    <a:pt x="1147" y="1430"/>
                    <a:pt x="1175" y="1419"/>
                  </a:cubicBezTo>
                  <a:cubicBezTo>
                    <a:pt x="1181" y="1417"/>
                    <a:pt x="1186" y="1415"/>
                    <a:pt x="1192" y="1412"/>
                  </a:cubicBezTo>
                  <a:cubicBezTo>
                    <a:pt x="1221" y="1399"/>
                    <a:pt x="1247" y="1382"/>
                    <a:pt x="1270" y="1361"/>
                  </a:cubicBezTo>
                  <a:cubicBezTo>
                    <a:pt x="1278" y="1354"/>
                    <a:pt x="1285" y="1347"/>
                    <a:pt x="1292" y="1340"/>
                  </a:cubicBezTo>
                  <a:cubicBezTo>
                    <a:pt x="1313" y="1317"/>
                    <a:pt x="1330" y="1290"/>
                    <a:pt x="1343" y="1261"/>
                  </a:cubicBezTo>
                  <a:cubicBezTo>
                    <a:pt x="1345" y="1256"/>
                    <a:pt x="1348" y="1250"/>
                    <a:pt x="1350" y="1245"/>
                  </a:cubicBezTo>
                  <a:cubicBezTo>
                    <a:pt x="1361" y="1216"/>
                    <a:pt x="1368" y="1185"/>
                    <a:pt x="1369" y="1153"/>
                  </a:cubicBezTo>
                  <a:cubicBezTo>
                    <a:pt x="1369" y="1148"/>
                    <a:pt x="1370" y="1143"/>
                    <a:pt x="1370" y="1138"/>
                  </a:cubicBezTo>
                  <a:cubicBezTo>
                    <a:pt x="1370" y="1133"/>
                    <a:pt x="1369" y="1128"/>
                    <a:pt x="1369" y="1123"/>
                  </a:cubicBezTo>
                  <a:cubicBezTo>
                    <a:pt x="1368" y="1091"/>
                    <a:pt x="1361" y="1060"/>
                    <a:pt x="1350" y="1031"/>
                  </a:cubicBezTo>
                  <a:close/>
                </a:path>
              </a:pathLst>
            </a:custGeom>
            <a:solidFill>
              <a:schemeClr val="tx1"/>
            </a:solidFill>
            <a:ln>
              <a:noFill/>
            </a:ln>
          </p:spPr>
          <p:txBody>
            <a:bodyPr vert="horz" wrap="square" lIns="124347" tIns="62174" rIns="124347" bIns="62174" numCol="1" anchor="t" anchorCtr="0" compatLnSpc="1">
              <a:prstTxWarp prst="textNoShape">
                <a:avLst/>
              </a:prstTxWarp>
            </a:bodyPr>
            <a:lstStyle/>
            <a:p>
              <a:pPr defTabSz="932596"/>
              <a:endParaRPr lang="en-US" sz="1904">
                <a:solidFill>
                  <a:prstClr val="white"/>
                </a:solidFill>
              </a:endParaRPr>
            </a:p>
          </p:txBody>
        </p:sp>
      </p:grpSp>
      <p:cxnSp>
        <p:nvCxnSpPr>
          <p:cNvPr id="23" name="Straight Arrow Connector 22"/>
          <p:cNvCxnSpPr/>
          <p:nvPr/>
        </p:nvCxnSpPr>
        <p:spPr>
          <a:xfrm>
            <a:off x="10942637" y="3269539"/>
            <a:ext cx="0" cy="1625631"/>
          </a:xfrm>
          <a:prstGeom prst="straightConnector1">
            <a:avLst/>
          </a:prstGeom>
          <a:ln w="38100">
            <a:solidFill>
              <a:schemeClr val="accent5">
                <a:alpha val="50000"/>
              </a:schemeClr>
            </a:solidFill>
            <a:headEnd type="none"/>
            <a:tailEnd type="triangle"/>
          </a:ln>
        </p:spPr>
        <p:style>
          <a:lnRef idx="3">
            <a:schemeClr val="dk1"/>
          </a:lnRef>
          <a:fillRef idx="0">
            <a:schemeClr val="dk1"/>
          </a:fillRef>
          <a:effectRef idx="2">
            <a:schemeClr val="dk1"/>
          </a:effectRef>
          <a:fontRef idx="minor">
            <a:schemeClr val="tx1"/>
          </a:fontRef>
        </p:style>
      </p:cxnSp>
      <p:sp>
        <p:nvSpPr>
          <p:cNvPr id="25" name="TextBox 24"/>
          <p:cNvSpPr txBox="1"/>
          <p:nvPr/>
        </p:nvSpPr>
        <p:spPr>
          <a:xfrm>
            <a:off x="8540624" y="1994984"/>
            <a:ext cx="1536205" cy="230191"/>
          </a:xfrm>
          <a:prstGeom prst="rect">
            <a:avLst/>
          </a:prstGeom>
          <a:noFill/>
        </p:spPr>
        <p:txBody>
          <a:bodyPr wrap="none" lIns="124347" tIns="0" rIns="0" bIns="0" rtlCol="0">
            <a:spAutoFit/>
          </a:bodyPr>
          <a:lstStyle/>
          <a:p>
            <a:pPr algn="ctr" defTabSz="932596"/>
            <a:r>
              <a:rPr lang="en-US" sz="1496" dirty="0" smtClean="0">
                <a:solidFill>
                  <a:schemeClr val="accent5"/>
                </a:solidFill>
                <a:latin typeface="Segoe" pitchFamily="34" charset="0"/>
              </a:rPr>
              <a:t>Loc:SF &amp;&amp; Food</a:t>
            </a:r>
            <a:endParaRPr lang="en-US" sz="1496" dirty="0">
              <a:solidFill>
                <a:schemeClr val="accent5"/>
              </a:solidFill>
              <a:latin typeface="Segoe" pitchFamily="34" charset="0"/>
            </a:endParaRPr>
          </a:p>
        </p:txBody>
      </p:sp>
      <p:sp>
        <p:nvSpPr>
          <p:cNvPr id="26" name="TextBox 25"/>
          <p:cNvSpPr txBox="1"/>
          <p:nvPr/>
        </p:nvSpPr>
        <p:spPr>
          <a:xfrm rot="2481331">
            <a:off x="8722909" y="4133753"/>
            <a:ext cx="1752610" cy="230191"/>
          </a:xfrm>
          <a:prstGeom prst="rect">
            <a:avLst/>
          </a:prstGeom>
          <a:noFill/>
        </p:spPr>
        <p:txBody>
          <a:bodyPr wrap="none" lIns="124347" tIns="0" rIns="0" bIns="0" rtlCol="0">
            <a:spAutoFit/>
          </a:bodyPr>
          <a:lstStyle/>
          <a:p>
            <a:pPr algn="ctr" defTabSz="932596"/>
            <a:r>
              <a:rPr lang="en-US" sz="1496" dirty="0" smtClean="0">
                <a:solidFill>
                  <a:schemeClr val="accent2"/>
                </a:solidFill>
                <a:latin typeface="Segoe" pitchFamily="34" charset="0"/>
              </a:rPr>
              <a:t>Report push usage</a:t>
            </a:r>
            <a:endParaRPr lang="en-US" sz="1496" dirty="0">
              <a:solidFill>
                <a:schemeClr val="accent2"/>
              </a:solidFill>
              <a:latin typeface="Segoe" pitchFamily="34" charset="0"/>
            </a:endParaRPr>
          </a:p>
        </p:txBody>
      </p:sp>
      <p:cxnSp>
        <p:nvCxnSpPr>
          <p:cNvPr id="27" name="Straight Arrow Connector 26"/>
          <p:cNvCxnSpPr/>
          <p:nvPr/>
        </p:nvCxnSpPr>
        <p:spPr>
          <a:xfrm>
            <a:off x="8463448" y="2655813"/>
            <a:ext cx="1869589" cy="0"/>
          </a:xfrm>
          <a:prstGeom prst="straightConnector1">
            <a:avLst/>
          </a:prstGeom>
          <a:ln w="38100">
            <a:solidFill>
              <a:schemeClr val="accent4">
                <a:alpha val="50000"/>
              </a:schemeClr>
            </a:solidFill>
            <a:headEnd type="none"/>
            <a:tailEnd type="triangle"/>
          </a:ln>
        </p:spPr>
        <p:style>
          <a:lnRef idx="3">
            <a:schemeClr val="dk1"/>
          </a:lnRef>
          <a:fillRef idx="0">
            <a:schemeClr val="dk1"/>
          </a:fillRef>
          <a:effectRef idx="2">
            <a:schemeClr val="dk1"/>
          </a:effectRef>
          <a:fontRef idx="minor">
            <a:schemeClr val="tx1"/>
          </a:fontRef>
        </p:style>
      </p:cxnSp>
      <p:cxnSp>
        <p:nvCxnSpPr>
          <p:cNvPr id="28" name="Straight Arrow Connector 27"/>
          <p:cNvCxnSpPr/>
          <p:nvPr/>
        </p:nvCxnSpPr>
        <p:spPr>
          <a:xfrm>
            <a:off x="8463448" y="2852252"/>
            <a:ext cx="1589401" cy="16640"/>
          </a:xfrm>
          <a:prstGeom prst="straightConnector1">
            <a:avLst/>
          </a:prstGeom>
          <a:ln w="38100">
            <a:solidFill>
              <a:schemeClr val="accent3">
                <a:alpha val="50000"/>
              </a:schemeClr>
            </a:solidFill>
            <a:headEnd type="none"/>
            <a:tailEnd type="triangle"/>
          </a:ln>
        </p:spPr>
        <p:style>
          <a:lnRef idx="3">
            <a:schemeClr val="dk1"/>
          </a:lnRef>
          <a:fillRef idx="0">
            <a:schemeClr val="dk1"/>
          </a:fillRef>
          <a:effectRef idx="2">
            <a:schemeClr val="dk1"/>
          </a:effectRef>
          <a:fontRef idx="minor">
            <a:schemeClr val="tx1"/>
          </a:fontRef>
        </p:style>
      </p:cxnSp>
      <p:cxnSp>
        <p:nvCxnSpPr>
          <p:cNvPr id="29" name="Straight Arrow Connector 28"/>
          <p:cNvCxnSpPr/>
          <p:nvPr/>
        </p:nvCxnSpPr>
        <p:spPr>
          <a:xfrm>
            <a:off x="10767842" y="3269539"/>
            <a:ext cx="0" cy="1625631"/>
          </a:xfrm>
          <a:prstGeom prst="straightConnector1">
            <a:avLst/>
          </a:prstGeom>
          <a:ln w="38100">
            <a:solidFill>
              <a:schemeClr val="accent3">
                <a:alpha val="50000"/>
              </a:schemeClr>
            </a:solidFill>
            <a:headEnd type="none"/>
            <a:tailEnd type="triangle"/>
          </a:ln>
        </p:spPr>
        <p:style>
          <a:lnRef idx="3">
            <a:schemeClr val="dk1"/>
          </a:lnRef>
          <a:fillRef idx="0">
            <a:schemeClr val="dk1"/>
          </a:fillRef>
          <a:effectRef idx="2">
            <a:schemeClr val="dk1"/>
          </a:effectRef>
          <a:fontRef idx="minor">
            <a:schemeClr val="tx1"/>
          </a:fontRef>
        </p:style>
      </p:cxnSp>
      <p:sp>
        <p:nvSpPr>
          <p:cNvPr id="30" name="TextBox 29"/>
          <p:cNvSpPr txBox="1"/>
          <p:nvPr/>
        </p:nvSpPr>
        <p:spPr>
          <a:xfrm>
            <a:off x="8607900" y="2402972"/>
            <a:ext cx="1162705" cy="230191"/>
          </a:xfrm>
          <a:prstGeom prst="rect">
            <a:avLst/>
          </a:prstGeom>
          <a:noFill/>
        </p:spPr>
        <p:txBody>
          <a:bodyPr wrap="none" lIns="124347" tIns="0" rIns="0" bIns="0" rtlCol="0">
            <a:spAutoFit/>
          </a:bodyPr>
          <a:lstStyle/>
          <a:p>
            <a:pPr algn="ctr" defTabSz="932596"/>
            <a:r>
              <a:rPr lang="en-US" sz="1496" dirty="0" smtClean="0">
                <a:solidFill>
                  <a:schemeClr val="accent4"/>
                </a:solidFill>
                <a:latin typeface="Segoe" pitchFamily="34" charset="0"/>
              </a:rPr>
              <a:t>Update tags</a:t>
            </a:r>
            <a:endParaRPr lang="en-US" sz="1496" dirty="0">
              <a:solidFill>
                <a:schemeClr val="accent4"/>
              </a:solidFill>
              <a:latin typeface="Segoe" pitchFamily="34" charset="0"/>
            </a:endParaRPr>
          </a:p>
        </p:txBody>
      </p:sp>
      <p:sp>
        <p:nvSpPr>
          <p:cNvPr id="31" name="TextBox 30"/>
          <p:cNvSpPr txBox="1"/>
          <p:nvPr/>
        </p:nvSpPr>
        <p:spPr>
          <a:xfrm>
            <a:off x="8421150" y="2922789"/>
            <a:ext cx="1536204" cy="460382"/>
          </a:xfrm>
          <a:prstGeom prst="rect">
            <a:avLst/>
          </a:prstGeom>
          <a:noFill/>
        </p:spPr>
        <p:txBody>
          <a:bodyPr wrap="none" lIns="124347" tIns="0" rIns="0" bIns="0" rtlCol="0">
            <a:spAutoFit/>
          </a:bodyPr>
          <a:lstStyle/>
          <a:p>
            <a:pPr algn="ctr" defTabSz="932596"/>
            <a:r>
              <a:rPr lang="en-US" sz="1496" dirty="0" smtClean="0">
                <a:solidFill>
                  <a:schemeClr val="accent3"/>
                </a:solidFill>
                <a:latin typeface="Segoe" pitchFamily="34" charset="0"/>
              </a:rPr>
              <a:t>Loc:SF &amp;&amp; Food</a:t>
            </a:r>
          </a:p>
          <a:p>
            <a:pPr algn="ctr" defTabSz="932596"/>
            <a:r>
              <a:rPr lang="en-US" sz="1496" dirty="0" smtClean="0">
                <a:solidFill>
                  <a:schemeClr val="accent3"/>
                </a:solidFill>
                <a:latin typeface="Segoe" pitchFamily="34" charset="0"/>
              </a:rPr>
              <a:t>&amp;&amp; !tapped</a:t>
            </a:r>
            <a:endParaRPr lang="en-US" sz="1496" dirty="0">
              <a:solidFill>
                <a:schemeClr val="accent3"/>
              </a:solidFill>
              <a:latin typeface="Segoe" pitchFamily="34" charset="0"/>
            </a:endParaRPr>
          </a:p>
        </p:txBody>
      </p:sp>
      <p:grpSp>
        <p:nvGrpSpPr>
          <p:cNvPr id="33" name="Group 32"/>
          <p:cNvGrpSpPr/>
          <p:nvPr/>
        </p:nvGrpSpPr>
        <p:grpSpPr>
          <a:xfrm>
            <a:off x="7184325" y="4794200"/>
            <a:ext cx="1230069" cy="1360719"/>
            <a:chOff x="7294420" y="4708832"/>
            <a:chExt cx="1230069" cy="1360719"/>
          </a:xfrm>
        </p:grpSpPr>
        <p:pic>
          <p:nvPicPr>
            <p:cNvPr id="40" name="Picture 5" descr="\\MAGNUM\Projects\Microsoft\Cloud Power FY12\Design\ICONS_PNG\Productivity.png"/>
            <p:cNvPicPr>
              <a:picLocks noChangeAspect="1" noChangeArrowheads="1"/>
            </p:cNvPicPr>
            <p:nvPr/>
          </p:nvPicPr>
          <p:blipFill>
            <a:blip r:embed="rId3" cstate="print">
              <a:duotone>
                <a:prstClr val="black"/>
                <a:srgbClr val="3F3F3F">
                  <a:tint val="45000"/>
                  <a:satMod val="400000"/>
                </a:srgbClr>
              </a:duotone>
              <a:extLst>
                <a:ext uri="{BEBA8EAE-BF5A-486C-A8C5-ECC9F3942E4B}">
                  <a14:imgProps xmlns:a14="http://schemas.microsoft.com/office/drawing/2010/main">
                    <a14:imgLayer r:embed="rId4">
                      <a14:imgEffect>
                        <a14:colorTemperature colorTemp="11200"/>
                      </a14:imgEffect>
                      <a14:imgEffect>
                        <a14:saturation sat="0"/>
                      </a14:imgEffect>
                    </a14:imgLayer>
                  </a14:imgProps>
                </a:ext>
              </a:extLst>
            </a:blip>
            <a:srcRect/>
            <a:stretch>
              <a:fillRect/>
            </a:stretch>
          </p:blipFill>
          <p:spPr bwMode="auto">
            <a:xfrm>
              <a:off x="7356261" y="4708832"/>
              <a:ext cx="1004304" cy="1004304"/>
            </a:xfrm>
            <a:prstGeom prst="rect">
              <a:avLst/>
            </a:prstGeom>
            <a:solidFill>
              <a:schemeClr val="bg1"/>
            </a:solidFill>
          </p:spPr>
        </p:pic>
        <p:sp>
          <p:nvSpPr>
            <p:cNvPr id="41" name="TextBox 40"/>
            <p:cNvSpPr txBox="1"/>
            <p:nvPr/>
          </p:nvSpPr>
          <p:spPr>
            <a:xfrm>
              <a:off x="7294420" y="5609169"/>
              <a:ext cx="1230069" cy="460382"/>
            </a:xfrm>
            <a:prstGeom prst="rect">
              <a:avLst/>
            </a:prstGeom>
            <a:noFill/>
          </p:spPr>
          <p:txBody>
            <a:bodyPr wrap="square" lIns="0" tIns="0" rIns="0" bIns="0" rtlCol="0">
              <a:spAutoFit/>
            </a:bodyPr>
            <a:lstStyle/>
            <a:p>
              <a:pPr algn="ctr" defTabSz="932417"/>
              <a:r>
                <a:rPr lang="en-US" sz="1496" dirty="0" smtClean="0">
                  <a:latin typeface="Segoe" pitchFamily="34" charset="0"/>
                </a:rPr>
                <a:t>CRM/DMP system</a:t>
              </a:r>
              <a:endParaRPr lang="en-US" sz="1496" dirty="0">
                <a:latin typeface="Segoe" pitchFamily="34" charset="0"/>
              </a:endParaRPr>
            </a:p>
          </p:txBody>
        </p:sp>
      </p:grpSp>
      <p:cxnSp>
        <p:nvCxnSpPr>
          <p:cNvPr id="46" name="Straight Arrow Connector 45"/>
          <p:cNvCxnSpPr/>
          <p:nvPr/>
        </p:nvCxnSpPr>
        <p:spPr>
          <a:xfrm>
            <a:off x="7970837" y="3521882"/>
            <a:ext cx="0" cy="1212408"/>
          </a:xfrm>
          <a:prstGeom prst="straightConnector1">
            <a:avLst/>
          </a:prstGeom>
          <a:ln w="38100">
            <a:solidFill>
              <a:schemeClr val="accent2">
                <a:alpha val="50000"/>
              </a:schemeClr>
            </a:solidFill>
            <a:headEnd type="none"/>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2031431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xEl>
                                              <p:pRg st="3" end="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5" end="5"/>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8">
                                            <p:txEl>
                                              <p:pRg st="6" end="6"/>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
                                            <p:txEl>
                                              <p:pRg st="7" end="7"/>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
                                            <p:txEl>
                                              <p:pRg st="8" end="8"/>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8">
                                            <p:txEl>
                                              <p:pRg st="9" end="9"/>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8"/>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5" grpId="0"/>
      <p:bldP spid="26" grpId="0"/>
      <p:bldP spid="30" grpId="0"/>
      <p:bldP spid="3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Telemetry, security, and scale</a:t>
            </a:r>
            <a:endParaRPr lang="en-US" dirty="0"/>
          </a:p>
        </p:txBody>
      </p:sp>
      <p:sp>
        <p:nvSpPr>
          <p:cNvPr id="4" name="Text Placeholder 3"/>
          <p:cNvSpPr>
            <a:spLocks noGrp="1"/>
          </p:cNvSpPr>
          <p:nvPr>
            <p:ph type="body" sz="quarter" idx="10"/>
          </p:nvPr>
        </p:nvSpPr>
        <p:spPr>
          <a:xfrm>
            <a:off x="274638" y="1212850"/>
            <a:ext cx="11887200" cy="4462760"/>
          </a:xfrm>
        </p:spPr>
        <p:txBody>
          <a:bodyPr/>
          <a:lstStyle/>
          <a:p>
            <a:r>
              <a:rPr lang="en-US" dirty="0" smtClean="0"/>
              <a:t>Telemetry</a:t>
            </a:r>
          </a:p>
          <a:p>
            <a:pPr lvl="1"/>
            <a:r>
              <a:rPr lang="en-US" dirty="0" smtClean="0"/>
              <a:t>Portal dashboard and programmatic access for all outcomes exposed by PNS’.</a:t>
            </a:r>
          </a:p>
          <a:p>
            <a:r>
              <a:rPr lang="en-US" dirty="0" smtClean="0"/>
              <a:t>Security</a:t>
            </a:r>
          </a:p>
          <a:p>
            <a:pPr lvl="1"/>
            <a:r>
              <a:rPr lang="en-US" dirty="0" smtClean="0"/>
              <a:t>Role-based security available to restrict access to hub for:</a:t>
            </a:r>
          </a:p>
          <a:p>
            <a:pPr marL="342900" lvl="1" indent="-342900">
              <a:buFont typeface="Arial" panose="020B0604020202020204" pitchFamily="34" charset="0"/>
              <a:buChar char="•"/>
            </a:pPr>
            <a:r>
              <a:rPr lang="en-US" dirty="0" smtClean="0"/>
              <a:t>Device registration management rights</a:t>
            </a:r>
          </a:p>
          <a:p>
            <a:pPr marL="342900" lvl="1" indent="-342900">
              <a:buFont typeface="Arial" panose="020B0604020202020204" pitchFamily="34" charset="0"/>
              <a:buChar char="•"/>
            </a:pPr>
            <a:r>
              <a:rPr lang="en-US" dirty="0" smtClean="0"/>
              <a:t>Sending rights</a:t>
            </a:r>
          </a:p>
          <a:p>
            <a:pPr marL="342900" lvl="1" indent="-342900">
              <a:buFont typeface="Arial" panose="020B0604020202020204" pitchFamily="34" charset="0"/>
              <a:buChar char="•"/>
            </a:pPr>
            <a:r>
              <a:rPr lang="en-US" dirty="0" smtClean="0"/>
              <a:t>PNS credentials rights</a:t>
            </a:r>
          </a:p>
          <a:p>
            <a:r>
              <a:rPr lang="en-US" dirty="0" smtClean="0"/>
              <a:t>Scale</a:t>
            </a:r>
          </a:p>
          <a:p>
            <a:pPr lvl="1"/>
            <a:r>
              <a:rPr lang="en-US" dirty="0" smtClean="0"/>
              <a:t>Guidance for very high scale depends on specific scenarios</a:t>
            </a:r>
          </a:p>
          <a:p>
            <a:pPr lvl="1"/>
            <a:r>
              <a:rPr lang="en-US" dirty="0" smtClean="0"/>
              <a:t>Any audience &lt;5million devices and &lt;5million pushes per day can use a single hub</a:t>
            </a:r>
            <a:endParaRPr lang="en-US" dirty="0"/>
          </a:p>
        </p:txBody>
      </p:sp>
    </p:spTree>
    <p:extLst>
      <p:ext uri="{BB962C8B-B14F-4D97-AF65-F5344CB8AC3E}">
        <p14:creationId xmlns:p14="http://schemas.microsoft.com/office/powerpoint/2010/main" val="180103770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5" name="Text Placeholder 4"/>
          <p:cNvSpPr>
            <a:spLocks noGrp="1"/>
          </p:cNvSpPr>
          <p:nvPr>
            <p:ph type="body" sz="quarter" idx="10"/>
          </p:nvPr>
        </p:nvSpPr>
        <p:spPr>
          <a:xfrm>
            <a:off x="274639" y="1212849"/>
            <a:ext cx="5486399" cy="3668697"/>
          </a:xfrm>
        </p:spPr>
        <p:txBody>
          <a:bodyPr/>
          <a:lstStyle/>
          <a:p>
            <a:r>
              <a:rPr lang="en-US" dirty="0" smtClean="0"/>
              <a:t>Documentation</a:t>
            </a:r>
          </a:p>
          <a:p>
            <a:pPr marL="342900" lvl="1" indent="-342900">
              <a:buFont typeface="Arial" panose="020B0604020202020204" pitchFamily="34" charset="0"/>
              <a:buChar char="•"/>
            </a:pPr>
            <a:r>
              <a:rPr lang="en-US" dirty="0" smtClean="0">
                <a:hlinkClick r:id="rId2"/>
              </a:rPr>
              <a:t>Notification Hubs service page</a:t>
            </a:r>
            <a:endParaRPr lang="en-US" dirty="0" smtClean="0"/>
          </a:p>
          <a:p>
            <a:pPr marL="342900" lvl="1" indent="-342900">
              <a:buFont typeface="Arial" panose="020B0604020202020204" pitchFamily="34" charset="0"/>
              <a:buChar char="•"/>
            </a:pPr>
            <a:r>
              <a:rPr lang="en-US" dirty="0" smtClean="0">
                <a:hlinkClick r:id="rId3"/>
              </a:rPr>
              <a:t>Get started</a:t>
            </a:r>
            <a:br>
              <a:rPr lang="en-US" dirty="0" smtClean="0">
                <a:hlinkClick r:id="rId3"/>
              </a:rPr>
            </a:br>
            <a:r>
              <a:rPr lang="en-US" dirty="0" smtClean="0">
                <a:hlinkClick r:id="rId3"/>
              </a:rPr>
              <a:t>(Windows/Phone, iOS, Android, Kindle)</a:t>
            </a:r>
            <a:endParaRPr lang="en-US" dirty="0" smtClean="0"/>
          </a:p>
          <a:p>
            <a:pPr marL="342900" lvl="1" indent="-342900">
              <a:buFont typeface="Arial" panose="020B0604020202020204" pitchFamily="34" charset="0"/>
              <a:buChar char="•"/>
            </a:pPr>
            <a:r>
              <a:rPr lang="en-US" dirty="0" smtClean="0">
                <a:hlinkClick r:id="rId4"/>
              </a:rPr>
              <a:t>MSDN documentation</a:t>
            </a:r>
            <a:endParaRPr lang="en-US" dirty="0" smtClean="0"/>
          </a:p>
          <a:p>
            <a:pPr marL="342900" lvl="1" indent="-342900">
              <a:buFont typeface="Arial" panose="020B0604020202020204" pitchFamily="34" charset="0"/>
              <a:buChar char="•"/>
            </a:pPr>
            <a:r>
              <a:rPr lang="en-US" dirty="0" smtClean="0">
                <a:hlinkClick r:id="rId5"/>
              </a:rPr>
              <a:t>APIs references and download</a:t>
            </a:r>
            <a:endParaRPr lang="en-US" dirty="0" smtClean="0"/>
          </a:p>
          <a:p>
            <a:pPr marL="342900" lvl="1" indent="-342900">
              <a:buFont typeface="Arial" panose="020B0604020202020204" pitchFamily="34" charset="0"/>
              <a:buChar char="•"/>
            </a:pPr>
            <a:r>
              <a:rPr lang="en-US" dirty="0" smtClean="0">
                <a:hlinkClick r:id="rId6"/>
              </a:rPr>
              <a:t>REST surface documentation</a:t>
            </a:r>
            <a:endParaRPr lang="en-US" dirty="0" smtClean="0"/>
          </a:p>
          <a:p>
            <a:pPr marL="342900" lvl="1" indent="-342900">
              <a:buFont typeface="Arial" panose="020B0604020202020204" pitchFamily="34" charset="0"/>
              <a:buChar char="•"/>
            </a:pPr>
            <a:r>
              <a:rPr lang="en-US" dirty="0" smtClean="0">
                <a:hlinkClick r:id="rId7"/>
              </a:rPr>
              <a:t>Debugging guide</a:t>
            </a:r>
            <a:endParaRPr lang="en-US" dirty="0" smtClean="0"/>
          </a:p>
          <a:p>
            <a:pPr marL="342900" lvl="1" indent="-342900">
              <a:buFont typeface="Arial" panose="020B0604020202020204" pitchFamily="34" charset="0"/>
              <a:buChar char="•"/>
            </a:pPr>
            <a:endParaRPr lang="en-US" dirty="0"/>
          </a:p>
          <a:p>
            <a:pPr marL="342900" lvl="1" indent="-342900">
              <a:buFont typeface="Arial" panose="020B0604020202020204" pitchFamily="34" charset="0"/>
              <a:buChar char="•"/>
            </a:pPr>
            <a:r>
              <a:rPr lang="en-US" dirty="0" smtClean="0">
                <a:hlinkClick r:id="rId8"/>
              </a:rPr>
              <a:t>Pricing</a:t>
            </a:r>
            <a:endParaRPr lang="en-US" dirty="0"/>
          </a:p>
        </p:txBody>
      </p:sp>
      <p:sp>
        <p:nvSpPr>
          <p:cNvPr id="3" name="Text Placeholder 2"/>
          <p:cNvSpPr>
            <a:spLocks noGrp="1"/>
          </p:cNvSpPr>
          <p:nvPr>
            <p:ph type="body" sz="quarter" idx="11"/>
          </p:nvPr>
        </p:nvSpPr>
        <p:spPr>
          <a:xfrm>
            <a:off x="6675439" y="1212849"/>
            <a:ext cx="5486399" cy="3053144"/>
          </a:xfrm>
        </p:spPr>
        <p:txBody>
          <a:bodyPr/>
          <a:lstStyle/>
          <a:p>
            <a:r>
              <a:rPr lang="en-US" dirty="0" smtClean="0"/>
              <a:t>Videos</a:t>
            </a:r>
          </a:p>
          <a:p>
            <a:pPr marL="342900" lvl="1" indent="-342900">
              <a:buFont typeface="Arial" panose="020B0604020202020204" pitchFamily="34" charset="0"/>
              <a:buChar char="•"/>
            </a:pPr>
            <a:r>
              <a:rPr lang="en-US" dirty="0" smtClean="0">
                <a:hlinkClick r:id="rId9"/>
              </a:rPr>
              <a:t>Cloud Cover 116 – X-plat notifications</a:t>
            </a:r>
            <a:endParaRPr lang="en-US" dirty="0" smtClean="0"/>
          </a:p>
          <a:p>
            <a:pPr marL="342900" lvl="1" indent="-342900">
              <a:buFont typeface="Arial" panose="020B0604020202020204" pitchFamily="34" charset="0"/>
              <a:buChar char="•"/>
            </a:pPr>
            <a:r>
              <a:rPr lang="en-US" dirty="0" smtClean="0">
                <a:hlinkClick r:id="rId10"/>
              </a:rPr>
              <a:t>Cloud Cover 118 – Geo-location</a:t>
            </a:r>
            <a:endParaRPr lang="en-US" dirty="0" smtClean="0"/>
          </a:p>
          <a:p>
            <a:pPr marL="342900" lvl="1" indent="-342900">
              <a:buFont typeface="Arial" panose="020B0604020202020204" pitchFamily="34" charset="0"/>
              <a:buChar char="•"/>
            </a:pPr>
            <a:r>
              <a:rPr lang="en-US" dirty="0" smtClean="0">
                <a:hlinkClick r:id="rId11"/>
              </a:rPr>
              <a:t>Azure Friday – Broadcasting</a:t>
            </a:r>
            <a:endParaRPr lang="en-US" dirty="0" smtClean="0"/>
          </a:p>
          <a:p>
            <a:pPr marL="342900" lvl="1" indent="-342900">
              <a:buFont typeface="Arial" panose="020B0604020202020204" pitchFamily="34" charset="0"/>
              <a:buChar char="•"/>
            </a:pPr>
            <a:r>
              <a:rPr lang="en-US" dirty="0" smtClean="0">
                <a:hlinkClick r:id="rId12"/>
              </a:rPr>
              <a:t>Azure Friday – Tags</a:t>
            </a:r>
            <a:endParaRPr lang="en-US" dirty="0" smtClean="0"/>
          </a:p>
          <a:p>
            <a:pPr marL="342900" lvl="1" indent="-342900">
              <a:buFont typeface="Arial" panose="020B0604020202020204" pitchFamily="34" charset="0"/>
              <a:buChar char="•"/>
            </a:pPr>
            <a:r>
              <a:rPr lang="en-US" dirty="0" smtClean="0">
                <a:hlinkClick r:id="rId13"/>
              </a:rPr>
              <a:t>Azure Friday – Templates</a:t>
            </a:r>
            <a:endParaRPr lang="en-US" dirty="0" smtClean="0"/>
          </a:p>
          <a:p>
            <a:pPr marL="342900" lvl="1" indent="-342900">
              <a:buFont typeface="Arial" panose="020B0604020202020204" pitchFamily="34" charset="0"/>
              <a:buChar char="•"/>
            </a:pPr>
            <a:r>
              <a:rPr lang="en-US" dirty="0" smtClean="0">
                <a:hlinkClick r:id="rId14"/>
              </a:rPr>
              <a:t>Azure Friday – User-specific notifications</a:t>
            </a:r>
            <a:endParaRPr lang="en-US" dirty="0" smtClean="0"/>
          </a:p>
          <a:p>
            <a:pPr lvl="1"/>
            <a:endParaRPr lang="en-US" dirty="0"/>
          </a:p>
        </p:txBody>
      </p:sp>
    </p:spTree>
    <p:extLst>
      <p:ext uri="{BB962C8B-B14F-4D97-AF65-F5344CB8AC3E}">
        <p14:creationId xmlns:p14="http://schemas.microsoft.com/office/powerpoint/2010/main" val="426821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Related sessions</a:t>
            </a:r>
            <a:endParaRPr lang="en-US" dirty="0"/>
          </a:p>
        </p:txBody>
      </p:sp>
      <p:sp>
        <p:nvSpPr>
          <p:cNvPr id="8" name="Text Placeholder 7"/>
          <p:cNvSpPr>
            <a:spLocks noGrp="1"/>
          </p:cNvSpPr>
          <p:nvPr>
            <p:ph type="body" sz="quarter" idx="10"/>
          </p:nvPr>
        </p:nvSpPr>
        <p:spPr>
          <a:xfrm>
            <a:off x="274639" y="1668463"/>
            <a:ext cx="11887200" cy="2634567"/>
          </a:xfrm>
        </p:spPr>
        <p:txBody>
          <a:bodyPr/>
          <a:lstStyle/>
          <a:p>
            <a:pPr marL="0" indent="0">
              <a:buNone/>
            </a:pPr>
            <a:r>
              <a:rPr lang="en-US" sz="2400" dirty="0" smtClean="0"/>
              <a:t>3-623 Thu </a:t>
            </a:r>
            <a:r>
              <a:rPr lang="en-US" sz="2400" dirty="0"/>
              <a:t>5:30pm </a:t>
            </a:r>
            <a:r>
              <a:rPr lang="en-US" dirty="0" smtClean="0"/>
              <a:t>Powerful mobile apps with Mobile Services and ASP.NET Web API</a:t>
            </a:r>
          </a:p>
          <a:p>
            <a:pPr marL="0" indent="0">
              <a:buNone/>
            </a:pPr>
            <a:r>
              <a:rPr lang="en-US" sz="2400" dirty="0" smtClean="0"/>
              <a:t>3-622 Fri 12:30pm </a:t>
            </a:r>
            <a:r>
              <a:rPr lang="en-US" dirty="0" smtClean="0"/>
              <a:t>Building a cross-platform line of business apps with mobile services</a:t>
            </a:r>
          </a:p>
        </p:txBody>
      </p:sp>
    </p:spTree>
    <p:extLst>
      <p:ext uri="{BB962C8B-B14F-4D97-AF65-F5344CB8AC3E}">
        <p14:creationId xmlns:p14="http://schemas.microsoft.com/office/powerpoint/2010/main" val="258751834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Push </a:t>
            </a:r>
            <a:r>
              <a:rPr lang="en-US" sz="4400" dirty="0"/>
              <a:t>to single users or </a:t>
            </a:r>
            <a:r>
              <a:rPr lang="en-US" sz="4400" dirty="0" smtClean="0"/>
              <a:t>millions at a time</a:t>
            </a:r>
            <a:endParaRPr lang="en-US" sz="4400" dirty="0"/>
          </a:p>
        </p:txBody>
      </p:sp>
    </p:spTree>
    <p:extLst>
      <p:ext uri="{BB962C8B-B14F-4D97-AF65-F5344CB8AC3E}">
        <p14:creationId xmlns:p14="http://schemas.microsoft.com/office/powerpoint/2010/main" val="696782687"/>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274639" y="295274"/>
            <a:ext cx="11889564" cy="917575"/>
          </a:xfrm>
          <a:prstGeom prst="rect">
            <a:avLst/>
          </a:prstGeom>
        </p:spPr>
        <p:txBody>
          <a:bodyPr/>
          <a:lst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lang="en-US" sz="6000" dirty="0" smtClean="0">
                <a:gradFill>
                  <a:gsLst>
                    <a:gs pos="1087">
                      <a:schemeClr val="tx2"/>
                    </a:gs>
                    <a:gs pos="100000">
                      <a:schemeClr val="tx2"/>
                    </a:gs>
                  </a:gsLst>
                  <a:lin ang="5400000" scaled="0"/>
                </a:gradFill>
              </a:rPr>
              <a:t>Your Feedback is Important</a:t>
            </a:r>
            <a:endParaRPr lang="en-US" sz="6000" dirty="0">
              <a:gradFill>
                <a:gsLst>
                  <a:gs pos="1087">
                    <a:schemeClr val="tx2"/>
                  </a:gs>
                  <a:gs pos="100000">
                    <a:schemeClr val="tx2"/>
                  </a:gs>
                </a:gsLst>
                <a:lin ang="5400000" scaled="0"/>
              </a:gradFill>
            </a:endParaRPr>
          </a:p>
        </p:txBody>
      </p:sp>
      <p:sp>
        <p:nvSpPr>
          <p:cNvPr id="19" name="Text Placeholder 2"/>
          <p:cNvSpPr txBox="1">
            <a:spLocks/>
          </p:cNvSpPr>
          <p:nvPr/>
        </p:nvSpPr>
        <p:spPr>
          <a:xfrm>
            <a:off x="274638" y="1778483"/>
            <a:ext cx="11887200" cy="2175980"/>
          </a:xfrm>
          <a:prstGeom prst="rect">
            <a:avLst/>
          </a:prstGeom>
        </p:spPr>
        <p:txBody>
          <a:bodyPr lIns="182880" tIns="146304" rIns="182880" bIns="146304"/>
          <a:lst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80000"/>
              </a:lnSpc>
              <a:buFont typeface="Wingdings" panose="05000000000000000000" pitchFamily="2" charset="2"/>
              <a:buNone/>
            </a:pPr>
            <a:r>
              <a:rPr lang="en-US" sz="3600" dirty="0" smtClean="0">
                <a:gradFill>
                  <a:gsLst>
                    <a:gs pos="5435">
                      <a:schemeClr val="tx1"/>
                    </a:gs>
                    <a:gs pos="100000">
                      <a:schemeClr val="tx1"/>
                    </a:gs>
                  </a:gsLst>
                  <a:lin ang="5400000" scaled="0"/>
                </a:gradFill>
              </a:rPr>
              <a:t>Fill out an evaluation of this session </a:t>
            </a:r>
            <a:br>
              <a:rPr lang="en-US" sz="3600" dirty="0" smtClean="0">
                <a:gradFill>
                  <a:gsLst>
                    <a:gs pos="5435">
                      <a:schemeClr val="tx1"/>
                    </a:gs>
                    <a:gs pos="100000">
                      <a:schemeClr val="tx1"/>
                    </a:gs>
                  </a:gsLst>
                  <a:lin ang="5400000" scaled="0"/>
                </a:gradFill>
              </a:rPr>
            </a:br>
            <a:r>
              <a:rPr lang="en-US" sz="3600" dirty="0" smtClean="0">
                <a:gradFill>
                  <a:gsLst>
                    <a:gs pos="5435">
                      <a:schemeClr val="tx1"/>
                    </a:gs>
                    <a:gs pos="100000">
                      <a:schemeClr val="tx1"/>
                    </a:gs>
                  </a:gsLst>
                  <a:lin ang="5400000" scaled="0"/>
                </a:gradFill>
              </a:rPr>
              <a:t>and help shape future events. </a:t>
            </a:r>
          </a:p>
          <a:p>
            <a:pPr marL="0" indent="0">
              <a:lnSpc>
                <a:spcPct val="80000"/>
              </a:lnSpc>
              <a:spcBef>
                <a:spcPts val="2200"/>
              </a:spcBef>
              <a:buFont typeface="Wingdings" panose="05000000000000000000" pitchFamily="2" charset="2"/>
              <a:buNone/>
            </a:pPr>
            <a:r>
              <a:rPr lang="en-US" sz="3600" dirty="0" smtClean="0">
                <a:gradFill>
                  <a:gsLst>
                    <a:gs pos="5435">
                      <a:schemeClr val="tx1"/>
                    </a:gs>
                    <a:gs pos="100000">
                      <a:schemeClr val="tx1"/>
                    </a:gs>
                  </a:gsLst>
                  <a:lin ang="5400000" scaled="0"/>
                </a:gradFill>
                <a:latin typeface="+mn-lt"/>
              </a:rPr>
              <a:t>Scan the QR code </a:t>
            </a:r>
            <a:r>
              <a:rPr lang="en-US" sz="3600" dirty="0" smtClean="0">
                <a:gradFill>
                  <a:gsLst>
                    <a:gs pos="5435">
                      <a:schemeClr val="tx1"/>
                    </a:gs>
                    <a:gs pos="100000">
                      <a:schemeClr val="tx1"/>
                    </a:gs>
                  </a:gsLst>
                  <a:lin ang="5400000" scaled="0"/>
                </a:gradFill>
              </a:rPr>
              <a:t>to evaluate </a:t>
            </a:r>
            <a:br>
              <a:rPr lang="en-US" sz="3600" dirty="0" smtClean="0">
                <a:gradFill>
                  <a:gsLst>
                    <a:gs pos="5435">
                      <a:schemeClr val="tx1"/>
                    </a:gs>
                    <a:gs pos="100000">
                      <a:schemeClr val="tx1"/>
                    </a:gs>
                  </a:gsLst>
                  <a:lin ang="5400000" scaled="0"/>
                </a:gradFill>
              </a:rPr>
            </a:br>
            <a:r>
              <a:rPr lang="en-US" sz="3600" dirty="0" smtClean="0">
                <a:gradFill>
                  <a:gsLst>
                    <a:gs pos="5435">
                      <a:schemeClr val="tx1"/>
                    </a:gs>
                    <a:gs pos="100000">
                      <a:schemeClr val="tx1"/>
                    </a:gs>
                  </a:gsLst>
                  <a:lin ang="5400000" scaled="0"/>
                </a:gradFill>
              </a:rPr>
              <a:t>this session on your mobile device. </a:t>
            </a:r>
          </a:p>
          <a:p>
            <a:pPr marL="0" indent="0">
              <a:spcBef>
                <a:spcPts val="1800"/>
              </a:spcBef>
              <a:buFont typeface="Wingdings" panose="05000000000000000000" pitchFamily="2" charset="2"/>
              <a:buNone/>
            </a:pPr>
            <a:r>
              <a:rPr lang="en-US" sz="3200" dirty="0" smtClean="0">
                <a:gradFill>
                  <a:gsLst>
                    <a:gs pos="3261">
                      <a:schemeClr val="tx2"/>
                    </a:gs>
                    <a:gs pos="100000">
                      <a:schemeClr val="tx2"/>
                    </a:gs>
                  </a:gsLst>
                  <a:lin ang="5400000" scaled="0"/>
                </a:gradFill>
                <a:latin typeface="+mn-lt"/>
              </a:rPr>
              <a:t>You’ll also be entered into </a:t>
            </a:r>
            <a:br>
              <a:rPr lang="en-US" sz="3200" dirty="0" smtClean="0">
                <a:gradFill>
                  <a:gsLst>
                    <a:gs pos="3261">
                      <a:schemeClr val="tx2"/>
                    </a:gs>
                    <a:gs pos="100000">
                      <a:schemeClr val="tx2"/>
                    </a:gs>
                  </a:gsLst>
                  <a:lin ang="5400000" scaled="0"/>
                </a:gradFill>
                <a:latin typeface="+mn-lt"/>
              </a:rPr>
            </a:br>
            <a:r>
              <a:rPr lang="en-US" sz="3200" dirty="0" smtClean="0">
                <a:gradFill>
                  <a:gsLst>
                    <a:gs pos="3261">
                      <a:schemeClr val="tx2"/>
                    </a:gs>
                    <a:gs pos="100000">
                      <a:schemeClr val="tx2"/>
                    </a:gs>
                  </a:gsLst>
                  <a:lin ang="5400000" scaled="0"/>
                </a:gradFill>
                <a:latin typeface="+mn-lt"/>
              </a:rPr>
              <a:t>a daily prize drawing!</a:t>
            </a:r>
            <a:endParaRPr lang="en-US" sz="3200" dirty="0">
              <a:gradFill>
                <a:gsLst>
                  <a:gs pos="3261">
                    <a:schemeClr val="tx2"/>
                  </a:gs>
                  <a:gs pos="100000">
                    <a:schemeClr val="tx2"/>
                  </a:gs>
                </a:gsLst>
                <a:lin ang="5400000" scaled="0"/>
              </a:gradFill>
              <a:latin typeface="+mn-lt"/>
            </a:endParaRPr>
          </a:p>
        </p:txBody>
      </p:sp>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4239" y="3027946"/>
            <a:ext cx="3657600" cy="3657600"/>
          </a:xfrm>
          <a:prstGeom prst="rect">
            <a:avLst/>
          </a:prstGeom>
          <a:ln>
            <a:solidFill>
              <a:srgbClr val="8C8C8C"/>
            </a:solidFill>
          </a:ln>
        </p:spPr>
      </p:pic>
      <p:sp>
        <p:nvSpPr>
          <p:cNvPr id="25" name="Freeform 24"/>
          <p:cNvSpPr>
            <a:spLocks noChangeAspect="1" noEditPoints="1"/>
          </p:cNvSpPr>
          <p:nvPr/>
        </p:nvSpPr>
        <p:spPr bwMode="black">
          <a:xfrm>
            <a:off x="475560"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2804102253"/>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blackWhite">
          <a:xfrm>
            <a:off x="273050" y="6079032"/>
            <a:ext cx="11888788"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lumMod val="75000"/>
                        <a:lumOff val="25000"/>
                      </a:schemeClr>
                    </a:gs>
                    <a:gs pos="100000">
                      <a:schemeClr val="tx1">
                        <a:lumMod val="75000"/>
                        <a:lumOff val="25000"/>
                      </a:schemeClr>
                    </a:gs>
                  </a:gsLst>
                  <a:lin ang="5400000" scaled="0"/>
                </a:gradFill>
                <a:cs typeface="Segoe UI" pitchFamily="34" charset="0"/>
              </a:rPr>
              <a:t>© </a:t>
            </a:r>
            <a:r>
              <a:rPr lang="en-US" sz="700" dirty="0" smtClean="0">
                <a:gradFill>
                  <a:gsLst>
                    <a:gs pos="0">
                      <a:schemeClr val="tx1">
                        <a:lumMod val="75000"/>
                        <a:lumOff val="25000"/>
                      </a:schemeClr>
                    </a:gs>
                    <a:gs pos="100000">
                      <a:schemeClr val="tx1">
                        <a:lumMod val="75000"/>
                        <a:lumOff val="25000"/>
                      </a:schemeClr>
                    </a:gs>
                  </a:gsLst>
                  <a:lin ang="5400000" scaled="0"/>
                </a:gradFill>
                <a:cs typeface="Segoe UI" pitchFamily="34" charset="0"/>
              </a:rPr>
              <a:t>2014 </a:t>
            </a:r>
            <a:r>
              <a:rPr lang="en-US" sz="700" dirty="0">
                <a:gradFill>
                  <a:gsLst>
                    <a:gs pos="0">
                      <a:schemeClr val="tx1">
                        <a:lumMod val="75000"/>
                        <a:lumOff val="25000"/>
                      </a:schemeClr>
                    </a:gs>
                    <a:gs pos="100000">
                      <a:schemeClr val="tx1">
                        <a:lumMod val="75000"/>
                        <a:lumOff val="25000"/>
                      </a:schemeClr>
                    </a:gs>
                  </a:gsLst>
                  <a:lin ang="5400000" scaled="0"/>
                </a:gradFill>
                <a:cs typeface="Segoe UI" pitchFamily="34" charset="0"/>
              </a:rPr>
              <a:t>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chemeClr val="tx1">
                        <a:lumMod val="75000"/>
                        <a:lumOff val="25000"/>
                      </a:schemeClr>
                    </a:gs>
                    <a:gs pos="100000">
                      <a:schemeClr val="tx1">
                        <a:lumMod val="75000"/>
                        <a:lumOff val="25000"/>
                      </a:schemeClr>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232" y="3103733"/>
            <a:ext cx="3687046" cy="787059"/>
          </a:xfrm>
          <a:prstGeom prst="rect">
            <a:avLst/>
          </a:prstGeom>
        </p:spPr>
      </p:pic>
    </p:spTree>
    <p:extLst>
      <p:ext uri="{BB962C8B-B14F-4D97-AF65-F5344CB8AC3E}">
        <p14:creationId xmlns:p14="http://schemas.microsoft.com/office/powerpoint/2010/main" val="4073378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274640" y="3040063"/>
            <a:ext cx="11887202" cy="914400"/>
          </a:xfrm>
        </p:spPr>
        <p:txBody>
          <a:bodyPr/>
          <a:lstStyle/>
          <a:p>
            <a:r>
              <a:rPr lang="en-US" sz="4000" dirty="0" smtClean="0"/>
              <a:t>Why Notification Hubs?</a:t>
            </a:r>
          </a:p>
          <a:p>
            <a:r>
              <a:rPr lang="en-US" sz="2800" dirty="0" smtClean="0"/>
              <a:t>What’s new</a:t>
            </a:r>
          </a:p>
          <a:p>
            <a:r>
              <a:rPr lang="en-US" sz="2800" dirty="0" smtClean="0"/>
              <a:t>Quick start: send targeted notifications</a:t>
            </a:r>
          </a:p>
          <a:p>
            <a:r>
              <a:rPr lang="en-US" sz="2800" dirty="0" smtClean="0"/>
              <a:t>How to manage devices from your back-end</a:t>
            </a:r>
          </a:p>
          <a:p>
            <a:r>
              <a:rPr lang="en-US" sz="2800" dirty="0" smtClean="0"/>
              <a:t>Templates</a:t>
            </a:r>
          </a:p>
          <a:p>
            <a:r>
              <a:rPr lang="en-US" sz="2800" dirty="0" smtClean="0"/>
              <a:t>Advanced scenarios: “Push to sync”, Retargeting</a:t>
            </a:r>
            <a:endParaRPr lang="en-US" sz="2800" dirty="0"/>
          </a:p>
        </p:txBody>
      </p:sp>
      <p:sp>
        <p:nvSpPr>
          <p:cNvPr id="5" name="Title 4"/>
          <p:cNvSpPr>
            <a:spLocks noGrp="1"/>
          </p:cNvSpPr>
          <p:nvPr>
            <p:ph type="title"/>
          </p:nvPr>
        </p:nvSpPr>
        <p:spPr/>
        <p:txBody>
          <a:bodyPr/>
          <a:lstStyle/>
          <a:p>
            <a:r>
              <a:rPr lang="en-US" dirty="0" smtClean="0"/>
              <a:t>Agenda</a:t>
            </a:r>
            <a:br>
              <a:rPr lang="en-US" dirty="0" smtClean="0"/>
            </a:br>
            <a:endParaRPr lang="en-US" dirty="0"/>
          </a:p>
        </p:txBody>
      </p:sp>
    </p:spTree>
    <p:extLst>
      <p:ext uri="{BB962C8B-B14F-4D97-AF65-F5344CB8AC3E}">
        <p14:creationId xmlns:p14="http://schemas.microsoft.com/office/powerpoint/2010/main" val="266931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Push notifications are essential in all apps</a:t>
            </a:r>
            <a:endParaRPr lang="en-US" dirty="0"/>
          </a:p>
        </p:txBody>
      </p:sp>
      <p:sp>
        <p:nvSpPr>
          <p:cNvPr id="7" name="Rectangle 6"/>
          <p:cNvSpPr/>
          <p:nvPr/>
        </p:nvSpPr>
        <p:spPr bwMode="auto">
          <a:xfrm>
            <a:off x="8059743" y="3041561"/>
            <a:ext cx="3914811" cy="1779947"/>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8" name="Rectangle 7"/>
          <p:cNvSpPr/>
          <p:nvPr/>
        </p:nvSpPr>
        <p:spPr bwMode="auto">
          <a:xfrm>
            <a:off x="4402143" y="3036100"/>
            <a:ext cx="3568694" cy="1785408"/>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extBox 8"/>
          <p:cNvSpPr txBox="1"/>
          <p:nvPr/>
        </p:nvSpPr>
        <p:spPr>
          <a:xfrm>
            <a:off x="4415049" y="3036100"/>
            <a:ext cx="3495035" cy="954107"/>
          </a:xfrm>
          <a:prstGeom prst="rect">
            <a:avLst/>
          </a:prstGeom>
          <a:noFill/>
        </p:spPr>
        <p:txBody>
          <a:bodyPr wrap="square" lIns="182880" tIns="146304" rIns="182880" bIns="146304" rtlCol="0">
            <a:spAutoFit/>
          </a:bodyPr>
          <a:lstStyle/>
          <a:p>
            <a:pPr lvl="0">
              <a:lnSpc>
                <a:spcPct val="90000"/>
              </a:lnSpc>
              <a:spcBef>
                <a:spcPts val="1224"/>
              </a:spcBef>
              <a:buClr>
                <a:srgbClr val="404040"/>
              </a:buClr>
              <a:buSzPct val="90000"/>
            </a:pPr>
            <a:r>
              <a:rPr lang="en-US" sz="2800" dirty="0">
                <a:solidFill>
                  <a:schemeClr val="bg2"/>
                </a:solidFill>
                <a:latin typeface="Segoe UI Light"/>
              </a:rPr>
              <a:t>For enterprise </a:t>
            </a:r>
            <a:r>
              <a:rPr lang="en-US" sz="2800" dirty="0" smtClean="0">
                <a:solidFill>
                  <a:schemeClr val="bg2"/>
                </a:solidFill>
                <a:latin typeface="Segoe UI Light"/>
              </a:rPr>
              <a:t>apps</a:t>
            </a:r>
            <a:endParaRPr lang="en-US" sz="2800" dirty="0">
              <a:solidFill>
                <a:schemeClr val="bg2"/>
              </a:solidFill>
              <a:latin typeface="Segoe UI Light"/>
            </a:endParaRPr>
          </a:p>
          <a:p>
            <a:pPr indent="-73">
              <a:lnSpc>
                <a:spcPct val="90000"/>
              </a:lnSpc>
              <a:spcBef>
                <a:spcPct val="20000"/>
              </a:spcBef>
              <a:buClr>
                <a:srgbClr val="404040"/>
              </a:buClr>
              <a:buSzPct val="90000"/>
            </a:pPr>
            <a:r>
              <a:rPr lang="en-US" sz="1600" dirty="0">
                <a:gradFill>
                  <a:gsLst>
                    <a:gs pos="1250">
                      <a:srgbClr val="404040"/>
                    </a:gs>
                    <a:gs pos="100000">
                      <a:srgbClr val="404040"/>
                    </a:gs>
                  </a:gsLst>
                  <a:lin ang="5400000" scaled="0"/>
                </a:gradFill>
              </a:rPr>
              <a:t>Keep users up to </a:t>
            </a:r>
            <a:r>
              <a:rPr lang="en-US" sz="1600" dirty="0" smtClean="0">
                <a:gradFill>
                  <a:gsLst>
                    <a:gs pos="1250">
                      <a:srgbClr val="404040"/>
                    </a:gs>
                    <a:gs pos="100000">
                      <a:srgbClr val="404040"/>
                    </a:gs>
                  </a:gsLst>
                  <a:lin ang="5400000" scaled="0"/>
                </a:gradFill>
              </a:rPr>
              <a:t>date</a:t>
            </a:r>
            <a:endParaRPr lang="en-US" sz="1600" dirty="0">
              <a:gradFill>
                <a:gsLst>
                  <a:gs pos="1250">
                    <a:srgbClr val="404040"/>
                  </a:gs>
                  <a:gs pos="100000">
                    <a:srgbClr val="404040"/>
                  </a:gs>
                </a:gsLst>
                <a:lin ang="5400000" scaled="0"/>
              </a:gradFill>
            </a:endParaRPr>
          </a:p>
        </p:txBody>
      </p:sp>
      <p:sp>
        <p:nvSpPr>
          <p:cNvPr id="10" name="TextBox 9"/>
          <p:cNvSpPr txBox="1"/>
          <p:nvPr/>
        </p:nvSpPr>
        <p:spPr>
          <a:xfrm>
            <a:off x="8059743" y="3041561"/>
            <a:ext cx="3092578" cy="954107"/>
          </a:xfrm>
          <a:prstGeom prst="rect">
            <a:avLst/>
          </a:prstGeom>
          <a:noFill/>
        </p:spPr>
        <p:txBody>
          <a:bodyPr wrap="none" lIns="182880" tIns="146304" rIns="182880" bIns="146304" rtlCol="0">
            <a:spAutoFit/>
          </a:bodyPr>
          <a:lstStyle/>
          <a:p>
            <a:pPr lvl="0">
              <a:lnSpc>
                <a:spcPct val="90000"/>
              </a:lnSpc>
              <a:spcBef>
                <a:spcPts val="1224"/>
              </a:spcBef>
              <a:buClr>
                <a:srgbClr val="404040"/>
              </a:buClr>
              <a:buSzPct val="90000"/>
            </a:pPr>
            <a:r>
              <a:rPr lang="en-US" sz="2800" dirty="0">
                <a:solidFill>
                  <a:schemeClr val="bg2"/>
                </a:solidFill>
                <a:latin typeface="Segoe UI Light"/>
              </a:rPr>
              <a:t>Not only for </a:t>
            </a:r>
            <a:r>
              <a:rPr lang="en-US" sz="2800" dirty="0" smtClean="0">
                <a:solidFill>
                  <a:schemeClr val="bg2"/>
                </a:solidFill>
                <a:latin typeface="Segoe UI Light"/>
              </a:rPr>
              <a:t>alerts</a:t>
            </a:r>
            <a:endParaRPr lang="en-US" sz="2800" dirty="0">
              <a:solidFill>
                <a:schemeClr val="bg2"/>
              </a:solidFill>
              <a:latin typeface="Segoe UI Light"/>
            </a:endParaRPr>
          </a:p>
          <a:p>
            <a:pPr indent="-73">
              <a:lnSpc>
                <a:spcPct val="90000"/>
              </a:lnSpc>
              <a:spcBef>
                <a:spcPct val="20000"/>
              </a:spcBef>
              <a:buClr>
                <a:srgbClr val="404040"/>
              </a:buClr>
              <a:buSzPct val="90000"/>
            </a:pPr>
            <a:r>
              <a:rPr lang="en-US" sz="1600" dirty="0">
                <a:gradFill>
                  <a:gsLst>
                    <a:gs pos="1250">
                      <a:srgbClr val="404040"/>
                    </a:gs>
                    <a:gs pos="100000">
                      <a:srgbClr val="404040"/>
                    </a:gs>
                  </a:gsLst>
                  <a:lin ang="5400000" scaled="0"/>
                </a:gradFill>
              </a:rPr>
              <a:t>‘push to sync’ notifications</a:t>
            </a:r>
          </a:p>
        </p:txBody>
      </p:sp>
      <p:sp>
        <p:nvSpPr>
          <p:cNvPr id="11" name="Rectangle 10"/>
          <p:cNvSpPr/>
          <p:nvPr/>
        </p:nvSpPr>
        <p:spPr bwMode="auto">
          <a:xfrm>
            <a:off x="457199" y="3036100"/>
            <a:ext cx="3856037" cy="1785408"/>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 name="TextBox 11"/>
          <p:cNvSpPr txBox="1"/>
          <p:nvPr/>
        </p:nvSpPr>
        <p:spPr>
          <a:xfrm>
            <a:off x="457199" y="3036100"/>
            <a:ext cx="3341093" cy="1224951"/>
          </a:xfrm>
          <a:prstGeom prst="rect">
            <a:avLst/>
          </a:prstGeom>
          <a:noFill/>
        </p:spPr>
        <p:txBody>
          <a:bodyPr wrap="square" lIns="182880" tIns="146304" rIns="182880" bIns="146304" rtlCol="0">
            <a:spAutoFit/>
          </a:bodyPr>
          <a:lstStyle/>
          <a:p>
            <a:pPr lvl="0">
              <a:lnSpc>
                <a:spcPct val="90000"/>
              </a:lnSpc>
              <a:spcBef>
                <a:spcPts val="1224"/>
              </a:spcBef>
              <a:buClr>
                <a:srgbClr val="404040"/>
              </a:buClr>
              <a:buSzPct val="90000"/>
            </a:pPr>
            <a:r>
              <a:rPr lang="en-US" sz="2800" dirty="0">
                <a:solidFill>
                  <a:schemeClr val="bg2"/>
                </a:solidFill>
                <a:latin typeface="Segoe UI Light"/>
              </a:rPr>
              <a:t>For consumer </a:t>
            </a:r>
            <a:r>
              <a:rPr lang="en-US" sz="2800" dirty="0" smtClean="0">
                <a:solidFill>
                  <a:schemeClr val="bg2"/>
                </a:solidFill>
                <a:latin typeface="Segoe UI Light"/>
              </a:rPr>
              <a:t>apps</a:t>
            </a:r>
            <a:endParaRPr lang="en-US" sz="2800" dirty="0">
              <a:solidFill>
                <a:schemeClr val="bg2"/>
              </a:solidFill>
              <a:latin typeface="Segoe UI Light"/>
            </a:endParaRPr>
          </a:p>
          <a:p>
            <a:pPr indent="-73">
              <a:lnSpc>
                <a:spcPct val="90000"/>
              </a:lnSpc>
              <a:spcBef>
                <a:spcPct val="20000"/>
              </a:spcBef>
              <a:buClr>
                <a:srgbClr val="404040"/>
              </a:buClr>
              <a:buSzPct val="90000"/>
            </a:pPr>
            <a:r>
              <a:rPr lang="en-US" sz="1600" dirty="0">
                <a:gradFill>
                  <a:gsLst>
                    <a:gs pos="1250">
                      <a:srgbClr val="404040"/>
                    </a:gs>
                    <a:gs pos="100000">
                      <a:srgbClr val="404040"/>
                    </a:gs>
                  </a:gsLst>
                  <a:lin ang="5400000" scaled="0"/>
                </a:gradFill>
              </a:rPr>
              <a:t>Richer than </a:t>
            </a:r>
            <a:r>
              <a:rPr lang="en-US" sz="1600" dirty="0" smtClean="0">
                <a:gradFill>
                  <a:gsLst>
                    <a:gs pos="1250">
                      <a:srgbClr val="404040"/>
                    </a:gs>
                    <a:gs pos="100000">
                      <a:srgbClr val="404040"/>
                    </a:gs>
                  </a:gsLst>
                  <a:lin ang="5400000" scaled="0"/>
                </a:gradFill>
              </a:rPr>
              <a:t>SMS</a:t>
            </a:r>
          </a:p>
          <a:p>
            <a:pPr indent="-73">
              <a:lnSpc>
                <a:spcPct val="90000"/>
              </a:lnSpc>
              <a:spcBef>
                <a:spcPct val="20000"/>
              </a:spcBef>
              <a:buClr>
                <a:srgbClr val="404040"/>
              </a:buClr>
              <a:buSzPct val="90000"/>
            </a:pPr>
            <a:r>
              <a:rPr lang="en-US" sz="1600" dirty="0" smtClean="0">
                <a:gradFill>
                  <a:gsLst>
                    <a:gs pos="1250">
                      <a:srgbClr val="404040"/>
                    </a:gs>
                    <a:gs pos="100000">
                      <a:srgbClr val="404040"/>
                    </a:gs>
                  </a:gsLst>
                  <a:lin ang="5400000" scaled="0"/>
                </a:gradFill>
              </a:rPr>
              <a:t>10000s </a:t>
            </a:r>
            <a:r>
              <a:rPr lang="en-US" sz="1600" dirty="0">
                <a:gradFill>
                  <a:gsLst>
                    <a:gs pos="1250">
                      <a:srgbClr val="404040"/>
                    </a:gs>
                    <a:gs pos="100000">
                      <a:srgbClr val="404040"/>
                    </a:gs>
                  </a:gsLst>
                  <a:lin ang="5400000" scaled="0"/>
                </a:gradFill>
              </a:rPr>
              <a:t>times cheaper</a:t>
            </a:r>
          </a:p>
        </p:txBody>
      </p:sp>
    </p:spTree>
    <p:extLst>
      <p:ext uri="{BB962C8B-B14F-4D97-AF65-F5344CB8AC3E}">
        <p14:creationId xmlns:p14="http://schemas.microsoft.com/office/powerpoint/2010/main" val="288472562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P spid="10" grpId="0"/>
      <p:bldP spid="11" grpId="0" animBg="1"/>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bwMode="auto">
          <a:xfrm>
            <a:off x="468018" y="3954463"/>
            <a:ext cx="3845218" cy="182880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4" name="Rectangle 33"/>
          <p:cNvSpPr/>
          <p:nvPr/>
        </p:nvSpPr>
        <p:spPr bwMode="auto">
          <a:xfrm>
            <a:off x="4402143" y="3959924"/>
            <a:ext cx="3568694" cy="182880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33" name="Rectangle 32"/>
          <p:cNvSpPr/>
          <p:nvPr/>
        </p:nvSpPr>
        <p:spPr bwMode="auto">
          <a:xfrm>
            <a:off x="8059743" y="2131124"/>
            <a:ext cx="3914811" cy="1779947"/>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2" name="Rectangle 31"/>
          <p:cNvSpPr/>
          <p:nvPr/>
        </p:nvSpPr>
        <p:spPr bwMode="auto">
          <a:xfrm>
            <a:off x="4402143" y="2125663"/>
            <a:ext cx="3568694" cy="1785408"/>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5" name="Title 4"/>
          <p:cNvSpPr>
            <a:spLocks noGrp="1"/>
          </p:cNvSpPr>
          <p:nvPr>
            <p:ph type="title"/>
          </p:nvPr>
        </p:nvSpPr>
        <p:spPr/>
        <p:txBody>
          <a:bodyPr/>
          <a:lstStyle/>
          <a:p>
            <a:r>
              <a:rPr lang="en-US" dirty="0" smtClean="0"/>
              <a:t>Mobile push is everywhere</a:t>
            </a:r>
            <a:endParaRPr lang="en-US" dirty="0"/>
          </a:p>
        </p:txBody>
      </p:sp>
      <p:sp>
        <p:nvSpPr>
          <p:cNvPr id="18" name="TextBox 17"/>
          <p:cNvSpPr txBox="1"/>
          <p:nvPr/>
        </p:nvSpPr>
        <p:spPr>
          <a:xfrm>
            <a:off x="457199" y="3959924"/>
            <a:ext cx="3858145" cy="1148007"/>
          </a:xfrm>
          <a:prstGeom prst="rect">
            <a:avLst/>
          </a:prstGeom>
          <a:noFill/>
        </p:spPr>
        <p:txBody>
          <a:bodyPr wrap="square" lIns="182880" tIns="146304" rIns="182880" bIns="146304" rtlCol="0">
            <a:spAutoFit/>
          </a:bodyPr>
          <a:lstStyle/>
          <a:p>
            <a:pPr>
              <a:lnSpc>
                <a:spcPct val="90000"/>
              </a:lnSpc>
              <a:spcAft>
                <a:spcPts val="600"/>
              </a:spcAft>
            </a:pPr>
            <a:r>
              <a:rPr lang="en-US" sz="2000" dirty="0" smtClean="0">
                <a:solidFill>
                  <a:schemeClr val="bg1"/>
                </a:solidFill>
              </a:rPr>
              <a:t>Reservation changes, Deals, Back-office</a:t>
            </a:r>
          </a:p>
          <a:p>
            <a:pPr>
              <a:lnSpc>
                <a:spcPct val="90000"/>
              </a:lnSpc>
              <a:spcAft>
                <a:spcPts val="600"/>
              </a:spcAft>
            </a:pPr>
            <a:r>
              <a:rPr lang="en-US" sz="1600" dirty="0" smtClean="0"/>
              <a:t>Travel/Hospitality/Airlines</a:t>
            </a:r>
          </a:p>
        </p:txBody>
      </p:sp>
      <p:sp>
        <p:nvSpPr>
          <p:cNvPr id="24" name="TextBox 23"/>
          <p:cNvSpPr txBox="1"/>
          <p:nvPr/>
        </p:nvSpPr>
        <p:spPr>
          <a:xfrm>
            <a:off x="4407859" y="2132836"/>
            <a:ext cx="3562978" cy="1148007"/>
          </a:xfrm>
          <a:prstGeom prst="rect">
            <a:avLst/>
          </a:prstGeom>
          <a:noFill/>
        </p:spPr>
        <p:txBody>
          <a:bodyPr wrap="square" lIns="182880" tIns="146304" rIns="182880" bIns="146304" rtlCol="0">
            <a:spAutoFit/>
          </a:bodyPr>
          <a:lstStyle/>
          <a:p>
            <a:pPr>
              <a:lnSpc>
                <a:spcPct val="90000"/>
              </a:lnSpc>
              <a:spcAft>
                <a:spcPts val="600"/>
              </a:spcAft>
            </a:pPr>
            <a:r>
              <a:rPr lang="en-US" sz="2000" dirty="0" smtClean="0">
                <a:solidFill>
                  <a:schemeClr val="bg1"/>
                </a:solidFill>
              </a:rPr>
              <a:t>SMS replacement, Deals, Back-office</a:t>
            </a:r>
          </a:p>
          <a:p>
            <a:pPr>
              <a:lnSpc>
                <a:spcPct val="90000"/>
              </a:lnSpc>
              <a:spcAft>
                <a:spcPts val="600"/>
              </a:spcAft>
            </a:pPr>
            <a:r>
              <a:rPr lang="en-US" sz="1600" dirty="0" smtClean="0"/>
              <a:t>Banking/Insurance</a:t>
            </a:r>
          </a:p>
        </p:txBody>
      </p:sp>
      <p:sp>
        <p:nvSpPr>
          <p:cNvPr id="31" name="TextBox 30"/>
          <p:cNvSpPr txBox="1"/>
          <p:nvPr/>
        </p:nvSpPr>
        <p:spPr>
          <a:xfrm>
            <a:off x="4407859" y="3952877"/>
            <a:ext cx="3562978" cy="1224951"/>
          </a:xfrm>
          <a:prstGeom prst="rect">
            <a:avLst/>
          </a:prstGeom>
          <a:noFill/>
        </p:spPr>
        <p:txBody>
          <a:bodyPr wrap="square" lIns="182880" tIns="146304" rIns="182880" bIns="146304" rtlCol="0">
            <a:spAutoFit/>
          </a:bodyPr>
          <a:lstStyle/>
          <a:p>
            <a:pPr>
              <a:lnSpc>
                <a:spcPct val="90000"/>
              </a:lnSpc>
              <a:spcAft>
                <a:spcPts val="600"/>
              </a:spcAft>
            </a:pPr>
            <a:r>
              <a:rPr lang="en-US" sz="2000" dirty="0" smtClean="0">
                <a:solidFill>
                  <a:schemeClr val="bg1"/>
                </a:solidFill>
              </a:rPr>
              <a:t>Orders, Product UX,</a:t>
            </a:r>
          </a:p>
          <a:p>
            <a:pPr>
              <a:lnSpc>
                <a:spcPct val="90000"/>
              </a:lnSpc>
              <a:spcAft>
                <a:spcPts val="600"/>
              </a:spcAft>
            </a:pPr>
            <a:r>
              <a:rPr lang="en-US" sz="2000" dirty="0" smtClean="0">
                <a:solidFill>
                  <a:schemeClr val="bg1"/>
                </a:solidFill>
              </a:rPr>
              <a:t>Back-office</a:t>
            </a:r>
          </a:p>
          <a:p>
            <a:pPr>
              <a:lnSpc>
                <a:spcPct val="90000"/>
              </a:lnSpc>
              <a:spcAft>
                <a:spcPts val="600"/>
              </a:spcAft>
            </a:pPr>
            <a:r>
              <a:rPr lang="en-US" sz="1600" dirty="0" smtClean="0"/>
              <a:t>Discrete manufacturing/Auto</a:t>
            </a:r>
          </a:p>
        </p:txBody>
      </p:sp>
      <p:sp>
        <p:nvSpPr>
          <p:cNvPr id="30" name="TextBox 29"/>
          <p:cNvSpPr txBox="1"/>
          <p:nvPr/>
        </p:nvSpPr>
        <p:spPr>
          <a:xfrm>
            <a:off x="8046816" y="2125663"/>
            <a:ext cx="3927737" cy="1224951"/>
          </a:xfrm>
          <a:prstGeom prst="rect">
            <a:avLst/>
          </a:prstGeom>
          <a:noFill/>
        </p:spPr>
        <p:txBody>
          <a:bodyPr wrap="square" lIns="182880" tIns="146304" rIns="182880" bIns="146304" rtlCol="0">
            <a:spAutoFit/>
          </a:bodyPr>
          <a:lstStyle/>
          <a:p>
            <a:pPr>
              <a:lnSpc>
                <a:spcPct val="90000"/>
              </a:lnSpc>
              <a:spcAft>
                <a:spcPts val="600"/>
              </a:spcAft>
            </a:pPr>
            <a:r>
              <a:rPr lang="en-US" sz="2000" dirty="0" smtClean="0">
                <a:solidFill>
                  <a:schemeClr val="bg1"/>
                </a:solidFill>
              </a:rPr>
              <a:t>Prescriptions, Appointments,</a:t>
            </a:r>
          </a:p>
          <a:p>
            <a:pPr>
              <a:lnSpc>
                <a:spcPct val="90000"/>
              </a:lnSpc>
              <a:spcAft>
                <a:spcPts val="600"/>
              </a:spcAft>
            </a:pPr>
            <a:r>
              <a:rPr lang="en-US" sz="2000" dirty="0" smtClean="0">
                <a:solidFill>
                  <a:schemeClr val="bg1"/>
                </a:solidFill>
              </a:rPr>
              <a:t>LOB (maintenance)</a:t>
            </a:r>
          </a:p>
          <a:p>
            <a:pPr>
              <a:lnSpc>
                <a:spcPct val="90000"/>
              </a:lnSpc>
              <a:spcAft>
                <a:spcPts val="600"/>
              </a:spcAft>
            </a:pPr>
            <a:r>
              <a:rPr lang="en-US" sz="1600" dirty="0" smtClean="0"/>
              <a:t>Healthcare</a:t>
            </a:r>
          </a:p>
        </p:txBody>
      </p:sp>
      <p:sp>
        <p:nvSpPr>
          <p:cNvPr id="3" name="Rectangle 2"/>
          <p:cNvSpPr/>
          <p:nvPr/>
        </p:nvSpPr>
        <p:spPr bwMode="auto">
          <a:xfrm>
            <a:off x="457199" y="2125663"/>
            <a:ext cx="3856037" cy="1785408"/>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8" name="TextBox 7"/>
          <p:cNvSpPr txBox="1"/>
          <p:nvPr/>
        </p:nvSpPr>
        <p:spPr>
          <a:xfrm>
            <a:off x="457199" y="2147359"/>
            <a:ext cx="3842518" cy="871008"/>
          </a:xfrm>
          <a:prstGeom prst="rect">
            <a:avLst/>
          </a:prstGeom>
          <a:noFill/>
        </p:spPr>
        <p:txBody>
          <a:bodyPr wrap="square" lIns="182880" tIns="146304" rIns="182880" bIns="146304" rtlCol="0">
            <a:spAutoFit/>
          </a:bodyPr>
          <a:lstStyle/>
          <a:p>
            <a:pPr>
              <a:lnSpc>
                <a:spcPct val="90000"/>
              </a:lnSpc>
              <a:spcAft>
                <a:spcPts val="600"/>
              </a:spcAft>
            </a:pPr>
            <a:r>
              <a:rPr lang="en-US" sz="2000" dirty="0" smtClean="0">
                <a:solidFill>
                  <a:schemeClr val="bg1"/>
                </a:solidFill>
              </a:rPr>
              <a:t>Breaking news</a:t>
            </a:r>
          </a:p>
          <a:p>
            <a:pPr>
              <a:lnSpc>
                <a:spcPct val="90000"/>
              </a:lnSpc>
              <a:spcAft>
                <a:spcPts val="600"/>
              </a:spcAft>
            </a:pPr>
            <a:r>
              <a:rPr lang="en-US" sz="1600" dirty="0" smtClean="0"/>
              <a:t>News/Media</a:t>
            </a:r>
          </a:p>
        </p:txBody>
      </p:sp>
      <p:sp>
        <p:nvSpPr>
          <p:cNvPr id="36" name="Rectangle 35"/>
          <p:cNvSpPr/>
          <p:nvPr/>
        </p:nvSpPr>
        <p:spPr bwMode="auto">
          <a:xfrm>
            <a:off x="8065460" y="3959924"/>
            <a:ext cx="3927737" cy="182880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15" name="Picture 7" descr="\\MAGNUM\Projects\Microsoft\Cloud Power FY12\Design\ICONS_PNG\Within_Your_Reach.png"/>
          <p:cNvPicPr>
            <a:picLocks noChangeAspect="1" noChangeArrowheads="1"/>
          </p:cNvPicPr>
          <p:nvPr/>
        </p:nvPicPr>
        <p:blipFill rotWithShape="1">
          <a:blip r:embed="rId3" cstate="print">
            <a:lum bright="100000"/>
          </a:blip>
          <a:srcRect l="28712" t="12082" r="28320" b="10414"/>
          <a:stretch/>
        </p:blipFill>
        <p:spPr bwMode="auto">
          <a:xfrm>
            <a:off x="7208837" y="2885197"/>
            <a:ext cx="492864" cy="888998"/>
          </a:xfrm>
          <a:prstGeom prst="rect">
            <a:avLst/>
          </a:prstGeom>
          <a:noFill/>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73390" y="2904116"/>
            <a:ext cx="700077" cy="851158"/>
          </a:xfrm>
          <a:prstGeom prst="rect">
            <a:avLst/>
          </a:prstGeom>
        </p:spPr>
      </p:pic>
      <p:pic>
        <p:nvPicPr>
          <p:cNvPr id="17" name="Pictur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74857" y="5054405"/>
            <a:ext cx="643064" cy="599549"/>
          </a:xfrm>
          <a:prstGeom prst="rect">
            <a:avLst/>
          </a:prstGeom>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39072" y="2932728"/>
            <a:ext cx="793935" cy="793935"/>
          </a:xfrm>
          <a:prstGeom prst="rect">
            <a:avLst/>
          </a:prstGeom>
        </p:spPr>
      </p:pic>
      <p:pic>
        <p:nvPicPr>
          <p:cNvPr id="20" name="Picture 7" descr="\\MAGNUM\Projects\Microsoft\Cloud Power FY12\Design\ICONS_PNG\Take_Off.png"/>
          <p:cNvPicPr>
            <a:picLocks noChangeAspect="1" noChangeArrowheads="1"/>
          </p:cNvPicPr>
          <p:nvPr/>
        </p:nvPicPr>
        <p:blipFill>
          <a:blip r:embed="rId7" cstate="print">
            <a:lum bright="100000"/>
          </a:blip>
          <a:srcRect/>
          <a:stretch>
            <a:fillRect/>
          </a:stretch>
        </p:blipFill>
        <p:spPr bwMode="auto">
          <a:xfrm flipH="1">
            <a:off x="3244765" y="4877431"/>
            <a:ext cx="888242" cy="888011"/>
          </a:xfrm>
          <a:prstGeom prst="rect">
            <a:avLst/>
          </a:prstGeom>
          <a:noFill/>
        </p:spPr>
      </p:pic>
      <p:sp>
        <p:nvSpPr>
          <p:cNvPr id="21" name="TextBox 20"/>
          <p:cNvSpPr txBox="1"/>
          <p:nvPr/>
        </p:nvSpPr>
        <p:spPr>
          <a:xfrm>
            <a:off x="8046816" y="3929080"/>
            <a:ext cx="3562978" cy="871008"/>
          </a:xfrm>
          <a:prstGeom prst="rect">
            <a:avLst/>
          </a:prstGeom>
          <a:noFill/>
        </p:spPr>
        <p:txBody>
          <a:bodyPr wrap="square" lIns="182880" tIns="146304" rIns="182880" bIns="146304" rtlCol="0">
            <a:spAutoFit/>
          </a:bodyPr>
          <a:lstStyle/>
          <a:p>
            <a:pPr>
              <a:lnSpc>
                <a:spcPct val="90000"/>
              </a:lnSpc>
              <a:spcAft>
                <a:spcPts val="600"/>
              </a:spcAft>
            </a:pPr>
            <a:r>
              <a:rPr lang="en-US" sz="2000" dirty="0" smtClean="0">
                <a:solidFill>
                  <a:schemeClr val="bg1"/>
                </a:solidFill>
              </a:rPr>
              <a:t>Offers, Orders, Back-office</a:t>
            </a:r>
          </a:p>
          <a:p>
            <a:pPr>
              <a:lnSpc>
                <a:spcPct val="90000"/>
              </a:lnSpc>
              <a:spcAft>
                <a:spcPts val="600"/>
              </a:spcAft>
            </a:pPr>
            <a:r>
              <a:rPr lang="en-US" sz="1600" dirty="0" smtClean="0"/>
              <a:t>Retail</a:t>
            </a:r>
          </a:p>
        </p:txBody>
      </p:sp>
      <p:sp>
        <p:nvSpPr>
          <p:cNvPr id="22" name="Freeform 90"/>
          <p:cNvSpPr>
            <a:spLocks noChangeAspect="1" noEditPoints="1"/>
          </p:cNvSpPr>
          <p:nvPr/>
        </p:nvSpPr>
        <p:spPr bwMode="black">
          <a:xfrm>
            <a:off x="11167259" y="5040385"/>
            <a:ext cx="512338" cy="562101"/>
          </a:xfrm>
          <a:custGeom>
            <a:avLst/>
            <a:gdLst>
              <a:gd name="T0" fmla="*/ 278 w 278"/>
              <a:gd name="T1" fmla="*/ 57 h 305"/>
              <a:gd name="T2" fmla="*/ 277 w 278"/>
              <a:gd name="T3" fmla="*/ 54 h 305"/>
              <a:gd name="T4" fmla="*/ 276 w 278"/>
              <a:gd name="T5" fmla="*/ 52 h 305"/>
              <a:gd name="T6" fmla="*/ 274 w 278"/>
              <a:gd name="T7" fmla="*/ 49 h 305"/>
              <a:gd name="T8" fmla="*/ 272 w 278"/>
              <a:gd name="T9" fmla="*/ 47 h 305"/>
              <a:gd name="T10" fmla="*/ 270 w 278"/>
              <a:gd name="T11" fmla="*/ 46 h 305"/>
              <a:gd name="T12" fmla="*/ 267 w 278"/>
              <a:gd name="T13" fmla="*/ 45 h 305"/>
              <a:gd name="T14" fmla="*/ 265 w 278"/>
              <a:gd name="T15" fmla="*/ 44 h 305"/>
              <a:gd name="T16" fmla="*/ 263 w 278"/>
              <a:gd name="T17" fmla="*/ 44 h 305"/>
              <a:gd name="T18" fmla="*/ 32 w 278"/>
              <a:gd name="T19" fmla="*/ 13 h 305"/>
              <a:gd name="T20" fmla="*/ 2 w 278"/>
              <a:gd name="T21" fmla="*/ 21 h 305"/>
              <a:gd name="T22" fmla="*/ 63 w 278"/>
              <a:gd name="T23" fmla="*/ 256 h 305"/>
              <a:gd name="T24" fmla="*/ 65 w 278"/>
              <a:gd name="T25" fmla="*/ 259 h 305"/>
              <a:gd name="T26" fmla="*/ 66 w 278"/>
              <a:gd name="T27" fmla="*/ 261 h 305"/>
              <a:gd name="T28" fmla="*/ 68 w 278"/>
              <a:gd name="T29" fmla="*/ 263 h 305"/>
              <a:gd name="T30" fmla="*/ 71 w 278"/>
              <a:gd name="T31" fmla="*/ 265 h 305"/>
              <a:gd name="T32" fmla="*/ 72 w 278"/>
              <a:gd name="T33" fmla="*/ 265 h 305"/>
              <a:gd name="T34" fmla="*/ 119 w 278"/>
              <a:gd name="T35" fmla="*/ 266 h 305"/>
              <a:gd name="T36" fmla="*/ 211 w 278"/>
              <a:gd name="T37" fmla="*/ 254 h 305"/>
              <a:gd name="T38" fmla="*/ 248 w 278"/>
              <a:gd name="T39" fmla="*/ 251 h 305"/>
              <a:gd name="T40" fmla="*/ 89 w 278"/>
              <a:gd name="T41" fmla="*/ 236 h 305"/>
              <a:gd name="T42" fmla="*/ 248 w 278"/>
              <a:gd name="T43" fmla="*/ 179 h 305"/>
              <a:gd name="T44" fmla="*/ 251 w 278"/>
              <a:gd name="T45" fmla="*/ 179 h 305"/>
              <a:gd name="T46" fmla="*/ 254 w 278"/>
              <a:gd name="T47" fmla="*/ 178 h 305"/>
              <a:gd name="T48" fmla="*/ 256 w 278"/>
              <a:gd name="T49" fmla="*/ 177 h 305"/>
              <a:gd name="T50" fmla="*/ 258 w 278"/>
              <a:gd name="T51" fmla="*/ 175 h 305"/>
              <a:gd name="T52" fmla="*/ 260 w 278"/>
              <a:gd name="T53" fmla="*/ 173 h 305"/>
              <a:gd name="T54" fmla="*/ 261 w 278"/>
              <a:gd name="T55" fmla="*/ 170 h 305"/>
              <a:gd name="T56" fmla="*/ 262 w 278"/>
              <a:gd name="T57" fmla="*/ 168 h 305"/>
              <a:gd name="T58" fmla="*/ 263 w 278"/>
              <a:gd name="T59" fmla="*/ 166 h 305"/>
              <a:gd name="T60" fmla="*/ 278 w 278"/>
              <a:gd name="T61" fmla="*/ 60 h 305"/>
              <a:gd name="T62" fmla="*/ 278 w 278"/>
              <a:gd name="T63" fmla="*/ 59 h 305"/>
              <a:gd name="T64" fmla="*/ 66 w 278"/>
              <a:gd name="T65" fmla="*/ 149 h 305"/>
              <a:gd name="T66" fmla="*/ 238 w 278"/>
              <a:gd name="T67" fmla="*/ 126 h 305"/>
              <a:gd name="T68" fmla="*/ 242 w 278"/>
              <a:gd name="T69" fmla="*/ 96 h 305"/>
              <a:gd name="T70" fmla="*/ 47 w 278"/>
              <a:gd name="T71" fmla="*/ 74 h 305"/>
              <a:gd name="T72" fmla="*/ 242 w 278"/>
              <a:gd name="T73" fmla="*/ 96 h 305"/>
              <a:gd name="T74" fmla="*/ 95 w 278"/>
              <a:gd name="T75" fmla="*/ 305 h 305"/>
              <a:gd name="T76" fmla="*/ 95 w 278"/>
              <a:gd name="T77" fmla="*/ 263 h 305"/>
              <a:gd name="T78" fmla="*/ 232 w 278"/>
              <a:gd name="T79" fmla="*/ 284 h 305"/>
              <a:gd name="T80" fmla="*/ 190 w 278"/>
              <a:gd name="T81" fmla="*/ 284 h 305"/>
              <a:gd name="T82" fmla="*/ 232 w 278"/>
              <a:gd name="T83" fmla="*/ 284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8" h="305">
                <a:moveTo>
                  <a:pt x="278" y="59"/>
                </a:moveTo>
                <a:cubicBezTo>
                  <a:pt x="278" y="58"/>
                  <a:pt x="278" y="57"/>
                  <a:pt x="278" y="57"/>
                </a:cubicBezTo>
                <a:cubicBezTo>
                  <a:pt x="278" y="56"/>
                  <a:pt x="278" y="56"/>
                  <a:pt x="278" y="56"/>
                </a:cubicBezTo>
                <a:cubicBezTo>
                  <a:pt x="277" y="55"/>
                  <a:pt x="277" y="55"/>
                  <a:pt x="277" y="54"/>
                </a:cubicBezTo>
                <a:cubicBezTo>
                  <a:pt x="277" y="54"/>
                  <a:pt x="277" y="53"/>
                  <a:pt x="277" y="53"/>
                </a:cubicBezTo>
                <a:cubicBezTo>
                  <a:pt x="276" y="52"/>
                  <a:pt x="276" y="52"/>
                  <a:pt x="276" y="52"/>
                </a:cubicBezTo>
                <a:cubicBezTo>
                  <a:pt x="276" y="51"/>
                  <a:pt x="275" y="51"/>
                  <a:pt x="275" y="50"/>
                </a:cubicBezTo>
                <a:cubicBezTo>
                  <a:pt x="275" y="50"/>
                  <a:pt x="275" y="50"/>
                  <a:pt x="274" y="49"/>
                </a:cubicBezTo>
                <a:cubicBezTo>
                  <a:pt x="274" y="49"/>
                  <a:pt x="274" y="48"/>
                  <a:pt x="273" y="48"/>
                </a:cubicBezTo>
                <a:cubicBezTo>
                  <a:pt x="273" y="48"/>
                  <a:pt x="273" y="48"/>
                  <a:pt x="272" y="47"/>
                </a:cubicBezTo>
                <a:cubicBezTo>
                  <a:pt x="272" y="47"/>
                  <a:pt x="271" y="47"/>
                  <a:pt x="271" y="46"/>
                </a:cubicBezTo>
                <a:cubicBezTo>
                  <a:pt x="271" y="46"/>
                  <a:pt x="270" y="46"/>
                  <a:pt x="270" y="46"/>
                </a:cubicBezTo>
                <a:cubicBezTo>
                  <a:pt x="269" y="45"/>
                  <a:pt x="269" y="45"/>
                  <a:pt x="268" y="45"/>
                </a:cubicBezTo>
                <a:cubicBezTo>
                  <a:pt x="268" y="45"/>
                  <a:pt x="268" y="45"/>
                  <a:pt x="267" y="45"/>
                </a:cubicBezTo>
                <a:cubicBezTo>
                  <a:pt x="267" y="44"/>
                  <a:pt x="266" y="44"/>
                  <a:pt x="266" y="44"/>
                </a:cubicBezTo>
                <a:cubicBezTo>
                  <a:pt x="265" y="44"/>
                  <a:pt x="265" y="44"/>
                  <a:pt x="265" y="44"/>
                </a:cubicBezTo>
                <a:cubicBezTo>
                  <a:pt x="265" y="44"/>
                  <a:pt x="264" y="44"/>
                  <a:pt x="264" y="44"/>
                </a:cubicBezTo>
                <a:cubicBezTo>
                  <a:pt x="264" y="44"/>
                  <a:pt x="263" y="44"/>
                  <a:pt x="263" y="44"/>
                </a:cubicBezTo>
                <a:cubicBezTo>
                  <a:pt x="39" y="44"/>
                  <a:pt x="39" y="44"/>
                  <a:pt x="39" y="44"/>
                </a:cubicBezTo>
                <a:cubicBezTo>
                  <a:pt x="32" y="13"/>
                  <a:pt x="32" y="13"/>
                  <a:pt x="32" y="13"/>
                </a:cubicBezTo>
                <a:cubicBezTo>
                  <a:pt x="29" y="5"/>
                  <a:pt x="21" y="0"/>
                  <a:pt x="13" y="2"/>
                </a:cubicBezTo>
                <a:cubicBezTo>
                  <a:pt x="5" y="5"/>
                  <a:pt x="0" y="13"/>
                  <a:pt x="2" y="21"/>
                </a:cubicBezTo>
                <a:cubicBezTo>
                  <a:pt x="62" y="255"/>
                  <a:pt x="62" y="255"/>
                  <a:pt x="62" y="255"/>
                </a:cubicBezTo>
                <a:cubicBezTo>
                  <a:pt x="63" y="255"/>
                  <a:pt x="63" y="256"/>
                  <a:pt x="63" y="256"/>
                </a:cubicBezTo>
                <a:cubicBezTo>
                  <a:pt x="63" y="256"/>
                  <a:pt x="63" y="257"/>
                  <a:pt x="63" y="257"/>
                </a:cubicBezTo>
                <a:cubicBezTo>
                  <a:pt x="64" y="258"/>
                  <a:pt x="64" y="259"/>
                  <a:pt x="65" y="259"/>
                </a:cubicBezTo>
                <a:cubicBezTo>
                  <a:pt x="65" y="259"/>
                  <a:pt x="65" y="259"/>
                  <a:pt x="65" y="259"/>
                </a:cubicBezTo>
                <a:cubicBezTo>
                  <a:pt x="65" y="260"/>
                  <a:pt x="66" y="261"/>
                  <a:pt x="66" y="261"/>
                </a:cubicBezTo>
                <a:cubicBezTo>
                  <a:pt x="66" y="262"/>
                  <a:pt x="67" y="262"/>
                  <a:pt x="67" y="262"/>
                </a:cubicBezTo>
                <a:cubicBezTo>
                  <a:pt x="67" y="262"/>
                  <a:pt x="68" y="263"/>
                  <a:pt x="68" y="263"/>
                </a:cubicBezTo>
                <a:cubicBezTo>
                  <a:pt x="69" y="263"/>
                  <a:pt x="69" y="264"/>
                  <a:pt x="69" y="264"/>
                </a:cubicBezTo>
                <a:cubicBezTo>
                  <a:pt x="70" y="264"/>
                  <a:pt x="70" y="264"/>
                  <a:pt x="71" y="265"/>
                </a:cubicBezTo>
                <a:cubicBezTo>
                  <a:pt x="71" y="265"/>
                  <a:pt x="71" y="265"/>
                  <a:pt x="72" y="265"/>
                </a:cubicBezTo>
                <a:cubicBezTo>
                  <a:pt x="72" y="265"/>
                  <a:pt x="72" y="265"/>
                  <a:pt x="72" y="265"/>
                </a:cubicBezTo>
                <a:cubicBezTo>
                  <a:pt x="77" y="258"/>
                  <a:pt x="86" y="254"/>
                  <a:pt x="95" y="254"/>
                </a:cubicBezTo>
                <a:cubicBezTo>
                  <a:pt x="105" y="254"/>
                  <a:pt x="113" y="259"/>
                  <a:pt x="119" y="266"/>
                </a:cubicBezTo>
                <a:cubicBezTo>
                  <a:pt x="187" y="266"/>
                  <a:pt x="187" y="266"/>
                  <a:pt x="187" y="266"/>
                </a:cubicBezTo>
                <a:cubicBezTo>
                  <a:pt x="193" y="259"/>
                  <a:pt x="201" y="254"/>
                  <a:pt x="211" y="254"/>
                </a:cubicBezTo>
                <a:cubicBezTo>
                  <a:pt x="221" y="254"/>
                  <a:pt x="229" y="259"/>
                  <a:pt x="235" y="266"/>
                </a:cubicBezTo>
                <a:cubicBezTo>
                  <a:pt x="242" y="265"/>
                  <a:pt x="248" y="259"/>
                  <a:pt x="248" y="251"/>
                </a:cubicBezTo>
                <a:cubicBezTo>
                  <a:pt x="248" y="243"/>
                  <a:pt x="241" y="236"/>
                  <a:pt x="233" y="236"/>
                </a:cubicBezTo>
                <a:cubicBezTo>
                  <a:pt x="89" y="236"/>
                  <a:pt x="89" y="236"/>
                  <a:pt x="89" y="236"/>
                </a:cubicBezTo>
                <a:cubicBezTo>
                  <a:pt x="74" y="179"/>
                  <a:pt x="74" y="179"/>
                  <a:pt x="74" y="179"/>
                </a:cubicBezTo>
                <a:cubicBezTo>
                  <a:pt x="248" y="179"/>
                  <a:pt x="248" y="179"/>
                  <a:pt x="248" y="179"/>
                </a:cubicBezTo>
                <a:cubicBezTo>
                  <a:pt x="248" y="179"/>
                  <a:pt x="248" y="179"/>
                  <a:pt x="248" y="179"/>
                </a:cubicBezTo>
                <a:cubicBezTo>
                  <a:pt x="249" y="179"/>
                  <a:pt x="250" y="179"/>
                  <a:pt x="251" y="179"/>
                </a:cubicBezTo>
                <a:cubicBezTo>
                  <a:pt x="251" y="179"/>
                  <a:pt x="251" y="179"/>
                  <a:pt x="252" y="178"/>
                </a:cubicBezTo>
                <a:cubicBezTo>
                  <a:pt x="252" y="178"/>
                  <a:pt x="253" y="178"/>
                  <a:pt x="254" y="178"/>
                </a:cubicBezTo>
                <a:cubicBezTo>
                  <a:pt x="254" y="178"/>
                  <a:pt x="254" y="178"/>
                  <a:pt x="255" y="177"/>
                </a:cubicBezTo>
                <a:cubicBezTo>
                  <a:pt x="255" y="177"/>
                  <a:pt x="256" y="177"/>
                  <a:pt x="256" y="177"/>
                </a:cubicBezTo>
                <a:cubicBezTo>
                  <a:pt x="256" y="176"/>
                  <a:pt x="257" y="176"/>
                  <a:pt x="257" y="176"/>
                </a:cubicBezTo>
                <a:cubicBezTo>
                  <a:pt x="257" y="176"/>
                  <a:pt x="258" y="175"/>
                  <a:pt x="258" y="175"/>
                </a:cubicBezTo>
                <a:cubicBezTo>
                  <a:pt x="259" y="175"/>
                  <a:pt x="259" y="174"/>
                  <a:pt x="259" y="174"/>
                </a:cubicBezTo>
                <a:cubicBezTo>
                  <a:pt x="259" y="174"/>
                  <a:pt x="260" y="173"/>
                  <a:pt x="260" y="173"/>
                </a:cubicBezTo>
                <a:cubicBezTo>
                  <a:pt x="260" y="173"/>
                  <a:pt x="261" y="172"/>
                  <a:pt x="261" y="172"/>
                </a:cubicBezTo>
                <a:cubicBezTo>
                  <a:pt x="261" y="171"/>
                  <a:pt x="261" y="171"/>
                  <a:pt x="261" y="170"/>
                </a:cubicBezTo>
                <a:cubicBezTo>
                  <a:pt x="262" y="170"/>
                  <a:pt x="262" y="170"/>
                  <a:pt x="262" y="169"/>
                </a:cubicBezTo>
                <a:cubicBezTo>
                  <a:pt x="262" y="169"/>
                  <a:pt x="262" y="168"/>
                  <a:pt x="262" y="168"/>
                </a:cubicBezTo>
                <a:cubicBezTo>
                  <a:pt x="263" y="167"/>
                  <a:pt x="263" y="167"/>
                  <a:pt x="263" y="167"/>
                </a:cubicBezTo>
                <a:cubicBezTo>
                  <a:pt x="263" y="166"/>
                  <a:pt x="263" y="166"/>
                  <a:pt x="263" y="166"/>
                </a:cubicBezTo>
                <a:cubicBezTo>
                  <a:pt x="278" y="61"/>
                  <a:pt x="278" y="61"/>
                  <a:pt x="278" y="61"/>
                </a:cubicBezTo>
                <a:cubicBezTo>
                  <a:pt x="278" y="61"/>
                  <a:pt x="278" y="60"/>
                  <a:pt x="278" y="60"/>
                </a:cubicBezTo>
                <a:cubicBezTo>
                  <a:pt x="278" y="60"/>
                  <a:pt x="278" y="59"/>
                  <a:pt x="278" y="59"/>
                </a:cubicBezTo>
                <a:cubicBezTo>
                  <a:pt x="278" y="59"/>
                  <a:pt x="278" y="59"/>
                  <a:pt x="278" y="59"/>
                </a:cubicBezTo>
                <a:close/>
                <a:moveTo>
                  <a:pt x="235" y="149"/>
                </a:moveTo>
                <a:cubicBezTo>
                  <a:pt x="66" y="149"/>
                  <a:pt x="66" y="149"/>
                  <a:pt x="66" y="149"/>
                </a:cubicBezTo>
                <a:cubicBezTo>
                  <a:pt x="61" y="126"/>
                  <a:pt x="61" y="126"/>
                  <a:pt x="61" y="126"/>
                </a:cubicBezTo>
                <a:cubicBezTo>
                  <a:pt x="238" y="126"/>
                  <a:pt x="238" y="126"/>
                  <a:pt x="238" y="126"/>
                </a:cubicBezTo>
                <a:lnTo>
                  <a:pt x="235" y="149"/>
                </a:lnTo>
                <a:close/>
                <a:moveTo>
                  <a:pt x="242" y="96"/>
                </a:moveTo>
                <a:cubicBezTo>
                  <a:pt x="53" y="96"/>
                  <a:pt x="53" y="96"/>
                  <a:pt x="53" y="96"/>
                </a:cubicBezTo>
                <a:cubicBezTo>
                  <a:pt x="47" y="74"/>
                  <a:pt x="47" y="74"/>
                  <a:pt x="47" y="74"/>
                </a:cubicBezTo>
                <a:cubicBezTo>
                  <a:pt x="246" y="74"/>
                  <a:pt x="246" y="74"/>
                  <a:pt x="246" y="74"/>
                </a:cubicBezTo>
                <a:lnTo>
                  <a:pt x="242" y="96"/>
                </a:lnTo>
                <a:close/>
                <a:moveTo>
                  <a:pt x="116" y="284"/>
                </a:moveTo>
                <a:cubicBezTo>
                  <a:pt x="116" y="296"/>
                  <a:pt x="107" y="305"/>
                  <a:pt x="95" y="305"/>
                </a:cubicBezTo>
                <a:cubicBezTo>
                  <a:pt x="83" y="305"/>
                  <a:pt x="74" y="296"/>
                  <a:pt x="74" y="284"/>
                </a:cubicBezTo>
                <a:cubicBezTo>
                  <a:pt x="74" y="272"/>
                  <a:pt x="83" y="263"/>
                  <a:pt x="95" y="263"/>
                </a:cubicBezTo>
                <a:cubicBezTo>
                  <a:pt x="107" y="263"/>
                  <a:pt x="116" y="272"/>
                  <a:pt x="116" y="284"/>
                </a:cubicBezTo>
                <a:close/>
                <a:moveTo>
                  <a:pt x="232" y="284"/>
                </a:moveTo>
                <a:cubicBezTo>
                  <a:pt x="232" y="296"/>
                  <a:pt x="223" y="305"/>
                  <a:pt x="211" y="305"/>
                </a:cubicBezTo>
                <a:cubicBezTo>
                  <a:pt x="200" y="305"/>
                  <a:pt x="190" y="296"/>
                  <a:pt x="190" y="284"/>
                </a:cubicBezTo>
                <a:cubicBezTo>
                  <a:pt x="190" y="272"/>
                  <a:pt x="200" y="263"/>
                  <a:pt x="211" y="263"/>
                </a:cubicBezTo>
                <a:cubicBezTo>
                  <a:pt x="223" y="263"/>
                  <a:pt x="232" y="272"/>
                  <a:pt x="232" y="28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305" tIns="41153" rIns="82305" bIns="41153" numCol="1" anchor="t" anchorCtr="0" compatLnSpc="1">
            <a:prstTxWarp prst="textNoShape">
              <a:avLst/>
            </a:prstTxWarp>
          </a:bodyPr>
          <a:lstStyle/>
          <a:p>
            <a:endParaRPr lang="en-US" sz="1600" dirty="0"/>
          </a:p>
        </p:txBody>
      </p:sp>
    </p:spTree>
    <p:extLst>
      <p:ext uri="{BB962C8B-B14F-4D97-AF65-F5344CB8AC3E}">
        <p14:creationId xmlns:p14="http://schemas.microsoft.com/office/powerpoint/2010/main" val="299904089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4" grpId="0" animBg="1"/>
      <p:bldP spid="33" grpId="0" animBg="1"/>
      <p:bldP spid="32" grpId="0" animBg="1"/>
      <p:bldP spid="18" grpId="0"/>
      <p:bldP spid="24" grpId="0"/>
      <p:bldP spid="31" grpId="0"/>
      <p:bldP spid="30" grpId="0"/>
      <p:bldP spid="3" grpId="0" animBg="1"/>
      <p:bldP spid="8" grpId="0"/>
      <p:bldP spid="36" grpId="0" animBg="1"/>
      <p:bldP spid="21" grpId="0"/>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Push notification lifecycle</a:t>
            </a:r>
            <a:endParaRPr lang="en-US" dirty="0"/>
          </a:p>
        </p:txBody>
      </p:sp>
      <p:sp>
        <p:nvSpPr>
          <p:cNvPr id="5" name="Text Placeholder 4"/>
          <p:cNvSpPr>
            <a:spLocks noGrp="1"/>
          </p:cNvSpPr>
          <p:nvPr>
            <p:ph type="body" sz="quarter" idx="10"/>
          </p:nvPr>
        </p:nvSpPr>
        <p:spPr>
          <a:xfrm>
            <a:off x="275482" y="1668723"/>
            <a:ext cx="7813518" cy="4055634"/>
          </a:xfrm>
        </p:spPr>
        <p:txBody>
          <a:bodyPr/>
          <a:lstStyle/>
          <a:p>
            <a:pPr marL="0" indent="0">
              <a:buNone/>
            </a:pPr>
            <a:r>
              <a:rPr lang="en-US" dirty="0" smtClean="0">
                <a:solidFill>
                  <a:schemeClr val="tx2"/>
                </a:solidFill>
              </a:rPr>
              <a:t>Registration at app launch</a:t>
            </a:r>
          </a:p>
          <a:p>
            <a:pPr marL="457112" lvl="1" indent="-457112">
              <a:buFont typeface="+mj-lt"/>
              <a:buAutoNum type="arabicPeriod"/>
            </a:pPr>
            <a:r>
              <a:rPr lang="en-US" sz="1800" dirty="0"/>
              <a:t>Client app contacts Platform Notification Service, to retrieve current channel (e.g. </a:t>
            </a:r>
            <a:r>
              <a:rPr lang="en-US" sz="1800" dirty="0" err="1"/>
              <a:t>ChannelURIs</a:t>
            </a:r>
            <a:r>
              <a:rPr lang="en-US" sz="1800" dirty="0"/>
              <a:t>, device tokens, </a:t>
            </a:r>
            <a:r>
              <a:rPr lang="en-US" sz="1800" dirty="0" err="1"/>
              <a:t>registrationIds</a:t>
            </a:r>
            <a:r>
              <a:rPr lang="en-US" sz="1800" dirty="0"/>
              <a:t>)</a:t>
            </a:r>
          </a:p>
          <a:p>
            <a:pPr marL="457112" lvl="1" indent="-457112">
              <a:buFont typeface="+mj-lt"/>
              <a:buAutoNum type="arabicPeriod"/>
            </a:pPr>
            <a:r>
              <a:rPr lang="en-US" sz="1800" dirty="0"/>
              <a:t>App updates handle in back-end</a:t>
            </a:r>
          </a:p>
          <a:p>
            <a:pPr marL="0" indent="0">
              <a:buNone/>
            </a:pPr>
            <a:r>
              <a:rPr lang="en-US" dirty="0" smtClean="0">
                <a:solidFill>
                  <a:schemeClr val="accent2"/>
                </a:solidFill>
              </a:rPr>
              <a:t>Sending Notification</a:t>
            </a:r>
          </a:p>
          <a:p>
            <a:pPr marL="457112" lvl="1" indent="-457112">
              <a:buFont typeface="+mj-lt"/>
              <a:buAutoNum type="arabicPeriod"/>
            </a:pPr>
            <a:r>
              <a:rPr lang="en-US" sz="1800" dirty="0"/>
              <a:t>App back-end send notification to PNS</a:t>
            </a:r>
          </a:p>
          <a:p>
            <a:pPr marL="457112" lvl="1" indent="-457112">
              <a:buFont typeface="+mj-lt"/>
              <a:buAutoNum type="arabicPeriod"/>
            </a:pPr>
            <a:r>
              <a:rPr lang="en-US" sz="1800" dirty="0"/>
              <a:t>PNS pushes the notification to the app on the device</a:t>
            </a:r>
          </a:p>
          <a:p>
            <a:pPr marL="0" indent="0">
              <a:buNone/>
            </a:pPr>
            <a:r>
              <a:rPr lang="en-US" dirty="0" smtClean="0">
                <a:solidFill>
                  <a:schemeClr val="accent3"/>
                </a:solidFill>
              </a:rPr>
              <a:t>Maintenance</a:t>
            </a:r>
          </a:p>
          <a:p>
            <a:pPr marL="457112" lvl="1" indent="-457112">
              <a:buFont typeface="+mj-lt"/>
              <a:buAutoNum type="arabicPeriod"/>
            </a:pPr>
            <a:r>
              <a:rPr lang="en-US" sz="1800" dirty="0"/>
              <a:t>Delete expired handles when PNS rejects them</a:t>
            </a:r>
          </a:p>
        </p:txBody>
      </p:sp>
      <p:grpSp>
        <p:nvGrpSpPr>
          <p:cNvPr id="50" name="Group 49"/>
          <p:cNvGrpSpPr/>
          <p:nvPr/>
        </p:nvGrpSpPr>
        <p:grpSpPr>
          <a:xfrm>
            <a:off x="10879137" y="2514740"/>
            <a:ext cx="1153879" cy="1783785"/>
            <a:chOff x="10550594" y="2514600"/>
            <a:chExt cx="1154043" cy="1784038"/>
          </a:xfrm>
        </p:grpSpPr>
        <p:sp>
          <p:nvSpPr>
            <p:cNvPr id="21" name="TextBox 20"/>
            <p:cNvSpPr txBox="1"/>
            <p:nvPr/>
          </p:nvSpPr>
          <p:spPr>
            <a:xfrm>
              <a:off x="10550594" y="3594217"/>
              <a:ext cx="1154043" cy="704421"/>
            </a:xfrm>
            <a:prstGeom prst="rect">
              <a:avLst/>
            </a:prstGeom>
            <a:noFill/>
          </p:spPr>
          <p:txBody>
            <a:bodyPr wrap="square" lIns="0" tIns="0" rIns="0" bIns="0" rtlCol="0">
              <a:spAutoFit/>
            </a:bodyPr>
            <a:lstStyle/>
            <a:p>
              <a:pPr algn="ctr" defTabSz="932417"/>
              <a:r>
                <a:rPr lang="en-US" sz="1496" dirty="0">
                  <a:latin typeface="Segoe" pitchFamily="34" charset="0"/>
                </a:rPr>
                <a:t>Platform</a:t>
              </a:r>
            </a:p>
            <a:p>
              <a:pPr algn="ctr" defTabSz="932417"/>
              <a:r>
                <a:rPr lang="en-US" sz="1496" dirty="0">
                  <a:latin typeface="Segoe" pitchFamily="34" charset="0"/>
                </a:rPr>
                <a:t>Notification</a:t>
              </a:r>
            </a:p>
            <a:p>
              <a:pPr algn="ctr" defTabSz="932417"/>
              <a:r>
                <a:rPr lang="en-US" sz="1496" dirty="0">
                  <a:latin typeface="Segoe" pitchFamily="34" charset="0"/>
                </a:rPr>
                <a:t>Service</a:t>
              </a:r>
            </a:p>
          </p:txBody>
        </p:sp>
        <p:sp>
          <p:nvSpPr>
            <p:cNvPr id="22" name="Freeform 61"/>
            <p:cNvSpPr>
              <a:spLocks noEditPoints="1"/>
            </p:cNvSpPr>
            <p:nvPr/>
          </p:nvSpPr>
          <p:spPr bwMode="auto">
            <a:xfrm>
              <a:off x="10700678" y="2514600"/>
              <a:ext cx="853874" cy="1079617"/>
            </a:xfrm>
            <a:custGeom>
              <a:avLst/>
              <a:gdLst>
                <a:gd name="T0" fmla="*/ 91 w 162"/>
                <a:gd name="T1" fmla="*/ 100 h 203"/>
                <a:gd name="T2" fmla="*/ 128 w 162"/>
                <a:gd name="T3" fmla="*/ 203 h 203"/>
                <a:gd name="T4" fmla="*/ 108 w 162"/>
                <a:gd name="T5" fmla="*/ 203 h 203"/>
                <a:gd name="T6" fmla="*/ 81 w 162"/>
                <a:gd name="T7" fmla="*/ 180 h 203"/>
                <a:gd name="T8" fmla="*/ 54 w 162"/>
                <a:gd name="T9" fmla="*/ 203 h 203"/>
                <a:gd name="T10" fmla="*/ 34 w 162"/>
                <a:gd name="T11" fmla="*/ 203 h 203"/>
                <a:gd name="T12" fmla="*/ 71 w 162"/>
                <a:gd name="T13" fmla="*/ 100 h 203"/>
                <a:gd name="T14" fmla="*/ 64 w 162"/>
                <a:gd name="T15" fmla="*/ 86 h 203"/>
                <a:gd name="T16" fmla="*/ 81 w 162"/>
                <a:gd name="T17" fmla="*/ 69 h 203"/>
                <a:gd name="T18" fmla="*/ 98 w 162"/>
                <a:gd name="T19" fmla="*/ 86 h 203"/>
                <a:gd name="T20" fmla="*/ 91 w 162"/>
                <a:gd name="T21" fmla="*/ 100 h 203"/>
                <a:gd name="T22" fmla="*/ 81 w 162"/>
                <a:gd name="T23" fmla="*/ 34 h 203"/>
                <a:gd name="T24" fmla="*/ 130 w 162"/>
                <a:gd name="T25" fmla="*/ 83 h 203"/>
                <a:gd name="T26" fmla="*/ 107 w 162"/>
                <a:gd name="T27" fmla="*/ 123 h 203"/>
                <a:gd name="T28" fmla="*/ 106 w 162"/>
                <a:gd name="T29" fmla="*/ 117 h 203"/>
                <a:gd name="T30" fmla="*/ 121 w 162"/>
                <a:gd name="T31" fmla="*/ 86 h 203"/>
                <a:gd name="T32" fmla="*/ 81 w 162"/>
                <a:gd name="T33" fmla="*/ 47 h 203"/>
                <a:gd name="T34" fmla="*/ 42 w 162"/>
                <a:gd name="T35" fmla="*/ 86 h 203"/>
                <a:gd name="T36" fmla="*/ 56 w 162"/>
                <a:gd name="T37" fmla="*/ 117 h 203"/>
                <a:gd name="T38" fmla="*/ 55 w 162"/>
                <a:gd name="T39" fmla="*/ 123 h 203"/>
                <a:gd name="T40" fmla="*/ 33 w 162"/>
                <a:gd name="T41" fmla="*/ 83 h 203"/>
                <a:gd name="T42" fmla="*/ 81 w 162"/>
                <a:gd name="T43" fmla="*/ 34 h 203"/>
                <a:gd name="T44" fmla="*/ 81 w 162"/>
                <a:gd name="T45" fmla="*/ 0 h 203"/>
                <a:gd name="T46" fmla="*/ 162 w 162"/>
                <a:gd name="T47" fmla="*/ 81 h 203"/>
                <a:gd name="T48" fmla="*/ 118 w 162"/>
                <a:gd name="T49" fmla="*/ 154 h 203"/>
                <a:gd name="T50" fmla="*/ 115 w 162"/>
                <a:gd name="T51" fmla="*/ 148 h 203"/>
                <a:gd name="T52" fmla="*/ 153 w 162"/>
                <a:gd name="T53" fmla="*/ 85 h 203"/>
                <a:gd name="T54" fmla="*/ 81 w 162"/>
                <a:gd name="T55" fmla="*/ 13 h 203"/>
                <a:gd name="T56" fmla="*/ 10 w 162"/>
                <a:gd name="T57" fmla="*/ 85 h 203"/>
                <a:gd name="T58" fmla="*/ 47 w 162"/>
                <a:gd name="T59" fmla="*/ 148 h 203"/>
                <a:gd name="T60" fmla="*/ 45 w 162"/>
                <a:gd name="T61" fmla="*/ 154 h 203"/>
                <a:gd name="T62" fmla="*/ 0 w 162"/>
                <a:gd name="T63" fmla="*/ 81 h 203"/>
                <a:gd name="T64" fmla="*/ 81 w 162"/>
                <a:gd name="T65" fmla="*/ 0 h 203"/>
                <a:gd name="T66" fmla="*/ 81 w 162"/>
                <a:gd name="T67" fmla="*/ 124 h 203"/>
                <a:gd name="T68" fmla="*/ 89 w 162"/>
                <a:gd name="T69" fmla="*/ 132 h 203"/>
                <a:gd name="T70" fmla="*/ 81 w 162"/>
                <a:gd name="T71" fmla="*/ 139 h 203"/>
                <a:gd name="T72" fmla="*/ 73 w 162"/>
                <a:gd name="T73" fmla="*/ 132 h 203"/>
                <a:gd name="T74" fmla="*/ 81 w 162"/>
                <a:gd name="T75" fmla="*/ 124 h 203"/>
                <a:gd name="T76" fmla="*/ 81 w 162"/>
                <a:gd name="T77" fmla="*/ 171 h 203"/>
                <a:gd name="T78" fmla="*/ 95 w 162"/>
                <a:gd name="T79" fmla="*/ 160 h 203"/>
                <a:gd name="T80" fmla="*/ 81 w 162"/>
                <a:gd name="T81" fmla="*/ 149 h 203"/>
                <a:gd name="T82" fmla="*/ 68 w 162"/>
                <a:gd name="T83" fmla="*/ 160 h 203"/>
                <a:gd name="T84" fmla="*/ 81 w 162"/>
                <a:gd name="T85" fmla="*/ 171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2" h="203">
                  <a:moveTo>
                    <a:pt x="91" y="100"/>
                  </a:moveTo>
                  <a:cubicBezTo>
                    <a:pt x="98" y="144"/>
                    <a:pt x="114" y="181"/>
                    <a:pt x="128" y="203"/>
                  </a:cubicBezTo>
                  <a:cubicBezTo>
                    <a:pt x="108" y="203"/>
                    <a:pt x="108" y="203"/>
                    <a:pt x="108" y="203"/>
                  </a:cubicBezTo>
                  <a:cubicBezTo>
                    <a:pt x="108" y="190"/>
                    <a:pt x="100" y="180"/>
                    <a:pt x="81" y="180"/>
                  </a:cubicBezTo>
                  <a:cubicBezTo>
                    <a:pt x="63" y="180"/>
                    <a:pt x="55" y="190"/>
                    <a:pt x="54" y="203"/>
                  </a:cubicBezTo>
                  <a:cubicBezTo>
                    <a:pt x="34" y="203"/>
                    <a:pt x="34" y="203"/>
                    <a:pt x="34" y="203"/>
                  </a:cubicBezTo>
                  <a:cubicBezTo>
                    <a:pt x="49" y="181"/>
                    <a:pt x="64" y="144"/>
                    <a:pt x="71" y="100"/>
                  </a:cubicBezTo>
                  <a:cubicBezTo>
                    <a:pt x="67" y="97"/>
                    <a:pt x="64" y="92"/>
                    <a:pt x="64" y="86"/>
                  </a:cubicBezTo>
                  <a:cubicBezTo>
                    <a:pt x="64" y="77"/>
                    <a:pt x="72" y="69"/>
                    <a:pt x="81" y="69"/>
                  </a:cubicBezTo>
                  <a:cubicBezTo>
                    <a:pt x="91" y="69"/>
                    <a:pt x="98" y="77"/>
                    <a:pt x="98" y="86"/>
                  </a:cubicBezTo>
                  <a:cubicBezTo>
                    <a:pt x="98" y="92"/>
                    <a:pt x="96" y="97"/>
                    <a:pt x="91" y="100"/>
                  </a:cubicBezTo>
                  <a:close/>
                  <a:moveTo>
                    <a:pt x="81" y="34"/>
                  </a:moveTo>
                  <a:cubicBezTo>
                    <a:pt x="108" y="34"/>
                    <a:pt x="130" y="56"/>
                    <a:pt x="130" y="83"/>
                  </a:cubicBezTo>
                  <a:cubicBezTo>
                    <a:pt x="130" y="100"/>
                    <a:pt x="121" y="115"/>
                    <a:pt x="107" y="123"/>
                  </a:cubicBezTo>
                  <a:cubicBezTo>
                    <a:pt x="107" y="121"/>
                    <a:pt x="106" y="119"/>
                    <a:pt x="106" y="117"/>
                  </a:cubicBezTo>
                  <a:cubicBezTo>
                    <a:pt x="115" y="110"/>
                    <a:pt x="121" y="99"/>
                    <a:pt x="121" y="86"/>
                  </a:cubicBezTo>
                  <a:cubicBezTo>
                    <a:pt x="121" y="64"/>
                    <a:pt x="103" y="47"/>
                    <a:pt x="81" y="47"/>
                  </a:cubicBezTo>
                  <a:cubicBezTo>
                    <a:pt x="59" y="47"/>
                    <a:pt x="42" y="64"/>
                    <a:pt x="42" y="86"/>
                  </a:cubicBezTo>
                  <a:cubicBezTo>
                    <a:pt x="42" y="99"/>
                    <a:pt x="47" y="110"/>
                    <a:pt x="56" y="117"/>
                  </a:cubicBezTo>
                  <a:cubicBezTo>
                    <a:pt x="56" y="119"/>
                    <a:pt x="55" y="121"/>
                    <a:pt x="55" y="123"/>
                  </a:cubicBezTo>
                  <a:cubicBezTo>
                    <a:pt x="42" y="115"/>
                    <a:pt x="33" y="100"/>
                    <a:pt x="33" y="83"/>
                  </a:cubicBezTo>
                  <a:cubicBezTo>
                    <a:pt x="33" y="56"/>
                    <a:pt x="54" y="34"/>
                    <a:pt x="81" y="34"/>
                  </a:cubicBezTo>
                  <a:close/>
                  <a:moveTo>
                    <a:pt x="81" y="0"/>
                  </a:moveTo>
                  <a:cubicBezTo>
                    <a:pt x="126" y="0"/>
                    <a:pt x="162" y="37"/>
                    <a:pt x="162" y="81"/>
                  </a:cubicBezTo>
                  <a:cubicBezTo>
                    <a:pt x="162" y="113"/>
                    <a:pt x="144" y="141"/>
                    <a:pt x="118" y="154"/>
                  </a:cubicBezTo>
                  <a:cubicBezTo>
                    <a:pt x="117" y="152"/>
                    <a:pt x="116" y="150"/>
                    <a:pt x="115" y="148"/>
                  </a:cubicBezTo>
                  <a:cubicBezTo>
                    <a:pt x="138" y="136"/>
                    <a:pt x="153" y="112"/>
                    <a:pt x="153" y="85"/>
                  </a:cubicBezTo>
                  <a:cubicBezTo>
                    <a:pt x="153" y="45"/>
                    <a:pt x="121" y="13"/>
                    <a:pt x="81" y="13"/>
                  </a:cubicBezTo>
                  <a:cubicBezTo>
                    <a:pt x="42" y="13"/>
                    <a:pt x="10" y="45"/>
                    <a:pt x="10" y="85"/>
                  </a:cubicBezTo>
                  <a:cubicBezTo>
                    <a:pt x="10" y="112"/>
                    <a:pt x="25" y="136"/>
                    <a:pt x="47" y="148"/>
                  </a:cubicBezTo>
                  <a:cubicBezTo>
                    <a:pt x="46" y="150"/>
                    <a:pt x="46" y="152"/>
                    <a:pt x="45" y="154"/>
                  </a:cubicBezTo>
                  <a:cubicBezTo>
                    <a:pt x="18" y="141"/>
                    <a:pt x="0" y="113"/>
                    <a:pt x="0" y="81"/>
                  </a:cubicBezTo>
                  <a:cubicBezTo>
                    <a:pt x="0" y="37"/>
                    <a:pt x="36" y="0"/>
                    <a:pt x="81" y="0"/>
                  </a:cubicBezTo>
                  <a:close/>
                  <a:moveTo>
                    <a:pt x="81" y="124"/>
                  </a:moveTo>
                  <a:cubicBezTo>
                    <a:pt x="87" y="124"/>
                    <a:pt x="89" y="128"/>
                    <a:pt x="89" y="132"/>
                  </a:cubicBezTo>
                  <a:cubicBezTo>
                    <a:pt x="89" y="135"/>
                    <a:pt x="87" y="139"/>
                    <a:pt x="81" y="139"/>
                  </a:cubicBezTo>
                  <a:cubicBezTo>
                    <a:pt x="75" y="139"/>
                    <a:pt x="73" y="135"/>
                    <a:pt x="73" y="132"/>
                  </a:cubicBezTo>
                  <a:cubicBezTo>
                    <a:pt x="73" y="128"/>
                    <a:pt x="75" y="124"/>
                    <a:pt x="81" y="124"/>
                  </a:cubicBezTo>
                  <a:close/>
                  <a:moveTo>
                    <a:pt x="81" y="171"/>
                  </a:moveTo>
                  <a:cubicBezTo>
                    <a:pt x="91" y="171"/>
                    <a:pt x="95" y="166"/>
                    <a:pt x="95" y="160"/>
                  </a:cubicBezTo>
                  <a:cubicBezTo>
                    <a:pt x="95" y="154"/>
                    <a:pt x="91" y="149"/>
                    <a:pt x="81" y="149"/>
                  </a:cubicBezTo>
                  <a:cubicBezTo>
                    <a:pt x="71" y="149"/>
                    <a:pt x="68" y="154"/>
                    <a:pt x="68" y="160"/>
                  </a:cubicBezTo>
                  <a:cubicBezTo>
                    <a:pt x="68" y="166"/>
                    <a:pt x="71" y="171"/>
                    <a:pt x="81" y="171"/>
                  </a:cubicBezTo>
                  <a:close/>
                </a:path>
              </a:pathLst>
            </a:custGeom>
            <a:solidFill>
              <a:schemeClr val="tx1"/>
            </a:solidFill>
            <a:ln>
              <a:noFill/>
            </a:ln>
          </p:spPr>
          <p:txBody>
            <a:bodyPr vert="horz" wrap="square" lIns="124330" tIns="62165" rIns="124330" bIns="62165" numCol="1" anchor="t" anchorCtr="0" compatLnSpc="1">
              <a:prstTxWarp prst="textNoShape">
                <a:avLst/>
              </a:prstTxWarp>
            </a:bodyPr>
            <a:lstStyle/>
            <a:p>
              <a:pPr defTabSz="932417"/>
              <a:endParaRPr lang="en-US" sz="1903">
                <a:solidFill>
                  <a:prstClr val="white"/>
                </a:solidFill>
              </a:endParaRPr>
            </a:p>
          </p:txBody>
        </p:sp>
      </p:grpSp>
      <p:cxnSp>
        <p:nvCxnSpPr>
          <p:cNvPr id="6" name="Straight Arrow Connector 5"/>
          <p:cNvCxnSpPr/>
          <p:nvPr/>
        </p:nvCxnSpPr>
        <p:spPr>
          <a:xfrm>
            <a:off x="9171042" y="2085811"/>
            <a:ext cx="1708094" cy="877228"/>
          </a:xfrm>
          <a:prstGeom prst="straightConnector1">
            <a:avLst/>
          </a:prstGeom>
          <a:ln w="38100">
            <a:solidFill>
              <a:schemeClr val="tx2"/>
            </a:solidFill>
            <a:headEnd type="none"/>
            <a:tailEnd type="triangle"/>
          </a:ln>
        </p:spPr>
        <p:style>
          <a:lnRef idx="3">
            <a:schemeClr val="accent2"/>
          </a:lnRef>
          <a:fillRef idx="0">
            <a:schemeClr val="accent2"/>
          </a:fillRef>
          <a:effectRef idx="2">
            <a:schemeClr val="accent2"/>
          </a:effectRef>
          <a:fontRef idx="minor">
            <a:schemeClr val="tx1"/>
          </a:fontRef>
        </p:style>
      </p:cxnSp>
      <p:cxnSp>
        <p:nvCxnSpPr>
          <p:cNvPr id="36" name="Straight Arrow Connector 35"/>
          <p:cNvCxnSpPr/>
          <p:nvPr/>
        </p:nvCxnSpPr>
        <p:spPr>
          <a:xfrm>
            <a:off x="8736199" y="2622365"/>
            <a:ext cx="6711" cy="1676160"/>
          </a:xfrm>
          <a:prstGeom prst="straightConnector1">
            <a:avLst/>
          </a:prstGeom>
          <a:ln w="38100">
            <a:solidFill>
              <a:schemeClr val="tx2"/>
            </a:solidFill>
            <a:headEnd type="none"/>
            <a:tailEnd type="triangle"/>
          </a:ln>
        </p:spPr>
        <p:style>
          <a:lnRef idx="3">
            <a:schemeClr val="accent2"/>
          </a:lnRef>
          <a:fillRef idx="0">
            <a:schemeClr val="accent2"/>
          </a:fillRef>
          <a:effectRef idx="2">
            <a:schemeClr val="accent2"/>
          </a:effectRef>
          <a:fontRef idx="minor">
            <a:schemeClr val="tx1"/>
          </a:fontRef>
        </p:style>
      </p:cxnSp>
      <p:cxnSp>
        <p:nvCxnSpPr>
          <p:cNvPr id="37" name="Straight Arrow Connector 36"/>
          <p:cNvCxnSpPr/>
          <p:nvPr/>
        </p:nvCxnSpPr>
        <p:spPr>
          <a:xfrm flipV="1">
            <a:off x="9171042" y="3480510"/>
            <a:ext cx="1708094" cy="1142839"/>
          </a:xfrm>
          <a:prstGeom prst="straightConnector1">
            <a:avLst/>
          </a:prstGeom>
          <a:ln w="38100">
            <a:solidFill>
              <a:schemeClr val="accent2"/>
            </a:solidFill>
            <a:headEnd type="none"/>
            <a:tailEnd type="triangle"/>
          </a:ln>
        </p:spPr>
        <p:style>
          <a:lnRef idx="3">
            <a:schemeClr val="accent3"/>
          </a:lnRef>
          <a:fillRef idx="0">
            <a:schemeClr val="accent3"/>
          </a:fillRef>
          <a:effectRef idx="2">
            <a:schemeClr val="accent3"/>
          </a:effectRef>
          <a:fontRef idx="minor">
            <a:schemeClr val="tx1"/>
          </a:fontRef>
        </p:style>
      </p:cxnSp>
      <p:cxnSp>
        <p:nvCxnSpPr>
          <p:cNvPr id="39" name="Straight Arrow Connector 38"/>
          <p:cNvCxnSpPr/>
          <p:nvPr/>
        </p:nvCxnSpPr>
        <p:spPr>
          <a:xfrm flipH="1" flipV="1">
            <a:off x="9171043" y="1875294"/>
            <a:ext cx="1752076" cy="872035"/>
          </a:xfrm>
          <a:prstGeom prst="straightConnector1">
            <a:avLst/>
          </a:prstGeom>
          <a:ln w="38100">
            <a:solidFill>
              <a:schemeClr val="accent2"/>
            </a:solidFill>
            <a:headEnd type="none"/>
            <a:tailEnd type="triangle"/>
          </a:ln>
        </p:spPr>
        <p:style>
          <a:lnRef idx="3">
            <a:schemeClr val="accent3"/>
          </a:lnRef>
          <a:fillRef idx="0">
            <a:schemeClr val="accent3"/>
          </a:fillRef>
          <a:effectRef idx="2">
            <a:schemeClr val="accent3"/>
          </a:effectRef>
          <a:fontRef idx="minor">
            <a:schemeClr val="tx1"/>
          </a:fontRef>
        </p:style>
      </p:cxnSp>
      <p:cxnSp>
        <p:nvCxnSpPr>
          <p:cNvPr id="41" name="Straight Arrow Connector 40"/>
          <p:cNvCxnSpPr/>
          <p:nvPr/>
        </p:nvCxnSpPr>
        <p:spPr>
          <a:xfrm flipH="1">
            <a:off x="9276847" y="3657576"/>
            <a:ext cx="1652984" cy="1098828"/>
          </a:xfrm>
          <a:prstGeom prst="straightConnector1">
            <a:avLst/>
          </a:prstGeom>
          <a:ln w="38100">
            <a:solidFill>
              <a:schemeClr val="accent3">
                <a:alpha val="50000"/>
              </a:schemeClr>
            </a:solidFill>
            <a:headEnd type="none"/>
            <a:tailEnd type="triangle"/>
          </a:ln>
        </p:spPr>
        <p:style>
          <a:lnRef idx="3">
            <a:schemeClr val="accent4"/>
          </a:lnRef>
          <a:fillRef idx="0">
            <a:schemeClr val="accent4"/>
          </a:fillRef>
          <a:effectRef idx="2">
            <a:schemeClr val="accent4"/>
          </a:effectRef>
          <a:fontRef idx="minor">
            <a:schemeClr val="tx1"/>
          </a:fontRef>
        </p:style>
      </p:cxnSp>
      <p:grpSp>
        <p:nvGrpSpPr>
          <p:cNvPr id="49" name="Group 48"/>
          <p:cNvGrpSpPr/>
          <p:nvPr/>
        </p:nvGrpSpPr>
        <p:grpSpPr>
          <a:xfrm>
            <a:off x="8122967" y="4343280"/>
            <a:ext cx="1230069" cy="1234956"/>
            <a:chOff x="7794034" y="4343400"/>
            <a:chExt cx="1230243" cy="1235131"/>
          </a:xfrm>
          <a:solidFill>
            <a:schemeClr val="tx1"/>
          </a:solidFill>
        </p:grpSpPr>
        <p:sp>
          <p:nvSpPr>
            <p:cNvPr id="35" name="Freeform 80"/>
            <p:cNvSpPr>
              <a:spLocks noEditPoints="1"/>
            </p:cNvSpPr>
            <p:nvPr/>
          </p:nvSpPr>
          <p:spPr bwMode="auto">
            <a:xfrm>
              <a:off x="7972447" y="4343400"/>
              <a:ext cx="869811" cy="914400"/>
            </a:xfrm>
            <a:custGeom>
              <a:avLst/>
              <a:gdLst>
                <a:gd name="T0" fmla="*/ 952 w 1833"/>
                <a:gd name="T1" fmla="*/ 1301 h 2225"/>
                <a:gd name="T2" fmla="*/ 882 w 1833"/>
                <a:gd name="T3" fmla="*/ 1413 h 2225"/>
                <a:gd name="T4" fmla="*/ 677 w 1833"/>
                <a:gd name="T5" fmla="*/ 2162 h 2225"/>
                <a:gd name="T6" fmla="*/ 1156 w 1833"/>
                <a:gd name="T7" fmla="*/ 2162 h 2225"/>
                <a:gd name="T8" fmla="*/ 1071 w 1833"/>
                <a:gd name="T9" fmla="*/ 2089 h 2225"/>
                <a:gd name="T10" fmla="*/ 785 w 1833"/>
                <a:gd name="T11" fmla="*/ 2039 h 2225"/>
                <a:gd name="T12" fmla="*/ 1071 w 1833"/>
                <a:gd name="T13" fmla="*/ 2089 h 2225"/>
                <a:gd name="T14" fmla="*/ 760 w 1833"/>
                <a:gd name="T15" fmla="*/ 1949 h 2225"/>
                <a:gd name="T16" fmla="*/ 1096 w 1833"/>
                <a:gd name="T17" fmla="*/ 1949 h 2225"/>
                <a:gd name="T18" fmla="*/ 1026 w 1833"/>
                <a:gd name="T19" fmla="*/ 1801 h 2225"/>
                <a:gd name="T20" fmla="*/ 1061 w 1833"/>
                <a:gd name="T21" fmla="*/ 1836 h 2225"/>
                <a:gd name="T22" fmla="*/ 260 w 1833"/>
                <a:gd name="T23" fmla="*/ 1329 h 2225"/>
                <a:gd name="T24" fmla="*/ 748 w 1833"/>
                <a:gd name="T25" fmla="*/ 1136 h 2225"/>
                <a:gd name="T26" fmla="*/ 190 w 1833"/>
                <a:gd name="T27" fmla="*/ 1329 h 2225"/>
                <a:gd name="T28" fmla="*/ 0 w 1833"/>
                <a:gd name="T29" fmla="*/ 1476 h 2225"/>
                <a:gd name="T30" fmla="*/ 416 w 1833"/>
                <a:gd name="T31" fmla="*/ 2225 h 2225"/>
                <a:gd name="T32" fmla="*/ 416 w 1833"/>
                <a:gd name="T33" fmla="*/ 1413 h 2225"/>
                <a:gd name="T34" fmla="*/ 83 w 1833"/>
                <a:gd name="T35" fmla="*/ 2064 h 2225"/>
                <a:gd name="T36" fmla="*/ 419 w 1833"/>
                <a:gd name="T37" fmla="*/ 2064 h 2225"/>
                <a:gd name="T38" fmla="*/ 108 w 1833"/>
                <a:gd name="T39" fmla="*/ 1974 h 2225"/>
                <a:gd name="T40" fmla="*/ 394 w 1833"/>
                <a:gd name="T41" fmla="*/ 1924 h 2225"/>
                <a:gd name="T42" fmla="*/ 384 w 1833"/>
                <a:gd name="T43" fmla="*/ 1836 h 2225"/>
                <a:gd name="T44" fmla="*/ 419 w 1833"/>
                <a:gd name="T45" fmla="*/ 1801 h 2225"/>
                <a:gd name="T46" fmla="*/ 1643 w 1833"/>
                <a:gd name="T47" fmla="*/ 1413 h 2225"/>
                <a:gd name="T48" fmla="*/ 1082 w 1833"/>
                <a:gd name="T49" fmla="*/ 1101 h 2225"/>
                <a:gd name="T50" fmla="*/ 1415 w 1833"/>
                <a:gd name="T51" fmla="*/ 1171 h 2225"/>
                <a:gd name="T52" fmla="*/ 1417 w 1833"/>
                <a:gd name="T53" fmla="*/ 1413 h 2225"/>
                <a:gd name="T54" fmla="*/ 1417 w 1833"/>
                <a:gd name="T55" fmla="*/ 2225 h 2225"/>
                <a:gd name="T56" fmla="*/ 1833 w 1833"/>
                <a:gd name="T57" fmla="*/ 1476 h 2225"/>
                <a:gd name="T58" fmla="*/ 1462 w 1833"/>
                <a:gd name="T59" fmla="*/ 2089 h 2225"/>
                <a:gd name="T60" fmla="*/ 1748 w 1833"/>
                <a:gd name="T61" fmla="*/ 2039 h 2225"/>
                <a:gd name="T62" fmla="*/ 1748 w 1833"/>
                <a:gd name="T63" fmla="*/ 1974 h 2225"/>
                <a:gd name="T64" fmla="*/ 1462 w 1833"/>
                <a:gd name="T65" fmla="*/ 1924 h 2225"/>
                <a:gd name="T66" fmla="*/ 1748 w 1833"/>
                <a:gd name="T67" fmla="*/ 1974 h 2225"/>
                <a:gd name="T68" fmla="*/ 1738 w 1833"/>
                <a:gd name="T69" fmla="*/ 1766 h 2225"/>
                <a:gd name="T70" fmla="*/ 650 w 1833"/>
                <a:gd name="T71" fmla="*/ 592 h 2225"/>
                <a:gd name="T72" fmla="*/ 1296 w 1833"/>
                <a:gd name="T73" fmla="*/ 113 h 2225"/>
                <a:gd name="T74" fmla="*/ 537 w 1833"/>
                <a:gd name="T75" fmla="*/ 113 h 2225"/>
                <a:gd name="T76" fmla="*/ 603 w 1833"/>
                <a:gd name="T77" fmla="*/ 113 h 2225"/>
                <a:gd name="T78" fmla="*/ 1231 w 1833"/>
                <a:gd name="T79" fmla="*/ 113 h 2225"/>
                <a:gd name="T80" fmla="*/ 650 w 1833"/>
                <a:gd name="T81" fmla="*/ 526 h 2225"/>
                <a:gd name="T82" fmla="*/ 405 w 1833"/>
                <a:gd name="T83" fmla="*/ 902 h 2225"/>
                <a:gd name="T84" fmla="*/ 803 w 1833"/>
                <a:gd name="T85" fmla="*/ 1101 h 2225"/>
                <a:gd name="T86" fmla="*/ 882 w 1833"/>
                <a:gd name="T87" fmla="*/ 1250 h 2225"/>
                <a:gd name="T88" fmla="*/ 1031 w 1833"/>
                <a:gd name="T89" fmla="*/ 1171 h 2225"/>
                <a:gd name="T90" fmla="*/ 952 w 1833"/>
                <a:gd name="T91" fmla="*/ 1021 h 2225"/>
                <a:gd name="T92" fmla="*/ 1457 w 1833"/>
                <a:gd name="T93" fmla="*/ 874 h 2225"/>
                <a:gd name="T94" fmla="*/ 1303 w 1833"/>
                <a:gd name="T95" fmla="*/ 652 h 2225"/>
                <a:gd name="T96" fmla="*/ 530 w 1833"/>
                <a:gd name="T97" fmla="*/ 652 h 2225"/>
                <a:gd name="T98" fmla="*/ 377 w 1833"/>
                <a:gd name="T99" fmla="*/ 874 h 2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33" h="2225">
                  <a:moveTo>
                    <a:pt x="1093" y="1413"/>
                  </a:moveTo>
                  <a:cubicBezTo>
                    <a:pt x="952" y="1413"/>
                    <a:pt x="952" y="1413"/>
                    <a:pt x="952" y="1413"/>
                  </a:cubicBezTo>
                  <a:cubicBezTo>
                    <a:pt x="952" y="1301"/>
                    <a:pt x="952" y="1301"/>
                    <a:pt x="952" y="1301"/>
                  </a:cubicBezTo>
                  <a:cubicBezTo>
                    <a:pt x="940" y="1304"/>
                    <a:pt x="929" y="1305"/>
                    <a:pt x="917" y="1305"/>
                  </a:cubicBezTo>
                  <a:cubicBezTo>
                    <a:pt x="905" y="1305"/>
                    <a:pt x="893" y="1304"/>
                    <a:pt x="882" y="1301"/>
                  </a:cubicBezTo>
                  <a:cubicBezTo>
                    <a:pt x="882" y="1413"/>
                    <a:pt x="882" y="1413"/>
                    <a:pt x="882" y="1413"/>
                  </a:cubicBezTo>
                  <a:cubicBezTo>
                    <a:pt x="740" y="1413"/>
                    <a:pt x="740" y="1413"/>
                    <a:pt x="740" y="1413"/>
                  </a:cubicBezTo>
                  <a:cubicBezTo>
                    <a:pt x="705" y="1413"/>
                    <a:pt x="677" y="1441"/>
                    <a:pt x="677" y="1476"/>
                  </a:cubicBezTo>
                  <a:cubicBezTo>
                    <a:pt x="677" y="2162"/>
                    <a:pt x="677" y="2162"/>
                    <a:pt x="677" y="2162"/>
                  </a:cubicBezTo>
                  <a:cubicBezTo>
                    <a:pt x="677" y="2197"/>
                    <a:pt x="705" y="2225"/>
                    <a:pt x="740" y="2225"/>
                  </a:cubicBezTo>
                  <a:cubicBezTo>
                    <a:pt x="1093" y="2225"/>
                    <a:pt x="1093" y="2225"/>
                    <a:pt x="1093" y="2225"/>
                  </a:cubicBezTo>
                  <a:cubicBezTo>
                    <a:pt x="1128" y="2225"/>
                    <a:pt x="1156" y="2197"/>
                    <a:pt x="1156" y="2162"/>
                  </a:cubicBezTo>
                  <a:cubicBezTo>
                    <a:pt x="1156" y="1476"/>
                    <a:pt x="1156" y="1476"/>
                    <a:pt x="1156" y="1476"/>
                  </a:cubicBezTo>
                  <a:cubicBezTo>
                    <a:pt x="1156" y="1441"/>
                    <a:pt x="1128" y="1413"/>
                    <a:pt x="1093" y="1413"/>
                  </a:cubicBezTo>
                  <a:close/>
                  <a:moveTo>
                    <a:pt x="1071" y="2089"/>
                  </a:moveTo>
                  <a:cubicBezTo>
                    <a:pt x="785" y="2089"/>
                    <a:pt x="785" y="2089"/>
                    <a:pt x="785" y="2089"/>
                  </a:cubicBezTo>
                  <a:cubicBezTo>
                    <a:pt x="771" y="2089"/>
                    <a:pt x="760" y="2078"/>
                    <a:pt x="760" y="2064"/>
                  </a:cubicBezTo>
                  <a:cubicBezTo>
                    <a:pt x="760" y="2050"/>
                    <a:pt x="771" y="2039"/>
                    <a:pt x="785" y="2039"/>
                  </a:cubicBezTo>
                  <a:cubicBezTo>
                    <a:pt x="1071" y="2039"/>
                    <a:pt x="1071" y="2039"/>
                    <a:pt x="1071" y="2039"/>
                  </a:cubicBezTo>
                  <a:cubicBezTo>
                    <a:pt x="1085" y="2039"/>
                    <a:pt x="1096" y="2050"/>
                    <a:pt x="1096" y="2064"/>
                  </a:cubicBezTo>
                  <a:cubicBezTo>
                    <a:pt x="1096" y="2078"/>
                    <a:pt x="1085" y="2089"/>
                    <a:pt x="1071" y="2089"/>
                  </a:cubicBezTo>
                  <a:close/>
                  <a:moveTo>
                    <a:pt x="1071" y="1974"/>
                  </a:moveTo>
                  <a:cubicBezTo>
                    <a:pt x="785" y="1974"/>
                    <a:pt x="785" y="1974"/>
                    <a:pt x="785" y="1974"/>
                  </a:cubicBezTo>
                  <a:cubicBezTo>
                    <a:pt x="771" y="1974"/>
                    <a:pt x="760" y="1963"/>
                    <a:pt x="760" y="1949"/>
                  </a:cubicBezTo>
                  <a:cubicBezTo>
                    <a:pt x="760" y="1935"/>
                    <a:pt x="771" y="1924"/>
                    <a:pt x="785" y="1924"/>
                  </a:cubicBezTo>
                  <a:cubicBezTo>
                    <a:pt x="1071" y="1924"/>
                    <a:pt x="1071" y="1924"/>
                    <a:pt x="1071" y="1924"/>
                  </a:cubicBezTo>
                  <a:cubicBezTo>
                    <a:pt x="1085" y="1924"/>
                    <a:pt x="1096" y="1935"/>
                    <a:pt x="1096" y="1949"/>
                  </a:cubicBezTo>
                  <a:cubicBezTo>
                    <a:pt x="1096" y="1963"/>
                    <a:pt x="1085" y="1974"/>
                    <a:pt x="1071" y="1974"/>
                  </a:cubicBezTo>
                  <a:close/>
                  <a:moveTo>
                    <a:pt x="1061" y="1836"/>
                  </a:moveTo>
                  <a:cubicBezTo>
                    <a:pt x="1042" y="1836"/>
                    <a:pt x="1026" y="1820"/>
                    <a:pt x="1026" y="1801"/>
                  </a:cubicBezTo>
                  <a:cubicBezTo>
                    <a:pt x="1026" y="1782"/>
                    <a:pt x="1042" y="1766"/>
                    <a:pt x="1061" y="1766"/>
                  </a:cubicBezTo>
                  <a:cubicBezTo>
                    <a:pt x="1081" y="1766"/>
                    <a:pt x="1096" y="1782"/>
                    <a:pt x="1096" y="1801"/>
                  </a:cubicBezTo>
                  <a:cubicBezTo>
                    <a:pt x="1096" y="1820"/>
                    <a:pt x="1081" y="1836"/>
                    <a:pt x="1061" y="1836"/>
                  </a:cubicBezTo>
                  <a:close/>
                  <a:moveTo>
                    <a:pt x="416" y="1413"/>
                  </a:moveTo>
                  <a:cubicBezTo>
                    <a:pt x="260" y="1413"/>
                    <a:pt x="260" y="1413"/>
                    <a:pt x="260" y="1413"/>
                  </a:cubicBezTo>
                  <a:cubicBezTo>
                    <a:pt x="260" y="1329"/>
                    <a:pt x="260" y="1329"/>
                    <a:pt x="260" y="1329"/>
                  </a:cubicBezTo>
                  <a:cubicBezTo>
                    <a:pt x="260" y="1242"/>
                    <a:pt x="331" y="1171"/>
                    <a:pt x="418" y="1171"/>
                  </a:cubicBezTo>
                  <a:cubicBezTo>
                    <a:pt x="751" y="1171"/>
                    <a:pt x="751" y="1171"/>
                    <a:pt x="751" y="1171"/>
                  </a:cubicBezTo>
                  <a:cubicBezTo>
                    <a:pt x="749" y="1159"/>
                    <a:pt x="748" y="1148"/>
                    <a:pt x="748" y="1136"/>
                  </a:cubicBezTo>
                  <a:cubicBezTo>
                    <a:pt x="748" y="1124"/>
                    <a:pt x="749" y="1112"/>
                    <a:pt x="751" y="1101"/>
                  </a:cubicBezTo>
                  <a:cubicBezTo>
                    <a:pt x="418" y="1101"/>
                    <a:pt x="418" y="1101"/>
                    <a:pt x="418" y="1101"/>
                  </a:cubicBezTo>
                  <a:cubicBezTo>
                    <a:pt x="293" y="1101"/>
                    <a:pt x="190" y="1203"/>
                    <a:pt x="190" y="1329"/>
                  </a:cubicBezTo>
                  <a:cubicBezTo>
                    <a:pt x="190" y="1413"/>
                    <a:pt x="190" y="1413"/>
                    <a:pt x="190" y="1413"/>
                  </a:cubicBezTo>
                  <a:cubicBezTo>
                    <a:pt x="63" y="1413"/>
                    <a:pt x="63" y="1413"/>
                    <a:pt x="63" y="1413"/>
                  </a:cubicBezTo>
                  <a:cubicBezTo>
                    <a:pt x="28" y="1413"/>
                    <a:pt x="0" y="1441"/>
                    <a:pt x="0" y="1476"/>
                  </a:cubicBezTo>
                  <a:cubicBezTo>
                    <a:pt x="0" y="2162"/>
                    <a:pt x="0" y="2162"/>
                    <a:pt x="0" y="2162"/>
                  </a:cubicBezTo>
                  <a:cubicBezTo>
                    <a:pt x="0" y="2197"/>
                    <a:pt x="28" y="2225"/>
                    <a:pt x="63" y="2225"/>
                  </a:cubicBezTo>
                  <a:cubicBezTo>
                    <a:pt x="416" y="2225"/>
                    <a:pt x="416" y="2225"/>
                    <a:pt x="416" y="2225"/>
                  </a:cubicBezTo>
                  <a:cubicBezTo>
                    <a:pt x="451" y="2225"/>
                    <a:pt x="480" y="2197"/>
                    <a:pt x="480" y="2162"/>
                  </a:cubicBezTo>
                  <a:cubicBezTo>
                    <a:pt x="480" y="1476"/>
                    <a:pt x="480" y="1476"/>
                    <a:pt x="480" y="1476"/>
                  </a:cubicBezTo>
                  <a:cubicBezTo>
                    <a:pt x="480" y="1441"/>
                    <a:pt x="451" y="1413"/>
                    <a:pt x="416" y="1413"/>
                  </a:cubicBezTo>
                  <a:close/>
                  <a:moveTo>
                    <a:pt x="394" y="2089"/>
                  </a:moveTo>
                  <a:cubicBezTo>
                    <a:pt x="108" y="2089"/>
                    <a:pt x="108" y="2089"/>
                    <a:pt x="108" y="2089"/>
                  </a:cubicBezTo>
                  <a:cubicBezTo>
                    <a:pt x="94" y="2089"/>
                    <a:pt x="83" y="2078"/>
                    <a:pt x="83" y="2064"/>
                  </a:cubicBezTo>
                  <a:cubicBezTo>
                    <a:pt x="83" y="2050"/>
                    <a:pt x="94" y="2039"/>
                    <a:pt x="108" y="2039"/>
                  </a:cubicBezTo>
                  <a:cubicBezTo>
                    <a:pt x="394" y="2039"/>
                    <a:pt x="394" y="2039"/>
                    <a:pt x="394" y="2039"/>
                  </a:cubicBezTo>
                  <a:cubicBezTo>
                    <a:pt x="408" y="2039"/>
                    <a:pt x="419" y="2050"/>
                    <a:pt x="419" y="2064"/>
                  </a:cubicBezTo>
                  <a:cubicBezTo>
                    <a:pt x="419" y="2078"/>
                    <a:pt x="408" y="2089"/>
                    <a:pt x="394" y="2089"/>
                  </a:cubicBezTo>
                  <a:close/>
                  <a:moveTo>
                    <a:pt x="394" y="1974"/>
                  </a:moveTo>
                  <a:cubicBezTo>
                    <a:pt x="108" y="1974"/>
                    <a:pt x="108" y="1974"/>
                    <a:pt x="108" y="1974"/>
                  </a:cubicBezTo>
                  <a:cubicBezTo>
                    <a:pt x="94" y="1974"/>
                    <a:pt x="83" y="1963"/>
                    <a:pt x="83" y="1949"/>
                  </a:cubicBezTo>
                  <a:cubicBezTo>
                    <a:pt x="83" y="1935"/>
                    <a:pt x="94" y="1924"/>
                    <a:pt x="108" y="1924"/>
                  </a:cubicBezTo>
                  <a:cubicBezTo>
                    <a:pt x="394" y="1924"/>
                    <a:pt x="394" y="1924"/>
                    <a:pt x="394" y="1924"/>
                  </a:cubicBezTo>
                  <a:cubicBezTo>
                    <a:pt x="408" y="1924"/>
                    <a:pt x="419" y="1935"/>
                    <a:pt x="419" y="1949"/>
                  </a:cubicBezTo>
                  <a:cubicBezTo>
                    <a:pt x="419" y="1963"/>
                    <a:pt x="408" y="1974"/>
                    <a:pt x="394" y="1974"/>
                  </a:cubicBezTo>
                  <a:close/>
                  <a:moveTo>
                    <a:pt x="384" y="1836"/>
                  </a:moveTo>
                  <a:cubicBezTo>
                    <a:pt x="365" y="1836"/>
                    <a:pt x="350" y="1820"/>
                    <a:pt x="350" y="1801"/>
                  </a:cubicBezTo>
                  <a:cubicBezTo>
                    <a:pt x="350" y="1782"/>
                    <a:pt x="365" y="1766"/>
                    <a:pt x="384" y="1766"/>
                  </a:cubicBezTo>
                  <a:cubicBezTo>
                    <a:pt x="404" y="1766"/>
                    <a:pt x="419" y="1782"/>
                    <a:pt x="419" y="1801"/>
                  </a:cubicBezTo>
                  <a:cubicBezTo>
                    <a:pt x="419" y="1820"/>
                    <a:pt x="404" y="1836"/>
                    <a:pt x="384" y="1836"/>
                  </a:cubicBezTo>
                  <a:close/>
                  <a:moveTo>
                    <a:pt x="1770" y="1413"/>
                  </a:moveTo>
                  <a:cubicBezTo>
                    <a:pt x="1643" y="1413"/>
                    <a:pt x="1643" y="1413"/>
                    <a:pt x="1643" y="1413"/>
                  </a:cubicBezTo>
                  <a:cubicBezTo>
                    <a:pt x="1643" y="1329"/>
                    <a:pt x="1643" y="1329"/>
                    <a:pt x="1643" y="1329"/>
                  </a:cubicBezTo>
                  <a:cubicBezTo>
                    <a:pt x="1643" y="1203"/>
                    <a:pt x="1541" y="1101"/>
                    <a:pt x="1415" y="1101"/>
                  </a:cubicBezTo>
                  <a:cubicBezTo>
                    <a:pt x="1082" y="1101"/>
                    <a:pt x="1082" y="1101"/>
                    <a:pt x="1082" y="1101"/>
                  </a:cubicBezTo>
                  <a:cubicBezTo>
                    <a:pt x="1085" y="1112"/>
                    <a:pt x="1086" y="1124"/>
                    <a:pt x="1086" y="1136"/>
                  </a:cubicBezTo>
                  <a:cubicBezTo>
                    <a:pt x="1086" y="1148"/>
                    <a:pt x="1085" y="1159"/>
                    <a:pt x="1082" y="1171"/>
                  </a:cubicBezTo>
                  <a:cubicBezTo>
                    <a:pt x="1415" y="1171"/>
                    <a:pt x="1415" y="1171"/>
                    <a:pt x="1415" y="1171"/>
                  </a:cubicBezTo>
                  <a:cubicBezTo>
                    <a:pt x="1503" y="1171"/>
                    <a:pt x="1574" y="1242"/>
                    <a:pt x="1574" y="1329"/>
                  </a:cubicBezTo>
                  <a:cubicBezTo>
                    <a:pt x="1574" y="1413"/>
                    <a:pt x="1574" y="1413"/>
                    <a:pt x="1574" y="1413"/>
                  </a:cubicBezTo>
                  <a:cubicBezTo>
                    <a:pt x="1417" y="1413"/>
                    <a:pt x="1417" y="1413"/>
                    <a:pt x="1417" y="1413"/>
                  </a:cubicBezTo>
                  <a:cubicBezTo>
                    <a:pt x="1382" y="1413"/>
                    <a:pt x="1354" y="1441"/>
                    <a:pt x="1354" y="1476"/>
                  </a:cubicBezTo>
                  <a:cubicBezTo>
                    <a:pt x="1354" y="2162"/>
                    <a:pt x="1354" y="2162"/>
                    <a:pt x="1354" y="2162"/>
                  </a:cubicBezTo>
                  <a:cubicBezTo>
                    <a:pt x="1354" y="2197"/>
                    <a:pt x="1382" y="2225"/>
                    <a:pt x="1417" y="2225"/>
                  </a:cubicBezTo>
                  <a:cubicBezTo>
                    <a:pt x="1770" y="2225"/>
                    <a:pt x="1770" y="2225"/>
                    <a:pt x="1770" y="2225"/>
                  </a:cubicBezTo>
                  <a:cubicBezTo>
                    <a:pt x="1805" y="2225"/>
                    <a:pt x="1833" y="2197"/>
                    <a:pt x="1833" y="2162"/>
                  </a:cubicBezTo>
                  <a:cubicBezTo>
                    <a:pt x="1833" y="1476"/>
                    <a:pt x="1833" y="1476"/>
                    <a:pt x="1833" y="1476"/>
                  </a:cubicBezTo>
                  <a:cubicBezTo>
                    <a:pt x="1833" y="1441"/>
                    <a:pt x="1805" y="1413"/>
                    <a:pt x="1770" y="1413"/>
                  </a:cubicBezTo>
                  <a:close/>
                  <a:moveTo>
                    <a:pt x="1748" y="2089"/>
                  </a:moveTo>
                  <a:cubicBezTo>
                    <a:pt x="1462" y="2089"/>
                    <a:pt x="1462" y="2089"/>
                    <a:pt x="1462" y="2089"/>
                  </a:cubicBezTo>
                  <a:cubicBezTo>
                    <a:pt x="1448" y="2089"/>
                    <a:pt x="1437" y="2078"/>
                    <a:pt x="1437" y="2064"/>
                  </a:cubicBezTo>
                  <a:cubicBezTo>
                    <a:pt x="1437" y="2050"/>
                    <a:pt x="1448" y="2039"/>
                    <a:pt x="1462" y="2039"/>
                  </a:cubicBezTo>
                  <a:cubicBezTo>
                    <a:pt x="1748" y="2039"/>
                    <a:pt x="1748" y="2039"/>
                    <a:pt x="1748" y="2039"/>
                  </a:cubicBezTo>
                  <a:cubicBezTo>
                    <a:pt x="1762" y="2039"/>
                    <a:pt x="1773" y="2050"/>
                    <a:pt x="1773" y="2064"/>
                  </a:cubicBezTo>
                  <a:cubicBezTo>
                    <a:pt x="1773" y="2078"/>
                    <a:pt x="1762" y="2089"/>
                    <a:pt x="1748" y="2089"/>
                  </a:cubicBezTo>
                  <a:close/>
                  <a:moveTo>
                    <a:pt x="1748" y="1974"/>
                  </a:moveTo>
                  <a:cubicBezTo>
                    <a:pt x="1462" y="1974"/>
                    <a:pt x="1462" y="1974"/>
                    <a:pt x="1462" y="1974"/>
                  </a:cubicBezTo>
                  <a:cubicBezTo>
                    <a:pt x="1448" y="1974"/>
                    <a:pt x="1437" y="1963"/>
                    <a:pt x="1437" y="1949"/>
                  </a:cubicBezTo>
                  <a:cubicBezTo>
                    <a:pt x="1437" y="1935"/>
                    <a:pt x="1448" y="1924"/>
                    <a:pt x="1462" y="1924"/>
                  </a:cubicBezTo>
                  <a:cubicBezTo>
                    <a:pt x="1748" y="1924"/>
                    <a:pt x="1748" y="1924"/>
                    <a:pt x="1748" y="1924"/>
                  </a:cubicBezTo>
                  <a:cubicBezTo>
                    <a:pt x="1762" y="1924"/>
                    <a:pt x="1773" y="1935"/>
                    <a:pt x="1773" y="1949"/>
                  </a:cubicBezTo>
                  <a:cubicBezTo>
                    <a:pt x="1773" y="1963"/>
                    <a:pt x="1762" y="1974"/>
                    <a:pt x="1748" y="1974"/>
                  </a:cubicBezTo>
                  <a:close/>
                  <a:moveTo>
                    <a:pt x="1738" y="1836"/>
                  </a:moveTo>
                  <a:cubicBezTo>
                    <a:pt x="1719" y="1836"/>
                    <a:pt x="1703" y="1820"/>
                    <a:pt x="1703" y="1801"/>
                  </a:cubicBezTo>
                  <a:cubicBezTo>
                    <a:pt x="1703" y="1782"/>
                    <a:pt x="1719" y="1766"/>
                    <a:pt x="1738" y="1766"/>
                  </a:cubicBezTo>
                  <a:cubicBezTo>
                    <a:pt x="1757" y="1766"/>
                    <a:pt x="1773" y="1782"/>
                    <a:pt x="1773" y="1801"/>
                  </a:cubicBezTo>
                  <a:cubicBezTo>
                    <a:pt x="1773" y="1820"/>
                    <a:pt x="1757" y="1836"/>
                    <a:pt x="1738" y="1836"/>
                  </a:cubicBezTo>
                  <a:close/>
                  <a:moveTo>
                    <a:pt x="650" y="592"/>
                  </a:moveTo>
                  <a:cubicBezTo>
                    <a:pt x="1184" y="592"/>
                    <a:pt x="1184" y="592"/>
                    <a:pt x="1184" y="592"/>
                  </a:cubicBezTo>
                  <a:cubicBezTo>
                    <a:pt x="1246" y="592"/>
                    <a:pt x="1296" y="541"/>
                    <a:pt x="1296" y="479"/>
                  </a:cubicBezTo>
                  <a:cubicBezTo>
                    <a:pt x="1296" y="113"/>
                    <a:pt x="1296" y="113"/>
                    <a:pt x="1296" y="113"/>
                  </a:cubicBezTo>
                  <a:cubicBezTo>
                    <a:pt x="1296" y="51"/>
                    <a:pt x="1246" y="0"/>
                    <a:pt x="1184" y="0"/>
                  </a:cubicBezTo>
                  <a:cubicBezTo>
                    <a:pt x="650" y="0"/>
                    <a:pt x="650" y="0"/>
                    <a:pt x="650" y="0"/>
                  </a:cubicBezTo>
                  <a:cubicBezTo>
                    <a:pt x="588" y="0"/>
                    <a:pt x="537" y="51"/>
                    <a:pt x="537" y="113"/>
                  </a:cubicBezTo>
                  <a:cubicBezTo>
                    <a:pt x="537" y="479"/>
                    <a:pt x="537" y="479"/>
                    <a:pt x="537" y="479"/>
                  </a:cubicBezTo>
                  <a:cubicBezTo>
                    <a:pt x="537" y="541"/>
                    <a:pt x="588" y="592"/>
                    <a:pt x="650" y="592"/>
                  </a:cubicBezTo>
                  <a:close/>
                  <a:moveTo>
                    <a:pt x="603" y="113"/>
                  </a:moveTo>
                  <a:cubicBezTo>
                    <a:pt x="603" y="87"/>
                    <a:pt x="624" y="66"/>
                    <a:pt x="650" y="66"/>
                  </a:cubicBezTo>
                  <a:cubicBezTo>
                    <a:pt x="1184" y="66"/>
                    <a:pt x="1184" y="66"/>
                    <a:pt x="1184" y="66"/>
                  </a:cubicBezTo>
                  <a:cubicBezTo>
                    <a:pt x="1210" y="66"/>
                    <a:pt x="1231" y="87"/>
                    <a:pt x="1231" y="113"/>
                  </a:cubicBezTo>
                  <a:cubicBezTo>
                    <a:pt x="1231" y="479"/>
                    <a:pt x="1231" y="479"/>
                    <a:pt x="1231" y="479"/>
                  </a:cubicBezTo>
                  <a:cubicBezTo>
                    <a:pt x="1231" y="505"/>
                    <a:pt x="1210" y="526"/>
                    <a:pt x="1184" y="526"/>
                  </a:cubicBezTo>
                  <a:cubicBezTo>
                    <a:pt x="650" y="526"/>
                    <a:pt x="650" y="526"/>
                    <a:pt x="650" y="526"/>
                  </a:cubicBezTo>
                  <a:cubicBezTo>
                    <a:pt x="624" y="526"/>
                    <a:pt x="603" y="505"/>
                    <a:pt x="603" y="479"/>
                  </a:cubicBezTo>
                  <a:lnTo>
                    <a:pt x="603" y="113"/>
                  </a:lnTo>
                  <a:close/>
                  <a:moveTo>
                    <a:pt x="405" y="902"/>
                  </a:moveTo>
                  <a:cubicBezTo>
                    <a:pt x="882" y="902"/>
                    <a:pt x="882" y="902"/>
                    <a:pt x="882" y="902"/>
                  </a:cubicBezTo>
                  <a:cubicBezTo>
                    <a:pt x="882" y="1021"/>
                    <a:pt x="882" y="1021"/>
                    <a:pt x="882" y="1021"/>
                  </a:cubicBezTo>
                  <a:cubicBezTo>
                    <a:pt x="844" y="1033"/>
                    <a:pt x="814" y="1063"/>
                    <a:pt x="803" y="1101"/>
                  </a:cubicBezTo>
                  <a:cubicBezTo>
                    <a:pt x="799" y="1112"/>
                    <a:pt x="797" y="1124"/>
                    <a:pt x="797" y="1136"/>
                  </a:cubicBezTo>
                  <a:cubicBezTo>
                    <a:pt x="797" y="1148"/>
                    <a:pt x="799" y="1160"/>
                    <a:pt x="803" y="1171"/>
                  </a:cubicBezTo>
                  <a:cubicBezTo>
                    <a:pt x="814" y="1209"/>
                    <a:pt x="844" y="1238"/>
                    <a:pt x="882" y="1250"/>
                  </a:cubicBezTo>
                  <a:cubicBezTo>
                    <a:pt x="893" y="1253"/>
                    <a:pt x="905" y="1255"/>
                    <a:pt x="917" y="1255"/>
                  </a:cubicBezTo>
                  <a:cubicBezTo>
                    <a:pt x="929" y="1255"/>
                    <a:pt x="941" y="1253"/>
                    <a:pt x="952" y="1250"/>
                  </a:cubicBezTo>
                  <a:cubicBezTo>
                    <a:pt x="990" y="1238"/>
                    <a:pt x="1020" y="1209"/>
                    <a:pt x="1031" y="1171"/>
                  </a:cubicBezTo>
                  <a:cubicBezTo>
                    <a:pt x="1034" y="1160"/>
                    <a:pt x="1036" y="1148"/>
                    <a:pt x="1036" y="1136"/>
                  </a:cubicBezTo>
                  <a:cubicBezTo>
                    <a:pt x="1036" y="1124"/>
                    <a:pt x="1034" y="1112"/>
                    <a:pt x="1031" y="1101"/>
                  </a:cubicBezTo>
                  <a:cubicBezTo>
                    <a:pt x="1019" y="1063"/>
                    <a:pt x="990" y="1033"/>
                    <a:pt x="952" y="1021"/>
                  </a:cubicBezTo>
                  <a:cubicBezTo>
                    <a:pt x="952" y="902"/>
                    <a:pt x="952" y="902"/>
                    <a:pt x="952" y="902"/>
                  </a:cubicBezTo>
                  <a:cubicBezTo>
                    <a:pt x="1429" y="902"/>
                    <a:pt x="1429" y="902"/>
                    <a:pt x="1429" y="902"/>
                  </a:cubicBezTo>
                  <a:cubicBezTo>
                    <a:pt x="1444" y="902"/>
                    <a:pt x="1457" y="889"/>
                    <a:pt x="1457" y="874"/>
                  </a:cubicBezTo>
                  <a:cubicBezTo>
                    <a:pt x="1457" y="861"/>
                    <a:pt x="1457" y="861"/>
                    <a:pt x="1457" y="861"/>
                  </a:cubicBezTo>
                  <a:cubicBezTo>
                    <a:pt x="1457" y="845"/>
                    <a:pt x="1449" y="823"/>
                    <a:pt x="1439" y="811"/>
                  </a:cubicBezTo>
                  <a:cubicBezTo>
                    <a:pt x="1303" y="652"/>
                    <a:pt x="1303" y="652"/>
                    <a:pt x="1303" y="652"/>
                  </a:cubicBezTo>
                  <a:cubicBezTo>
                    <a:pt x="1293" y="640"/>
                    <a:pt x="1273" y="631"/>
                    <a:pt x="1257" y="631"/>
                  </a:cubicBezTo>
                  <a:cubicBezTo>
                    <a:pt x="577" y="631"/>
                    <a:pt x="577" y="631"/>
                    <a:pt x="577" y="631"/>
                  </a:cubicBezTo>
                  <a:cubicBezTo>
                    <a:pt x="561" y="631"/>
                    <a:pt x="540" y="640"/>
                    <a:pt x="530" y="652"/>
                  </a:cubicBezTo>
                  <a:cubicBezTo>
                    <a:pt x="395" y="811"/>
                    <a:pt x="395" y="811"/>
                    <a:pt x="395" y="811"/>
                  </a:cubicBezTo>
                  <a:cubicBezTo>
                    <a:pt x="385" y="823"/>
                    <a:pt x="377" y="845"/>
                    <a:pt x="377" y="861"/>
                  </a:cubicBezTo>
                  <a:cubicBezTo>
                    <a:pt x="377" y="874"/>
                    <a:pt x="377" y="874"/>
                    <a:pt x="377" y="874"/>
                  </a:cubicBezTo>
                  <a:cubicBezTo>
                    <a:pt x="377" y="889"/>
                    <a:pt x="389" y="902"/>
                    <a:pt x="405" y="902"/>
                  </a:cubicBezTo>
                  <a:close/>
                </a:path>
              </a:pathLst>
            </a:custGeom>
            <a:grpFill/>
            <a:ln>
              <a:noFill/>
            </a:ln>
          </p:spPr>
          <p:txBody>
            <a:bodyPr vert="horz" wrap="square" lIns="93247" tIns="46623" rIns="93247" bIns="46623" numCol="1" anchor="t" anchorCtr="0" compatLnSpc="1">
              <a:prstTxWarp prst="textNoShape">
                <a:avLst/>
              </a:prstTxWarp>
            </a:bodyPr>
            <a:lstStyle/>
            <a:p>
              <a:endParaRPr lang="en-US" sz="1836">
                <a:solidFill>
                  <a:schemeClr val="bg1"/>
                </a:solidFill>
              </a:endParaRPr>
            </a:p>
          </p:txBody>
        </p:sp>
        <p:sp>
          <p:nvSpPr>
            <p:cNvPr id="45" name="TextBox 44"/>
            <p:cNvSpPr txBox="1"/>
            <p:nvPr/>
          </p:nvSpPr>
          <p:spPr>
            <a:xfrm>
              <a:off x="7794034" y="5343724"/>
              <a:ext cx="1230243" cy="234807"/>
            </a:xfrm>
            <a:prstGeom prst="rect">
              <a:avLst/>
            </a:prstGeom>
            <a:noFill/>
          </p:spPr>
          <p:txBody>
            <a:bodyPr wrap="square" lIns="0" tIns="0" rIns="0" bIns="0" rtlCol="0">
              <a:spAutoFit/>
            </a:bodyPr>
            <a:lstStyle/>
            <a:p>
              <a:pPr algn="ctr" defTabSz="932417"/>
              <a:r>
                <a:rPr lang="en-US" sz="1496" dirty="0">
                  <a:latin typeface="Segoe" pitchFamily="34" charset="0"/>
                </a:rPr>
                <a:t>App back-end</a:t>
              </a:r>
            </a:p>
          </p:txBody>
        </p:sp>
      </p:grpSp>
      <p:sp>
        <p:nvSpPr>
          <p:cNvPr id="20" name="Rounded Rectangle 6"/>
          <p:cNvSpPr/>
          <p:nvPr/>
        </p:nvSpPr>
        <p:spPr bwMode="auto">
          <a:xfrm>
            <a:off x="8553916" y="1698546"/>
            <a:ext cx="434519" cy="704980"/>
          </a:xfrm>
          <a:custGeom>
            <a:avLst/>
            <a:gdLst/>
            <a:ahLst/>
            <a:cxnLst/>
            <a:rect l="l" t="t" r="r" b="b"/>
            <a:pathLst>
              <a:path w="3286897" h="4658497">
                <a:moveTo>
                  <a:pt x="1600200" y="4382531"/>
                </a:moveTo>
                <a:cubicBezTo>
                  <a:pt x="1600200" y="4367744"/>
                  <a:pt x="1588213" y="4355757"/>
                  <a:pt x="1573426" y="4355757"/>
                </a:cubicBezTo>
                <a:lnTo>
                  <a:pt x="811428" y="4355757"/>
                </a:lnTo>
                <a:cubicBezTo>
                  <a:pt x="796641" y="4355757"/>
                  <a:pt x="784654" y="4367744"/>
                  <a:pt x="784654" y="4382531"/>
                </a:cubicBezTo>
                <a:lnTo>
                  <a:pt x="784654" y="4489621"/>
                </a:lnTo>
                <a:cubicBezTo>
                  <a:pt x="784654" y="4504408"/>
                  <a:pt x="796641" y="4516395"/>
                  <a:pt x="811428" y="4516395"/>
                </a:cubicBezTo>
                <a:lnTo>
                  <a:pt x="1573426" y="4516395"/>
                </a:lnTo>
                <a:cubicBezTo>
                  <a:pt x="1588213" y="4516395"/>
                  <a:pt x="1600200" y="4504408"/>
                  <a:pt x="1600200" y="4489621"/>
                </a:cubicBezTo>
                <a:close/>
                <a:moveTo>
                  <a:pt x="2502243" y="4382531"/>
                </a:moveTo>
                <a:cubicBezTo>
                  <a:pt x="2502243" y="4367744"/>
                  <a:pt x="2490256" y="4355757"/>
                  <a:pt x="2475469" y="4355757"/>
                </a:cubicBezTo>
                <a:lnTo>
                  <a:pt x="1713471" y="4355757"/>
                </a:lnTo>
                <a:cubicBezTo>
                  <a:pt x="1698684" y="4355757"/>
                  <a:pt x="1686697" y="4367744"/>
                  <a:pt x="1686697" y="4382531"/>
                </a:cubicBezTo>
                <a:lnTo>
                  <a:pt x="1686697" y="4489621"/>
                </a:lnTo>
                <a:cubicBezTo>
                  <a:pt x="1686697" y="4504408"/>
                  <a:pt x="1698684" y="4516395"/>
                  <a:pt x="1713471" y="4516395"/>
                </a:cubicBezTo>
                <a:lnTo>
                  <a:pt x="2475469" y="4516395"/>
                </a:lnTo>
                <a:cubicBezTo>
                  <a:pt x="2490256" y="4516395"/>
                  <a:pt x="2502243" y="4504408"/>
                  <a:pt x="2502243" y="4489621"/>
                </a:cubicBezTo>
                <a:close/>
                <a:moveTo>
                  <a:pt x="3021231" y="480896"/>
                </a:moveTo>
                <a:cubicBezTo>
                  <a:pt x="3021231" y="375524"/>
                  <a:pt x="2935811" y="290104"/>
                  <a:pt x="2830439" y="290104"/>
                </a:cubicBezTo>
                <a:lnTo>
                  <a:pt x="444108" y="290104"/>
                </a:lnTo>
                <a:cubicBezTo>
                  <a:pt x="338736" y="290104"/>
                  <a:pt x="253316" y="375524"/>
                  <a:pt x="253316" y="480896"/>
                </a:cubicBezTo>
                <a:lnTo>
                  <a:pt x="253316" y="4029043"/>
                </a:lnTo>
                <a:cubicBezTo>
                  <a:pt x="253316" y="4134415"/>
                  <a:pt x="338736" y="4219835"/>
                  <a:pt x="444108" y="4219835"/>
                </a:cubicBezTo>
                <a:lnTo>
                  <a:pt x="2830439" y="4219835"/>
                </a:lnTo>
                <a:cubicBezTo>
                  <a:pt x="2935811" y="4219835"/>
                  <a:pt x="3021231" y="4134415"/>
                  <a:pt x="3021231" y="4029043"/>
                </a:cubicBezTo>
                <a:close/>
                <a:moveTo>
                  <a:pt x="3286897" y="226566"/>
                </a:moveTo>
                <a:lnTo>
                  <a:pt x="3286897" y="4431931"/>
                </a:lnTo>
                <a:cubicBezTo>
                  <a:pt x="3286897" y="4557060"/>
                  <a:pt x="3185460" y="4658497"/>
                  <a:pt x="3060331" y="4658497"/>
                </a:cubicBezTo>
                <a:lnTo>
                  <a:pt x="226566" y="4658497"/>
                </a:lnTo>
                <a:cubicBezTo>
                  <a:pt x="101437" y="4658497"/>
                  <a:pt x="0" y="4557060"/>
                  <a:pt x="0" y="4431931"/>
                </a:cubicBezTo>
                <a:lnTo>
                  <a:pt x="0" y="226566"/>
                </a:lnTo>
                <a:cubicBezTo>
                  <a:pt x="0" y="101437"/>
                  <a:pt x="101437" y="0"/>
                  <a:pt x="226566" y="0"/>
                </a:cubicBezTo>
                <a:lnTo>
                  <a:pt x="3060331" y="0"/>
                </a:lnTo>
                <a:cubicBezTo>
                  <a:pt x="3185460" y="0"/>
                  <a:pt x="3286897" y="101437"/>
                  <a:pt x="3286897" y="226566"/>
                </a:cubicBezTo>
                <a:close/>
              </a:path>
            </a:pathLst>
          </a:custGeom>
          <a:solidFill>
            <a:schemeClr val="tx1"/>
          </a:solid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121898" tIns="60949" rIns="121898" bIns="60949" numCol="1" rtlCol="0" anchor="ctr" anchorCtr="0" compatLnSpc="1">
            <a:prstTxWarp prst="textNoShape">
              <a:avLst/>
            </a:prstTxWarp>
          </a:bodyPr>
          <a:lstStyle/>
          <a:p>
            <a:pPr defTabSz="822795"/>
            <a:endParaRPr lang="en-US" sz="2266" spc="-134" dirty="0">
              <a:solidFill>
                <a:prstClr val="white"/>
              </a:solidFill>
              <a:latin typeface="Segoe Light" pitchFamily="34" charset="0"/>
            </a:endParaRPr>
          </a:p>
        </p:txBody>
      </p:sp>
    </p:spTree>
    <p:extLst>
      <p:ext uri="{BB962C8B-B14F-4D97-AF65-F5344CB8AC3E}">
        <p14:creationId xmlns:p14="http://schemas.microsoft.com/office/powerpoint/2010/main" val="39932854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Challenges of push notifications</a:t>
            </a:r>
            <a:endParaRPr lang="en-US" dirty="0"/>
          </a:p>
        </p:txBody>
      </p:sp>
      <p:sp>
        <p:nvSpPr>
          <p:cNvPr id="4" name="Text Placeholder 3"/>
          <p:cNvSpPr>
            <a:spLocks noGrp="1"/>
          </p:cNvSpPr>
          <p:nvPr>
            <p:ph type="body" sz="quarter" idx="10"/>
          </p:nvPr>
        </p:nvSpPr>
        <p:spPr>
          <a:xfrm>
            <a:off x="280988" y="1701677"/>
            <a:ext cx="12123843" cy="4422902"/>
          </a:xfrm>
        </p:spPr>
        <p:txBody>
          <a:bodyPr/>
          <a:lstStyle/>
          <a:p>
            <a:pPr marL="0" indent="0">
              <a:buNone/>
            </a:pPr>
            <a:r>
              <a:rPr lang="en-US" dirty="0" smtClean="0">
                <a:solidFill>
                  <a:schemeClr val="tx2"/>
                </a:solidFill>
              </a:rPr>
              <a:t>Platform dependency</a:t>
            </a:r>
          </a:p>
          <a:p>
            <a:pPr marL="342834" lvl="1" indent="-342834"/>
            <a:r>
              <a:rPr lang="en-US" sz="1800" dirty="0"/>
              <a:t>Different communication protocols to PNS’ (e.g. HTTP </a:t>
            </a:r>
            <a:r>
              <a:rPr lang="en-US" sz="1800" dirty="0" err="1"/>
              <a:t>vs</a:t>
            </a:r>
            <a:r>
              <a:rPr lang="en-US" sz="1800" dirty="0"/>
              <a:t> TCP, xml payload </a:t>
            </a:r>
            <a:r>
              <a:rPr lang="en-US" sz="1800" dirty="0" err="1"/>
              <a:t>vs</a:t>
            </a:r>
            <a:r>
              <a:rPr lang="en-US" sz="1800" dirty="0"/>
              <a:t> </a:t>
            </a:r>
            <a:r>
              <a:rPr lang="en-US" sz="1800" dirty="0" err="1"/>
              <a:t>json</a:t>
            </a:r>
            <a:r>
              <a:rPr lang="en-US" sz="1800" dirty="0"/>
              <a:t> payload)</a:t>
            </a:r>
          </a:p>
          <a:p>
            <a:pPr marL="342834" lvl="1" indent="-342834"/>
            <a:r>
              <a:rPr lang="en-US" sz="1800" dirty="0"/>
              <a:t>Different presentation formats and capabilities (tiles </a:t>
            </a:r>
            <a:r>
              <a:rPr lang="en-US" sz="1800" dirty="0" err="1"/>
              <a:t>vs</a:t>
            </a:r>
            <a:r>
              <a:rPr lang="en-US" sz="1800" dirty="0"/>
              <a:t> toasts </a:t>
            </a:r>
            <a:r>
              <a:rPr lang="en-US" sz="1800" dirty="0" err="1"/>
              <a:t>vs</a:t>
            </a:r>
            <a:r>
              <a:rPr lang="en-US" sz="1800" dirty="0"/>
              <a:t> badges)</a:t>
            </a:r>
          </a:p>
          <a:p>
            <a:pPr marL="0" indent="0">
              <a:buNone/>
            </a:pPr>
            <a:r>
              <a:rPr lang="en-US" dirty="0" smtClean="0">
                <a:solidFill>
                  <a:schemeClr val="accent2"/>
                </a:solidFill>
              </a:rPr>
              <a:t>Routing</a:t>
            </a:r>
          </a:p>
          <a:p>
            <a:pPr marL="342834" lvl="1" indent="-342834"/>
            <a:r>
              <a:rPr lang="en-US" sz="1800" dirty="0"/>
              <a:t>PNS’ provide a way to send a message to a device/channel</a:t>
            </a:r>
          </a:p>
          <a:p>
            <a:pPr marL="342834" lvl="1" indent="-342834"/>
            <a:r>
              <a:rPr lang="en-US" sz="1800" dirty="0"/>
              <a:t>Usually notifications are targeted at users or interest groups (e.g. employees assigned to a customer account)</a:t>
            </a:r>
          </a:p>
          <a:p>
            <a:pPr marL="342834" lvl="1" indent="-342834"/>
            <a:r>
              <a:rPr lang="en-US" sz="1800" dirty="0"/>
              <a:t>App back-end has to maintain a registry associating device handles to interest groups/users</a:t>
            </a:r>
          </a:p>
          <a:p>
            <a:pPr marL="0" indent="0">
              <a:buNone/>
            </a:pPr>
            <a:r>
              <a:rPr lang="en-US" dirty="0">
                <a:solidFill>
                  <a:schemeClr val="accent3"/>
                </a:solidFill>
              </a:rPr>
              <a:t>Scale</a:t>
            </a:r>
          </a:p>
          <a:p>
            <a:pPr marL="342834" lvl="1" indent="-342834"/>
            <a:r>
              <a:rPr lang="en-US" sz="1800" dirty="0"/>
              <a:t>App back-end has to store current handles for each device </a:t>
            </a:r>
            <a:r>
              <a:rPr lang="en-US" sz="1800" dirty="0">
                <a:sym typeface="Wingdings" panose="05000000000000000000" pitchFamily="2" charset="2"/>
              </a:rPr>
              <a:t> </a:t>
            </a:r>
            <a:r>
              <a:rPr lang="en-US" sz="1800" dirty="0"/>
              <a:t>high storage and VM costs</a:t>
            </a:r>
          </a:p>
          <a:p>
            <a:pPr marL="342834" lvl="1" indent="-342834"/>
            <a:r>
              <a:rPr lang="en-US" sz="1800" dirty="0"/>
              <a:t>Broadcast to millions of devices with low latency requires parallelization (DB ad VM)</a:t>
            </a:r>
          </a:p>
        </p:txBody>
      </p:sp>
    </p:spTree>
    <p:extLst>
      <p:ext uri="{BB962C8B-B14F-4D97-AF65-F5344CB8AC3E}">
        <p14:creationId xmlns:p14="http://schemas.microsoft.com/office/powerpoint/2010/main" val="15444416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5-30536_Build_2014_Breakout_Template_White_16x9">
  <a:themeElements>
    <a:clrScheme name="Build 2014">
      <a:dk1>
        <a:srgbClr val="40404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4_Template.potx" id="{39E59A6A-D504-4212-89A7-01891365F18E}" vid="{A4136940-2F30-4F5C-9ED6-88F2C49C1AE1}"/>
    </a:ext>
  </a:extLst>
</a:theme>
</file>

<file path=ppt/theme/theme2.xml><?xml version="1.0" encoding="utf-8"?>
<a:theme xmlns:a="http://schemas.openxmlformats.org/drawingml/2006/main" name="1_5-30536_Build_2014_Breakout_Template_Blue_16x9">
  <a:themeElements>
    <a:clrScheme name="Build 2014">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ctr" defTabSz="932472" fontAlgn="base">
          <a:lnSpc>
            <a:spcPct val="90000"/>
          </a:lnSpc>
          <a:spcBef>
            <a:spcPct val="0"/>
          </a:spcBef>
          <a:spcAft>
            <a:spcPct val="0"/>
          </a:spcAft>
          <a:defRPr sz="2400" dirty="0"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4_Template.potx" id="{39E59A6A-D504-4212-89A7-01891365F18E}" vid="{C5418590-2BCF-48C6-AF37-67DC4D4291A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resentationsDoc" ma:contentTypeID="0x010100CBE8A0D253ED1A4AAAE93FF9B973EB7E0027C1F5D9CEFE6046B3BCA4D310D11AA7" ma:contentTypeVersion="25" ma:contentTypeDescription="" ma:contentTypeScope="" ma:versionID="59190252e8f6b8110360cee8e4044d5b">
  <xsd:schema xmlns:xsd="http://www.w3.org/2001/XMLSchema" xmlns:xs="http://www.w3.org/2001/XMLSchema" xmlns:p="http://schemas.microsoft.com/office/2006/metadata/properties" xmlns:ns1="http://schemas.microsoft.com/sharepoint/v3" xmlns:ns2="e36bfbf9-5e42-489c-a259-4c54eb22cb57" xmlns:ns3="230e9df3-be65-4c73-a93b-d1236ebd677e" targetNamespace="http://schemas.microsoft.com/office/2006/metadata/properties" ma:root="true" ma:fieldsID="ce62f3e539b6767ca1e323fb703a26fd" ns1:_="" ns2:_="" ns3:_="">
    <xsd:import namespace="http://schemas.microsoft.com/sharepoint/v3"/>
    <xsd:import namespace="e36bfbf9-5e42-489c-a259-4c54eb22cb57"/>
    <xsd:import namespace="230e9df3-be65-4c73-a93b-d1236ebd677e"/>
    <xsd:element name="properties">
      <xsd:complexType>
        <xsd:sequence>
          <xsd:element name="documentManagement">
            <xsd:complexType>
              <xsd:all>
                <xsd:element ref="ns2:i23d7ba649194ae1bace8707520bbe5b" minOccurs="0"/>
                <xsd:element ref="ns3:TaxCatchAll" minOccurs="0"/>
                <xsd:element ref="ns3:TaxCatchAllLabel" minOccurs="0"/>
                <xsd:element ref="ns2:l3c4e8b902d24cac82560b32d42c7cb4" minOccurs="0"/>
                <xsd:element ref="ns2:o359a72c0e394a2bbc3ef6c803acc180" minOccurs="0"/>
                <xsd:element ref="ns2:Event_x0020_Start_x0020_Date" minOccurs="0"/>
                <xsd:element ref="ns2:Event_x0020_End_x0020_Date" minOccurs="0"/>
                <xsd:element ref="ns2:Presentation_x0020_Date" minOccurs="0"/>
                <xsd:element ref="ns2:MS_x0020_Speaker" minOccurs="0"/>
                <xsd:element ref="ns2:External_x0020_Speaker" minOccurs="0"/>
                <xsd:element ref="ns2:o915802bd8fb417bbe5f6f423fd076a0" minOccurs="0"/>
                <xsd:element ref="ns2:g9dd8d57dc62470db6c80d9bb76f6f98" minOccurs="0"/>
                <xsd:element ref="ns2:ha6fe286c6b34f98b7bef39f1ccb86a0" minOccurs="0"/>
                <xsd:element ref="ns2:Session_x0020_Code" minOccurs="0"/>
                <xsd:element ref="ns2:MS_x0020_Content_x0020_Owner" minOccurs="0"/>
                <xsd:element ref="ns2:o05f84fa51b8493184c53e88c1048d4a" minOccurs="0"/>
                <xsd:element ref="ns2:SharedWithUsers" minOccurs="0"/>
                <xsd:element ref="ns3:TaxKeywordTaxHTField" minOccurs="0"/>
                <xsd:element ref="ns1:AverageRating" minOccurs="0"/>
                <xsd:element ref="ns1:RatingCount" minOccurs="0"/>
                <xsd:element ref="ns1:RatedBy" minOccurs="0"/>
                <xsd:element ref="ns1:Ratings" minOccurs="0"/>
                <xsd:element ref="ns1:LikesCount" minOccurs="0"/>
                <xsd:element ref="ns1:LikedB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34" nillable="true" ma:displayName="Rating (0-5)" ma:decimals="2" ma:description="Average value of all the ratings that have been submitted" ma:internalName="AverageRating" ma:readOnly="true">
      <xsd:simpleType>
        <xsd:restriction base="dms:Number"/>
      </xsd:simpleType>
    </xsd:element>
    <xsd:element name="RatingCount" ma:index="35" nillable="true" ma:displayName="Number of Ratings" ma:decimals="0" ma:description="Number of ratings submitted" ma:internalName="RatingCount" ma:readOnly="true">
      <xsd:simpleType>
        <xsd:restriction base="dms:Number"/>
      </xsd:simpleType>
    </xsd:element>
    <xsd:element name="RatedBy" ma:index="36"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37" nillable="true" ma:displayName="User ratings" ma:description="User ratings for the item" ma:hidden="true" ma:internalName="Ratings">
      <xsd:simpleType>
        <xsd:restriction base="dms:Note"/>
      </xsd:simpleType>
    </xsd:element>
    <xsd:element name="LikesCount" ma:index="38" nillable="true" ma:displayName="Number of Likes" ma:internalName="LikesCount">
      <xsd:simpleType>
        <xsd:restriction base="dms:Unknown"/>
      </xsd:simpleType>
    </xsd:element>
    <xsd:element name="LikedBy" ma:index="39"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36bfbf9-5e42-489c-a259-4c54eb22cb57" elementFormDefault="qualified">
    <xsd:import namespace="http://schemas.microsoft.com/office/2006/documentManagement/types"/>
    <xsd:import namespace="http://schemas.microsoft.com/office/infopath/2007/PartnerControls"/>
    <xsd:element name="i23d7ba649194ae1bace8707520bbe5b" ma:index="8" nillable="true" ma:taxonomy="true" ma:internalName="i23d7ba649194ae1bace8707520bbe5b" ma:taxonomyFieldName="Event_x0020_Name" ma:displayName="Event Name" ma:default="" ma:fieldId="{223d7ba6-4919-4ae1-bace-8707520bbe5b}" ma:sspId="e385fb40-52d4-4fae-9c5b-3e8ff8a5878e" ma:termSetId="32cfb7b5-aebe-4989-95ed-0d5619f5d6c0" ma:anchorId="eaa4d92a-3824-4a49-92be-7ef169e4e325" ma:open="false" ma:isKeyword="false">
      <xsd:complexType>
        <xsd:sequence>
          <xsd:element ref="pc:Terms" minOccurs="0" maxOccurs="1"/>
        </xsd:sequence>
      </xsd:complexType>
    </xsd:element>
    <xsd:element name="l3c4e8b902d24cac82560b32d42c7cb4" ma:index="12" nillable="true" ma:taxonomy="true" ma:internalName="l3c4e8b902d24cac82560b32d42c7cb4" ma:taxonomyFieldName="Event_x0020_Location" ma:displayName="Event Location" ma:default="" ma:fieldId="{53c4e8b9-02d2-4cac-8256-0b32d42c7cb4}" ma:sspId="e385fb40-52d4-4fae-9c5b-3e8ff8a5878e" ma:termSetId="ff02addd-433e-4baa-a831-22be402789db" ma:anchorId="00000000-0000-0000-0000-000000000000" ma:open="false" ma:isKeyword="false">
      <xsd:complexType>
        <xsd:sequence>
          <xsd:element ref="pc:Terms" minOccurs="0" maxOccurs="1"/>
        </xsd:sequence>
      </xsd:complexType>
    </xsd:element>
    <xsd:element name="o359a72c0e394a2bbc3ef6c803acc180" ma:index="14" nillable="true" ma:taxonomy="true" ma:internalName="o359a72c0e394a2bbc3ef6c803acc180" ma:taxonomyFieldName="Event_x0020_Venue" ma:displayName="Event Venue" ma:default="" ma:fieldId="{8359a72c-0e39-4a2b-bc3e-f6c803acc180}" ma:sspId="e385fb40-52d4-4fae-9c5b-3e8ff8a5878e" ma:termSetId="ff02addd-433e-4baa-a831-22be402789db" ma:anchorId="d989be80-0593-11e1-be50-0800200c9a66" ma:open="false" ma:isKeyword="false">
      <xsd:complexType>
        <xsd:sequence>
          <xsd:element ref="pc:Terms" minOccurs="0" maxOccurs="1"/>
        </xsd:sequence>
      </xsd:complexType>
    </xsd:element>
    <xsd:element name="Event_x0020_Start_x0020_Date" ma:index="16" nillable="true" ma:displayName="Event Start Date" ma:format="DateOnly" ma:internalName="Event_x0020_Start_x0020_Date">
      <xsd:simpleType>
        <xsd:restriction base="dms:DateTime"/>
      </xsd:simpleType>
    </xsd:element>
    <xsd:element name="Event_x0020_End_x0020_Date" ma:index="17" nillable="true" ma:displayName="Event End Date" ma:format="DateOnly" ma:internalName="Event_x0020_End_x0020_Date">
      <xsd:simpleType>
        <xsd:restriction base="dms:DateTime"/>
      </xsd:simpleType>
    </xsd:element>
    <xsd:element name="Presentation_x0020_Date" ma:index="18" nillable="true" ma:displayName="Presentation Date" ma:format="DateOnly" ma:internalName="Presentation_x0020_Date">
      <xsd:simpleType>
        <xsd:restriction base="dms:DateTime"/>
      </xsd:simpleType>
    </xsd:element>
    <xsd:element name="MS_x0020_Speaker" ma:index="19" nillable="true" ma:displayName="MS Speaker" ma:list="UserInfo" ma:SharePointGroup="0" ma:internalName="MS_x0020_Speak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20" nillable="true" ma:displayName="External Speaker" ma:internalName="External_x0020_Speaker">
      <xsd:simpleType>
        <xsd:restriction base="dms:Text">
          <xsd:maxLength value="255"/>
        </xsd:restriction>
      </xsd:simpleType>
    </xsd:element>
    <xsd:element name="o915802bd8fb417bbe5f6f423fd076a0" ma:index="21" nillable="true" ma:taxonomy="true" ma:internalName="o915802bd8fb417bbe5f6f423fd076a0" ma:taxonomyFieldName="Audience1" ma:displayName="Audience" ma:default="" ma:fieldId="{8915802b-d8fb-417b-be5f-6f423fd076a0}" ma:taxonomyMulti="true" ma:sspId="e385fb40-52d4-4fae-9c5b-3e8ff8a5878e" ma:termSetId="02c0b350-7782-44ed-b079-a5ef0c1b9fe9" ma:anchorId="00000000-0000-0000-0000-000000000000" ma:open="false" ma:isKeyword="false">
      <xsd:complexType>
        <xsd:sequence>
          <xsd:element ref="pc:Terms" minOccurs="0" maxOccurs="1"/>
        </xsd:sequence>
      </xsd:complexType>
    </xsd:element>
    <xsd:element name="g9dd8d57dc62470db6c80d9bb76f6f98" ma:index="23" nillable="true" ma:taxonomy="true" ma:internalName="g9dd8d57dc62470db6c80d9bb76f6f98" ma:taxonomyFieldName="Product" ma:displayName="Product" ma:default="" ma:fieldId="{09dd8d57-dc62-470d-b6c8-0d9bb76f6f98}" ma:taxonomyMulti="true" ma:sspId="e385fb40-52d4-4fae-9c5b-3e8ff8a5878e" ma:termSetId="9bb0a48c-16c3-4e7a-9e9e-0bc708463e1a" ma:anchorId="00000000-0000-0000-0000-000000000000" ma:open="false" ma:isKeyword="false">
      <xsd:complexType>
        <xsd:sequence>
          <xsd:element ref="pc:Terms" minOccurs="0" maxOccurs="1"/>
        </xsd:sequence>
      </xsd:complexType>
    </xsd:element>
    <xsd:element name="ha6fe286c6b34f98b7bef39f1ccb86a0" ma:index="25" nillable="true" ma:taxonomy="true" ma:internalName="ha6fe286c6b34f98b7bef39f1ccb86a0" ma:taxonomyFieldName="Campaign" ma:displayName="Campaign" ma:default="" ma:fieldId="{1a6fe286-c6b3-4f98-b7be-f39f1ccb86a0}" ma:sspId="e385fb40-52d4-4fae-9c5b-3e8ff8a5878e" ma:termSetId="eb6054b1-3a98-4c79-97b4-d20150dd266e" ma:anchorId="00000000-0000-0000-0000-000000000000" ma:open="false" ma:isKeyword="false">
      <xsd:complexType>
        <xsd:sequence>
          <xsd:element ref="pc:Terms" minOccurs="0" maxOccurs="1"/>
        </xsd:sequence>
      </xsd:complexType>
    </xsd:element>
    <xsd:element name="Session_x0020_Code" ma:index="27" nillable="true" ma:displayName="Session Code" ma:internalName="Session_x0020_Code">
      <xsd:simpleType>
        <xsd:restriction base="dms:Text">
          <xsd:maxLength value="255"/>
        </xsd:restriction>
      </xsd:simpleType>
    </xsd:element>
    <xsd:element name="MS_x0020_Content_x0020_Owner" ma:index="28"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05f84fa51b8493184c53e88c1048d4a" ma:index="29" nillable="true" ma:taxonomy="true" ma:internalName="o05f84fa51b8493184c53e88c1048d4a" ma:taxonomyFieldName="Track" ma:displayName="Track" ma:default="" ma:fieldId="{805f84fa-51b8-4931-84c5-3e88c1048d4a}" ma:sspId="e385fb40-52d4-4fae-9c5b-3e8ff8a5878e" ma:termSetId="da6d8183-76e5-42e9-8164-851f077ee475" ma:anchorId="00000000-0000-0000-0000-000000000000" ma:open="true" ma:isKeyword="false">
      <xsd:complexType>
        <xsd:sequence>
          <xsd:element ref="pc:Terms" minOccurs="0" maxOccurs="1"/>
        </xsd:sequence>
      </xsd:complexType>
    </xsd:element>
    <xsd:element name="SharedWithUsers" ma:index="3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7c5dec5b-b2d6-455d-9cd7-2e081f89458c}" ma:internalName="TaxCatchAll" ma:showField="CatchAllData" ma:web="e36bfbf9-5e42-489c-a259-4c54eb22cb57">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7c5dec5b-b2d6-455d-9cd7-2e081f89458c}" ma:internalName="TaxCatchAllLabel" ma:readOnly="true" ma:showField="CatchAllDataLabel" ma:web="e36bfbf9-5e42-489c-a259-4c54eb22cb57">
      <xsd:complexType>
        <xsd:complexContent>
          <xsd:extension base="dms:MultiChoiceLookup">
            <xsd:sequence>
              <xsd:element name="Value" type="dms:Lookup" maxOccurs="unbounded" minOccurs="0" nillable="true"/>
            </xsd:sequence>
          </xsd:extension>
        </xsd:complexContent>
      </xsd:complexType>
    </xsd:element>
    <xsd:element name="TaxKeywordTaxHTField" ma:index="33" nillable="true" ma:taxonomy="true" ma:internalName="TaxKeywordTaxHTField" ma:taxonomyFieldName="TaxKeyword" ma:displayName="Enterprise Keywords"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30e9df3-be65-4c73-a93b-d1236ebd677e">
      <Value>27</Value>
      <Value>55</Value>
      <Value>28</Value>
      <Value>6</Value>
    </TaxCatchAll>
    <Event_x0020_End_x0020_Date xmlns="e36bfbf9-5e42-489c-a259-4c54eb22cb57">2014-04-04T07:00:00+00:00</Event_x0020_End_x0020_Date>
    <Event_x0020_Start_x0020_Date xmlns="e36bfbf9-5e42-489c-a259-4c54eb22cb57">2014-04-02T07:00:00+00:00</Event_x0020_Start_x0020_Date>
    <MS_x0020_Speaker xmlns="e36bfbf9-5e42-489c-a259-4c54eb22cb57">
      <UserInfo>
        <DisplayName/>
        <AccountId xsi:nil="true"/>
        <AccountType/>
      </UserInfo>
    </MS_x0020_Speaker>
    <External_x0020_Speaker xmlns="e36bfbf9-5e42-489c-a259-4c54eb22cb57">Elio Damaggio </External_x0020_Speaker>
    <Session_x0020_Code xmlns="e36bfbf9-5e42-489c-a259-4c54eb22cb57">2-616</Session_x0020_Code>
    <Presentation_x0020_Date xmlns="e36bfbf9-5e42-489c-a259-4c54eb22cb57">2014-04-02T00:00:00-07:00</Presentation_x0020_Date>
    <MS_x0020_Content_x0020_Owner xmlns="e36bfbf9-5e42-489c-a259-4c54eb22cb57">
      <UserInfo>
        <DisplayName/>
        <AccountId xsi:nil="true"/>
        <AccountType/>
      </UserInfo>
    </MS_x0020_Content_x0020_Owner>
    <o359a72c0e394a2bbc3ef6c803acc180 xmlns="e36bfbf9-5e42-489c-a259-4c54eb22cb57">
      <Terms xmlns="http://schemas.microsoft.com/office/infopath/2007/PartnerControls">
        <TermInfo xmlns="http://schemas.microsoft.com/office/infopath/2007/PartnerControls">
          <TermName xmlns="http://schemas.microsoft.com/office/infopath/2007/PartnerControls">Moscone Center</TermName>
          <TermId xmlns="http://schemas.microsoft.com/office/infopath/2007/PartnerControls">d4f36a2e-dd0d-4424-990f-7c93b4e9f063</TermId>
        </TermInfo>
      </Terms>
    </o359a72c0e394a2bbc3ef6c803acc180>
    <o05f84fa51b8493184c53e88c1048d4a xmlns="e36bfbf9-5e42-489c-a259-4c54eb22cb57">
      <Terms xmlns="http://schemas.microsoft.com/office/infopath/2007/PartnerControls"/>
    </o05f84fa51b8493184c53e88c1048d4a>
    <g9dd8d57dc62470db6c80d9bb76f6f98 xmlns="e36bfbf9-5e42-489c-a259-4c54eb22cb57">
      <Terms xmlns="http://schemas.microsoft.com/office/infopath/2007/PartnerControls"/>
    </g9dd8d57dc62470db6c80d9bb76f6f98>
    <ha6fe286c6b34f98b7bef39f1ccb86a0 xmlns="e36bfbf9-5e42-489c-a259-4c54eb22cb57">
      <Terms xmlns="http://schemas.microsoft.com/office/infopath/2007/PartnerControls"/>
    </ha6fe286c6b34f98b7bef39f1ccb86a0>
    <o915802bd8fb417bbe5f6f423fd076a0 xmlns="e36bfbf9-5e42-489c-a259-4c54eb22cb57">
      <Terms xmlns="http://schemas.microsoft.com/office/infopath/2007/PartnerControls"/>
    </o915802bd8fb417bbe5f6f423fd076a0>
    <i23d7ba649194ae1bace8707520bbe5b xmlns="e36bfbf9-5e42-489c-a259-4c54eb22cb57">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i23d7ba649194ae1bace8707520bbe5b>
    <l3c4e8b902d24cac82560b32d42c7cb4 xmlns="e36bfbf9-5e42-489c-a259-4c54eb22cb57">
      <Terms xmlns="http://schemas.microsoft.com/office/infopath/2007/PartnerControls">
        <TermInfo xmlns="http://schemas.microsoft.com/office/infopath/2007/PartnerControls">
          <TermName xmlns="http://schemas.microsoft.com/office/infopath/2007/PartnerControls">San Francisco</TermName>
          <TermId xmlns="http://schemas.microsoft.com/office/infopath/2007/PartnerControls">84dfcb53-432b-499d-8965-93d483d36b4a</TermId>
        </TermInfo>
      </Terms>
    </l3c4e8b902d24cac82560b32d42c7cb4>
    <LikesCount xmlns="http://schemas.microsoft.com/sharepoint/v3" xsi:nil="true"/>
    <Ratings xmlns="http://schemas.microsoft.com/sharepoint/v3" xsi:nil="true"/>
    <LikedBy xmlns="http://schemas.microsoft.com/sharepoint/v3">
      <UserInfo>
        <DisplayName/>
        <AccountId xsi:nil="true"/>
        <AccountType/>
      </UserInfo>
    </LikedBy>
    <TaxKeywordTaxHTField xmlns="230e9df3-be65-4c73-a93b-d1236ebd677e">
      <Terms xmlns="http://schemas.microsoft.com/office/infopath/2007/PartnerControls">
        <TermInfo xmlns="http://schemas.microsoft.com/office/infopath/2007/PartnerControls">
          <TermName xmlns="http://schemas.microsoft.com/office/infopath/2007/PartnerControls">Build 2014</TermName>
          <TermId xmlns="http://schemas.microsoft.com/office/infopath/2007/PartnerControls">8770012f-d296-48ca-a06e-3861b41b8494</TermId>
        </TermInfo>
      </Terms>
    </TaxKeywordTaxHTField>
    <RatedBy xmlns="http://schemas.microsoft.com/sharepoint/v3">
      <UserInfo>
        <DisplayName/>
        <AccountId xsi:nil="true"/>
        <AccountType/>
      </UserInfo>
    </RatedBy>
  </documentManagement>
</p:properties>
</file>

<file path=customXml/itemProps1.xml><?xml version="1.0" encoding="utf-8"?>
<ds:datastoreItem xmlns:ds="http://schemas.openxmlformats.org/officeDocument/2006/customXml" ds:itemID="{08D1A452-E14D-4855-86D9-B23C243AD4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36bfbf9-5e42-489c-a259-4c54eb22cb57"/>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3.xml><?xml version="1.0" encoding="utf-8"?>
<ds:datastoreItem xmlns:ds="http://schemas.openxmlformats.org/officeDocument/2006/customXml" ds:itemID="{F990F116-B58F-4255-B05B-DA3808E0E5C6}">
  <ds:schemaRefs>
    <ds:schemaRef ds:uri="http://schemas.microsoft.com/office/2006/metadata/properties"/>
    <ds:schemaRef ds:uri="http://purl.org/dc/dcmitype/"/>
    <ds:schemaRef ds:uri="230e9df3-be65-4c73-a93b-d1236ebd677e"/>
    <ds:schemaRef ds:uri="http://schemas.microsoft.com/sharepoint/v3"/>
    <ds:schemaRef ds:uri="http://www.w3.org/XML/1998/namespace"/>
    <ds:schemaRef ds:uri="http://purl.org/dc/elements/1.1/"/>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e36bfbf9-5e42-489c-a259-4c54eb22cb57"/>
  </ds:schemaRefs>
</ds:datastoreItem>
</file>

<file path=docProps/app.xml><?xml version="1.0" encoding="utf-8"?>
<Properties xmlns="http://schemas.openxmlformats.org/officeDocument/2006/extended-properties" xmlns:vt="http://schemas.openxmlformats.org/officeDocument/2006/docPropsVTypes">
  <Template>Build_2014_Template</Template>
  <TotalTime>7</TotalTime>
  <Words>4506</Words>
  <Application>Microsoft Office PowerPoint</Application>
  <PresentationFormat>Custom</PresentationFormat>
  <Paragraphs>489</Paragraphs>
  <Slides>41</Slides>
  <Notes>22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41</vt:i4>
      </vt:variant>
    </vt:vector>
  </HeadingPairs>
  <TitlesOfParts>
    <vt:vector size="53" baseType="lpstr">
      <vt:lpstr>ＭＳ Ｐゴシック</vt:lpstr>
      <vt:lpstr>Arial</vt:lpstr>
      <vt:lpstr>Avenir LT Pro 45 Book</vt:lpstr>
      <vt:lpstr>Calibri</vt:lpstr>
      <vt:lpstr>Consolas</vt:lpstr>
      <vt:lpstr>Segoe</vt:lpstr>
      <vt:lpstr>Segoe Light</vt:lpstr>
      <vt:lpstr>Segoe UI</vt:lpstr>
      <vt:lpstr>Segoe UI Light</vt:lpstr>
      <vt:lpstr>Wingdings</vt:lpstr>
      <vt:lpstr>5-30536_Build_2014_Breakout_Template_White_16x9</vt:lpstr>
      <vt:lpstr>1_5-30536_Build_2014_Breakout_Template_Blue_16x9</vt:lpstr>
      <vt:lpstr>PowerPoint Presentation</vt:lpstr>
      <vt:lpstr>Mobile push notifications to any client with Azure Notification Hubs</vt:lpstr>
      <vt:lpstr>From any back-end to all mobile platforms</vt:lpstr>
      <vt:lpstr>Push to single users or millions at a time</vt:lpstr>
      <vt:lpstr>Agenda </vt:lpstr>
      <vt:lpstr>Push notifications are essential in all apps</vt:lpstr>
      <vt:lpstr>Mobile push is everywhere</vt:lpstr>
      <vt:lpstr>Push notification lifecycle</vt:lpstr>
      <vt:lpstr>Challenges of push notifications</vt:lpstr>
      <vt:lpstr>Using Notification Hubs</vt:lpstr>
      <vt:lpstr>Advantages of using Notification Hubs</vt:lpstr>
      <vt:lpstr>Case studies</vt:lpstr>
      <vt:lpstr>What’s new</vt:lpstr>
      <vt:lpstr>Demo: Get Started</vt:lpstr>
      <vt:lpstr>Some snippets</vt:lpstr>
      <vt:lpstr>Agenda </vt:lpstr>
      <vt:lpstr>Tags</vt:lpstr>
      <vt:lpstr>Some snippets</vt:lpstr>
      <vt:lpstr>“How do I read tags from my hub?”</vt:lpstr>
      <vt:lpstr>Demo: Coupons</vt:lpstr>
      <vt:lpstr>Tags can be user preferences or system information</vt:lpstr>
      <vt:lpstr>Tag expressions</vt:lpstr>
      <vt:lpstr>Agenda </vt:lpstr>
      <vt:lpstr>When to register from your app back-end</vt:lpstr>
      <vt:lpstr>Registering from the back-end</vt:lpstr>
      <vt:lpstr>Back-end driven tag updates</vt:lpstr>
      <vt:lpstr>Demo: Coupons app registering from back-end</vt:lpstr>
      <vt:lpstr>Super easy with Mobile Services integration</vt:lpstr>
      <vt:lpstr>Agenda </vt:lpstr>
      <vt:lpstr>Using templates for multi-platform push</vt:lpstr>
      <vt:lpstr>Using templates for localization</vt:lpstr>
      <vt:lpstr>Agenda </vt:lpstr>
      <vt:lpstr>Push to Sync</vt:lpstr>
      <vt:lpstr>Rich push &amp; Secure push</vt:lpstr>
      <vt:lpstr>Demo: Push to Sync</vt:lpstr>
      <vt:lpstr>Pulling it all together - Retargeting</vt:lpstr>
      <vt:lpstr>Telemetry, security, and scale</vt:lpstr>
      <vt:lpstr>Resources</vt:lpstr>
      <vt:lpstr>Related sessions</vt:lpstr>
      <vt:lpstr>PowerPoint Presentation</vt:lpstr>
      <vt:lpstr>PowerPoint Presentation</vt:lpstr>
    </vt:vector>
  </TitlesOfParts>
  <Manager>&lt;Speech writer name goes here&gt;</Manager>
  <Company>MS Events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push notifications to any client with Azure Notification Hubs</dc:title>
  <dc:subject>Build 2014</dc:subject>
  <dc:creator>Administrator</dc:creator>
  <cp:keywords>Build 2014</cp:keywords>
  <dc:description>Template: Mitchell Derrey, Silver Fox Productions
Formatting: 
Event Dates: April 2nd - 4th, 2014
Event Location: Moscone Conference Center, San Francisco, CA
Audience Type: Internal</dc:description>
  <cp:lastModifiedBy>Administrator</cp:lastModifiedBy>
  <cp:revision>3</cp:revision>
  <dcterms:created xsi:type="dcterms:W3CDTF">2014-04-02T17:46:05Z</dcterms:created>
  <dcterms:modified xsi:type="dcterms:W3CDTF">2014-04-03T00:42:56Z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0x010100CBE8A0D253ED1A4AAAE93FF9B973EB7E0027C1F5D9CEFE6046B3BCA4D310D11AA7</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28;#Moscone Center|d4f36a2e-dd0d-4424-990f-7c93b4e9f063</vt:lpwstr>
  </property>
  <property fmtid="{D5CDD505-2E9C-101B-9397-08002B2CF9AE}" pid="7" name="Track">
    <vt:lpwstr/>
  </property>
  <property fmtid="{D5CDD505-2E9C-101B-9397-08002B2CF9AE}" pid="8" name="Event Location">
    <vt:lpwstr>6;#San Francisco|84dfcb53-432b-499d-8965-93d483d36b4a</vt:lpwstr>
  </property>
  <property fmtid="{D5CDD505-2E9C-101B-9397-08002B2CF9AE}" pid="9" name="Campaign">
    <vt:lpwstr/>
  </property>
  <property fmtid="{D5CDD505-2E9C-101B-9397-08002B2CF9AE}" pid="10" name="Audience1">
    <vt:lpwstr/>
  </property>
  <property fmtid="{D5CDD505-2E9C-101B-9397-08002B2CF9AE}" pid="11" name="Event Name">
    <vt:lpwstr>27;#BUILD|58542b36-5bf5-46a6-a53f-a41fb7a73785</vt:lpwstr>
  </property>
  <property fmtid="{D5CDD505-2E9C-101B-9397-08002B2CF9AE}" pid="12" name="TaxKeyword">
    <vt:lpwstr>55;#Build 2014|8770012f-d296-48ca-a06e-3861b41b8494</vt:lpwstr>
  </property>
</Properties>
</file>