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3.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14.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9" r:id="rId5"/>
    <p:sldMasterId id="2147484234" r:id="rId6"/>
    <p:sldMasterId id="2147484252" r:id="rId7"/>
  </p:sldMasterIdLst>
  <p:notesMasterIdLst>
    <p:notesMasterId r:id="rId48"/>
  </p:notesMasterIdLst>
  <p:handoutMasterIdLst>
    <p:handoutMasterId r:id="rId49"/>
  </p:handoutMasterIdLst>
  <p:sldIdLst>
    <p:sldId id="256" r:id="rId8"/>
    <p:sldId id="257" r:id="rId9"/>
    <p:sldId id="258" r:id="rId10"/>
    <p:sldId id="260" r:id="rId11"/>
    <p:sldId id="261" r:id="rId12"/>
    <p:sldId id="262" r:id="rId13"/>
    <p:sldId id="263" r:id="rId14"/>
    <p:sldId id="264" r:id="rId15"/>
    <p:sldId id="265" r:id="rId16"/>
    <p:sldId id="267" r:id="rId17"/>
    <p:sldId id="268" r:id="rId18"/>
    <p:sldId id="269" r:id="rId19"/>
    <p:sldId id="270" r:id="rId20"/>
    <p:sldId id="271" r:id="rId21"/>
    <p:sldId id="272" r:id="rId22"/>
    <p:sldId id="278" r:id="rId23"/>
    <p:sldId id="273" r:id="rId24"/>
    <p:sldId id="274" r:id="rId25"/>
    <p:sldId id="275" r:id="rId26"/>
    <p:sldId id="276" r:id="rId27"/>
    <p:sldId id="277" r:id="rId28"/>
    <p:sldId id="279" r:id="rId29"/>
    <p:sldId id="280" r:id="rId30"/>
    <p:sldId id="281" r:id="rId31"/>
    <p:sldId id="282" r:id="rId32"/>
    <p:sldId id="283" r:id="rId33"/>
    <p:sldId id="297" r:id="rId34"/>
    <p:sldId id="284" r:id="rId35"/>
    <p:sldId id="285" r:id="rId36"/>
    <p:sldId id="286" r:id="rId37"/>
    <p:sldId id="287" r:id="rId38"/>
    <p:sldId id="288" r:id="rId39"/>
    <p:sldId id="289" r:id="rId40"/>
    <p:sldId id="296" r:id="rId41"/>
    <p:sldId id="295" r:id="rId42"/>
    <p:sldId id="290" r:id="rId43"/>
    <p:sldId id="291" r:id="rId44"/>
    <p:sldId id="292" r:id="rId45"/>
    <p:sldId id="293" r:id="rId46"/>
    <p:sldId id="294" r:id="rId4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D2D2D2"/>
    <a:srgbClr val="BAD80A"/>
    <a:srgbClr val="7FBA00"/>
    <a:srgbClr val="FFFFFF"/>
    <a:srgbClr val="FFB900"/>
    <a:srgbClr val="DC3C00"/>
    <a:srgbClr val="000000"/>
    <a:srgbClr val="008272"/>
    <a:srgbClr val="737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232" autoAdjust="0"/>
    <p:restoredTop sz="96781" autoAdjust="0"/>
  </p:normalViewPr>
  <p:slideViewPr>
    <p:cSldViewPr snapToObjects="1">
      <p:cViewPr varScale="1">
        <p:scale>
          <a:sx n="127" d="100"/>
          <a:sy n="127" d="100"/>
        </p:scale>
        <p:origin x="636" y="114"/>
      </p:cViewPr>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5" d="100"/>
          <a:sy n="65" d="100"/>
        </p:scale>
        <p:origin x="3276" y="6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notesMaster" Target="notesMasters/notesMaster1.xml"/><Relationship Id="rId8" Type="http://schemas.openxmlformats.org/officeDocument/2006/relationships/slide" Target="slides/slide1.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cat>
            <c:strRef>
              <c:f>Sheet1!$A$2:$A$6</c:f>
              <c:strCache>
                <c:ptCount val="5"/>
                <c:pt idx="0">
                  <c:v>CA</c:v>
                </c:pt>
                <c:pt idx="1">
                  <c:v>NY</c:v>
                </c:pt>
                <c:pt idx="2">
                  <c:v>TX</c:v>
                </c:pt>
                <c:pt idx="3">
                  <c:v>NJ</c:v>
                </c:pt>
                <c:pt idx="4">
                  <c:v>PE</c:v>
                </c:pt>
              </c:strCache>
            </c:strRef>
          </c:cat>
          <c:val>
            <c:numRef>
              <c:f>Sheet1!$B$2:$B$6</c:f>
              <c:numCache>
                <c:formatCode>General</c:formatCode>
                <c:ptCount val="5"/>
                <c:pt idx="0">
                  <c:v>8.2000000000000011</c:v>
                </c:pt>
                <c:pt idx="1">
                  <c:v>3.2</c:v>
                </c:pt>
                <c:pt idx="2">
                  <c:v>1.4</c:v>
                </c:pt>
                <c:pt idx="3">
                  <c:v>1.2</c:v>
                </c:pt>
                <c:pt idx="4">
                  <c:v>2.4</c:v>
                </c:pt>
              </c:numCache>
            </c:numRef>
          </c:val>
        </c:ser>
        <c:dLbls>
          <c:showLegendKey val="0"/>
          <c:showVal val="0"/>
          <c:showCatName val="0"/>
          <c:showSerName val="0"/>
          <c:showPercent val="0"/>
          <c:showBubbleSize val="0"/>
          <c:showLeaderLines val="1"/>
        </c:dLbls>
        <c:firstSliceAng val="0"/>
        <c:holeSize val="50"/>
      </c:doughnutChart>
    </c:plotArea>
    <c:legend>
      <c:legendPos val="r"/>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cat>
            <c:strRef>
              <c:f>Sheet1!$A$2:$A$6</c:f>
              <c:strCache>
                <c:ptCount val="5"/>
                <c:pt idx="0">
                  <c:v>San Francisco</c:v>
                </c:pt>
                <c:pt idx="1">
                  <c:v>San Jose</c:v>
                </c:pt>
                <c:pt idx="2">
                  <c:v>Cupertino</c:v>
                </c:pt>
                <c:pt idx="3">
                  <c:v>Sacramento</c:v>
                </c:pt>
                <c:pt idx="4">
                  <c:v>Los Angeles</c:v>
                </c:pt>
              </c:strCache>
            </c:strRef>
          </c:cat>
          <c:val>
            <c:numRef>
              <c:f>Sheet1!$B$2:$B$6</c:f>
              <c:numCache>
                <c:formatCode>General</c:formatCode>
                <c:ptCount val="5"/>
                <c:pt idx="0">
                  <c:v>10.199999999999999</c:v>
                </c:pt>
                <c:pt idx="1">
                  <c:v>6.2</c:v>
                </c:pt>
                <c:pt idx="2">
                  <c:v>1.4</c:v>
                </c:pt>
                <c:pt idx="3">
                  <c:v>3.2</c:v>
                </c:pt>
                <c:pt idx="4">
                  <c:v>2.4</c:v>
                </c:pt>
              </c:numCache>
            </c:numRef>
          </c:val>
        </c:ser>
        <c:dLbls>
          <c:showLegendKey val="0"/>
          <c:showVal val="0"/>
          <c:showCatName val="0"/>
          <c:showSerName val="0"/>
          <c:showPercent val="0"/>
          <c:showBubbleSize val="0"/>
          <c:showLeaderLines val="1"/>
        </c:dLbls>
        <c:firstSliceAng val="0"/>
        <c:holeSize val="50"/>
      </c:doughnutChart>
    </c:plotArea>
    <c:legend>
      <c:legendPos val="r"/>
      <c:overlay val="0"/>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cat>
            <c:strRef>
              <c:f>Sheet1!$A$2:$A$3</c:f>
              <c:strCache>
                <c:ptCount val="2"/>
                <c:pt idx="0">
                  <c:v>Male</c:v>
                </c:pt>
                <c:pt idx="1">
                  <c:v>Female</c:v>
                </c:pt>
              </c:strCache>
            </c:strRef>
          </c:cat>
          <c:val>
            <c:numRef>
              <c:f>Sheet1!$B$2:$B$3</c:f>
              <c:numCache>
                <c:formatCode>General</c:formatCode>
                <c:ptCount val="2"/>
                <c:pt idx="0">
                  <c:v>80</c:v>
                </c:pt>
                <c:pt idx="1">
                  <c:v>20</c:v>
                </c:pt>
              </c:numCache>
            </c:numRef>
          </c:val>
        </c:ser>
        <c:dLbls>
          <c:showLegendKey val="0"/>
          <c:showVal val="0"/>
          <c:showCatName val="0"/>
          <c:showSerName val="0"/>
          <c:showPercent val="0"/>
          <c:showBubbleSize val="0"/>
          <c:showLeaderLines val="1"/>
        </c:dLbls>
        <c:firstSliceAng val="0"/>
        <c:holeSize val="50"/>
      </c:doughnutChart>
    </c:plotArea>
    <c:legend>
      <c:legendPos val="r"/>
      <c:overlay val="0"/>
    </c:legend>
    <c:plotVisOnly val="1"/>
    <c:dispBlanksAs val="gap"/>
    <c:showDLblsOverMax val="0"/>
  </c:chart>
  <c:txPr>
    <a:bodyPr/>
    <a:lstStyle/>
    <a:p>
      <a:pPr>
        <a:defRPr sz="1800"/>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172694-61BA-4353-BA89-77A3A7646F9B}" type="datetime1">
              <a:rPr lang="en-US" smtClean="0">
                <a:latin typeface="Segoe UI" pitchFamily="34" charset="0"/>
              </a:rPr>
              <a:t>4/4/2014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
        <p:nvSpPr>
          <p:cNvPr id="5"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2014</a:t>
            </a:r>
            <a:endParaRPr lang="en-US"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9F00D60D-1703-4D24-8308-FEE06A50A69C}" type="datetime1">
              <a:rPr lang="en-US" smtClean="0"/>
              <a:t>4/4/2014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C6996B83-60CF-42A8-BA06-F99D0BEC30B3}" type="datetime1">
              <a:rPr lang="en-US" smtClean="0">
                <a:solidFill>
                  <a:prstClr val="black"/>
                </a:solidFill>
              </a:rPr>
              <a:pPr/>
              <a:t>4/4/2014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7" name="Header Placeholder 6"/>
          <p:cNvSpPr>
            <a:spLocks noGrp="1"/>
          </p:cNvSpPr>
          <p:nvPr>
            <p:ph type="hdr" sz="quarter" idx="13"/>
          </p:nvPr>
        </p:nvSpPr>
        <p:spPr/>
        <p:txBody>
          <a:bodyPr/>
          <a:lstStyle/>
          <a:p>
            <a:r>
              <a:rPr lang="en-US" dirty="0" smtClean="0">
                <a:solidFill>
                  <a:prstClr val="black"/>
                </a:solidFill>
              </a:rPr>
              <a:t>Build 2014</a:t>
            </a:r>
            <a:endParaRPr lang="en-US" dirty="0">
              <a:solidFill>
                <a:prstClr val="black"/>
              </a:solidFill>
            </a:endParaRPr>
          </a:p>
        </p:txBody>
      </p:sp>
    </p:spTree>
    <p:extLst>
      <p:ext uri="{BB962C8B-B14F-4D97-AF65-F5344CB8AC3E}">
        <p14:creationId xmlns:p14="http://schemas.microsoft.com/office/powerpoint/2010/main" val="40924316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456147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Build 2014</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t>4/4/2014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7334488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9633907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3520289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189202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27861748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1601311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20969336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Microsoft RE&amp;F | Energy-Smart Buildings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mtClean="0">
                <a:solidFill>
                  <a:prstClr val="black"/>
                </a:soli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mtClean="0">
                <a:solidFill>
                  <a:prstClr val="black"/>
                </a:soli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dirty="0" smtClean="0">
              <a:solidFill>
                <a:prstClr val="black"/>
              </a:soli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5420C21-A808-4A63-AFDE-E8F756867C2E}"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36196846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F1BDC52-83B8-44DD-85E6-6BB61FA3B0BF}"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3561398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B079C3B8-7366-4A44-A34B-3977080C19E7}" type="datetime1">
              <a:rPr lang="en-US" smtClean="0">
                <a:solidFill>
                  <a:prstClr val="black"/>
                </a:solidFill>
              </a:rPr>
              <a:pPr/>
              <a:t>4/4/2014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
        <p:nvSpPr>
          <p:cNvPr id="7" name="Header Placeholder 6"/>
          <p:cNvSpPr>
            <a:spLocks noGrp="1"/>
          </p:cNvSpPr>
          <p:nvPr>
            <p:ph type="hdr" sz="quarter" idx="13"/>
          </p:nvPr>
        </p:nvSpPr>
        <p:spPr/>
        <p:txBody>
          <a:bodyPr/>
          <a:lstStyle/>
          <a:p>
            <a:r>
              <a:rPr lang="en-US" smtClean="0">
                <a:solidFill>
                  <a:prstClr val="black"/>
                </a:solidFill>
              </a:rPr>
              <a:t>Build 2014</a:t>
            </a:r>
            <a:endParaRPr lang="en-US" dirty="0">
              <a:solidFill>
                <a:prstClr val="black"/>
              </a:solidFill>
            </a:endParaRPr>
          </a:p>
        </p:txBody>
      </p:sp>
    </p:spTree>
    <p:extLst>
      <p:ext uri="{BB962C8B-B14F-4D97-AF65-F5344CB8AC3E}">
        <p14:creationId xmlns:p14="http://schemas.microsoft.com/office/powerpoint/2010/main" val="23784040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E681F076-A749-46D9-9426-289EF990D8A2}" type="slidenum">
              <a:rPr lang="en-US" sz="1200">
                <a:solidFill>
                  <a:prstClr val="black"/>
                </a:solidFill>
              </a:rPr>
              <a:pPr/>
              <a:t>38</a:t>
            </a:fld>
            <a:endParaRPr lang="en-US" sz="1200">
              <a:solidFill>
                <a:prstClr val="black"/>
              </a:solidFill>
            </a:endParaRPr>
          </a:p>
        </p:txBody>
      </p:sp>
    </p:spTree>
    <p:extLst>
      <p:ext uri="{BB962C8B-B14F-4D97-AF65-F5344CB8AC3E}">
        <p14:creationId xmlns:p14="http://schemas.microsoft.com/office/powerpoint/2010/main" val="41748632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6492438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5BCC1A05-2D65-4971-B6B4-E191306B3EF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526946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723554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806185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42451743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042417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56871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8606941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Master" Target="../slideMasters/slideMaster3.xml"/><Relationship Id="rId7" Type="http://schemas.openxmlformats.org/officeDocument/2006/relationships/oleObject" Target="../embeddings/oleObject1.bin"/><Relationship Id="rId2" Type="http://schemas.openxmlformats.org/officeDocument/2006/relationships/tags" Target="../tags/tag1.xml"/><Relationship Id="rId1" Type="http://schemas.openxmlformats.org/officeDocument/2006/relationships/vmlDrawing" Target="../drawings/vmlDrawing1.v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png"/></Relationships>
</file>

<file path=ppt/slideLayouts/_rels/slideLayout43.xml.rels><?xml version="1.0" encoding="UTF-8" standalone="yes"?>
<Relationships xmlns="http://schemas.openxmlformats.org/package/2006/relationships"><Relationship Id="rId3" Type="http://schemas.openxmlformats.org/officeDocument/2006/relationships/slideMaster" Target="../slideMasters/slideMaster3.xml"/><Relationship Id="rId7" Type="http://schemas.openxmlformats.org/officeDocument/2006/relationships/image" Target="../media/image3.emf"/><Relationship Id="rId2" Type="http://schemas.openxmlformats.org/officeDocument/2006/relationships/tags" Target="../tags/tag2.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microsoft.com/office/2007/relationships/hdphoto" Target="../media/hdphoto1.wdp"/><Relationship Id="rId4" Type="http://schemas.openxmlformats.org/officeDocument/2006/relationships/image" Target="../media/image5.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slideMaster" Target="../slideMasters/slideMaster4.xml"/><Relationship Id="rId7" Type="http://schemas.openxmlformats.org/officeDocument/2006/relationships/image" Target="../media/image3.emf"/><Relationship Id="rId2" Type="http://schemas.openxmlformats.org/officeDocument/2006/relationships/tags" Target="../tags/tag3.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microsoft.com/office/2007/relationships/hdphoto" Target="../media/hdphoto1.wdp"/><Relationship Id="rId4" Type="http://schemas.openxmlformats.org/officeDocument/2006/relationships/image" Target="../media/image5.png"/></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3" Type="http://schemas.openxmlformats.org/officeDocument/2006/relationships/slideMaster" Target="../slideMasters/slideMaster4.xml"/><Relationship Id="rId7" Type="http://schemas.openxmlformats.org/officeDocument/2006/relationships/image" Target="../media/image3.emf"/><Relationship Id="rId2" Type="http://schemas.openxmlformats.org/officeDocument/2006/relationships/tags" Target="../tags/tag4.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microsoft.com/office/2007/relationships/hdphoto" Target="../media/hdphoto1.wdp"/><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06697334"/>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390312070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55459729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861920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12138268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018252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1372855731"/>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32227972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6215611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dirty="0" smtClean="0"/>
              <a:t>Click to edit Master text styles</a:t>
            </a:r>
          </a:p>
        </p:txBody>
      </p:sp>
    </p:spTree>
    <p:extLst>
      <p:ext uri="{BB962C8B-B14F-4D97-AF65-F5344CB8AC3E}">
        <p14:creationId xmlns:p14="http://schemas.microsoft.com/office/powerpoint/2010/main" val="1462853086"/>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60856795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7218113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279610937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49634120"/>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7113524"/>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99142036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65911206"/>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23799795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15645831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81903380"/>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3130708146"/>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2526123247"/>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715626396"/>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823204902"/>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63607775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403032579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32529844"/>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418630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18900045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2428715814"/>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26919634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1068588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sz="5507"/>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1147686"/>
          </a:xfrm>
        </p:spPr>
        <p:txBody>
          <a:bodyPr/>
          <a:lstStyle>
            <a:lvl1pPr marL="3238" indent="0">
              <a:spcBef>
                <a:spcPts val="0"/>
              </a:spcBef>
              <a:spcAft>
                <a:spcPts val="918"/>
              </a:spcAft>
              <a:buSzPct val="80000"/>
              <a:buFont typeface="Arial" pitchFamily="34" charset="0"/>
              <a:buNone/>
              <a:defRPr sz="4080" spc="-102" baseline="0">
                <a:gradFill>
                  <a:gsLst>
                    <a:gs pos="0">
                      <a:srgbClr val="595959"/>
                    </a:gs>
                    <a:gs pos="86000">
                      <a:srgbClr val="595959"/>
                    </a:gs>
                  </a:gsLst>
                  <a:lin ang="5400000" scaled="0"/>
                </a:gradFill>
                <a:latin typeface="Segoe UI Light" pitchFamily="34" charset="0"/>
              </a:defRPr>
            </a:lvl1pPr>
            <a:lvl2pPr marL="3238" indent="0">
              <a:spcBef>
                <a:spcPts val="0"/>
              </a:spcBef>
              <a:buSzPct val="80000"/>
              <a:buFont typeface="Arial" pitchFamily="34" charset="0"/>
              <a:buNone/>
              <a:defRPr sz="2040" spc="-51" baseline="0">
                <a:gradFill>
                  <a:gsLst>
                    <a:gs pos="0">
                      <a:srgbClr val="595959"/>
                    </a:gs>
                    <a:gs pos="86000">
                      <a:srgbClr val="595959"/>
                    </a:gs>
                  </a:gsLst>
                  <a:lin ang="5400000" scaled="0"/>
                </a:gradFill>
              </a:defRPr>
            </a:lvl2pPr>
            <a:lvl3pPr marL="1283940" indent="-411249">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3pPr>
            <a:lvl4pPr marL="1636902" indent="-352962">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4pPr>
            <a:lvl5pPr marL="1980149" indent="-343247">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5" cstate="print">
            <a:duotone>
              <a:prstClr val="black"/>
              <a:schemeClr val="tx2">
                <a:tint val="45000"/>
                <a:satMod val="400000"/>
              </a:schemeClr>
            </a:duotone>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29207" y="6499407"/>
            <a:ext cx="1716094" cy="199393"/>
          </a:xfrm>
          <a:prstGeom prst="rect">
            <a:avLst/>
          </a:prstGeom>
        </p:spPr>
      </p:pic>
      <p:graphicFrame>
        <p:nvGraphicFramePr>
          <p:cNvPr id="6" name="Object 5" hidden="1"/>
          <p:cNvGraphicFramePr>
            <a:graphicFrameLocks noChangeAspect="1"/>
          </p:cNvGraphicFramePr>
          <p:nvPr userDrawn="1">
            <p:custDataLst>
              <p:tags r:id="rId2"/>
            </p:custDataLst>
            <p:extLst/>
          </p:nvPr>
        </p:nvGraphicFramePr>
        <p:xfrm>
          <a:off x="0" y="0"/>
          <a:ext cx="161975" cy="161910"/>
        </p:xfrm>
        <a:graphic>
          <a:graphicData uri="http://schemas.openxmlformats.org/presentationml/2006/ole">
            <mc:AlternateContent xmlns:mc="http://schemas.openxmlformats.org/markup-compatibility/2006">
              <mc:Choice xmlns:v="urn:schemas-microsoft-com:vml" Requires="v">
                <p:oleObj spid="_x0000_s1062"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61975" cy="161910"/>
                      </a:xfrm>
                      <a:prstGeom prst="rect">
                        <a:avLst/>
                      </a:prstGeom>
                    </p:spPr>
                  </p:pic>
                </p:oleObj>
              </mc:Fallback>
            </mc:AlternateContent>
          </a:graphicData>
        </a:graphic>
      </p:graphicFrame>
    </p:spTree>
    <p:extLst>
      <p:ext uri="{BB962C8B-B14F-4D97-AF65-F5344CB8AC3E}">
        <p14:creationId xmlns:p14="http://schemas.microsoft.com/office/powerpoint/2010/main" val="965655758"/>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sz="5507"/>
            </a:lvl1pPr>
          </a:lstStyle>
          <a:p>
            <a:r>
              <a:rPr lang="en-US" smtClean="0"/>
              <a:t>Click to edit Master title style</a:t>
            </a:r>
            <a:endParaRPr lang="en-US" dirty="0"/>
          </a:p>
        </p:txBody>
      </p:sp>
      <p:pic>
        <p:nvPicPr>
          <p:cNvPr id="3" name="Picture 2"/>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29207" y="6499407"/>
            <a:ext cx="1716094" cy="199393"/>
          </a:xfrm>
          <a:prstGeom prst="rect">
            <a:avLst/>
          </a:prstGeom>
        </p:spPr>
      </p:pic>
      <p:graphicFrame>
        <p:nvGraphicFramePr>
          <p:cNvPr id="4" name="Object 3" hidden="1"/>
          <p:cNvGraphicFramePr>
            <a:graphicFrameLocks noChangeAspect="1"/>
          </p:cNvGraphicFramePr>
          <p:nvPr userDrawn="1">
            <p:custDataLst>
              <p:tags r:id="rId2"/>
            </p:custDataLst>
            <p:extLst/>
          </p:nvPr>
        </p:nvGraphicFramePr>
        <p:xfrm>
          <a:off x="0" y="0"/>
          <a:ext cx="161975" cy="161910"/>
        </p:xfrm>
        <a:graphic>
          <a:graphicData uri="http://schemas.openxmlformats.org/presentationml/2006/ole">
            <mc:AlternateContent xmlns:mc="http://schemas.openxmlformats.org/markup-compatibility/2006">
              <mc:Choice xmlns:v="urn:schemas-microsoft-com:vml" Requires="v">
                <p:oleObj spid="_x0000_s2086"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61975" cy="161910"/>
                      </a:xfrm>
                      <a:prstGeom prst="rect">
                        <a:avLst/>
                      </a:prstGeom>
                    </p:spPr>
                  </p:pic>
                </p:oleObj>
              </mc:Fallback>
            </mc:AlternateContent>
          </a:graphicData>
        </a:graphic>
      </p:graphicFrame>
    </p:spTree>
    <p:extLst>
      <p:ext uri="{BB962C8B-B14F-4D97-AF65-F5344CB8AC3E}">
        <p14:creationId xmlns:p14="http://schemas.microsoft.com/office/powerpoint/2010/main" val="259627560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Blank-light">
    <p:spTree>
      <p:nvGrpSpPr>
        <p:cNvPr id="1" name=""/>
        <p:cNvGrpSpPr/>
        <p:nvPr/>
      </p:nvGrpSpPr>
      <p:grpSpPr>
        <a:xfrm>
          <a:off x="0" y="0"/>
          <a:ext cx="0" cy="0"/>
          <a:chOff x="0" y="0"/>
          <a:chExt cx="0" cy="0"/>
        </a:xfrm>
      </p:grpSpPr>
      <p:sp>
        <p:nvSpPr>
          <p:cNvPr id="4" name="AutoShape 1"/>
          <p:cNvSpPr>
            <a:spLocks/>
          </p:cNvSpPr>
          <p:nvPr userDrawn="1"/>
        </p:nvSpPr>
        <p:spPr bwMode="auto">
          <a:xfrm>
            <a:off x="10760466" y="6735469"/>
            <a:ext cx="1442825" cy="1821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w="12700" cap="flat" cmpd="sng">
            <a:noFill/>
            <a:prstDash val="solid"/>
            <a:miter lim="0"/>
            <a:headEnd/>
            <a:tailEnd/>
          </a:ln>
          <a:effectLst/>
        </p:spPr>
        <p:txBody>
          <a:bodyPr lIns="0" tIns="0" rIns="0" bIns="0">
            <a:prstTxWarp prst="textNoShape">
              <a:avLst/>
            </a:prstTxWarp>
          </a:bodyPr>
          <a:lstStyle/>
          <a:p>
            <a:pPr algn="r">
              <a:defRPr/>
            </a:pPr>
            <a:r>
              <a:rPr lang="en-US" sz="714" b="1" dirty="0">
                <a:solidFill>
                  <a:srgbClr val="A9A9A9"/>
                </a:solidFill>
                <a:latin typeface="Helvetica Neue" pitchFamily="26" charset="0"/>
                <a:ea typeface="Helvetica Neue" pitchFamily="26" charset="0"/>
                <a:cs typeface="Helvetica Neue" pitchFamily="26" charset="0"/>
                <a:sym typeface="Helvetica Neue" pitchFamily="26" charset="0"/>
              </a:rPr>
              <a:t>New Relic, Inc.   |    Confidential</a:t>
            </a:r>
            <a:endParaRPr lang="en-US" sz="918" dirty="0">
              <a:solidFill>
                <a:srgbClr val="404040"/>
              </a:solidFill>
              <a:latin typeface="Gill Sans" pitchFamily="26" charset="0"/>
              <a:ea typeface="Gill Sans" pitchFamily="26" charset="0"/>
              <a:cs typeface="Gill Sans" pitchFamily="26" charset="0"/>
              <a:sym typeface="Gill Sans" pitchFamily="26" charset="0"/>
            </a:endParaRPr>
          </a:p>
        </p:txBody>
      </p:sp>
      <p:sp>
        <p:nvSpPr>
          <p:cNvPr id="5" name="AutoShape 3"/>
          <p:cNvSpPr>
            <a:spLocks/>
          </p:cNvSpPr>
          <p:nvPr userDrawn="1"/>
        </p:nvSpPr>
        <p:spPr bwMode="auto">
          <a:xfrm>
            <a:off x="9618026" y="6737897"/>
            <a:ext cx="1059853" cy="318154"/>
          </a:xfrm>
          <a:custGeom>
            <a:avLst/>
            <a:gdLst>
              <a:gd name="T0" fmla="*/ 128968990 w 21600"/>
              <a:gd name="T1" fmla="*/ 164094714 h 21600"/>
              <a:gd name="T2" fmla="*/ 128968990 w 21600"/>
              <a:gd name="T3" fmla="*/ 164094714 h 21600"/>
              <a:gd name="T4" fmla="*/ 128968990 w 21600"/>
              <a:gd name="T5" fmla="*/ 164094714 h 21600"/>
              <a:gd name="T6" fmla="*/ 128968990 w 21600"/>
              <a:gd name="T7" fmla="*/ 16409471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close/>
              </a:path>
            </a:pathLst>
          </a:custGeom>
          <a:noFill/>
          <a:ln w="12700">
            <a:noFill/>
            <a:miter lim="0"/>
            <a:headEnd/>
            <a:tailEnd/>
          </a:ln>
        </p:spPr>
        <p:txBody>
          <a:bodyPr lIns="0" tIns="0" rIns="0" bIns="0">
            <a:prstTxWarp prst="textNoShape">
              <a:avLst/>
            </a:prstTxWarp>
          </a:bodyPr>
          <a:lstStyle/>
          <a:p>
            <a:pPr algn="r" defTabSz="418576"/>
            <a:fld id="{A59B507A-D74D-CE4C-8975-85982EEBBD84}" type="slidenum">
              <a:rPr lang="en-US" sz="714">
                <a:solidFill>
                  <a:srgbClr val="929292"/>
                </a:solidFill>
                <a:latin typeface="Helvetica Neue Medium" charset="0"/>
                <a:ea typeface="Helvetica Neue Medium" charset="0"/>
                <a:cs typeface="Helvetica Neue Medium" charset="0"/>
                <a:sym typeface="Helvetica Neue Medium" charset="0"/>
              </a:rPr>
              <a:pPr algn="r" defTabSz="418576"/>
              <a:t>‹#›</a:t>
            </a:fld>
            <a:endParaRPr lang="en-US" sz="714" dirty="0">
              <a:solidFill>
                <a:srgbClr val="404040"/>
              </a:solidFill>
            </a:endParaRPr>
          </a:p>
        </p:txBody>
      </p:sp>
    </p:spTree>
    <p:extLst>
      <p:ext uri="{BB962C8B-B14F-4D97-AF65-F5344CB8AC3E}">
        <p14:creationId xmlns:p14="http://schemas.microsoft.com/office/powerpoint/2010/main" val="1894048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7445437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14675394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28945462"/>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4153003961"/>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17833542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dirty="0" smtClean="0"/>
              <a:t>Click to edit Master text styles</a:t>
            </a:r>
          </a:p>
        </p:txBody>
      </p:sp>
    </p:spTree>
    <p:extLst>
      <p:ext uri="{BB962C8B-B14F-4D97-AF65-F5344CB8AC3E}">
        <p14:creationId xmlns:p14="http://schemas.microsoft.com/office/powerpoint/2010/main" val="3737488891"/>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73048604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050847140"/>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199338866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92943358"/>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7999225"/>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774554175"/>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984617202"/>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160463"/>
          </a:xfrm>
        </p:spPr>
        <p:txBody>
          <a:bodyPr/>
          <a:lstStyle>
            <a:lvl1pPr marL="0" indent="0">
              <a:buNone/>
              <a:defRPr>
                <a:gradFill>
                  <a:gsLst>
                    <a:gs pos="1250">
                      <a:schemeClr val="tx2"/>
                    </a:gs>
                    <a:gs pos="99000">
                      <a:schemeClr val="tx2"/>
                    </a:gs>
                  </a:gsLst>
                  <a:lin ang="5400000" scaled="0"/>
                </a:gradFill>
              </a:defRPr>
            </a:lvl1pPr>
            <a:lvl2pPr marL="0" indent="0">
              <a:buFontTx/>
              <a:buNone/>
              <a:defRPr sz="1999"/>
            </a:lvl2pPr>
            <a:lvl3pPr marL="228510" indent="0">
              <a:buNone/>
              <a:defRPr/>
            </a:lvl3pPr>
            <a:lvl4pPr marL="457019" indent="0">
              <a:buNone/>
              <a:defRPr/>
            </a:lvl4pPr>
            <a:lvl5pPr marL="68552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userDrawn="1"/>
        </p:nvSpPr>
        <p:spPr bwMode="white">
          <a:xfrm>
            <a:off x="4289082" y="6696086"/>
            <a:ext cx="3858315" cy="164668"/>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49"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189097235"/>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Title and Subtitle-nul">
    <p:bg>
      <p:bgPr>
        <a:solidFill>
          <a:schemeClr val="bg1"/>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349776" y="505160"/>
            <a:ext cx="11426011" cy="650819"/>
          </a:xfrm>
          <a:prstGeom prst="rect">
            <a:avLst/>
          </a:prstGeom>
        </p:spPr>
        <p:txBody>
          <a:bodyPr/>
          <a:lstStyle>
            <a:lvl1pPr algn="l">
              <a:defRPr sz="3366" b="1" spc="-153">
                <a:solidFill>
                  <a:schemeClr val="tx2"/>
                </a:solidFill>
                <a:latin typeface="+mj-lt"/>
              </a:defRPr>
            </a:lvl1pPr>
          </a:lstStyle>
          <a:p>
            <a:pPr lvl="0"/>
            <a:r>
              <a:rPr lang="en-US" dirty="0" smtClean="0"/>
              <a:t>Title</a:t>
            </a:r>
          </a:p>
        </p:txBody>
      </p:sp>
      <p:sp>
        <p:nvSpPr>
          <p:cNvPr id="4" name="Text Placeholder 3"/>
          <p:cNvSpPr>
            <a:spLocks noGrp="1"/>
          </p:cNvSpPr>
          <p:nvPr>
            <p:ph type="body" sz="quarter" idx="12" hasCustomPrompt="1"/>
          </p:nvPr>
        </p:nvSpPr>
        <p:spPr>
          <a:xfrm>
            <a:off x="354634" y="1126896"/>
            <a:ext cx="11421153" cy="738664"/>
          </a:xfrm>
          <a:prstGeom prst="rect">
            <a:avLst/>
          </a:prstGeom>
        </p:spPr>
        <p:txBody>
          <a:bodyPr/>
          <a:lstStyle>
            <a:lvl1pPr algn="l">
              <a:defRPr b="1" spc="-77">
                <a:solidFill>
                  <a:schemeClr val="accent1">
                    <a:lumMod val="75000"/>
                  </a:schemeClr>
                </a:solidFill>
              </a:defRPr>
            </a:lvl1pPr>
          </a:lstStyle>
          <a:p>
            <a:pPr lvl="0"/>
            <a:r>
              <a:rPr lang="en-US" dirty="0" smtClean="0"/>
              <a:t>Subtitle</a:t>
            </a:r>
          </a:p>
        </p:txBody>
      </p:sp>
      <p:sp>
        <p:nvSpPr>
          <p:cNvPr id="6" name="AutoShape 1"/>
          <p:cNvSpPr>
            <a:spLocks/>
          </p:cNvSpPr>
          <p:nvPr userDrawn="1"/>
        </p:nvSpPr>
        <p:spPr bwMode="auto">
          <a:xfrm>
            <a:off x="10760466" y="6735469"/>
            <a:ext cx="1442825" cy="1821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w="12700" cap="flat" cmpd="sng">
            <a:noFill/>
            <a:prstDash val="solid"/>
            <a:miter lim="0"/>
            <a:headEnd/>
            <a:tailEnd/>
          </a:ln>
          <a:effectLst/>
        </p:spPr>
        <p:txBody>
          <a:bodyPr lIns="0" tIns="0" rIns="0" bIns="0">
            <a:prstTxWarp prst="textNoShape">
              <a:avLst/>
            </a:prstTxWarp>
          </a:bodyPr>
          <a:lstStyle/>
          <a:p>
            <a:pPr algn="r">
              <a:defRPr/>
            </a:pPr>
            <a:r>
              <a:rPr lang="en-US" sz="714" b="1" dirty="0">
                <a:solidFill>
                  <a:srgbClr val="A9A9A9"/>
                </a:solidFill>
                <a:latin typeface="Helvetica Neue" pitchFamily="26" charset="0"/>
                <a:ea typeface="Helvetica Neue" pitchFamily="26" charset="0"/>
                <a:cs typeface="Helvetica Neue" pitchFamily="26" charset="0"/>
                <a:sym typeface="Helvetica Neue" pitchFamily="26" charset="0"/>
              </a:rPr>
              <a:t>New Relic, Inc.   |    Confidential</a:t>
            </a:r>
            <a:endParaRPr lang="en-US" sz="918" dirty="0">
              <a:solidFill>
                <a:srgbClr val="FFFFFF"/>
              </a:solidFill>
              <a:latin typeface="Gill Sans" pitchFamily="26" charset="0"/>
              <a:ea typeface="Gill Sans" pitchFamily="26" charset="0"/>
              <a:cs typeface="Gill Sans" pitchFamily="26" charset="0"/>
              <a:sym typeface="Gill Sans" pitchFamily="26" charset="0"/>
            </a:endParaRPr>
          </a:p>
        </p:txBody>
      </p:sp>
      <p:sp>
        <p:nvSpPr>
          <p:cNvPr id="7" name="AutoShape 3"/>
          <p:cNvSpPr>
            <a:spLocks/>
          </p:cNvSpPr>
          <p:nvPr userDrawn="1"/>
        </p:nvSpPr>
        <p:spPr bwMode="auto">
          <a:xfrm>
            <a:off x="9618026" y="6737897"/>
            <a:ext cx="1059853" cy="318154"/>
          </a:xfrm>
          <a:custGeom>
            <a:avLst/>
            <a:gdLst>
              <a:gd name="T0" fmla="*/ 128968990 w 21600"/>
              <a:gd name="T1" fmla="*/ 164094714 h 21600"/>
              <a:gd name="T2" fmla="*/ 128968990 w 21600"/>
              <a:gd name="T3" fmla="*/ 164094714 h 21600"/>
              <a:gd name="T4" fmla="*/ 128968990 w 21600"/>
              <a:gd name="T5" fmla="*/ 164094714 h 21600"/>
              <a:gd name="T6" fmla="*/ 128968990 w 21600"/>
              <a:gd name="T7" fmla="*/ 16409471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close/>
              </a:path>
            </a:pathLst>
          </a:custGeom>
          <a:noFill/>
          <a:ln w="12700">
            <a:noFill/>
            <a:miter lim="0"/>
            <a:headEnd/>
            <a:tailEnd/>
          </a:ln>
        </p:spPr>
        <p:txBody>
          <a:bodyPr lIns="0" tIns="0" rIns="0" bIns="0">
            <a:prstTxWarp prst="textNoShape">
              <a:avLst/>
            </a:prstTxWarp>
          </a:bodyPr>
          <a:lstStyle/>
          <a:p>
            <a:pPr algn="r" defTabSz="418576"/>
            <a:fld id="{A59B507A-D74D-CE4C-8975-85982EEBBD84}" type="slidenum">
              <a:rPr lang="en-US" sz="714">
                <a:solidFill>
                  <a:srgbClr val="929292"/>
                </a:solidFill>
                <a:latin typeface="Helvetica Neue Medium" charset="0"/>
                <a:ea typeface="Helvetica Neue Medium" charset="0"/>
                <a:cs typeface="Helvetica Neue Medium" charset="0"/>
                <a:sym typeface="Helvetica Neue Medium" charset="0"/>
              </a:rPr>
              <a:pPr algn="r" defTabSz="418576"/>
              <a:t>‹#›</a:t>
            </a:fld>
            <a:endParaRPr lang="en-US" sz="714" dirty="0">
              <a:solidFill>
                <a:srgbClr val="FFFFFF"/>
              </a:solidFill>
            </a:endParaRPr>
          </a:p>
        </p:txBody>
      </p:sp>
    </p:spTree>
    <p:extLst>
      <p:ext uri="{BB962C8B-B14F-4D97-AF65-F5344CB8AC3E}">
        <p14:creationId xmlns:p14="http://schemas.microsoft.com/office/powerpoint/2010/main" val="3350812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367358941"/>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sz="5507"/>
            </a:lvl1pPr>
          </a:lstStyle>
          <a:p>
            <a:r>
              <a:rPr lang="en-US" smtClean="0"/>
              <a:t>Click to edit Master title style</a:t>
            </a:r>
            <a:endParaRPr lang="en-US" dirty="0"/>
          </a:p>
        </p:txBody>
      </p:sp>
      <p:pic>
        <p:nvPicPr>
          <p:cNvPr id="3" name="Picture 2"/>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29207" y="6499407"/>
            <a:ext cx="1716094" cy="199393"/>
          </a:xfrm>
          <a:prstGeom prst="rect">
            <a:avLst/>
          </a:prstGeom>
        </p:spPr>
      </p:pic>
      <p:graphicFrame>
        <p:nvGraphicFramePr>
          <p:cNvPr id="4" name="Object 3" hidden="1"/>
          <p:cNvGraphicFramePr>
            <a:graphicFrameLocks noChangeAspect="1"/>
          </p:cNvGraphicFramePr>
          <p:nvPr userDrawn="1">
            <p:custDataLst>
              <p:tags r:id="rId2"/>
            </p:custDataLst>
            <p:extLst/>
          </p:nvPr>
        </p:nvGraphicFramePr>
        <p:xfrm>
          <a:off x="0" y="0"/>
          <a:ext cx="161975" cy="161910"/>
        </p:xfrm>
        <a:graphic>
          <a:graphicData uri="http://schemas.openxmlformats.org/presentationml/2006/ole">
            <mc:AlternateContent xmlns:mc="http://schemas.openxmlformats.org/markup-compatibility/2006">
              <mc:Choice xmlns:v="urn:schemas-microsoft-com:vml" Requires="v">
                <p:oleObj spid="_x0000_s3110"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61975" cy="161910"/>
                      </a:xfrm>
                      <a:prstGeom prst="rect">
                        <a:avLst/>
                      </a:prstGeom>
                    </p:spPr>
                  </p:pic>
                </p:oleObj>
              </mc:Fallback>
            </mc:AlternateContent>
          </a:graphicData>
        </a:graphic>
      </p:graphicFrame>
    </p:spTree>
    <p:extLst>
      <p:ext uri="{BB962C8B-B14F-4D97-AF65-F5344CB8AC3E}">
        <p14:creationId xmlns:p14="http://schemas.microsoft.com/office/powerpoint/2010/main" val="1758572070"/>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4" name="Image 3" descr="PP-22.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491031" cy="6994525"/>
          </a:xfrm>
          <a:prstGeom prst="rect">
            <a:avLst/>
          </a:prstGeom>
        </p:spPr>
      </p:pic>
      <p:sp>
        <p:nvSpPr>
          <p:cNvPr id="2" name="Title 1"/>
          <p:cNvSpPr>
            <a:spLocks noGrp="1"/>
          </p:cNvSpPr>
          <p:nvPr>
            <p:ph type="ctrTitle"/>
          </p:nvPr>
        </p:nvSpPr>
        <p:spPr>
          <a:xfrm>
            <a:off x="1" y="3553385"/>
            <a:ext cx="12436475" cy="1028181"/>
          </a:xfrm>
        </p:spPr>
        <p:txBody>
          <a:bodyPr vert="horz" lIns="123673" tIns="61836" rIns="123673" bIns="61836" rtlCol="0" anchor="ctr">
            <a:normAutofit/>
          </a:bodyPr>
          <a:lstStyle>
            <a:lvl1pPr algn="ctr">
              <a:defRPr lang="fr-FR" dirty="0"/>
            </a:lvl1pPr>
          </a:lstStyle>
          <a:p>
            <a:pPr marL="0" lvl="0" algn="ctr"/>
            <a:r>
              <a:rPr lang="en-US" dirty="0" smtClean="0"/>
              <a:t>Click to edit Master title style</a:t>
            </a:r>
            <a:endParaRPr lang="fr-FR" dirty="0"/>
          </a:p>
        </p:txBody>
      </p:sp>
    </p:spTree>
    <p:extLst>
      <p:ext uri="{BB962C8B-B14F-4D97-AF65-F5344CB8AC3E}">
        <p14:creationId xmlns:p14="http://schemas.microsoft.com/office/powerpoint/2010/main" val="3872101511"/>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Contact Adictiz">
    <p:spTree>
      <p:nvGrpSpPr>
        <p:cNvPr id="1" name=""/>
        <p:cNvGrpSpPr/>
        <p:nvPr/>
      </p:nvGrpSpPr>
      <p:grpSpPr>
        <a:xfrm>
          <a:off x="0" y="0"/>
          <a:ext cx="0" cy="0"/>
          <a:chOff x="0" y="0"/>
          <a:chExt cx="0" cy="0"/>
        </a:xfrm>
      </p:grpSpPr>
      <p:pic>
        <p:nvPicPr>
          <p:cNvPr id="8" name="Image 7" descr="PP-70.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537824" y="4566124"/>
            <a:ext cx="4334568" cy="2428401"/>
          </a:xfrm>
          <a:prstGeom prst="rect">
            <a:avLst/>
          </a:prstGeom>
        </p:spPr>
      </p:pic>
      <p:grpSp>
        <p:nvGrpSpPr>
          <p:cNvPr id="3" name="Grouper 2"/>
          <p:cNvGrpSpPr/>
          <p:nvPr userDrawn="1"/>
        </p:nvGrpSpPr>
        <p:grpSpPr>
          <a:xfrm>
            <a:off x="636572" y="5243513"/>
            <a:ext cx="4204371" cy="895435"/>
            <a:chOff x="587578" y="2260049"/>
            <a:chExt cx="4176464" cy="1189307"/>
          </a:xfrm>
        </p:grpSpPr>
        <p:sp>
          <p:nvSpPr>
            <p:cNvPr id="4" name="Rectangle 3"/>
            <p:cNvSpPr/>
            <p:nvPr/>
          </p:nvSpPr>
          <p:spPr>
            <a:xfrm>
              <a:off x="589186" y="2772817"/>
              <a:ext cx="4174856" cy="676539"/>
            </a:xfrm>
            <a:prstGeom prst="rect">
              <a:avLst/>
            </a:prstGeom>
          </p:spPr>
          <p:txBody>
            <a:bodyPr wrap="square">
              <a:spAutoFit/>
            </a:bodyPr>
            <a:lstStyle/>
            <a:p>
              <a:r>
                <a:rPr lang="fr-FR" sz="1355" dirty="0" smtClean="0">
                  <a:solidFill>
                    <a:srgbClr val="FFFFFF">
                      <a:lumMod val="65000"/>
                      <a:lumOff val="35000"/>
                    </a:srgbClr>
                  </a:solidFill>
                </a:rPr>
                <a:t>165 avenue de Bretagne</a:t>
              </a:r>
            </a:p>
            <a:p>
              <a:r>
                <a:rPr lang="fr-FR" sz="1355" dirty="0" smtClean="0">
                  <a:solidFill>
                    <a:srgbClr val="FFFFFF">
                      <a:lumMod val="65000"/>
                      <a:lumOff val="35000"/>
                    </a:srgbClr>
                  </a:solidFill>
                </a:rPr>
                <a:t>59000 - Lille - France</a:t>
              </a:r>
              <a:endParaRPr lang="fr-FR" sz="1355" dirty="0">
                <a:solidFill>
                  <a:srgbClr val="FFFFFF">
                    <a:lumMod val="65000"/>
                    <a:lumOff val="35000"/>
                  </a:srgbClr>
                </a:solidFill>
              </a:endParaRPr>
            </a:p>
          </p:txBody>
        </p:sp>
        <p:sp>
          <p:nvSpPr>
            <p:cNvPr id="5" name="Rectangle 4"/>
            <p:cNvSpPr/>
            <p:nvPr/>
          </p:nvSpPr>
          <p:spPr>
            <a:xfrm>
              <a:off x="587578" y="2260049"/>
              <a:ext cx="2023065" cy="399588"/>
            </a:xfrm>
            <a:prstGeom prst="rect">
              <a:avLst/>
            </a:prstGeom>
          </p:spPr>
          <p:txBody>
            <a:bodyPr wrap="none">
              <a:spAutoFit/>
            </a:bodyPr>
            <a:lstStyle/>
            <a:p>
              <a:r>
                <a:rPr lang="fr-FR" sz="1355" b="1" dirty="0" smtClean="0">
                  <a:solidFill>
                    <a:srgbClr val="FD710B"/>
                  </a:solidFill>
                </a:rPr>
                <a:t>Lille, </a:t>
              </a:r>
              <a:r>
                <a:rPr lang="fr-FR" sz="1355" b="1" dirty="0" err="1" smtClean="0">
                  <a:solidFill>
                    <a:srgbClr val="FD710B"/>
                  </a:solidFill>
                </a:rPr>
                <a:t>EuraTechnologies</a:t>
              </a:r>
              <a:endParaRPr lang="fr-FR" sz="1355" b="1" dirty="0">
                <a:solidFill>
                  <a:srgbClr val="FD710B"/>
                </a:solidFill>
              </a:endParaRPr>
            </a:p>
          </p:txBody>
        </p:sp>
      </p:grpSp>
      <p:grpSp>
        <p:nvGrpSpPr>
          <p:cNvPr id="6" name="Grouper 5"/>
          <p:cNvGrpSpPr/>
          <p:nvPr userDrawn="1"/>
        </p:nvGrpSpPr>
        <p:grpSpPr>
          <a:xfrm>
            <a:off x="4261030" y="5243513"/>
            <a:ext cx="4204371" cy="895435"/>
            <a:chOff x="587578" y="2260049"/>
            <a:chExt cx="4176464" cy="1189307"/>
          </a:xfrm>
        </p:grpSpPr>
        <p:sp>
          <p:nvSpPr>
            <p:cNvPr id="7" name="Rectangle 6"/>
            <p:cNvSpPr/>
            <p:nvPr/>
          </p:nvSpPr>
          <p:spPr>
            <a:xfrm>
              <a:off x="589186" y="2772817"/>
              <a:ext cx="4174856" cy="676539"/>
            </a:xfrm>
            <a:prstGeom prst="rect">
              <a:avLst/>
            </a:prstGeom>
          </p:spPr>
          <p:txBody>
            <a:bodyPr wrap="square">
              <a:spAutoFit/>
            </a:bodyPr>
            <a:lstStyle/>
            <a:p>
              <a:r>
                <a:rPr lang="fr-FR" sz="1355" dirty="0" smtClean="0">
                  <a:solidFill>
                    <a:srgbClr val="FFFFFF">
                      <a:lumMod val="65000"/>
                      <a:lumOff val="35000"/>
                    </a:srgbClr>
                  </a:solidFill>
                </a:rPr>
                <a:t>7, rue Drouot</a:t>
              </a:r>
            </a:p>
            <a:p>
              <a:r>
                <a:rPr lang="fr-FR" sz="1355" dirty="0" smtClean="0">
                  <a:solidFill>
                    <a:srgbClr val="FFFFFF">
                      <a:lumMod val="65000"/>
                      <a:lumOff val="35000"/>
                    </a:srgbClr>
                  </a:solidFill>
                </a:rPr>
                <a:t>750008 - Paris - France</a:t>
              </a:r>
              <a:endParaRPr lang="fr-FR" sz="1355" dirty="0">
                <a:solidFill>
                  <a:srgbClr val="FFFFFF">
                    <a:lumMod val="65000"/>
                    <a:lumOff val="35000"/>
                  </a:srgbClr>
                </a:solidFill>
              </a:endParaRPr>
            </a:p>
          </p:txBody>
        </p:sp>
        <p:sp>
          <p:nvSpPr>
            <p:cNvPr id="9" name="Rectangle 8"/>
            <p:cNvSpPr/>
            <p:nvPr/>
          </p:nvSpPr>
          <p:spPr>
            <a:xfrm>
              <a:off x="587578" y="2260049"/>
              <a:ext cx="995163" cy="399588"/>
            </a:xfrm>
            <a:prstGeom prst="rect">
              <a:avLst/>
            </a:prstGeom>
          </p:spPr>
          <p:txBody>
            <a:bodyPr wrap="none">
              <a:spAutoFit/>
            </a:bodyPr>
            <a:lstStyle/>
            <a:p>
              <a:r>
                <a:rPr lang="fr-FR" sz="1355" b="1" dirty="0" smtClean="0">
                  <a:solidFill>
                    <a:srgbClr val="FD710B"/>
                  </a:solidFill>
                </a:rPr>
                <a:t>Paris, 9</a:t>
              </a:r>
              <a:r>
                <a:rPr lang="fr-FR" sz="1355" b="1" baseline="30000" dirty="0" smtClean="0">
                  <a:solidFill>
                    <a:srgbClr val="FD710B"/>
                  </a:solidFill>
                </a:rPr>
                <a:t>ème</a:t>
              </a:r>
              <a:endParaRPr lang="fr-FR" sz="1355" b="1" dirty="0">
                <a:solidFill>
                  <a:srgbClr val="FD710B"/>
                </a:solidFill>
              </a:endParaRPr>
            </a:p>
          </p:txBody>
        </p:sp>
      </p:grpSp>
      <p:grpSp>
        <p:nvGrpSpPr>
          <p:cNvPr id="10" name="Grouper 9"/>
          <p:cNvGrpSpPr/>
          <p:nvPr userDrawn="1"/>
        </p:nvGrpSpPr>
        <p:grpSpPr>
          <a:xfrm>
            <a:off x="7017237" y="3729675"/>
            <a:ext cx="4782666" cy="336347"/>
            <a:chOff x="704354" y="5437113"/>
            <a:chExt cx="4750920" cy="446732"/>
          </a:xfrm>
        </p:grpSpPr>
        <p:pic>
          <p:nvPicPr>
            <p:cNvPr id="11" name="Image 10" descr="PP-7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04354" y="5452045"/>
              <a:ext cx="431800" cy="431800"/>
            </a:xfrm>
            <a:prstGeom prst="rect">
              <a:avLst/>
            </a:prstGeom>
          </p:spPr>
        </p:pic>
        <p:sp>
          <p:nvSpPr>
            <p:cNvPr id="12" name="Rectangle 11"/>
            <p:cNvSpPr/>
            <p:nvPr/>
          </p:nvSpPr>
          <p:spPr>
            <a:xfrm>
              <a:off x="1280418" y="5437113"/>
              <a:ext cx="4174856" cy="399588"/>
            </a:xfrm>
            <a:prstGeom prst="rect">
              <a:avLst/>
            </a:prstGeom>
          </p:spPr>
          <p:txBody>
            <a:bodyPr wrap="square">
              <a:spAutoFit/>
            </a:bodyPr>
            <a:lstStyle/>
            <a:p>
              <a:r>
                <a:rPr lang="fr-FR" sz="1355" dirty="0" err="1" smtClean="0">
                  <a:solidFill>
                    <a:srgbClr val="FFFFFF">
                      <a:lumMod val="65000"/>
                      <a:lumOff val="35000"/>
                    </a:srgbClr>
                  </a:solidFill>
                </a:rPr>
                <a:t>Facebook.com</a:t>
              </a:r>
              <a:r>
                <a:rPr lang="fr-FR" sz="1355" dirty="0" smtClean="0">
                  <a:solidFill>
                    <a:srgbClr val="FFFFFF">
                      <a:lumMod val="65000"/>
                      <a:lumOff val="35000"/>
                    </a:srgbClr>
                  </a:solidFill>
                </a:rPr>
                <a:t>/Adictiz</a:t>
              </a:r>
              <a:endParaRPr lang="fr-FR" sz="1355" dirty="0">
                <a:solidFill>
                  <a:srgbClr val="FFFFFF">
                    <a:lumMod val="65000"/>
                    <a:lumOff val="35000"/>
                  </a:srgbClr>
                </a:solidFill>
              </a:endParaRPr>
            </a:p>
          </p:txBody>
        </p:sp>
      </p:grpSp>
      <p:grpSp>
        <p:nvGrpSpPr>
          <p:cNvPr id="13" name="Grouper 12"/>
          <p:cNvGrpSpPr/>
          <p:nvPr userDrawn="1"/>
        </p:nvGrpSpPr>
        <p:grpSpPr>
          <a:xfrm>
            <a:off x="709061" y="4179761"/>
            <a:ext cx="4782666" cy="336347"/>
            <a:chOff x="704354" y="4831432"/>
            <a:chExt cx="4750920" cy="446732"/>
          </a:xfrm>
        </p:grpSpPr>
        <p:pic>
          <p:nvPicPr>
            <p:cNvPr id="14" name="Image 13" descr="PP-74.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04354" y="4846364"/>
              <a:ext cx="431800" cy="431800"/>
            </a:xfrm>
            <a:prstGeom prst="rect">
              <a:avLst/>
            </a:prstGeom>
          </p:spPr>
        </p:pic>
        <p:sp>
          <p:nvSpPr>
            <p:cNvPr id="15" name="Rectangle 14"/>
            <p:cNvSpPr/>
            <p:nvPr/>
          </p:nvSpPr>
          <p:spPr>
            <a:xfrm>
              <a:off x="1280418" y="4831432"/>
              <a:ext cx="4174856" cy="399588"/>
            </a:xfrm>
            <a:prstGeom prst="rect">
              <a:avLst/>
            </a:prstGeom>
          </p:spPr>
          <p:txBody>
            <a:bodyPr wrap="square">
              <a:spAutoFit/>
            </a:bodyPr>
            <a:lstStyle/>
            <a:p>
              <a:r>
                <a:rPr lang="fr-FR" sz="1355" dirty="0" smtClean="0">
                  <a:solidFill>
                    <a:srgbClr val="FFFFFF">
                      <a:lumMod val="65000"/>
                      <a:lumOff val="35000"/>
                    </a:srgbClr>
                  </a:solidFill>
                </a:rPr>
                <a:t>http://</a:t>
              </a:r>
              <a:r>
                <a:rPr lang="fr-FR" sz="1355" dirty="0" err="1" smtClean="0">
                  <a:solidFill>
                    <a:srgbClr val="FFFFFF">
                      <a:lumMod val="65000"/>
                      <a:lumOff val="35000"/>
                    </a:srgbClr>
                  </a:solidFill>
                </a:rPr>
                <a:t>www.adictiz.com</a:t>
              </a:r>
              <a:endParaRPr lang="fr-FR" sz="1355" dirty="0">
                <a:solidFill>
                  <a:srgbClr val="FFFFFF">
                    <a:lumMod val="65000"/>
                    <a:lumOff val="35000"/>
                  </a:srgbClr>
                </a:solidFill>
              </a:endParaRPr>
            </a:p>
          </p:txBody>
        </p:sp>
      </p:grpSp>
      <p:grpSp>
        <p:nvGrpSpPr>
          <p:cNvPr id="16" name="Grouper 15"/>
          <p:cNvGrpSpPr/>
          <p:nvPr userDrawn="1"/>
        </p:nvGrpSpPr>
        <p:grpSpPr>
          <a:xfrm>
            <a:off x="709061" y="3729675"/>
            <a:ext cx="4782666" cy="336347"/>
            <a:chOff x="704354" y="4212977"/>
            <a:chExt cx="4750920" cy="446732"/>
          </a:xfrm>
        </p:grpSpPr>
        <p:pic>
          <p:nvPicPr>
            <p:cNvPr id="17" name="Image 16" descr="PP-75.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04354" y="4227909"/>
              <a:ext cx="431800" cy="431800"/>
            </a:xfrm>
            <a:prstGeom prst="rect">
              <a:avLst/>
            </a:prstGeom>
          </p:spPr>
        </p:pic>
        <p:sp>
          <p:nvSpPr>
            <p:cNvPr id="18" name="Rectangle 17"/>
            <p:cNvSpPr/>
            <p:nvPr/>
          </p:nvSpPr>
          <p:spPr>
            <a:xfrm>
              <a:off x="1280418" y="4212977"/>
              <a:ext cx="4174856" cy="399588"/>
            </a:xfrm>
            <a:prstGeom prst="rect">
              <a:avLst/>
            </a:prstGeom>
          </p:spPr>
          <p:txBody>
            <a:bodyPr wrap="square">
              <a:spAutoFit/>
            </a:bodyPr>
            <a:lstStyle/>
            <a:p>
              <a:r>
                <a:rPr lang="fr-FR" sz="1355" dirty="0" err="1" smtClean="0">
                  <a:solidFill>
                    <a:srgbClr val="FFFFFF">
                      <a:lumMod val="65000"/>
                      <a:lumOff val="35000"/>
                    </a:srgbClr>
                  </a:solidFill>
                </a:rPr>
                <a:t>contact@adictiz.com</a:t>
              </a:r>
              <a:endParaRPr lang="fr-FR" sz="1355" dirty="0">
                <a:solidFill>
                  <a:srgbClr val="FFFFFF">
                    <a:lumMod val="65000"/>
                    <a:lumOff val="35000"/>
                  </a:srgbClr>
                </a:solidFill>
              </a:endParaRPr>
            </a:p>
          </p:txBody>
        </p:sp>
      </p:grpSp>
      <p:grpSp>
        <p:nvGrpSpPr>
          <p:cNvPr id="19" name="Grouper 18"/>
          <p:cNvGrpSpPr/>
          <p:nvPr userDrawn="1"/>
        </p:nvGrpSpPr>
        <p:grpSpPr>
          <a:xfrm>
            <a:off x="7017237" y="4179761"/>
            <a:ext cx="4782666" cy="336347"/>
            <a:chOff x="704354" y="6013177"/>
            <a:chExt cx="4750920" cy="446732"/>
          </a:xfrm>
        </p:grpSpPr>
        <p:sp>
          <p:nvSpPr>
            <p:cNvPr id="20" name="Rectangle 19"/>
            <p:cNvSpPr/>
            <p:nvPr/>
          </p:nvSpPr>
          <p:spPr>
            <a:xfrm>
              <a:off x="1280418" y="6013177"/>
              <a:ext cx="4174856" cy="399588"/>
            </a:xfrm>
            <a:prstGeom prst="rect">
              <a:avLst/>
            </a:prstGeom>
          </p:spPr>
          <p:txBody>
            <a:bodyPr wrap="square">
              <a:spAutoFit/>
            </a:bodyPr>
            <a:lstStyle/>
            <a:p>
              <a:r>
                <a:rPr lang="fr-FR" sz="1355" dirty="0" err="1">
                  <a:solidFill>
                    <a:srgbClr val="FFFFFF">
                      <a:lumMod val="65000"/>
                      <a:lumOff val="35000"/>
                    </a:srgbClr>
                  </a:solidFill>
                </a:rPr>
                <a:t>Twitter.com</a:t>
              </a:r>
              <a:r>
                <a:rPr lang="fr-FR" sz="1355" dirty="0">
                  <a:solidFill>
                    <a:srgbClr val="FFFFFF">
                      <a:lumMod val="65000"/>
                      <a:lumOff val="35000"/>
                    </a:srgbClr>
                  </a:solidFill>
                </a:rPr>
                <a:t>/</a:t>
              </a:r>
              <a:r>
                <a:rPr lang="fr-FR" sz="1355" dirty="0" smtClean="0">
                  <a:solidFill>
                    <a:srgbClr val="FFFFFF">
                      <a:lumMod val="65000"/>
                      <a:lumOff val="35000"/>
                    </a:srgbClr>
                  </a:solidFill>
                </a:rPr>
                <a:t>Adictiz</a:t>
              </a:r>
              <a:endParaRPr lang="fr-FR" sz="1355" dirty="0">
                <a:solidFill>
                  <a:srgbClr val="FFFFFF">
                    <a:lumMod val="65000"/>
                    <a:lumOff val="35000"/>
                  </a:srgbClr>
                </a:solidFill>
              </a:endParaRPr>
            </a:p>
          </p:txBody>
        </p:sp>
        <p:pic>
          <p:nvPicPr>
            <p:cNvPr id="21" name="Image 20" descr="PP-73.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04354" y="6028109"/>
              <a:ext cx="431800" cy="431800"/>
            </a:xfrm>
            <a:prstGeom prst="rect">
              <a:avLst/>
            </a:prstGeom>
          </p:spPr>
        </p:pic>
      </p:grpSp>
      <p:grpSp>
        <p:nvGrpSpPr>
          <p:cNvPr id="22" name="Grouper 21"/>
          <p:cNvGrpSpPr/>
          <p:nvPr userDrawn="1"/>
        </p:nvGrpSpPr>
        <p:grpSpPr>
          <a:xfrm>
            <a:off x="709061" y="3279589"/>
            <a:ext cx="4782666" cy="336347"/>
            <a:chOff x="704354" y="3621981"/>
            <a:chExt cx="4750920" cy="446732"/>
          </a:xfrm>
        </p:grpSpPr>
        <p:pic>
          <p:nvPicPr>
            <p:cNvPr id="23" name="Image 22" descr="PP-76.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704354" y="3636913"/>
              <a:ext cx="431800" cy="431800"/>
            </a:xfrm>
            <a:prstGeom prst="rect">
              <a:avLst/>
            </a:prstGeom>
          </p:spPr>
        </p:pic>
        <p:sp>
          <p:nvSpPr>
            <p:cNvPr id="24" name="Rectangle 23"/>
            <p:cNvSpPr/>
            <p:nvPr/>
          </p:nvSpPr>
          <p:spPr>
            <a:xfrm>
              <a:off x="1280418" y="3621981"/>
              <a:ext cx="4174856" cy="399588"/>
            </a:xfrm>
            <a:prstGeom prst="rect">
              <a:avLst/>
            </a:prstGeom>
          </p:spPr>
          <p:txBody>
            <a:bodyPr wrap="square">
              <a:spAutoFit/>
            </a:bodyPr>
            <a:lstStyle/>
            <a:p>
              <a:r>
                <a:rPr lang="fr-FR" sz="1355" dirty="0" smtClean="0">
                  <a:solidFill>
                    <a:srgbClr val="FFFFFF">
                      <a:lumMod val="65000"/>
                      <a:lumOff val="35000"/>
                    </a:srgbClr>
                  </a:solidFill>
                </a:rPr>
                <a:t>+33 (0) 3 66 72 09 99</a:t>
              </a:r>
              <a:endParaRPr lang="fr-FR" sz="1355" dirty="0">
                <a:solidFill>
                  <a:srgbClr val="FFFFFF">
                    <a:lumMod val="65000"/>
                    <a:lumOff val="35000"/>
                  </a:srgbClr>
                </a:solidFill>
              </a:endParaRPr>
            </a:p>
          </p:txBody>
        </p:sp>
      </p:grpSp>
      <p:pic>
        <p:nvPicPr>
          <p:cNvPr id="27" name="Image 26" descr="Adictiz - Logo.png"/>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636571" y="894934"/>
            <a:ext cx="2682099" cy="848785"/>
          </a:xfrm>
          <a:prstGeom prst="rect">
            <a:avLst/>
          </a:prstGeom>
        </p:spPr>
      </p:pic>
    </p:spTree>
    <p:extLst>
      <p:ext uri="{BB962C8B-B14F-4D97-AF65-F5344CB8AC3E}">
        <p14:creationId xmlns:p14="http://schemas.microsoft.com/office/powerpoint/2010/main" val="224986858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406681"/>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289082" y="6696086"/>
            <a:ext cx="3858315" cy="164668"/>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49"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422559256"/>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5309"/>
          </a:xfrm>
        </p:spPr>
        <p:txBody>
          <a:bodyPr wrap="square">
            <a:spAutoFit/>
          </a:bodyPr>
          <a:lstStyle>
            <a:lvl1pPr marL="0" indent="0">
              <a:spcBef>
                <a:spcPts val="1224"/>
              </a:spcBef>
              <a:buClr>
                <a:schemeClr val="tx1"/>
              </a:buClr>
              <a:buFont typeface="Wingdings" pitchFamily="2" charset="2"/>
              <a:buNone/>
              <a:defRPr sz="3598">
                <a:gradFill>
                  <a:gsLst>
                    <a:gs pos="1250">
                      <a:schemeClr val="tx2"/>
                    </a:gs>
                    <a:gs pos="99000">
                      <a:schemeClr val="tx2"/>
                    </a:gs>
                  </a:gsLst>
                  <a:lin ang="5400000" scaled="0"/>
                </a:gradFill>
              </a:defRPr>
            </a:lvl1pPr>
            <a:lvl2pPr marL="0" indent="0">
              <a:buNone/>
              <a:defRPr sz="1999"/>
            </a:lvl2pPr>
            <a:lvl3pPr marL="231684" indent="0">
              <a:buNone/>
              <a:tabLst/>
              <a:defRPr sz="1999"/>
            </a:lvl3pPr>
            <a:lvl4pPr marL="460193" indent="0">
              <a:buNone/>
              <a:defRPr/>
            </a:lvl4pPr>
            <a:lvl5pPr marL="68552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5309"/>
          </a:xfrm>
        </p:spPr>
        <p:txBody>
          <a:bodyPr wrap="square">
            <a:spAutoFit/>
          </a:bodyPr>
          <a:lstStyle>
            <a:lvl1pPr marL="0" indent="0">
              <a:spcBef>
                <a:spcPts val="1224"/>
              </a:spcBef>
              <a:buClr>
                <a:schemeClr val="tx1"/>
              </a:buClr>
              <a:buFont typeface="Wingdings" pitchFamily="2" charset="2"/>
              <a:buNone/>
              <a:defRPr sz="3598">
                <a:gradFill>
                  <a:gsLst>
                    <a:gs pos="1250">
                      <a:schemeClr val="tx2"/>
                    </a:gs>
                    <a:gs pos="99000">
                      <a:schemeClr val="tx2"/>
                    </a:gs>
                  </a:gsLst>
                  <a:lin ang="5400000" scaled="0"/>
                </a:gradFill>
              </a:defRPr>
            </a:lvl1pPr>
            <a:lvl2pPr marL="0" indent="0">
              <a:buNone/>
              <a:defRPr sz="1999"/>
            </a:lvl2pPr>
            <a:lvl3pPr marL="231684" indent="0">
              <a:buNone/>
              <a:tabLst/>
              <a:defRPr sz="1999"/>
            </a:lvl3pPr>
            <a:lvl4pPr marL="460193" indent="0">
              <a:buNone/>
              <a:defRPr/>
            </a:lvl4pPr>
            <a:lvl5pPr marL="68552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289082" y="6696086"/>
            <a:ext cx="3858315" cy="164668"/>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49"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387975491"/>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lgn="l" defTabSz="932559" rtl="0" eaLnBrk="1" latinLnBrk="0" hangingPunct="1">
              <a:lnSpc>
                <a:spcPct val="90000"/>
              </a:lnSpc>
              <a:spcBef>
                <a:spcPct val="0"/>
              </a:spcBef>
              <a:buNone/>
              <a:defRPr lang="en-US" sz="5507" b="0" kern="1200" cap="none" spc="-102"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2289927"/>
          </a:xfrm>
        </p:spPr>
        <p:txBody>
          <a:bodyPr/>
          <a:lstStyle>
            <a:lvl1pPr marL="0" indent="0">
              <a:spcBef>
                <a:spcPts val="0"/>
              </a:spcBef>
              <a:spcAft>
                <a:spcPts val="0"/>
              </a:spcAft>
              <a:buFont typeface="Arial" pitchFamily="34" charset="0"/>
              <a:buNone/>
              <a:defRPr lang="en-US" sz="3264" kern="1200" dirty="0" smtClean="0">
                <a:gradFill>
                  <a:gsLst>
                    <a:gs pos="0">
                      <a:srgbClr val="595959"/>
                    </a:gs>
                    <a:gs pos="86000">
                      <a:srgbClr val="595959"/>
                    </a:gs>
                  </a:gsLst>
                  <a:lin ang="5400000" scaled="0"/>
                </a:gradFill>
                <a:latin typeface="+mn-lt"/>
                <a:ea typeface="+mn-ea"/>
                <a:cs typeface="+mn-cs"/>
              </a:defRPr>
            </a:lvl1pPr>
            <a:lvl2pPr marL="702686" indent="-349724">
              <a:spcBef>
                <a:spcPts val="0"/>
              </a:spcBef>
              <a:spcAft>
                <a:spcPts val="0"/>
              </a:spcAft>
              <a:buFont typeface="Arial" pitchFamily="34" charset="0"/>
              <a:buChar char="•"/>
              <a:defRPr lang="en-US" sz="2856"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8"/>
              </a:spcAft>
              <a:buNone/>
              <a:defRPr sz="2040"/>
            </a:lvl3pPr>
            <a:lvl4pPr marL="0" indent="0">
              <a:spcBef>
                <a:spcPts val="0"/>
              </a:spcBef>
              <a:spcAft>
                <a:spcPts val="408"/>
              </a:spcAft>
              <a:buNone/>
              <a:defRPr/>
            </a:lvl4pPr>
            <a:lvl5pPr marL="349724" indent="-349724">
              <a:spcBef>
                <a:spcPts val="0"/>
              </a:spcBef>
              <a:spcAft>
                <a:spcPts val="408"/>
              </a:spcAft>
              <a:buFont typeface="Arial" pitchFamily="34" charset="0"/>
              <a:buChar char="•"/>
              <a:defRPr/>
            </a:lvl5pPr>
            <a:lvl6pPr marL="1054028" indent="-349724">
              <a:buFont typeface="Arial" pitchFamily="34" charset="0"/>
              <a:buChar char="•"/>
              <a:defRPr sz="2448">
                <a:gradFill>
                  <a:gsLst>
                    <a:gs pos="0">
                      <a:srgbClr val="595959"/>
                    </a:gs>
                    <a:gs pos="86000">
                      <a:srgbClr val="595959"/>
                    </a:gs>
                  </a:gsLst>
                  <a:lin ang="5400000" scaled="0"/>
                </a:gradFill>
              </a:defRPr>
            </a:lvl6pPr>
            <a:lvl7pPr marL="1280702" indent="-229911">
              <a:defRPr>
                <a:gradFill>
                  <a:gsLst>
                    <a:gs pos="0">
                      <a:srgbClr val="595959"/>
                    </a:gs>
                    <a:gs pos="86000">
                      <a:srgbClr val="595959"/>
                    </a:gs>
                  </a:gsLst>
                  <a:lin ang="5400000" scaled="0"/>
                </a:gradFill>
              </a:defRPr>
            </a:lvl7pPr>
            <a:lvl8pPr marL="1517089" indent="-236387">
              <a:defRPr>
                <a:gradFill>
                  <a:gsLst>
                    <a:gs pos="0">
                      <a:srgbClr val="595959"/>
                    </a:gs>
                    <a:gs pos="86000">
                      <a:srgbClr val="595959"/>
                    </a:gs>
                  </a:gsLst>
                  <a:lin ang="5400000" scaled="0"/>
                </a:gradFill>
              </a:defRPr>
            </a:lvl8pPr>
          </a:lstStyle>
          <a:p>
            <a:pPr marL="352962" lvl="0" indent="-352962" algn="l" defTabSz="932559" rtl="0" eaLnBrk="1" latinLnBrk="0" hangingPunct="1">
              <a:lnSpc>
                <a:spcPct val="90000"/>
              </a:lnSpc>
              <a:spcBef>
                <a:spcPct val="20000"/>
              </a:spcBef>
              <a:buSzPct val="90000"/>
              <a:buFont typeface="Arial" pitchFamily="34" charset="0"/>
              <a:buChar char="•"/>
            </a:pPr>
            <a:r>
              <a:rPr lang="en-US" smtClean="0"/>
              <a:t>Click to edit Master text styles</a:t>
            </a:r>
          </a:p>
          <a:p>
            <a:pPr marL="352962" lvl="1" indent="-352962" algn="l" defTabSz="932559" rtl="0" eaLnBrk="1" latinLnBrk="0" hangingPunct="1">
              <a:lnSpc>
                <a:spcPct val="90000"/>
              </a:lnSpc>
              <a:spcBef>
                <a:spcPct val="20000"/>
              </a:spcBef>
              <a:buSzPct val="90000"/>
              <a:buFont typeface="Arial" pitchFamily="34" charset="0"/>
              <a:buChar char="•"/>
            </a:pPr>
            <a:r>
              <a:rPr lang="en-US" smtClean="0"/>
              <a:t>Second level</a:t>
            </a:r>
          </a:p>
          <a:p>
            <a:pPr marL="352962" lvl="2" indent="-352962" algn="l" defTabSz="932559" rtl="0" eaLnBrk="1" latinLnBrk="0" hangingPunct="1">
              <a:lnSpc>
                <a:spcPct val="90000"/>
              </a:lnSpc>
              <a:spcBef>
                <a:spcPct val="20000"/>
              </a:spcBef>
              <a:buSzPct val="90000"/>
              <a:buFont typeface="Arial" pitchFamily="34" charset="0"/>
              <a:buChar char="•"/>
            </a:pPr>
            <a:r>
              <a:rPr lang="en-US" smtClean="0"/>
              <a:t>Third level</a:t>
            </a:r>
          </a:p>
          <a:p>
            <a:pPr marL="352962" lvl="3" indent="-352962" algn="l" defTabSz="932559" rtl="0" eaLnBrk="1" latinLnBrk="0" hangingPunct="1">
              <a:lnSpc>
                <a:spcPct val="90000"/>
              </a:lnSpc>
              <a:spcBef>
                <a:spcPct val="20000"/>
              </a:spcBef>
              <a:buSzPct val="90000"/>
              <a:buFont typeface="Arial" pitchFamily="34" charset="0"/>
              <a:buChar char="•"/>
            </a:pPr>
            <a:r>
              <a:rPr lang="en-US" smtClean="0"/>
              <a:t>Fourth level</a:t>
            </a:r>
          </a:p>
          <a:p>
            <a:pPr marL="352962" lvl="4" indent="-352962" algn="l" defTabSz="932559"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29207" y="6499407"/>
            <a:ext cx="1716094" cy="199393"/>
          </a:xfrm>
          <a:prstGeom prst="rect">
            <a:avLst/>
          </a:prstGeom>
        </p:spPr>
      </p:pic>
      <p:graphicFrame>
        <p:nvGraphicFramePr>
          <p:cNvPr id="6" name="Object 5" hidden="1"/>
          <p:cNvGraphicFramePr>
            <a:graphicFrameLocks noChangeAspect="1"/>
          </p:cNvGraphicFramePr>
          <p:nvPr userDrawn="1">
            <p:custDataLst>
              <p:tags r:id="rId2"/>
            </p:custDataLst>
            <p:extLst/>
          </p:nvPr>
        </p:nvGraphicFramePr>
        <p:xfrm>
          <a:off x="0" y="0"/>
          <a:ext cx="161975" cy="161910"/>
        </p:xfrm>
        <a:graphic>
          <a:graphicData uri="http://schemas.openxmlformats.org/presentationml/2006/ole">
            <mc:AlternateContent xmlns:mc="http://schemas.openxmlformats.org/markup-compatibility/2006">
              <mc:Choice xmlns:v="urn:schemas-microsoft-com:vml" Requires="v">
                <p:oleObj spid="_x0000_s4134"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61975" cy="161910"/>
                      </a:xfrm>
                      <a:prstGeom prst="rect">
                        <a:avLst/>
                      </a:prstGeom>
                    </p:spPr>
                  </p:pic>
                </p:oleObj>
              </mc:Fallback>
            </mc:AlternateContent>
          </a:graphicData>
        </a:graphic>
      </p:graphicFrame>
    </p:spTree>
    <p:extLst>
      <p:ext uri="{BB962C8B-B14F-4D97-AF65-F5344CB8AC3E}">
        <p14:creationId xmlns:p14="http://schemas.microsoft.com/office/powerpoint/2010/main" val="191670496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10687508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66105043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261358710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pn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theme" Target="../theme/theme3.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10" Type="http://schemas.openxmlformats.org/officeDocument/2006/relationships/slideLayout" Target="../slideLayouts/slideLayout37.xml"/><Relationship Id="rId19" Type="http://schemas.openxmlformats.org/officeDocument/2006/relationships/image" Target="../media/image1.png"/><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slideLayout" Target="../slideLayouts/slideLayout62.xml"/><Relationship Id="rId3" Type="http://schemas.openxmlformats.org/officeDocument/2006/relationships/slideLayout" Target="../slideLayouts/slideLayout47.xml"/><Relationship Id="rId21" Type="http://schemas.openxmlformats.org/officeDocument/2006/relationships/slideLayout" Target="../slideLayouts/slideLayout65.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0" Type="http://schemas.openxmlformats.org/officeDocument/2006/relationships/slideLayout" Target="../slideLayouts/slideLayout64.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image" Target="../media/image1.png"/><Relationship Id="rId10" Type="http://schemas.openxmlformats.org/officeDocument/2006/relationships/slideLayout" Target="../slideLayouts/slideLayout54.xml"/><Relationship Id="rId19" Type="http://schemas.openxmlformats.org/officeDocument/2006/relationships/slideLayout" Target="../slideLayouts/slideLayout63.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167" r:id="rId1"/>
    <p:sldLayoutId id="2147484214" r:id="rId2"/>
    <p:sldLayoutId id="2147484086" r:id="rId3"/>
    <p:sldLayoutId id="2147484206" r:id="rId4"/>
    <p:sldLayoutId id="2147484195" r:id="rId5"/>
    <p:sldLayoutId id="2147484207" r:id="rId6"/>
    <p:sldLayoutId id="2147484216" r:id="rId7"/>
    <p:sldLayoutId id="2147484217" r:id="rId8"/>
    <p:sldLayoutId id="2147484218" r:id="rId9"/>
    <p:sldLayoutId id="2147484212" r:id="rId10"/>
    <p:sldLayoutId id="2147484093" r:id="rId11"/>
    <p:sldLayoutId id="2147484213" r:id="rId12"/>
    <p:sldLayoutId id="2147484215" r:id="rId13"/>
    <p:sldLayoutId id="2147484203" r:id="rId1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980749296"/>
      </p:ext>
    </p:extLst>
  </p:cSld>
  <p:clrMap bg1="dk1" tx1="lt1" bg2="dk2" tx2="lt2" accent1="accent1" accent2="accent2" accent3="accent3" accent4="accent4" accent5="accent5" accent6="accent6" hlink="hlink" folHlink="folHlink"/>
  <p:sldLayoutIdLst>
    <p:sldLayoutId id="2147484220" r:id="rId1"/>
    <p:sldLayoutId id="2147484221" r:id="rId2"/>
    <p:sldLayoutId id="2147484222" r:id="rId3"/>
    <p:sldLayoutId id="2147484223" r:id="rId4"/>
    <p:sldLayoutId id="2147484224" r:id="rId5"/>
    <p:sldLayoutId id="2147484225" r:id="rId6"/>
    <p:sldLayoutId id="2147484226" r:id="rId7"/>
    <p:sldLayoutId id="2147484227" r:id="rId8"/>
    <p:sldLayoutId id="2147484228" r:id="rId9"/>
    <p:sldLayoutId id="2147484229" r:id="rId10"/>
    <p:sldLayoutId id="2147484230" r:id="rId11"/>
    <p:sldLayoutId id="2147484232" r:id="rId12"/>
    <p:sldLayoutId id="2147484233"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4255544160"/>
      </p:ext>
    </p:extLst>
  </p:cSld>
  <p:clrMap bg1="lt1" tx1="dk1" bg2="lt2" tx2="dk2" accent1="accent1" accent2="accent2" accent3="accent3" accent4="accent4" accent5="accent5" accent6="accent6" hlink="hlink" folHlink="folHlink"/>
  <p:sldLayoutIdLst>
    <p:sldLayoutId id="2147484235" r:id="rId1"/>
    <p:sldLayoutId id="2147484236" r:id="rId2"/>
    <p:sldLayoutId id="2147484237" r:id="rId3"/>
    <p:sldLayoutId id="2147484238" r:id="rId4"/>
    <p:sldLayoutId id="2147484239" r:id="rId5"/>
    <p:sldLayoutId id="2147484240" r:id="rId6"/>
    <p:sldLayoutId id="2147484241" r:id="rId7"/>
    <p:sldLayoutId id="2147484242" r:id="rId8"/>
    <p:sldLayoutId id="2147484243" r:id="rId9"/>
    <p:sldLayoutId id="2147484244" r:id="rId10"/>
    <p:sldLayoutId id="2147484245" r:id="rId11"/>
    <p:sldLayoutId id="2147484246" r:id="rId12"/>
    <p:sldLayoutId id="2147484247" r:id="rId13"/>
    <p:sldLayoutId id="2147484248" r:id="rId14"/>
    <p:sldLayoutId id="2147484249" r:id="rId15"/>
    <p:sldLayoutId id="2147484250" r:id="rId16"/>
    <p:sldLayoutId id="2147484251" r:id="rId17"/>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479170013"/>
      </p:ext>
    </p:extLst>
  </p:cSld>
  <p:clrMap bg1="dk1" tx1="lt1" bg2="dk2" tx2="lt2" accent1="accent1" accent2="accent2" accent3="accent3" accent4="accent4" accent5="accent5" accent6="accent6" hlink="hlink" folHlink="folHlink"/>
  <p:sldLayoutIdLst>
    <p:sldLayoutId id="2147484253" r:id="rId1"/>
    <p:sldLayoutId id="2147484254" r:id="rId2"/>
    <p:sldLayoutId id="2147484255" r:id="rId3"/>
    <p:sldLayoutId id="2147484256" r:id="rId4"/>
    <p:sldLayoutId id="2147484257" r:id="rId5"/>
    <p:sldLayoutId id="2147484258" r:id="rId6"/>
    <p:sldLayoutId id="2147484259" r:id="rId7"/>
    <p:sldLayoutId id="2147484260" r:id="rId8"/>
    <p:sldLayoutId id="2147484261" r:id="rId9"/>
    <p:sldLayoutId id="2147484262" r:id="rId10"/>
    <p:sldLayoutId id="2147484263" r:id="rId11"/>
    <p:sldLayoutId id="2147484264" r:id="rId12"/>
    <p:sldLayoutId id="2147484265" r:id="rId13"/>
    <p:sldLayoutId id="2147484266" r:id="rId14"/>
    <p:sldLayoutId id="2147484267" r:id="rId15"/>
    <p:sldLayoutId id="2147484268" r:id="rId16"/>
    <p:sldLayoutId id="2147484269" r:id="rId17"/>
    <p:sldLayoutId id="2147484270" r:id="rId18"/>
    <p:sldLayoutId id="2147484271" r:id="rId19"/>
    <p:sldLayoutId id="2147484272" r:id="rId20"/>
    <p:sldLayoutId id="2147484273" r:id="rId2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38.xml"/><Relationship Id="rId6" Type="http://schemas.openxmlformats.org/officeDocument/2006/relationships/image" Target="../media/image16.jpeg"/><Relationship Id="rId5" Type="http://schemas.openxmlformats.org/officeDocument/2006/relationships/chart" Target="../charts/chart3.xml"/><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8.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8.xml"/><Relationship Id="rId5" Type="http://schemas.openxmlformats.org/officeDocument/2006/relationships/image" Target="../media/image20.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8.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8.xml"/><Relationship Id="rId5" Type="http://schemas.openxmlformats.org/officeDocument/2006/relationships/image" Target="../media/image20.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9.emf"/><Relationship Id="rId1" Type="http://schemas.openxmlformats.org/officeDocument/2006/relationships/slideLayout" Target="../slideLayouts/slideLayout38.xml"/></Relationships>
</file>

<file path=ppt/slides/_rels/slide19.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openxmlformats.org/officeDocument/2006/relationships/image" Target="../media/image30.png"/><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image" Target="../media/image3.emf"/><Relationship Id="rId2" Type="http://schemas.openxmlformats.org/officeDocument/2006/relationships/tags" Target="../tags/tag8.xml"/><Relationship Id="rId16" Type="http://schemas.openxmlformats.org/officeDocument/2006/relationships/oleObject" Target="../embeddings/oleObject6.bin"/><Relationship Id="rId1" Type="http://schemas.openxmlformats.org/officeDocument/2006/relationships/vmlDrawing" Target="../drawings/vmlDrawing6.v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notesSlide" Target="../notesSlides/notesSlide13.xml"/><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tags" Target="../tags/tag21.xml"/><Relationship Id="rId1" Type="http://schemas.openxmlformats.org/officeDocument/2006/relationships/tags" Target="../tags/tag20.xml"/><Relationship Id="rId4"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31.png"/><Relationship Id="rId5" Type="http://schemas.openxmlformats.org/officeDocument/2006/relationships/notesSlide" Target="../notesSlides/notesSlide15.xml"/><Relationship Id="rId4" Type="http://schemas.openxmlformats.org/officeDocument/2006/relationships/slideLayout" Target="../slideLayouts/slideLayout38.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2.emf"/><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38.xml"/><Relationship Id="rId6" Type="http://schemas.openxmlformats.org/officeDocument/2006/relationships/image" Target="../media/image20.png"/><Relationship Id="rId5" Type="http://schemas.openxmlformats.org/officeDocument/2006/relationships/image" Target="../media/image35.png"/><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4.wmf"/><Relationship Id="rId18" Type="http://schemas.openxmlformats.org/officeDocument/2006/relationships/image" Target="../media/image48.png"/><Relationship Id="rId3" Type="http://schemas.openxmlformats.org/officeDocument/2006/relationships/image" Target="../media/image36.png"/><Relationship Id="rId21" Type="http://schemas.microsoft.com/office/2007/relationships/hdphoto" Target="../media/hdphoto6.wdp"/><Relationship Id="rId7" Type="http://schemas.openxmlformats.org/officeDocument/2006/relationships/image" Target="../media/image40.wmf"/><Relationship Id="rId12" Type="http://schemas.openxmlformats.org/officeDocument/2006/relationships/image" Target="../media/image43.png"/><Relationship Id="rId17" Type="http://schemas.microsoft.com/office/2007/relationships/hdphoto" Target="../media/hdphoto4.wdp"/><Relationship Id="rId2" Type="http://schemas.openxmlformats.org/officeDocument/2006/relationships/notesSlide" Target="../notesSlides/notesSlide17.xml"/><Relationship Id="rId16" Type="http://schemas.openxmlformats.org/officeDocument/2006/relationships/image" Target="../media/image47.png"/><Relationship Id="rId20" Type="http://schemas.openxmlformats.org/officeDocument/2006/relationships/image" Target="../media/image49.png"/><Relationship Id="rId1" Type="http://schemas.openxmlformats.org/officeDocument/2006/relationships/slideLayout" Target="../slideLayouts/slideLayout38.xml"/><Relationship Id="rId6" Type="http://schemas.openxmlformats.org/officeDocument/2006/relationships/image" Target="../media/image39.png"/><Relationship Id="rId11" Type="http://schemas.microsoft.com/office/2007/relationships/hdphoto" Target="../media/hdphoto3.wdp"/><Relationship Id="rId5" Type="http://schemas.openxmlformats.org/officeDocument/2006/relationships/image" Target="../media/image38.wmf"/><Relationship Id="rId15" Type="http://schemas.openxmlformats.org/officeDocument/2006/relationships/image" Target="../media/image46.jpeg"/><Relationship Id="rId10" Type="http://schemas.openxmlformats.org/officeDocument/2006/relationships/image" Target="../media/image42.jpeg"/><Relationship Id="rId19" Type="http://schemas.microsoft.com/office/2007/relationships/hdphoto" Target="../media/hdphoto5.wdp"/><Relationship Id="rId4" Type="http://schemas.openxmlformats.org/officeDocument/2006/relationships/image" Target="../media/image37.wmf"/><Relationship Id="rId9" Type="http://schemas.microsoft.com/office/2007/relationships/hdphoto" Target="../media/hdphoto2.wdp"/><Relationship Id="rId14" Type="http://schemas.openxmlformats.org/officeDocument/2006/relationships/image" Target="../media/image45.w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8.xml"/><Relationship Id="rId1" Type="http://schemas.openxmlformats.org/officeDocument/2006/relationships/slideLayout" Target="../slideLayouts/slideLayout60.xml"/><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2" Type="http://schemas.openxmlformats.org/officeDocument/2006/relationships/image" Target="../media/image53.WMF"/><Relationship Id="rId1" Type="http://schemas.openxmlformats.org/officeDocument/2006/relationships/slideLayout" Target="../slideLayouts/slideLayout3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4.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8.xml.rels><?xml version="1.0" encoding="UTF-8" standalone="yes"?>
<Relationships xmlns="http://schemas.openxmlformats.org/package/2006/relationships"><Relationship Id="rId3" Type="http://schemas.openxmlformats.org/officeDocument/2006/relationships/hyperlink" Target="https://www.windowsazure.com/en-us/develop/net/how-to-guides/hadoop/" TargetMode="External"/><Relationship Id="rId2" Type="http://schemas.openxmlformats.org/officeDocument/2006/relationships/notesSlide" Target="../notesSlides/notesSlide20.xml"/><Relationship Id="rId1" Type="http://schemas.openxmlformats.org/officeDocument/2006/relationships/slideLayout" Target="../slideLayouts/slideLayout30.xml"/><Relationship Id="rId4" Type="http://schemas.openxmlformats.org/officeDocument/2006/relationships/hyperlink" Target="http://www.auzre4research.com/"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1.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tags" Target="../tags/tag6.xml"/><Relationship Id="rId7" Type="http://schemas.openxmlformats.org/officeDocument/2006/relationships/oleObject" Target="../embeddings/oleObject5.bin"/><Relationship Id="rId2" Type="http://schemas.openxmlformats.org/officeDocument/2006/relationships/tags" Target="../tags/tag5.xml"/><Relationship Id="rId1" Type="http://schemas.openxmlformats.org/officeDocument/2006/relationships/vmlDrawing" Target="../drawings/vmlDrawing5.vml"/><Relationship Id="rId6" Type="http://schemas.openxmlformats.org/officeDocument/2006/relationships/notesSlide" Target="../notesSlides/notesSlide5.xml"/><Relationship Id="rId5" Type="http://schemas.openxmlformats.org/officeDocument/2006/relationships/slideLayout" Target="../slideLayouts/slideLayout38.xml"/><Relationship Id="rId4" Type="http://schemas.openxmlformats.org/officeDocument/2006/relationships/tags" Target="../tags/tag7.xml"/><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44.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8.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8872157"/>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 New Relic Insights</a:t>
            </a:r>
            <a:endParaRPr lang="en-US" dirty="0"/>
          </a:p>
        </p:txBody>
      </p:sp>
      <p:pic>
        <p:nvPicPr>
          <p:cNvPr id="6" name="Picture 8" descr="title-page.png"/>
          <p:cNvPicPr>
            <a:picLocks noChangeAspect="1"/>
          </p:cNvPicPr>
          <p:nvPr/>
        </p:nvPicPr>
        <p:blipFill rotWithShape="1">
          <a:blip r:embed="rId3"/>
          <a:srcRect t="82682" r="36516" b="5001"/>
          <a:stretch/>
        </p:blipFill>
        <p:spPr bwMode="auto">
          <a:xfrm>
            <a:off x="7745179" y="6392862"/>
            <a:ext cx="4505149" cy="491776"/>
          </a:xfrm>
          <a:prstGeom prst="rect">
            <a:avLst/>
          </a:prstGeom>
          <a:noFill/>
          <a:ln w="9525">
            <a:noFill/>
            <a:miter lim="800000"/>
            <a:headEnd/>
            <a:tailEnd/>
          </a:ln>
        </p:spPr>
      </p:pic>
    </p:spTree>
    <p:extLst>
      <p:ext uri="{BB962C8B-B14F-4D97-AF65-F5344CB8AC3E}">
        <p14:creationId xmlns:p14="http://schemas.microsoft.com/office/powerpoint/2010/main" val="869625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4"/>
          <p:cNvGrpSpPr/>
          <p:nvPr/>
        </p:nvGrpSpPr>
        <p:grpSpPr>
          <a:xfrm>
            <a:off x="5947980" y="1360046"/>
            <a:ext cx="3097478" cy="1476622"/>
            <a:chOff x="11662037" y="2667000"/>
            <a:chExt cx="6074037" cy="2895600"/>
          </a:xfrm>
        </p:grpSpPr>
        <p:sp>
          <p:nvSpPr>
            <p:cNvPr id="56" name="Rounded Rectangle 55"/>
            <p:cNvSpPr/>
            <p:nvPr/>
          </p:nvSpPr>
          <p:spPr bwMode="auto">
            <a:xfrm>
              <a:off x="12772764" y="2667000"/>
              <a:ext cx="4963310" cy="2895600"/>
            </a:xfrm>
            <a:prstGeom prst="roundRect">
              <a:avLst/>
            </a:prstGeom>
            <a:solidFill>
              <a:schemeClr val="accent5"/>
            </a:solidFill>
            <a:ln w="25400" cap="flat" cmpd="sng" algn="ctr">
              <a:noFill/>
              <a:prstDash val="solid"/>
              <a:miter lim="0"/>
              <a:headEnd type="none" w="med" len="med"/>
              <a:tailEnd type="none" w="med" len="med"/>
            </a:ln>
            <a:effectLst/>
          </p:spPr>
          <p:txBody>
            <a:bodyPr vert="horz" wrap="square" lIns="36430" tIns="36430" rIns="36430" bIns="36430" numCol="1" rtlCol="0" anchor="ctr" anchorCtr="0" compatLnSpc="1">
              <a:prstTxWarp prst="textNoShape">
                <a:avLst/>
              </a:prstTxWarp>
            </a:bodyPr>
            <a:lstStyle/>
            <a:p>
              <a:pPr marL="174879"/>
              <a:r>
                <a:rPr lang="en-US" sz="2244" b="1" spc="-77" dirty="0" smtClean="0">
                  <a:solidFill>
                    <a:srgbClr val="FFFFFF"/>
                  </a:solidFill>
                  <a:cs typeface="Segoe UI" panose="020B0502040204020203" pitchFamily="34" charset="0"/>
                  <a:sym typeface="Gill Sans" pitchFamily="26" charset="0"/>
                </a:rPr>
                <a:t>What’s the feature with  the longest  delay?</a:t>
              </a:r>
              <a:endParaRPr lang="en-US" sz="2244" b="1" spc="-77" dirty="0">
                <a:solidFill>
                  <a:srgbClr val="FFFFFF"/>
                </a:solidFill>
                <a:cs typeface="Segoe UI" panose="020B0502040204020203" pitchFamily="34" charset="0"/>
                <a:sym typeface="Gill Sans" pitchFamily="26" charset="0"/>
              </a:endParaRPr>
            </a:p>
          </p:txBody>
        </p:sp>
        <p:sp>
          <p:nvSpPr>
            <p:cNvPr id="60" name="Right Arrow 59"/>
            <p:cNvSpPr/>
            <p:nvPr/>
          </p:nvSpPr>
          <p:spPr bwMode="auto">
            <a:xfrm>
              <a:off x="11662037" y="3429000"/>
              <a:ext cx="1085327" cy="1286708"/>
            </a:xfrm>
            <a:prstGeom prst="rightArrow">
              <a:avLst>
                <a:gd name="adj1" fmla="val 69740"/>
                <a:gd name="adj2" fmla="val 50000"/>
              </a:avLst>
            </a:prstGeom>
            <a:solidFill>
              <a:schemeClr val="accent2"/>
            </a:solidFill>
            <a:ln w="25400" cap="flat" cmpd="sng" algn="ctr">
              <a:noFill/>
              <a:prstDash val="solid"/>
              <a:miter lim="0"/>
              <a:headEnd type="none" w="med" len="med"/>
              <a:tailEnd type="none" w="med" len="med"/>
            </a:ln>
            <a:effectLst/>
          </p:spPr>
          <p:txBody>
            <a:bodyPr vert="horz" wrap="square" lIns="36430" tIns="36430" rIns="36430" bIns="36430" numCol="1" rtlCol="0" anchor="ctr" anchorCtr="0" compatLnSpc="1">
              <a:prstTxWarp prst="textNoShape">
                <a:avLst/>
              </a:prstTxWarp>
            </a:bodyPr>
            <a:lstStyle/>
            <a:p>
              <a:pPr marL="174879" algn="ctr" defTabSz="297942" fontAlgn="base" hangingPunct="0">
                <a:spcBef>
                  <a:spcPct val="0"/>
                </a:spcBef>
                <a:spcAft>
                  <a:spcPct val="0"/>
                </a:spcAft>
              </a:pPr>
              <a:endParaRPr lang="en-US" sz="2958">
                <a:solidFill>
                  <a:srgbClr val="000000"/>
                </a:solidFill>
                <a:ea typeface="Gill Sans" pitchFamily="26" charset="0"/>
                <a:cs typeface="Segoe UI" panose="020B0502040204020203" pitchFamily="34" charset="0"/>
                <a:sym typeface="Gill Sans" pitchFamily="26" charset="0"/>
              </a:endParaRPr>
            </a:p>
          </p:txBody>
        </p:sp>
      </p:grpSp>
      <p:sp>
        <p:nvSpPr>
          <p:cNvPr id="53" name="Rounded Rectangular Callout 52"/>
          <p:cNvSpPr/>
          <p:nvPr/>
        </p:nvSpPr>
        <p:spPr bwMode="auto">
          <a:xfrm>
            <a:off x="350608" y="1360046"/>
            <a:ext cx="2525801" cy="1476622"/>
          </a:xfrm>
          <a:prstGeom prst="wedgeRoundRectCallout">
            <a:avLst>
              <a:gd name="adj1" fmla="val -7533"/>
              <a:gd name="adj2" fmla="val 81496"/>
              <a:gd name="adj3" fmla="val 16667"/>
            </a:avLst>
          </a:prstGeom>
          <a:solidFill>
            <a:schemeClr val="accent1"/>
          </a:solidFill>
          <a:ln w="25400" cap="flat" cmpd="sng" algn="ctr">
            <a:noFill/>
            <a:prstDash val="solid"/>
            <a:miter lim="0"/>
            <a:headEnd type="none" w="med" len="med"/>
            <a:tailEnd type="none" w="med" len="med"/>
          </a:ln>
          <a:effectLst/>
        </p:spPr>
        <p:txBody>
          <a:bodyPr vert="horz" wrap="square" lIns="36430" tIns="36430" rIns="36430" bIns="36430" numCol="1" rtlCol="0" anchor="ctr" anchorCtr="0" compatLnSpc="1">
            <a:prstTxWarp prst="textNoShape">
              <a:avLst/>
            </a:prstTxWarp>
          </a:bodyPr>
          <a:lstStyle/>
          <a:p>
            <a:r>
              <a:rPr lang="en-US" sz="2244" b="1" spc="-77" dirty="0" smtClean="0">
                <a:solidFill>
                  <a:srgbClr val="FFFFFF"/>
                </a:solidFill>
                <a:cs typeface="Segoe UI" panose="020B0502040204020203" pitchFamily="34" charset="0"/>
              </a:rPr>
              <a:t>Will the new UI be a better user experience?</a:t>
            </a:r>
            <a:endParaRPr lang="en-US" sz="2244" b="1" spc="-77" dirty="0">
              <a:solidFill>
                <a:srgbClr val="FFFFFF"/>
              </a:solidFill>
              <a:cs typeface="Segoe UI" panose="020B0502040204020203" pitchFamily="34" charset="0"/>
            </a:endParaRPr>
          </a:p>
        </p:txBody>
      </p:sp>
      <p:sp>
        <p:nvSpPr>
          <p:cNvPr id="18" name="Rectangle 17"/>
          <p:cNvSpPr/>
          <p:nvPr/>
        </p:nvSpPr>
        <p:spPr bwMode="auto">
          <a:xfrm>
            <a:off x="882" y="6402400"/>
            <a:ext cx="12434711" cy="592125"/>
          </a:xfrm>
          <a:prstGeom prst="rect">
            <a:avLst/>
          </a:prstGeom>
          <a:solidFill>
            <a:schemeClr val="bg2"/>
          </a:solidFill>
          <a:ln w="25400" cap="flat" cmpd="sng" algn="ctr">
            <a:noFill/>
            <a:prstDash val="solid"/>
            <a:miter lim="0"/>
            <a:headEnd type="none" w="med" len="med"/>
            <a:tailEnd type="none" w="med" len="med"/>
          </a:ln>
          <a:effectLst/>
        </p:spPr>
        <p:txBody>
          <a:bodyPr vert="horz" wrap="square" lIns="36430" tIns="36430" rIns="36430" bIns="36430" numCol="1" rtlCol="0" anchor="ctr" anchorCtr="0" compatLnSpc="1">
            <a:prstTxWarp prst="textNoShape">
              <a:avLst/>
            </a:prstTxWarp>
          </a:bodyPr>
          <a:lstStyle/>
          <a:p>
            <a:pPr marL="174879" algn="ctr" defTabSz="297942" fontAlgn="base" hangingPunct="0">
              <a:spcBef>
                <a:spcPct val="0"/>
              </a:spcBef>
              <a:spcAft>
                <a:spcPct val="0"/>
              </a:spcAft>
            </a:pPr>
            <a:endParaRPr lang="en-US" sz="2958">
              <a:solidFill>
                <a:srgbClr val="000000"/>
              </a:solidFill>
              <a:ea typeface="Gill Sans" pitchFamily="26" charset="0"/>
              <a:cs typeface="Segoe UI" panose="020B0502040204020203" pitchFamily="34" charset="0"/>
              <a:sym typeface="Gill Sans" pitchFamily="26" charset="0"/>
            </a:endParaRPr>
          </a:p>
        </p:txBody>
      </p:sp>
      <p:sp>
        <p:nvSpPr>
          <p:cNvPr id="62" name="Rectangle 61"/>
          <p:cNvSpPr/>
          <p:nvPr/>
        </p:nvSpPr>
        <p:spPr bwMode="auto">
          <a:xfrm>
            <a:off x="882" y="6095559"/>
            <a:ext cx="12434711" cy="898966"/>
          </a:xfrm>
          <a:prstGeom prst="rect">
            <a:avLst/>
          </a:prstGeom>
          <a:solidFill>
            <a:schemeClr val="bg2"/>
          </a:solidFill>
          <a:ln w="25400" cap="flat" cmpd="sng" algn="ctr">
            <a:noFill/>
            <a:prstDash val="solid"/>
            <a:miter lim="0"/>
            <a:headEnd type="none" w="med" len="med"/>
            <a:tailEnd type="none" w="med" len="med"/>
          </a:ln>
          <a:effectLst/>
        </p:spPr>
        <p:txBody>
          <a:bodyPr vert="horz" wrap="square" lIns="36430" tIns="36430" rIns="36430" bIns="36430" numCol="1" rtlCol="0" anchor="ctr" anchorCtr="0" compatLnSpc="1">
            <a:prstTxWarp prst="textNoShape">
              <a:avLst/>
            </a:prstTxWarp>
          </a:bodyPr>
          <a:lstStyle/>
          <a:p>
            <a:pPr marL="174879" algn="ctr" defTabSz="297942" fontAlgn="base" hangingPunct="0">
              <a:spcBef>
                <a:spcPct val="0"/>
              </a:spcBef>
              <a:spcAft>
                <a:spcPct val="0"/>
              </a:spcAft>
            </a:pPr>
            <a:endParaRPr lang="en-US" sz="2958">
              <a:solidFill>
                <a:srgbClr val="000000"/>
              </a:solidFill>
              <a:ea typeface="Gill Sans" pitchFamily="26" charset="0"/>
              <a:cs typeface="Segoe UI" panose="020B0502040204020203" pitchFamily="34" charset="0"/>
              <a:sym typeface="Gill Sans" pitchFamily="26" charset="0"/>
            </a:endParaRPr>
          </a:p>
        </p:txBody>
      </p:sp>
      <p:sp>
        <p:nvSpPr>
          <p:cNvPr id="6" name="Freeform 6"/>
          <p:cNvSpPr>
            <a:spLocks/>
          </p:cNvSpPr>
          <p:nvPr/>
        </p:nvSpPr>
        <p:spPr bwMode="auto">
          <a:xfrm flipH="1">
            <a:off x="122237" y="3269986"/>
            <a:ext cx="2943206" cy="4322006"/>
          </a:xfrm>
          <a:custGeom>
            <a:avLst/>
            <a:gdLst>
              <a:gd name="T0" fmla="*/ 4 w 293"/>
              <a:gd name="T1" fmla="*/ 164 h 395"/>
              <a:gd name="T2" fmla="*/ 17 w 293"/>
              <a:gd name="T3" fmla="*/ 144 h 395"/>
              <a:gd name="T4" fmla="*/ 23 w 293"/>
              <a:gd name="T5" fmla="*/ 135 h 395"/>
              <a:gd name="T6" fmla="*/ 21 w 293"/>
              <a:gd name="T7" fmla="*/ 131 h 395"/>
              <a:gd name="T8" fmla="*/ 26 w 293"/>
              <a:gd name="T9" fmla="*/ 77 h 395"/>
              <a:gd name="T10" fmla="*/ 32 w 293"/>
              <a:gd name="T11" fmla="*/ 49 h 395"/>
              <a:gd name="T12" fmla="*/ 124 w 293"/>
              <a:gd name="T13" fmla="*/ 4 h 395"/>
              <a:gd name="T14" fmla="*/ 247 w 293"/>
              <a:gd name="T15" fmla="*/ 43 h 395"/>
              <a:gd name="T16" fmla="*/ 261 w 293"/>
              <a:gd name="T17" fmla="*/ 170 h 395"/>
              <a:gd name="T18" fmla="*/ 231 w 293"/>
              <a:gd name="T19" fmla="*/ 232 h 395"/>
              <a:gd name="T20" fmla="*/ 285 w 293"/>
              <a:gd name="T21" fmla="*/ 323 h 395"/>
              <a:gd name="T22" fmla="*/ 293 w 293"/>
              <a:gd name="T23" fmla="*/ 346 h 395"/>
              <a:gd name="T24" fmla="*/ 231 w 293"/>
              <a:gd name="T25" fmla="*/ 381 h 395"/>
              <a:gd name="T26" fmla="*/ 152 w 293"/>
              <a:gd name="T27" fmla="*/ 394 h 395"/>
              <a:gd name="T28" fmla="*/ 106 w 293"/>
              <a:gd name="T29" fmla="*/ 386 h 395"/>
              <a:gd name="T30" fmla="*/ 127 w 293"/>
              <a:gd name="T31" fmla="*/ 321 h 395"/>
              <a:gd name="T32" fmla="*/ 113 w 293"/>
              <a:gd name="T33" fmla="*/ 303 h 395"/>
              <a:gd name="T34" fmla="*/ 103 w 293"/>
              <a:gd name="T35" fmla="*/ 292 h 395"/>
              <a:gd name="T36" fmla="*/ 95 w 293"/>
              <a:gd name="T37" fmla="*/ 279 h 395"/>
              <a:gd name="T38" fmla="*/ 84 w 293"/>
              <a:gd name="T39" fmla="*/ 269 h 395"/>
              <a:gd name="T40" fmla="*/ 64 w 293"/>
              <a:gd name="T41" fmla="*/ 270 h 395"/>
              <a:gd name="T42" fmla="*/ 52 w 293"/>
              <a:gd name="T43" fmla="*/ 271 h 395"/>
              <a:gd name="T44" fmla="*/ 38 w 293"/>
              <a:gd name="T45" fmla="*/ 265 h 395"/>
              <a:gd name="T46" fmla="*/ 28 w 293"/>
              <a:gd name="T47" fmla="*/ 254 h 395"/>
              <a:gd name="T48" fmla="*/ 26 w 293"/>
              <a:gd name="T49" fmla="*/ 237 h 395"/>
              <a:gd name="T50" fmla="*/ 24 w 293"/>
              <a:gd name="T51" fmla="*/ 229 h 395"/>
              <a:gd name="T52" fmla="*/ 20 w 293"/>
              <a:gd name="T53" fmla="*/ 218 h 395"/>
              <a:gd name="T54" fmla="*/ 21 w 293"/>
              <a:gd name="T55" fmla="*/ 211 h 395"/>
              <a:gd name="T56" fmla="*/ 16 w 293"/>
              <a:gd name="T57" fmla="*/ 202 h 395"/>
              <a:gd name="T58" fmla="*/ 19 w 293"/>
              <a:gd name="T59" fmla="*/ 187 h 395"/>
              <a:gd name="T60" fmla="*/ 13 w 293"/>
              <a:gd name="T61" fmla="*/ 181 h 395"/>
              <a:gd name="T62" fmla="*/ 1 w 293"/>
              <a:gd name="T63" fmla="*/ 173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395">
                <a:moveTo>
                  <a:pt x="1" y="173"/>
                </a:moveTo>
                <a:cubicBezTo>
                  <a:pt x="0" y="170"/>
                  <a:pt x="2" y="167"/>
                  <a:pt x="4" y="164"/>
                </a:cubicBezTo>
                <a:cubicBezTo>
                  <a:pt x="5" y="162"/>
                  <a:pt x="6" y="160"/>
                  <a:pt x="7" y="158"/>
                </a:cubicBezTo>
                <a:cubicBezTo>
                  <a:pt x="11" y="153"/>
                  <a:pt x="13" y="149"/>
                  <a:pt x="17" y="144"/>
                </a:cubicBezTo>
                <a:cubicBezTo>
                  <a:pt x="19" y="142"/>
                  <a:pt x="21" y="139"/>
                  <a:pt x="22" y="137"/>
                </a:cubicBezTo>
                <a:cubicBezTo>
                  <a:pt x="23" y="137"/>
                  <a:pt x="24" y="136"/>
                  <a:pt x="23" y="135"/>
                </a:cubicBezTo>
                <a:cubicBezTo>
                  <a:pt x="23" y="134"/>
                  <a:pt x="23" y="134"/>
                  <a:pt x="22" y="133"/>
                </a:cubicBezTo>
                <a:cubicBezTo>
                  <a:pt x="22" y="133"/>
                  <a:pt x="21" y="132"/>
                  <a:pt x="21" y="131"/>
                </a:cubicBezTo>
                <a:cubicBezTo>
                  <a:pt x="19" y="121"/>
                  <a:pt x="19" y="111"/>
                  <a:pt x="21" y="102"/>
                </a:cubicBezTo>
                <a:cubicBezTo>
                  <a:pt x="22" y="93"/>
                  <a:pt x="23" y="85"/>
                  <a:pt x="26" y="77"/>
                </a:cubicBezTo>
                <a:cubicBezTo>
                  <a:pt x="28" y="72"/>
                  <a:pt x="31" y="67"/>
                  <a:pt x="31" y="62"/>
                </a:cubicBezTo>
                <a:cubicBezTo>
                  <a:pt x="32" y="58"/>
                  <a:pt x="31" y="53"/>
                  <a:pt x="32" y="49"/>
                </a:cubicBezTo>
                <a:cubicBezTo>
                  <a:pt x="34" y="41"/>
                  <a:pt x="51" y="29"/>
                  <a:pt x="53" y="27"/>
                </a:cubicBezTo>
                <a:cubicBezTo>
                  <a:pt x="73" y="14"/>
                  <a:pt x="100" y="7"/>
                  <a:pt x="124" y="4"/>
                </a:cubicBezTo>
                <a:cubicBezTo>
                  <a:pt x="149" y="0"/>
                  <a:pt x="175" y="1"/>
                  <a:pt x="199" y="9"/>
                </a:cubicBezTo>
                <a:cubicBezTo>
                  <a:pt x="219" y="16"/>
                  <a:pt x="236" y="26"/>
                  <a:pt x="247" y="43"/>
                </a:cubicBezTo>
                <a:cubicBezTo>
                  <a:pt x="262" y="66"/>
                  <a:pt x="269" y="96"/>
                  <a:pt x="268" y="123"/>
                </a:cubicBezTo>
                <a:cubicBezTo>
                  <a:pt x="267" y="139"/>
                  <a:pt x="265" y="155"/>
                  <a:pt x="261" y="170"/>
                </a:cubicBezTo>
                <a:cubicBezTo>
                  <a:pt x="257" y="182"/>
                  <a:pt x="252" y="195"/>
                  <a:pt x="245" y="207"/>
                </a:cubicBezTo>
                <a:cubicBezTo>
                  <a:pt x="240" y="215"/>
                  <a:pt x="232" y="221"/>
                  <a:pt x="231" y="232"/>
                </a:cubicBezTo>
                <a:cubicBezTo>
                  <a:pt x="230" y="248"/>
                  <a:pt x="253" y="266"/>
                  <a:pt x="259" y="277"/>
                </a:cubicBezTo>
                <a:cubicBezTo>
                  <a:pt x="264" y="288"/>
                  <a:pt x="280" y="312"/>
                  <a:pt x="285" y="323"/>
                </a:cubicBezTo>
                <a:cubicBezTo>
                  <a:pt x="286" y="326"/>
                  <a:pt x="289" y="333"/>
                  <a:pt x="292" y="343"/>
                </a:cubicBezTo>
                <a:cubicBezTo>
                  <a:pt x="293" y="344"/>
                  <a:pt x="293" y="346"/>
                  <a:pt x="293" y="346"/>
                </a:cubicBezTo>
                <a:cubicBezTo>
                  <a:pt x="293" y="346"/>
                  <a:pt x="282" y="355"/>
                  <a:pt x="265" y="365"/>
                </a:cubicBezTo>
                <a:cubicBezTo>
                  <a:pt x="252" y="372"/>
                  <a:pt x="246" y="375"/>
                  <a:pt x="231" y="381"/>
                </a:cubicBezTo>
                <a:cubicBezTo>
                  <a:pt x="220" y="385"/>
                  <a:pt x="205" y="389"/>
                  <a:pt x="199" y="390"/>
                </a:cubicBezTo>
                <a:cubicBezTo>
                  <a:pt x="182" y="393"/>
                  <a:pt x="166" y="395"/>
                  <a:pt x="152" y="394"/>
                </a:cubicBezTo>
                <a:cubicBezTo>
                  <a:pt x="125" y="394"/>
                  <a:pt x="105" y="389"/>
                  <a:pt x="105" y="389"/>
                </a:cubicBezTo>
                <a:cubicBezTo>
                  <a:pt x="105" y="389"/>
                  <a:pt x="106" y="387"/>
                  <a:pt x="106" y="386"/>
                </a:cubicBezTo>
                <a:cubicBezTo>
                  <a:pt x="117" y="363"/>
                  <a:pt x="135" y="329"/>
                  <a:pt x="133" y="328"/>
                </a:cubicBezTo>
                <a:cubicBezTo>
                  <a:pt x="130" y="326"/>
                  <a:pt x="129" y="323"/>
                  <a:pt x="127" y="321"/>
                </a:cubicBezTo>
                <a:cubicBezTo>
                  <a:pt x="124" y="318"/>
                  <a:pt x="122" y="315"/>
                  <a:pt x="119" y="312"/>
                </a:cubicBezTo>
                <a:cubicBezTo>
                  <a:pt x="117" y="309"/>
                  <a:pt x="115" y="306"/>
                  <a:pt x="113" y="303"/>
                </a:cubicBezTo>
                <a:cubicBezTo>
                  <a:pt x="112" y="302"/>
                  <a:pt x="111" y="301"/>
                  <a:pt x="110" y="300"/>
                </a:cubicBezTo>
                <a:cubicBezTo>
                  <a:pt x="108" y="297"/>
                  <a:pt x="105" y="295"/>
                  <a:pt x="103" y="292"/>
                </a:cubicBezTo>
                <a:cubicBezTo>
                  <a:pt x="101" y="290"/>
                  <a:pt x="99" y="287"/>
                  <a:pt x="98" y="285"/>
                </a:cubicBezTo>
                <a:cubicBezTo>
                  <a:pt x="96" y="283"/>
                  <a:pt x="95" y="281"/>
                  <a:pt x="95" y="279"/>
                </a:cubicBezTo>
                <a:cubicBezTo>
                  <a:pt x="94" y="277"/>
                  <a:pt x="93" y="275"/>
                  <a:pt x="92" y="273"/>
                </a:cubicBezTo>
                <a:cubicBezTo>
                  <a:pt x="90" y="271"/>
                  <a:pt x="87" y="270"/>
                  <a:pt x="84" y="269"/>
                </a:cubicBezTo>
                <a:cubicBezTo>
                  <a:pt x="81" y="269"/>
                  <a:pt x="78" y="269"/>
                  <a:pt x="74" y="269"/>
                </a:cubicBezTo>
                <a:cubicBezTo>
                  <a:pt x="71" y="269"/>
                  <a:pt x="68" y="270"/>
                  <a:pt x="64" y="270"/>
                </a:cubicBezTo>
                <a:cubicBezTo>
                  <a:pt x="62" y="271"/>
                  <a:pt x="60" y="271"/>
                  <a:pt x="58" y="271"/>
                </a:cubicBezTo>
                <a:cubicBezTo>
                  <a:pt x="56" y="271"/>
                  <a:pt x="54" y="271"/>
                  <a:pt x="52" y="271"/>
                </a:cubicBezTo>
                <a:cubicBezTo>
                  <a:pt x="50" y="270"/>
                  <a:pt x="49" y="270"/>
                  <a:pt x="47" y="270"/>
                </a:cubicBezTo>
                <a:cubicBezTo>
                  <a:pt x="44" y="269"/>
                  <a:pt x="40" y="267"/>
                  <a:pt x="38" y="265"/>
                </a:cubicBezTo>
                <a:cubicBezTo>
                  <a:pt x="36" y="264"/>
                  <a:pt x="34" y="262"/>
                  <a:pt x="32" y="260"/>
                </a:cubicBezTo>
                <a:cubicBezTo>
                  <a:pt x="30" y="259"/>
                  <a:pt x="29" y="256"/>
                  <a:pt x="28" y="254"/>
                </a:cubicBezTo>
                <a:cubicBezTo>
                  <a:pt x="26" y="251"/>
                  <a:pt x="25" y="248"/>
                  <a:pt x="25" y="244"/>
                </a:cubicBezTo>
                <a:cubicBezTo>
                  <a:pt x="25" y="242"/>
                  <a:pt x="25" y="239"/>
                  <a:pt x="26" y="237"/>
                </a:cubicBezTo>
                <a:cubicBezTo>
                  <a:pt x="26" y="236"/>
                  <a:pt x="27" y="235"/>
                  <a:pt x="26" y="234"/>
                </a:cubicBezTo>
                <a:cubicBezTo>
                  <a:pt x="26" y="232"/>
                  <a:pt x="24" y="231"/>
                  <a:pt x="24" y="229"/>
                </a:cubicBezTo>
                <a:cubicBezTo>
                  <a:pt x="22" y="227"/>
                  <a:pt x="20" y="225"/>
                  <a:pt x="20" y="223"/>
                </a:cubicBezTo>
                <a:cubicBezTo>
                  <a:pt x="19" y="221"/>
                  <a:pt x="19" y="220"/>
                  <a:pt x="20" y="218"/>
                </a:cubicBezTo>
                <a:cubicBezTo>
                  <a:pt x="20" y="216"/>
                  <a:pt x="20" y="215"/>
                  <a:pt x="21" y="213"/>
                </a:cubicBezTo>
                <a:cubicBezTo>
                  <a:pt x="21" y="212"/>
                  <a:pt x="21" y="211"/>
                  <a:pt x="21" y="211"/>
                </a:cubicBezTo>
                <a:cubicBezTo>
                  <a:pt x="19" y="210"/>
                  <a:pt x="18" y="209"/>
                  <a:pt x="17" y="207"/>
                </a:cubicBezTo>
                <a:cubicBezTo>
                  <a:pt x="17" y="206"/>
                  <a:pt x="16" y="204"/>
                  <a:pt x="16" y="202"/>
                </a:cubicBezTo>
                <a:cubicBezTo>
                  <a:pt x="15" y="200"/>
                  <a:pt x="16" y="198"/>
                  <a:pt x="16" y="197"/>
                </a:cubicBezTo>
                <a:cubicBezTo>
                  <a:pt x="17" y="193"/>
                  <a:pt x="18" y="190"/>
                  <a:pt x="19" y="187"/>
                </a:cubicBezTo>
                <a:cubicBezTo>
                  <a:pt x="19" y="186"/>
                  <a:pt x="18" y="184"/>
                  <a:pt x="17" y="183"/>
                </a:cubicBezTo>
                <a:cubicBezTo>
                  <a:pt x="16" y="182"/>
                  <a:pt x="14" y="182"/>
                  <a:pt x="13" y="181"/>
                </a:cubicBezTo>
                <a:cubicBezTo>
                  <a:pt x="9" y="180"/>
                  <a:pt x="3" y="179"/>
                  <a:pt x="1" y="174"/>
                </a:cubicBezTo>
                <a:cubicBezTo>
                  <a:pt x="1" y="174"/>
                  <a:pt x="1" y="173"/>
                  <a:pt x="1" y="173"/>
                </a:cubicBezTo>
                <a:close/>
              </a:path>
            </a:pathLst>
          </a:custGeom>
          <a:solidFill>
            <a:schemeClr val="bg2">
              <a:lumMod val="75000"/>
            </a:schemeClr>
          </a:solidFill>
          <a:ln>
            <a:noFill/>
          </a:ln>
        </p:spPr>
        <p:txBody>
          <a:bodyPr vert="horz" wrap="square" lIns="46630" tIns="23315" rIns="46630" bIns="23315" numCol="1" anchor="t" anchorCtr="0" compatLnSpc="1">
            <a:prstTxWarp prst="textNoShape">
              <a:avLst/>
            </a:prstTxWarp>
          </a:bodyPr>
          <a:lstStyle/>
          <a:p>
            <a:endParaRPr lang="en-US" sz="918">
              <a:solidFill>
                <a:srgbClr val="404040"/>
              </a:solidFill>
              <a:cs typeface="Segoe UI" panose="020B0502040204020203" pitchFamily="34" charset="0"/>
            </a:endParaRPr>
          </a:p>
        </p:txBody>
      </p:sp>
      <p:sp>
        <p:nvSpPr>
          <p:cNvPr id="9" name="Freeform 16"/>
          <p:cNvSpPr>
            <a:spLocks noEditPoints="1"/>
          </p:cNvSpPr>
          <p:nvPr/>
        </p:nvSpPr>
        <p:spPr bwMode="auto">
          <a:xfrm>
            <a:off x="4237128" y="3064069"/>
            <a:ext cx="4276143" cy="2879236"/>
          </a:xfrm>
          <a:custGeom>
            <a:avLst/>
            <a:gdLst>
              <a:gd name="T0" fmla="*/ 12 w 303"/>
              <a:gd name="T1" fmla="*/ 204 h 204"/>
              <a:gd name="T2" fmla="*/ 0 w 303"/>
              <a:gd name="T3" fmla="*/ 188 h 204"/>
              <a:gd name="T4" fmla="*/ 0 w 303"/>
              <a:gd name="T5" fmla="*/ 17 h 204"/>
              <a:gd name="T6" fmla="*/ 17 w 303"/>
              <a:gd name="T7" fmla="*/ 0 h 204"/>
              <a:gd name="T8" fmla="*/ 287 w 303"/>
              <a:gd name="T9" fmla="*/ 0 h 204"/>
              <a:gd name="T10" fmla="*/ 303 w 303"/>
              <a:gd name="T11" fmla="*/ 17 h 204"/>
              <a:gd name="T12" fmla="*/ 303 w 303"/>
              <a:gd name="T13" fmla="*/ 188 h 204"/>
              <a:gd name="T14" fmla="*/ 291 w 303"/>
              <a:gd name="T15" fmla="*/ 204 h 204"/>
              <a:gd name="T16" fmla="*/ 285 w 303"/>
              <a:gd name="T17" fmla="*/ 204 h 204"/>
              <a:gd name="T18" fmla="*/ 12 w 303"/>
              <a:gd name="T19" fmla="*/ 204 h 204"/>
              <a:gd name="T20" fmla="*/ 15 w 303"/>
              <a:gd name="T21" fmla="*/ 191 h 204"/>
              <a:gd name="T22" fmla="*/ 288 w 303"/>
              <a:gd name="T23" fmla="*/ 191 h 204"/>
              <a:gd name="T24" fmla="*/ 288 w 303"/>
              <a:gd name="T25" fmla="*/ 14 h 204"/>
              <a:gd name="T26" fmla="*/ 15 w 303"/>
              <a:gd name="T27" fmla="*/ 14 h 204"/>
              <a:gd name="T28" fmla="*/ 15 w 303"/>
              <a:gd name="T29" fmla="*/ 19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3" h="204">
                <a:moveTo>
                  <a:pt x="12" y="204"/>
                </a:moveTo>
                <a:cubicBezTo>
                  <a:pt x="5" y="202"/>
                  <a:pt x="0" y="195"/>
                  <a:pt x="0" y="188"/>
                </a:cubicBezTo>
                <a:cubicBezTo>
                  <a:pt x="0" y="17"/>
                  <a:pt x="0" y="17"/>
                  <a:pt x="0" y="17"/>
                </a:cubicBezTo>
                <a:cubicBezTo>
                  <a:pt x="0" y="8"/>
                  <a:pt x="7" y="0"/>
                  <a:pt x="17" y="0"/>
                </a:cubicBezTo>
                <a:cubicBezTo>
                  <a:pt x="287" y="0"/>
                  <a:pt x="287" y="0"/>
                  <a:pt x="287" y="0"/>
                </a:cubicBezTo>
                <a:cubicBezTo>
                  <a:pt x="296" y="0"/>
                  <a:pt x="303" y="8"/>
                  <a:pt x="303" y="17"/>
                </a:cubicBezTo>
                <a:cubicBezTo>
                  <a:pt x="303" y="188"/>
                  <a:pt x="303" y="188"/>
                  <a:pt x="303" y="188"/>
                </a:cubicBezTo>
                <a:cubicBezTo>
                  <a:pt x="303" y="195"/>
                  <a:pt x="298" y="202"/>
                  <a:pt x="291" y="204"/>
                </a:cubicBezTo>
                <a:cubicBezTo>
                  <a:pt x="285" y="204"/>
                  <a:pt x="285" y="204"/>
                  <a:pt x="285" y="204"/>
                </a:cubicBezTo>
                <a:lnTo>
                  <a:pt x="12" y="204"/>
                </a:lnTo>
                <a:close/>
                <a:moveTo>
                  <a:pt x="15" y="191"/>
                </a:moveTo>
                <a:cubicBezTo>
                  <a:pt x="288" y="191"/>
                  <a:pt x="288" y="191"/>
                  <a:pt x="288" y="191"/>
                </a:cubicBezTo>
                <a:cubicBezTo>
                  <a:pt x="288" y="14"/>
                  <a:pt x="288" y="14"/>
                  <a:pt x="288" y="14"/>
                </a:cubicBezTo>
                <a:cubicBezTo>
                  <a:pt x="15" y="14"/>
                  <a:pt x="15" y="14"/>
                  <a:pt x="15" y="14"/>
                </a:cubicBezTo>
                <a:cubicBezTo>
                  <a:pt x="15" y="191"/>
                  <a:pt x="15" y="191"/>
                  <a:pt x="15" y="191"/>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cs typeface="Segoe UI" panose="020B0502040204020203" pitchFamily="34" charset="0"/>
            </a:endParaRPr>
          </a:p>
        </p:txBody>
      </p:sp>
      <p:sp>
        <p:nvSpPr>
          <p:cNvPr id="10" name="Freeform 17"/>
          <p:cNvSpPr>
            <a:spLocks/>
          </p:cNvSpPr>
          <p:nvPr/>
        </p:nvSpPr>
        <p:spPr bwMode="auto">
          <a:xfrm>
            <a:off x="3925587" y="6042126"/>
            <a:ext cx="5011445" cy="254592"/>
          </a:xfrm>
          <a:custGeom>
            <a:avLst/>
            <a:gdLst>
              <a:gd name="T0" fmla="*/ 354 w 355"/>
              <a:gd name="T1" fmla="*/ 0 h 18"/>
              <a:gd name="T2" fmla="*/ 195 w 355"/>
              <a:gd name="T3" fmla="*/ 0 h 18"/>
              <a:gd name="T4" fmla="*/ 189 w 355"/>
              <a:gd name="T5" fmla="*/ 7 h 18"/>
              <a:gd name="T6" fmla="*/ 158 w 355"/>
              <a:gd name="T7" fmla="*/ 7 h 18"/>
              <a:gd name="T8" fmla="*/ 150 w 355"/>
              <a:gd name="T9" fmla="*/ 0 h 18"/>
              <a:gd name="T10" fmla="*/ 0 w 355"/>
              <a:gd name="T11" fmla="*/ 0 h 18"/>
              <a:gd name="T12" fmla="*/ 13 w 355"/>
              <a:gd name="T13" fmla="*/ 18 h 18"/>
              <a:gd name="T14" fmla="*/ 340 w 355"/>
              <a:gd name="T15" fmla="*/ 18 h 18"/>
              <a:gd name="T16" fmla="*/ 354 w 35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5" h="18">
                <a:moveTo>
                  <a:pt x="354" y="0"/>
                </a:moveTo>
                <a:cubicBezTo>
                  <a:pt x="195" y="0"/>
                  <a:pt x="195" y="0"/>
                  <a:pt x="195" y="0"/>
                </a:cubicBezTo>
                <a:cubicBezTo>
                  <a:pt x="195" y="2"/>
                  <a:pt x="194" y="7"/>
                  <a:pt x="189" y="7"/>
                </a:cubicBezTo>
                <a:cubicBezTo>
                  <a:pt x="174" y="7"/>
                  <a:pt x="173" y="7"/>
                  <a:pt x="158" y="7"/>
                </a:cubicBezTo>
                <a:cubicBezTo>
                  <a:pt x="151" y="7"/>
                  <a:pt x="151" y="2"/>
                  <a:pt x="150" y="0"/>
                </a:cubicBezTo>
                <a:cubicBezTo>
                  <a:pt x="0" y="0"/>
                  <a:pt x="0" y="0"/>
                  <a:pt x="0" y="0"/>
                </a:cubicBezTo>
                <a:cubicBezTo>
                  <a:pt x="0" y="0"/>
                  <a:pt x="0" y="18"/>
                  <a:pt x="13" y="18"/>
                </a:cubicBezTo>
                <a:cubicBezTo>
                  <a:pt x="26" y="18"/>
                  <a:pt x="326" y="18"/>
                  <a:pt x="340" y="18"/>
                </a:cubicBezTo>
                <a:cubicBezTo>
                  <a:pt x="355" y="18"/>
                  <a:pt x="354" y="0"/>
                  <a:pt x="354" y="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cs typeface="Segoe UI" panose="020B0502040204020203" pitchFamily="34" charset="0"/>
            </a:endParaRPr>
          </a:p>
        </p:txBody>
      </p:sp>
      <p:sp>
        <p:nvSpPr>
          <p:cNvPr id="12" name="Freeform 37"/>
          <p:cNvSpPr>
            <a:spLocks/>
          </p:cNvSpPr>
          <p:nvPr/>
        </p:nvSpPr>
        <p:spPr bwMode="auto">
          <a:xfrm>
            <a:off x="3925587" y="6069441"/>
            <a:ext cx="5011445" cy="254592"/>
          </a:xfrm>
          <a:custGeom>
            <a:avLst/>
            <a:gdLst>
              <a:gd name="T0" fmla="*/ 354 w 355"/>
              <a:gd name="T1" fmla="*/ 0 h 18"/>
              <a:gd name="T2" fmla="*/ 195 w 355"/>
              <a:gd name="T3" fmla="*/ 0 h 18"/>
              <a:gd name="T4" fmla="*/ 189 w 355"/>
              <a:gd name="T5" fmla="*/ 7 h 18"/>
              <a:gd name="T6" fmla="*/ 158 w 355"/>
              <a:gd name="T7" fmla="*/ 7 h 18"/>
              <a:gd name="T8" fmla="*/ 150 w 355"/>
              <a:gd name="T9" fmla="*/ 0 h 18"/>
              <a:gd name="T10" fmla="*/ 0 w 355"/>
              <a:gd name="T11" fmla="*/ 0 h 18"/>
              <a:gd name="T12" fmla="*/ 13 w 355"/>
              <a:gd name="T13" fmla="*/ 18 h 18"/>
              <a:gd name="T14" fmla="*/ 340 w 355"/>
              <a:gd name="T15" fmla="*/ 18 h 18"/>
              <a:gd name="T16" fmla="*/ 354 w 35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5" h="18">
                <a:moveTo>
                  <a:pt x="354" y="0"/>
                </a:moveTo>
                <a:cubicBezTo>
                  <a:pt x="195" y="0"/>
                  <a:pt x="195" y="0"/>
                  <a:pt x="195" y="0"/>
                </a:cubicBezTo>
                <a:cubicBezTo>
                  <a:pt x="195" y="2"/>
                  <a:pt x="194" y="7"/>
                  <a:pt x="189" y="7"/>
                </a:cubicBezTo>
                <a:cubicBezTo>
                  <a:pt x="174" y="7"/>
                  <a:pt x="173" y="7"/>
                  <a:pt x="158" y="7"/>
                </a:cubicBezTo>
                <a:cubicBezTo>
                  <a:pt x="151" y="7"/>
                  <a:pt x="151" y="2"/>
                  <a:pt x="150" y="0"/>
                </a:cubicBezTo>
                <a:cubicBezTo>
                  <a:pt x="0" y="0"/>
                  <a:pt x="0" y="0"/>
                  <a:pt x="0" y="0"/>
                </a:cubicBezTo>
                <a:cubicBezTo>
                  <a:pt x="0" y="0"/>
                  <a:pt x="0" y="18"/>
                  <a:pt x="13" y="18"/>
                </a:cubicBezTo>
                <a:cubicBezTo>
                  <a:pt x="26" y="18"/>
                  <a:pt x="326" y="18"/>
                  <a:pt x="340" y="18"/>
                </a:cubicBezTo>
                <a:cubicBezTo>
                  <a:pt x="355" y="18"/>
                  <a:pt x="354" y="0"/>
                  <a:pt x="354" y="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cs typeface="Segoe UI" panose="020B0502040204020203" pitchFamily="34" charset="0"/>
            </a:endParaRPr>
          </a:p>
        </p:txBody>
      </p:sp>
      <p:sp>
        <p:nvSpPr>
          <p:cNvPr id="23" name="Text Placeholder 1"/>
          <p:cNvSpPr txBox="1">
            <a:spLocks/>
          </p:cNvSpPr>
          <p:nvPr/>
        </p:nvSpPr>
        <p:spPr>
          <a:xfrm>
            <a:off x="350608" y="505159"/>
            <a:ext cx="11424391" cy="699453"/>
          </a:xfrm>
          <a:prstGeom prst="rect">
            <a:avLst/>
          </a:prstGeom>
        </p:spPr>
        <p:txBody>
          <a:bodyPr/>
          <a:lstStyle>
            <a:lvl1pPr marL="342900" indent="-342900" algn="ctr" defTabSz="584200" rtl="0" eaLnBrk="0" fontAlgn="base" hangingPunct="0">
              <a:spcBef>
                <a:spcPct val="0"/>
              </a:spcBef>
              <a:spcAft>
                <a:spcPct val="0"/>
              </a:spcAft>
              <a:defRPr sz="4600">
                <a:solidFill>
                  <a:srgbClr val="000000"/>
                </a:solidFill>
                <a:latin typeface="+mn-lt"/>
                <a:ea typeface="+mn-ea"/>
                <a:cs typeface="+mn-cs"/>
                <a:sym typeface="Gill Sans" charset="0"/>
              </a:defRPr>
            </a:lvl1pPr>
            <a:lvl2pPr marL="742950" indent="-285750" algn="ctr" defTabSz="584200" rtl="0" eaLnBrk="0" fontAlgn="base" hangingPunct="0">
              <a:spcBef>
                <a:spcPct val="0"/>
              </a:spcBef>
              <a:spcAft>
                <a:spcPct val="0"/>
              </a:spcAft>
              <a:defRPr sz="4600">
                <a:solidFill>
                  <a:srgbClr val="000000"/>
                </a:solidFill>
                <a:latin typeface="+mn-lt"/>
                <a:ea typeface="+mn-ea"/>
                <a:cs typeface="+mn-cs"/>
                <a:sym typeface="Gill Sans" charset="0"/>
              </a:defRPr>
            </a:lvl2pPr>
            <a:lvl3pPr marL="1143000" indent="-228600" algn="ctr" defTabSz="584200" rtl="0" eaLnBrk="0" fontAlgn="base" hangingPunct="0">
              <a:spcBef>
                <a:spcPct val="0"/>
              </a:spcBef>
              <a:spcAft>
                <a:spcPct val="0"/>
              </a:spcAft>
              <a:defRPr sz="4600">
                <a:solidFill>
                  <a:srgbClr val="000000"/>
                </a:solidFill>
                <a:latin typeface="+mn-lt"/>
                <a:ea typeface="+mn-ea"/>
                <a:cs typeface="+mn-cs"/>
                <a:sym typeface="Gill Sans" charset="0"/>
              </a:defRPr>
            </a:lvl3pPr>
            <a:lvl4pPr marL="1600200" indent="-228600" algn="ctr" defTabSz="584200" rtl="0" eaLnBrk="0" fontAlgn="base" hangingPunct="0">
              <a:spcBef>
                <a:spcPct val="0"/>
              </a:spcBef>
              <a:spcAft>
                <a:spcPct val="0"/>
              </a:spcAft>
              <a:defRPr sz="4600">
                <a:solidFill>
                  <a:srgbClr val="000000"/>
                </a:solidFill>
                <a:latin typeface="+mn-lt"/>
                <a:ea typeface="+mn-ea"/>
                <a:cs typeface="+mn-cs"/>
                <a:sym typeface="Gill Sans" charset="0"/>
              </a:defRPr>
            </a:lvl4pPr>
            <a:lvl5pPr marL="2057400" indent="-228600" algn="ctr" defTabSz="584200" rtl="0" eaLnBrk="0" fontAlgn="base" hangingPunct="0">
              <a:spcBef>
                <a:spcPct val="0"/>
              </a:spcBef>
              <a:spcAft>
                <a:spcPct val="0"/>
              </a:spcAft>
              <a:defRPr sz="4600">
                <a:solidFill>
                  <a:srgbClr val="000000"/>
                </a:solidFill>
                <a:latin typeface="+mn-lt"/>
                <a:ea typeface="+mn-ea"/>
                <a:cs typeface="+mn-cs"/>
                <a:sym typeface="Gill Sans" charset="0"/>
              </a:defRPr>
            </a:lvl5pPr>
            <a:lvl6pPr marL="457200" algn="ctr" defTabSz="584200" rtl="0" fontAlgn="base" hangingPunct="0">
              <a:spcBef>
                <a:spcPct val="0"/>
              </a:spcBef>
              <a:spcAft>
                <a:spcPct val="0"/>
              </a:spcAft>
              <a:defRPr sz="4600">
                <a:solidFill>
                  <a:srgbClr val="000000"/>
                </a:solidFill>
                <a:latin typeface="+mn-lt"/>
                <a:ea typeface="+mn-ea"/>
                <a:cs typeface="+mn-cs"/>
                <a:sym typeface="Gill Sans" pitchFamily="26" charset="0"/>
              </a:defRPr>
            </a:lvl6pPr>
            <a:lvl7pPr marL="914400" algn="ctr" defTabSz="584200" rtl="0" fontAlgn="base" hangingPunct="0">
              <a:spcBef>
                <a:spcPct val="0"/>
              </a:spcBef>
              <a:spcAft>
                <a:spcPct val="0"/>
              </a:spcAft>
              <a:defRPr sz="4600">
                <a:solidFill>
                  <a:srgbClr val="000000"/>
                </a:solidFill>
                <a:latin typeface="+mn-lt"/>
                <a:ea typeface="+mn-ea"/>
                <a:cs typeface="+mn-cs"/>
                <a:sym typeface="Gill Sans" pitchFamily="26" charset="0"/>
              </a:defRPr>
            </a:lvl7pPr>
            <a:lvl8pPr marL="1371600" algn="ctr" defTabSz="584200" rtl="0" fontAlgn="base" hangingPunct="0">
              <a:spcBef>
                <a:spcPct val="0"/>
              </a:spcBef>
              <a:spcAft>
                <a:spcPct val="0"/>
              </a:spcAft>
              <a:defRPr sz="4600">
                <a:solidFill>
                  <a:srgbClr val="000000"/>
                </a:solidFill>
                <a:latin typeface="+mn-lt"/>
                <a:ea typeface="+mn-ea"/>
                <a:cs typeface="+mn-cs"/>
                <a:sym typeface="Gill Sans" pitchFamily="26" charset="0"/>
              </a:defRPr>
            </a:lvl8pPr>
            <a:lvl9pPr marL="1828800" algn="ctr" defTabSz="584200" rtl="0" fontAlgn="base" hangingPunct="0">
              <a:spcBef>
                <a:spcPct val="0"/>
              </a:spcBef>
              <a:spcAft>
                <a:spcPct val="0"/>
              </a:spcAft>
              <a:defRPr sz="4600">
                <a:solidFill>
                  <a:srgbClr val="000000"/>
                </a:solidFill>
                <a:latin typeface="+mn-lt"/>
                <a:ea typeface="+mn-ea"/>
                <a:cs typeface="+mn-cs"/>
                <a:sym typeface="Gill Sans" pitchFamily="26" charset="0"/>
              </a:defRPr>
            </a:lvl9pPr>
          </a:lstStyle>
          <a:p>
            <a:endParaRPr lang="en-US" sz="2346" kern="0" dirty="0">
              <a:cs typeface="Segoe UI" panose="020B0502040204020203" pitchFamily="34" charset="0"/>
            </a:endParaRPr>
          </a:p>
        </p:txBody>
      </p:sp>
      <p:sp>
        <p:nvSpPr>
          <p:cNvPr id="4" name="Text Placeholder 3"/>
          <p:cNvSpPr>
            <a:spLocks noGrp="1"/>
          </p:cNvSpPr>
          <p:nvPr>
            <p:ph type="body" sz="quarter" idx="4294967295"/>
          </p:nvPr>
        </p:nvSpPr>
        <p:spPr>
          <a:xfrm>
            <a:off x="0" y="504825"/>
            <a:ext cx="11426825" cy="1415772"/>
          </a:xfrm>
        </p:spPr>
        <p:txBody>
          <a:bodyPr/>
          <a:lstStyle/>
          <a:p>
            <a:r>
              <a:rPr lang="en-US" dirty="0" smtClean="0">
                <a:latin typeface="Segoe UI" panose="020B0502040204020203" pitchFamily="34" charset="0"/>
                <a:cs typeface="Segoe UI" panose="020B0502040204020203" pitchFamily="34" charset="0"/>
              </a:rPr>
              <a:t>The </a:t>
            </a:r>
            <a:r>
              <a:rPr lang="en-US" dirty="0">
                <a:latin typeface="Segoe UI" panose="020B0502040204020203" pitchFamily="34" charset="0"/>
                <a:cs typeface="Segoe UI" panose="020B0502040204020203" pitchFamily="34" charset="0"/>
              </a:rPr>
              <a:t>iterative nature of Insights</a:t>
            </a:r>
          </a:p>
          <a:p>
            <a:endParaRPr lang="en-US" dirty="0">
              <a:latin typeface="Segoe UI" panose="020B0502040204020203" pitchFamily="34" charset="0"/>
              <a:cs typeface="Segoe UI" panose="020B0502040204020203" pitchFamily="34" charset="0"/>
            </a:endParaRPr>
          </a:p>
        </p:txBody>
      </p:sp>
      <p:grpSp>
        <p:nvGrpSpPr>
          <p:cNvPr id="26" name="Group 25"/>
          <p:cNvGrpSpPr/>
          <p:nvPr/>
        </p:nvGrpSpPr>
        <p:grpSpPr>
          <a:xfrm>
            <a:off x="4378257" y="3158560"/>
            <a:ext cx="3973439" cy="2716022"/>
            <a:chOff x="8583868" y="6746627"/>
            <a:chExt cx="7791765" cy="5326017"/>
          </a:xfrm>
        </p:grpSpPr>
        <p:sp>
          <p:nvSpPr>
            <p:cNvPr id="20" name="Rectangle 19"/>
            <p:cNvSpPr/>
            <p:nvPr/>
          </p:nvSpPr>
          <p:spPr bwMode="auto">
            <a:xfrm>
              <a:off x="8583869" y="6746627"/>
              <a:ext cx="7791764" cy="5326017"/>
            </a:xfrm>
            <a:prstGeom prst="rect">
              <a:avLst/>
            </a:prstGeom>
            <a:solidFill>
              <a:schemeClr val="bg1"/>
            </a:solidFill>
            <a:ln>
              <a:noFill/>
            </a:ln>
          </p:spPr>
          <p:txBody>
            <a:bodyPr vert="horz" wrap="square" lIns="46630" tIns="23315" rIns="46630" bIns="23315" numCol="1" anchor="t" anchorCtr="0" compatLnSpc="1">
              <a:prstTxWarp prst="textNoShape">
                <a:avLst/>
              </a:prstTxWarp>
            </a:bodyPr>
            <a:lstStyle/>
            <a:p>
              <a:pPr marL="174879"/>
              <a:endParaRPr lang="en-US" sz="918">
                <a:solidFill>
                  <a:srgbClr val="404040"/>
                </a:solidFill>
                <a:cs typeface="Segoe UI" panose="020B0502040204020203" pitchFamily="34" charset="0"/>
                <a:sym typeface="Gill Sans" pitchFamily="26" charset="0"/>
              </a:endParaRPr>
            </a:p>
          </p:txBody>
        </p:sp>
        <p:sp>
          <p:nvSpPr>
            <p:cNvPr id="47" name="Freeform 46"/>
            <p:cNvSpPr/>
            <p:nvPr/>
          </p:nvSpPr>
          <p:spPr bwMode="auto">
            <a:xfrm>
              <a:off x="8583868" y="9467190"/>
              <a:ext cx="7791765" cy="1752600"/>
            </a:xfrm>
            <a:custGeom>
              <a:avLst/>
              <a:gdLst>
                <a:gd name="connsiteX0" fmla="*/ 0 w 25517475"/>
                <a:gd name="connsiteY0" fmla="*/ 4171950 h 4772025"/>
                <a:gd name="connsiteX1" fmla="*/ 1143000 w 25517475"/>
                <a:gd name="connsiteY1" fmla="*/ 0 h 4772025"/>
                <a:gd name="connsiteX2" fmla="*/ 1800225 w 25517475"/>
                <a:gd name="connsiteY2" fmla="*/ 2486025 h 4772025"/>
                <a:gd name="connsiteX3" fmla="*/ 3000375 w 25517475"/>
                <a:gd name="connsiteY3" fmla="*/ 2343150 h 4772025"/>
                <a:gd name="connsiteX4" fmla="*/ 4057650 w 25517475"/>
                <a:gd name="connsiteY4" fmla="*/ 3171825 h 4772025"/>
                <a:gd name="connsiteX5" fmla="*/ 5172075 w 25517475"/>
                <a:gd name="connsiteY5" fmla="*/ 2971800 h 4772025"/>
                <a:gd name="connsiteX6" fmla="*/ 5943600 w 25517475"/>
                <a:gd name="connsiteY6" fmla="*/ 1485900 h 4772025"/>
                <a:gd name="connsiteX7" fmla="*/ 7086600 w 25517475"/>
                <a:gd name="connsiteY7" fmla="*/ 1800225 h 4772025"/>
                <a:gd name="connsiteX8" fmla="*/ 7715250 w 25517475"/>
                <a:gd name="connsiteY8" fmla="*/ 2914650 h 4772025"/>
                <a:gd name="connsiteX9" fmla="*/ 9601200 w 25517475"/>
                <a:gd name="connsiteY9" fmla="*/ 1314450 h 4772025"/>
                <a:gd name="connsiteX10" fmla="*/ 10601325 w 25517475"/>
                <a:gd name="connsiteY10" fmla="*/ 2571750 h 4772025"/>
                <a:gd name="connsiteX11" fmla="*/ 11315700 w 25517475"/>
                <a:gd name="connsiteY11" fmla="*/ 4457700 h 4772025"/>
                <a:gd name="connsiteX12" fmla="*/ 12430125 w 25517475"/>
                <a:gd name="connsiteY12" fmla="*/ 342900 h 4772025"/>
                <a:gd name="connsiteX13" fmla="*/ 13458825 w 25517475"/>
                <a:gd name="connsiteY13" fmla="*/ 3686175 h 4772025"/>
                <a:gd name="connsiteX14" fmla="*/ 14201775 w 25517475"/>
                <a:gd name="connsiteY14" fmla="*/ 2771775 h 4772025"/>
                <a:gd name="connsiteX15" fmla="*/ 14916150 w 25517475"/>
                <a:gd name="connsiteY15" fmla="*/ 4457700 h 4772025"/>
                <a:gd name="connsiteX16" fmla="*/ 16687800 w 25517475"/>
                <a:gd name="connsiteY16" fmla="*/ 3686175 h 4772025"/>
                <a:gd name="connsiteX17" fmla="*/ 17345025 w 25517475"/>
                <a:gd name="connsiteY17" fmla="*/ 1028700 h 4772025"/>
                <a:gd name="connsiteX18" fmla="*/ 18773775 w 25517475"/>
                <a:gd name="connsiteY18" fmla="*/ 3457575 h 4772025"/>
                <a:gd name="connsiteX19" fmla="*/ 19945350 w 25517475"/>
                <a:gd name="connsiteY19" fmla="*/ 3486150 h 4772025"/>
                <a:gd name="connsiteX20" fmla="*/ 21431250 w 25517475"/>
                <a:gd name="connsiteY20" fmla="*/ 1685925 h 4772025"/>
                <a:gd name="connsiteX21" fmla="*/ 22688550 w 25517475"/>
                <a:gd name="connsiteY21" fmla="*/ 4772025 h 4772025"/>
                <a:gd name="connsiteX22" fmla="*/ 23602950 w 25517475"/>
                <a:gd name="connsiteY22" fmla="*/ 2743200 h 4772025"/>
                <a:gd name="connsiteX23" fmla="*/ 24174450 w 25517475"/>
                <a:gd name="connsiteY23" fmla="*/ 2971800 h 4772025"/>
                <a:gd name="connsiteX24" fmla="*/ 25517475 w 25517475"/>
                <a:gd name="connsiteY24" fmla="*/ 571500 h 4772025"/>
                <a:gd name="connsiteX25" fmla="*/ 25517475 w 25517475"/>
                <a:gd name="connsiteY25" fmla="*/ 571500 h 477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517475" h="4772025">
                  <a:moveTo>
                    <a:pt x="0" y="4171950"/>
                  </a:moveTo>
                  <a:lnTo>
                    <a:pt x="1143000" y="0"/>
                  </a:lnTo>
                  <a:lnTo>
                    <a:pt x="1800225" y="2486025"/>
                  </a:lnTo>
                  <a:lnTo>
                    <a:pt x="3000375" y="2343150"/>
                  </a:lnTo>
                  <a:lnTo>
                    <a:pt x="4057650" y="3171825"/>
                  </a:lnTo>
                  <a:lnTo>
                    <a:pt x="5172075" y="2971800"/>
                  </a:lnTo>
                  <a:lnTo>
                    <a:pt x="5943600" y="1485900"/>
                  </a:lnTo>
                  <a:lnTo>
                    <a:pt x="7086600" y="1800225"/>
                  </a:lnTo>
                  <a:lnTo>
                    <a:pt x="7715250" y="2914650"/>
                  </a:lnTo>
                  <a:lnTo>
                    <a:pt x="9601200" y="1314450"/>
                  </a:lnTo>
                  <a:lnTo>
                    <a:pt x="10601325" y="2571750"/>
                  </a:lnTo>
                  <a:lnTo>
                    <a:pt x="11315700" y="4457700"/>
                  </a:lnTo>
                  <a:lnTo>
                    <a:pt x="12430125" y="342900"/>
                  </a:lnTo>
                  <a:lnTo>
                    <a:pt x="13458825" y="3686175"/>
                  </a:lnTo>
                  <a:lnTo>
                    <a:pt x="14201775" y="2771775"/>
                  </a:lnTo>
                  <a:lnTo>
                    <a:pt x="14916150" y="4457700"/>
                  </a:lnTo>
                  <a:lnTo>
                    <a:pt x="16687800" y="3686175"/>
                  </a:lnTo>
                  <a:lnTo>
                    <a:pt x="17345025" y="1028700"/>
                  </a:lnTo>
                  <a:lnTo>
                    <a:pt x="18773775" y="3457575"/>
                  </a:lnTo>
                  <a:lnTo>
                    <a:pt x="19945350" y="3486150"/>
                  </a:lnTo>
                  <a:lnTo>
                    <a:pt x="21431250" y="1685925"/>
                  </a:lnTo>
                  <a:lnTo>
                    <a:pt x="22688550" y="4772025"/>
                  </a:lnTo>
                  <a:lnTo>
                    <a:pt x="23602950" y="2743200"/>
                  </a:lnTo>
                  <a:lnTo>
                    <a:pt x="24174450" y="2971800"/>
                  </a:lnTo>
                  <a:lnTo>
                    <a:pt x="25517475" y="571500"/>
                  </a:lnTo>
                  <a:lnTo>
                    <a:pt x="25517475" y="571500"/>
                  </a:lnTo>
                </a:path>
              </a:pathLst>
            </a:custGeom>
            <a:noFill/>
            <a:ln w="85725" cap="flat" cmpd="sng" algn="ctr">
              <a:solidFill>
                <a:schemeClr val="accent5"/>
              </a:solidFill>
              <a:prstDash val="solid"/>
              <a:miter lim="800000"/>
              <a:headEnd type="none" w="med" len="med"/>
              <a:tailEnd type="none" w="med" len="med"/>
            </a:ln>
            <a:effectLst/>
          </p:spPr>
          <p:txBody>
            <a:bodyPr vert="horz" wrap="square" lIns="36430" tIns="36430" rIns="36430" bIns="36430" numCol="1" rtlCol="0" anchor="ctr" anchorCtr="0" compatLnSpc="1">
              <a:prstTxWarp prst="textNoShape">
                <a:avLst/>
              </a:prstTxWarp>
            </a:bodyPr>
            <a:lstStyle/>
            <a:p>
              <a:pPr marL="174879" algn="ctr" defTabSz="297942" fontAlgn="base" hangingPunct="0">
                <a:spcBef>
                  <a:spcPct val="0"/>
                </a:spcBef>
                <a:spcAft>
                  <a:spcPct val="0"/>
                </a:spcAft>
              </a:pPr>
              <a:endParaRPr lang="en-US" sz="2958">
                <a:solidFill>
                  <a:srgbClr val="000000"/>
                </a:solidFill>
                <a:ea typeface="Gill Sans" pitchFamily="26" charset="0"/>
                <a:cs typeface="Segoe UI" panose="020B0502040204020203" pitchFamily="34" charset="0"/>
                <a:sym typeface="Gill Sans" pitchFamily="26" charset="0"/>
              </a:endParaRPr>
            </a:p>
          </p:txBody>
        </p:sp>
        <p:sp>
          <p:nvSpPr>
            <p:cNvPr id="48" name="TextBox 47"/>
            <p:cNvSpPr txBox="1"/>
            <p:nvPr/>
          </p:nvSpPr>
          <p:spPr>
            <a:xfrm>
              <a:off x="8704553" y="7238999"/>
              <a:ext cx="7575359" cy="800318"/>
            </a:xfrm>
            <a:prstGeom prst="rect">
              <a:avLst/>
            </a:prstGeom>
            <a:noFill/>
            <a:ln w="9525">
              <a:noFill/>
              <a:round/>
              <a:headEnd/>
              <a:tailEnd/>
            </a:ln>
          </p:spPr>
          <p:txBody>
            <a:bodyPr wrap="square" lIns="0" tIns="0" rIns="0" bIns="0" rtlCol="0">
              <a:prstTxWarp prst="textNoShape">
                <a:avLst/>
              </a:prstTxWarp>
              <a:spAutoFit/>
            </a:bodyPr>
            <a:lstStyle/>
            <a:p>
              <a:r>
                <a:rPr lang="en-US" sz="2652" b="1" spc="-77" dirty="0">
                  <a:solidFill>
                    <a:srgbClr val="404040"/>
                  </a:solidFill>
                  <a:cs typeface="Segoe UI" panose="020B0502040204020203" pitchFamily="34" charset="0"/>
                </a:rPr>
                <a:t>You sold 100 widgets</a:t>
              </a:r>
            </a:p>
          </p:txBody>
        </p:sp>
      </p:grpSp>
      <p:grpSp>
        <p:nvGrpSpPr>
          <p:cNvPr id="3" name="Group 63"/>
          <p:cNvGrpSpPr/>
          <p:nvPr/>
        </p:nvGrpSpPr>
        <p:grpSpPr>
          <a:xfrm>
            <a:off x="2876409" y="1360046"/>
            <a:ext cx="3084525" cy="1476622"/>
            <a:chOff x="5638800" y="2667000"/>
            <a:chExt cx="6048637" cy="2895600"/>
          </a:xfrm>
        </p:grpSpPr>
        <p:sp>
          <p:nvSpPr>
            <p:cNvPr id="54" name="Rounded Rectangle 53"/>
            <p:cNvSpPr/>
            <p:nvPr/>
          </p:nvSpPr>
          <p:spPr bwMode="auto">
            <a:xfrm>
              <a:off x="6724127" y="2667000"/>
              <a:ext cx="4963310" cy="2895600"/>
            </a:xfrm>
            <a:prstGeom prst="roundRect">
              <a:avLst/>
            </a:prstGeom>
            <a:solidFill>
              <a:schemeClr val="accent2"/>
            </a:solidFill>
            <a:ln w="25400" cap="flat" cmpd="sng" algn="ctr">
              <a:noFill/>
              <a:prstDash val="solid"/>
              <a:miter lim="0"/>
              <a:headEnd type="none" w="med" len="med"/>
              <a:tailEnd type="none" w="med" len="med"/>
            </a:ln>
            <a:effectLst/>
          </p:spPr>
          <p:txBody>
            <a:bodyPr vert="horz" wrap="square" lIns="36430" tIns="36430" rIns="36430" bIns="36430" numCol="1" rtlCol="0" anchor="ctr" anchorCtr="0" compatLnSpc="1">
              <a:prstTxWarp prst="textNoShape">
                <a:avLst/>
              </a:prstTxWarp>
            </a:bodyPr>
            <a:lstStyle/>
            <a:p>
              <a:pPr marL="174879"/>
              <a:r>
                <a:rPr lang="en-US" sz="2244" b="1" spc="-77" dirty="0" smtClean="0">
                  <a:solidFill>
                    <a:srgbClr val="FFFFFF"/>
                  </a:solidFill>
                  <a:cs typeface="Segoe UI" panose="020B0502040204020203" pitchFamily="34" charset="0"/>
                  <a:sym typeface="Gill Sans" pitchFamily="26" charset="0"/>
                </a:rPr>
                <a:t>What is the learning curve for the new UI?</a:t>
              </a:r>
              <a:endParaRPr lang="en-US" sz="2244" b="1" spc="-77" dirty="0">
                <a:solidFill>
                  <a:srgbClr val="FFFFFF"/>
                </a:solidFill>
                <a:cs typeface="Segoe UI" panose="020B0502040204020203" pitchFamily="34" charset="0"/>
                <a:sym typeface="Gill Sans" pitchFamily="26" charset="0"/>
              </a:endParaRPr>
            </a:p>
          </p:txBody>
        </p:sp>
        <p:sp>
          <p:nvSpPr>
            <p:cNvPr id="59" name="Right Arrow 58"/>
            <p:cNvSpPr/>
            <p:nvPr/>
          </p:nvSpPr>
          <p:spPr bwMode="auto">
            <a:xfrm>
              <a:off x="5638800" y="3429000"/>
              <a:ext cx="1085327" cy="1286708"/>
            </a:xfrm>
            <a:prstGeom prst="rightArrow">
              <a:avLst>
                <a:gd name="adj1" fmla="val 69740"/>
                <a:gd name="adj2" fmla="val 50000"/>
              </a:avLst>
            </a:prstGeom>
            <a:solidFill>
              <a:schemeClr val="accent1"/>
            </a:solidFill>
            <a:ln w="25400" cap="flat" cmpd="sng" algn="ctr">
              <a:noFill/>
              <a:prstDash val="solid"/>
              <a:miter lim="0"/>
              <a:headEnd type="none" w="med" len="med"/>
              <a:tailEnd type="none" w="med" len="med"/>
            </a:ln>
            <a:effectLst/>
          </p:spPr>
          <p:txBody>
            <a:bodyPr vert="horz" wrap="square" lIns="36430" tIns="36430" rIns="36430" bIns="36430" numCol="1" rtlCol="0" anchor="ctr" anchorCtr="0" compatLnSpc="1">
              <a:prstTxWarp prst="textNoShape">
                <a:avLst/>
              </a:prstTxWarp>
            </a:bodyPr>
            <a:lstStyle/>
            <a:p>
              <a:pPr marL="174879" algn="ctr" defTabSz="297942" fontAlgn="base" hangingPunct="0">
                <a:spcBef>
                  <a:spcPct val="0"/>
                </a:spcBef>
                <a:spcAft>
                  <a:spcPct val="0"/>
                </a:spcAft>
              </a:pPr>
              <a:endParaRPr lang="en-US" sz="2958">
                <a:solidFill>
                  <a:srgbClr val="000000"/>
                </a:solidFill>
                <a:ea typeface="Gill Sans" pitchFamily="26" charset="0"/>
                <a:cs typeface="Segoe UI" panose="020B0502040204020203" pitchFamily="34" charset="0"/>
                <a:sym typeface="Gill Sans" pitchFamily="26" charset="0"/>
              </a:endParaRPr>
            </a:p>
          </p:txBody>
        </p:sp>
      </p:grpSp>
      <p:grpSp>
        <p:nvGrpSpPr>
          <p:cNvPr id="5" name="Group 65"/>
          <p:cNvGrpSpPr/>
          <p:nvPr/>
        </p:nvGrpSpPr>
        <p:grpSpPr>
          <a:xfrm>
            <a:off x="9032505" y="1360046"/>
            <a:ext cx="3097477" cy="1476622"/>
            <a:chOff x="17710674" y="2667000"/>
            <a:chExt cx="6074036" cy="2895600"/>
          </a:xfrm>
        </p:grpSpPr>
        <p:sp>
          <p:nvSpPr>
            <p:cNvPr id="57" name="Rounded Rectangle 56"/>
            <p:cNvSpPr/>
            <p:nvPr/>
          </p:nvSpPr>
          <p:spPr bwMode="auto">
            <a:xfrm>
              <a:off x="18821400" y="2667000"/>
              <a:ext cx="4963310" cy="2895600"/>
            </a:xfrm>
            <a:prstGeom prst="roundRect">
              <a:avLst/>
            </a:prstGeom>
            <a:solidFill>
              <a:schemeClr val="accent3"/>
            </a:solidFill>
            <a:ln w="25400" cap="flat" cmpd="sng" algn="ctr">
              <a:noFill/>
              <a:prstDash val="solid"/>
              <a:miter lim="0"/>
              <a:headEnd type="none" w="med" len="med"/>
              <a:tailEnd type="none" w="med" len="med"/>
            </a:ln>
            <a:effectLst/>
          </p:spPr>
          <p:txBody>
            <a:bodyPr vert="horz" wrap="square" lIns="36430" tIns="36430" rIns="36430" bIns="36430" numCol="1" rtlCol="0" anchor="ctr" anchorCtr="0" compatLnSpc="1">
              <a:prstTxWarp prst="textNoShape">
                <a:avLst/>
              </a:prstTxWarp>
            </a:bodyPr>
            <a:lstStyle/>
            <a:p>
              <a:pPr marL="174879"/>
              <a:r>
                <a:rPr lang="en-US" sz="2244" b="1" spc="-77" dirty="0" smtClean="0">
                  <a:solidFill>
                    <a:srgbClr val="FFFFFF"/>
                  </a:solidFill>
                  <a:cs typeface="Segoe UI" panose="020B0502040204020203" pitchFamily="34" charset="0"/>
                  <a:sym typeface="Gill Sans" pitchFamily="26" charset="0"/>
                </a:rPr>
                <a:t>Due to: Agent Type? UI Placement?</a:t>
              </a:r>
              <a:endParaRPr lang="en-US" sz="2244" b="1" spc="-77" dirty="0">
                <a:solidFill>
                  <a:srgbClr val="FFFFFF"/>
                </a:solidFill>
                <a:cs typeface="Segoe UI" panose="020B0502040204020203" pitchFamily="34" charset="0"/>
                <a:sym typeface="Gill Sans" pitchFamily="26" charset="0"/>
              </a:endParaRPr>
            </a:p>
          </p:txBody>
        </p:sp>
        <p:sp>
          <p:nvSpPr>
            <p:cNvPr id="61" name="Right Arrow 60"/>
            <p:cNvSpPr/>
            <p:nvPr/>
          </p:nvSpPr>
          <p:spPr bwMode="auto">
            <a:xfrm>
              <a:off x="17710674" y="3429000"/>
              <a:ext cx="1085327" cy="1286708"/>
            </a:xfrm>
            <a:prstGeom prst="rightArrow">
              <a:avLst>
                <a:gd name="adj1" fmla="val 69740"/>
                <a:gd name="adj2" fmla="val 50000"/>
              </a:avLst>
            </a:prstGeom>
            <a:solidFill>
              <a:schemeClr val="accent5"/>
            </a:solidFill>
            <a:ln w="25400" cap="flat" cmpd="sng" algn="ctr">
              <a:noFill/>
              <a:prstDash val="solid"/>
              <a:miter lim="0"/>
              <a:headEnd type="none" w="med" len="med"/>
              <a:tailEnd type="none" w="med" len="med"/>
            </a:ln>
            <a:effectLst/>
          </p:spPr>
          <p:txBody>
            <a:bodyPr vert="horz" wrap="square" lIns="36430" tIns="36430" rIns="36430" bIns="36430" numCol="1" rtlCol="0" anchor="ctr" anchorCtr="0" compatLnSpc="1">
              <a:prstTxWarp prst="textNoShape">
                <a:avLst/>
              </a:prstTxWarp>
            </a:bodyPr>
            <a:lstStyle/>
            <a:p>
              <a:pPr marL="174879" algn="ctr" defTabSz="297942" fontAlgn="base" hangingPunct="0">
                <a:spcBef>
                  <a:spcPct val="0"/>
                </a:spcBef>
                <a:spcAft>
                  <a:spcPct val="0"/>
                </a:spcAft>
              </a:pPr>
              <a:endParaRPr lang="en-US" sz="2958">
                <a:solidFill>
                  <a:srgbClr val="000000"/>
                </a:solidFill>
                <a:ea typeface="Gill Sans" pitchFamily="26" charset="0"/>
                <a:cs typeface="Segoe UI" panose="020B0502040204020203" pitchFamily="34" charset="0"/>
                <a:sym typeface="Gill Sans" pitchFamily="26" charset="0"/>
              </a:endParaRPr>
            </a:p>
          </p:txBody>
        </p:sp>
      </p:grpSp>
      <p:grpSp>
        <p:nvGrpSpPr>
          <p:cNvPr id="27" name="Group 26"/>
          <p:cNvGrpSpPr/>
          <p:nvPr/>
        </p:nvGrpSpPr>
        <p:grpSpPr>
          <a:xfrm>
            <a:off x="4391889" y="3158560"/>
            <a:ext cx="3973439" cy="2716022"/>
            <a:chOff x="8583869" y="6746627"/>
            <a:chExt cx="7791764" cy="5326017"/>
          </a:xfrm>
        </p:grpSpPr>
        <p:sp>
          <p:nvSpPr>
            <p:cNvPr id="28" name="Rectangle 27"/>
            <p:cNvSpPr/>
            <p:nvPr/>
          </p:nvSpPr>
          <p:spPr bwMode="auto">
            <a:xfrm>
              <a:off x="8583869" y="6746627"/>
              <a:ext cx="7791764" cy="5326017"/>
            </a:xfrm>
            <a:prstGeom prst="rect">
              <a:avLst/>
            </a:prstGeom>
            <a:solidFill>
              <a:schemeClr val="bg1"/>
            </a:solidFill>
            <a:ln>
              <a:noFill/>
            </a:ln>
          </p:spPr>
          <p:txBody>
            <a:bodyPr vert="horz" wrap="square" lIns="46630" tIns="23315" rIns="46630" bIns="23315" numCol="1" anchor="t" anchorCtr="0" compatLnSpc="1">
              <a:prstTxWarp prst="textNoShape">
                <a:avLst/>
              </a:prstTxWarp>
            </a:bodyPr>
            <a:lstStyle/>
            <a:p>
              <a:pPr marL="174879"/>
              <a:endParaRPr lang="en-US" sz="918">
                <a:solidFill>
                  <a:srgbClr val="404040"/>
                </a:solidFill>
                <a:cs typeface="Segoe UI" panose="020B0502040204020203" pitchFamily="34" charset="0"/>
                <a:sym typeface="Gill Sans" pitchFamily="26" charset="0"/>
              </a:endParaRPr>
            </a:p>
          </p:txBody>
        </p:sp>
        <p:sp>
          <p:nvSpPr>
            <p:cNvPr id="29" name="TextBox 28"/>
            <p:cNvSpPr txBox="1"/>
            <p:nvPr/>
          </p:nvSpPr>
          <p:spPr>
            <a:xfrm>
              <a:off x="8704554" y="7203827"/>
              <a:ext cx="7575360" cy="800318"/>
            </a:xfrm>
            <a:prstGeom prst="rect">
              <a:avLst/>
            </a:prstGeom>
            <a:noFill/>
            <a:ln w="9525">
              <a:noFill/>
              <a:round/>
              <a:headEnd/>
              <a:tailEnd/>
            </a:ln>
          </p:spPr>
          <p:txBody>
            <a:bodyPr wrap="square" lIns="0" tIns="0" rIns="0" bIns="0" rtlCol="0">
              <a:prstTxWarp prst="textNoShape">
                <a:avLst/>
              </a:prstTxWarp>
              <a:spAutoFit/>
            </a:bodyPr>
            <a:lstStyle/>
            <a:p>
              <a:r>
                <a:rPr lang="en-US" sz="2652" b="1" spc="-77" dirty="0">
                  <a:solidFill>
                    <a:srgbClr val="404040"/>
                  </a:solidFill>
                  <a:cs typeface="Segoe UI" panose="020B0502040204020203" pitchFamily="34" charset="0"/>
                </a:rPr>
                <a:t>USA</a:t>
              </a:r>
            </a:p>
          </p:txBody>
        </p:sp>
        <p:sp>
          <p:nvSpPr>
            <p:cNvPr id="30" name="Freeform 6"/>
            <p:cNvSpPr>
              <a:spLocks noEditPoints="1"/>
            </p:cNvSpPr>
            <p:nvPr/>
          </p:nvSpPr>
          <p:spPr bwMode="auto">
            <a:xfrm>
              <a:off x="8763000" y="8229600"/>
              <a:ext cx="7492148" cy="3690528"/>
            </a:xfrm>
            <a:custGeom>
              <a:avLst/>
              <a:gdLst>
                <a:gd name="T0" fmla="*/ 13985 w 15499"/>
                <a:gd name="T1" fmla="*/ 3385 h 7632"/>
                <a:gd name="T2" fmla="*/ 14042 w 15499"/>
                <a:gd name="T3" fmla="*/ 3917 h 7632"/>
                <a:gd name="T4" fmla="*/ 14302 w 15499"/>
                <a:gd name="T5" fmla="*/ 5102 h 7632"/>
                <a:gd name="T6" fmla="*/ 15240 w 15499"/>
                <a:gd name="T7" fmla="*/ 6414 h 7632"/>
                <a:gd name="T8" fmla="*/ 13246 w 15499"/>
                <a:gd name="T9" fmla="*/ 4826 h 7632"/>
                <a:gd name="T10" fmla="*/ 13120 w 15499"/>
                <a:gd name="T11" fmla="*/ 4826 h 7632"/>
                <a:gd name="T12" fmla="*/ 14208 w 15499"/>
                <a:gd name="T13" fmla="*/ 2090 h 7632"/>
                <a:gd name="T14" fmla="*/ 13522 w 15499"/>
                <a:gd name="T15" fmla="*/ 3125 h 7632"/>
                <a:gd name="T16" fmla="*/ 12710 w 15499"/>
                <a:gd name="T17" fmla="*/ 4364 h 7632"/>
                <a:gd name="T18" fmla="*/ 12321 w 15499"/>
                <a:gd name="T19" fmla="*/ 4749 h 7632"/>
                <a:gd name="T20" fmla="*/ 11988 w 15499"/>
                <a:gd name="T21" fmla="*/ 4680 h 7632"/>
                <a:gd name="T22" fmla="*/ 11456 w 15499"/>
                <a:gd name="T23" fmla="*/ 4457 h 7632"/>
                <a:gd name="T24" fmla="*/ 10380 w 15499"/>
                <a:gd name="T25" fmla="*/ 3848 h 7632"/>
                <a:gd name="T26" fmla="*/ 9731 w 15499"/>
                <a:gd name="T27" fmla="*/ 4286 h 7632"/>
                <a:gd name="T28" fmla="*/ 9585 w 15499"/>
                <a:gd name="T29" fmla="*/ 5935 h 7632"/>
                <a:gd name="T30" fmla="*/ 8419 w 15499"/>
                <a:gd name="T31" fmla="*/ 4863 h 7632"/>
                <a:gd name="T32" fmla="*/ 8460 w 15499"/>
                <a:gd name="T33" fmla="*/ 3345 h 7632"/>
                <a:gd name="T34" fmla="*/ 9475 w 15499"/>
                <a:gd name="T35" fmla="*/ 3215 h 7632"/>
                <a:gd name="T36" fmla="*/ 8590 w 15499"/>
                <a:gd name="T37" fmla="*/ 2829 h 7632"/>
                <a:gd name="T38" fmla="*/ 7758 w 15499"/>
                <a:gd name="T39" fmla="*/ 3369 h 7632"/>
                <a:gd name="T40" fmla="*/ 8350 w 15499"/>
                <a:gd name="T41" fmla="*/ 2383 h 7632"/>
                <a:gd name="T42" fmla="*/ 9199 w 15499"/>
                <a:gd name="T43" fmla="*/ 1924 h 7632"/>
                <a:gd name="T44" fmla="*/ 8773 w 15499"/>
                <a:gd name="T45" fmla="*/ 2167 h 7632"/>
                <a:gd name="T46" fmla="*/ 9824 w 15499"/>
                <a:gd name="T47" fmla="*/ 1384 h 7632"/>
                <a:gd name="T48" fmla="*/ 10530 w 15499"/>
                <a:gd name="T49" fmla="*/ 828 h 7632"/>
                <a:gd name="T50" fmla="*/ 11009 w 15499"/>
                <a:gd name="T51" fmla="*/ 1051 h 7632"/>
                <a:gd name="T52" fmla="*/ 14062 w 15499"/>
                <a:gd name="T53" fmla="*/ 982 h 7632"/>
                <a:gd name="T54" fmla="*/ 14261 w 15499"/>
                <a:gd name="T55" fmla="*/ 6710 h 7632"/>
                <a:gd name="T56" fmla="*/ 12820 w 15499"/>
                <a:gd name="T57" fmla="*/ 5914 h 7632"/>
                <a:gd name="T58" fmla="*/ 8050 w 15499"/>
                <a:gd name="T59" fmla="*/ 2537 h 7632"/>
                <a:gd name="T60" fmla="*/ 7551 w 15499"/>
                <a:gd name="T61" fmla="*/ 1684 h 7632"/>
                <a:gd name="T62" fmla="*/ 8553 w 15499"/>
                <a:gd name="T63" fmla="*/ 3134 h 7632"/>
                <a:gd name="T64" fmla="*/ 6223 w 15499"/>
                <a:gd name="T65" fmla="*/ 1977 h 7632"/>
                <a:gd name="T66" fmla="*/ 5407 w 15499"/>
                <a:gd name="T67" fmla="*/ 203 h 7632"/>
                <a:gd name="T68" fmla="*/ 7742 w 15499"/>
                <a:gd name="T69" fmla="*/ 2443 h 7632"/>
                <a:gd name="T70" fmla="*/ 4944 w 15499"/>
                <a:gd name="T71" fmla="*/ 3881 h 7632"/>
                <a:gd name="T72" fmla="*/ 4961 w 15499"/>
                <a:gd name="T73" fmla="*/ 4010 h 7632"/>
                <a:gd name="T74" fmla="*/ 6572 w 15499"/>
                <a:gd name="T75" fmla="*/ 5249 h 7632"/>
                <a:gd name="T76" fmla="*/ 5168 w 15499"/>
                <a:gd name="T77" fmla="*/ 7632 h 7632"/>
                <a:gd name="T78" fmla="*/ 4668 w 15499"/>
                <a:gd name="T79" fmla="*/ 4603 h 7632"/>
                <a:gd name="T80" fmla="*/ 2708 w 15499"/>
                <a:gd name="T81" fmla="*/ 3162 h 7632"/>
                <a:gd name="T82" fmla="*/ 1790 w 15499"/>
                <a:gd name="T83" fmla="*/ 2033 h 7632"/>
                <a:gd name="T84" fmla="*/ 2708 w 15499"/>
                <a:gd name="T85" fmla="*/ 1128 h 7632"/>
                <a:gd name="T86" fmla="*/ 4705 w 15499"/>
                <a:gd name="T87" fmla="*/ 1705 h 7632"/>
                <a:gd name="T88" fmla="*/ 4153 w 15499"/>
                <a:gd name="T89" fmla="*/ 2123 h 7632"/>
                <a:gd name="T90" fmla="*/ 5724 w 15499"/>
                <a:gd name="T91" fmla="*/ 2516 h 7632"/>
                <a:gd name="T92" fmla="*/ 4689 w 15499"/>
                <a:gd name="T93" fmla="*/ 3791 h 7632"/>
                <a:gd name="T94" fmla="*/ 4258 w 15499"/>
                <a:gd name="T95" fmla="*/ 3958 h 7632"/>
                <a:gd name="T96" fmla="*/ 5204 w 15499"/>
                <a:gd name="T97" fmla="*/ 4416 h 7632"/>
                <a:gd name="T98" fmla="*/ 844 w 15499"/>
                <a:gd name="T99" fmla="*/ 1721 h 7632"/>
                <a:gd name="T100" fmla="*/ 844 w 15499"/>
                <a:gd name="T101" fmla="*/ 1721 h 7632"/>
                <a:gd name="T102" fmla="*/ 1214 w 15499"/>
                <a:gd name="T103" fmla="*/ 3958 h 7632"/>
                <a:gd name="T104" fmla="*/ 2671 w 15499"/>
                <a:gd name="T105" fmla="*/ 6028 h 7632"/>
                <a:gd name="T106" fmla="*/ 2078 w 15499"/>
                <a:gd name="T107" fmla="*/ 5821 h 7632"/>
                <a:gd name="T108" fmla="*/ 10701 w 15499"/>
                <a:gd name="T109" fmla="*/ 3028 h 7632"/>
                <a:gd name="T110" fmla="*/ 10368 w 15499"/>
                <a:gd name="T111" fmla="*/ 3267 h 7632"/>
                <a:gd name="T112" fmla="*/ 9175 w 15499"/>
                <a:gd name="T113" fmla="*/ 2975 h 7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499" h="7632">
                  <a:moveTo>
                    <a:pt x="14647" y="2756"/>
                  </a:moveTo>
                  <a:cubicBezTo>
                    <a:pt x="14338" y="2886"/>
                    <a:pt x="14338" y="2886"/>
                    <a:pt x="14338" y="2886"/>
                  </a:cubicBezTo>
                  <a:cubicBezTo>
                    <a:pt x="14261" y="2793"/>
                    <a:pt x="14261" y="2793"/>
                    <a:pt x="14261" y="2793"/>
                  </a:cubicBezTo>
                  <a:cubicBezTo>
                    <a:pt x="14541" y="2663"/>
                    <a:pt x="14541" y="2663"/>
                    <a:pt x="14541" y="2663"/>
                  </a:cubicBezTo>
                  <a:lnTo>
                    <a:pt x="14647" y="2756"/>
                  </a:lnTo>
                  <a:close/>
                  <a:moveTo>
                    <a:pt x="14225" y="2996"/>
                  </a:moveTo>
                  <a:cubicBezTo>
                    <a:pt x="13985" y="3385"/>
                    <a:pt x="13985" y="3385"/>
                    <a:pt x="13985" y="3385"/>
                  </a:cubicBezTo>
                  <a:cubicBezTo>
                    <a:pt x="13599" y="3584"/>
                    <a:pt x="13599" y="3584"/>
                    <a:pt x="13599" y="3584"/>
                  </a:cubicBezTo>
                  <a:cubicBezTo>
                    <a:pt x="13490" y="3454"/>
                    <a:pt x="13490" y="3454"/>
                    <a:pt x="13490" y="3454"/>
                  </a:cubicBezTo>
                  <a:cubicBezTo>
                    <a:pt x="13876" y="3239"/>
                    <a:pt x="13876" y="3239"/>
                    <a:pt x="13876" y="3239"/>
                  </a:cubicBezTo>
                  <a:cubicBezTo>
                    <a:pt x="14005" y="2862"/>
                    <a:pt x="14005" y="2862"/>
                    <a:pt x="14005" y="2862"/>
                  </a:cubicBezTo>
                  <a:lnTo>
                    <a:pt x="14225" y="2996"/>
                  </a:lnTo>
                  <a:close/>
                  <a:moveTo>
                    <a:pt x="14168" y="3824"/>
                  </a:moveTo>
                  <a:cubicBezTo>
                    <a:pt x="14042" y="3917"/>
                    <a:pt x="14042" y="3917"/>
                    <a:pt x="14042" y="3917"/>
                  </a:cubicBezTo>
                  <a:cubicBezTo>
                    <a:pt x="13928" y="3564"/>
                    <a:pt x="13928" y="3564"/>
                    <a:pt x="13928" y="3564"/>
                  </a:cubicBezTo>
                  <a:cubicBezTo>
                    <a:pt x="14005" y="3584"/>
                    <a:pt x="14005" y="3584"/>
                    <a:pt x="14005" y="3584"/>
                  </a:cubicBezTo>
                  <a:lnTo>
                    <a:pt x="14168" y="3824"/>
                  </a:lnTo>
                  <a:close/>
                  <a:moveTo>
                    <a:pt x="14375" y="5358"/>
                  </a:moveTo>
                  <a:cubicBezTo>
                    <a:pt x="13599" y="5196"/>
                    <a:pt x="13599" y="5196"/>
                    <a:pt x="13599" y="5196"/>
                  </a:cubicBezTo>
                  <a:cubicBezTo>
                    <a:pt x="13575" y="4920"/>
                    <a:pt x="13575" y="4920"/>
                    <a:pt x="13575" y="4920"/>
                  </a:cubicBezTo>
                  <a:cubicBezTo>
                    <a:pt x="14302" y="5102"/>
                    <a:pt x="14302" y="5102"/>
                    <a:pt x="14302" y="5102"/>
                  </a:cubicBezTo>
                  <a:lnTo>
                    <a:pt x="14375" y="5358"/>
                  </a:lnTo>
                  <a:close/>
                  <a:moveTo>
                    <a:pt x="15479" y="6860"/>
                  </a:moveTo>
                  <a:cubicBezTo>
                    <a:pt x="15207" y="7193"/>
                    <a:pt x="15207" y="7193"/>
                    <a:pt x="15207" y="7193"/>
                  </a:cubicBezTo>
                  <a:cubicBezTo>
                    <a:pt x="15077" y="7177"/>
                    <a:pt x="15077" y="7177"/>
                    <a:pt x="15077" y="7177"/>
                  </a:cubicBezTo>
                  <a:cubicBezTo>
                    <a:pt x="15041" y="6986"/>
                    <a:pt x="15041" y="6986"/>
                    <a:pt x="15041" y="6986"/>
                  </a:cubicBezTo>
                  <a:cubicBezTo>
                    <a:pt x="15378" y="6621"/>
                    <a:pt x="15378" y="6621"/>
                    <a:pt x="15378" y="6621"/>
                  </a:cubicBezTo>
                  <a:cubicBezTo>
                    <a:pt x="15240" y="6414"/>
                    <a:pt x="15240" y="6414"/>
                    <a:pt x="15240" y="6414"/>
                  </a:cubicBezTo>
                  <a:cubicBezTo>
                    <a:pt x="15317" y="6300"/>
                    <a:pt x="15317" y="6300"/>
                    <a:pt x="15317" y="6300"/>
                  </a:cubicBezTo>
                  <a:cubicBezTo>
                    <a:pt x="15447" y="6491"/>
                    <a:pt x="15447" y="6491"/>
                    <a:pt x="15447" y="6491"/>
                  </a:cubicBezTo>
                  <a:lnTo>
                    <a:pt x="15479" y="6860"/>
                  </a:lnTo>
                  <a:close/>
                  <a:moveTo>
                    <a:pt x="13392" y="4879"/>
                  </a:moveTo>
                  <a:cubicBezTo>
                    <a:pt x="13246" y="5135"/>
                    <a:pt x="13246" y="5135"/>
                    <a:pt x="13246" y="5135"/>
                  </a:cubicBezTo>
                  <a:cubicBezTo>
                    <a:pt x="13120" y="5119"/>
                    <a:pt x="13120" y="5119"/>
                    <a:pt x="13120" y="5119"/>
                  </a:cubicBezTo>
                  <a:cubicBezTo>
                    <a:pt x="13246" y="4826"/>
                    <a:pt x="13246" y="4826"/>
                    <a:pt x="13246" y="4826"/>
                  </a:cubicBezTo>
                  <a:lnTo>
                    <a:pt x="13392" y="4879"/>
                  </a:lnTo>
                  <a:close/>
                  <a:moveTo>
                    <a:pt x="13120" y="4826"/>
                  </a:moveTo>
                  <a:cubicBezTo>
                    <a:pt x="12966" y="5119"/>
                    <a:pt x="12966" y="5119"/>
                    <a:pt x="12966" y="5119"/>
                  </a:cubicBezTo>
                  <a:cubicBezTo>
                    <a:pt x="12690" y="5046"/>
                    <a:pt x="12690" y="5046"/>
                    <a:pt x="12690" y="5046"/>
                  </a:cubicBezTo>
                  <a:cubicBezTo>
                    <a:pt x="12710" y="4826"/>
                    <a:pt x="12710" y="4826"/>
                    <a:pt x="12710" y="4826"/>
                  </a:cubicBezTo>
                  <a:cubicBezTo>
                    <a:pt x="12950" y="4587"/>
                    <a:pt x="12950" y="4587"/>
                    <a:pt x="12950" y="4587"/>
                  </a:cubicBezTo>
                  <a:lnTo>
                    <a:pt x="13120" y="4826"/>
                  </a:lnTo>
                  <a:close/>
                  <a:moveTo>
                    <a:pt x="15499" y="1977"/>
                  </a:moveTo>
                  <a:cubicBezTo>
                    <a:pt x="14984" y="2033"/>
                    <a:pt x="14984" y="2033"/>
                    <a:pt x="14984" y="2033"/>
                  </a:cubicBezTo>
                  <a:cubicBezTo>
                    <a:pt x="15000" y="2216"/>
                    <a:pt x="15000" y="2216"/>
                    <a:pt x="15000" y="2216"/>
                  </a:cubicBezTo>
                  <a:cubicBezTo>
                    <a:pt x="14692" y="2622"/>
                    <a:pt x="14692" y="2622"/>
                    <a:pt x="14692" y="2622"/>
                  </a:cubicBezTo>
                  <a:cubicBezTo>
                    <a:pt x="14631" y="2253"/>
                    <a:pt x="14631" y="2253"/>
                    <a:pt x="14631" y="2253"/>
                  </a:cubicBezTo>
                  <a:cubicBezTo>
                    <a:pt x="14801" y="2033"/>
                    <a:pt x="14801" y="2033"/>
                    <a:pt x="14801" y="2033"/>
                  </a:cubicBezTo>
                  <a:cubicBezTo>
                    <a:pt x="14208" y="2090"/>
                    <a:pt x="14208" y="2090"/>
                    <a:pt x="14208" y="2090"/>
                  </a:cubicBezTo>
                  <a:cubicBezTo>
                    <a:pt x="13859" y="2273"/>
                    <a:pt x="13859" y="2273"/>
                    <a:pt x="13859" y="2273"/>
                  </a:cubicBezTo>
                  <a:cubicBezTo>
                    <a:pt x="13815" y="2423"/>
                    <a:pt x="13815" y="2423"/>
                    <a:pt x="13815" y="2423"/>
                  </a:cubicBezTo>
                  <a:cubicBezTo>
                    <a:pt x="14062" y="2366"/>
                    <a:pt x="14062" y="2366"/>
                    <a:pt x="14062" y="2366"/>
                  </a:cubicBezTo>
                  <a:cubicBezTo>
                    <a:pt x="14079" y="2715"/>
                    <a:pt x="14079" y="2715"/>
                    <a:pt x="14079" y="2715"/>
                  </a:cubicBezTo>
                  <a:cubicBezTo>
                    <a:pt x="13912" y="2732"/>
                    <a:pt x="13912" y="2732"/>
                    <a:pt x="13912" y="2732"/>
                  </a:cubicBezTo>
                  <a:cubicBezTo>
                    <a:pt x="13859" y="2902"/>
                    <a:pt x="13859" y="2902"/>
                    <a:pt x="13859" y="2902"/>
                  </a:cubicBezTo>
                  <a:cubicBezTo>
                    <a:pt x="13522" y="3125"/>
                    <a:pt x="13522" y="3125"/>
                    <a:pt x="13522" y="3125"/>
                  </a:cubicBezTo>
                  <a:cubicBezTo>
                    <a:pt x="13575" y="3272"/>
                    <a:pt x="13575" y="3272"/>
                    <a:pt x="13575" y="3272"/>
                  </a:cubicBezTo>
                  <a:cubicBezTo>
                    <a:pt x="13360" y="3418"/>
                    <a:pt x="13360" y="3418"/>
                    <a:pt x="13360" y="3418"/>
                  </a:cubicBezTo>
                  <a:cubicBezTo>
                    <a:pt x="13283" y="3162"/>
                    <a:pt x="13283" y="3162"/>
                    <a:pt x="13283" y="3162"/>
                  </a:cubicBezTo>
                  <a:cubicBezTo>
                    <a:pt x="13137" y="3239"/>
                    <a:pt x="13137" y="3239"/>
                    <a:pt x="13137" y="3239"/>
                  </a:cubicBezTo>
                  <a:cubicBezTo>
                    <a:pt x="13173" y="3755"/>
                    <a:pt x="13173" y="3755"/>
                    <a:pt x="13173" y="3755"/>
                  </a:cubicBezTo>
                  <a:cubicBezTo>
                    <a:pt x="12544" y="4120"/>
                    <a:pt x="12544" y="4120"/>
                    <a:pt x="12544" y="4120"/>
                  </a:cubicBezTo>
                  <a:cubicBezTo>
                    <a:pt x="12710" y="4364"/>
                    <a:pt x="12710" y="4364"/>
                    <a:pt x="12710" y="4364"/>
                  </a:cubicBezTo>
                  <a:cubicBezTo>
                    <a:pt x="12434" y="4526"/>
                    <a:pt x="12434" y="4526"/>
                    <a:pt x="12434" y="4526"/>
                  </a:cubicBezTo>
                  <a:cubicBezTo>
                    <a:pt x="12321" y="4311"/>
                    <a:pt x="12321" y="4311"/>
                    <a:pt x="12321" y="4311"/>
                  </a:cubicBezTo>
                  <a:cubicBezTo>
                    <a:pt x="12264" y="4327"/>
                    <a:pt x="12264" y="4327"/>
                    <a:pt x="12264" y="4327"/>
                  </a:cubicBezTo>
                  <a:cubicBezTo>
                    <a:pt x="12321" y="4567"/>
                    <a:pt x="12321" y="4567"/>
                    <a:pt x="12321" y="4567"/>
                  </a:cubicBezTo>
                  <a:cubicBezTo>
                    <a:pt x="12544" y="4713"/>
                    <a:pt x="12544" y="4713"/>
                    <a:pt x="12544" y="4713"/>
                  </a:cubicBezTo>
                  <a:cubicBezTo>
                    <a:pt x="12467" y="4790"/>
                    <a:pt x="12467" y="4790"/>
                    <a:pt x="12467" y="4790"/>
                  </a:cubicBezTo>
                  <a:cubicBezTo>
                    <a:pt x="12321" y="4749"/>
                    <a:pt x="12321" y="4749"/>
                    <a:pt x="12321" y="4749"/>
                  </a:cubicBezTo>
                  <a:cubicBezTo>
                    <a:pt x="12357" y="4863"/>
                    <a:pt x="12357" y="4863"/>
                    <a:pt x="12357" y="4863"/>
                  </a:cubicBezTo>
                  <a:cubicBezTo>
                    <a:pt x="12487" y="4879"/>
                    <a:pt x="12487" y="4879"/>
                    <a:pt x="12487" y="4879"/>
                  </a:cubicBezTo>
                  <a:cubicBezTo>
                    <a:pt x="12560" y="5102"/>
                    <a:pt x="12560" y="5102"/>
                    <a:pt x="12560" y="5102"/>
                  </a:cubicBezTo>
                  <a:cubicBezTo>
                    <a:pt x="12897" y="5228"/>
                    <a:pt x="12897" y="5228"/>
                    <a:pt x="12897" y="5228"/>
                  </a:cubicBezTo>
                  <a:cubicBezTo>
                    <a:pt x="12913" y="5342"/>
                    <a:pt x="12913" y="5342"/>
                    <a:pt x="12913" y="5342"/>
                  </a:cubicBezTo>
                  <a:cubicBezTo>
                    <a:pt x="12528" y="5273"/>
                    <a:pt x="12528" y="5273"/>
                    <a:pt x="12528" y="5273"/>
                  </a:cubicBezTo>
                  <a:cubicBezTo>
                    <a:pt x="11988" y="4680"/>
                    <a:pt x="11988" y="4680"/>
                    <a:pt x="11988" y="4680"/>
                  </a:cubicBezTo>
                  <a:cubicBezTo>
                    <a:pt x="12211" y="4697"/>
                    <a:pt x="12211" y="4697"/>
                    <a:pt x="12211" y="4697"/>
                  </a:cubicBezTo>
                  <a:cubicBezTo>
                    <a:pt x="11894" y="4010"/>
                    <a:pt x="11894" y="4010"/>
                    <a:pt x="11894" y="4010"/>
                  </a:cubicBezTo>
                  <a:cubicBezTo>
                    <a:pt x="11894" y="3824"/>
                    <a:pt x="11894" y="3824"/>
                    <a:pt x="11894" y="3824"/>
                  </a:cubicBezTo>
                  <a:cubicBezTo>
                    <a:pt x="11805" y="3824"/>
                    <a:pt x="11805" y="3824"/>
                    <a:pt x="11805" y="3824"/>
                  </a:cubicBezTo>
                  <a:cubicBezTo>
                    <a:pt x="11765" y="3994"/>
                    <a:pt x="11765" y="3994"/>
                    <a:pt x="11765" y="3994"/>
                  </a:cubicBezTo>
                  <a:cubicBezTo>
                    <a:pt x="11456" y="4234"/>
                    <a:pt x="11456" y="4234"/>
                    <a:pt x="11456" y="4234"/>
                  </a:cubicBezTo>
                  <a:cubicBezTo>
                    <a:pt x="11456" y="4457"/>
                    <a:pt x="11456" y="4457"/>
                    <a:pt x="11456" y="4457"/>
                  </a:cubicBezTo>
                  <a:cubicBezTo>
                    <a:pt x="11212" y="4526"/>
                    <a:pt x="11212" y="4526"/>
                    <a:pt x="11212" y="4526"/>
                  </a:cubicBezTo>
                  <a:cubicBezTo>
                    <a:pt x="11062" y="4104"/>
                    <a:pt x="11062" y="4104"/>
                    <a:pt x="11062" y="4104"/>
                  </a:cubicBezTo>
                  <a:cubicBezTo>
                    <a:pt x="10957" y="4071"/>
                    <a:pt x="10957" y="4071"/>
                    <a:pt x="10957" y="4071"/>
                  </a:cubicBezTo>
                  <a:cubicBezTo>
                    <a:pt x="10973" y="3824"/>
                    <a:pt x="10973" y="3824"/>
                    <a:pt x="10973" y="3824"/>
                  </a:cubicBezTo>
                  <a:cubicBezTo>
                    <a:pt x="10084" y="3661"/>
                    <a:pt x="10084" y="3661"/>
                    <a:pt x="10084" y="3661"/>
                  </a:cubicBezTo>
                  <a:cubicBezTo>
                    <a:pt x="10230" y="3901"/>
                    <a:pt x="10230" y="3901"/>
                    <a:pt x="10230" y="3901"/>
                  </a:cubicBezTo>
                  <a:cubicBezTo>
                    <a:pt x="10380" y="3848"/>
                    <a:pt x="10380" y="3848"/>
                    <a:pt x="10380" y="3848"/>
                  </a:cubicBezTo>
                  <a:cubicBezTo>
                    <a:pt x="10547" y="4010"/>
                    <a:pt x="10547" y="4010"/>
                    <a:pt x="10547" y="4010"/>
                  </a:cubicBezTo>
                  <a:cubicBezTo>
                    <a:pt x="10380" y="4217"/>
                    <a:pt x="10380" y="4217"/>
                    <a:pt x="10380" y="4217"/>
                  </a:cubicBezTo>
                  <a:cubicBezTo>
                    <a:pt x="9991" y="4364"/>
                    <a:pt x="9991" y="4364"/>
                    <a:pt x="9991" y="4364"/>
                  </a:cubicBezTo>
                  <a:cubicBezTo>
                    <a:pt x="9585" y="3584"/>
                    <a:pt x="9585" y="3584"/>
                    <a:pt x="9585" y="3584"/>
                  </a:cubicBezTo>
                  <a:cubicBezTo>
                    <a:pt x="9475" y="3584"/>
                    <a:pt x="9475" y="3584"/>
                    <a:pt x="9475" y="3584"/>
                  </a:cubicBezTo>
                  <a:cubicBezTo>
                    <a:pt x="9459" y="3734"/>
                    <a:pt x="9459" y="3734"/>
                    <a:pt x="9459" y="3734"/>
                  </a:cubicBezTo>
                  <a:cubicBezTo>
                    <a:pt x="9731" y="4286"/>
                    <a:pt x="9731" y="4286"/>
                    <a:pt x="9731" y="4286"/>
                  </a:cubicBezTo>
                  <a:cubicBezTo>
                    <a:pt x="9938" y="4441"/>
                    <a:pt x="9938" y="4441"/>
                    <a:pt x="9938" y="4441"/>
                  </a:cubicBezTo>
                  <a:cubicBezTo>
                    <a:pt x="10254" y="4416"/>
                    <a:pt x="10254" y="4416"/>
                    <a:pt x="10254" y="4416"/>
                  </a:cubicBezTo>
                  <a:cubicBezTo>
                    <a:pt x="9682" y="5249"/>
                    <a:pt x="9682" y="5249"/>
                    <a:pt x="9682" y="5249"/>
                  </a:cubicBezTo>
                  <a:cubicBezTo>
                    <a:pt x="9751" y="5322"/>
                    <a:pt x="9751" y="5322"/>
                    <a:pt x="9751" y="5322"/>
                  </a:cubicBezTo>
                  <a:cubicBezTo>
                    <a:pt x="9775" y="5598"/>
                    <a:pt x="9775" y="5598"/>
                    <a:pt x="9775" y="5598"/>
                  </a:cubicBezTo>
                  <a:cubicBezTo>
                    <a:pt x="9605" y="5728"/>
                    <a:pt x="9605" y="5728"/>
                    <a:pt x="9605" y="5728"/>
                  </a:cubicBezTo>
                  <a:cubicBezTo>
                    <a:pt x="9585" y="5935"/>
                    <a:pt x="9585" y="5935"/>
                    <a:pt x="9585" y="5935"/>
                  </a:cubicBezTo>
                  <a:cubicBezTo>
                    <a:pt x="9142" y="6471"/>
                    <a:pt x="9142" y="6471"/>
                    <a:pt x="9142" y="6471"/>
                  </a:cubicBezTo>
                  <a:cubicBezTo>
                    <a:pt x="8789" y="6450"/>
                    <a:pt x="8789" y="6450"/>
                    <a:pt x="8789" y="6450"/>
                  </a:cubicBezTo>
                  <a:cubicBezTo>
                    <a:pt x="8476" y="5598"/>
                    <a:pt x="8476" y="5598"/>
                    <a:pt x="8476" y="5598"/>
                  </a:cubicBezTo>
                  <a:cubicBezTo>
                    <a:pt x="8574" y="5468"/>
                    <a:pt x="8574" y="5468"/>
                    <a:pt x="8574" y="5468"/>
                  </a:cubicBezTo>
                  <a:cubicBezTo>
                    <a:pt x="8574" y="5249"/>
                    <a:pt x="8574" y="5249"/>
                    <a:pt x="8574" y="5249"/>
                  </a:cubicBezTo>
                  <a:cubicBezTo>
                    <a:pt x="8310" y="4936"/>
                    <a:pt x="8310" y="4936"/>
                    <a:pt x="8310" y="4936"/>
                  </a:cubicBezTo>
                  <a:cubicBezTo>
                    <a:pt x="8419" y="4863"/>
                    <a:pt x="8419" y="4863"/>
                    <a:pt x="8419" y="4863"/>
                  </a:cubicBezTo>
                  <a:cubicBezTo>
                    <a:pt x="8164" y="4697"/>
                    <a:pt x="8164" y="4697"/>
                    <a:pt x="8164" y="4697"/>
                  </a:cubicBezTo>
                  <a:cubicBezTo>
                    <a:pt x="7648" y="4680"/>
                    <a:pt x="7648" y="4680"/>
                    <a:pt x="7648" y="4680"/>
                  </a:cubicBezTo>
                  <a:cubicBezTo>
                    <a:pt x="7348" y="4416"/>
                    <a:pt x="7348" y="4416"/>
                    <a:pt x="7348" y="4416"/>
                  </a:cubicBezTo>
                  <a:cubicBezTo>
                    <a:pt x="7332" y="3848"/>
                    <a:pt x="7332" y="3848"/>
                    <a:pt x="7332" y="3848"/>
                  </a:cubicBezTo>
                  <a:cubicBezTo>
                    <a:pt x="7997" y="3272"/>
                    <a:pt x="7997" y="3272"/>
                    <a:pt x="7997" y="3272"/>
                  </a:cubicBezTo>
                  <a:cubicBezTo>
                    <a:pt x="8367" y="3239"/>
                    <a:pt x="8367" y="3239"/>
                    <a:pt x="8367" y="3239"/>
                  </a:cubicBezTo>
                  <a:cubicBezTo>
                    <a:pt x="8460" y="3345"/>
                    <a:pt x="8460" y="3345"/>
                    <a:pt x="8460" y="3345"/>
                  </a:cubicBezTo>
                  <a:cubicBezTo>
                    <a:pt x="8440" y="3438"/>
                    <a:pt x="8440" y="3438"/>
                    <a:pt x="8440" y="3438"/>
                  </a:cubicBezTo>
                  <a:cubicBezTo>
                    <a:pt x="8736" y="3531"/>
                    <a:pt x="8736" y="3531"/>
                    <a:pt x="8736" y="3531"/>
                  </a:cubicBezTo>
                  <a:cubicBezTo>
                    <a:pt x="8882" y="3401"/>
                    <a:pt x="8882" y="3401"/>
                    <a:pt x="8882" y="3401"/>
                  </a:cubicBezTo>
                  <a:cubicBezTo>
                    <a:pt x="8996" y="3495"/>
                    <a:pt x="8996" y="3495"/>
                    <a:pt x="8996" y="3495"/>
                  </a:cubicBezTo>
                  <a:cubicBezTo>
                    <a:pt x="9398" y="3515"/>
                    <a:pt x="9398" y="3515"/>
                    <a:pt x="9398" y="3515"/>
                  </a:cubicBezTo>
                  <a:cubicBezTo>
                    <a:pt x="9475" y="3438"/>
                    <a:pt x="9475" y="3438"/>
                    <a:pt x="9475" y="3438"/>
                  </a:cubicBezTo>
                  <a:cubicBezTo>
                    <a:pt x="9475" y="3215"/>
                    <a:pt x="9475" y="3215"/>
                    <a:pt x="9475" y="3215"/>
                  </a:cubicBezTo>
                  <a:cubicBezTo>
                    <a:pt x="9309" y="3438"/>
                    <a:pt x="9309" y="3438"/>
                    <a:pt x="9309" y="3438"/>
                  </a:cubicBezTo>
                  <a:cubicBezTo>
                    <a:pt x="9089" y="3142"/>
                    <a:pt x="9089" y="3142"/>
                    <a:pt x="9089" y="3142"/>
                  </a:cubicBezTo>
                  <a:cubicBezTo>
                    <a:pt x="9126" y="3438"/>
                    <a:pt x="9126" y="3438"/>
                    <a:pt x="9126" y="3438"/>
                  </a:cubicBezTo>
                  <a:cubicBezTo>
                    <a:pt x="8919" y="3288"/>
                    <a:pt x="8919" y="3288"/>
                    <a:pt x="8919" y="3288"/>
                  </a:cubicBezTo>
                  <a:cubicBezTo>
                    <a:pt x="8882" y="3069"/>
                    <a:pt x="8882" y="3069"/>
                    <a:pt x="8882" y="3069"/>
                  </a:cubicBezTo>
                  <a:cubicBezTo>
                    <a:pt x="8635" y="2780"/>
                    <a:pt x="8635" y="2780"/>
                    <a:pt x="8635" y="2780"/>
                  </a:cubicBezTo>
                  <a:cubicBezTo>
                    <a:pt x="8590" y="2829"/>
                    <a:pt x="8590" y="2829"/>
                    <a:pt x="8590" y="2829"/>
                  </a:cubicBezTo>
                  <a:cubicBezTo>
                    <a:pt x="8789" y="3105"/>
                    <a:pt x="8789" y="3105"/>
                    <a:pt x="8789" y="3105"/>
                  </a:cubicBezTo>
                  <a:cubicBezTo>
                    <a:pt x="8659" y="3288"/>
                    <a:pt x="8659" y="3288"/>
                    <a:pt x="8659" y="3288"/>
                  </a:cubicBezTo>
                  <a:cubicBezTo>
                    <a:pt x="8606" y="3069"/>
                    <a:pt x="8606" y="3069"/>
                    <a:pt x="8606" y="3069"/>
                  </a:cubicBezTo>
                  <a:cubicBezTo>
                    <a:pt x="8383" y="2902"/>
                    <a:pt x="8383" y="2902"/>
                    <a:pt x="8383" y="2902"/>
                  </a:cubicBezTo>
                  <a:cubicBezTo>
                    <a:pt x="8257" y="3016"/>
                    <a:pt x="8257" y="3016"/>
                    <a:pt x="8257" y="3016"/>
                  </a:cubicBezTo>
                  <a:cubicBezTo>
                    <a:pt x="8180" y="2975"/>
                    <a:pt x="8180" y="2975"/>
                    <a:pt x="8180" y="2975"/>
                  </a:cubicBezTo>
                  <a:cubicBezTo>
                    <a:pt x="7758" y="3369"/>
                    <a:pt x="7758" y="3369"/>
                    <a:pt x="7758" y="3369"/>
                  </a:cubicBezTo>
                  <a:cubicBezTo>
                    <a:pt x="7608" y="2955"/>
                    <a:pt x="7608" y="2955"/>
                    <a:pt x="7608" y="2955"/>
                  </a:cubicBezTo>
                  <a:cubicBezTo>
                    <a:pt x="7904" y="2975"/>
                    <a:pt x="7904" y="2975"/>
                    <a:pt x="7904" y="2975"/>
                  </a:cubicBezTo>
                  <a:cubicBezTo>
                    <a:pt x="7957" y="2845"/>
                    <a:pt x="7957" y="2845"/>
                    <a:pt x="7957" y="2845"/>
                  </a:cubicBezTo>
                  <a:cubicBezTo>
                    <a:pt x="7847" y="2732"/>
                    <a:pt x="7847" y="2732"/>
                    <a:pt x="7847" y="2732"/>
                  </a:cubicBezTo>
                  <a:cubicBezTo>
                    <a:pt x="8034" y="2585"/>
                    <a:pt x="8034" y="2585"/>
                    <a:pt x="8034" y="2585"/>
                  </a:cubicBezTo>
                  <a:cubicBezTo>
                    <a:pt x="8143" y="2569"/>
                    <a:pt x="8143" y="2569"/>
                    <a:pt x="8143" y="2569"/>
                  </a:cubicBezTo>
                  <a:cubicBezTo>
                    <a:pt x="8350" y="2383"/>
                    <a:pt x="8350" y="2383"/>
                    <a:pt x="8350" y="2383"/>
                  </a:cubicBezTo>
                  <a:cubicBezTo>
                    <a:pt x="8294" y="2236"/>
                    <a:pt x="8294" y="2236"/>
                    <a:pt x="8294" y="2236"/>
                  </a:cubicBezTo>
                  <a:cubicBezTo>
                    <a:pt x="8403" y="2184"/>
                    <a:pt x="8403" y="2184"/>
                    <a:pt x="8403" y="2184"/>
                  </a:cubicBezTo>
                  <a:cubicBezTo>
                    <a:pt x="8476" y="2293"/>
                    <a:pt x="8476" y="2293"/>
                    <a:pt x="8476" y="2293"/>
                  </a:cubicBezTo>
                  <a:cubicBezTo>
                    <a:pt x="8850" y="2273"/>
                    <a:pt x="8850" y="2273"/>
                    <a:pt x="8850" y="2273"/>
                  </a:cubicBezTo>
                  <a:cubicBezTo>
                    <a:pt x="8866" y="2167"/>
                    <a:pt x="8866" y="2167"/>
                    <a:pt x="8866" y="2167"/>
                  </a:cubicBezTo>
                  <a:cubicBezTo>
                    <a:pt x="9272" y="2013"/>
                    <a:pt x="9272" y="2013"/>
                    <a:pt x="9272" y="2013"/>
                  </a:cubicBezTo>
                  <a:cubicBezTo>
                    <a:pt x="9199" y="1924"/>
                    <a:pt x="9199" y="1924"/>
                    <a:pt x="9199" y="1924"/>
                  </a:cubicBezTo>
                  <a:cubicBezTo>
                    <a:pt x="8943" y="2013"/>
                    <a:pt x="8943" y="2013"/>
                    <a:pt x="8943" y="2013"/>
                  </a:cubicBezTo>
                  <a:cubicBezTo>
                    <a:pt x="8866" y="1851"/>
                    <a:pt x="8866" y="1851"/>
                    <a:pt x="8866" y="1851"/>
                  </a:cubicBezTo>
                  <a:cubicBezTo>
                    <a:pt x="9053" y="1705"/>
                    <a:pt x="9053" y="1705"/>
                    <a:pt x="9053" y="1705"/>
                  </a:cubicBezTo>
                  <a:cubicBezTo>
                    <a:pt x="8943" y="1591"/>
                    <a:pt x="8943" y="1591"/>
                    <a:pt x="8943" y="1591"/>
                  </a:cubicBezTo>
                  <a:cubicBezTo>
                    <a:pt x="8704" y="1903"/>
                    <a:pt x="8704" y="1903"/>
                    <a:pt x="8704" y="1903"/>
                  </a:cubicBezTo>
                  <a:cubicBezTo>
                    <a:pt x="8789" y="1977"/>
                    <a:pt x="8789" y="1977"/>
                    <a:pt x="8789" y="1977"/>
                  </a:cubicBezTo>
                  <a:cubicBezTo>
                    <a:pt x="8773" y="2167"/>
                    <a:pt x="8773" y="2167"/>
                    <a:pt x="8773" y="2167"/>
                  </a:cubicBezTo>
                  <a:cubicBezTo>
                    <a:pt x="8533" y="2236"/>
                    <a:pt x="8533" y="2236"/>
                    <a:pt x="8533" y="2236"/>
                  </a:cubicBezTo>
                  <a:cubicBezTo>
                    <a:pt x="8476" y="2090"/>
                    <a:pt x="8476" y="2090"/>
                    <a:pt x="8476" y="2090"/>
                  </a:cubicBezTo>
                  <a:cubicBezTo>
                    <a:pt x="8221" y="2123"/>
                    <a:pt x="8221" y="2123"/>
                    <a:pt x="8221" y="2123"/>
                  </a:cubicBezTo>
                  <a:cubicBezTo>
                    <a:pt x="8237" y="1903"/>
                    <a:pt x="8237" y="1903"/>
                    <a:pt x="8237" y="1903"/>
                  </a:cubicBezTo>
                  <a:cubicBezTo>
                    <a:pt x="8659" y="1335"/>
                    <a:pt x="8659" y="1335"/>
                    <a:pt x="8659" y="1335"/>
                  </a:cubicBezTo>
                  <a:cubicBezTo>
                    <a:pt x="9126" y="1221"/>
                    <a:pt x="9126" y="1221"/>
                    <a:pt x="9126" y="1221"/>
                  </a:cubicBezTo>
                  <a:cubicBezTo>
                    <a:pt x="9824" y="1384"/>
                    <a:pt x="9824" y="1384"/>
                    <a:pt x="9824" y="1384"/>
                  </a:cubicBezTo>
                  <a:cubicBezTo>
                    <a:pt x="9698" y="1575"/>
                    <a:pt x="9698" y="1575"/>
                    <a:pt x="9698" y="1575"/>
                  </a:cubicBezTo>
                  <a:cubicBezTo>
                    <a:pt x="9422" y="1550"/>
                    <a:pt x="9422" y="1550"/>
                    <a:pt x="9422" y="1550"/>
                  </a:cubicBezTo>
                  <a:cubicBezTo>
                    <a:pt x="9605" y="1737"/>
                    <a:pt x="9605" y="1737"/>
                    <a:pt x="9605" y="1737"/>
                  </a:cubicBezTo>
                  <a:cubicBezTo>
                    <a:pt x="10141" y="1384"/>
                    <a:pt x="10141" y="1384"/>
                    <a:pt x="10141" y="1384"/>
                  </a:cubicBezTo>
                  <a:cubicBezTo>
                    <a:pt x="10494" y="1384"/>
                    <a:pt x="10494" y="1384"/>
                    <a:pt x="10494" y="1384"/>
                  </a:cubicBezTo>
                  <a:cubicBezTo>
                    <a:pt x="10254" y="1112"/>
                    <a:pt x="10254" y="1112"/>
                    <a:pt x="10254" y="1112"/>
                  </a:cubicBezTo>
                  <a:cubicBezTo>
                    <a:pt x="10530" y="828"/>
                    <a:pt x="10530" y="828"/>
                    <a:pt x="10530" y="828"/>
                  </a:cubicBezTo>
                  <a:cubicBezTo>
                    <a:pt x="10916" y="665"/>
                    <a:pt x="10916" y="665"/>
                    <a:pt x="10916" y="665"/>
                  </a:cubicBezTo>
                  <a:cubicBezTo>
                    <a:pt x="10973" y="795"/>
                    <a:pt x="10973" y="795"/>
                    <a:pt x="10973" y="795"/>
                  </a:cubicBezTo>
                  <a:cubicBezTo>
                    <a:pt x="10608" y="925"/>
                    <a:pt x="10608" y="925"/>
                    <a:pt x="10608" y="925"/>
                  </a:cubicBezTo>
                  <a:cubicBezTo>
                    <a:pt x="10401" y="1144"/>
                    <a:pt x="10401" y="1144"/>
                    <a:pt x="10401" y="1144"/>
                  </a:cubicBezTo>
                  <a:cubicBezTo>
                    <a:pt x="10823" y="1404"/>
                    <a:pt x="10823" y="1404"/>
                    <a:pt x="10823" y="1404"/>
                  </a:cubicBezTo>
                  <a:cubicBezTo>
                    <a:pt x="10754" y="1274"/>
                    <a:pt x="10754" y="1274"/>
                    <a:pt x="10754" y="1274"/>
                  </a:cubicBezTo>
                  <a:cubicBezTo>
                    <a:pt x="11009" y="1051"/>
                    <a:pt x="11009" y="1051"/>
                    <a:pt x="11009" y="1051"/>
                  </a:cubicBezTo>
                  <a:cubicBezTo>
                    <a:pt x="11472" y="1165"/>
                    <a:pt x="11472" y="1165"/>
                    <a:pt x="11472" y="1165"/>
                  </a:cubicBezTo>
                  <a:cubicBezTo>
                    <a:pt x="11541" y="1019"/>
                    <a:pt x="11541" y="1019"/>
                    <a:pt x="11541" y="1019"/>
                  </a:cubicBezTo>
                  <a:cubicBezTo>
                    <a:pt x="12378" y="702"/>
                    <a:pt x="12378" y="702"/>
                    <a:pt x="12378" y="702"/>
                  </a:cubicBezTo>
                  <a:cubicBezTo>
                    <a:pt x="12950" y="828"/>
                    <a:pt x="12950" y="828"/>
                    <a:pt x="12950" y="828"/>
                  </a:cubicBezTo>
                  <a:cubicBezTo>
                    <a:pt x="12528" y="1071"/>
                    <a:pt x="12528" y="1071"/>
                    <a:pt x="12528" y="1071"/>
                  </a:cubicBezTo>
                  <a:cubicBezTo>
                    <a:pt x="13839" y="1205"/>
                    <a:pt x="13839" y="1205"/>
                    <a:pt x="13839" y="1205"/>
                  </a:cubicBezTo>
                  <a:cubicBezTo>
                    <a:pt x="14062" y="982"/>
                    <a:pt x="14062" y="982"/>
                    <a:pt x="14062" y="982"/>
                  </a:cubicBezTo>
                  <a:cubicBezTo>
                    <a:pt x="14168" y="1181"/>
                    <a:pt x="14168" y="1181"/>
                    <a:pt x="14168" y="1181"/>
                  </a:cubicBezTo>
                  <a:cubicBezTo>
                    <a:pt x="14801" y="1238"/>
                    <a:pt x="14801" y="1238"/>
                    <a:pt x="14801" y="1238"/>
                  </a:cubicBezTo>
                  <a:cubicBezTo>
                    <a:pt x="14984" y="1335"/>
                    <a:pt x="14984" y="1335"/>
                    <a:pt x="14984" y="1335"/>
                  </a:cubicBezTo>
                  <a:cubicBezTo>
                    <a:pt x="15499" y="1274"/>
                    <a:pt x="15499" y="1274"/>
                    <a:pt x="15499" y="1274"/>
                  </a:cubicBezTo>
                  <a:lnTo>
                    <a:pt x="15499" y="1977"/>
                  </a:lnTo>
                  <a:close/>
                  <a:moveTo>
                    <a:pt x="14578" y="6121"/>
                  </a:moveTo>
                  <a:cubicBezTo>
                    <a:pt x="14261" y="6710"/>
                    <a:pt x="14261" y="6710"/>
                    <a:pt x="14261" y="6710"/>
                  </a:cubicBezTo>
                  <a:cubicBezTo>
                    <a:pt x="14005" y="6690"/>
                    <a:pt x="14005" y="6690"/>
                    <a:pt x="14005" y="6690"/>
                  </a:cubicBezTo>
                  <a:cubicBezTo>
                    <a:pt x="13506" y="6320"/>
                    <a:pt x="13506" y="6320"/>
                    <a:pt x="13506" y="6320"/>
                  </a:cubicBezTo>
                  <a:cubicBezTo>
                    <a:pt x="13490" y="6414"/>
                    <a:pt x="13490" y="6414"/>
                    <a:pt x="13490" y="6414"/>
                  </a:cubicBezTo>
                  <a:cubicBezTo>
                    <a:pt x="12877" y="6540"/>
                    <a:pt x="12877" y="6540"/>
                    <a:pt x="12877" y="6540"/>
                  </a:cubicBezTo>
                  <a:cubicBezTo>
                    <a:pt x="12950" y="6284"/>
                    <a:pt x="12950" y="6284"/>
                    <a:pt x="12950" y="6284"/>
                  </a:cubicBezTo>
                  <a:cubicBezTo>
                    <a:pt x="12820" y="6231"/>
                    <a:pt x="12820" y="6231"/>
                    <a:pt x="12820" y="6231"/>
                  </a:cubicBezTo>
                  <a:cubicBezTo>
                    <a:pt x="12820" y="5914"/>
                    <a:pt x="12820" y="5914"/>
                    <a:pt x="12820" y="5914"/>
                  </a:cubicBezTo>
                  <a:cubicBezTo>
                    <a:pt x="13620" y="5399"/>
                    <a:pt x="13620" y="5399"/>
                    <a:pt x="13620" y="5399"/>
                  </a:cubicBezTo>
                  <a:cubicBezTo>
                    <a:pt x="13985" y="5638"/>
                    <a:pt x="13985" y="5638"/>
                    <a:pt x="13985" y="5638"/>
                  </a:cubicBezTo>
                  <a:cubicBezTo>
                    <a:pt x="14005" y="5435"/>
                    <a:pt x="14005" y="5435"/>
                    <a:pt x="14005" y="5435"/>
                  </a:cubicBezTo>
                  <a:cubicBezTo>
                    <a:pt x="14115" y="5419"/>
                    <a:pt x="14115" y="5419"/>
                    <a:pt x="14115" y="5419"/>
                  </a:cubicBezTo>
                  <a:lnTo>
                    <a:pt x="14578" y="6121"/>
                  </a:lnTo>
                  <a:close/>
                  <a:moveTo>
                    <a:pt x="8066" y="2383"/>
                  </a:moveTo>
                  <a:cubicBezTo>
                    <a:pt x="8050" y="2537"/>
                    <a:pt x="8050" y="2537"/>
                    <a:pt x="8050" y="2537"/>
                  </a:cubicBezTo>
                  <a:cubicBezTo>
                    <a:pt x="7790" y="2537"/>
                    <a:pt x="7790" y="2537"/>
                    <a:pt x="7790" y="2537"/>
                  </a:cubicBezTo>
                  <a:cubicBezTo>
                    <a:pt x="7871" y="2383"/>
                    <a:pt x="7871" y="2383"/>
                    <a:pt x="7871" y="2383"/>
                  </a:cubicBezTo>
                  <a:cubicBezTo>
                    <a:pt x="7701" y="2200"/>
                    <a:pt x="7701" y="2200"/>
                    <a:pt x="7701" y="2200"/>
                  </a:cubicBezTo>
                  <a:cubicBezTo>
                    <a:pt x="7827" y="2070"/>
                    <a:pt x="7827" y="2070"/>
                    <a:pt x="7827" y="2070"/>
                  </a:cubicBezTo>
                  <a:cubicBezTo>
                    <a:pt x="7904" y="2253"/>
                    <a:pt x="7904" y="2253"/>
                    <a:pt x="7904" y="2253"/>
                  </a:cubicBezTo>
                  <a:lnTo>
                    <a:pt x="8066" y="2383"/>
                  </a:lnTo>
                  <a:close/>
                  <a:moveTo>
                    <a:pt x="7551" y="1684"/>
                  </a:moveTo>
                  <a:cubicBezTo>
                    <a:pt x="7218" y="1924"/>
                    <a:pt x="7218" y="1924"/>
                    <a:pt x="7218" y="1924"/>
                  </a:cubicBezTo>
                  <a:cubicBezTo>
                    <a:pt x="7019" y="1627"/>
                    <a:pt x="7019" y="1627"/>
                    <a:pt x="7019" y="1627"/>
                  </a:cubicBezTo>
                  <a:cubicBezTo>
                    <a:pt x="7388" y="1534"/>
                    <a:pt x="7388" y="1534"/>
                    <a:pt x="7388" y="1534"/>
                  </a:cubicBezTo>
                  <a:lnTo>
                    <a:pt x="7551" y="1684"/>
                  </a:lnTo>
                  <a:close/>
                  <a:moveTo>
                    <a:pt x="8598" y="3284"/>
                  </a:moveTo>
                  <a:cubicBezTo>
                    <a:pt x="8484" y="3243"/>
                    <a:pt x="8484" y="3243"/>
                    <a:pt x="8484" y="3243"/>
                  </a:cubicBezTo>
                  <a:cubicBezTo>
                    <a:pt x="8553" y="3134"/>
                    <a:pt x="8553" y="3134"/>
                    <a:pt x="8553" y="3134"/>
                  </a:cubicBezTo>
                  <a:lnTo>
                    <a:pt x="8598" y="3284"/>
                  </a:lnTo>
                  <a:close/>
                  <a:moveTo>
                    <a:pt x="7478" y="332"/>
                  </a:moveTo>
                  <a:cubicBezTo>
                    <a:pt x="7258" y="519"/>
                    <a:pt x="7258" y="519"/>
                    <a:pt x="7258" y="519"/>
                  </a:cubicBezTo>
                  <a:cubicBezTo>
                    <a:pt x="7218" y="982"/>
                    <a:pt x="7218" y="982"/>
                    <a:pt x="7218" y="982"/>
                  </a:cubicBezTo>
                  <a:cubicBezTo>
                    <a:pt x="6885" y="1498"/>
                    <a:pt x="6885" y="1498"/>
                    <a:pt x="6885" y="1498"/>
                  </a:cubicBezTo>
                  <a:cubicBezTo>
                    <a:pt x="6353" y="1660"/>
                    <a:pt x="6353" y="1660"/>
                    <a:pt x="6353" y="1660"/>
                  </a:cubicBezTo>
                  <a:cubicBezTo>
                    <a:pt x="6223" y="1977"/>
                    <a:pt x="6223" y="1977"/>
                    <a:pt x="6223" y="1977"/>
                  </a:cubicBezTo>
                  <a:cubicBezTo>
                    <a:pt x="5984" y="1960"/>
                    <a:pt x="5984" y="1960"/>
                    <a:pt x="5984" y="1960"/>
                  </a:cubicBezTo>
                  <a:cubicBezTo>
                    <a:pt x="5708" y="1534"/>
                    <a:pt x="5708" y="1534"/>
                    <a:pt x="5708" y="1534"/>
                  </a:cubicBezTo>
                  <a:cubicBezTo>
                    <a:pt x="5598" y="962"/>
                    <a:pt x="5598" y="962"/>
                    <a:pt x="5598" y="962"/>
                  </a:cubicBezTo>
                  <a:cubicBezTo>
                    <a:pt x="5375" y="795"/>
                    <a:pt x="5375" y="795"/>
                    <a:pt x="5375" y="795"/>
                  </a:cubicBezTo>
                  <a:cubicBezTo>
                    <a:pt x="5131" y="872"/>
                    <a:pt x="5131" y="872"/>
                    <a:pt x="5131" y="872"/>
                  </a:cubicBezTo>
                  <a:cubicBezTo>
                    <a:pt x="5005" y="702"/>
                    <a:pt x="5005" y="702"/>
                    <a:pt x="5005" y="702"/>
                  </a:cubicBezTo>
                  <a:cubicBezTo>
                    <a:pt x="5407" y="203"/>
                    <a:pt x="5407" y="203"/>
                    <a:pt x="5407" y="203"/>
                  </a:cubicBezTo>
                  <a:cubicBezTo>
                    <a:pt x="7072" y="0"/>
                    <a:pt x="7072" y="0"/>
                    <a:pt x="7072" y="0"/>
                  </a:cubicBezTo>
                  <a:lnTo>
                    <a:pt x="7478" y="332"/>
                  </a:lnTo>
                  <a:close/>
                  <a:moveTo>
                    <a:pt x="7742" y="2443"/>
                  </a:moveTo>
                  <a:cubicBezTo>
                    <a:pt x="7628" y="2569"/>
                    <a:pt x="7628" y="2569"/>
                    <a:pt x="7628" y="2569"/>
                  </a:cubicBezTo>
                  <a:cubicBezTo>
                    <a:pt x="7502" y="2456"/>
                    <a:pt x="7502" y="2456"/>
                    <a:pt x="7502" y="2456"/>
                  </a:cubicBezTo>
                  <a:cubicBezTo>
                    <a:pt x="7608" y="2273"/>
                    <a:pt x="7608" y="2273"/>
                    <a:pt x="7608" y="2273"/>
                  </a:cubicBezTo>
                  <a:lnTo>
                    <a:pt x="7742" y="2443"/>
                  </a:lnTo>
                  <a:close/>
                  <a:moveTo>
                    <a:pt x="10198" y="5512"/>
                  </a:moveTo>
                  <a:cubicBezTo>
                    <a:pt x="10031" y="6044"/>
                    <a:pt x="10031" y="6044"/>
                    <a:pt x="10031" y="6044"/>
                  </a:cubicBezTo>
                  <a:cubicBezTo>
                    <a:pt x="9792" y="5878"/>
                    <a:pt x="9792" y="5878"/>
                    <a:pt x="9792" y="5878"/>
                  </a:cubicBezTo>
                  <a:cubicBezTo>
                    <a:pt x="9861" y="5638"/>
                    <a:pt x="9861" y="5638"/>
                    <a:pt x="9861" y="5638"/>
                  </a:cubicBezTo>
                  <a:cubicBezTo>
                    <a:pt x="10100" y="5452"/>
                    <a:pt x="10100" y="5452"/>
                    <a:pt x="10100" y="5452"/>
                  </a:cubicBezTo>
                  <a:lnTo>
                    <a:pt x="10198" y="5512"/>
                  </a:lnTo>
                  <a:close/>
                  <a:moveTo>
                    <a:pt x="4944" y="3881"/>
                  </a:moveTo>
                  <a:cubicBezTo>
                    <a:pt x="4798" y="3807"/>
                    <a:pt x="4798" y="3807"/>
                    <a:pt x="4798" y="3807"/>
                  </a:cubicBezTo>
                  <a:cubicBezTo>
                    <a:pt x="4798" y="3678"/>
                    <a:pt x="4798" y="3678"/>
                    <a:pt x="4798" y="3678"/>
                  </a:cubicBezTo>
                  <a:lnTo>
                    <a:pt x="4944" y="3881"/>
                  </a:lnTo>
                  <a:close/>
                  <a:moveTo>
                    <a:pt x="5484" y="4234"/>
                  </a:moveTo>
                  <a:cubicBezTo>
                    <a:pt x="5391" y="4270"/>
                    <a:pt x="5391" y="4270"/>
                    <a:pt x="5391" y="4270"/>
                  </a:cubicBezTo>
                  <a:cubicBezTo>
                    <a:pt x="4928" y="4104"/>
                    <a:pt x="4928" y="4104"/>
                    <a:pt x="4928" y="4104"/>
                  </a:cubicBezTo>
                  <a:cubicBezTo>
                    <a:pt x="4961" y="4010"/>
                    <a:pt x="4961" y="4010"/>
                    <a:pt x="4961" y="4010"/>
                  </a:cubicBezTo>
                  <a:lnTo>
                    <a:pt x="5484" y="4234"/>
                  </a:lnTo>
                  <a:close/>
                  <a:moveTo>
                    <a:pt x="4835" y="3958"/>
                  </a:moveTo>
                  <a:cubicBezTo>
                    <a:pt x="4798" y="4071"/>
                    <a:pt x="4798" y="4071"/>
                    <a:pt x="4798" y="4071"/>
                  </a:cubicBezTo>
                  <a:cubicBezTo>
                    <a:pt x="4514" y="4010"/>
                    <a:pt x="4514" y="4010"/>
                    <a:pt x="4514" y="4010"/>
                  </a:cubicBezTo>
                  <a:cubicBezTo>
                    <a:pt x="4543" y="3872"/>
                    <a:pt x="4543" y="3872"/>
                    <a:pt x="4543" y="3872"/>
                  </a:cubicBezTo>
                  <a:lnTo>
                    <a:pt x="4835" y="3958"/>
                  </a:lnTo>
                  <a:close/>
                  <a:moveTo>
                    <a:pt x="6572" y="5249"/>
                  </a:moveTo>
                  <a:cubicBezTo>
                    <a:pt x="6426" y="5419"/>
                    <a:pt x="6426" y="5419"/>
                    <a:pt x="6426" y="5419"/>
                  </a:cubicBezTo>
                  <a:cubicBezTo>
                    <a:pt x="6386" y="5752"/>
                    <a:pt x="6386" y="5752"/>
                    <a:pt x="6386" y="5752"/>
                  </a:cubicBezTo>
                  <a:cubicBezTo>
                    <a:pt x="5261" y="6954"/>
                    <a:pt x="5261" y="6954"/>
                    <a:pt x="5261" y="6954"/>
                  </a:cubicBezTo>
                  <a:cubicBezTo>
                    <a:pt x="5302" y="7023"/>
                    <a:pt x="5314" y="7104"/>
                    <a:pt x="5298" y="7193"/>
                  </a:cubicBezTo>
                  <a:cubicBezTo>
                    <a:pt x="5152" y="7339"/>
                    <a:pt x="5152" y="7339"/>
                    <a:pt x="5152" y="7339"/>
                  </a:cubicBezTo>
                  <a:cubicBezTo>
                    <a:pt x="5281" y="7502"/>
                    <a:pt x="5281" y="7502"/>
                    <a:pt x="5281" y="7502"/>
                  </a:cubicBezTo>
                  <a:cubicBezTo>
                    <a:pt x="5168" y="7632"/>
                    <a:pt x="5168" y="7632"/>
                    <a:pt x="5168" y="7632"/>
                  </a:cubicBezTo>
                  <a:cubicBezTo>
                    <a:pt x="4875" y="7303"/>
                    <a:pt x="4875" y="7303"/>
                    <a:pt x="4875" y="7303"/>
                  </a:cubicBezTo>
                  <a:cubicBezTo>
                    <a:pt x="4875" y="6767"/>
                    <a:pt x="4875" y="6767"/>
                    <a:pt x="4875" y="6767"/>
                  </a:cubicBezTo>
                  <a:cubicBezTo>
                    <a:pt x="5058" y="5711"/>
                    <a:pt x="5058" y="5711"/>
                    <a:pt x="5058" y="5711"/>
                  </a:cubicBezTo>
                  <a:cubicBezTo>
                    <a:pt x="4815" y="5598"/>
                    <a:pt x="4815" y="5598"/>
                    <a:pt x="4815" y="5598"/>
                  </a:cubicBezTo>
                  <a:cubicBezTo>
                    <a:pt x="4559" y="4956"/>
                    <a:pt x="4559" y="4956"/>
                    <a:pt x="4559" y="4956"/>
                  </a:cubicBezTo>
                  <a:cubicBezTo>
                    <a:pt x="4668" y="4790"/>
                    <a:pt x="4668" y="4790"/>
                    <a:pt x="4668" y="4790"/>
                  </a:cubicBezTo>
                  <a:cubicBezTo>
                    <a:pt x="4668" y="4603"/>
                    <a:pt x="4668" y="4603"/>
                    <a:pt x="4668" y="4603"/>
                  </a:cubicBezTo>
                  <a:cubicBezTo>
                    <a:pt x="4413" y="4603"/>
                    <a:pt x="4413" y="4603"/>
                    <a:pt x="4413" y="4603"/>
                  </a:cubicBezTo>
                  <a:cubicBezTo>
                    <a:pt x="4299" y="4380"/>
                    <a:pt x="4299" y="4380"/>
                    <a:pt x="4299" y="4380"/>
                  </a:cubicBezTo>
                  <a:cubicBezTo>
                    <a:pt x="4153" y="4396"/>
                    <a:pt x="4153" y="4396"/>
                    <a:pt x="4153" y="4396"/>
                  </a:cubicBezTo>
                  <a:cubicBezTo>
                    <a:pt x="3633" y="4104"/>
                    <a:pt x="3633" y="4104"/>
                    <a:pt x="3633" y="4104"/>
                  </a:cubicBezTo>
                  <a:cubicBezTo>
                    <a:pt x="3467" y="3901"/>
                    <a:pt x="3467" y="3901"/>
                    <a:pt x="3467" y="3901"/>
                  </a:cubicBezTo>
                  <a:cubicBezTo>
                    <a:pt x="3264" y="3901"/>
                    <a:pt x="3264" y="3901"/>
                    <a:pt x="3264" y="3901"/>
                  </a:cubicBezTo>
                  <a:cubicBezTo>
                    <a:pt x="2708" y="3162"/>
                    <a:pt x="2708" y="3162"/>
                    <a:pt x="2708" y="3162"/>
                  </a:cubicBezTo>
                  <a:cubicBezTo>
                    <a:pt x="2732" y="2793"/>
                    <a:pt x="2732" y="2793"/>
                    <a:pt x="2732" y="2793"/>
                  </a:cubicBezTo>
                  <a:cubicBezTo>
                    <a:pt x="2541" y="2516"/>
                    <a:pt x="2541" y="2516"/>
                    <a:pt x="2541" y="2516"/>
                  </a:cubicBezTo>
                  <a:cubicBezTo>
                    <a:pt x="2415" y="2553"/>
                    <a:pt x="2415" y="2553"/>
                    <a:pt x="2415" y="2553"/>
                  </a:cubicBezTo>
                  <a:cubicBezTo>
                    <a:pt x="2322" y="2366"/>
                    <a:pt x="2322" y="2366"/>
                    <a:pt x="2322" y="2366"/>
                  </a:cubicBezTo>
                  <a:cubicBezTo>
                    <a:pt x="2432" y="2383"/>
                    <a:pt x="2432" y="2383"/>
                    <a:pt x="2432" y="2383"/>
                  </a:cubicBezTo>
                  <a:cubicBezTo>
                    <a:pt x="2156" y="2090"/>
                    <a:pt x="2156" y="2090"/>
                    <a:pt x="2156" y="2090"/>
                  </a:cubicBezTo>
                  <a:cubicBezTo>
                    <a:pt x="1790" y="2033"/>
                    <a:pt x="1790" y="2033"/>
                    <a:pt x="1790" y="2033"/>
                  </a:cubicBezTo>
                  <a:cubicBezTo>
                    <a:pt x="897" y="2476"/>
                    <a:pt x="897" y="2476"/>
                    <a:pt x="897" y="2476"/>
                  </a:cubicBezTo>
                  <a:cubicBezTo>
                    <a:pt x="1214" y="2167"/>
                    <a:pt x="1214" y="2167"/>
                    <a:pt x="1214" y="2167"/>
                  </a:cubicBezTo>
                  <a:cubicBezTo>
                    <a:pt x="990" y="1997"/>
                    <a:pt x="990" y="1997"/>
                    <a:pt x="990" y="1997"/>
                  </a:cubicBezTo>
                  <a:cubicBezTo>
                    <a:pt x="897" y="1368"/>
                    <a:pt x="897" y="1368"/>
                    <a:pt x="897" y="1368"/>
                  </a:cubicBezTo>
                  <a:cubicBezTo>
                    <a:pt x="1266" y="1181"/>
                    <a:pt x="1266" y="1181"/>
                    <a:pt x="1266" y="1181"/>
                  </a:cubicBezTo>
                  <a:cubicBezTo>
                    <a:pt x="3041" y="1368"/>
                    <a:pt x="3041" y="1368"/>
                    <a:pt x="3041" y="1368"/>
                  </a:cubicBezTo>
                  <a:cubicBezTo>
                    <a:pt x="2708" y="1128"/>
                    <a:pt x="2708" y="1128"/>
                    <a:pt x="2708" y="1128"/>
                  </a:cubicBezTo>
                  <a:cubicBezTo>
                    <a:pt x="2785" y="811"/>
                    <a:pt x="2785" y="811"/>
                    <a:pt x="2785" y="811"/>
                  </a:cubicBezTo>
                  <a:cubicBezTo>
                    <a:pt x="4559" y="134"/>
                    <a:pt x="4559" y="134"/>
                    <a:pt x="4559" y="134"/>
                  </a:cubicBezTo>
                  <a:cubicBezTo>
                    <a:pt x="5245" y="166"/>
                    <a:pt x="5245" y="166"/>
                    <a:pt x="5245" y="166"/>
                  </a:cubicBezTo>
                  <a:cubicBezTo>
                    <a:pt x="4636" y="852"/>
                    <a:pt x="4636" y="852"/>
                    <a:pt x="4636" y="852"/>
                  </a:cubicBezTo>
                  <a:cubicBezTo>
                    <a:pt x="5444" y="1514"/>
                    <a:pt x="5444" y="1514"/>
                    <a:pt x="5444" y="1514"/>
                  </a:cubicBezTo>
                  <a:cubicBezTo>
                    <a:pt x="5188" y="1790"/>
                    <a:pt x="5188" y="1790"/>
                    <a:pt x="5188" y="1790"/>
                  </a:cubicBezTo>
                  <a:cubicBezTo>
                    <a:pt x="4705" y="1705"/>
                    <a:pt x="4705" y="1705"/>
                    <a:pt x="4705" y="1705"/>
                  </a:cubicBezTo>
                  <a:cubicBezTo>
                    <a:pt x="4766" y="1404"/>
                    <a:pt x="4766" y="1404"/>
                    <a:pt x="4766" y="1404"/>
                  </a:cubicBezTo>
                  <a:cubicBezTo>
                    <a:pt x="4595" y="1404"/>
                    <a:pt x="4595" y="1404"/>
                    <a:pt x="4595" y="1404"/>
                  </a:cubicBezTo>
                  <a:cubicBezTo>
                    <a:pt x="4522" y="1611"/>
                    <a:pt x="4522" y="1611"/>
                    <a:pt x="4522" y="1611"/>
                  </a:cubicBezTo>
                  <a:cubicBezTo>
                    <a:pt x="4575" y="1790"/>
                    <a:pt x="4575" y="1790"/>
                    <a:pt x="4575" y="1790"/>
                  </a:cubicBezTo>
                  <a:cubicBezTo>
                    <a:pt x="4210" y="1757"/>
                    <a:pt x="4210" y="1757"/>
                    <a:pt x="4210" y="1757"/>
                  </a:cubicBezTo>
                  <a:cubicBezTo>
                    <a:pt x="4019" y="2013"/>
                    <a:pt x="4019" y="2013"/>
                    <a:pt x="4019" y="2013"/>
                  </a:cubicBezTo>
                  <a:cubicBezTo>
                    <a:pt x="4153" y="2123"/>
                    <a:pt x="4153" y="2123"/>
                    <a:pt x="4153" y="2123"/>
                  </a:cubicBezTo>
                  <a:cubicBezTo>
                    <a:pt x="4413" y="2200"/>
                    <a:pt x="4413" y="2200"/>
                    <a:pt x="4413" y="2200"/>
                  </a:cubicBezTo>
                  <a:cubicBezTo>
                    <a:pt x="4652" y="2476"/>
                    <a:pt x="4652" y="2476"/>
                    <a:pt x="4652" y="2476"/>
                  </a:cubicBezTo>
                  <a:cubicBezTo>
                    <a:pt x="4741" y="2200"/>
                    <a:pt x="4741" y="2200"/>
                    <a:pt x="4741" y="2200"/>
                  </a:cubicBezTo>
                  <a:cubicBezTo>
                    <a:pt x="4689" y="2143"/>
                    <a:pt x="4689" y="2143"/>
                    <a:pt x="4689" y="2143"/>
                  </a:cubicBezTo>
                  <a:cubicBezTo>
                    <a:pt x="4689" y="1867"/>
                    <a:pt x="4689" y="1867"/>
                    <a:pt x="4689" y="1867"/>
                  </a:cubicBezTo>
                  <a:cubicBezTo>
                    <a:pt x="5261" y="1960"/>
                    <a:pt x="5261" y="1960"/>
                    <a:pt x="5261" y="1960"/>
                  </a:cubicBezTo>
                  <a:cubicBezTo>
                    <a:pt x="5724" y="2516"/>
                    <a:pt x="5724" y="2516"/>
                    <a:pt x="5724" y="2516"/>
                  </a:cubicBezTo>
                  <a:cubicBezTo>
                    <a:pt x="5074" y="2886"/>
                    <a:pt x="5074" y="2886"/>
                    <a:pt x="5074" y="2886"/>
                  </a:cubicBezTo>
                  <a:cubicBezTo>
                    <a:pt x="5074" y="3085"/>
                    <a:pt x="5074" y="3085"/>
                    <a:pt x="5074" y="3085"/>
                  </a:cubicBezTo>
                  <a:cubicBezTo>
                    <a:pt x="4961" y="3069"/>
                    <a:pt x="4961" y="3069"/>
                    <a:pt x="4961" y="3069"/>
                  </a:cubicBezTo>
                  <a:cubicBezTo>
                    <a:pt x="4851" y="3178"/>
                    <a:pt x="4851" y="3178"/>
                    <a:pt x="4851" y="3178"/>
                  </a:cubicBezTo>
                  <a:cubicBezTo>
                    <a:pt x="4875" y="3324"/>
                    <a:pt x="4875" y="3324"/>
                    <a:pt x="4875" y="3324"/>
                  </a:cubicBezTo>
                  <a:cubicBezTo>
                    <a:pt x="4612" y="3548"/>
                    <a:pt x="4612" y="3548"/>
                    <a:pt x="4612" y="3548"/>
                  </a:cubicBezTo>
                  <a:cubicBezTo>
                    <a:pt x="4689" y="3791"/>
                    <a:pt x="4689" y="3791"/>
                    <a:pt x="4689" y="3791"/>
                  </a:cubicBezTo>
                  <a:cubicBezTo>
                    <a:pt x="4559" y="3791"/>
                    <a:pt x="4559" y="3791"/>
                    <a:pt x="4559" y="3791"/>
                  </a:cubicBezTo>
                  <a:cubicBezTo>
                    <a:pt x="4449" y="3625"/>
                    <a:pt x="4449" y="3625"/>
                    <a:pt x="4449" y="3625"/>
                  </a:cubicBezTo>
                  <a:cubicBezTo>
                    <a:pt x="4043" y="3625"/>
                    <a:pt x="4043" y="3625"/>
                    <a:pt x="4043" y="3625"/>
                  </a:cubicBezTo>
                  <a:cubicBezTo>
                    <a:pt x="3889" y="3901"/>
                    <a:pt x="3889" y="3901"/>
                    <a:pt x="3889" y="3901"/>
                  </a:cubicBezTo>
                  <a:cubicBezTo>
                    <a:pt x="4043" y="4047"/>
                    <a:pt x="4043" y="4047"/>
                    <a:pt x="4043" y="4047"/>
                  </a:cubicBezTo>
                  <a:cubicBezTo>
                    <a:pt x="4112" y="4047"/>
                    <a:pt x="4112" y="4047"/>
                    <a:pt x="4112" y="4047"/>
                  </a:cubicBezTo>
                  <a:cubicBezTo>
                    <a:pt x="4258" y="3958"/>
                    <a:pt x="4258" y="3958"/>
                    <a:pt x="4258" y="3958"/>
                  </a:cubicBezTo>
                  <a:cubicBezTo>
                    <a:pt x="4356" y="4010"/>
                    <a:pt x="4356" y="4010"/>
                    <a:pt x="4356" y="4010"/>
                  </a:cubicBezTo>
                  <a:cubicBezTo>
                    <a:pt x="4319" y="4217"/>
                    <a:pt x="4319" y="4217"/>
                    <a:pt x="4319" y="4217"/>
                  </a:cubicBezTo>
                  <a:cubicBezTo>
                    <a:pt x="4465" y="4234"/>
                    <a:pt x="4465" y="4234"/>
                    <a:pt x="4465" y="4234"/>
                  </a:cubicBezTo>
                  <a:cubicBezTo>
                    <a:pt x="4502" y="4457"/>
                    <a:pt x="4502" y="4457"/>
                    <a:pt x="4502" y="4457"/>
                  </a:cubicBezTo>
                  <a:cubicBezTo>
                    <a:pt x="4766" y="4457"/>
                    <a:pt x="4766" y="4457"/>
                    <a:pt x="4766" y="4457"/>
                  </a:cubicBezTo>
                  <a:cubicBezTo>
                    <a:pt x="5022" y="4347"/>
                    <a:pt x="5022" y="4347"/>
                    <a:pt x="5022" y="4347"/>
                  </a:cubicBezTo>
                  <a:cubicBezTo>
                    <a:pt x="5204" y="4416"/>
                    <a:pt x="5204" y="4416"/>
                    <a:pt x="5204" y="4416"/>
                  </a:cubicBezTo>
                  <a:cubicBezTo>
                    <a:pt x="5549" y="4429"/>
                    <a:pt x="5549" y="4429"/>
                    <a:pt x="5549" y="4429"/>
                  </a:cubicBezTo>
                  <a:cubicBezTo>
                    <a:pt x="5574" y="4656"/>
                    <a:pt x="5574" y="4656"/>
                    <a:pt x="5574" y="4656"/>
                  </a:cubicBezTo>
                  <a:cubicBezTo>
                    <a:pt x="5854" y="4656"/>
                    <a:pt x="5854" y="4656"/>
                    <a:pt x="5854" y="4656"/>
                  </a:cubicBezTo>
                  <a:cubicBezTo>
                    <a:pt x="5886" y="4920"/>
                    <a:pt x="5886" y="4920"/>
                    <a:pt x="5886" y="4920"/>
                  </a:cubicBezTo>
                  <a:cubicBezTo>
                    <a:pt x="6077" y="4920"/>
                    <a:pt x="6077" y="4920"/>
                    <a:pt x="6077" y="4920"/>
                  </a:cubicBezTo>
                  <a:lnTo>
                    <a:pt x="6572" y="5249"/>
                  </a:lnTo>
                  <a:close/>
                  <a:moveTo>
                    <a:pt x="844" y="1721"/>
                  </a:moveTo>
                  <a:cubicBezTo>
                    <a:pt x="288" y="1705"/>
                    <a:pt x="288" y="1705"/>
                    <a:pt x="288" y="1705"/>
                  </a:cubicBezTo>
                  <a:cubicBezTo>
                    <a:pt x="158" y="1757"/>
                    <a:pt x="158" y="1757"/>
                    <a:pt x="158" y="1757"/>
                  </a:cubicBezTo>
                  <a:cubicBezTo>
                    <a:pt x="304" y="1903"/>
                    <a:pt x="304" y="1903"/>
                    <a:pt x="304" y="1903"/>
                  </a:cubicBezTo>
                  <a:cubicBezTo>
                    <a:pt x="0" y="1977"/>
                    <a:pt x="0" y="1977"/>
                    <a:pt x="0" y="1977"/>
                  </a:cubicBezTo>
                  <a:cubicBezTo>
                    <a:pt x="0" y="1274"/>
                    <a:pt x="0" y="1274"/>
                    <a:pt x="0" y="1274"/>
                  </a:cubicBezTo>
                  <a:cubicBezTo>
                    <a:pt x="751" y="1575"/>
                    <a:pt x="751" y="1575"/>
                    <a:pt x="751" y="1575"/>
                  </a:cubicBezTo>
                  <a:lnTo>
                    <a:pt x="844" y="1721"/>
                  </a:lnTo>
                  <a:close/>
                  <a:moveTo>
                    <a:pt x="1620" y="4071"/>
                  </a:moveTo>
                  <a:cubicBezTo>
                    <a:pt x="1547" y="4201"/>
                    <a:pt x="1547" y="4201"/>
                    <a:pt x="1547" y="4201"/>
                  </a:cubicBezTo>
                  <a:cubicBezTo>
                    <a:pt x="1291" y="4031"/>
                    <a:pt x="1291" y="4031"/>
                    <a:pt x="1291" y="4031"/>
                  </a:cubicBezTo>
                  <a:cubicBezTo>
                    <a:pt x="1120" y="4120"/>
                    <a:pt x="1120" y="4120"/>
                    <a:pt x="1120" y="4120"/>
                  </a:cubicBezTo>
                  <a:cubicBezTo>
                    <a:pt x="714" y="3881"/>
                    <a:pt x="714" y="3881"/>
                    <a:pt x="714" y="3881"/>
                  </a:cubicBezTo>
                  <a:cubicBezTo>
                    <a:pt x="751" y="3771"/>
                    <a:pt x="751" y="3771"/>
                    <a:pt x="751" y="3771"/>
                  </a:cubicBezTo>
                  <a:cubicBezTo>
                    <a:pt x="1214" y="3958"/>
                    <a:pt x="1214" y="3958"/>
                    <a:pt x="1214" y="3958"/>
                  </a:cubicBezTo>
                  <a:cubicBezTo>
                    <a:pt x="1392" y="3864"/>
                    <a:pt x="1392" y="3864"/>
                    <a:pt x="1392" y="3864"/>
                  </a:cubicBezTo>
                  <a:lnTo>
                    <a:pt x="1620" y="4071"/>
                  </a:lnTo>
                  <a:close/>
                  <a:moveTo>
                    <a:pt x="584" y="3641"/>
                  </a:moveTo>
                  <a:cubicBezTo>
                    <a:pt x="382" y="3771"/>
                    <a:pt x="382" y="3771"/>
                    <a:pt x="382" y="3771"/>
                  </a:cubicBezTo>
                  <a:cubicBezTo>
                    <a:pt x="272" y="3531"/>
                    <a:pt x="272" y="3531"/>
                    <a:pt x="272" y="3531"/>
                  </a:cubicBezTo>
                  <a:lnTo>
                    <a:pt x="584" y="3641"/>
                  </a:lnTo>
                  <a:close/>
                  <a:moveTo>
                    <a:pt x="2671" y="6028"/>
                  </a:moveTo>
                  <a:cubicBezTo>
                    <a:pt x="2562" y="6138"/>
                    <a:pt x="2562" y="6138"/>
                    <a:pt x="2562" y="6138"/>
                  </a:cubicBezTo>
                  <a:cubicBezTo>
                    <a:pt x="2395" y="6028"/>
                    <a:pt x="2395" y="6028"/>
                    <a:pt x="2395" y="6028"/>
                  </a:cubicBezTo>
                  <a:cubicBezTo>
                    <a:pt x="2509" y="5914"/>
                    <a:pt x="2509" y="5914"/>
                    <a:pt x="2509" y="5914"/>
                  </a:cubicBezTo>
                  <a:lnTo>
                    <a:pt x="2671" y="6028"/>
                  </a:lnTo>
                  <a:close/>
                  <a:moveTo>
                    <a:pt x="2379" y="5862"/>
                  </a:moveTo>
                  <a:cubicBezTo>
                    <a:pt x="2249" y="5935"/>
                    <a:pt x="2249" y="5935"/>
                    <a:pt x="2249" y="5935"/>
                  </a:cubicBezTo>
                  <a:cubicBezTo>
                    <a:pt x="2078" y="5821"/>
                    <a:pt x="2078" y="5821"/>
                    <a:pt x="2078" y="5821"/>
                  </a:cubicBezTo>
                  <a:cubicBezTo>
                    <a:pt x="2208" y="5659"/>
                    <a:pt x="2208" y="5659"/>
                    <a:pt x="2208" y="5659"/>
                  </a:cubicBezTo>
                  <a:lnTo>
                    <a:pt x="2379" y="5862"/>
                  </a:lnTo>
                  <a:close/>
                  <a:moveTo>
                    <a:pt x="10701" y="3028"/>
                  </a:moveTo>
                  <a:cubicBezTo>
                    <a:pt x="10681" y="2878"/>
                    <a:pt x="10681" y="2878"/>
                    <a:pt x="10681" y="2878"/>
                  </a:cubicBezTo>
                  <a:cubicBezTo>
                    <a:pt x="10587" y="2890"/>
                    <a:pt x="10587" y="2890"/>
                    <a:pt x="10587" y="2890"/>
                  </a:cubicBezTo>
                  <a:cubicBezTo>
                    <a:pt x="10599" y="3040"/>
                    <a:pt x="10599" y="3040"/>
                    <a:pt x="10599" y="3040"/>
                  </a:cubicBezTo>
                  <a:lnTo>
                    <a:pt x="10701" y="3028"/>
                  </a:lnTo>
                  <a:close/>
                  <a:moveTo>
                    <a:pt x="10368" y="3267"/>
                  </a:moveTo>
                  <a:cubicBezTo>
                    <a:pt x="10246" y="3028"/>
                    <a:pt x="10246" y="3028"/>
                    <a:pt x="10246" y="3028"/>
                  </a:cubicBezTo>
                  <a:cubicBezTo>
                    <a:pt x="10348" y="2890"/>
                    <a:pt x="10348" y="2890"/>
                    <a:pt x="10348" y="2890"/>
                  </a:cubicBezTo>
                  <a:cubicBezTo>
                    <a:pt x="10295" y="2833"/>
                    <a:pt x="10295" y="2833"/>
                    <a:pt x="10295" y="2833"/>
                  </a:cubicBezTo>
                  <a:cubicBezTo>
                    <a:pt x="10189" y="2914"/>
                    <a:pt x="10189" y="2914"/>
                    <a:pt x="10189" y="2914"/>
                  </a:cubicBezTo>
                  <a:cubicBezTo>
                    <a:pt x="10214" y="3308"/>
                    <a:pt x="10214" y="3308"/>
                    <a:pt x="10214" y="3308"/>
                  </a:cubicBezTo>
                  <a:lnTo>
                    <a:pt x="10368" y="3267"/>
                  </a:lnTo>
                  <a:close/>
                  <a:moveTo>
                    <a:pt x="9796" y="3020"/>
                  </a:moveTo>
                  <a:cubicBezTo>
                    <a:pt x="9662" y="2805"/>
                    <a:pt x="9662" y="2805"/>
                    <a:pt x="9662" y="2805"/>
                  </a:cubicBezTo>
                  <a:cubicBezTo>
                    <a:pt x="9536" y="2780"/>
                    <a:pt x="9536" y="2780"/>
                    <a:pt x="9536" y="2780"/>
                  </a:cubicBezTo>
                  <a:cubicBezTo>
                    <a:pt x="9544" y="2878"/>
                    <a:pt x="9544" y="2878"/>
                    <a:pt x="9544" y="2878"/>
                  </a:cubicBezTo>
                  <a:cubicBezTo>
                    <a:pt x="9434" y="2890"/>
                    <a:pt x="9434" y="2890"/>
                    <a:pt x="9434" y="2890"/>
                  </a:cubicBezTo>
                  <a:cubicBezTo>
                    <a:pt x="9341" y="2768"/>
                    <a:pt x="9341" y="2768"/>
                    <a:pt x="9341" y="2768"/>
                  </a:cubicBezTo>
                  <a:cubicBezTo>
                    <a:pt x="9175" y="2975"/>
                    <a:pt x="9175" y="2975"/>
                    <a:pt x="9175" y="2975"/>
                  </a:cubicBezTo>
                  <a:cubicBezTo>
                    <a:pt x="9207" y="3105"/>
                    <a:pt x="9207" y="3105"/>
                    <a:pt x="9207" y="3105"/>
                  </a:cubicBezTo>
                  <a:cubicBezTo>
                    <a:pt x="9353" y="2991"/>
                    <a:pt x="9353" y="2991"/>
                    <a:pt x="9353" y="2991"/>
                  </a:cubicBezTo>
                  <a:cubicBezTo>
                    <a:pt x="9467" y="2991"/>
                    <a:pt x="9467" y="2991"/>
                    <a:pt x="9467" y="2991"/>
                  </a:cubicBezTo>
                  <a:lnTo>
                    <a:pt x="9796" y="3020"/>
                  </a:lnTo>
                  <a:close/>
                </a:path>
              </a:pathLst>
            </a:custGeom>
            <a:solidFill>
              <a:schemeClr val="accent1"/>
            </a:solidFill>
            <a:ln w="49213" cap="flat">
              <a:noFill/>
              <a:prstDash val="solid"/>
              <a:miter lim="800000"/>
              <a:headEnd/>
              <a:tailEnd/>
            </a:ln>
            <a:extLst/>
          </p:spPr>
          <p:txBody>
            <a:bodyPr vert="horz" wrap="square" lIns="46630" tIns="23315" rIns="46630" bIns="23315" numCol="1" anchor="t" anchorCtr="0" compatLnSpc="1">
              <a:prstTxWarp prst="textNoShape">
                <a:avLst/>
              </a:prstTxWarp>
            </a:bodyPr>
            <a:lstStyle/>
            <a:p>
              <a:endParaRPr lang="en-US" sz="918">
                <a:solidFill>
                  <a:srgbClr val="404040"/>
                </a:solidFill>
                <a:cs typeface="Segoe UI" panose="020B0502040204020203" pitchFamily="34" charset="0"/>
              </a:endParaRPr>
            </a:p>
          </p:txBody>
        </p:sp>
        <p:sp>
          <p:nvSpPr>
            <p:cNvPr id="31" name="Oval 30"/>
            <p:cNvSpPr/>
            <p:nvPr/>
          </p:nvSpPr>
          <p:spPr bwMode="auto">
            <a:xfrm>
              <a:off x="10287000" y="9525000"/>
              <a:ext cx="457200" cy="457200"/>
            </a:xfrm>
            <a:prstGeom prst="ellipse">
              <a:avLst/>
            </a:prstGeom>
            <a:solidFill>
              <a:schemeClr val="accent2"/>
            </a:solidFill>
            <a:ln w="25400" cap="flat" cmpd="sng" algn="ctr">
              <a:noFill/>
              <a:prstDash val="solid"/>
              <a:miter lim="0"/>
              <a:headEnd type="none" w="med" len="med"/>
              <a:tailEnd type="none" w="med" len="med"/>
            </a:ln>
            <a:effectLst/>
          </p:spPr>
          <p:txBody>
            <a:bodyPr vert="horz" wrap="square" lIns="36430" tIns="36430" rIns="36430" bIns="36430" numCol="1" rtlCol="0" anchor="ctr" anchorCtr="0" compatLnSpc="1">
              <a:prstTxWarp prst="textNoShape">
                <a:avLst/>
              </a:prstTxWarp>
            </a:bodyPr>
            <a:lstStyle/>
            <a:p>
              <a:pPr marL="174879" algn="ctr" defTabSz="297942" fontAlgn="base" hangingPunct="0">
                <a:spcBef>
                  <a:spcPct val="0"/>
                </a:spcBef>
                <a:spcAft>
                  <a:spcPct val="0"/>
                </a:spcAft>
              </a:pPr>
              <a:endParaRPr lang="en-US" sz="2958">
                <a:solidFill>
                  <a:srgbClr val="000000"/>
                </a:solidFill>
                <a:ea typeface="Gill Sans" pitchFamily="26" charset="0"/>
                <a:cs typeface="Segoe UI" panose="020B0502040204020203" pitchFamily="34" charset="0"/>
                <a:sym typeface="Gill Sans" pitchFamily="26" charset="0"/>
              </a:endParaRPr>
            </a:p>
          </p:txBody>
        </p:sp>
      </p:grpSp>
      <p:grpSp>
        <p:nvGrpSpPr>
          <p:cNvPr id="32" name="Group 31"/>
          <p:cNvGrpSpPr/>
          <p:nvPr/>
        </p:nvGrpSpPr>
        <p:grpSpPr>
          <a:xfrm>
            <a:off x="4391889" y="3147452"/>
            <a:ext cx="3973439" cy="2716022"/>
            <a:chOff x="8583869" y="6746627"/>
            <a:chExt cx="7791764" cy="5326017"/>
          </a:xfrm>
        </p:grpSpPr>
        <p:sp>
          <p:nvSpPr>
            <p:cNvPr id="33" name="Rectangle 32"/>
            <p:cNvSpPr/>
            <p:nvPr/>
          </p:nvSpPr>
          <p:spPr bwMode="auto">
            <a:xfrm>
              <a:off x="8583869" y="6746627"/>
              <a:ext cx="7791764" cy="5326017"/>
            </a:xfrm>
            <a:prstGeom prst="rect">
              <a:avLst/>
            </a:prstGeom>
            <a:solidFill>
              <a:schemeClr val="bg1"/>
            </a:solidFill>
            <a:ln>
              <a:noFill/>
            </a:ln>
          </p:spPr>
          <p:txBody>
            <a:bodyPr vert="horz" wrap="square" lIns="46630" tIns="23315" rIns="46630" bIns="23315" numCol="1" anchor="t" anchorCtr="0" compatLnSpc="1">
              <a:prstTxWarp prst="textNoShape">
                <a:avLst/>
              </a:prstTxWarp>
            </a:bodyPr>
            <a:lstStyle/>
            <a:p>
              <a:pPr marL="174879"/>
              <a:endParaRPr lang="en-US" sz="918">
                <a:solidFill>
                  <a:srgbClr val="404040"/>
                </a:solidFill>
                <a:cs typeface="Segoe UI" panose="020B0502040204020203" pitchFamily="34" charset="0"/>
                <a:sym typeface="Gill Sans" pitchFamily="26" charset="0"/>
              </a:endParaRPr>
            </a:p>
          </p:txBody>
        </p:sp>
        <p:sp>
          <p:nvSpPr>
            <p:cNvPr id="34" name="TextBox 33"/>
            <p:cNvSpPr txBox="1"/>
            <p:nvPr/>
          </p:nvSpPr>
          <p:spPr>
            <a:xfrm>
              <a:off x="8704554" y="7238999"/>
              <a:ext cx="7575360" cy="800318"/>
            </a:xfrm>
            <a:prstGeom prst="rect">
              <a:avLst/>
            </a:prstGeom>
            <a:noFill/>
            <a:ln w="9525">
              <a:noFill/>
              <a:round/>
              <a:headEnd/>
              <a:tailEnd/>
            </a:ln>
          </p:spPr>
          <p:txBody>
            <a:bodyPr wrap="square" lIns="0" tIns="0" rIns="0" bIns="0" rtlCol="0">
              <a:prstTxWarp prst="textNoShape">
                <a:avLst/>
              </a:prstTxWarp>
              <a:spAutoFit/>
            </a:bodyPr>
            <a:lstStyle/>
            <a:p>
              <a:r>
                <a:rPr lang="en-US" sz="2652" b="1" spc="-77" dirty="0">
                  <a:solidFill>
                    <a:srgbClr val="404040"/>
                  </a:solidFill>
                  <a:cs typeface="Segoe UI" panose="020B0502040204020203" pitchFamily="34" charset="0"/>
                </a:rPr>
                <a:t>California</a:t>
              </a:r>
            </a:p>
          </p:txBody>
        </p:sp>
        <p:graphicFrame>
          <p:nvGraphicFramePr>
            <p:cNvPr id="35" name="Chart 34"/>
            <p:cNvGraphicFramePr/>
            <p:nvPr/>
          </p:nvGraphicFramePr>
          <p:xfrm>
            <a:off x="10363200" y="8534399"/>
            <a:ext cx="4013200" cy="2675467"/>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36" name="Group 35"/>
          <p:cNvGrpSpPr/>
          <p:nvPr/>
        </p:nvGrpSpPr>
        <p:grpSpPr>
          <a:xfrm>
            <a:off x="4391889" y="3156870"/>
            <a:ext cx="3973439" cy="2716022"/>
            <a:chOff x="8583869" y="6746627"/>
            <a:chExt cx="7791764" cy="5326017"/>
          </a:xfrm>
        </p:grpSpPr>
        <p:sp>
          <p:nvSpPr>
            <p:cNvPr id="37" name="Rectangle 36"/>
            <p:cNvSpPr/>
            <p:nvPr/>
          </p:nvSpPr>
          <p:spPr bwMode="auto">
            <a:xfrm>
              <a:off x="8583869" y="6746627"/>
              <a:ext cx="7791764" cy="5326017"/>
            </a:xfrm>
            <a:prstGeom prst="rect">
              <a:avLst/>
            </a:prstGeom>
            <a:solidFill>
              <a:schemeClr val="bg1"/>
            </a:solidFill>
            <a:ln>
              <a:noFill/>
            </a:ln>
          </p:spPr>
          <p:txBody>
            <a:bodyPr vert="horz" wrap="square" lIns="46630" tIns="23315" rIns="46630" bIns="23315" numCol="1" anchor="t" anchorCtr="0" compatLnSpc="1">
              <a:prstTxWarp prst="textNoShape">
                <a:avLst/>
              </a:prstTxWarp>
            </a:bodyPr>
            <a:lstStyle/>
            <a:p>
              <a:pPr marL="174879"/>
              <a:endParaRPr lang="en-US" sz="918">
                <a:solidFill>
                  <a:srgbClr val="404040"/>
                </a:solidFill>
                <a:cs typeface="Segoe UI" panose="020B0502040204020203" pitchFamily="34" charset="0"/>
                <a:sym typeface="Gill Sans" pitchFamily="26" charset="0"/>
              </a:endParaRPr>
            </a:p>
          </p:txBody>
        </p:sp>
        <p:sp>
          <p:nvSpPr>
            <p:cNvPr id="38" name="TextBox 37"/>
            <p:cNvSpPr txBox="1"/>
            <p:nvPr/>
          </p:nvSpPr>
          <p:spPr>
            <a:xfrm>
              <a:off x="8704554" y="7238999"/>
              <a:ext cx="7575360" cy="800318"/>
            </a:xfrm>
            <a:prstGeom prst="rect">
              <a:avLst/>
            </a:prstGeom>
            <a:noFill/>
            <a:ln w="9525">
              <a:noFill/>
              <a:round/>
              <a:headEnd/>
              <a:tailEnd/>
            </a:ln>
          </p:spPr>
          <p:txBody>
            <a:bodyPr wrap="square" lIns="0" tIns="0" rIns="0" bIns="0" rtlCol="0">
              <a:prstTxWarp prst="textNoShape">
                <a:avLst/>
              </a:prstTxWarp>
              <a:spAutoFit/>
            </a:bodyPr>
            <a:lstStyle/>
            <a:p>
              <a:r>
                <a:rPr lang="en-US" sz="2652" b="1" spc="-77" dirty="0">
                  <a:solidFill>
                    <a:srgbClr val="404040"/>
                  </a:solidFill>
                  <a:cs typeface="Segoe UI" panose="020B0502040204020203" pitchFamily="34" charset="0"/>
                </a:rPr>
                <a:t>San Francisco</a:t>
              </a:r>
            </a:p>
          </p:txBody>
        </p:sp>
        <p:graphicFrame>
          <p:nvGraphicFramePr>
            <p:cNvPr id="39" name="Chart 38"/>
            <p:cNvGraphicFramePr/>
            <p:nvPr/>
          </p:nvGraphicFramePr>
          <p:xfrm>
            <a:off x="10363200" y="8534399"/>
            <a:ext cx="5105400" cy="2675467"/>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40" name="Group 39"/>
          <p:cNvGrpSpPr/>
          <p:nvPr/>
        </p:nvGrpSpPr>
        <p:grpSpPr>
          <a:xfrm>
            <a:off x="4391889" y="3156870"/>
            <a:ext cx="3973439" cy="2716022"/>
            <a:chOff x="8583869" y="6746627"/>
            <a:chExt cx="7791764" cy="5326017"/>
          </a:xfrm>
        </p:grpSpPr>
        <p:sp>
          <p:nvSpPr>
            <p:cNvPr id="41" name="Rectangle 40"/>
            <p:cNvSpPr/>
            <p:nvPr/>
          </p:nvSpPr>
          <p:spPr bwMode="auto">
            <a:xfrm>
              <a:off x="8583869" y="6746627"/>
              <a:ext cx="7791764" cy="5326017"/>
            </a:xfrm>
            <a:prstGeom prst="rect">
              <a:avLst/>
            </a:prstGeom>
            <a:solidFill>
              <a:schemeClr val="bg1"/>
            </a:solidFill>
            <a:ln>
              <a:noFill/>
            </a:ln>
          </p:spPr>
          <p:txBody>
            <a:bodyPr vert="horz" wrap="square" lIns="46630" tIns="23315" rIns="46630" bIns="23315" numCol="1" anchor="t" anchorCtr="0" compatLnSpc="1">
              <a:prstTxWarp prst="textNoShape">
                <a:avLst/>
              </a:prstTxWarp>
            </a:bodyPr>
            <a:lstStyle/>
            <a:p>
              <a:pPr marL="174879"/>
              <a:endParaRPr lang="en-US" sz="918">
                <a:solidFill>
                  <a:srgbClr val="404040"/>
                </a:solidFill>
                <a:cs typeface="Segoe UI" panose="020B0502040204020203" pitchFamily="34" charset="0"/>
                <a:sym typeface="Gill Sans" pitchFamily="26" charset="0"/>
              </a:endParaRPr>
            </a:p>
          </p:txBody>
        </p:sp>
        <p:sp>
          <p:nvSpPr>
            <p:cNvPr id="42" name="TextBox 41"/>
            <p:cNvSpPr txBox="1"/>
            <p:nvPr/>
          </p:nvSpPr>
          <p:spPr>
            <a:xfrm>
              <a:off x="8704554" y="7238999"/>
              <a:ext cx="7575360" cy="800318"/>
            </a:xfrm>
            <a:prstGeom prst="rect">
              <a:avLst/>
            </a:prstGeom>
            <a:noFill/>
            <a:ln w="9525">
              <a:noFill/>
              <a:round/>
              <a:headEnd/>
              <a:tailEnd/>
            </a:ln>
          </p:spPr>
          <p:txBody>
            <a:bodyPr wrap="square" lIns="0" tIns="0" rIns="0" bIns="0" rtlCol="0">
              <a:prstTxWarp prst="textNoShape">
                <a:avLst/>
              </a:prstTxWarp>
              <a:spAutoFit/>
            </a:bodyPr>
            <a:lstStyle/>
            <a:p>
              <a:r>
                <a:rPr lang="en-US" sz="2652" b="1" spc="-77" dirty="0">
                  <a:solidFill>
                    <a:srgbClr val="404040"/>
                  </a:solidFill>
                  <a:cs typeface="Segoe UI" panose="020B0502040204020203" pitchFamily="34" charset="0"/>
                </a:rPr>
                <a:t>M 80%  F 20%</a:t>
              </a:r>
            </a:p>
          </p:txBody>
        </p:sp>
        <p:graphicFrame>
          <p:nvGraphicFramePr>
            <p:cNvPr id="43" name="Chart 42"/>
            <p:cNvGraphicFramePr/>
            <p:nvPr/>
          </p:nvGraphicFramePr>
          <p:xfrm>
            <a:off x="10382250" y="8534395"/>
            <a:ext cx="4533900" cy="2675467"/>
          </p:xfrm>
          <a:graphic>
            <a:graphicData uri="http://schemas.openxmlformats.org/drawingml/2006/chart">
              <c:chart xmlns:c="http://schemas.openxmlformats.org/drawingml/2006/chart" xmlns:r="http://schemas.openxmlformats.org/officeDocument/2006/relationships" r:id="rId5"/>
            </a:graphicData>
          </a:graphic>
        </p:graphicFrame>
      </p:grpSp>
      <p:sp>
        <p:nvSpPr>
          <p:cNvPr id="45" name="Rectangular Callout 44"/>
          <p:cNvSpPr/>
          <p:nvPr/>
        </p:nvSpPr>
        <p:spPr bwMode="auto">
          <a:xfrm>
            <a:off x="4404163" y="3192825"/>
            <a:ext cx="3951290" cy="2655092"/>
          </a:xfrm>
          <a:prstGeom prst="wedgeRectCallout">
            <a:avLst>
              <a:gd name="adj1" fmla="val -82230"/>
              <a:gd name="adj2" fmla="val 35180"/>
            </a:avLst>
          </a:prstGeom>
          <a:solidFill>
            <a:schemeClr val="accent1">
              <a:lumMod val="40000"/>
              <a:lumOff val="60000"/>
            </a:schemeClr>
          </a:solidFill>
          <a:ln w="25400" cap="flat" cmpd="sng" algn="ctr">
            <a:noFill/>
            <a:prstDash val="solid"/>
            <a:miter lim="0"/>
            <a:headEnd type="none" w="med" len="med"/>
            <a:tailEnd type="none" w="med" len="med"/>
          </a:ln>
          <a:effectLst/>
        </p:spPr>
        <p:txBody>
          <a:bodyPr vert="horz" wrap="square" lIns="36430" tIns="36430" rIns="36430" bIns="36430" numCol="1" rtlCol="0" anchor="ctr" anchorCtr="0" compatLnSpc="1">
            <a:prstTxWarp prst="textNoShape">
              <a:avLst/>
            </a:prstTxWarp>
          </a:bodyPr>
          <a:lstStyle/>
          <a:p>
            <a:pPr marL="174879" algn="ctr" defTabSz="297942" fontAlgn="base" hangingPunct="0">
              <a:spcBef>
                <a:spcPct val="0"/>
              </a:spcBef>
              <a:spcAft>
                <a:spcPct val="0"/>
              </a:spcAft>
            </a:pPr>
            <a:endParaRPr lang="en-US" sz="2958">
              <a:solidFill>
                <a:srgbClr val="000000"/>
              </a:solidFill>
              <a:ea typeface="Gill Sans" pitchFamily="26" charset="0"/>
              <a:cs typeface="Segoe UI" panose="020B0502040204020203" pitchFamily="34" charset="0"/>
              <a:sym typeface="Gill Sans" pitchFamily="26" charset="0"/>
            </a:endParaRPr>
          </a:p>
        </p:txBody>
      </p:sp>
      <p:sp>
        <p:nvSpPr>
          <p:cNvPr id="11" name="Freeform 36"/>
          <p:cNvSpPr>
            <a:spLocks noEditPoints="1"/>
          </p:cNvSpPr>
          <p:nvPr/>
        </p:nvSpPr>
        <p:spPr bwMode="auto">
          <a:xfrm>
            <a:off x="4237128" y="3064069"/>
            <a:ext cx="4276143" cy="2879236"/>
          </a:xfrm>
          <a:custGeom>
            <a:avLst/>
            <a:gdLst>
              <a:gd name="T0" fmla="*/ 12 w 303"/>
              <a:gd name="T1" fmla="*/ 204 h 204"/>
              <a:gd name="T2" fmla="*/ 0 w 303"/>
              <a:gd name="T3" fmla="*/ 188 h 204"/>
              <a:gd name="T4" fmla="*/ 0 w 303"/>
              <a:gd name="T5" fmla="*/ 17 h 204"/>
              <a:gd name="T6" fmla="*/ 17 w 303"/>
              <a:gd name="T7" fmla="*/ 0 h 204"/>
              <a:gd name="T8" fmla="*/ 287 w 303"/>
              <a:gd name="T9" fmla="*/ 0 h 204"/>
              <a:gd name="T10" fmla="*/ 303 w 303"/>
              <a:gd name="T11" fmla="*/ 17 h 204"/>
              <a:gd name="T12" fmla="*/ 303 w 303"/>
              <a:gd name="T13" fmla="*/ 188 h 204"/>
              <a:gd name="T14" fmla="*/ 291 w 303"/>
              <a:gd name="T15" fmla="*/ 204 h 204"/>
              <a:gd name="T16" fmla="*/ 285 w 303"/>
              <a:gd name="T17" fmla="*/ 204 h 204"/>
              <a:gd name="T18" fmla="*/ 12 w 303"/>
              <a:gd name="T19" fmla="*/ 204 h 204"/>
              <a:gd name="T20" fmla="*/ 15 w 303"/>
              <a:gd name="T21" fmla="*/ 191 h 204"/>
              <a:gd name="T22" fmla="*/ 288 w 303"/>
              <a:gd name="T23" fmla="*/ 191 h 204"/>
              <a:gd name="T24" fmla="*/ 288 w 303"/>
              <a:gd name="T25" fmla="*/ 14 h 204"/>
              <a:gd name="T26" fmla="*/ 15 w 303"/>
              <a:gd name="T27" fmla="*/ 14 h 204"/>
              <a:gd name="T28" fmla="*/ 15 w 303"/>
              <a:gd name="T29" fmla="*/ 19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3" h="204">
                <a:moveTo>
                  <a:pt x="12" y="204"/>
                </a:moveTo>
                <a:cubicBezTo>
                  <a:pt x="5" y="202"/>
                  <a:pt x="0" y="195"/>
                  <a:pt x="0" y="188"/>
                </a:cubicBezTo>
                <a:cubicBezTo>
                  <a:pt x="0" y="17"/>
                  <a:pt x="0" y="17"/>
                  <a:pt x="0" y="17"/>
                </a:cubicBezTo>
                <a:cubicBezTo>
                  <a:pt x="0" y="8"/>
                  <a:pt x="7" y="0"/>
                  <a:pt x="17" y="0"/>
                </a:cubicBezTo>
                <a:cubicBezTo>
                  <a:pt x="287" y="0"/>
                  <a:pt x="287" y="0"/>
                  <a:pt x="287" y="0"/>
                </a:cubicBezTo>
                <a:cubicBezTo>
                  <a:pt x="296" y="0"/>
                  <a:pt x="303" y="8"/>
                  <a:pt x="303" y="17"/>
                </a:cubicBezTo>
                <a:cubicBezTo>
                  <a:pt x="303" y="188"/>
                  <a:pt x="303" y="188"/>
                  <a:pt x="303" y="188"/>
                </a:cubicBezTo>
                <a:cubicBezTo>
                  <a:pt x="303" y="195"/>
                  <a:pt x="298" y="202"/>
                  <a:pt x="291" y="204"/>
                </a:cubicBezTo>
                <a:cubicBezTo>
                  <a:pt x="285" y="204"/>
                  <a:pt x="285" y="204"/>
                  <a:pt x="285" y="204"/>
                </a:cubicBezTo>
                <a:lnTo>
                  <a:pt x="12" y="204"/>
                </a:lnTo>
                <a:close/>
                <a:moveTo>
                  <a:pt x="15" y="191"/>
                </a:moveTo>
                <a:cubicBezTo>
                  <a:pt x="288" y="191"/>
                  <a:pt x="288" y="191"/>
                  <a:pt x="288" y="191"/>
                </a:cubicBezTo>
                <a:cubicBezTo>
                  <a:pt x="288" y="14"/>
                  <a:pt x="288" y="14"/>
                  <a:pt x="288" y="14"/>
                </a:cubicBezTo>
                <a:cubicBezTo>
                  <a:pt x="15" y="14"/>
                  <a:pt x="15" y="14"/>
                  <a:pt x="15" y="14"/>
                </a:cubicBezTo>
                <a:cubicBezTo>
                  <a:pt x="15" y="191"/>
                  <a:pt x="15" y="191"/>
                  <a:pt x="15" y="191"/>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cs typeface="Segoe UI" panose="020B0502040204020203" pitchFamily="34" charset="0"/>
            </a:endParaRPr>
          </a:p>
        </p:txBody>
      </p:sp>
      <p:pic>
        <p:nvPicPr>
          <p:cNvPr id="51" name="Picture 8" descr="title-page.png"/>
          <p:cNvPicPr>
            <a:picLocks noChangeAspect="1"/>
          </p:cNvPicPr>
          <p:nvPr/>
        </p:nvPicPr>
        <p:blipFill rotWithShape="1">
          <a:blip r:embed="rId6"/>
          <a:srcRect t="82682" r="36516" b="5001"/>
          <a:stretch/>
        </p:blipFill>
        <p:spPr bwMode="auto">
          <a:xfrm>
            <a:off x="7745179" y="6392862"/>
            <a:ext cx="4505149" cy="491776"/>
          </a:xfrm>
          <a:prstGeom prst="rect">
            <a:avLst/>
          </a:prstGeom>
          <a:noFill/>
          <a:ln w="9525">
            <a:noFill/>
            <a:miter lim="800000"/>
            <a:headEnd/>
            <a:tailEnd/>
          </a:ln>
        </p:spPr>
      </p:pic>
      <p:pic>
        <p:nvPicPr>
          <p:cNvPr id="7" name="Picture 6"/>
          <p:cNvPicPr>
            <a:picLocks noChangeAspect="1"/>
          </p:cNvPicPr>
          <p:nvPr/>
        </p:nvPicPr>
        <p:blipFill>
          <a:blip r:embed="rId7"/>
          <a:stretch>
            <a:fillRect/>
          </a:stretch>
        </p:blipFill>
        <p:spPr>
          <a:xfrm>
            <a:off x="4443557" y="3280585"/>
            <a:ext cx="3860329" cy="2381656"/>
          </a:xfrm>
          <a:prstGeom prst="rect">
            <a:avLst/>
          </a:prstGeom>
        </p:spPr>
      </p:pic>
    </p:spTree>
    <p:extLst>
      <p:ext uri="{BB962C8B-B14F-4D97-AF65-F5344CB8AC3E}">
        <p14:creationId xmlns:p14="http://schemas.microsoft.com/office/powerpoint/2010/main" val="8004457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par>
                                <p:cTn id="27" presetID="10" presetClass="entr" presetSubtype="0" fill="hold"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33363"/>
            <a:ext cx="11374438" cy="762000"/>
          </a:xfrm>
        </p:spPr>
        <p:txBody>
          <a:bodyPr/>
          <a:lstStyle/>
          <a:p>
            <a:r>
              <a:rPr lang="en-US" dirty="0" smtClean="0"/>
              <a:t>Discussion: Iterate and Experiment</a:t>
            </a:r>
            <a:endParaRPr lang="en-US" dirty="0"/>
          </a:p>
        </p:txBody>
      </p:sp>
      <p:sp>
        <p:nvSpPr>
          <p:cNvPr id="3" name="Text Placeholder 2"/>
          <p:cNvSpPr>
            <a:spLocks noGrp="1"/>
          </p:cNvSpPr>
          <p:nvPr>
            <p:ph type="body" sz="quarter" idx="4294967295"/>
          </p:nvPr>
        </p:nvSpPr>
        <p:spPr>
          <a:xfrm>
            <a:off x="530225" y="1042988"/>
            <a:ext cx="11906250" cy="4486275"/>
          </a:xfrm>
        </p:spPr>
        <p:txBody>
          <a:bodyPr/>
          <a:lstStyle/>
          <a:p>
            <a:endParaRPr lang="en-US" b="1" dirty="0" smtClean="0"/>
          </a:p>
          <a:p>
            <a:pPr marL="574738" indent="-571500">
              <a:buFont typeface="Arial" panose="020B0604020202020204" pitchFamily="34" charset="0"/>
              <a:buChar char="•"/>
            </a:pPr>
            <a:r>
              <a:rPr lang="en-US" b="1" dirty="0" smtClean="0"/>
              <a:t>Data driven decisions: </a:t>
            </a:r>
            <a:r>
              <a:rPr lang="en-US" dirty="0" smtClean="0"/>
              <a:t>Start using Data as part of your development process</a:t>
            </a:r>
          </a:p>
          <a:p>
            <a:pPr marL="574738" indent="-571500">
              <a:buFont typeface="Arial" panose="020B0604020202020204" pitchFamily="34" charset="0"/>
              <a:buChar char="•"/>
            </a:pPr>
            <a:r>
              <a:rPr lang="en-US" b="1" dirty="0" smtClean="0"/>
              <a:t>Measurements and Instrumentation: </a:t>
            </a:r>
            <a:r>
              <a:rPr lang="en-US" dirty="0" smtClean="0"/>
              <a:t>Iteratively and continuously refine your Metrics</a:t>
            </a:r>
          </a:p>
          <a:p>
            <a:pPr marL="574738" indent="-571500">
              <a:buFont typeface="Arial" panose="020B0604020202020204" pitchFamily="34" charset="0"/>
              <a:buChar char="•"/>
            </a:pPr>
            <a:r>
              <a:rPr lang="en-US" b="1" dirty="0" smtClean="0"/>
              <a:t>Ask more questions about everything: </a:t>
            </a:r>
            <a:r>
              <a:rPr lang="en-US" dirty="0" smtClean="0"/>
              <a:t>Automate large amounts of experiments</a:t>
            </a:r>
            <a:endParaRPr lang="en-US" dirty="0"/>
          </a:p>
        </p:txBody>
      </p:sp>
    </p:spTree>
    <p:extLst>
      <p:ext uri="{BB962C8B-B14F-4D97-AF65-F5344CB8AC3E}">
        <p14:creationId xmlns:p14="http://schemas.microsoft.com/office/powerpoint/2010/main" val="1615775413"/>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33363"/>
            <a:ext cx="12695237" cy="649287"/>
          </a:xfrm>
        </p:spPr>
        <p:txBody>
          <a:bodyPr/>
          <a:lstStyle/>
          <a:p>
            <a:r>
              <a:rPr lang="en-US" sz="4692" dirty="0" smtClean="0"/>
              <a:t>Scenario 2:</a:t>
            </a:r>
            <a:br>
              <a:rPr lang="en-US" sz="4692" dirty="0" smtClean="0"/>
            </a:br>
            <a:r>
              <a:rPr lang="en-US" sz="4692" dirty="0" smtClean="0"/>
              <a:t>Collective </a:t>
            </a:r>
            <a:r>
              <a:rPr lang="en-US" sz="4692" dirty="0"/>
              <a:t>Intelligence and Predictive analysis</a:t>
            </a:r>
          </a:p>
        </p:txBody>
      </p:sp>
      <p:grpSp>
        <p:nvGrpSpPr>
          <p:cNvPr id="3" name="Group 2"/>
          <p:cNvGrpSpPr/>
          <p:nvPr/>
        </p:nvGrpSpPr>
        <p:grpSpPr>
          <a:xfrm>
            <a:off x="8211524" y="3516813"/>
            <a:ext cx="2695224" cy="2694522"/>
            <a:chOff x="8285536" y="3240529"/>
            <a:chExt cx="3096771" cy="3096771"/>
          </a:xfrm>
        </p:grpSpPr>
        <p:sp>
          <p:nvSpPr>
            <p:cNvPr id="4" name="Rectangle 3"/>
            <p:cNvSpPr/>
            <p:nvPr/>
          </p:nvSpPr>
          <p:spPr bwMode="auto">
            <a:xfrm>
              <a:off x="8285536" y="3240529"/>
              <a:ext cx="3096771" cy="3096771"/>
            </a:xfrm>
            <a:prstGeom prst="rect">
              <a:avLst/>
            </a:prstGeom>
            <a:solidFill>
              <a:srgbClr val="00BCF2"/>
            </a:solidFill>
            <a:ln w="10795" cap="flat" cmpd="sng" algn="ctr">
              <a:noFill/>
              <a:prstDash val="solid"/>
              <a:headEnd type="none" w="med" len="med"/>
              <a:tailEnd type="none" w="med" len="med"/>
            </a:ln>
            <a:effectLst/>
          </p:spPr>
          <p:txBody>
            <a:bodyPr vert="horz" wrap="square" lIns="165746" tIns="82873" rIns="165746" bIns="82873" numCol="1" rtlCol="0" anchor="b" anchorCtr="0" compatLnSpc="1">
              <a:prstTxWarp prst="textNoShape">
                <a:avLst/>
              </a:prstTxWarp>
            </a:bodyPr>
            <a:lstStyle/>
            <a:p>
              <a:pPr defTabSz="931768" fontAlgn="base">
                <a:spcBef>
                  <a:spcPct val="0"/>
                </a:spcBef>
                <a:spcAft>
                  <a:spcPct val="0"/>
                </a:spcAft>
                <a:defRPr/>
              </a:pPr>
              <a:r>
                <a:rPr lang="en-US" sz="3263" kern="0" dirty="0">
                  <a:gradFill>
                    <a:gsLst>
                      <a:gs pos="0">
                        <a:srgbClr val="FFFFFF"/>
                      </a:gs>
                      <a:gs pos="100000">
                        <a:srgbClr val="FFFFFF"/>
                      </a:gs>
                    </a:gsLst>
                    <a:lin ang="5400000" scaled="0"/>
                  </a:gradFill>
                  <a:latin typeface="Segoe UI Light"/>
                </a:rPr>
                <a:t>Advanced Analytics</a:t>
              </a:r>
            </a:p>
          </p:txBody>
        </p:sp>
        <p:sp>
          <p:nvSpPr>
            <p:cNvPr id="5" name="Freeform 7"/>
            <p:cNvSpPr>
              <a:spLocks noEditPoints="1"/>
            </p:cNvSpPr>
            <p:nvPr/>
          </p:nvSpPr>
          <p:spPr bwMode="black">
            <a:xfrm>
              <a:off x="9282307" y="3820710"/>
              <a:ext cx="1082454" cy="1083702"/>
            </a:xfrm>
            <a:custGeom>
              <a:avLst/>
              <a:gdLst>
                <a:gd name="T0" fmla="*/ 52 w 300"/>
                <a:gd name="T1" fmla="*/ 268 h 300"/>
                <a:gd name="T2" fmla="*/ 62 w 300"/>
                <a:gd name="T3" fmla="*/ 255 h 300"/>
                <a:gd name="T4" fmla="*/ 77 w 300"/>
                <a:gd name="T5" fmla="*/ 230 h 300"/>
                <a:gd name="T6" fmla="*/ 46 w 300"/>
                <a:gd name="T7" fmla="*/ 204 h 300"/>
                <a:gd name="T8" fmla="*/ 15 w 300"/>
                <a:gd name="T9" fmla="*/ 233 h 300"/>
                <a:gd name="T10" fmla="*/ 33 w 300"/>
                <a:gd name="T11" fmla="*/ 219 h 300"/>
                <a:gd name="T12" fmla="*/ 60 w 300"/>
                <a:gd name="T13" fmla="*/ 219 h 300"/>
                <a:gd name="T14" fmla="*/ 63 w 300"/>
                <a:gd name="T15" fmla="*/ 238 h 300"/>
                <a:gd name="T16" fmla="*/ 46 w 300"/>
                <a:gd name="T17" fmla="*/ 255 h 300"/>
                <a:gd name="T18" fmla="*/ 39 w 300"/>
                <a:gd name="T19" fmla="*/ 275 h 300"/>
                <a:gd name="T20" fmla="*/ 51 w 300"/>
                <a:gd name="T21" fmla="*/ 279 h 300"/>
                <a:gd name="T22" fmla="*/ 51 w 300"/>
                <a:gd name="T23" fmla="*/ 288 h 300"/>
                <a:gd name="T24" fmla="*/ 39 w 300"/>
                <a:gd name="T25" fmla="*/ 300 h 300"/>
                <a:gd name="T26" fmla="*/ 300 w 300"/>
                <a:gd name="T27" fmla="*/ 216 h 300"/>
                <a:gd name="T28" fmla="*/ 218 w 300"/>
                <a:gd name="T29" fmla="*/ 300 h 300"/>
                <a:gd name="T30" fmla="*/ 220 w 300"/>
                <a:gd name="T31" fmla="*/ 263 h 300"/>
                <a:gd name="T32" fmla="*/ 277 w 300"/>
                <a:gd name="T33" fmla="*/ 216 h 300"/>
                <a:gd name="T34" fmla="*/ 149 w 300"/>
                <a:gd name="T35" fmla="*/ 228 h 300"/>
                <a:gd name="T36" fmla="*/ 119 w 300"/>
                <a:gd name="T37" fmla="*/ 242 h 300"/>
                <a:gd name="T38" fmla="*/ 149 w 300"/>
                <a:gd name="T39" fmla="*/ 262 h 300"/>
                <a:gd name="T40" fmla="*/ 177 w 300"/>
                <a:gd name="T41" fmla="*/ 252 h 300"/>
                <a:gd name="T42" fmla="*/ 255 w 300"/>
                <a:gd name="T43" fmla="*/ 75 h 300"/>
                <a:gd name="T44" fmla="*/ 259 w 300"/>
                <a:gd name="T45" fmla="*/ 59 h 300"/>
                <a:gd name="T46" fmla="*/ 278 w 300"/>
                <a:gd name="T47" fmla="*/ 38 h 300"/>
                <a:gd name="T48" fmla="*/ 272 w 300"/>
                <a:gd name="T49" fmla="*/ 8 h 300"/>
                <a:gd name="T50" fmla="*/ 228 w 300"/>
                <a:gd name="T51" fmla="*/ 7 h 300"/>
                <a:gd name="T52" fmla="*/ 231 w 300"/>
                <a:gd name="T53" fmla="*/ 29 h 300"/>
                <a:gd name="T54" fmla="*/ 250 w 300"/>
                <a:gd name="T55" fmla="*/ 10 h 300"/>
                <a:gd name="T56" fmla="*/ 269 w 300"/>
                <a:gd name="T57" fmla="*/ 26 h 300"/>
                <a:gd name="T58" fmla="*/ 259 w 300"/>
                <a:gd name="T59" fmla="*/ 43 h 300"/>
                <a:gd name="T60" fmla="*/ 245 w 300"/>
                <a:gd name="T61" fmla="*/ 59 h 300"/>
                <a:gd name="T62" fmla="*/ 243 w 300"/>
                <a:gd name="T63" fmla="*/ 75 h 300"/>
                <a:gd name="T64" fmla="*/ 255 w 300"/>
                <a:gd name="T65" fmla="*/ 96 h 300"/>
                <a:gd name="T66" fmla="*/ 243 w 300"/>
                <a:gd name="T67" fmla="*/ 84 h 300"/>
                <a:gd name="T68" fmla="*/ 255 w 300"/>
                <a:gd name="T69" fmla="*/ 96 h 300"/>
                <a:gd name="T70" fmla="*/ 49 w 300"/>
                <a:gd name="T71" fmla="*/ 84 h 300"/>
                <a:gd name="T72" fmla="*/ 0 w 300"/>
                <a:gd name="T73" fmla="*/ 47 h 300"/>
                <a:gd name="T74" fmla="*/ 35 w 300"/>
                <a:gd name="T75" fmla="*/ 68 h 300"/>
                <a:gd name="T76" fmla="*/ 102 w 300"/>
                <a:gd name="T77" fmla="*/ 0 h 300"/>
                <a:gd name="T78" fmla="*/ 147 w 300"/>
                <a:gd name="T79" fmla="*/ 58 h 300"/>
                <a:gd name="T80" fmla="*/ 177 w 300"/>
                <a:gd name="T81" fmla="*/ 38 h 300"/>
                <a:gd name="T82" fmla="*/ 147 w 300"/>
                <a:gd name="T83" fmla="*/ 24 h 300"/>
                <a:gd name="T84" fmla="*/ 147 w 300"/>
                <a:gd name="T85" fmla="*/ 72 h 300"/>
                <a:gd name="T86" fmla="*/ 56 w 300"/>
                <a:gd name="T87" fmla="*/ 151 h 300"/>
                <a:gd name="T88" fmla="*/ 36 w 300"/>
                <a:gd name="T89" fmla="*/ 121 h 300"/>
                <a:gd name="T90" fmla="*/ 22 w 300"/>
                <a:gd name="T91" fmla="*/ 151 h 300"/>
                <a:gd name="T92" fmla="*/ 70 w 300"/>
                <a:gd name="T93" fmla="*/ 151 h 300"/>
                <a:gd name="T94" fmla="*/ 240 w 300"/>
                <a:gd name="T95" fmla="*/ 149 h 300"/>
                <a:gd name="T96" fmla="*/ 260 w 300"/>
                <a:gd name="T97" fmla="*/ 179 h 300"/>
                <a:gd name="T98" fmla="*/ 274 w 300"/>
                <a:gd name="T99" fmla="*/ 149 h 300"/>
                <a:gd name="T100" fmla="*/ 226 w 300"/>
                <a:gd name="T101"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0" h="300">
                  <a:moveTo>
                    <a:pt x="51" y="279"/>
                  </a:moveTo>
                  <a:cubicBezTo>
                    <a:pt x="51" y="274"/>
                    <a:pt x="51" y="270"/>
                    <a:pt x="52" y="268"/>
                  </a:cubicBezTo>
                  <a:cubicBezTo>
                    <a:pt x="52" y="266"/>
                    <a:pt x="53" y="264"/>
                    <a:pt x="55" y="263"/>
                  </a:cubicBezTo>
                  <a:cubicBezTo>
                    <a:pt x="56" y="261"/>
                    <a:pt x="58" y="259"/>
                    <a:pt x="62" y="255"/>
                  </a:cubicBezTo>
                  <a:cubicBezTo>
                    <a:pt x="68" y="250"/>
                    <a:pt x="72" y="246"/>
                    <a:pt x="74" y="242"/>
                  </a:cubicBezTo>
                  <a:cubicBezTo>
                    <a:pt x="76" y="239"/>
                    <a:pt x="77" y="235"/>
                    <a:pt x="77" y="230"/>
                  </a:cubicBezTo>
                  <a:cubicBezTo>
                    <a:pt x="77" y="223"/>
                    <a:pt x="74" y="217"/>
                    <a:pt x="68" y="212"/>
                  </a:cubicBezTo>
                  <a:cubicBezTo>
                    <a:pt x="63" y="207"/>
                    <a:pt x="55" y="204"/>
                    <a:pt x="46" y="204"/>
                  </a:cubicBezTo>
                  <a:cubicBezTo>
                    <a:pt x="37" y="204"/>
                    <a:pt x="30" y="206"/>
                    <a:pt x="24" y="211"/>
                  </a:cubicBezTo>
                  <a:cubicBezTo>
                    <a:pt x="18" y="217"/>
                    <a:pt x="15" y="225"/>
                    <a:pt x="15" y="233"/>
                  </a:cubicBezTo>
                  <a:cubicBezTo>
                    <a:pt x="27" y="233"/>
                    <a:pt x="27" y="233"/>
                    <a:pt x="27" y="233"/>
                  </a:cubicBezTo>
                  <a:cubicBezTo>
                    <a:pt x="28" y="227"/>
                    <a:pt x="28" y="223"/>
                    <a:pt x="33" y="219"/>
                  </a:cubicBezTo>
                  <a:cubicBezTo>
                    <a:pt x="37" y="216"/>
                    <a:pt x="41" y="214"/>
                    <a:pt x="46" y="214"/>
                  </a:cubicBezTo>
                  <a:cubicBezTo>
                    <a:pt x="51" y="214"/>
                    <a:pt x="57" y="216"/>
                    <a:pt x="60" y="219"/>
                  </a:cubicBezTo>
                  <a:cubicBezTo>
                    <a:pt x="64" y="223"/>
                    <a:pt x="65" y="226"/>
                    <a:pt x="65" y="230"/>
                  </a:cubicBezTo>
                  <a:cubicBezTo>
                    <a:pt x="65" y="233"/>
                    <a:pt x="64" y="236"/>
                    <a:pt x="63" y="238"/>
                  </a:cubicBezTo>
                  <a:cubicBezTo>
                    <a:pt x="61" y="240"/>
                    <a:pt x="59" y="243"/>
                    <a:pt x="55" y="247"/>
                  </a:cubicBezTo>
                  <a:cubicBezTo>
                    <a:pt x="51" y="251"/>
                    <a:pt x="48" y="253"/>
                    <a:pt x="46" y="255"/>
                  </a:cubicBezTo>
                  <a:cubicBezTo>
                    <a:pt x="44" y="258"/>
                    <a:pt x="42" y="260"/>
                    <a:pt x="41" y="263"/>
                  </a:cubicBezTo>
                  <a:cubicBezTo>
                    <a:pt x="40" y="266"/>
                    <a:pt x="39" y="270"/>
                    <a:pt x="39" y="275"/>
                  </a:cubicBezTo>
                  <a:cubicBezTo>
                    <a:pt x="39" y="276"/>
                    <a:pt x="39" y="277"/>
                    <a:pt x="39" y="279"/>
                  </a:cubicBezTo>
                  <a:lnTo>
                    <a:pt x="51" y="279"/>
                  </a:lnTo>
                  <a:close/>
                  <a:moveTo>
                    <a:pt x="51" y="300"/>
                  </a:moveTo>
                  <a:cubicBezTo>
                    <a:pt x="51" y="288"/>
                    <a:pt x="51" y="288"/>
                    <a:pt x="51" y="288"/>
                  </a:cubicBezTo>
                  <a:cubicBezTo>
                    <a:pt x="39" y="288"/>
                    <a:pt x="39" y="288"/>
                    <a:pt x="39" y="288"/>
                  </a:cubicBezTo>
                  <a:cubicBezTo>
                    <a:pt x="39" y="300"/>
                    <a:pt x="39" y="300"/>
                    <a:pt x="39" y="300"/>
                  </a:cubicBezTo>
                  <a:lnTo>
                    <a:pt x="51" y="300"/>
                  </a:lnTo>
                  <a:close/>
                  <a:moveTo>
                    <a:pt x="300" y="216"/>
                  </a:moveTo>
                  <a:cubicBezTo>
                    <a:pt x="247" y="300"/>
                    <a:pt x="247" y="300"/>
                    <a:pt x="247" y="300"/>
                  </a:cubicBezTo>
                  <a:cubicBezTo>
                    <a:pt x="218" y="300"/>
                    <a:pt x="218" y="300"/>
                    <a:pt x="218" y="300"/>
                  </a:cubicBezTo>
                  <a:cubicBezTo>
                    <a:pt x="198" y="263"/>
                    <a:pt x="198" y="263"/>
                    <a:pt x="198" y="263"/>
                  </a:cubicBezTo>
                  <a:cubicBezTo>
                    <a:pt x="220" y="263"/>
                    <a:pt x="220" y="263"/>
                    <a:pt x="220" y="263"/>
                  </a:cubicBezTo>
                  <a:cubicBezTo>
                    <a:pt x="233" y="285"/>
                    <a:pt x="233" y="285"/>
                    <a:pt x="233" y="285"/>
                  </a:cubicBezTo>
                  <a:cubicBezTo>
                    <a:pt x="277" y="216"/>
                    <a:pt x="277" y="216"/>
                    <a:pt x="277" y="216"/>
                  </a:cubicBezTo>
                  <a:lnTo>
                    <a:pt x="300" y="216"/>
                  </a:lnTo>
                  <a:close/>
                  <a:moveTo>
                    <a:pt x="149" y="228"/>
                  </a:moveTo>
                  <a:cubicBezTo>
                    <a:pt x="149" y="242"/>
                    <a:pt x="149" y="242"/>
                    <a:pt x="149" y="242"/>
                  </a:cubicBezTo>
                  <a:cubicBezTo>
                    <a:pt x="119" y="242"/>
                    <a:pt x="119" y="242"/>
                    <a:pt x="119" y="242"/>
                  </a:cubicBezTo>
                  <a:cubicBezTo>
                    <a:pt x="119" y="262"/>
                    <a:pt x="119" y="262"/>
                    <a:pt x="119" y="262"/>
                  </a:cubicBezTo>
                  <a:cubicBezTo>
                    <a:pt x="149" y="262"/>
                    <a:pt x="149" y="262"/>
                    <a:pt x="149" y="262"/>
                  </a:cubicBezTo>
                  <a:cubicBezTo>
                    <a:pt x="149" y="276"/>
                    <a:pt x="149" y="276"/>
                    <a:pt x="149" y="276"/>
                  </a:cubicBezTo>
                  <a:cubicBezTo>
                    <a:pt x="177" y="252"/>
                    <a:pt x="177" y="252"/>
                    <a:pt x="177" y="252"/>
                  </a:cubicBezTo>
                  <a:lnTo>
                    <a:pt x="149" y="228"/>
                  </a:lnTo>
                  <a:close/>
                  <a:moveTo>
                    <a:pt x="255" y="75"/>
                  </a:moveTo>
                  <a:cubicBezTo>
                    <a:pt x="255" y="70"/>
                    <a:pt x="255" y="66"/>
                    <a:pt x="256" y="64"/>
                  </a:cubicBezTo>
                  <a:cubicBezTo>
                    <a:pt x="256" y="62"/>
                    <a:pt x="257" y="60"/>
                    <a:pt x="259" y="59"/>
                  </a:cubicBezTo>
                  <a:cubicBezTo>
                    <a:pt x="260" y="57"/>
                    <a:pt x="262" y="55"/>
                    <a:pt x="266" y="51"/>
                  </a:cubicBezTo>
                  <a:cubicBezTo>
                    <a:pt x="272" y="46"/>
                    <a:pt x="276" y="42"/>
                    <a:pt x="278" y="38"/>
                  </a:cubicBezTo>
                  <a:cubicBezTo>
                    <a:pt x="280" y="35"/>
                    <a:pt x="281" y="31"/>
                    <a:pt x="281" y="26"/>
                  </a:cubicBezTo>
                  <a:cubicBezTo>
                    <a:pt x="281" y="19"/>
                    <a:pt x="278" y="13"/>
                    <a:pt x="272" y="8"/>
                  </a:cubicBezTo>
                  <a:cubicBezTo>
                    <a:pt x="267" y="3"/>
                    <a:pt x="259" y="0"/>
                    <a:pt x="250" y="0"/>
                  </a:cubicBezTo>
                  <a:cubicBezTo>
                    <a:pt x="241" y="0"/>
                    <a:pt x="234" y="2"/>
                    <a:pt x="228" y="7"/>
                  </a:cubicBezTo>
                  <a:cubicBezTo>
                    <a:pt x="222" y="13"/>
                    <a:pt x="219" y="21"/>
                    <a:pt x="219" y="29"/>
                  </a:cubicBezTo>
                  <a:cubicBezTo>
                    <a:pt x="231" y="29"/>
                    <a:pt x="231" y="29"/>
                    <a:pt x="231" y="29"/>
                  </a:cubicBezTo>
                  <a:cubicBezTo>
                    <a:pt x="232" y="23"/>
                    <a:pt x="232" y="19"/>
                    <a:pt x="237" y="15"/>
                  </a:cubicBezTo>
                  <a:cubicBezTo>
                    <a:pt x="241" y="12"/>
                    <a:pt x="245" y="10"/>
                    <a:pt x="250" y="10"/>
                  </a:cubicBezTo>
                  <a:cubicBezTo>
                    <a:pt x="255" y="10"/>
                    <a:pt x="261" y="12"/>
                    <a:pt x="264" y="15"/>
                  </a:cubicBezTo>
                  <a:cubicBezTo>
                    <a:pt x="268" y="19"/>
                    <a:pt x="269" y="22"/>
                    <a:pt x="269" y="26"/>
                  </a:cubicBezTo>
                  <a:cubicBezTo>
                    <a:pt x="269" y="29"/>
                    <a:pt x="268" y="32"/>
                    <a:pt x="267" y="34"/>
                  </a:cubicBezTo>
                  <a:cubicBezTo>
                    <a:pt x="265" y="36"/>
                    <a:pt x="263" y="39"/>
                    <a:pt x="259" y="43"/>
                  </a:cubicBezTo>
                  <a:cubicBezTo>
                    <a:pt x="255" y="47"/>
                    <a:pt x="252" y="49"/>
                    <a:pt x="250" y="51"/>
                  </a:cubicBezTo>
                  <a:cubicBezTo>
                    <a:pt x="248" y="54"/>
                    <a:pt x="246" y="56"/>
                    <a:pt x="245" y="59"/>
                  </a:cubicBezTo>
                  <a:cubicBezTo>
                    <a:pt x="244" y="62"/>
                    <a:pt x="243" y="66"/>
                    <a:pt x="243" y="71"/>
                  </a:cubicBezTo>
                  <a:cubicBezTo>
                    <a:pt x="243" y="72"/>
                    <a:pt x="243" y="73"/>
                    <a:pt x="243" y="75"/>
                  </a:cubicBezTo>
                  <a:lnTo>
                    <a:pt x="255" y="75"/>
                  </a:lnTo>
                  <a:close/>
                  <a:moveTo>
                    <a:pt x="255" y="96"/>
                  </a:moveTo>
                  <a:cubicBezTo>
                    <a:pt x="255" y="84"/>
                    <a:pt x="255" y="84"/>
                    <a:pt x="255" y="84"/>
                  </a:cubicBezTo>
                  <a:cubicBezTo>
                    <a:pt x="243" y="84"/>
                    <a:pt x="243" y="84"/>
                    <a:pt x="243" y="84"/>
                  </a:cubicBezTo>
                  <a:cubicBezTo>
                    <a:pt x="243" y="96"/>
                    <a:pt x="243" y="96"/>
                    <a:pt x="243" y="96"/>
                  </a:cubicBezTo>
                  <a:lnTo>
                    <a:pt x="255" y="96"/>
                  </a:lnTo>
                  <a:close/>
                  <a:moveTo>
                    <a:pt x="102" y="0"/>
                  </a:moveTo>
                  <a:cubicBezTo>
                    <a:pt x="49" y="84"/>
                    <a:pt x="49" y="84"/>
                    <a:pt x="49" y="84"/>
                  </a:cubicBezTo>
                  <a:cubicBezTo>
                    <a:pt x="20" y="84"/>
                    <a:pt x="20" y="84"/>
                    <a:pt x="20" y="84"/>
                  </a:cubicBezTo>
                  <a:cubicBezTo>
                    <a:pt x="0" y="47"/>
                    <a:pt x="0" y="47"/>
                    <a:pt x="0" y="47"/>
                  </a:cubicBezTo>
                  <a:cubicBezTo>
                    <a:pt x="22" y="47"/>
                    <a:pt x="22" y="47"/>
                    <a:pt x="22" y="47"/>
                  </a:cubicBezTo>
                  <a:cubicBezTo>
                    <a:pt x="35" y="68"/>
                    <a:pt x="35" y="68"/>
                    <a:pt x="35" y="68"/>
                  </a:cubicBezTo>
                  <a:cubicBezTo>
                    <a:pt x="79" y="0"/>
                    <a:pt x="79" y="0"/>
                    <a:pt x="79" y="0"/>
                  </a:cubicBezTo>
                  <a:lnTo>
                    <a:pt x="102" y="0"/>
                  </a:lnTo>
                  <a:close/>
                  <a:moveTo>
                    <a:pt x="147" y="72"/>
                  </a:moveTo>
                  <a:cubicBezTo>
                    <a:pt x="147" y="58"/>
                    <a:pt x="147" y="58"/>
                    <a:pt x="147" y="58"/>
                  </a:cubicBezTo>
                  <a:cubicBezTo>
                    <a:pt x="177" y="58"/>
                    <a:pt x="177" y="58"/>
                    <a:pt x="177" y="58"/>
                  </a:cubicBezTo>
                  <a:cubicBezTo>
                    <a:pt x="177" y="38"/>
                    <a:pt x="177" y="38"/>
                    <a:pt x="177" y="38"/>
                  </a:cubicBezTo>
                  <a:cubicBezTo>
                    <a:pt x="147" y="38"/>
                    <a:pt x="147" y="38"/>
                    <a:pt x="147" y="38"/>
                  </a:cubicBezTo>
                  <a:cubicBezTo>
                    <a:pt x="147" y="24"/>
                    <a:pt x="147" y="24"/>
                    <a:pt x="147" y="24"/>
                  </a:cubicBezTo>
                  <a:cubicBezTo>
                    <a:pt x="119" y="48"/>
                    <a:pt x="119" y="48"/>
                    <a:pt x="119" y="48"/>
                  </a:cubicBezTo>
                  <a:lnTo>
                    <a:pt x="147" y="72"/>
                  </a:lnTo>
                  <a:close/>
                  <a:moveTo>
                    <a:pt x="70" y="151"/>
                  </a:moveTo>
                  <a:cubicBezTo>
                    <a:pt x="56" y="151"/>
                    <a:pt x="56" y="151"/>
                    <a:pt x="56" y="151"/>
                  </a:cubicBezTo>
                  <a:cubicBezTo>
                    <a:pt x="56" y="121"/>
                    <a:pt x="56" y="121"/>
                    <a:pt x="56" y="121"/>
                  </a:cubicBezTo>
                  <a:cubicBezTo>
                    <a:pt x="36" y="121"/>
                    <a:pt x="36" y="121"/>
                    <a:pt x="36" y="121"/>
                  </a:cubicBezTo>
                  <a:cubicBezTo>
                    <a:pt x="36" y="151"/>
                    <a:pt x="36" y="151"/>
                    <a:pt x="36" y="151"/>
                  </a:cubicBezTo>
                  <a:cubicBezTo>
                    <a:pt x="22" y="151"/>
                    <a:pt x="22" y="151"/>
                    <a:pt x="22" y="151"/>
                  </a:cubicBezTo>
                  <a:cubicBezTo>
                    <a:pt x="46" y="179"/>
                    <a:pt x="46" y="179"/>
                    <a:pt x="46" y="179"/>
                  </a:cubicBezTo>
                  <a:lnTo>
                    <a:pt x="70" y="151"/>
                  </a:lnTo>
                  <a:close/>
                  <a:moveTo>
                    <a:pt x="226" y="149"/>
                  </a:moveTo>
                  <a:cubicBezTo>
                    <a:pt x="240" y="149"/>
                    <a:pt x="240" y="149"/>
                    <a:pt x="240" y="149"/>
                  </a:cubicBezTo>
                  <a:cubicBezTo>
                    <a:pt x="240" y="179"/>
                    <a:pt x="240" y="179"/>
                    <a:pt x="240" y="179"/>
                  </a:cubicBezTo>
                  <a:cubicBezTo>
                    <a:pt x="260" y="179"/>
                    <a:pt x="260" y="179"/>
                    <a:pt x="260" y="179"/>
                  </a:cubicBezTo>
                  <a:cubicBezTo>
                    <a:pt x="260" y="149"/>
                    <a:pt x="260" y="149"/>
                    <a:pt x="260" y="149"/>
                  </a:cubicBezTo>
                  <a:cubicBezTo>
                    <a:pt x="274" y="149"/>
                    <a:pt x="274" y="149"/>
                    <a:pt x="274" y="149"/>
                  </a:cubicBezTo>
                  <a:cubicBezTo>
                    <a:pt x="250" y="121"/>
                    <a:pt x="250" y="121"/>
                    <a:pt x="250" y="121"/>
                  </a:cubicBezTo>
                  <a:lnTo>
                    <a:pt x="226" y="149"/>
                  </a:lnTo>
                  <a:close/>
                </a:path>
              </a:pathLst>
            </a:custGeom>
            <a:solidFill>
              <a:srgbClr val="FFFFFF"/>
            </a:solidFill>
            <a:ln>
              <a:noFill/>
            </a:ln>
          </p:spPr>
          <p:txBody>
            <a:bodyPr vert="horz" wrap="square" lIns="0" tIns="74598" rIns="149194" bIns="74598" numCol="1" anchor="t" anchorCtr="0" compatLnSpc="1">
              <a:prstTxWarp prst="textNoShape">
                <a:avLst/>
              </a:prstTxWarp>
            </a:bodyPr>
            <a:lstStyle/>
            <a:p>
              <a:pPr algn="ctr" defTabSz="932036">
                <a:defRPr/>
              </a:pPr>
              <a:endParaRPr lang="en-US" sz="1632" kern="0" dirty="0">
                <a:gradFill>
                  <a:gsLst>
                    <a:gs pos="0">
                      <a:srgbClr val="FFFFFF"/>
                    </a:gs>
                    <a:gs pos="100000">
                      <a:srgbClr val="FFFFFF"/>
                    </a:gs>
                  </a:gsLst>
                  <a:lin ang="5400000" scaled="0"/>
                </a:gradFill>
              </a:endParaRPr>
            </a:p>
          </p:txBody>
        </p:sp>
      </p:grpSp>
      <p:grpSp>
        <p:nvGrpSpPr>
          <p:cNvPr id="6" name="Group 5"/>
          <p:cNvGrpSpPr/>
          <p:nvPr/>
        </p:nvGrpSpPr>
        <p:grpSpPr>
          <a:xfrm>
            <a:off x="4849148" y="2031704"/>
            <a:ext cx="2695224" cy="2694522"/>
            <a:chOff x="4994239" y="1783015"/>
            <a:chExt cx="2642616" cy="2642616"/>
          </a:xfrm>
        </p:grpSpPr>
        <p:sp>
          <p:nvSpPr>
            <p:cNvPr id="7" name="Rectangle 6"/>
            <p:cNvSpPr/>
            <p:nvPr/>
          </p:nvSpPr>
          <p:spPr bwMode="auto">
            <a:xfrm>
              <a:off x="4994239" y="1783015"/>
              <a:ext cx="2642616" cy="2642616"/>
            </a:xfrm>
            <a:prstGeom prst="rect">
              <a:avLst/>
            </a:prstGeom>
            <a:solidFill>
              <a:srgbClr val="68217A"/>
            </a:solidFill>
            <a:ln w="10795" cap="flat" cmpd="sng" algn="ctr">
              <a:noFill/>
              <a:prstDash val="solid"/>
              <a:headEnd type="none" w="med" len="med"/>
              <a:tailEnd type="none" w="med" len="med"/>
            </a:ln>
            <a:effectLst/>
          </p:spPr>
          <p:txBody>
            <a:bodyPr vert="horz" wrap="square" lIns="165746" tIns="82873" rIns="165746" bIns="82873" numCol="1" rtlCol="0" anchor="t" anchorCtr="0" compatLnSpc="1">
              <a:prstTxWarp prst="textNoShape">
                <a:avLst/>
              </a:prstTxWarp>
            </a:bodyPr>
            <a:lstStyle/>
            <a:p>
              <a:pPr defTabSz="931768" fontAlgn="base">
                <a:spcBef>
                  <a:spcPct val="0"/>
                </a:spcBef>
                <a:spcAft>
                  <a:spcPct val="0"/>
                </a:spcAft>
                <a:defRPr/>
              </a:pPr>
              <a:r>
                <a:rPr lang="en-US" sz="3263" kern="0" dirty="0">
                  <a:gradFill>
                    <a:gsLst>
                      <a:gs pos="0">
                        <a:srgbClr val="FFFFFF"/>
                      </a:gs>
                      <a:gs pos="100000">
                        <a:srgbClr val="FFFFFF"/>
                      </a:gs>
                    </a:gsLst>
                    <a:lin ang="5400000" scaled="0"/>
                  </a:gradFill>
                  <a:latin typeface="Segoe UI Light"/>
                </a:rPr>
                <a:t>Live Data Feed, Search</a:t>
              </a:r>
            </a:p>
          </p:txBody>
        </p:sp>
        <p:sp>
          <p:nvSpPr>
            <p:cNvPr id="8" name="Freeform 11"/>
            <p:cNvSpPr>
              <a:spLocks noEditPoints="1"/>
            </p:cNvSpPr>
            <p:nvPr/>
          </p:nvSpPr>
          <p:spPr bwMode="black">
            <a:xfrm>
              <a:off x="5859069" y="3048950"/>
              <a:ext cx="912955" cy="904729"/>
            </a:xfrm>
            <a:custGeom>
              <a:avLst/>
              <a:gdLst>
                <a:gd name="T0" fmla="*/ 65 w 300"/>
                <a:gd name="T1" fmla="*/ 2 h 297"/>
                <a:gd name="T2" fmla="*/ 113 w 300"/>
                <a:gd name="T3" fmla="*/ 0 h 297"/>
                <a:gd name="T4" fmla="*/ 115 w 300"/>
                <a:gd name="T5" fmla="*/ 12 h 297"/>
                <a:gd name="T6" fmla="*/ 235 w 300"/>
                <a:gd name="T7" fmla="*/ 12 h 297"/>
                <a:gd name="T8" fmla="*/ 232 w 300"/>
                <a:gd name="T9" fmla="*/ 0 h 297"/>
                <a:gd name="T10" fmla="*/ 185 w 300"/>
                <a:gd name="T11" fmla="*/ 2 h 297"/>
                <a:gd name="T12" fmla="*/ 235 w 300"/>
                <a:gd name="T13" fmla="*/ 12 h 297"/>
                <a:gd name="T14" fmla="*/ 98 w 300"/>
                <a:gd name="T15" fmla="*/ 273 h 297"/>
                <a:gd name="T16" fmla="*/ 0 w 300"/>
                <a:gd name="T17" fmla="*/ 295 h 297"/>
                <a:gd name="T18" fmla="*/ 95 w 300"/>
                <a:gd name="T19" fmla="*/ 297 h 297"/>
                <a:gd name="T20" fmla="*/ 205 w 300"/>
                <a:gd name="T21" fmla="*/ 297 h 297"/>
                <a:gd name="T22" fmla="*/ 300 w 300"/>
                <a:gd name="T23" fmla="*/ 295 h 297"/>
                <a:gd name="T24" fmla="*/ 202 w 300"/>
                <a:gd name="T25" fmla="*/ 273 h 297"/>
                <a:gd name="T26" fmla="*/ 205 w 300"/>
                <a:gd name="T27" fmla="*/ 297 h 297"/>
                <a:gd name="T28" fmla="*/ 271 w 300"/>
                <a:gd name="T29" fmla="*/ 83 h 297"/>
                <a:gd name="T30" fmla="*/ 299 w 300"/>
                <a:gd name="T31" fmla="*/ 268 h 297"/>
                <a:gd name="T32" fmla="*/ 227 w 300"/>
                <a:gd name="T33" fmla="*/ 169 h 297"/>
                <a:gd name="T34" fmla="*/ 182 w 300"/>
                <a:gd name="T35" fmla="*/ 166 h 297"/>
                <a:gd name="T36" fmla="*/ 155 w 300"/>
                <a:gd name="T37" fmla="*/ 152 h 297"/>
                <a:gd name="T38" fmla="*/ 154 w 300"/>
                <a:gd name="T39" fmla="*/ 159 h 297"/>
                <a:gd name="T40" fmla="*/ 145 w 300"/>
                <a:gd name="T41" fmla="*/ 158 h 297"/>
                <a:gd name="T42" fmla="*/ 119 w 300"/>
                <a:gd name="T43" fmla="*/ 152 h 297"/>
                <a:gd name="T44" fmla="*/ 115 w 300"/>
                <a:gd name="T45" fmla="*/ 169 h 297"/>
                <a:gd name="T46" fmla="*/ 96 w 300"/>
                <a:gd name="T47" fmla="*/ 268 h 297"/>
                <a:gd name="T48" fmla="*/ 25 w 300"/>
                <a:gd name="T49" fmla="*/ 169 h 297"/>
                <a:gd name="T50" fmla="*/ 42 w 300"/>
                <a:gd name="T51" fmla="*/ 76 h 297"/>
                <a:gd name="T52" fmla="*/ 73 w 300"/>
                <a:gd name="T53" fmla="*/ 59 h 297"/>
                <a:gd name="T54" fmla="*/ 61 w 300"/>
                <a:gd name="T55" fmla="*/ 57 h 297"/>
                <a:gd name="T56" fmla="*/ 120 w 300"/>
                <a:gd name="T57" fmla="*/ 15 h 297"/>
                <a:gd name="T58" fmla="*/ 118 w 300"/>
                <a:gd name="T59" fmla="*/ 59 h 297"/>
                <a:gd name="T60" fmla="*/ 108 w 300"/>
                <a:gd name="T61" fmla="*/ 68 h 297"/>
                <a:gd name="T62" fmla="*/ 145 w 300"/>
                <a:gd name="T63" fmla="*/ 62 h 297"/>
                <a:gd name="T64" fmla="*/ 140 w 300"/>
                <a:gd name="T65" fmla="*/ 61 h 297"/>
                <a:gd name="T66" fmla="*/ 142 w 300"/>
                <a:gd name="T67" fmla="*/ 55 h 297"/>
                <a:gd name="T68" fmla="*/ 160 w 300"/>
                <a:gd name="T69" fmla="*/ 56 h 297"/>
                <a:gd name="T70" fmla="*/ 158 w 300"/>
                <a:gd name="T71" fmla="*/ 62 h 297"/>
                <a:gd name="T72" fmla="*/ 155 w 300"/>
                <a:gd name="T73" fmla="*/ 68 h 297"/>
                <a:gd name="T74" fmla="*/ 192 w 300"/>
                <a:gd name="T75" fmla="*/ 59 h 297"/>
                <a:gd name="T76" fmla="*/ 180 w 300"/>
                <a:gd name="T77" fmla="*/ 57 h 297"/>
                <a:gd name="T78" fmla="*/ 239 w 300"/>
                <a:gd name="T79" fmla="*/ 15 h 297"/>
                <a:gd name="T80" fmla="*/ 237 w 300"/>
                <a:gd name="T81" fmla="*/ 59 h 297"/>
                <a:gd name="T82" fmla="*/ 227 w 300"/>
                <a:gd name="T83" fmla="*/ 76 h 297"/>
                <a:gd name="T84" fmla="*/ 122 w 300"/>
                <a:gd name="T85" fmla="*/ 83 h 297"/>
                <a:gd name="T86" fmla="*/ 145 w 300"/>
                <a:gd name="T87" fmla="*/ 72 h 297"/>
                <a:gd name="T88" fmla="*/ 108 w 300"/>
                <a:gd name="T89" fmla="*/ 76 h 297"/>
                <a:gd name="T90" fmla="*/ 123 w 300"/>
                <a:gd name="T91" fmla="*/ 78 h 297"/>
                <a:gd name="T92" fmla="*/ 180 w 300"/>
                <a:gd name="T93" fmla="*/ 76 h 297"/>
                <a:gd name="T94" fmla="*/ 192 w 300"/>
                <a:gd name="T95" fmla="*/ 72 h 297"/>
                <a:gd name="T96" fmla="*/ 155 w 300"/>
                <a:gd name="T97" fmla="*/ 83 h 297"/>
                <a:gd name="T98" fmla="*/ 178 w 300"/>
                <a:gd name="T99" fmla="*/ 78 h 297"/>
                <a:gd name="T100" fmla="*/ 158 w 300"/>
                <a:gd name="T101" fmla="*/ 101 h 297"/>
                <a:gd name="T102" fmla="*/ 142 w 300"/>
                <a:gd name="T103" fmla="*/ 118 h 297"/>
                <a:gd name="T104" fmla="*/ 158 w 300"/>
                <a:gd name="T105" fmla="*/ 101 h 297"/>
                <a:gd name="T106" fmla="*/ 129 w 300"/>
                <a:gd name="T107" fmla="*/ 91 h 297"/>
                <a:gd name="T108" fmla="*/ 133 w 300"/>
                <a:gd name="T109" fmla="*/ 141 h 297"/>
                <a:gd name="T110" fmla="*/ 171 w 300"/>
                <a:gd name="T111" fmla="*/ 91 h 297"/>
                <a:gd name="T112" fmla="*/ 167 w 300"/>
                <a:gd name="T113" fmla="*/ 141 h 297"/>
                <a:gd name="T114" fmla="*/ 171 w 300"/>
                <a:gd name="T115" fmla="*/ 91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0" h="297">
                  <a:moveTo>
                    <a:pt x="65" y="12"/>
                  </a:moveTo>
                  <a:cubicBezTo>
                    <a:pt x="65" y="2"/>
                    <a:pt x="65" y="2"/>
                    <a:pt x="65" y="2"/>
                  </a:cubicBezTo>
                  <a:cubicBezTo>
                    <a:pt x="65" y="1"/>
                    <a:pt x="67" y="0"/>
                    <a:pt x="68" y="0"/>
                  </a:cubicBezTo>
                  <a:cubicBezTo>
                    <a:pt x="113" y="0"/>
                    <a:pt x="113" y="0"/>
                    <a:pt x="113" y="0"/>
                  </a:cubicBezTo>
                  <a:cubicBezTo>
                    <a:pt x="114" y="0"/>
                    <a:pt x="115" y="1"/>
                    <a:pt x="115" y="2"/>
                  </a:cubicBezTo>
                  <a:cubicBezTo>
                    <a:pt x="115" y="12"/>
                    <a:pt x="115" y="12"/>
                    <a:pt x="115" y="12"/>
                  </a:cubicBezTo>
                  <a:lnTo>
                    <a:pt x="65" y="12"/>
                  </a:lnTo>
                  <a:close/>
                  <a:moveTo>
                    <a:pt x="235" y="12"/>
                  </a:moveTo>
                  <a:cubicBezTo>
                    <a:pt x="235" y="2"/>
                    <a:pt x="235" y="2"/>
                    <a:pt x="235" y="2"/>
                  </a:cubicBezTo>
                  <a:cubicBezTo>
                    <a:pt x="235" y="1"/>
                    <a:pt x="233" y="0"/>
                    <a:pt x="232" y="0"/>
                  </a:cubicBezTo>
                  <a:cubicBezTo>
                    <a:pt x="187" y="0"/>
                    <a:pt x="187" y="0"/>
                    <a:pt x="187" y="0"/>
                  </a:cubicBezTo>
                  <a:cubicBezTo>
                    <a:pt x="186" y="0"/>
                    <a:pt x="185" y="1"/>
                    <a:pt x="185" y="2"/>
                  </a:cubicBezTo>
                  <a:cubicBezTo>
                    <a:pt x="185" y="12"/>
                    <a:pt x="185" y="12"/>
                    <a:pt x="185" y="12"/>
                  </a:cubicBezTo>
                  <a:lnTo>
                    <a:pt x="235" y="12"/>
                  </a:lnTo>
                  <a:close/>
                  <a:moveTo>
                    <a:pt x="98" y="295"/>
                  </a:moveTo>
                  <a:cubicBezTo>
                    <a:pt x="98" y="273"/>
                    <a:pt x="98" y="273"/>
                    <a:pt x="98" y="273"/>
                  </a:cubicBezTo>
                  <a:cubicBezTo>
                    <a:pt x="0" y="273"/>
                    <a:pt x="0" y="273"/>
                    <a:pt x="0" y="273"/>
                  </a:cubicBezTo>
                  <a:cubicBezTo>
                    <a:pt x="0" y="295"/>
                    <a:pt x="0" y="295"/>
                    <a:pt x="0" y="295"/>
                  </a:cubicBezTo>
                  <a:cubicBezTo>
                    <a:pt x="0" y="296"/>
                    <a:pt x="1" y="297"/>
                    <a:pt x="2" y="297"/>
                  </a:cubicBezTo>
                  <a:cubicBezTo>
                    <a:pt x="95" y="297"/>
                    <a:pt x="95" y="297"/>
                    <a:pt x="95" y="297"/>
                  </a:cubicBezTo>
                  <a:cubicBezTo>
                    <a:pt x="97" y="297"/>
                    <a:pt x="98" y="296"/>
                    <a:pt x="98" y="295"/>
                  </a:cubicBezTo>
                  <a:close/>
                  <a:moveTo>
                    <a:pt x="205" y="297"/>
                  </a:moveTo>
                  <a:cubicBezTo>
                    <a:pt x="298" y="297"/>
                    <a:pt x="298" y="297"/>
                    <a:pt x="298" y="297"/>
                  </a:cubicBezTo>
                  <a:cubicBezTo>
                    <a:pt x="299" y="297"/>
                    <a:pt x="300" y="296"/>
                    <a:pt x="300" y="295"/>
                  </a:cubicBezTo>
                  <a:cubicBezTo>
                    <a:pt x="300" y="273"/>
                    <a:pt x="300" y="273"/>
                    <a:pt x="300" y="273"/>
                  </a:cubicBezTo>
                  <a:cubicBezTo>
                    <a:pt x="202" y="273"/>
                    <a:pt x="202" y="273"/>
                    <a:pt x="202" y="273"/>
                  </a:cubicBezTo>
                  <a:cubicBezTo>
                    <a:pt x="202" y="295"/>
                    <a:pt x="202" y="295"/>
                    <a:pt x="202" y="295"/>
                  </a:cubicBezTo>
                  <a:cubicBezTo>
                    <a:pt x="202" y="296"/>
                    <a:pt x="203" y="297"/>
                    <a:pt x="205" y="297"/>
                  </a:cubicBezTo>
                  <a:close/>
                  <a:moveTo>
                    <a:pt x="263" y="76"/>
                  </a:moveTo>
                  <a:cubicBezTo>
                    <a:pt x="267" y="76"/>
                    <a:pt x="270" y="79"/>
                    <a:pt x="271" y="83"/>
                  </a:cubicBezTo>
                  <a:cubicBezTo>
                    <a:pt x="275" y="169"/>
                    <a:pt x="275" y="169"/>
                    <a:pt x="275" y="169"/>
                  </a:cubicBezTo>
                  <a:cubicBezTo>
                    <a:pt x="299" y="268"/>
                    <a:pt x="299" y="268"/>
                    <a:pt x="299" y="268"/>
                  </a:cubicBezTo>
                  <a:cubicBezTo>
                    <a:pt x="204" y="268"/>
                    <a:pt x="204" y="268"/>
                    <a:pt x="204" y="268"/>
                  </a:cubicBezTo>
                  <a:cubicBezTo>
                    <a:pt x="227" y="169"/>
                    <a:pt x="227" y="169"/>
                    <a:pt x="227" y="169"/>
                  </a:cubicBezTo>
                  <a:cubicBezTo>
                    <a:pt x="185" y="169"/>
                    <a:pt x="185" y="169"/>
                    <a:pt x="185" y="169"/>
                  </a:cubicBezTo>
                  <a:cubicBezTo>
                    <a:pt x="183" y="169"/>
                    <a:pt x="182" y="168"/>
                    <a:pt x="182" y="166"/>
                  </a:cubicBezTo>
                  <a:cubicBezTo>
                    <a:pt x="181" y="152"/>
                    <a:pt x="181" y="152"/>
                    <a:pt x="181" y="152"/>
                  </a:cubicBezTo>
                  <a:cubicBezTo>
                    <a:pt x="155" y="152"/>
                    <a:pt x="155" y="152"/>
                    <a:pt x="155" y="152"/>
                  </a:cubicBezTo>
                  <a:cubicBezTo>
                    <a:pt x="155" y="158"/>
                    <a:pt x="155" y="158"/>
                    <a:pt x="155" y="158"/>
                  </a:cubicBezTo>
                  <a:cubicBezTo>
                    <a:pt x="155" y="159"/>
                    <a:pt x="154" y="159"/>
                    <a:pt x="154" y="159"/>
                  </a:cubicBezTo>
                  <a:cubicBezTo>
                    <a:pt x="146" y="159"/>
                    <a:pt x="146" y="159"/>
                    <a:pt x="146" y="159"/>
                  </a:cubicBezTo>
                  <a:cubicBezTo>
                    <a:pt x="146" y="159"/>
                    <a:pt x="145" y="159"/>
                    <a:pt x="145" y="158"/>
                  </a:cubicBezTo>
                  <a:cubicBezTo>
                    <a:pt x="145" y="152"/>
                    <a:pt x="145" y="152"/>
                    <a:pt x="145" y="152"/>
                  </a:cubicBezTo>
                  <a:cubicBezTo>
                    <a:pt x="119" y="152"/>
                    <a:pt x="119" y="152"/>
                    <a:pt x="119" y="152"/>
                  </a:cubicBezTo>
                  <a:cubicBezTo>
                    <a:pt x="118" y="166"/>
                    <a:pt x="118" y="166"/>
                    <a:pt x="118" y="166"/>
                  </a:cubicBezTo>
                  <a:cubicBezTo>
                    <a:pt x="118" y="168"/>
                    <a:pt x="117" y="169"/>
                    <a:pt x="115" y="169"/>
                  </a:cubicBezTo>
                  <a:cubicBezTo>
                    <a:pt x="73" y="169"/>
                    <a:pt x="73" y="169"/>
                    <a:pt x="73" y="169"/>
                  </a:cubicBezTo>
                  <a:cubicBezTo>
                    <a:pt x="96" y="268"/>
                    <a:pt x="96" y="268"/>
                    <a:pt x="96" y="268"/>
                  </a:cubicBezTo>
                  <a:cubicBezTo>
                    <a:pt x="1" y="268"/>
                    <a:pt x="1" y="268"/>
                    <a:pt x="1" y="268"/>
                  </a:cubicBezTo>
                  <a:cubicBezTo>
                    <a:pt x="25" y="169"/>
                    <a:pt x="25" y="169"/>
                    <a:pt x="25" y="169"/>
                  </a:cubicBezTo>
                  <a:cubicBezTo>
                    <a:pt x="34" y="83"/>
                    <a:pt x="34" y="83"/>
                    <a:pt x="34" y="83"/>
                  </a:cubicBezTo>
                  <a:cubicBezTo>
                    <a:pt x="34" y="79"/>
                    <a:pt x="38" y="76"/>
                    <a:pt x="42" y="76"/>
                  </a:cubicBezTo>
                  <a:cubicBezTo>
                    <a:pt x="73" y="76"/>
                    <a:pt x="73" y="76"/>
                    <a:pt x="73" y="76"/>
                  </a:cubicBezTo>
                  <a:cubicBezTo>
                    <a:pt x="73" y="59"/>
                    <a:pt x="73" y="59"/>
                    <a:pt x="73" y="59"/>
                  </a:cubicBezTo>
                  <a:cubicBezTo>
                    <a:pt x="63" y="59"/>
                    <a:pt x="63" y="59"/>
                    <a:pt x="63" y="59"/>
                  </a:cubicBezTo>
                  <a:cubicBezTo>
                    <a:pt x="62" y="59"/>
                    <a:pt x="61" y="58"/>
                    <a:pt x="61" y="57"/>
                  </a:cubicBezTo>
                  <a:cubicBezTo>
                    <a:pt x="61" y="15"/>
                    <a:pt x="61" y="15"/>
                    <a:pt x="61" y="15"/>
                  </a:cubicBezTo>
                  <a:cubicBezTo>
                    <a:pt x="120" y="15"/>
                    <a:pt x="120" y="15"/>
                    <a:pt x="120" y="15"/>
                  </a:cubicBezTo>
                  <a:cubicBezTo>
                    <a:pt x="120" y="57"/>
                    <a:pt x="120" y="57"/>
                    <a:pt x="120" y="57"/>
                  </a:cubicBezTo>
                  <a:cubicBezTo>
                    <a:pt x="120" y="58"/>
                    <a:pt x="119" y="59"/>
                    <a:pt x="118" y="59"/>
                  </a:cubicBezTo>
                  <a:cubicBezTo>
                    <a:pt x="108" y="59"/>
                    <a:pt x="108" y="59"/>
                    <a:pt x="108" y="59"/>
                  </a:cubicBezTo>
                  <a:cubicBezTo>
                    <a:pt x="108" y="68"/>
                    <a:pt x="108" y="68"/>
                    <a:pt x="108" y="68"/>
                  </a:cubicBezTo>
                  <a:cubicBezTo>
                    <a:pt x="145" y="68"/>
                    <a:pt x="145" y="68"/>
                    <a:pt x="145" y="68"/>
                  </a:cubicBezTo>
                  <a:cubicBezTo>
                    <a:pt x="145" y="62"/>
                    <a:pt x="145" y="62"/>
                    <a:pt x="145" y="62"/>
                  </a:cubicBezTo>
                  <a:cubicBezTo>
                    <a:pt x="142" y="62"/>
                    <a:pt x="142" y="62"/>
                    <a:pt x="142" y="62"/>
                  </a:cubicBezTo>
                  <a:cubicBezTo>
                    <a:pt x="141" y="62"/>
                    <a:pt x="140" y="61"/>
                    <a:pt x="140" y="61"/>
                  </a:cubicBezTo>
                  <a:cubicBezTo>
                    <a:pt x="140" y="56"/>
                    <a:pt x="140" y="56"/>
                    <a:pt x="140" y="56"/>
                  </a:cubicBezTo>
                  <a:cubicBezTo>
                    <a:pt x="140" y="55"/>
                    <a:pt x="141" y="55"/>
                    <a:pt x="142" y="55"/>
                  </a:cubicBezTo>
                  <a:cubicBezTo>
                    <a:pt x="158" y="55"/>
                    <a:pt x="158" y="55"/>
                    <a:pt x="158" y="55"/>
                  </a:cubicBezTo>
                  <a:cubicBezTo>
                    <a:pt x="159" y="55"/>
                    <a:pt x="160" y="55"/>
                    <a:pt x="160" y="56"/>
                  </a:cubicBezTo>
                  <a:cubicBezTo>
                    <a:pt x="160" y="61"/>
                    <a:pt x="160" y="61"/>
                    <a:pt x="160" y="61"/>
                  </a:cubicBezTo>
                  <a:cubicBezTo>
                    <a:pt x="160" y="61"/>
                    <a:pt x="159" y="62"/>
                    <a:pt x="158" y="62"/>
                  </a:cubicBezTo>
                  <a:cubicBezTo>
                    <a:pt x="155" y="62"/>
                    <a:pt x="155" y="62"/>
                    <a:pt x="155" y="62"/>
                  </a:cubicBezTo>
                  <a:cubicBezTo>
                    <a:pt x="155" y="68"/>
                    <a:pt x="155" y="68"/>
                    <a:pt x="155" y="68"/>
                  </a:cubicBezTo>
                  <a:cubicBezTo>
                    <a:pt x="192" y="68"/>
                    <a:pt x="192" y="68"/>
                    <a:pt x="192" y="68"/>
                  </a:cubicBezTo>
                  <a:cubicBezTo>
                    <a:pt x="192" y="59"/>
                    <a:pt x="192" y="59"/>
                    <a:pt x="192" y="59"/>
                  </a:cubicBezTo>
                  <a:cubicBezTo>
                    <a:pt x="182" y="59"/>
                    <a:pt x="182" y="59"/>
                    <a:pt x="182" y="59"/>
                  </a:cubicBezTo>
                  <a:cubicBezTo>
                    <a:pt x="181" y="59"/>
                    <a:pt x="180" y="58"/>
                    <a:pt x="180" y="57"/>
                  </a:cubicBezTo>
                  <a:cubicBezTo>
                    <a:pt x="180" y="15"/>
                    <a:pt x="180" y="15"/>
                    <a:pt x="180" y="15"/>
                  </a:cubicBezTo>
                  <a:cubicBezTo>
                    <a:pt x="239" y="15"/>
                    <a:pt x="239" y="15"/>
                    <a:pt x="239" y="15"/>
                  </a:cubicBezTo>
                  <a:cubicBezTo>
                    <a:pt x="239" y="57"/>
                    <a:pt x="239" y="57"/>
                    <a:pt x="239" y="57"/>
                  </a:cubicBezTo>
                  <a:cubicBezTo>
                    <a:pt x="239" y="58"/>
                    <a:pt x="238" y="59"/>
                    <a:pt x="237" y="59"/>
                  </a:cubicBezTo>
                  <a:cubicBezTo>
                    <a:pt x="227" y="59"/>
                    <a:pt x="227" y="59"/>
                    <a:pt x="227" y="59"/>
                  </a:cubicBezTo>
                  <a:cubicBezTo>
                    <a:pt x="227" y="76"/>
                    <a:pt x="227" y="76"/>
                    <a:pt x="227" y="76"/>
                  </a:cubicBezTo>
                  <a:lnTo>
                    <a:pt x="263" y="76"/>
                  </a:lnTo>
                  <a:close/>
                  <a:moveTo>
                    <a:pt x="122" y="83"/>
                  </a:moveTo>
                  <a:cubicBezTo>
                    <a:pt x="145" y="83"/>
                    <a:pt x="145" y="83"/>
                    <a:pt x="145" y="83"/>
                  </a:cubicBezTo>
                  <a:cubicBezTo>
                    <a:pt x="145" y="72"/>
                    <a:pt x="145" y="72"/>
                    <a:pt x="145" y="72"/>
                  </a:cubicBezTo>
                  <a:cubicBezTo>
                    <a:pt x="108" y="72"/>
                    <a:pt x="108" y="72"/>
                    <a:pt x="108" y="72"/>
                  </a:cubicBezTo>
                  <a:cubicBezTo>
                    <a:pt x="108" y="76"/>
                    <a:pt x="108" y="76"/>
                    <a:pt x="108" y="76"/>
                  </a:cubicBezTo>
                  <a:cubicBezTo>
                    <a:pt x="120" y="76"/>
                    <a:pt x="120" y="76"/>
                    <a:pt x="120" y="76"/>
                  </a:cubicBezTo>
                  <a:cubicBezTo>
                    <a:pt x="122" y="76"/>
                    <a:pt x="123" y="77"/>
                    <a:pt x="123" y="78"/>
                  </a:cubicBezTo>
                  <a:lnTo>
                    <a:pt x="122" y="83"/>
                  </a:lnTo>
                  <a:close/>
                  <a:moveTo>
                    <a:pt x="180" y="76"/>
                  </a:moveTo>
                  <a:cubicBezTo>
                    <a:pt x="192" y="76"/>
                    <a:pt x="192" y="76"/>
                    <a:pt x="192" y="76"/>
                  </a:cubicBezTo>
                  <a:cubicBezTo>
                    <a:pt x="192" y="72"/>
                    <a:pt x="192" y="72"/>
                    <a:pt x="192" y="72"/>
                  </a:cubicBezTo>
                  <a:cubicBezTo>
                    <a:pt x="155" y="72"/>
                    <a:pt x="155" y="72"/>
                    <a:pt x="155" y="72"/>
                  </a:cubicBezTo>
                  <a:cubicBezTo>
                    <a:pt x="155" y="83"/>
                    <a:pt x="155" y="83"/>
                    <a:pt x="155" y="83"/>
                  </a:cubicBezTo>
                  <a:cubicBezTo>
                    <a:pt x="178" y="83"/>
                    <a:pt x="178" y="83"/>
                    <a:pt x="178" y="83"/>
                  </a:cubicBezTo>
                  <a:cubicBezTo>
                    <a:pt x="178" y="78"/>
                    <a:pt x="178" y="78"/>
                    <a:pt x="178" y="78"/>
                  </a:cubicBezTo>
                  <a:cubicBezTo>
                    <a:pt x="177" y="77"/>
                    <a:pt x="178" y="76"/>
                    <a:pt x="180" y="76"/>
                  </a:cubicBezTo>
                  <a:close/>
                  <a:moveTo>
                    <a:pt x="158" y="101"/>
                  </a:moveTo>
                  <a:cubicBezTo>
                    <a:pt x="142" y="101"/>
                    <a:pt x="142" y="101"/>
                    <a:pt x="142" y="101"/>
                  </a:cubicBezTo>
                  <a:cubicBezTo>
                    <a:pt x="142" y="118"/>
                    <a:pt x="142" y="118"/>
                    <a:pt x="142" y="118"/>
                  </a:cubicBezTo>
                  <a:cubicBezTo>
                    <a:pt x="158" y="118"/>
                    <a:pt x="158" y="118"/>
                    <a:pt x="158" y="118"/>
                  </a:cubicBezTo>
                  <a:lnTo>
                    <a:pt x="158" y="101"/>
                  </a:lnTo>
                  <a:close/>
                  <a:moveTo>
                    <a:pt x="133" y="91"/>
                  </a:moveTo>
                  <a:cubicBezTo>
                    <a:pt x="129" y="91"/>
                    <a:pt x="129" y="91"/>
                    <a:pt x="129" y="91"/>
                  </a:cubicBezTo>
                  <a:cubicBezTo>
                    <a:pt x="129" y="141"/>
                    <a:pt x="129" y="141"/>
                    <a:pt x="129" y="141"/>
                  </a:cubicBezTo>
                  <a:cubicBezTo>
                    <a:pt x="133" y="141"/>
                    <a:pt x="133" y="141"/>
                    <a:pt x="133" y="141"/>
                  </a:cubicBezTo>
                  <a:lnTo>
                    <a:pt x="133" y="91"/>
                  </a:lnTo>
                  <a:close/>
                  <a:moveTo>
                    <a:pt x="171" y="91"/>
                  </a:moveTo>
                  <a:cubicBezTo>
                    <a:pt x="167" y="91"/>
                    <a:pt x="167" y="91"/>
                    <a:pt x="167" y="91"/>
                  </a:cubicBezTo>
                  <a:cubicBezTo>
                    <a:pt x="167" y="141"/>
                    <a:pt x="167" y="141"/>
                    <a:pt x="167" y="141"/>
                  </a:cubicBezTo>
                  <a:cubicBezTo>
                    <a:pt x="171" y="141"/>
                    <a:pt x="171" y="141"/>
                    <a:pt x="171" y="141"/>
                  </a:cubicBezTo>
                  <a:lnTo>
                    <a:pt x="171" y="91"/>
                  </a:lnTo>
                  <a:close/>
                </a:path>
              </a:pathLst>
            </a:custGeom>
            <a:solidFill>
              <a:srgbClr val="FFFFFF"/>
            </a:solidFill>
            <a:ln>
              <a:noFill/>
            </a:ln>
          </p:spPr>
          <p:txBody>
            <a:bodyPr vert="horz" wrap="square" lIns="0" tIns="74598" rIns="149194" bIns="74598" numCol="1" anchor="t" anchorCtr="0" compatLnSpc="1">
              <a:prstTxWarp prst="textNoShape">
                <a:avLst/>
              </a:prstTxWarp>
            </a:bodyPr>
            <a:lstStyle/>
            <a:p>
              <a:pPr algn="ctr" defTabSz="932036">
                <a:defRPr/>
              </a:pPr>
              <a:endParaRPr lang="en-US" sz="1632" kern="0" dirty="0">
                <a:gradFill>
                  <a:gsLst>
                    <a:gs pos="0">
                      <a:srgbClr val="FFFFFF"/>
                    </a:gs>
                    <a:gs pos="100000">
                      <a:srgbClr val="FFFFFF"/>
                    </a:gs>
                  </a:gsLst>
                  <a:lin ang="5400000" scaled="0"/>
                </a:gradFill>
              </a:endParaRPr>
            </a:p>
          </p:txBody>
        </p:sp>
      </p:grpSp>
      <p:grpSp>
        <p:nvGrpSpPr>
          <p:cNvPr id="9" name="Group 8"/>
          <p:cNvGrpSpPr/>
          <p:nvPr/>
        </p:nvGrpSpPr>
        <p:grpSpPr>
          <a:xfrm>
            <a:off x="1501773" y="3516813"/>
            <a:ext cx="2695142" cy="2694440"/>
            <a:chOff x="952023" y="3373995"/>
            <a:chExt cx="2642536" cy="2642536"/>
          </a:xfrm>
        </p:grpSpPr>
        <p:sp>
          <p:nvSpPr>
            <p:cNvPr id="10" name="Rectangle 9"/>
            <p:cNvSpPr/>
            <p:nvPr/>
          </p:nvSpPr>
          <p:spPr bwMode="auto">
            <a:xfrm>
              <a:off x="952023" y="3373995"/>
              <a:ext cx="2642536" cy="2642536"/>
            </a:xfrm>
            <a:prstGeom prst="rect">
              <a:avLst/>
            </a:prstGeom>
            <a:solidFill>
              <a:srgbClr val="00188F"/>
            </a:solidFill>
            <a:ln w="10795" cap="flat" cmpd="sng" algn="ctr">
              <a:noFill/>
              <a:prstDash val="solid"/>
              <a:headEnd type="none" w="med" len="med"/>
              <a:tailEnd type="none" w="med" len="med"/>
            </a:ln>
            <a:effectLst/>
          </p:spPr>
          <p:txBody>
            <a:bodyPr vert="horz" wrap="square" lIns="165746" tIns="82873" rIns="165746" bIns="82873" numCol="1" rtlCol="0" anchor="b" anchorCtr="0" compatLnSpc="1">
              <a:prstTxWarp prst="textNoShape">
                <a:avLst/>
              </a:prstTxWarp>
            </a:bodyPr>
            <a:lstStyle/>
            <a:p>
              <a:pPr defTabSz="931768" fontAlgn="base">
                <a:spcBef>
                  <a:spcPct val="0"/>
                </a:spcBef>
                <a:spcAft>
                  <a:spcPct val="0"/>
                </a:spcAft>
                <a:defRPr/>
              </a:pPr>
              <a:r>
                <a:rPr lang="en-US" sz="3263" kern="0" dirty="0">
                  <a:gradFill>
                    <a:gsLst>
                      <a:gs pos="0">
                        <a:srgbClr val="FFFFFF"/>
                      </a:gs>
                      <a:gs pos="100000">
                        <a:srgbClr val="FFFFFF"/>
                      </a:gs>
                    </a:gsLst>
                    <a:lin ang="5400000" scaled="0"/>
                  </a:gradFill>
                  <a:latin typeface="Segoe UI Light"/>
                </a:rPr>
                <a:t>Social Analytics</a:t>
              </a:r>
            </a:p>
          </p:txBody>
        </p:sp>
        <p:grpSp>
          <p:nvGrpSpPr>
            <p:cNvPr id="11" name="Group 740"/>
            <p:cNvGrpSpPr>
              <a:grpSpLocks noChangeAspect="1"/>
            </p:cNvGrpSpPr>
            <p:nvPr/>
          </p:nvGrpSpPr>
          <p:grpSpPr bwMode="auto">
            <a:xfrm>
              <a:off x="1688098" y="3857434"/>
              <a:ext cx="1087271" cy="932650"/>
              <a:chOff x="7349" y="-2816"/>
              <a:chExt cx="661" cy="567"/>
            </a:xfrm>
            <a:solidFill>
              <a:srgbClr val="FFFFFF"/>
            </a:solidFill>
          </p:grpSpPr>
          <p:sp>
            <p:nvSpPr>
              <p:cNvPr id="12" name="Freeform 741"/>
              <p:cNvSpPr>
                <a:spLocks/>
              </p:cNvSpPr>
              <p:nvPr/>
            </p:nvSpPr>
            <p:spPr bwMode="auto">
              <a:xfrm>
                <a:off x="7573" y="-2676"/>
                <a:ext cx="213" cy="427"/>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65753" tIns="82877" rIns="165753" bIns="82877" numCol="1" anchor="t" anchorCtr="0" compatLnSpc="1">
                <a:prstTxWarp prst="textNoShape">
                  <a:avLst/>
                </a:prstTxWarp>
              </a:bodyPr>
              <a:lstStyle/>
              <a:p>
                <a:pPr defTabSz="932036">
                  <a:defRPr/>
                </a:pPr>
                <a:endParaRPr lang="en-US" sz="1903" kern="0" dirty="0">
                  <a:solidFill>
                    <a:srgbClr val="FFFFFF"/>
                  </a:solidFill>
                </a:endParaRPr>
              </a:p>
            </p:txBody>
          </p:sp>
          <p:sp>
            <p:nvSpPr>
              <p:cNvPr id="13" name="Oval 742"/>
              <p:cNvSpPr>
                <a:spLocks noChangeArrowheads="1"/>
              </p:cNvSpPr>
              <p:nvPr/>
            </p:nvSpPr>
            <p:spPr bwMode="auto">
              <a:xfrm>
                <a:off x="7616" y="-2816"/>
                <a:ext cx="127" cy="12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65753" tIns="82877" rIns="165753" bIns="82877" numCol="1" anchor="t" anchorCtr="0" compatLnSpc="1">
                <a:prstTxWarp prst="textNoShape">
                  <a:avLst/>
                </a:prstTxWarp>
              </a:bodyPr>
              <a:lstStyle/>
              <a:p>
                <a:pPr defTabSz="932036">
                  <a:defRPr/>
                </a:pPr>
                <a:endParaRPr lang="en-US" sz="1903" kern="0" dirty="0">
                  <a:solidFill>
                    <a:srgbClr val="FFFFFF"/>
                  </a:solidFill>
                </a:endParaRPr>
              </a:p>
            </p:txBody>
          </p:sp>
          <p:sp>
            <p:nvSpPr>
              <p:cNvPr id="14" name="Freeform 743"/>
              <p:cNvSpPr>
                <a:spLocks/>
              </p:cNvSpPr>
              <p:nvPr/>
            </p:nvSpPr>
            <p:spPr bwMode="auto">
              <a:xfrm>
                <a:off x="7831"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65753" tIns="82877" rIns="165753" bIns="82877" numCol="1" anchor="t" anchorCtr="0" compatLnSpc="1">
                <a:prstTxWarp prst="textNoShape">
                  <a:avLst/>
                </a:prstTxWarp>
              </a:bodyPr>
              <a:lstStyle/>
              <a:p>
                <a:pPr defTabSz="932036">
                  <a:defRPr/>
                </a:pPr>
                <a:endParaRPr lang="en-US" sz="1903" kern="0" dirty="0">
                  <a:solidFill>
                    <a:srgbClr val="FFFFFF"/>
                  </a:solidFill>
                </a:endParaRPr>
              </a:p>
            </p:txBody>
          </p:sp>
          <p:sp>
            <p:nvSpPr>
              <p:cNvPr id="15" name="Oval 744"/>
              <p:cNvSpPr>
                <a:spLocks noChangeArrowheads="1"/>
              </p:cNvSpPr>
              <p:nvPr/>
            </p:nvSpPr>
            <p:spPr bwMode="auto">
              <a:xfrm>
                <a:off x="7866" y="-2780"/>
                <a:ext cx="109" cy="10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65753" tIns="82877" rIns="165753" bIns="82877" numCol="1" anchor="t" anchorCtr="0" compatLnSpc="1">
                <a:prstTxWarp prst="textNoShape">
                  <a:avLst/>
                </a:prstTxWarp>
              </a:bodyPr>
              <a:lstStyle/>
              <a:p>
                <a:pPr defTabSz="932036">
                  <a:defRPr/>
                </a:pPr>
                <a:endParaRPr lang="en-US" sz="1903" kern="0" dirty="0">
                  <a:solidFill>
                    <a:srgbClr val="FFFFFF"/>
                  </a:solidFill>
                </a:endParaRPr>
              </a:p>
            </p:txBody>
          </p:sp>
          <p:sp>
            <p:nvSpPr>
              <p:cNvPr id="16" name="Freeform 745"/>
              <p:cNvSpPr>
                <a:spLocks/>
              </p:cNvSpPr>
              <p:nvPr/>
            </p:nvSpPr>
            <p:spPr bwMode="auto">
              <a:xfrm>
                <a:off x="7349"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65753" tIns="82877" rIns="165753" bIns="82877" numCol="1" anchor="t" anchorCtr="0" compatLnSpc="1">
                <a:prstTxWarp prst="textNoShape">
                  <a:avLst/>
                </a:prstTxWarp>
              </a:bodyPr>
              <a:lstStyle/>
              <a:p>
                <a:pPr defTabSz="932036">
                  <a:defRPr/>
                </a:pPr>
                <a:endParaRPr lang="en-US" sz="1903" kern="0" dirty="0">
                  <a:solidFill>
                    <a:srgbClr val="FFFFFF"/>
                  </a:solidFill>
                </a:endParaRPr>
              </a:p>
            </p:txBody>
          </p:sp>
          <p:sp>
            <p:nvSpPr>
              <p:cNvPr id="17" name="Oval 746"/>
              <p:cNvSpPr>
                <a:spLocks noChangeArrowheads="1"/>
              </p:cNvSpPr>
              <p:nvPr/>
            </p:nvSpPr>
            <p:spPr bwMode="auto">
              <a:xfrm>
                <a:off x="7384" y="-2780"/>
                <a:ext cx="109" cy="10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65753" tIns="82877" rIns="165753" bIns="82877" numCol="1" anchor="t" anchorCtr="0" compatLnSpc="1">
                <a:prstTxWarp prst="textNoShape">
                  <a:avLst/>
                </a:prstTxWarp>
              </a:bodyPr>
              <a:lstStyle/>
              <a:p>
                <a:pPr defTabSz="932036">
                  <a:defRPr/>
                </a:pPr>
                <a:endParaRPr lang="en-US" sz="1903" kern="0" dirty="0">
                  <a:solidFill>
                    <a:srgbClr val="FFFFFF"/>
                  </a:solidFill>
                </a:endParaRPr>
              </a:p>
            </p:txBody>
          </p:sp>
        </p:grpSp>
      </p:grpSp>
      <p:grpSp>
        <p:nvGrpSpPr>
          <p:cNvPr id="18" name="Group 17"/>
          <p:cNvGrpSpPr/>
          <p:nvPr/>
        </p:nvGrpSpPr>
        <p:grpSpPr>
          <a:xfrm>
            <a:off x="4567356" y="4437127"/>
            <a:ext cx="3298912" cy="1759083"/>
            <a:chOff x="4293152" y="4151055"/>
            <a:chExt cx="3234521" cy="1725197"/>
          </a:xfrm>
          <a:solidFill>
            <a:srgbClr val="FFFFFF">
              <a:lumMod val="50000"/>
            </a:srgbClr>
          </a:solidFill>
        </p:grpSpPr>
        <p:sp>
          <p:nvSpPr>
            <p:cNvPr id="19" name="Rectangle 18"/>
            <p:cNvSpPr/>
            <p:nvPr/>
          </p:nvSpPr>
          <p:spPr bwMode="auto">
            <a:xfrm flipH="1">
              <a:off x="4293152" y="4653183"/>
              <a:ext cx="3234521" cy="1223069"/>
            </a:xfrm>
            <a:prstGeom prst="rect">
              <a:avLst/>
            </a:prstGeom>
            <a:grpFill/>
            <a:ln w="9525" cap="flat" cmpd="sng" algn="ctr">
              <a:noFill/>
              <a:prstDash val="solid"/>
              <a:headEnd type="none" w="med" len="med"/>
              <a:tailEnd type="none" w="med" len="med"/>
            </a:ln>
            <a:effectLst/>
          </p:spPr>
          <p:txBody>
            <a:bodyPr vert="horz" wrap="square" lIns="165753" tIns="82873" rIns="165753" bIns="82873" numCol="1" rtlCol="0" anchor="ctr" anchorCtr="0" compatLnSpc="1">
              <a:prstTxWarp prst="textNoShape">
                <a:avLst/>
              </a:prstTxWarp>
            </a:bodyPr>
            <a:lstStyle/>
            <a:p>
              <a:pPr marL="0" lvl="1" defTabSz="931967"/>
              <a:r>
                <a:rPr lang="en-US" sz="1632" kern="0" dirty="0">
                  <a:solidFill>
                    <a:srgbClr val="FFFFFF"/>
                  </a:solidFill>
                  <a:ea typeface="Segoe UI" pitchFamily="34" charset="0"/>
                  <a:cs typeface="Segoe UI" pitchFamily="34" charset="0"/>
                </a:rPr>
                <a:t>How do I optimize my services based on patterns of weather, traffic.  How do I build a recommendation engine?  </a:t>
              </a:r>
            </a:p>
          </p:txBody>
        </p:sp>
        <p:sp>
          <p:nvSpPr>
            <p:cNvPr id="20" name="Isosceles Triangle 19"/>
            <p:cNvSpPr/>
            <p:nvPr/>
          </p:nvSpPr>
          <p:spPr bwMode="auto">
            <a:xfrm rot="9592112" flipH="1" flipV="1">
              <a:off x="6469295" y="4151055"/>
              <a:ext cx="370809" cy="602182"/>
            </a:xfrm>
            <a:prstGeom prst="triangle">
              <a:avLst/>
            </a:prstGeom>
            <a:grpFill/>
            <a:ln w="9525" cap="flat" cmpd="sng" algn="ctr">
              <a:noFill/>
              <a:prstDash val="solid"/>
              <a:headEnd type="none" w="med" len="med"/>
              <a:tailEnd type="none" w="med" len="med"/>
            </a:ln>
            <a:effectLst/>
          </p:spPr>
          <p:txBody>
            <a:bodyPr vert="horz" wrap="square" lIns="165746" tIns="82873" rIns="165746" bIns="82873" numCol="1" rtlCol="0" anchor="t" anchorCtr="0" compatLnSpc="1">
              <a:prstTxWarp prst="textNoShape">
                <a:avLst/>
              </a:prstTxWarp>
            </a:bodyPr>
            <a:lstStyle/>
            <a:p>
              <a:pPr marL="233021" indent="-233021" defTabSz="931768" fontAlgn="base">
                <a:spcBef>
                  <a:spcPct val="0"/>
                </a:spcBef>
                <a:spcAft>
                  <a:spcPct val="0"/>
                </a:spcAft>
                <a:buFont typeface="Arial" pitchFamily="34" charset="0"/>
                <a:buChar char="•"/>
                <a:tabLst>
                  <a:tab pos="292891" algn="l"/>
                </a:tabLst>
                <a:defRPr/>
              </a:pPr>
              <a:endParaRPr lang="en-US" sz="2311" kern="0" dirty="0">
                <a:solidFill>
                  <a:srgbClr val="FFFFFF"/>
                </a:solidFill>
              </a:endParaRPr>
            </a:p>
          </p:txBody>
        </p:sp>
      </p:grpSp>
      <p:grpSp>
        <p:nvGrpSpPr>
          <p:cNvPr id="21" name="Group 20"/>
          <p:cNvGrpSpPr/>
          <p:nvPr/>
        </p:nvGrpSpPr>
        <p:grpSpPr>
          <a:xfrm flipH="1">
            <a:off x="705663" y="2482680"/>
            <a:ext cx="2922981" cy="1438936"/>
            <a:chOff x="534730" y="5272047"/>
            <a:chExt cx="2865928" cy="1411217"/>
          </a:xfrm>
          <a:solidFill>
            <a:srgbClr val="FFFFFF">
              <a:lumMod val="50000"/>
            </a:srgbClr>
          </a:solidFill>
        </p:grpSpPr>
        <p:sp>
          <p:nvSpPr>
            <p:cNvPr id="22" name="Rectangle 21"/>
            <p:cNvSpPr/>
            <p:nvPr/>
          </p:nvSpPr>
          <p:spPr bwMode="auto">
            <a:xfrm>
              <a:off x="534730" y="5272047"/>
              <a:ext cx="2865928" cy="896089"/>
            </a:xfrm>
            <a:prstGeom prst="rect">
              <a:avLst/>
            </a:prstGeom>
            <a:grpFill/>
            <a:ln w="9525" cap="flat" cmpd="sng" algn="ctr">
              <a:noFill/>
              <a:prstDash val="solid"/>
              <a:headEnd type="none" w="med" len="med"/>
              <a:tailEnd type="none" w="med" len="med"/>
            </a:ln>
            <a:effectLst/>
          </p:spPr>
          <p:txBody>
            <a:bodyPr vert="horz" wrap="square" lIns="165753" tIns="82873" rIns="165753" bIns="82873" numCol="1" rtlCol="0" anchor="ctr" anchorCtr="0" compatLnSpc="1">
              <a:prstTxWarp prst="textNoShape">
                <a:avLst/>
              </a:prstTxWarp>
            </a:bodyPr>
            <a:lstStyle/>
            <a:p>
              <a:pPr marL="0" lvl="1" defTabSz="931967">
                <a:defRPr/>
              </a:pPr>
              <a:r>
                <a:rPr lang="en-US" sz="1632" kern="0" dirty="0">
                  <a:solidFill>
                    <a:srgbClr val="FFFFFF"/>
                  </a:solidFill>
                  <a:ea typeface="Segoe UI" pitchFamily="34" charset="0"/>
                  <a:cs typeface="Segoe UI" pitchFamily="34" charset="0"/>
                </a:rPr>
                <a:t>What’s the social sentiment of my product?</a:t>
              </a:r>
            </a:p>
          </p:txBody>
        </p:sp>
        <p:sp>
          <p:nvSpPr>
            <p:cNvPr id="23" name="Isosceles Triangle 22"/>
            <p:cNvSpPr/>
            <p:nvPr/>
          </p:nvSpPr>
          <p:spPr bwMode="auto">
            <a:xfrm rot="12211566">
              <a:off x="1398893" y="6014524"/>
              <a:ext cx="586853" cy="668740"/>
            </a:xfrm>
            <a:prstGeom prst="triangle">
              <a:avLst/>
            </a:prstGeom>
            <a:grpFill/>
            <a:ln w="9525" cap="flat" cmpd="sng" algn="ctr">
              <a:noFill/>
              <a:prstDash val="solid"/>
              <a:headEnd type="none" w="med" len="med"/>
              <a:tailEnd type="none" w="med" len="med"/>
            </a:ln>
            <a:effectLst/>
          </p:spPr>
          <p:txBody>
            <a:bodyPr vert="horz" wrap="square" lIns="165746" tIns="82873" rIns="165746" bIns="82873" numCol="1" rtlCol="0" anchor="t" anchorCtr="0" compatLnSpc="1">
              <a:prstTxWarp prst="textNoShape">
                <a:avLst/>
              </a:prstTxWarp>
            </a:bodyPr>
            <a:lstStyle/>
            <a:p>
              <a:pPr marL="233021" indent="-233021" defTabSz="931768" fontAlgn="base">
                <a:spcBef>
                  <a:spcPct val="0"/>
                </a:spcBef>
                <a:spcAft>
                  <a:spcPct val="0"/>
                </a:spcAft>
                <a:buFont typeface="Arial" pitchFamily="34" charset="0"/>
                <a:buChar char="•"/>
                <a:tabLst>
                  <a:tab pos="292891" algn="l"/>
                </a:tabLst>
                <a:defRPr/>
              </a:pPr>
              <a:endParaRPr lang="en-US" sz="2311" kern="0" dirty="0">
                <a:solidFill>
                  <a:srgbClr val="E7E7E8"/>
                </a:solidFill>
              </a:endParaRPr>
            </a:p>
          </p:txBody>
        </p:sp>
      </p:grpSp>
      <p:grpSp>
        <p:nvGrpSpPr>
          <p:cNvPr id="24" name="Group 23"/>
          <p:cNvGrpSpPr/>
          <p:nvPr/>
        </p:nvGrpSpPr>
        <p:grpSpPr>
          <a:xfrm>
            <a:off x="8678968" y="2482684"/>
            <a:ext cx="2987343" cy="1427820"/>
            <a:chOff x="8171088" y="5045827"/>
            <a:chExt cx="2929034" cy="1400315"/>
          </a:xfrm>
          <a:solidFill>
            <a:srgbClr val="FFFFFF">
              <a:lumMod val="50000"/>
            </a:srgbClr>
          </a:solidFill>
        </p:grpSpPr>
        <p:sp>
          <p:nvSpPr>
            <p:cNvPr id="25" name="Isosceles Triangle 24"/>
            <p:cNvSpPr/>
            <p:nvPr/>
          </p:nvSpPr>
          <p:spPr bwMode="auto">
            <a:xfrm rot="12211566">
              <a:off x="9164613" y="5777402"/>
              <a:ext cx="586853" cy="668740"/>
            </a:xfrm>
            <a:prstGeom prst="triangle">
              <a:avLst/>
            </a:prstGeom>
            <a:grpFill/>
            <a:ln w="9525" cap="flat" cmpd="sng" algn="ctr">
              <a:noFill/>
              <a:prstDash val="solid"/>
              <a:headEnd type="none" w="med" len="med"/>
              <a:tailEnd type="none" w="med" len="med"/>
            </a:ln>
            <a:effectLst/>
          </p:spPr>
          <p:txBody>
            <a:bodyPr vert="horz" wrap="square" lIns="165746" tIns="82873" rIns="165746" bIns="82873" numCol="1" rtlCol="0" anchor="t" anchorCtr="0" compatLnSpc="1">
              <a:prstTxWarp prst="textNoShape">
                <a:avLst/>
              </a:prstTxWarp>
            </a:bodyPr>
            <a:lstStyle/>
            <a:p>
              <a:pPr marL="233021" indent="-233021" defTabSz="931768" fontAlgn="base">
                <a:spcBef>
                  <a:spcPct val="0"/>
                </a:spcBef>
                <a:spcAft>
                  <a:spcPct val="0"/>
                </a:spcAft>
                <a:buFont typeface="Arial" pitchFamily="34" charset="0"/>
                <a:buChar char="•"/>
                <a:tabLst>
                  <a:tab pos="292891" algn="l"/>
                </a:tabLst>
                <a:defRPr/>
              </a:pPr>
              <a:endParaRPr lang="en-US" sz="2311" kern="0" dirty="0">
                <a:solidFill>
                  <a:srgbClr val="FFFFFF"/>
                </a:solidFill>
              </a:endParaRPr>
            </a:p>
          </p:txBody>
        </p:sp>
        <p:sp>
          <p:nvSpPr>
            <p:cNvPr id="26" name="Rectangle 25"/>
            <p:cNvSpPr/>
            <p:nvPr/>
          </p:nvSpPr>
          <p:spPr bwMode="auto">
            <a:xfrm>
              <a:off x="8171088" y="5045827"/>
              <a:ext cx="2929034" cy="922642"/>
            </a:xfrm>
            <a:prstGeom prst="rect">
              <a:avLst/>
            </a:prstGeom>
            <a:grpFill/>
            <a:ln w="9525" cap="flat" cmpd="sng" algn="ctr">
              <a:noFill/>
              <a:prstDash val="solid"/>
              <a:headEnd type="none" w="med" len="med"/>
              <a:tailEnd type="none" w="med" len="med"/>
            </a:ln>
            <a:effectLst/>
          </p:spPr>
          <p:txBody>
            <a:bodyPr vert="horz" wrap="square" lIns="165753" tIns="82873" rIns="165753" bIns="82873" numCol="1" rtlCol="0" anchor="ctr" anchorCtr="0" compatLnSpc="1">
              <a:prstTxWarp prst="textNoShape">
                <a:avLst/>
              </a:prstTxWarp>
            </a:bodyPr>
            <a:lstStyle/>
            <a:p>
              <a:pPr marL="0" lvl="1" defTabSz="931967"/>
              <a:r>
                <a:rPr lang="en-US" sz="1632" kern="0" dirty="0">
                  <a:solidFill>
                    <a:srgbClr val="FFFFFF"/>
                  </a:solidFill>
                  <a:ea typeface="Segoe UI" pitchFamily="34" charset="0"/>
                  <a:cs typeface="Segoe UI" pitchFamily="34" charset="0"/>
                </a:rPr>
                <a:t>How do I better predict future outcomes?</a:t>
              </a:r>
            </a:p>
          </p:txBody>
        </p:sp>
      </p:grpSp>
    </p:spTree>
    <p:extLst>
      <p:ext uri="{BB962C8B-B14F-4D97-AF65-F5344CB8AC3E}">
        <p14:creationId xmlns:p14="http://schemas.microsoft.com/office/powerpoint/2010/main" val="30234588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0-#ppt_w/2"/>
                                          </p:val>
                                        </p:tav>
                                        <p:tav tm="100000">
                                          <p:val>
                                            <p:strVal val="#ppt_x"/>
                                          </p:val>
                                        </p:tav>
                                      </p:tavLst>
                                    </p:anim>
                                    <p:anim calcmode="lin" valueType="num">
                                      <p:cBhvr additive="base">
                                        <p:cTn id="16" dur="10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3"/>
          <p:cNvPicPr>
            <a:picLocks noChangeAspect="1" noChangeArrowheads="1"/>
          </p:cNvPicPr>
          <p:nvPr/>
        </p:nvPicPr>
        <p:blipFill>
          <a:blip r:embed="rId2" cstate="print"/>
          <a:srcRect/>
          <a:stretch>
            <a:fillRect/>
          </a:stretch>
        </p:blipFill>
        <p:spPr bwMode="auto">
          <a:xfrm>
            <a:off x="5296579" y="1601418"/>
            <a:ext cx="5584164" cy="5433011"/>
          </a:xfrm>
          <a:prstGeom prst="rect">
            <a:avLst/>
          </a:prstGeom>
          <a:noFill/>
          <a:ln w="9525">
            <a:noFill/>
            <a:miter lim="800000"/>
            <a:headEnd/>
            <a:tailEnd/>
          </a:ln>
        </p:spPr>
      </p:pic>
      <p:sp>
        <p:nvSpPr>
          <p:cNvPr id="3" name="Espace réservé du numéro de diapositive 2"/>
          <p:cNvSpPr>
            <a:spLocks noGrp="1"/>
          </p:cNvSpPr>
          <p:nvPr>
            <p:ph type="sldNum" sz="quarter" idx="4294967295"/>
          </p:nvPr>
        </p:nvSpPr>
        <p:spPr>
          <a:xfrm>
            <a:off x="10267950" y="6208713"/>
            <a:ext cx="2168525" cy="371475"/>
          </a:xfrm>
          <a:prstGeom prst="rect">
            <a:avLst/>
          </a:prstGeom>
        </p:spPr>
        <p:txBody>
          <a:bodyPr/>
          <a:lstStyle/>
          <a:p>
            <a:fld id="{FC5838EA-9211-4C3F-8723-6288781C3C1F}" type="slidenum">
              <a:rPr lang="fr-FR" smtClean="0">
                <a:solidFill>
                  <a:srgbClr val="404040"/>
                </a:solidFill>
              </a:rPr>
              <a:pPr/>
              <a:t>14</a:t>
            </a:fld>
            <a:endParaRPr lang="fr-FR" dirty="0">
              <a:solidFill>
                <a:srgbClr val="404040"/>
              </a:solidFill>
            </a:endParaRPr>
          </a:p>
        </p:txBody>
      </p:sp>
      <p:sp>
        <p:nvSpPr>
          <p:cNvPr id="4" name="Titre 3"/>
          <p:cNvSpPr>
            <a:spLocks noGrp="1"/>
          </p:cNvSpPr>
          <p:nvPr>
            <p:ph type="title" idx="4294967295"/>
          </p:nvPr>
        </p:nvSpPr>
        <p:spPr>
          <a:xfrm>
            <a:off x="2234505" y="284042"/>
            <a:ext cx="10561637" cy="798513"/>
          </a:xfrm>
        </p:spPr>
        <p:txBody>
          <a:bodyPr/>
          <a:lstStyle/>
          <a:p>
            <a:r>
              <a:rPr lang="fr-FR" dirty="0" smtClean="0"/>
              <a:t>Great </a:t>
            </a:r>
            <a:r>
              <a:rPr lang="fr-FR" dirty="0" err="1"/>
              <a:t>G</a:t>
            </a:r>
            <a:r>
              <a:rPr lang="fr-FR" dirty="0" err="1" smtClean="0"/>
              <a:t>ames</a:t>
            </a:r>
            <a:r>
              <a:rPr lang="fr-FR" dirty="0" smtClean="0"/>
              <a:t>, Stories &amp; Return</a:t>
            </a:r>
            <a:endParaRPr lang="fr-FR" dirty="0">
              <a:effectLst/>
            </a:endParaRPr>
          </a:p>
        </p:txBody>
      </p:sp>
      <p:sp>
        <p:nvSpPr>
          <p:cNvPr id="18" name="Rectangle 7"/>
          <p:cNvSpPr>
            <a:spLocks/>
          </p:cNvSpPr>
          <p:nvPr/>
        </p:nvSpPr>
        <p:spPr bwMode="auto">
          <a:xfrm>
            <a:off x="1989453" y="2846680"/>
            <a:ext cx="1951747" cy="162645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66930" tIns="38246" rIns="66930" bIns="38246"/>
          <a:lstStyle/>
          <a:p>
            <a:pPr defTabSz="688260"/>
            <a:r>
              <a:rPr lang="fr-FR" sz="4969" b="1" dirty="0">
                <a:solidFill>
                  <a:srgbClr val="00BCF2"/>
                </a:solidFill>
                <a:latin typeface="Helvetica" pitchFamily="34" charset="0"/>
                <a:ea typeface="Helvetica" pitchFamily="34" charset="0"/>
                <a:cs typeface="Helvetica" pitchFamily="34" charset="0"/>
                <a:sym typeface="Helvetica" pitchFamily="34" charset="0"/>
              </a:rPr>
              <a:t>40M+ </a:t>
            </a:r>
          </a:p>
          <a:p>
            <a:pPr defTabSz="688260"/>
            <a:r>
              <a:rPr lang="fr-FR" sz="2409" dirty="0" err="1">
                <a:solidFill>
                  <a:srgbClr val="00BCF2"/>
                </a:solidFill>
                <a:latin typeface="Helvetica" pitchFamily="34" charset="0"/>
                <a:ea typeface="Helvetica" pitchFamily="34" charset="0"/>
                <a:cs typeface="Helvetica" pitchFamily="34" charset="0"/>
                <a:sym typeface="Helvetica" pitchFamily="34" charset="0"/>
              </a:rPr>
              <a:t>players</a:t>
            </a:r>
            <a:endParaRPr lang="fr-FR" sz="3313" dirty="0">
              <a:solidFill>
                <a:srgbClr val="00BCF2"/>
              </a:solidFill>
              <a:latin typeface="Helvetica" pitchFamily="34" charset="0"/>
              <a:ea typeface="Helvetica" pitchFamily="34" charset="0"/>
              <a:cs typeface="Helvetica" pitchFamily="34" charset="0"/>
              <a:sym typeface="Helvetica" pitchFamily="34" charset="0"/>
            </a:endParaRPr>
          </a:p>
        </p:txBody>
      </p:sp>
      <p:sp>
        <p:nvSpPr>
          <p:cNvPr id="21" name="Rectangle 20"/>
          <p:cNvSpPr/>
          <p:nvPr/>
        </p:nvSpPr>
        <p:spPr>
          <a:xfrm>
            <a:off x="1989453" y="1648261"/>
            <a:ext cx="7535910" cy="809324"/>
          </a:xfrm>
          <a:prstGeom prst="rect">
            <a:avLst/>
          </a:prstGeom>
        </p:spPr>
        <p:txBody>
          <a:bodyPr wrap="square">
            <a:spAutoFit/>
          </a:bodyPr>
          <a:lstStyle/>
          <a:p>
            <a:r>
              <a:rPr lang="fr-FR" sz="2400" b="1" dirty="0">
                <a:solidFill>
                  <a:srgbClr val="FFFFFF">
                    <a:lumMod val="50000"/>
                  </a:srgbClr>
                </a:solidFill>
                <a:cs typeface="Helvetica Neue"/>
              </a:rPr>
              <a:t>Social Game </a:t>
            </a:r>
            <a:r>
              <a:rPr lang="fr-FR" sz="2400" b="1" dirty="0" err="1">
                <a:solidFill>
                  <a:srgbClr val="FFFFFF">
                    <a:lumMod val="50000"/>
                  </a:srgbClr>
                </a:solidFill>
                <a:cs typeface="Helvetica Neue"/>
              </a:rPr>
              <a:t>Developer</a:t>
            </a:r>
            <a:r>
              <a:rPr lang="fr-FR" sz="2400" b="1" dirty="0">
                <a:solidFill>
                  <a:srgbClr val="FFFFFF">
                    <a:lumMod val="50000"/>
                  </a:srgbClr>
                </a:solidFill>
                <a:cs typeface="Helvetica Neue"/>
              </a:rPr>
              <a:t> </a:t>
            </a:r>
          </a:p>
          <a:p>
            <a:r>
              <a:rPr lang="fr-FR" sz="2259" dirty="0">
                <a:solidFill>
                  <a:srgbClr val="FFFFFF">
                    <a:lumMod val="50000"/>
                  </a:srgbClr>
                </a:solidFill>
                <a:cs typeface="Helvetica Neue"/>
              </a:rPr>
              <a:t>on Mobile &amp; Facebook</a:t>
            </a:r>
          </a:p>
        </p:txBody>
      </p:sp>
      <p:sp>
        <p:nvSpPr>
          <p:cNvPr id="8" name="Rectangle 7"/>
          <p:cNvSpPr>
            <a:spLocks/>
          </p:cNvSpPr>
          <p:nvPr/>
        </p:nvSpPr>
        <p:spPr bwMode="auto">
          <a:xfrm>
            <a:off x="3914092" y="2846680"/>
            <a:ext cx="1978854" cy="162645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66930" tIns="38246" rIns="66930" bIns="38246"/>
          <a:lstStyle/>
          <a:p>
            <a:pPr defTabSz="688260"/>
            <a:r>
              <a:rPr lang="fr-FR" sz="4969" b="1" dirty="0">
                <a:solidFill>
                  <a:srgbClr val="00BCF2"/>
                </a:solidFill>
                <a:latin typeface="Helvetica" pitchFamily="34" charset="0"/>
                <a:ea typeface="Helvetica" pitchFamily="34" charset="0"/>
                <a:cs typeface="Helvetica" pitchFamily="34" charset="0"/>
                <a:sym typeface="Helvetica" pitchFamily="34" charset="0"/>
              </a:rPr>
              <a:t>3.5M</a:t>
            </a:r>
          </a:p>
          <a:p>
            <a:pPr defTabSz="688260"/>
            <a:r>
              <a:rPr lang="fr-FR" sz="2409" dirty="0">
                <a:solidFill>
                  <a:srgbClr val="00BCF2"/>
                </a:solidFill>
                <a:latin typeface="Helvetica" pitchFamily="34" charset="0"/>
                <a:ea typeface="Helvetica" pitchFamily="34" charset="0"/>
                <a:cs typeface="Helvetica" pitchFamily="34" charset="0"/>
                <a:sym typeface="Helvetica" pitchFamily="34" charset="0"/>
              </a:rPr>
              <a:t>MAU</a:t>
            </a:r>
            <a:endParaRPr lang="fr-FR" sz="4066" dirty="0">
              <a:solidFill>
                <a:srgbClr val="00BCF2"/>
              </a:solidFill>
              <a:latin typeface="Helvetica" pitchFamily="34" charset="0"/>
              <a:ea typeface="Helvetica" pitchFamily="34" charset="0"/>
              <a:cs typeface="Helvetica" pitchFamily="34" charset="0"/>
              <a:sym typeface="Helvetica" pitchFamily="34" charset="0"/>
            </a:endParaRPr>
          </a:p>
        </p:txBody>
      </p:sp>
      <p:sp>
        <p:nvSpPr>
          <p:cNvPr id="9" name="Rectangle 8"/>
          <p:cNvSpPr>
            <a:spLocks/>
          </p:cNvSpPr>
          <p:nvPr/>
        </p:nvSpPr>
        <p:spPr bwMode="auto">
          <a:xfrm>
            <a:off x="5676085" y="2846680"/>
            <a:ext cx="2005962" cy="162645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66930" tIns="38246" rIns="66930" bIns="38246"/>
          <a:lstStyle/>
          <a:p>
            <a:pPr defTabSz="688260"/>
            <a:r>
              <a:rPr lang="fr-FR" sz="4969" b="1" dirty="0">
                <a:solidFill>
                  <a:srgbClr val="00BCF2"/>
                </a:solidFill>
                <a:latin typeface="Helvetica" pitchFamily="34" charset="0"/>
                <a:ea typeface="Helvetica" pitchFamily="34" charset="0"/>
                <a:cs typeface="Helvetica" pitchFamily="34" charset="0"/>
                <a:sym typeface="Helvetica" pitchFamily="34" charset="0"/>
              </a:rPr>
              <a:t>300k</a:t>
            </a:r>
          </a:p>
          <a:p>
            <a:pPr defTabSz="688260"/>
            <a:r>
              <a:rPr lang="fr-FR" sz="2409" dirty="0">
                <a:solidFill>
                  <a:srgbClr val="00BCF2"/>
                </a:solidFill>
                <a:latin typeface="Helvetica" pitchFamily="34" charset="0"/>
                <a:ea typeface="Helvetica" pitchFamily="34" charset="0"/>
                <a:cs typeface="Helvetica" pitchFamily="34" charset="0"/>
                <a:sym typeface="Helvetica" pitchFamily="34" charset="0"/>
              </a:rPr>
              <a:t>DAU</a:t>
            </a:r>
            <a:endParaRPr lang="fr-FR" sz="4066" dirty="0">
              <a:solidFill>
                <a:srgbClr val="00BCF2"/>
              </a:solidFill>
              <a:latin typeface="Helvetica" pitchFamily="34" charset="0"/>
              <a:ea typeface="Helvetica" pitchFamily="34" charset="0"/>
              <a:cs typeface="Helvetica" pitchFamily="34" charset="0"/>
              <a:sym typeface="Helvetica" pitchFamily="34" charset="0"/>
            </a:endParaRPr>
          </a:p>
        </p:txBody>
      </p:sp>
      <p:sp>
        <p:nvSpPr>
          <p:cNvPr id="10" name="Rectangle 7"/>
          <p:cNvSpPr>
            <a:spLocks/>
          </p:cNvSpPr>
          <p:nvPr/>
        </p:nvSpPr>
        <p:spPr bwMode="auto">
          <a:xfrm>
            <a:off x="1989453" y="4202059"/>
            <a:ext cx="1463810" cy="108430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66930" tIns="38246" rIns="66930" bIns="38246"/>
          <a:lstStyle/>
          <a:p>
            <a:pPr defTabSz="688260"/>
            <a:r>
              <a:rPr lang="fr-FR" sz="2409" b="1" dirty="0" err="1">
                <a:solidFill>
                  <a:srgbClr val="00BCF2"/>
                </a:solidFill>
                <a:latin typeface="Helvetica" pitchFamily="34" charset="0"/>
                <a:ea typeface="Helvetica" pitchFamily="34" charset="0"/>
                <a:cs typeface="Helvetica" pitchFamily="34" charset="0"/>
                <a:sym typeface="Helvetica" pitchFamily="34" charset="0"/>
              </a:rPr>
              <a:t>Founded</a:t>
            </a:r>
            <a:endParaRPr lang="fr-FR" sz="2409" b="1" dirty="0">
              <a:solidFill>
                <a:srgbClr val="00BCF2"/>
              </a:solidFill>
              <a:latin typeface="Helvetica" pitchFamily="34" charset="0"/>
              <a:ea typeface="Helvetica" pitchFamily="34" charset="0"/>
              <a:cs typeface="Helvetica" pitchFamily="34" charset="0"/>
              <a:sym typeface="Helvetica" pitchFamily="34" charset="0"/>
            </a:endParaRPr>
          </a:p>
          <a:p>
            <a:pPr defTabSz="688260"/>
            <a:r>
              <a:rPr lang="fr-FR" sz="1205" dirty="0">
                <a:solidFill>
                  <a:srgbClr val="00BCF2"/>
                </a:solidFill>
                <a:latin typeface="Helvetica" pitchFamily="34" charset="0"/>
                <a:ea typeface="Helvetica" pitchFamily="34" charset="0"/>
                <a:cs typeface="Helvetica" pitchFamily="34" charset="0"/>
                <a:sym typeface="Helvetica" pitchFamily="34" charset="0"/>
              </a:rPr>
              <a:t>In 2009 by Charles Christory</a:t>
            </a:r>
            <a:endParaRPr lang="fr-FR" sz="1355" dirty="0">
              <a:solidFill>
                <a:srgbClr val="00BCF2"/>
              </a:solidFill>
              <a:latin typeface="Helvetica" pitchFamily="34" charset="0"/>
              <a:ea typeface="Helvetica" pitchFamily="34" charset="0"/>
              <a:cs typeface="Helvetica" pitchFamily="34" charset="0"/>
              <a:sym typeface="Helvetica" pitchFamily="34" charset="0"/>
            </a:endParaRPr>
          </a:p>
        </p:txBody>
      </p:sp>
      <p:sp>
        <p:nvSpPr>
          <p:cNvPr id="15" name="Rectangle 7"/>
          <p:cNvSpPr>
            <a:spLocks/>
          </p:cNvSpPr>
          <p:nvPr/>
        </p:nvSpPr>
        <p:spPr bwMode="auto">
          <a:xfrm>
            <a:off x="3507478" y="4202059"/>
            <a:ext cx="1122255" cy="119273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66930" tIns="38246" rIns="66930" bIns="38246"/>
          <a:lstStyle/>
          <a:p>
            <a:pPr defTabSz="688260"/>
            <a:r>
              <a:rPr lang="fr-FR" sz="2409" b="1" dirty="0">
                <a:solidFill>
                  <a:srgbClr val="00BCF2"/>
                </a:solidFill>
                <a:latin typeface="Helvetica" pitchFamily="34" charset="0"/>
                <a:ea typeface="Helvetica" pitchFamily="34" charset="0"/>
                <a:cs typeface="Helvetica" pitchFamily="34" charset="0"/>
                <a:sym typeface="Helvetica" pitchFamily="34" charset="0"/>
              </a:rPr>
              <a:t>40</a:t>
            </a:r>
          </a:p>
          <a:p>
            <a:pPr defTabSz="688260"/>
            <a:r>
              <a:rPr lang="fr-FR" sz="1205" dirty="0">
                <a:solidFill>
                  <a:srgbClr val="00BCF2"/>
                </a:solidFill>
                <a:latin typeface="Helvetica" pitchFamily="34" charset="0"/>
                <a:ea typeface="Helvetica" pitchFamily="34" charset="0"/>
                <a:cs typeface="Helvetica" pitchFamily="34" charset="0"/>
                <a:sym typeface="Helvetica" pitchFamily="34" charset="0"/>
              </a:rPr>
              <a:t>Top gaming staff</a:t>
            </a:r>
            <a:endParaRPr lang="fr-FR" sz="1355" dirty="0">
              <a:solidFill>
                <a:srgbClr val="00BCF2"/>
              </a:solidFill>
              <a:latin typeface="Helvetica" pitchFamily="34" charset="0"/>
              <a:ea typeface="Helvetica" pitchFamily="34" charset="0"/>
              <a:cs typeface="Helvetica" pitchFamily="34" charset="0"/>
              <a:sym typeface="Helvetica" pitchFamily="34" charset="0"/>
            </a:endParaRPr>
          </a:p>
        </p:txBody>
      </p:sp>
      <p:sp>
        <p:nvSpPr>
          <p:cNvPr id="16" name="Rectangle 7"/>
          <p:cNvSpPr>
            <a:spLocks/>
          </p:cNvSpPr>
          <p:nvPr/>
        </p:nvSpPr>
        <p:spPr bwMode="auto">
          <a:xfrm>
            <a:off x="4591782" y="4202059"/>
            <a:ext cx="1171048" cy="119273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66930" tIns="38246" rIns="66930" bIns="38246"/>
          <a:lstStyle/>
          <a:p>
            <a:pPr defTabSz="688260"/>
            <a:r>
              <a:rPr lang="fr-FR" sz="2409" b="1" dirty="0">
                <a:solidFill>
                  <a:srgbClr val="00BCF2"/>
                </a:solidFill>
                <a:latin typeface="Helvetica" pitchFamily="34" charset="0"/>
                <a:ea typeface="Helvetica" pitchFamily="34" charset="0"/>
                <a:cs typeface="Helvetica" pitchFamily="34" charset="0"/>
                <a:sym typeface="Helvetica" pitchFamily="34" charset="0"/>
              </a:rPr>
              <a:t>2.5M$ </a:t>
            </a:r>
          </a:p>
          <a:p>
            <a:pPr defTabSz="688260"/>
            <a:r>
              <a:rPr lang="fr-FR" sz="1205" dirty="0" err="1">
                <a:solidFill>
                  <a:srgbClr val="00BCF2"/>
                </a:solidFill>
                <a:latin typeface="Helvetica" pitchFamily="34" charset="0"/>
                <a:ea typeface="Helvetica" pitchFamily="34" charset="0"/>
                <a:cs typeface="Helvetica" pitchFamily="34" charset="0"/>
                <a:sym typeface="Helvetica" pitchFamily="34" charset="0"/>
              </a:rPr>
              <a:t>Series</a:t>
            </a:r>
            <a:r>
              <a:rPr lang="fr-FR" sz="1205" dirty="0">
                <a:solidFill>
                  <a:srgbClr val="00BCF2"/>
                </a:solidFill>
                <a:latin typeface="Helvetica" pitchFamily="34" charset="0"/>
                <a:ea typeface="Helvetica" pitchFamily="34" charset="0"/>
                <a:cs typeface="Helvetica" pitchFamily="34" charset="0"/>
                <a:sym typeface="Helvetica" pitchFamily="34" charset="0"/>
              </a:rPr>
              <a:t> A end of 2012</a:t>
            </a:r>
            <a:endParaRPr lang="fr-FR" sz="1355" dirty="0">
              <a:solidFill>
                <a:srgbClr val="00BCF2"/>
              </a:solidFill>
              <a:latin typeface="Helvetica" pitchFamily="34" charset="0"/>
              <a:ea typeface="Helvetica" pitchFamily="34" charset="0"/>
              <a:cs typeface="Helvetica" pitchFamily="34" charset="0"/>
              <a:sym typeface="Helvetica" pitchFamily="34" charset="0"/>
            </a:endParaRPr>
          </a:p>
        </p:txBody>
      </p:sp>
      <p:sp>
        <p:nvSpPr>
          <p:cNvPr id="17" name="Rectangle 7"/>
          <p:cNvSpPr>
            <a:spLocks/>
          </p:cNvSpPr>
          <p:nvPr/>
        </p:nvSpPr>
        <p:spPr bwMode="auto">
          <a:xfrm>
            <a:off x="5892946" y="4202059"/>
            <a:ext cx="1463810" cy="119273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66930" tIns="38246" rIns="66930" bIns="38246"/>
          <a:lstStyle/>
          <a:p>
            <a:pPr defTabSz="688260"/>
            <a:r>
              <a:rPr lang="fr-FR" sz="2409" b="1" dirty="0" err="1">
                <a:solidFill>
                  <a:srgbClr val="00BCF2"/>
                </a:solidFill>
                <a:latin typeface="Helvetica" pitchFamily="34" charset="0"/>
                <a:ea typeface="Helvetica" pitchFamily="34" charset="0"/>
                <a:cs typeface="Helvetica" pitchFamily="34" charset="0"/>
                <a:sym typeface="Helvetica" pitchFamily="34" charset="0"/>
              </a:rPr>
              <a:t>Located</a:t>
            </a:r>
            <a:endParaRPr lang="fr-FR" sz="2409" b="1" dirty="0">
              <a:solidFill>
                <a:srgbClr val="00BCF2"/>
              </a:solidFill>
              <a:latin typeface="Helvetica" pitchFamily="34" charset="0"/>
              <a:ea typeface="Helvetica" pitchFamily="34" charset="0"/>
              <a:cs typeface="Helvetica" pitchFamily="34" charset="0"/>
              <a:sym typeface="Helvetica" pitchFamily="34" charset="0"/>
            </a:endParaRPr>
          </a:p>
          <a:p>
            <a:pPr defTabSz="688260"/>
            <a:r>
              <a:rPr lang="fr-FR" sz="1205" dirty="0">
                <a:solidFill>
                  <a:srgbClr val="00BCF2"/>
                </a:solidFill>
                <a:latin typeface="Helvetica" pitchFamily="34" charset="0"/>
                <a:ea typeface="Helvetica" pitchFamily="34" charset="0"/>
                <a:cs typeface="Helvetica" pitchFamily="34" charset="0"/>
                <a:sym typeface="Helvetica" pitchFamily="34" charset="0"/>
              </a:rPr>
              <a:t>in the Center of Europe</a:t>
            </a:r>
            <a:endParaRPr lang="fr-FR" sz="1355" dirty="0">
              <a:solidFill>
                <a:srgbClr val="00BCF2"/>
              </a:solidFill>
              <a:latin typeface="Helvetica" pitchFamily="34" charset="0"/>
              <a:ea typeface="Helvetica" pitchFamily="34" charset="0"/>
              <a:cs typeface="Helvetica" pitchFamily="34" charset="0"/>
              <a:sym typeface="Helvetica" pitchFamily="34" charset="0"/>
            </a:endParaRPr>
          </a:p>
        </p:txBody>
      </p:sp>
      <p:pic>
        <p:nvPicPr>
          <p:cNvPr id="2" name="Picture 1"/>
          <p:cNvPicPr>
            <a:picLocks noChangeAspect="1"/>
          </p:cNvPicPr>
          <p:nvPr/>
        </p:nvPicPr>
        <p:blipFill>
          <a:blip r:embed="rId3"/>
          <a:stretch>
            <a:fillRect/>
          </a:stretch>
        </p:blipFill>
        <p:spPr>
          <a:xfrm>
            <a:off x="19713" y="284042"/>
            <a:ext cx="2191056" cy="866896"/>
          </a:xfrm>
          <a:prstGeom prst="rect">
            <a:avLst/>
          </a:prstGeom>
        </p:spPr>
      </p:pic>
    </p:spTree>
    <p:extLst>
      <p:ext uri="{BB962C8B-B14F-4D97-AF65-F5344CB8AC3E}">
        <p14:creationId xmlns:p14="http://schemas.microsoft.com/office/powerpoint/2010/main" val="96451540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idx="4294967295"/>
          </p:nvPr>
        </p:nvSpPr>
        <p:spPr>
          <a:xfrm>
            <a:off x="547688" y="295275"/>
            <a:ext cx="11888787" cy="917575"/>
          </a:xfrm>
        </p:spPr>
        <p:txBody>
          <a:bodyPr/>
          <a:lstStyle/>
          <a:p>
            <a:r>
              <a:rPr lang="en-US" dirty="0"/>
              <a:t> </a:t>
            </a:r>
            <a:r>
              <a:rPr lang="en-US" dirty="0" smtClean="0"/>
              <a:t>          </a:t>
            </a:r>
            <a:r>
              <a:rPr lang="fr-FR" dirty="0" smtClean="0"/>
              <a:t>Game </a:t>
            </a:r>
            <a:r>
              <a:rPr lang="fr-FR" dirty="0" err="1"/>
              <a:t>C</a:t>
            </a:r>
            <a:r>
              <a:rPr lang="fr-FR" dirty="0" err="1" smtClean="0"/>
              <a:t>haracters</a:t>
            </a:r>
            <a:endParaRPr lang="fr-FR" dirty="0"/>
          </a:p>
        </p:txBody>
      </p:sp>
      <p:pic>
        <p:nvPicPr>
          <p:cNvPr id="6"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645997" y="2266768"/>
            <a:ext cx="3090265" cy="2260582"/>
          </a:xfrm>
          <a:prstGeom prst="rect">
            <a:avLst/>
          </a:prstGeom>
          <a:noFill/>
          <a:ln w="9525">
            <a:noFill/>
            <a:miter lim="800000"/>
            <a:headEnd/>
            <a:tailEnd/>
          </a:ln>
        </p:spPr>
      </p:pic>
      <p:sp>
        <p:nvSpPr>
          <p:cNvPr id="8" name="Rectangle 7"/>
          <p:cNvSpPr>
            <a:spLocks/>
          </p:cNvSpPr>
          <p:nvPr/>
        </p:nvSpPr>
        <p:spPr bwMode="auto">
          <a:xfrm>
            <a:off x="1881023" y="4744212"/>
            <a:ext cx="2880678" cy="80298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4675" tIns="42671" rIns="74675" bIns="42671"/>
          <a:lstStyle/>
          <a:p>
            <a:pPr algn="ctr" defTabSz="767894"/>
            <a:r>
              <a:rPr lang="fr-FR" sz="2485" b="1" dirty="0" err="1">
                <a:solidFill>
                  <a:srgbClr val="00BCF2"/>
                </a:solidFill>
                <a:latin typeface="Helvetica Neue"/>
                <a:ea typeface="Helvetica" pitchFamily="34" charset="0"/>
                <a:cs typeface="Helvetica Neue"/>
                <a:sym typeface="Helvetica" pitchFamily="34" charset="0"/>
              </a:rPr>
              <a:t>Space</a:t>
            </a:r>
            <a:r>
              <a:rPr lang="fr-FR" sz="2485" b="1" dirty="0">
                <a:solidFill>
                  <a:srgbClr val="00BCF2"/>
                </a:solidFill>
                <a:latin typeface="Helvetica Neue"/>
                <a:ea typeface="Helvetica" pitchFamily="34" charset="0"/>
                <a:cs typeface="Helvetica Neue"/>
                <a:sym typeface="Helvetica" pitchFamily="34" charset="0"/>
              </a:rPr>
              <a:t> Dog</a:t>
            </a:r>
          </a:p>
          <a:p>
            <a:pPr algn="ctr" defTabSz="767894"/>
            <a:r>
              <a:rPr lang="fr-FR" sz="2108" dirty="0">
                <a:solidFill>
                  <a:srgbClr val="404040">
                    <a:lumMod val="65000"/>
                    <a:lumOff val="35000"/>
                  </a:srgbClr>
                </a:solidFill>
                <a:latin typeface="Helvetica Neue"/>
                <a:ea typeface="Helvetica" pitchFamily="34" charset="0"/>
                <a:cs typeface="Helvetica Neue"/>
                <a:sym typeface="Helvetica" pitchFamily="34" charset="0"/>
              </a:rPr>
              <a:t>20M+ </a:t>
            </a:r>
            <a:r>
              <a:rPr lang="fr-FR" sz="2108" dirty="0" err="1">
                <a:solidFill>
                  <a:srgbClr val="404040">
                    <a:lumMod val="65000"/>
                    <a:lumOff val="35000"/>
                  </a:srgbClr>
                </a:solidFill>
                <a:latin typeface="Helvetica Neue"/>
                <a:ea typeface="Helvetica" pitchFamily="34" charset="0"/>
                <a:cs typeface="Helvetica Neue"/>
                <a:sym typeface="Helvetica" pitchFamily="34" charset="0"/>
              </a:rPr>
              <a:t>P</a:t>
            </a:r>
            <a:r>
              <a:rPr lang="fr-FR" sz="2108" dirty="0" err="1" smtClean="0">
                <a:solidFill>
                  <a:srgbClr val="404040">
                    <a:lumMod val="65000"/>
                    <a:lumOff val="35000"/>
                  </a:srgbClr>
                </a:solidFill>
                <a:latin typeface="Helvetica Neue"/>
                <a:ea typeface="Helvetica" pitchFamily="34" charset="0"/>
                <a:cs typeface="Helvetica Neue"/>
                <a:sym typeface="Helvetica" pitchFamily="34" charset="0"/>
              </a:rPr>
              <a:t>layers</a:t>
            </a:r>
            <a:endParaRPr lang="fr-FR" sz="2108" dirty="0">
              <a:solidFill>
                <a:srgbClr val="404040">
                  <a:lumMod val="65000"/>
                  <a:lumOff val="35000"/>
                </a:srgbClr>
              </a:solidFill>
              <a:latin typeface="Helvetica Neue"/>
              <a:cs typeface="Helvetica Neue"/>
            </a:endParaRPr>
          </a:p>
        </p:txBody>
      </p:sp>
      <p:sp>
        <p:nvSpPr>
          <p:cNvPr id="9" name="Rectangle 8"/>
          <p:cNvSpPr>
            <a:spLocks/>
          </p:cNvSpPr>
          <p:nvPr/>
        </p:nvSpPr>
        <p:spPr bwMode="auto">
          <a:xfrm>
            <a:off x="4645997" y="4744212"/>
            <a:ext cx="3361341" cy="80298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4675" tIns="42671" rIns="74675" bIns="42671"/>
          <a:lstStyle/>
          <a:p>
            <a:pPr algn="ctr" defTabSz="767894"/>
            <a:r>
              <a:rPr lang="fr-FR" sz="2485" b="1" dirty="0" err="1">
                <a:solidFill>
                  <a:srgbClr val="00BCF2"/>
                </a:solidFill>
                <a:latin typeface="Helvetica Neue"/>
                <a:ea typeface="Helvetica" pitchFamily="34" charset="0"/>
                <a:cs typeface="Helvetica Neue"/>
                <a:sym typeface="Helvetica" pitchFamily="34" charset="0"/>
              </a:rPr>
              <a:t>Stupid</a:t>
            </a:r>
            <a:r>
              <a:rPr lang="fr-FR" sz="2485" b="1" dirty="0">
                <a:solidFill>
                  <a:srgbClr val="00BCF2"/>
                </a:solidFill>
                <a:latin typeface="Helvetica Neue"/>
                <a:ea typeface="Helvetica" pitchFamily="34" charset="0"/>
                <a:cs typeface="Helvetica Neue"/>
                <a:sym typeface="Helvetica" pitchFamily="34" charset="0"/>
              </a:rPr>
              <a:t> Pigeon</a:t>
            </a:r>
          </a:p>
          <a:p>
            <a:pPr algn="ctr" defTabSz="767894"/>
            <a:r>
              <a:rPr lang="fr-FR" sz="2108" dirty="0">
                <a:solidFill>
                  <a:srgbClr val="404040">
                    <a:lumMod val="65000"/>
                    <a:lumOff val="35000"/>
                  </a:srgbClr>
                </a:solidFill>
                <a:latin typeface="Helvetica Neue"/>
                <a:ea typeface="Helvetica" pitchFamily="34" charset="0"/>
                <a:cs typeface="Helvetica Neue"/>
                <a:sym typeface="Helvetica" pitchFamily="34" charset="0"/>
              </a:rPr>
              <a:t>15M+ </a:t>
            </a:r>
            <a:r>
              <a:rPr lang="fr-FR" sz="2108" dirty="0" err="1">
                <a:solidFill>
                  <a:srgbClr val="404040">
                    <a:lumMod val="65000"/>
                    <a:lumOff val="35000"/>
                  </a:srgbClr>
                </a:solidFill>
                <a:latin typeface="Helvetica Neue"/>
                <a:ea typeface="Helvetica" pitchFamily="34" charset="0"/>
                <a:cs typeface="Helvetica Neue"/>
                <a:sym typeface="Helvetica" pitchFamily="34" charset="0"/>
              </a:rPr>
              <a:t>Players</a:t>
            </a:r>
            <a:endParaRPr lang="fr-FR" sz="2108" dirty="0">
              <a:solidFill>
                <a:srgbClr val="404040">
                  <a:lumMod val="65000"/>
                  <a:lumOff val="35000"/>
                </a:srgbClr>
              </a:solidFill>
              <a:latin typeface="Helvetica Neue"/>
              <a:cs typeface="Helvetica Neue"/>
            </a:endParaRPr>
          </a:p>
        </p:txBody>
      </p:sp>
      <p:sp>
        <p:nvSpPr>
          <p:cNvPr id="10" name="Rectangle 9"/>
          <p:cNvSpPr>
            <a:spLocks/>
          </p:cNvSpPr>
          <p:nvPr/>
        </p:nvSpPr>
        <p:spPr bwMode="auto">
          <a:xfrm>
            <a:off x="7465186" y="4744212"/>
            <a:ext cx="3361341" cy="80298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4675" tIns="42671" rIns="74675" bIns="42671"/>
          <a:lstStyle/>
          <a:p>
            <a:pPr algn="ctr" defTabSz="767894"/>
            <a:r>
              <a:rPr lang="fr-FR" sz="2485" b="1" dirty="0" err="1">
                <a:solidFill>
                  <a:srgbClr val="00BCF2"/>
                </a:solidFill>
                <a:latin typeface="Helvetica Neue"/>
                <a:ea typeface="Helvetica" pitchFamily="34" charset="0"/>
                <a:cs typeface="Helvetica Neue"/>
                <a:sym typeface="Helvetica" pitchFamily="34" charset="0"/>
              </a:rPr>
              <a:t>Laboratz</a:t>
            </a:r>
            <a:endParaRPr lang="fr-FR" sz="2485" b="1" dirty="0">
              <a:solidFill>
                <a:srgbClr val="00BCF2"/>
              </a:solidFill>
              <a:latin typeface="Helvetica Neue"/>
              <a:ea typeface="Helvetica" pitchFamily="34" charset="0"/>
              <a:cs typeface="Helvetica Neue"/>
              <a:sym typeface="Helvetica" pitchFamily="34" charset="0"/>
            </a:endParaRPr>
          </a:p>
          <a:p>
            <a:pPr algn="ctr" defTabSz="767894"/>
            <a:r>
              <a:rPr lang="fr-FR" sz="2108" dirty="0">
                <a:solidFill>
                  <a:srgbClr val="404040">
                    <a:lumMod val="65000"/>
                    <a:lumOff val="35000"/>
                  </a:srgbClr>
                </a:solidFill>
                <a:latin typeface="Helvetica Neue"/>
                <a:ea typeface="Helvetica" pitchFamily="34" charset="0"/>
                <a:cs typeface="Helvetica Neue"/>
                <a:sym typeface="Helvetica" pitchFamily="34" charset="0"/>
              </a:rPr>
              <a:t>4M+ </a:t>
            </a:r>
            <a:r>
              <a:rPr lang="fr-FR" sz="2108" dirty="0" err="1">
                <a:solidFill>
                  <a:srgbClr val="404040">
                    <a:lumMod val="65000"/>
                    <a:lumOff val="35000"/>
                  </a:srgbClr>
                </a:solidFill>
                <a:latin typeface="Helvetica Neue"/>
                <a:ea typeface="Helvetica" pitchFamily="34" charset="0"/>
                <a:cs typeface="Helvetica Neue"/>
                <a:sym typeface="Helvetica" pitchFamily="34" charset="0"/>
              </a:rPr>
              <a:t>Players</a:t>
            </a:r>
            <a:endParaRPr lang="fr-FR" sz="2108" dirty="0">
              <a:solidFill>
                <a:srgbClr val="404040">
                  <a:lumMod val="65000"/>
                  <a:lumOff val="35000"/>
                </a:srgbClr>
              </a:solidFill>
              <a:latin typeface="Helvetica Neue"/>
              <a:cs typeface="Helvetica Neue"/>
            </a:endParaRPr>
          </a:p>
        </p:txBody>
      </p:sp>
      <p:pic>
        <p:nvPicPr>
          <p:cNvPr id="11" name="Image 10" descr="Rat Drag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953123" y="2196098"/>
            <a:ext cx="2831237" cy="2548114"/>
          </a:xfrm>
          <a:prstGeom prst="rect">
            <a:avLst/>
          </a:prstGeom>
        </p:spPr>
      </p:pic>
      <p:grpSp>
        <p:nvGrpSpPr>
          <p:cNvPr id="13" name="Grouper 12"/>
          <p:cNvGrpSpPr/>
          <p:nvPr/>
        </p:nvGrpSpPr>
        <p:grpSpPr>
          <a:xfrm>
            <a:off x="1447301" y="1925022"/>
            <a:ext cx="2960149" cy="2819189"/>
            <a:chOff x="-879822" y="2340769"/>
            <a:chExt cx="4536504" cy="4320480"/>
          </a:xfrm>
        </p:grpSpPr>
        <p:pic>
          <p:nvPicPr>
            <p:cNvPr id="5" name="Picture 2"/>
            <p:cNvPicPr>
              <a:picLocks noChangeAspect="1" noChangeArrowheads="1"/>
            </p:cNvPicPr>
            <p:nvPr/>
          </p:nvPicPr>
          <p:blipFill>
            <a:blip r:embed="rId4" cstate="print"/>
            <a:srcRect/>
            <a:stretch>
              <a:fillRect/>
            </a:stretch>
          </p:blipFill>
          <p:spPr bwMode="auto">
            <a:xfrm>
              <a:off x="-807814" y="2340769"/>
              <a:ext cx="4464496" cy="3950073"/>
            </a:xfrm>
            <a:prstGeom prst="rect">
              <a:avLst/>
            </a:prstGeom>
            <a:noFill/>
            <a:ln w="9525">
              <a:noFill/>
              <a:miter lim="800000"/>
              <a:headEnd/>
              <a:tailEnd/>
            </a:ln>
          </p:spPr>
        </p:pic>
        <p:sp>
          <p:nvSpPr>
            <p:cNvPr id="12" name="Rectangle 11"/>
            <p:cNvSpPr/>
            <p:nvPr/>
          </p:nvSpPr>
          <p:spPr>
            <a:xfrm>
              <a:off x="-879822" y="5149081"/>
              <a:ext cx="1296144" cy="1512168"/>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fr-FR" sz="1355">
                <a:solidFill>
                  <a:srgbClr val="404040"/>
                </a:solidFill>
              </a:endParaRPr>
            </a:p>
          </p:txBody>
        </p:sp>
      </p:grpSp>
      <p:sp>
        <p:nvSpPr>
          <p:cNvPr id="14" name="Rectangle 13"/>
          <p:cNvSpPr/>
          <p:nvPr/>
        </p:nvSpPr>
        <p:spPr>
          <a:xfrm>
            <a:off x="8332629" y="4527351"/>
            <a:ext cx="2114392" cy="325291"/>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fr-FR" sz="1355">
              <a:solidFill>
                <a:srgbClr val="404040"/>
              </a:solidFill>
            </a:endParaRPr>
          </a:p>
        </p:txBody>
      </p:sp>
      <p:pic>
        <p:nvPicPr>
          <p:cNvPr id="15" name="Picture 14"/>
          <p:cNvPicPr>
            <a:picLocks noChangeAspect="1"/>
          </p:cNvPicPr>
          <p:nvPr/>
        </p:nvPicPr>
        <p:blipFill>
          <a:blip r:embed="rId5"/>
          <a:stretch>
            <a:fillRect/>
          </a:stretch>
        </p:blipFill>
        <p:spPr>
          <a:xfrm>
            <a:off x="19713" y="284042"/>
            <a:ext cx="2191056" cy="866896"/>
          </a:xfrm>
          <a:prstGeom prst="rect">
            <a:avLst/>
          </a:prstGeom>
        </p:spPr>
      </p:pic>
    </p:spTree>
    <p:extLst>
      <p:ext uri="{BB962C8B-B14F-4D97-AF65-F5344CB8AC3E}">
        <p14:creationId xmlns:p14="http://schemas.microsoft.com/office/powerpoint/2010/main" val="322654667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p:cNvPicPr>
            <a:picLocks noGrp="1" noChangeAspect="1"/>
          </p:cNvPicPr>
          <p:nvPr>
            <p:ph idx="4294967295"/>
          </p:nvPr>
        </p:nvPicPr>
        <p:blipFill>
          <a:blip r:embed="rId2"/>
          <a:stretch>
            <a:fillRect/>
          </a:stretch>
        </p:blipFill>
        <p:spPr>
          <a:xfrm>
            <a:off x="0" y="1220788"/>
            <a:ext cx="3433763" cy="2873375"/>
          </a:xfrm>
          <a:prstGeom prst="rect">
            <a:avLst/>
          </a:prstGeom>
        </p:spPr>
        <p:style>
          <a:lnRef idx="3">
            <a:schemeClr val="lt1"/>
          </a:lnRef>
          <a:fillRef idx="1">
            <a:schemeClr val="accent1"/>
          </a:fillRef>
          <a:effectRef idx="1">
            <a:schemeClr val="accent1"/>
          </a:effectRef>
          <a:fontRef idx="minor">
            <a:schemeClr val="lt1"/>
          </a:fontRef>
        </p:style>
      </p:pic>
      <p:sp>
        <p:nvSpPr>
          <p:cNvPr id="4" name="Titre 3"/>
          <p:cNvSpPr>
            <a:spLocks noGrp="1"/>
          </p:cNvSpPr>
          <p:nvPr>
            <p:ph type="title" idx="4294967295"/>
          </p:nvPr>
        </p:nvSpPr>
        <p:spPr>
          <a:xfrm>
            <a:off x="547688" y="295275"/>
            <a:ext cx="11888787" cy="917575"/>
          </a:xfrm>
        </p:spPr>
        <p:txBody>
          <a:bodyPr/>
          <a:lstStyle/>
          <a:p>
            <a:r>
              <a:rPr lang="fr-FR" dirty="0" smtClean="0"/>
              <a:t>           Case </a:t>
            </a:r>
            <a:r>
              <a:rPr lang="fr-FR" dirty="0" err="1" smtClean="0"/>
              <a:t>Study</a:t>
            </a:r>
            <a:r>
              <a:rPr lang="fr-FR" dirty="0"/>
              <a:t>:</a:t>
            </a:r>
            <a:r>
              <a:rPr lang="fr-FR" dirty="0" smtClean="0"/>
              <a:t> </a:t>
            </a:r>
            <a:r>
              <a:rPr lang="fr-FR" dirty="0" err="1" smtClean="0"/>
              <a:t>LaboRatz</a:t>
            </a:r>
            <a:endParaRPr lang="fr-FR" dirty="0"/>
          </a:p>
        </p:txBody>
      </p:sp>
      <p:sp>
        <p:nvSpPr>
          <p:cNvPr id="6" name="Espace réservé du contenu 1"/>
          <p:cNvSpPr txBox="1">
            <a:spLocks/>
          </p:cNvSpPr>
          <p:nvPr/>
        </p:nvSpPr>
        <p:spPr>
          <a:xfrm>
            <a:off x="3932237" y="1670594"/>
            <a:ext cx="8199438" cy="4847138"/>
          </a:xfrm>
          <a:prstGeom prst="rect">
            <a:avLst/>
          </a:prstGeom>
        </p:spPr>
        <p:txBody>
          <a:bodyPr vert="horz" lIns="93114" tIns="46557" rIns="93114" bIns="46557" rtlCol="0">
            <a:normAutofit/>
          </a:bodyPr>
          <a:lstStyle>
            <a:lvl1pPr marL="360000" indent="-360000" algn="l" defTabSz="1236726" rtl="0" eaLnBrk="1" latinLnBrk="0" hangingPunct="1">
              <a:spcBef>
                <a:spcPct val="20000"/>
              </a:spcBef>
              <a:buClr>
                <a:schemeClr val="accent2"/>
              </a:buClr>
              <a:buSzPct val="100000"/>
              <a:buFontTx/>
              <a:buBlip>
                <a:blip r:embed="rId3"/>
              </a:buBlip>
              <a:defRPr sz="2500" b="0" i="0" kern="1200">
                <a:solidFill>
                  <a:schemeClr val="tx1">
                    <a:lumMod val="65000"/>
                    <a:lumOff val="35000"/>
                  </a:schemeClr>
                </a:solidFill>
                <a:latin typeface="Helvetica Neue"/>
                <a:ea typeface="+mn-ea"/>
                <a:cs typeface="Helvetica Neue"/>
              </a:defRPr>
            </a:lvl1pPr>
            <a:lvl2pPr marL="1004840" indent="-360000" algn="l" defTabSz="1236726" rtl="0" eaLnBrk="1" latinLnBrk="0" hangingPunct="1">
              <a:spcBef>
                <a:spcPct val="20000"/>
              </a:spcBef>
              <a:buClr>
                <a:schemeClr val="accent2"/>
              </a:buClr>
              <a:buSzPct val="100000"/>
              <a:buFontTx/>
              <a:buBlip>
                <a:blip r:embed="rId3"/>
              </a:buBlip>
              <a:defRPr sz="2500" b="0" i="0" kern="1200">
                <a:solidFill>
                  <a:schemeClr val="tx1">
                    <a:lumMod val="65000"/>
                    <a:lumOff val="35000"/>
                  </a:schemeClr>
                </a:solidFill>
                <a:latin typeface="Helvetica Neue"/>
                <a:ea typeface="+mn-ea"/>
                <a:cs typeface="Helvetica Neue"/>
              </a:defRPr>
            </a:lvl2pPr>
            <a:lvl3pPr marL="1545908" indent="-360000" algn="l" defTabSz="1236726" rtl="0" eaLnBrk="1" latinLnBrk="0" hangingPunct="1">
              <a:spcBef>
                <a:spcPct val="20000"/>
              </a:spcBef>
              <a:buClr>
                <a:schemeClr val="accent2"/>
              </a:buClr>
              <a:buSzPct val="100000"/>
              <a:buFontTx/>
              <a:buBlip>
                <a:blip r:embed="rId3"/>
              </a:buBlip>
              <a:defRPr sz="2500" b="0" i="0" kern="1200">
                <a:solidFill>
                  <a:schemeClr val="tx1">
                    <a:lumMod val="65000"/>
                    <a:lumOff val="35000"/>
                  </a:schemeClr>
                </a:solidFill>
                <a:latin typeface="Helvetica Neue"/>
                <a:ea typeface="+mn-ea"/>
                <a:cs typeface="Helvetica Neue"/>
              </a:defRPr>
            </a:lvl3pPr>
            <a:lvl4pPr marL="2164271" indent="-360000" algn="l" defTabSz="1236726" rtl="0" eaLnBrk="1" latinLnBrk="0" hangingPunct="1">
              <a:spcBef>
                <a:spcPct val="20000"/>
              </a:spcBef>
              <a:buClr>
                <a:schemeClr val="accent2"/>
              </a:buClr>
              <a:buSzPct val="100000"/>
              <a:buFontTx/>
              <a:buBlip>
                <a:blip r:embed="rId3"/>
              </a:buBlip>
              <a:defRPr sz="2500" b="0" i="0" kern="1200">
                <a:solidFill>
                  <a:schemeClr val="tx1">
                    <a:lumMod val="65000"/>
                    <a:lumOff val="35000"/>
                  </a:schemeClr>
                </a:solidFill>
                <a:latin typeface="Helvetica Neue"/>
                <a:ea typeface="+mn-ea"/>
                <a:cs typeface="Helvetica Neue"/>
              </a:defRPr>
            </a:lvl4pPr>
            <a:lvl5pPr marL="2782634" indent="-360000" algn="l" defTabSz="1236726" rtl="0" eaLnBrk="1" latinLnBrk="0" hangingPunct="1">
              <a:spcBef>
                <a:spcPct val="20000"/>
              </a:spcBef>
              <a:buClr>
                <a:schemeClr val="accent2"/>
              </a:buClr>
              <a:buSzPct val="100000"/>
              <a:buFontTx/>
              <a:buBlip>
                <a:blip r:embed="rId3"/>
              </a:buBlip>
              <a:defRPr sz="2500" b="0" i="0" kern="1200">
                <a:solidFill>
                  <a:schemeClr val="tx1">
                    <a:lumMod val="65000"/>
                    <a:lumOff val="35000"/>
                  </a:schemeClr>
                </a:solidFill>
                <a:latin typeface="Helvetica Neue"/>
                <a:ea typeface="+mn-ea"/>
                <a:cs typeface="Helvetica Neue"/>
              </a:defRPr>
            </a:lvl5pPr>
            <a:lvl6pPr marL="3400997" indent="-309182" algn="l" defTabSz="1236726"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4019360" indent="-309182" algn="l" defTabSz="1236726"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637723" indent="-309182" algn="l" defTabSz="1236726"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256086" indent="-309182" algn="l" defTabSz="1236726"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buClr>
                <a:srgbClr val="00BCF2"/>
              </a:buClr>
            </a:pPr>
            <a:r>
              <a:rPr lang="fr-FR" sz="2800" dirty="0">
                <a:solidFill>
                  <a:srgbClr val="404040">
                    <a:lumMod val="65000"/>
                    <a:lumOff val="35000"/>
                  </a:srgbClr>
                </a:solidFill>
              </a:rPr>
              <a:t>Solo &amp; </a:t>
            </a:r>
            <a:r>
              <a:rPr lang="fr-FR" sz="2800" dirty="0" err="1">
                <a:solidFill>
                  <a:srgbClr val="404040">
                    <a:lumMod val="65000"/>
                    <a:lumOff val="35000"/>
                  </a:srgbClr>
                </a:solidFill>
              </a:rPr>
              <a:t>Multiplayer</a:t>
            </a:r>
            <a:r>
              <a:rPr lang="fr-FR" sz="2800" dirty="0">
                <a:solidFill>
                  <a:srgbClr val="404040">
                    <a:lumMod val="65000"/>
                    <a:lumOff val="35000"/>
                  </a:srgbClr>
                </a:solidFill>
              </a:rPr>
              <a:t> Trading </a:t>
            </a:r>
            <a:r>
              <a:rPr lang="fr-FR" sz="2800" dirty="0" err="1">
                <a:solidFill>
                  <a:srgbClr val="404040">
                    <a:lumMod val="65000"/>
                    <a:lumOff val="35000"/>
                  </a:srgbClr>
                </a:solidFill>
              </a:rPr>
              <a:t>Card</a:t>
            </a:r>
            <a:r>
              <a:rPr lang="fr-FR" sz="2800" dirty="0">
                <a:solidFill>
                  <a:srgbClr val="404040">
                    <a:lumMod val="65000"/>
                    <a:lumOff val="35000"/>
                  </a:srgbClr>
                </a:solidFill>
              </a:rPr>
              <a:t> Game</a:t>
            </a:r>
          </a:p>
          <a:p>
            <a:pPr>
              <a:buClr>
                <a:srgbClr val="00BCF2"/>
              </a:buClr>
            </a:pPr>
            <a:r>
              <a:rPr lang="fr-FR" sz="2800" dirty="0">
                <a:solidFill>
                  <a:srgbClr val="404040">
                    <a:lumMod val="65000"/>
                    <a:lumOff val="35000"/>
                  </a:srgbClr>
                </a:solidFill>
              </a:rPr>
              <a:t>In Solo mode, </a:t>
            </a:r>
            <a:r>
              <a:rPr lang="fr-FR" sz="2800" dirty="0" err="1">
                <a:solidFill>
                  <a:srgbClr val="404040">
                    <a:lumMod val="65000"/>
                    <a:lumOff val="35000"/>
                  </a:srgbClr>
                </a:solidFill>
              </a:rPr>
              <a:t>players</a:t>
            </a:r>
            <a:r>
              <a:rPr lang="fr-FR" sz="2800" dirty="0">
                <a:solidFill>
                  <a:srgbClr val="404040">
                    <a:lumMod val="65000"/>
                    <a:lumOff val="35000"/>
                  </a:srgbClr>
                </a:solidFill>
              </a:rPr>
              <a:t> must </a:t>
            </a:r>
            <a:r>
              <a:rPr lang="fr-FR" sz="2800" dirty="0" err="1">
                <a:solidFill>
                  <a:srgbClr val="404040">
                    <a:lumMod val="65000"/>
                    <a:lumOff val="35000"/>
                  </a:srgbClr>
                </a:solidFill>
              </a:rPr>
              <a:t>defeat</a:t>
            </a:r>
            <a:r>
              <a:rPr lang="fr-FR" sz="2800" dirty="0">
                <a:solidFill>
                  <a:srgbClr val="404040">
                    <a:lumMod val="65000"/>
                    <a:lumOff val="35000"/>
                  </a:srgbClr>
                </a:solidFill>
              </a:rPr>
              <a:t> 37 Bosses</a:t>
            </a:r>
          </a:p>
          <a:p>
            <a:pPr>
              <a:buClr>
                <a:srgbClr val="00BCF2"/>
              </a:buClr>
            </a:pPr>
            <a:r>
              <a:rPr lang="fr-FR" sz="2800" dirty="0" err="1">
                <a:solidFill>
                  <a:srgbClr val="404040">
                    <a:lumMod val="65000"/>
                    <a:lumOff val="35000"/>
                  </a:srgbClr>
                </a:solidFill>
              </a:rPr>
              <a:t>Each</a:t>
            </a:r>
            <a:r>
              <a:rPr lang="fr-FR" sz="2800" dirty="0">
                <a:solidFill>
                  <a:srgbClr val="404040">
                    <a:lumMod val="65000"/>
                    <a:lumOff val="35000"/>
                  </a:srgbClr>
                </a:solidFill>
              </a:rPr>
              <a:t> </a:t>
            </a:r>
            <a:r>
              <a:rPr lang="fr-FR" sz="2800" dirty="0" smtClean="0">
                <a:solidFill>
                  <a:srgbClr val="404040">
                    <a:lumMod val="65000"/>
                    <a:lumOff val="35000"/>
                  </a:srgbClr>
                </a:solidFill>
              </a:rPr>
              <a:t>Boss </a:t>
            </a:r>
            <a:r>
              <a:rPr lang="fr-FR" sz="2800" dirty="0">
                <a:solidFill>
                  <a:srgbClr val="404040">
                    <a:lumMod val="65000"/>
                    <a:lumOff val="35000"/>
                  </a:srgbClr>
                </a:solidFill>
              </a:rPr>
              <a:t>have </a:t>
            </a:r>
            <a:r>
              <a:rPr lang="fr-FR" sz="2800" dirty="0" err="1">
                <a:solidFill>
                  <a:srgbClr val="404040">
                    <a:lumMod val="65000"/>
                    <a:lumOff val="35000"/>
                  </a:srgbClr>
                </a:solidFill>
              </a:rPr>
              <a:t>winning</a:t>
            </a:r>
            <a:r>
              <a:rPr lang="fr-FR" sz="2800" dirty="0">
                <a:solidFill>
                  <a:srgbClr val="404040">
                    <a:lumMod val="65000"/>
                    <a:lumOff val="35000"/>
                  </a:srgbClr>
                </a:solidFill>
              </a:rPr>
              <a:t> conditions</a:t>
            </a:r>
          </a:p>
          <a:p>
            <a:pPr lvl="1">
              <a:buClr>
                <a:srgbClr val="00BCF2"/>
              </a:buClr>
            </a:pPr>
            <a:r>
              <a:rPr lang="fr-FR" sz="2800" dirty="0">
                <a:solidFill>
                  <a:srgbClr val="404040">
                    <a:lumMod val="65000"/>
                    <a:lumOff val="35000"/>
                  </a:srgbClr>
                </a:solidFill>
              </a:rPr>
              <a:t>Beat </a:t>
            </a:r>
            <a:r>
              <a:rPr lang="fr-FR" sz="2800" dirty="0" err="1" smtClean="0">
                <a:solidFill>
                  <a:srgbClr val="404040">
                    <a:lumMod val="65000"/>
                    <a:lumOff val="35000"/>
                  </a:srgbClr>
                </a:solidFill>
              </a:rPr>
              <a:t>them</a:t>
            </a:r>
            <a:r>
              <a:rPr lang="fr-FR" sz="2800" dirty="0" smtClean="0">
                <a:solidFill>
                  <a:srgbClr val="404040">
                    <a:lumMod val="65000"/>
                    <a:lumOff val="35000"/>
                  </a:srgbClr>
                </a:solidFill>
              </a:rPr>
              <a:t> </a:t>
            </a:r>
            <a:r>
              <a:rPr lang="fr-FR" sz="2800" dirty="0" err="1" smtClean="0">
                <a:solidFill>
                  <a:srgbClr val="404040">
                    <a:lumMod val="65000"/>
                    <a:lumOff val="35000"/>
                  </a:srgbClr>
                </a:solidFill>
              </a:rPr>
              <a:t>with</a:t>
            </a:r>
            <a:r>
              <a:rPr lang="fr-FR" sz="2800" dirty="0" smtClean="0">
                <a:solidFill>
                  <a:srgbClr val="404040">
                    <a:lumMod val="65000"/>
                    <a:lumOff val="35000"/>
                  </a:srgbClr>
                </a:solidFill>
              </a:rPr>
              <a:t> </a:t>
            </a:r>
            <a:r>
              <a:rPr lang="fr-FR" sz="2800" dirty="0">
                <a:solidFill>
                  <a:srgbClr val="404040">
                    <a:lumMod val="65000"/>
                    <a:lumOff val="35000"/>
                  </a:srgbClr>
                </a:solidFill>
              </a:rPr>
              <a:t>one </a:t>
            </a:r>
            <a:r>
              <a:rPr lang="fr-FR" sz="2800" dirty="0" err="1">
                <a:solidFill>
                  <a:srgbClr val="404040">
                    <a:lumMod val="65000"/>
                    <a:lumOff val="35000"/>
                  </a:srgbClr>
                </a:solidFill>
              </a:rPr>
              <a:t>card</a:t>
            </a:r>
            <a:r>
              <a:rPr lang="fr-FR" sz="2800" dirty="0">
                <a:solidFill>
                  <a:srgbClr val="404040">
                    <a:lumMod val="65000"/>
                    <a:lumOff val="35000"/>
                  </a:srgbClr>
                </a:solidFill>
              </a:rPr>
              <a:t> type</a:t>
            </a:r>
          </a:p>
          <a:p>
            <a:pPr lvl="1">
              <a:buClr>
                <a:srgbClr val="00BCF2"/>
              </a:buClr>
            </a:pPr>
            <a:r>
              <a:rPr lang="fr-FR" sz="2800" dirty="0">
                <a:solidFill>
                  <a:srgbClr val="404040">
                    <a:lumMod val="65000"/>
                    <a:lumOff val="35000"/>
                  </a:srgbClr>
                </a:solidFill>
              </a:rPr>
              <a:t>100% of the </a:t>
            </a:r>
            <a:r>
              <a:rPr lang="fr-FR" sz="2800" dirty="0" err="1">
                <a:solidFill>
                  <a:srgbClr val="404040">
                    <a:lumMod val="65000"/>
                    <a:lumOff val="35000"/>
                  </a:srgbClr>
                </a:solidFill>
              </a:rPr>
              <a:t>game</a:t>
            </a:r>
            <a:r>
              <a:rPr lang="fr-FR" sz="2800" dirty="0">
                <a:solidFill>
                  <a:srgbClr val="404040">
                    <a:lumMod val="65000"/>
                    <a:lumOff val="35000"/>
                  </a:srgbClr>
                </a:solidFill>
              </a:rPr>
              <a:t> surface </a:t>
            </a:r>
            <a:r>
              <a:rPr lang="fr-FR" sz="2800" dirty="0" err="1">
                <a:solidFill>
                  <a:srgbClr val="404040">
                    <a:lumMod val="65000"/>
                    <a:lumOff val="35000"/>
                  </a:srgbClr>
                </a:solidFill>
              </a:rPr>
              <a:t>taken</a:t>
            </a:r>
            <a:endParaRPr lang="fr-FR" sz="2800" dirty="0">
              <a:solidFill>
                <a:srgbClr val="404040">
                  <a:lumMod val="65000"/>
                  <a:lumOff val="35000"/>
                </a:srgbClr>
              </a:solidFill>
            </a:endParaRPr>
          </a:p>
          <a:p>
            <a:pPr lvl="1">
              <a:buClr>
                <a:srgbClr val="00BCF2"/>
              </a:buClr>
            </a:pPr>
            <a:endParaRPr lang="fr-FR" sz="2800" dirty="0">
              <a:solidFill>
                <a:srgbClr val="404040">
                  <a:lumMod val="65000"/>
                  <a:lumOff val="35000"/>
                </a:srgbClr>
              </a:solidFill>
            </a:endParaRPr>
          </a:p>
          <a:p>
            <a:pPr>
              <a:buClr>
                <a:srgbClr val="00BCF2"/>
              </a:buClr>
            </a:pPr>
            <a:endParaRPr lang="fr-FR" sz="2400" dirty="0">
              <a:solidFill>
                <a:srgbClr val="404040">
                  <a:lumMod val="65000"/>
                  <a:lumOff val="35000"/>
                </a:srgbClr>
              </a:solidFill>
            </a:endParaRPr>
          </a:p>
        </p:txBody>
      </p:sp>
      <p:sp>
        <p:nvSpPr>
          <p:cNvPr id="7" name="ZoneTexte 6"/>
          <p:cNvSpPr txBox="1"/>
          <p:nvPr/>
        </p:nvSpPr>
        <p:spPr>
          <a:xfrm>
            <a:off x="2640035" y="4852642"/>
            <a:ext cx="7921602" cy="463075"/>
          </a:xfrm>
          <a:prstGeom prst="rect">
            <a:avLst/>
          </a:prstGeom>
          <a:noFill/>
        </p:spPr>
        <p:txBody>
          <a:bodyPr wrap="square" rtlCol="0">
            <a:spAutoFit/>
          </a:bodyPr>
          <a:lstStyle/>
          <a:p>
            <a:r>
              <a:rPr lang="fr-FR" sz="2409" b="1" dirty="0" err="1">
                <a:solidFill>
                  <a:srgbClr val="00BCF2"/>
                </a:solidFill>
              </a:rPr>
              <a:t>When</a:t>
            </a:r>
            <a:r>
              <a:rPr lang="fr-FR" sz="2409" b="1" dirty="0">
                <a:solidFill>
                  <a:srgbClr val="00BCF2"/>
                </a:solidFill>
              </a:rPr>
              <a:t> </a:t>
            </a:r>
            <a:r>
              <a:rPr lang="fr-FR" sz="2409" b="1" dirty="0" err="1" smtClean="0">
                <a:solidFill>
                  <a:srgbClr val="00BCF2"/>
                </a:solidFill>
              </a:rPr>
              <a:t>would</a:t>
            </a:r>
            <a:r>
              <a:rPr lang="fr-FR" sz="2409" b="1" dirty="0" smtClean="0">
                <a:solidFill>
                  <a:srgbClr val="00BCF2"/>
                </a:solidFill>
              </a:rPr>
              <a:t> a </a:t>
            </a:r>
            <a:r>
              <a:rPr lang="fr-FR" sz="2409" b="1" dirty="0" err="1">
                <a:solidFill>
                  <a:srgbClr val="00BCF2"/>
                </a:solidFill>
              </a:rPr>
              <a:t>player</a:t>
            </a:r>
            <a:r>
              <a:rPr lang="fr-FR" sz="2409" b="1" dirty="0">
                <a:solidFill>
                  <a:srgbClr val="00BCF2"/>
                </a:solidFill>
              </a:rPr>
              <a:t> </a:t>
            </a:r>
            <a:r>
              <a:rPr lang="fr-FR" sz="2409" b="1" dirty="0" err="1" smtClean="0">
                <a:solidFill>
                  <a:srgbClr val="00BCF2"/>
                </a:solidFill>
              </a:rPr>
              <a:t>buys</a:t>
            </a:r>
            <a:r>
              <a:rPr lang="fr-FR" sz="2409" b="1" dirty="0" smtClean="0">
                <a:solidFill>
                  <a:srgbClr val="00BCF2"/>
                </a:solidFill>
              </a:rPr>
              <a:t> </a:t>
            </a:r>
            <a:r>
              <a:rPr lang="fr-FR" sz="2409" b="1" dirty="0">
                <a:solidFill>
                  <a:srgbClr val="00BCF2"/>
                </a:solidFill>
              </a:rPr>
              <a:t>new </a:t>
            </a:r>
            <a:r>
              <a:rPr lang="fr-FR" sz="2409" b="1" dirty="0" err="1">
                <a:solidFill>
                  <a:srgbClr val="00BCF2"/>
                </a:solidFill>
              </a:rPr>
              <a:t>cards</a:t>
            </a:r>
            <a:r>
              <a:rPr lang="fr-FR" sz="2409" b="1" dirty="0">
                <a:solidFill>
                  <a:srgbClr val="00BCF2"/>
                </a:solidFill>
              </a:rPr>
              <a:t> to beat a boss ?</a:t>
            </a:r>
          </a:p>
        </p:txBody>
      </p:sp>
      <p:pic>
        <p:nvPicPr>
          <p:cNvPr id="8" name="Picture 7"/>
          <p:cNvPicPr>
            <a:picLocks noChangeAspect="1"/>
          </p:cNvPicPr>
          <p:nvPr/>
        </p:nvPicPr>
        <p:blipFill>
          <a:blip r:embed="rId4"/>
          <a:stretch>
            <a:fillRect/>
          </a:stretch>
        </p:blipFill>
        <p:spPr>
          <a:xfrm>
            <a:off x="19713" y="284042"/>
            <a:ext cx="2191056" cy="866896"/>
          </a:xfrm>
          <a:prstGeom prst="rect">
            <a:avLst/>
          </a:prstGeom>
        </p:spPr>
      </p:pic>
    </p:spTree>
    <p:extLst>
      <p:ext uri="{BB962C8B-B14F-4D97-AF65-F5344CB8AC3E}">
        <p14:creationId xmlns:p14="http://schemas.microsoft.com/office/powerpoint/2010/main" val="277421758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idx="4294967295"/>
          </p:nvPr>
        </p:nvSpPr>
        <p:spPr>
          <a:xfrm>
            <a:off x="547688" y="295275"/>
            <a:ext cx="11888787" cy="917575"/>
          </a:xfrm>
        </p:spPr>
        <p:txBody>
          <a:bodyPr/>
          <a:lstStyle/>
          <a:p>
            <a:r>
              <a:rPr lang="fr-FR" dirty="0" smtClean="0"/>
              <a:t>           Data = Key to </a:t>
            </a:r>
            <a:r>
              <a:rPr lang="fr-FR" dirty="0" err="1"/>
              <a:t>S</a:t>
            </a:r>
            <a:r>
              <a:rPr lang="fr-FR" dirty="0" err="1" smtClean="0"/>
              <a:t>uccess</a:t>
            </a:r>
            <a:endParaRPr lang="fr-FR" dirty="0"/>
          </a:p>
        </p:txBody>
      </p:sp>
      <p:pic>
        <p:nvPicPr>
          <p:cNvPr id="8" name="Image 7"/>
          <p:cNvPicPr>
            <a:picLocks noChangeAspect="1"/>
          </p:cNvPicPr>
          <p:nvPr/>
        </p:nvPicPr>
        <p:blipFill>
          <a:blip r:embed="rId2"/>
          <a:stretch>
            <a:fillRect/>
          </a:stretch>
        </p:blipFill>
        <p:spPr>
          <a:xfrm>
            <a:off x="1935237" y="2087667"/>
            <a:ext cx="2557090" cy="1598181"/>
          </a:xfrm>
          <a:prstGeom prst="rect">
            <a:avLst/>
          </a:prstGeom>
        </p:spPr>
      </p:pic>
      <p:sp>
        <p:nvSpPr>
          <p:cNvPr id="9" name="ZoneTexte 8"/>
          <p:cNvSpPr txBox="1"/>
          <p:nvPr/>
        </p:nvSpPr>
        <p:spPr>
          <a:xfrm>
            <a:off x="1935237" y="3794277"/>
            <a:ext cx="2659530" cy="707886"/>
          </a:xfrm>
          <a:prstGeom prst="rect">
            <a:avLst/>
          </a:prstGeom>
          <a:noFill/>
        </p:spPr>
        <p:txBody>
          <a:bodyPr wrap="square" rtlCol="0">
            <a:spAutoFit/>
          </a:bodyPr>
          <a:lstStyle/>
          <a:p>
            <a:pPr algn="ctr"/>
            <a:r>
              <a:rPr lang="fr-FR" sz="2000" u="sng" dirty="0">
                <a:solidFill>
                  <a:srgbClr val="00188F"/>
                </a:solidFill>
              </a:rPr>
              <a:t>Million</a:t>
            </a:r>
            <a:r>
              <a:rPr lang="fr-FR" sz="2000" dirty="0">
                <a:solidFill>
                  <a:srgbClr val="00188F"/>
                </a:solidFill>
              </a:rPr>
              <a:t> of </a:t>
            </a:r>
            <a:r>
              <a:rPr lang="fr-FR" sz="2000" dirty="0" err="1">
                <a:solidFill>
                  <a:srgbClr val="00188F"/>
                </a:solidFill>
              </a:rPr>
              <a:t>users</a:t>
            </a:r>
            <a:r>
              <a:rPr lang="fr-FR" sz="2000" dirty="0">
                <a:solidFill>
                  <a:srgbClr val="00188F"/>
                </a:solidFill>
              </a:rPr>
              <a:t> </a:t>
            </a:r>
          </a:p>
          <a:p>
            <a:pPr algn="ctr"/>
            <a:r>
              <a:rPr lang="fr-FR" sz="2000" dirty="0" err="1">
                <a:solidFill>
                  <a:srgbClr val="00188F"/>
                </a:solidFill>
              </a:rPr>
              <a:t>play</a:t>
            </a:r>
            <a:r>
              <a:rPr lang="fr-FR" sz="2000" dirty="0">
                <a:solidFill>
                  <a:srgbClr val="00188F"/>
                </a:solidFill>
              </a:rPr>
              <a:t> </a:t>
            </a:r>
            <a:r>
              <a:rPr lang="fr-FR" sz="2000" dirty="0" err="1">
                <a:solidFill>
                  <a:srgbClr val="00188F"/>
                </a:solidFill>
              </a:rPr>
              <a:t>Space</a:t>
            </a:r>
            <a:r>
              <a:rPr lang="fr-FR" sz="2000" dirty="0">
                <a:solidFill>
                  <a:srgbClr val="00188F"/>
                </a:solidFill>
              </a:rPr>
              <a:t> Dog </a:t>
            </a:r>
            <a:r>
              <a:rPr lang="fr-FR" sz="2000" dirty="0" err="1">
                <a:solidFill>
                  <a:srgbClr val="00188F"/>
                </a:solidFill>
              </a:rPr>
              <a:t>Run</a:t>
            </a:r>
            <a:endParaRPr lang="fr-FR" sz="2000" dirty="0">
              <a:solidFill>
                <a:srgbClr val="00188F"/>
              </a:solidFill>
            </a:endParaRPr>
          </a:p>
        </p:txBody>
      </p:sp>
      <p:sp>
        <p:nvSpPr>
          <p:cNvPr id="10" name="Triangle isocèle 9"/>
          <p:cNvSpPr/>
          <p:nvPr/>
        </p:nvSpPr>
        <p:spPr>
          <a:xfrm rot="5400000">
            <a:off x="4624311" y="2814150"/>
            <a:ext cx="693954" cy="216861"/>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355">
              <a:solidFill>
                <a:srgbClr val="FFFFFF"/>
              </a:solidFill>
            </a:endParaRPr>
          </a:p>
        </p:txBody>
      </p:sp>
      <p:sp>
        <p:nvSpPr>
          <p:cNvPr id="11" name="ZoneTexte 10"/>
          <p:cNvSpPr txBox="1"/>
          <p:nvPr/>
        </p:nvSpPr>
        <p:spPr>
          <a:xfrm>
            <a:off x="5079719" y="3822553"/>
            <a:ext cx="2768900" cy="707886"/>
          </a:xfrm>
          <a:prstGeom prst="rect">
            <a:avLst/>
          </a:prstGeom>
          <a:noFill/>
        </p:spPr>
        <p:txBody>
          <a:bodyPr wrap="none" rtlCol="0">
            <a:spAutoFit/>
          </a:bodyPr>
          <a:lstStyle/>
          <a:p>
            <a:r>
              <a:rPr lang="fr-FR" sz="2000" u="sng" dirty="0" smtClean="0">
                <a:solidFill>
                  <a:srgbClr val="00188F"/>
                </a:solidFill>
              </a:rPr>
              <a:t>Billions of long entries</a:t>
            </a:r>
            <a:r>
              <a:rPr lang="fr-FR" sz="2000" dirty="0" smtClean="0">
                <a:solidFill>
                  <a:srgbClr val="00188F"/>
                </a:solidFill>
              </a:rPr>
              <a:t> </a:t>
            </a:r>
            <a:endParaRPr lang="fr-FR" sz="2000" dirty="0">
              <a:solidFill>
                <a:srgbClr val="00188F"/>
              </a:solidFill>
            </a:endParaRPr>
          </a:p>
          <a:p>
            <a:r>
              <a:rPr lang="fr-FR" sz="2000" dirty="0">
                <a:solidFill>
                  <a:srgbClr val="00188F"/>
                </a:solidFill>
              </a:rPr>
              <a:t>(items / sessions / </a:t>
            </a:r>
            <a:r>
              <a:rPr lang="fr-FR" sz="2000" dirty="0" err="1">
                <a:solidFill>
                  <a:srgbClr val="00188F"/>
                </a:solidFill>
              </a:rPr>
              <a:t>etc</a:t>
            </a:r>
            <a:r>
              <a:rPr lang="fr-FR" sz="2000" dirty="0">
                <a:solidFill>
                  <a:srgbClr val="00188F"/>
                </a:solidFill>
              </a:rPr>
              <a:t>)</a:t>
            </a:r>
          </a:p>
        </p:txBody>
      </p:sp>
      <p:sp>
        <p:nvSpPr>
          <p:cNvPr id="12" name="Triangle isocèle 11"/>
          <p:cNvSpPr/>
          <p:nvPr/>
        </p:nvSpPr>
        <p:spPr>
          <a:xfrm rot="5400000">
            <a:off x="7714576" y="2814150"/>
            <a:ext cx="693954" cy="216861"/>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355">
              <a:solidFill>
                <a:srgbClr val="FFFFFF"/>
              </a:solidFill>
            </a:endParaRPr>
          </a:p>
        </p:txBody>
      </p:sp>
      <p:pic>
        <p:nvPicPr>
          <p:cNvPr id="13" name="Image 12"/>
          <p:cNvPicPr>
            <a:picLocks noChangeAspect="1"/>
          </p:cNvPicPr>
          <p:nvPr/>
        </p:nvPicPr>
        <p:blipFill>
          <a:blip r:embed="rId3"/>
          <a:stretch>
            <a:fillRect/>
          </a:stretch>
        </p:blipFill>
        <p:spPr>
          <a:xfrm>
            <a:off x="5405010" y="1816592"/>
            <a:ext cx="2006952" cy="2006952"/>
          </a:xfrm>
          <a:prstGeom prst="rect">
            <a:avLst/>
          </a:prstGeom>
        </p:spPr>
      </p:pic>
      <p:sp>
        <p:nvSpPr>
          <p:cNvPr id="14" name="ZoneTexte 13"/>
          <p:cNvSpPr txBox="1"/>
          <p:nvPr/>
        </p:nvSpPr>
        <p:spPr>
          <a:xfrm>
            <a:off x="8265528" y="3822553"/>
            <a:ext cx="3164905" cy="400110"/>
          </a:xfrm>
          <a:prstGeom prst="rect">
            <a:avLst/>
          </a:prstGeom>
          <a:noFill/>
        </p:spPr>
        <p:txBody>
          <a:bodyPr wrap="none" rtlCol="0">
            <a:spAutoFit/>
          </a:bodyPr>
          <a:lstStyle/>
          <a:p>
            <a:r>
              <a:rPr lang="fr-FR" sz="2000" dirty="0" err="1">
                <a:solidFill>
                  <a:srgbClr val="00188F"/>
                </a:solidFill>
              </a:rPr>
              <a:t>We</a:t>
            </a:r>
            <a:r>
              <a:rPr lang="fr-FR" sz="2000" dirty="0">
                <a:solidFill>
                  <a:srgbClr val="00188F"/>
                </a:solidFill>
              </a:rPr>
              <a:t> </a:t>
            </a:r>
            <a:r>
              <a:rPr lang="fr-FR" sz="2000" dirty="0" err="1" smtClean="0">
                <a:solidFill>
                  <a:srgbClr val="00188F"/>
                </a:solidFill>
              </a:rPr>
              <a:t>Then</a:t>
            </a:r>
            <a:r>
              <a:rPr lang="fr-FR" sz="2000" dirty="0" smtClean="0">
                <a:solidFill>
                  <a:srgbClr val="00188F"/>
                </a:solidFill>
              </a:rPr>
              <a:t> </a:t>
            </a:r>
            <a:r>
              <a:rPr lang="fr-FR" sz="2000" dirty="0" err="1" smtClean="0">
                <a:solidFill>
                  <a:srgbClr val="00188F"/>
                </a:solidFill>
              </a:rPr>
              <a:t>Analyze</a:t>
            </a:r>
            <a:r>
              <a:rPr lang="fr-FR" sz="2000" dirty="0" smtClean="0">
                <a:solidFill>
                  <a:srgbClr val="00188F"/>
                </a:solidFill>
              </a:rPr>
              <a:t> </a:t>
            </a:r>
            <a:r>
              <a:rPr lang="fr-FR" sz="2000" dirty="0">
                <a:solidFill>
                  <a:srgbClr val="00188F"/>
                </a:solidFill>
              </a:rPr>
              <a:t>the </a:t>
            </a:r>
            <a:r>
              <a:rPr lang="fr-FR" sz="2000" dirty="0" smtClean="0">
                <a:solidFill>
                  <a:srgbClr val="00188F"/>
                </a:solidFill>
              </a:rPr>
              <a:t>Data</a:t>
            </a:r>
            <a:endParaRPr lang="fr-FR" sz="2000" dirty="0">
              <a:solidFill>
                <a:srgbClr val="00188F"/>
              </a:solidFill>
            </a:endParaRPr>
          </a:p>
        </p:txBody>
      </p:sp>
      <p:sp>
        <p:nvSpPr>
          <p:cNvPr id="15" name="Demi-tour 14"/>
          <p:cNvSpPr/>
          <p:nvPr/>
        </p:nvSpPr>
        <p:spPr>
          <a:xfrm rot="10800000">
            <a:off x="2965326" y="4635781"/>
            <a:ext cx="6614252" cy="759013"/>
          </a:xfrm>
          <a:prstGeom prst="uturnArrow">
            <a:avLst>
              <a:gd name="adj1" fmla="val 25000"/>
              <a:gd name="adj2" fmla="val 25000"/>
              <a:gd name="adj3" fmla="val 25000"/>
              <a:gd name="adj4" fmla="val 43750"/>
              <a:gd name="adj5" fmla="val 96904"/>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355">
              <a:solidFill>
                <a:srgbClr val="FFFFFF"/>
              </a:solidFill>
            </a:endParaRPr>
          </a:p>
        </p:txBody>
      </p:sp>
      <p:sp>
        <p:nvSpPr>
          <p:cNvPr id="17" name="ZoneTexte 16"/>
          <p:cNvSpPr txBox="1"/>
          <p:nvPr/>
        </p:nvSpPr>
        <p:spPr>
          <a:xfrm>
            <a:off x="3832769" y="5503224"/>
            <a:ext cx="5204658" cy="830997"/>
          </a:xfrm>
          <a:prstGeom prst="rect">
            <a:avLst/>
          </a:prstGeom>
          <a:noFill/>
        </p:spPr>
        <p:txBody>
          <a:bodyPr wrap="square" rtlCol="0">
            <a:spAutoFit/>
          </a:bodyPr>
          <a:lstStyle/>
          <a:p>
            <a:pPr algn="ctr"/>
            <a:r>
              <a:rPr lang="fr-FR" sz="2400" dirty="0" err="1">
                <a:solidFill>
                  <a:srgbClr val="00188F"/>
                </a:solidFill>
              </a:rPr>
              <a:t>We</a:t>
            </a:r>
            <a:r>
              <a:rPr lang="fr-FR" sz="2400" dirty="0">
                <a:solidFill>
                  <a:srgbClr val="00188F"/>
                </a:solidFill>
              </a:rPr>
              <a:t> </a:t>
            </a:r>
            <a:r>
              <a:rPr lang="fr-FR" sz="2400" dirty="0" err="1">
                <a:solidFill>
                  <a:srgbClr val="00188F"/>
                </a:solidFill>
              </a:rPr>
              <a:t>improve</a:t>
            </a:r>
            <a:r>
              <a:rPr lang="fr-FR" sz="2400" dirty="0">
                <a:solidFill>
                  <a:srgbClr val="00188F"/>
                </a:solidFill>
              </a:rPr>
              <a:t> the </a:t>
            </a:r>
            <a:r>
              <a:rPr lang="fr-FR" sz="2400" dirty="0" err="1">
                <a:solidFill>
                  <a:srgbClr val="00188F"/>
                </a:solidFill>
              </a:rPr>
              <a:t>game</a:t>
            </a:r>
            <a:r>
              <a:rPr lang="fr-FR" sz="2400" dirty="0">
                <a:solidFill>
                  <a:srgbClr val="00188F"/>
                </a:solidFill>
              </a:rPr>
              <a:t> </a:t>
            </a:r>
            <a:r>
              <a:rPr lang="fr-FR" sz="2400" dirty="0" err="1">
                <a:solidFill>
                  <a:srgbClr val="00188F"/>
                </a:solidFill>
              </a:rPr>
              <a:t>every</a:t>
            </a:r>
            <a:r>
              <a:rPr lang="fr-FR" sz="2400" dirty="0">
                <a:solidFill>
                  <a:srgbClr val="00188F"/>
                </a:solidFill>
              </a:rPr>
              <a:t> </a:t>
            </a:r>
            <a:r>
              <a:rPr lang="fr-FR" sz="2400" dirty="0" err="1" smtClean="0">
                <a:solidFill>
                  <a:srgbClr val="00188F"/>
                </a:solidFill>
              </a:rPr>
              <a:t>week</a:t>
            </a:r>
            <a:endParaRPr lang="fr-FR" sz="2400" dirty="0">
              <a:solidFill>
                <a:srgbClr val="00188F"/>
              </a:solidFill>
            </a:endParaRPr>
          </a:p>
          <a:p>
            <a:pPr algn="ctr"/>
            <a:r>
              <a:rPr lang="fr-FR" sz="2400" dirty="0" err="1">
                <a:solidFill>
                  <a:srgbClr val="00188F"/>
                </a:solidFill>
              </a:rPr>
              <a:t>thanks</a:t>
            </a:r>
            <a:r>
              <a:rPr lang="fr-FR" sz="2400" dirty="0">
                <a:solidFill>
                  <a:srgbClr val="00188F"/>
                </a:solidFill>
              </a:rPr>
              <a:t> to Data </a:t>
            </a:r>
            <a:r>
              <a:rPr lang="fr-FR" sz="2400" dirty="0" err="1">
                <a:solidFill>
                  <a:srgbClr val="00188F"/>
                </a:solidFill>
              </a:rPr>
              <a:t>Analysis</a:t>
            </a:r>
            <a:endParaRPr lang="fr-FR" sz="2400" dirty="0">
              <a:solidFill>
                <a:srgbClr val="00188F"/>
              </a:solidFill>
            </a:endParaRPr>
          </a:p>
        </p:txBody>
      </p:sp>
      <p:pic>
        <p:nvPicPr>
          <p:cNvPr id="18" name="Image 17" descr="analysis-status-field-investigation-tma-icone-5063-128.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6844" y="1762376"/>
            <a:ext cx="1966121" cy="1966121"/>
          </a:xfrm>
          <a:prstGeom prst="rect">
            <a:avLst/>
          </a:prstGeom>
        </p:spPr>
      </p:pic>
      <p:pic>
        <p:nvPicPr>
          <p:cNvPr id="16" name="Picture 15"/>
          <p:cNvPicPr>
            <a:picLocks noChangeAspect="1"/>
          </p:cNvPicPr>
          <p:nvPr/>
        </p:nvPicPr>
        <p:blipFill>
          <a:blip r:embed="rId5"/>
          <a:stretch>
            <a:fillRect/>
          </a:stretch>
        </p:blipFill>
        <p:spPr>
          <a:xfrm>
            <a:off x="19713" y="284042"/>
            <a:ext cx="2191056" cy="866896"/>
          </a:xfrm>
          <a:prstGeom prst="rect">
            <a:avLst/>
          </a:prstGeom>
        </p:spPr>
      </p:pic>
    </p:spTree>
    <p:extLst>
      <p:ext uri="{BB962C8B-B14F-4D97-AF65-F5344CB8AC3E}">
        <p14:creationId xmlns:p14="http://schemas.microsoft.com/office/powerpoint/2010/main" val="65759697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4294967295"/>
          </p:nvPr>
        </p:nvSpPr>
        <p:spPr>
          <a:xfrm>
            <a:off x="274637" y="4925429"/>
            <a:ext cx="7239000" cy="379413"/>
          </a:xfrm>
          <a:prstGeom prst="rect">
            <a:avLst/>
          </a:prstGeom>
        </p:spPr>
        <p:txBody>
          <a:bodyPr>
            <a:noAutofit/>
          </a:bodyPr>
          <a:lstStyle/>
          <a:p>
            <a:r>
              <a:rPr lang="fr-FR" sz="2400" dirty="0" err="1" smtClean="0">
                <a:solidFill>
                  <a:schemeClr val="tx1"/>
                </a:solidFill>
              </a:rPr>
              <a:t>Players</a:t>
            </a:r>
            <a:r>
              <a:rPr lang="fr-FR" sz="2400" dirty="0" smtClean="0">
                <a:solidFill>
                  <a:schemeClr val="tx1"/>
                </a:solidFill>
              </a:rPr>
              <a:t> </a:t>
            </a:r>
            <a:r>
              <a:rPr lang="fr-FR" sz="2400" dirty="0" err="1" smtClean="0">
                <a:solidFill>
                  <a:schemeClr val="tx1"/>
                </a:solidFill>
              </a:rPr>
              <a:t>send</a:t>
            </a:r>
            <a:r>
              <a:rPr lang="fr-FR" sz="2400" dirty="0" smtClean="0">
                <a:solidFill>
                  <a:schemeClr val="tx1"/>
                </a:solidFill>
              </a:rPr>
              <a:t> </a:t>
            </a:r>
            <a:r>
              <a:rPr lang="fr-FR" sz="2400" dirty="0" err="1" smtClean="0">
                <a:solidFill>
                  <a:schemeClr val="tx1"/>
                </a:solidFill>
              </a:rPr>
              <a:t>events</a:t>
            </a:r>
            <a:r>
              <a:rPr lang="fr-FR" sz="2400" dirty="0" smtClean="0">
                <a:solidFill>
                  <a:schemeClr val="tx1"/>
                </a:solidFill>
              </a:rPr>
              <a:t> </a:t>
            </a:r>
            <a:r>
              <a:rPr lang="fr-FR" sz="2400" dirty="0" err="1" smtClean="0">
                <a:solidFill>
                  <a:schemeClr val="tx1"/>
                </a:solidFill>
              </a:rPr>
              <a:t>when</a:t>
            </a:r>
            <a:r>
              <a:rPr lang="fr-FR" sz="2400" dirty="0" smtClean="0">
                <a:solidFill>
                  <a:schemeClr val="tx1"/>
                </a:solidFill>
              </a:rPr>
              <a:t> </a:t>
            </a:r>
            <a:r>
              <a:rPr lang="fr-FR" sz="2400" dirty="0" err="1" smtClean="0">
                <a:solidFill>
                  <a:schemeClr val="tx1"/>
                </a:solidFill>
              </a:rPr>
              <a:t>they</a:t>
            </a:r>
            <a:r>
              <a:rPr lang="fr-FR" sz="2400" dirty="0" smtClean="0">
                <a:solidFill>
                  <a:schemeClr val="tx1"/>
                </a:solidFill>
              </a:rPr>
              <a:t> </a:t>
            </a:r>
            <a:r>
              <a:rPr lang="fr-FR" sz="2400" dirty="0" err="1" smtClean="0">
                <a:solidFill>
                  <a:schemeClr val="tx1"/>
                </a:solidFill>
              </a:rPr>
              <a:t>make</a:t>
            </a:r>
            <a:r>
              <a:rPr lang="fr-FR" sz="2400" dirty="0" smtClean="0">
                <a:solidFill>
                  <a:schemeClr val="tx1"/>
                </a:solidFill>
              </a:rPr>
              <a:t> </a:t>
            </a:r>
            <a:r>
              <a:rPr lang="fr-FR" sz="2400" dirty="0" err="1" smtClean="0">
                <a:solidFill>
                  <a:schemeClr val="tx1"/>
                </a:solidFill>
              </a:rPr>
              <a:t>any</a:t>
            </a:r>
            <a:r>
              <a:rPr lang="fr-FR" sz="2400" dirty="0" smtClean="0">
                <a:solidFill>
                  <a:schemeClr val="tx1"/>
                </a:solidFill>
              </a:rPr>
              <a:t> actions</a:t>
            </a:r>
            <a:endParaRPr lang="fr-FR" sz="2400" dirty="0">
              <a:solidFill>
                <a:schemeClr val="tx1"/>
              </a:solidFill>
            </a:endParaRPr>
          </a:p>
        </p:txBody>
      </p:sp>
      <p:sp>
        <p:nvSpPr>
          <p:cNvPr id="3" name="Espace réservé du numéro de diapositive 2"/>
          <p:cNvSpPr>
            <a:spLocks noGrp="1"/>
          </p:cNvSpPr>
          <p:nvPr>
            <p:ph type="sldNum" sz="quarter" idx="4294967295"/>
          </p:nvPr>
        </p:nvSpPr>
        <p:spPr>
          <a:xfrm>
            <a:off x="10267950" y="6208713"/>
            <a:ext cx="2168525" cy="371475"/>
          </a:xfrm>
          <a:prstGeom prst="rect">
            <a:avLst/>
          </a:prstGeom>
        </p:spPr>
        <p:txBody>
          <a:bodyPr/>
          <a:lstStyle/>
          <a:p>
            <a:fld id="{FC5838EA-9211-4C3F-8723-6288781C3C1F}" type="slidenum">
              <a:rPr lang="fr-FR" smtClean="0">
                <a:solidFill>
                  <a:srgbClr val="404040"/>
                </a:solidFill>
              </a:rPr>
              <a:pPr/>
              <a:t>18</a:t>
            </a:fld>
            <a:endParaRPr lang="fr-FR" dirty="0">
              <a:solidFill>
                <a:srgbClr val="404040"/>
              </a:solidFill>
            </a:endParaRPr>
          </a:p>
        </p:txBody>
      </p:sp>
      <p:sp>
        <p:nvSpPr>
          <p:cNvPr id="4" name="Titre 3"/>
          <p:cNvSpPr>
            <a:spLocks noGrp="1"/>
          </p:cNvSpPr>
          <p:nvPr>
            <p:ph type="title" idx="4294967295"/>
          </p:nvPr>
        </p:nvSpPr>
        <p:spPr>
          <a:xfrm>
            <a:off x="547688" y="295275"/>
            <a:ext cx="11888787" cy="917575"/>
          </a:xfrm>
        </p:spPr>
        <p:txBody>
          <a:bodyPr/>
          <a:lstStyle/>
          <a:p>
            <a:r>
              <a:rPr lang="fr-FR" dirty="0" smtClean="0"/>
              <a:t>           Data flow</a:t>
            </a:r>
            <a:endParaRPr lang="fr-FR" dirty="0"/>
          </a:p>
        </p:txBody>
      </p:sp>
      <p:pic>
        <p:nvPicPr>
          <p:cNvPr id="5" name="Image 4"/>
          <p:cNvPicPr>
            <a:picLocks noChangeAspect="1"/>
          </p:cNvPicPr>
          <p:nvPr/>
        </p:nvPicPr>
        <p:blipFill>
          <a:blip r:embed="rId2"/>
          <a:stretch>
            <a:fillRect/>
          </a:stretch>
        </p:blipFill>
        <p:spPr>
          <a:xfrm>
            <a:off x="274637" y="1285430"/>
            <a:ext cx="11625266" cy="3238534"/>
          </a:xfrm>
          <a:prstGeom prst="rect">
            <a:avLst/>
          </a:prstGeom>
        </p:spPr>
      </p:pic>
      <p:sp>
        <p:nvSpPr>
          <p:cNvPr id="7" name="Pentagone 6"/>
          <p:cNvSpPr/>
          <p:nvPr/>
        </p:nvSpPr>
        <p:spPr>
          <a:xfrm>
            <a:off x="1355342" y="5720776"/>
            <a:ext cx="9463856" cy="487937"/>
          </a:xfrm>
          <a:prstGeom prst="homePlat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fr-FR" sz="1355">
              <a:solidFill>
                <a:srgbClr val="404040"/>
              </a:solidFill>
            </a:endParaRPr>
          </a:p>
        </p:txBody>
      </p:sp>
      <p:sp>
        <p:nvSpPr>
          <p:cNvPr id="6" name="ZoneTexte 5"/>
          <p:cNvSpPr txBox="1"/>
          <p:nvPr/>
        </p:nvSpPr>
        <p:spPr>
          <a:xfrm>
            <a:off x="1383386" y="5792779"/>
            <a:ext cx="9407768" cy="369332"/>
          </a:xfrm>
          <a:prstGeom prst="rect">
            <a:avLst/>
          </a:prstGeom>
          <a:noFill/>
        </p:spPr>
        <p:txBody>
          <a:bodyPr wrap="none" rtlCol="0">
            <a:spAutoFit/>
          </a:bodyPr>
          <a:lstStyle/>
          <a:p>
            <a:r>
              <a:rPr lang="fr-FR" dirty="0">
                <a:solidFill>
                  <a:srgbClr val="404040">
                    <a:lumMod val="75000"/>
                    <a:lumOff val="25000"/>
                  </a:srgbClr>
                </a:solidFill>
              </a:rPr>
              <a:t>Application ID </a:t>
            </a:r>
            <a:r>
              <a:rPr lang="fr-FR" dirty="0">
                <a:solidFill>
                  <a:srgbClr val="00BCF2"/>
                </a:solidFill>
              </a:rPr>
              <a:t>|</a:t>
            </a:r>
            <a:r>
              <a:rPr lang="fr-FR" dirty="0">
                <a:solidFill>
                  <a:srgbClr val="404040">
                    <a:lumMod val="75000"/>
                    <a:lumOff val="25000"/>
                  </a:srgbClr>
                </a:solidFill>
              </a:rPr>
              <a:t> User ID </a:t>
            </a:r>
            <a:r>
              <a:rPr lang="fr-FR" dirty="0">
                <a:solidFill>
                  <a:srgbClr val="00BCF2"/>
                </a:solidFill>
              </a:rPr>
              <a:t>|</a:t>
            </a:r>
            <a:r>
              <a:rPr lang="fr-FR" dirty="0">
                <a:solidFill>
                  <a:srgbClr val="404040">
                    <a:lumMod val="75000"/>
                    <a:lumOff val="25000"/>
                  </a:srgbClr>
                </a:solidFill>
              </a:rPr>
              <a:t> </a:t>
            </a:r>
            <a:r>
              <a:rPr lang="fr-FR" dirty="0" err="1">
                <a:solidFill>
                  <a:srgbClr val="404040">
                    <a:lumMod val="75000"/>
                    <a:lumOff val="25000"/>
                  </a:srgbClr>
                </a:solidFill>
              </a:rPr>
              <a:t>Timestamp</a:t>
            </a:r>
            <a:r>
              <a:rPr lang="fr-FR" dirty="0">
                <a:solidFill>
                  <a:srgbClr val="404040">
                    <a:lumMod val="75000"/>
                    <a:lumOff val="25000"/>
                  </a:srgbClr>
                </a:solidFill>
              </a:rPr>
              <a:t> </a:t>
            </a:r>
            <a:r>
              <a:rPr lang="fr-FR" dirty="0">
                <a:solidFill>
                  <a:srgbClr val="00BCF2"/>
                </a:solidFill>
              </a:rPr>
              <a:t>|</a:t>
            </a:r>
            <a:r>
              <a:rPr lang="fr-FR" dirty="0">
                <a:solidFill>
                  <a:srgbClr val="404040">
                    <a:lumMod val="75000"/>
                    <a:lumOff val="25000"/>
                  </a:srgbClr>
                </a:solidFill>
              </a:rPr>
              <a:t> Service ID </a:t>
            </a:r>
            <a:r>
              <a:rPr lang="fr-FR" dirty="0">
                <a:solidFill>
                  <a:srgbClr val="00BCF2"/>
                </a:solidFill>
              </a:rPr>
              <a:t>|</a:t>
            </a:r>
            <a:r>
              <a:rPr lang="fr-FR" dirty="0">
                <a:solidFill>
                  <a:srgbClr val="404040">
                    <a:lumMod val="75000"/>
                    <a:lumOff val="25000"/>
                  </a:srgbClr>
                </a:solidFill>
              </a:rPr>
              <a:t> </a:t>
            </a:r>
            <a:r>
              <a:rPr lang="fr-FR" dirty="0" err="1">
                <a:solidFill>
                  <a:srgbClr val="404040">
                    <a:lumMod val="75000"/>
                    <a:lumOff val="25000"/>
                  </a:srgbClr>
                </a:solidFill>
              </a:rPr>
              <a:t>Device</a:t>
            </a:r>
            <a:r>
              <a:rPr lang="fr-FR" dirty="0">
                <a:solidFill>
                  <a:srgbClr val="404040">
                    <a:lumMod val="75000"/>
                    <a:lumOff val="25000"/>
                  </a:srgbClr>
                </a:solidFill>
              </a:rPr>
              <a:t> Type ID </a:t>
            </a:r>
            <a:r>
              <a:rPr lang="fr-FR" dirty="0">
                <a:solidFill>
                  <a:srgbClr val="00BCF2"/>
                </a:solidFill>
              </a:rPr>
              <a:t>|</a:t>
            </a:r>
            <a:r>
              <a:rPr lang="fr-FR" dirty="0">
                <a:solidFill>
                  <a:srgbClr val="404040">
                    <a:lumMod val="75000"/>
                    <a:lumOff val="25000"/>
                  </a:srgbClr>
                </a:solidFill>
              </a:rPr>
              <a:t> IP </a:t>
            </a:r>
            <a:r>
              <a:rPr lang="fr-FR" dirty="0" err="1">
                <a:solidFill>
                  <a:srgbClr val="404040">
                    <a:lumMod val="75000"/>
                    <a:lumOff val="25000"/>
                  </a:srgbClr>
                </a:solidFill>
              </a:rPr>
              <a:t>Addr</a:t>
            </a:r>
            <a:r>
              <a:rPr lang="fr-FR" dirty="0">
                <a:solidFill>
                  <a:srgbClr val="404040">
                    <a:lumMod val="75000"/>
                    <a:lumOff val="25000"/>
                  </a:srgbClr>
                </a:solidFill>
              </a:rPr>
              <a:t> </a:t>
            </a:r>
            <a:r>
              <a:rPr lang="fr-FR" dirty="0">
                <a:solidFill>
                  <a:srgbClr val="00BCF2"/>
                </a:solidFill>
              </a:rPr>
              <a:t>|</a:t>
            </a:r>
            <a:r>
              <a:rPr lang="fr-FR" dirty="0">
                <a:solidFill>
                  <a:srgbClr val="404040">
                    <a:lumMod val="75000"/>
                    <a:lumOff val="25000"/>
                  </a:srgbClr>
                </a:solidFill>
              </a:rPr>
              <a:t> Event ID </a:t>
            </a:r>
            <a:r>
              <a:rPr lang="fr-FR" dirty="0">
                <a:solidFill>
                  <a:srgbClr val="00BCF2"/>
                </a:solidFill>
              </a:rPr>
              <a:t>|</a:t>
            </a:r>
            <a:r>
              <a:rPr lang="fr-FR" dirty="0">
                <a:solidFill>
                  <a:srgbClr val="404040">
                    <a:lumMod val="75000"/>
                    <a:lumOff val="25000"/>
                  </a:srgbClr>
                </a:solidFill>
              </a:rPr>
              <a:t> Value</a:t>
            </a:r>
          </a:p>
        </p:txBody>
      </p:sp>
      <p:sp>
        <p:nvSpPr>
          <p:cNvPr id="9" name="TextBox 8"/>
          <p:cNvSpPr txBox="1"/>
          <p:nvPr/>
        </p:nvSpPr>
        <p:spPr>
          <a:xfrm>
            <a:off x="2576195" y="2864354"/>
            <a:ext cx="1813242" cy="627864"/>
          </a:xfrm>
          <a:prstGeom prst="rect">
            <a:avLst/>
          </a:prstGeom>
          <a:solidFill>
            <a:schemeClr val="bg1"/>
          </a:solidFill>
        </p:spPr>
        <p:txBody>
          <a:bodyPr wrap="square" lIns="182880" tIns="146304" rIns="182880" bIns="146304" rtlCol="0">
            <a:spAutoFit/>
          </a:bodyPr>
          <a:lstStyle/>
          <a:p>
            <a:pPr>
              <a:lnSpc>
                <a:spcPct val="90000"/>
              </a:lnSpc>
              <a:spcAft>
                <a:spcPts val="600"/>
              </a:spcAft>
            </a:pPr>
            <a:r>
              <a:rPr lang="en-US" sz="2400" dirty="0" smtClean="0">
                <a:gradFill>
                  <a:gsLst>
                    <a:gs pos="2917">
                      <a:srgbClr val="404040"/>
                    </a:gs>
                    <a:gs pos="30000">
                      <a:srgbClr val="404040"/>
                    </a:gs>
                  </a:gsLst>
                  <a:lin ang="5400000" scaled="0"/>
                </a:gradFill>
              </a:rPr>
              <a:t>WASB[s]://</a:t>
            </a:r>
          </a:p>
        </p:txBody>
      </p:sp>
      <p:pic>
        <p:nvPicPr>
          <p:cNvPr id="10" name="Picture 9"/>
          <p:cNvPicPr>
            <a:picLocks noChangeAspect="1"/>
          </p:cNvPicPr>
          <p:nvPr/>
        </p:nvPicPr>
        <p:blipFill>
          <a:blip r:embed="rId3"/>
          <a:stretch>
            <a:fillRect/>
          </a:stretch>
        </p:blipFill>
        <p:spPr>
          <a:xfrm>
            <a:off x="19713" y="284042"/>
            <a:ext cx="2191056" cy="866896"/>
          </a:xfrm>
          <a:prstGeom prst="rect">
            <a:avLst/>
          </a:prstGeom>
        </p:spPr>
      </p:pic>
    </p:spTree>
    <p:extLst>
      <p:ext uri="{BB962C8B-B14F-4D97-AF65-F5344CB8AC3E}">
        <p14:creationId xmlns:p14="http://schemas.microsoft.com/office/powerpoint/2010/main" val="226728370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 Same Side Corner Rectangle 73"/>
          <p:cNvSpPr/>
          <p:nvPr/>
        </p:nvSpPr>
        <p:spPr>
          <a:xfrm>
            <a:off x="2502" y="0"/>
            <a:ext cx="12431473" cy="6994524"/>
          </a:xfrm>
          <a:prstGeom prst="rect">
            <a:avLst/>
          </a:prstGeom>
          <a:solidFill>
            <a:schemeClr val="accent2"/>
          </a:solidFill>
          <a:ln w="10795" cap="flat" cmpd="sng" algn="ctr">
            <a:noFill/>
            <a:prstDash val="dash"/>
          </a:ln>
          <a:effectLst/>
        </p:spPr>
        <p:txBody>
          <a:bodyPr lIns="93260" tIns="93260" rIns="93260" bIns="93260" rtlCol="0" anchor="b"/>
          <a:lstStyle/>
          <a:p>
            <a:pPr defTabSz="932597">
              <a:lnSpc>
                <a:spcPct val="80000"/>
              </a:lnSpc>
            </a:pPr>
            <a:endParaRPr lang="en-US" sz="1836" kern="0" dirty="0">
              <a:ln>
                <a:solidFill>
                  <a:srgbClr val="FFFFFF">
                    <a:alpha val="0"/>
                  </a:srgbClr>
                </a:solidFill>
              </a:ln>
              <a:solidFill>
                <a:srgbClr val="FFFFFF"/>
              </a:solidFill>
              <a:latin typeface="Segoe UI Light" pitchFamily="34" charset="0"/>
              <a:cs typeface="Arial"/>
            </a:endParaRPr>
          </a:p>
        </p:txBody>
      </p:sp>
      <p:graphicFrame>
        <p:nvGraphicFramePr>
          <p:cNvPr id="4" name="Object 3" hidden="1"/>
          <p:cNvGraphicFramePr>
            <a:graphicFrameLocks noChangeAspect="1"/>
          </p:cNvGraphicFramePr>
          <p:nvPr>
            <p:custDataLst>
              <p:tags r:id="rId2"/>
            </p:custDataLst>
            <p:extLst/>
          </p:nvPr>
        </p:nvGraphicFramePr>
        <p:xfrm>
          <a:off x="2501" y="0"/>
          <a:ext cx="161910" cy="161910"/>
        </p:xfrm>
        <a:graphic>
          <a:graphicData uri="http://schemas.openxmlformats.org/presentationml/2006/ole">
            <mc:AlternateContent xmlns:mc="http://schemas.openxmlformats.org/markup-compatibility/2006">
              <mc:Choice xmlns:v="urn:schemas-microsoft-com:vml" Requires="v">
                <p:oleObj spid="_x0000_s6182" name="think-cell Slide" r:id="rId16" imgW="270" imgH="270" progId="TCLayout.ActiveDocument.1">
                  <p:embed/>
                </p:oleObj>
              </mc:Choice>
              <mc:Fallback>
                <p:oleObj name="think-cell Slide" r:id="rId16" imgW="270" imgH="270" progId="TCLayout.ActiveDocument.1">
                  <p:embed/>
                  <p:pic>
                    <p:nvPicPr>
                      <p:cNvPr id="0" name=""/>
                      <p:cNvPicPr/>
                      <p:nvPr/>
                    </p:nvPicPr>
                    <p:blipFill>
                      <a:blip r:embed="rId17"/>
                      <a:stretch>
                        <a:fillRect/>
                      </a:stretch>
                    </p:blipFill>
                    <p:spPr>
                      <a:xfrm>
                        <a:off x="2501" y="0"/>
                        <a:ext cx="161910" cy="161910"/>
                      </a:xfrm>
                      <a:prstGeom prst="rect">
                        <a:avLst/>
                      </a:prstGeom>
                    </p:spPr>
                  </p:pic>
                </p:oleObj>
              </mc:Fallback>
            </mc:AlternateContent>
          </a:graphicData>
        </a:graphic>
      </p:graphicFrame>
      <p:sp>
        <p:nvSpPr>
          <p:cNvPr id="79" name="TextBox 78"/>
          <p:cNvSpPr txBox="1"/>
          <p:nvPr/>
        </p:nvSpPr>
        <p:spPr>
          <a:xfrm>
            <a:off x="257697" y="6573531"/>
            <a:ext cx="4141239" cy="192135"/>
          </a:xfrm>
          <a:prstGeom prst="rect">
            <a:avLst/>
          </a:prstGeom>
          <a:noFill/>
        </p:spPr>
        <p:txBody>
          <a:bodyPr wrap="none" lIns="0" tIns="0" rIns="0" bIns="0" rtlCol="0" anchor="b" anchorCtr="0">
            <a:spAutoFit/>
          </a:bodyPr>
          <a:lstStyle/>
          <a:p>
            <a:pPr defTabSz="932597">
              <a:defRPr/>
            </a:pPr>
            <a:r>
              <a:rPr lang="en-US" sz="1224" kern="0" dirty="0">
                <a:ln>
                  <a:solidFill>
                    <a:srgbClr val="FFFFFF">
                      <a:alpha val="0"/>
                    </a:srgbClr>
                  </a:solidFill>
                </a:ln>
                <a:solidFill>
                  <a:srgbClr val="FFFFFF"/>
                </a:solidFill>
              </a:rPr>
              <a:t>Reference: </a:t>
            </a:r>
            <a:r>
              <a:rPr lang="en-US" sz="1224" u="sng" kern="0" dirty="0">
                <a:ln>
                  <a:solidFill>
                    <a:srgbClr val="FFFFFF">
                      <a:alpha val="0"/>
                    </a:srgbClr>
                  </a:solidFill>
                </a:ln>
                <a:solidFill>
                  <a:srgbClr val="FFFFFF"/>
                </a:solidFill>
              </a:rPr>
              <a:t>http://en.wikipedia.org/wiki/File:Hadoop_1.png </a:t>
            </a:r>
          </a:p>
        </p:txBody>
      </p:sp>
      <p:grpSp>
        <p:nvGrpSpPr>
          <p:cNvPr id="13" name="Group 12"/>
          <p:cNvGrpSpPr/>
          <p:nvPr/>
        </p:nvGrpSpPr>
        <p:grpSpPr>
          <a:xfrm>
            <a:off x="4574086" y="1538916"/>
            <a:ext cx="6329721" cy="4663017"/>
            <a:chOff x="4482353" y="2126379"/>
            <a:chExt cx="6206172" cy="4572000"/>
          </a:xfrm>
        </p:grpSpPr>
        <p:sp>
          <p:nvSpPr>
            <p:cNvPr id="76" name="TextBox 75"/>
            <p:cNvSpPr txBox="1"/>
            <p:nvPr/>
          </p:nvSpPr>
          <p:spPr>
            <a:xfrm>
              <a:off x="4482353" y="2970898"/>
              <a:ext cx="1581197" cy="639122"/>
            </a:xfrm>
            <a:prstGeom prst="rect">
              <a:avLst/>
            </a:prstGeom>
            <a:noFill/>
          </p:spPr>
          <p:txBody>
            <a:bodyPr wrap="square" rtlCol="0" anchor="ctr" anchorCtr="0">
              <a:spAutoFit/>
            </a:bodyPr>
            <a:lstStyle/>
            <a:p>
              <a:pPr algn="r" defTabSz="932597">
                <a:lnSpc>
                  <a:spcPct val="90000"/>
                </a:lnSpc>
                <a:defRPr/>
              </a:pPr>
              <a:r>
                <a:rPr lang="en-US" sz="2000" b="1" kern="0" dirty="0" err="1">
                  <a:ln>
                    <a:solidFill>
                      <a:srgbClr val="FFFFFF">
                        <a:alpha val="0"/>
                      </a:srgbClr>
                    </a:solidFill>
                  </a:ln>
                  <a:solidFill>
                    <a:srgbClr val="FFFFFF">
                      <a:alpha val="99000"/>
                    </a:srgbClr>
                  </a:solidFill>
                </a:rPr>
                <a:t>MapReduce</a:t>
              </a:r>
              <a:r>
                <a:rPr lang="en-US" sz="2000" b="1" kern="0" dirty="0">
                  <a:ln>
                    <a:solidFill>
                      <a:srgbClr val="FFFFFF">
                        <a:alpha val="0"/>
                      </a:srgbClr>
                    </a:solidFill>
                  </a:ln>
                  <a:solidFill>
                    <a:srgbClr val="FFFFFF">
                      <a:alpha val="99000"/>
                    </a:srgbClr>
                  </a:solidFill>
                </a:rPr>
                <a:t> </a:t>
              </a:r>
              <a:r>
                <a:rPr lang="en-US" sz="2040" kern="0" dirty="0">
                  <a:ln>
                    <a:solidFill>
                      <a:srgbClr val="FFFFFF">
                        <a:alpha val="0"/>
                      </a:srgbClr>
                    </a:solidFill>
                  </a:ln>
                  <a:solidFill>
                    <a:srgbClr val="FFFFFF">
                      <a:alpha val="99000"/>
                    </a:srgbClr>
                  </a:solidFill>
                </a:rPr>
                <a:t>Layer</a:t>
              </a:r>
            </a:p>
          </p:txBody>
        </p:sp>
        <p:sp>
          <p:nvSpPr>
            <p:cNvPr id="77" name="TextBox 76"/>
            <p:cNvSpPr txBox="1"/>
            <p:nvPr/>
          </p:nvSpPr>
          <p:spPr>
            <a:xfrm>
              <a:off x="4482354" y="5130541"/>
              <a:ext cx="1581196" cy="921528"/>
            </a:xfrm>
            <a:prstGeom prst="rect">
              <a:avLst/>
            </a:prstGeom>
            <a:noFill/>
          </p:spPr>
          <p:txBody>
            <a:bodyPr wrap="square" rtlCol="0" anchor="ctr" anchorCtr="0">
              <a:spAutoFit/>
            </a:bodyPr>
            <a:lstStyle/>
            <a:p>
              <a:pPr algn="r" defTabSz="932597">
                <a:lnSpc>
                  <a:spcPct val="90000"/>
                </a:lnSpc>
                <a:defRPr/>
              </a:pPr>
              <a:r>
                <a:rPr lang="en-US" sz="2040" b="1" kern="0" dirty="0" smtClean="0">
                  <a:ln>
                    <a:solidFill>
                      <a:srgbClr val="FFFFFF">
                        <a:alpha val="0"/>
                      </a:srgbClr>
                    </a:solidFill>
                  </a:ln>
                  <a:solidFill>
                    <a:srgbClr val="FFFFFF">
                      <a:alpha val="99000"/>
                    </a:srgbClr>
                  </a:solidFill>
                </a:rPr>
                <a:t>Distributed File System </a:t>
              </a:r>
              <a:r>
                <a:rPr lang="en-US" sz="2040" kern="0" dirty="0" smtClean="0">
                  <a:ln>
                    <a:solidFill>
                      <a:srgbClr val="FFFFFF">
                        <a:alpha val="0"/>
                      </a:srgbClr>
                    </a:solidFill>
                  </a:ln>
                  <a:solidFill>
                    <a:srgbClr val="FFFFFF">
                      <a:alpha val="99000"/>
                    </a:srgbClr>
                  </a:solidFill>
                </a:rPr>
                <a:t>Layer</a:t>
              </a:r>
              <a:endParaRPr lang="en-US" sz="2040" kern="0" dirty="0">
                <a:ln>
                  <a:solidFill>
                    <a:srgbClr val="FFFFFF">
                      <a:alpha val="0"/>
                    </a:srgbClr>
                  </a:solidFill>
                </a:ln>
                <a:solidFill>
                  <a:srgbClr val="FFFFFF">
                    <a:alpha val="99000"/>
                  </a:srgbClr>
                </a:solidFill>
              </a:endParaRPr>
            </a:p>
          </p:txBody>
        </p:sp>
        <p:grpSp>
          <p:nvGrpSpPr>
            <p:cNvPr id="5" name="Group 4"/>
            <p:cNvGrpSpPr/>
            <p:nvPr/>
          </p:nvGrpSpPr>
          <p:grpSpPr>
            <a:xfrm>
              <a:off x="6116525" y="2126379"/>
              <a:ext cx="4572000" cy="4572000"/>
              <a:chOff x="5508514" y="2126380"/>
              <a:chExt cx="5391713" cy="4462379"/>
            </a:xfrm>
          </p:grpSpPr>
          <p:sp>
            <p:nvSpPr>
              <p:cNvPr id="31" name="Rectangle 30"/>
              <p:cNvSpPr/>
              <p:nvPr>
                <p:custDataLst>
                  <p:tags r:id="rId4"/>
                </p:custDataLst>
              </p:nvPr>
            </p:nvSpPr>
            <p:spPr bwMode="auto">
              <a:xfrm>
                <a:off x="5508514" y="2126380"/>
                <a:ext cx="5391713" cy="446237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pPr>
                <a:endParaRPr lang="en-US" sz="1836" dirty="0">
                  <a:gradFill>
                    <a:gsLst>
                      <a:gs pos="0">
                        <a:srgbClr val="FFFFFF"/>
                      </a:gs>
                      <a:gs pos="100000">
                        <a:srgbClr val="FFFFFF"/>
                      </a:gs>
                    </a:gsLst>
                    <a:lin ang="5400000" scaled="0"/>
                  </a:gradFill>
                </a:endParaRPr>
              </a:p>
            </p:txBody>
          </p:sp>
          <p:sp>
            <p:nvSpPr>
              <p:cNvPr id="34" name="Round Same Side Corner Rectangle 73"/>
              <p:cNvSpPr/>
              <p:nvPr/>
            </p:nvSpPr>
            <p:spPr>
              <a:xfrm>
                <a:off x="8330739" y="2251432"/>
                <a:ext cx="2443120" cy="4212276"/>
              </a:xfrm>
              <a:prstGeom prst="rect">
                <a:avLst/>
              </a:prstGeom>
              <a:solidFill>
                <a:schemeClr val="accent2">
                  <a:lumMod val="20000"/>
                  <a:lumOff val="80000"/>
                </a:schemeClr>
              </a:solidFill>
              <a:ln w="9525" cap="flat" cmpd="sng" algn="ctr">
                <a:solidFill>
                  <a:schemeClr val="accent2"/>
                </a:solidFill>
                <a:prstDash val="solid"/>
                <a:tailEnd type="stealth" w="lg" len="lg"/>
              </a:ln>
              <a:effectLst/>
            </p:spPr>
            <p:txBody>
              <a:bodyPr rtlCol="0" anchor="ctr"/>
              <a:lstStyle/>
              <a:p>
                <a:pPr algn="ctr" defTabSz="932597">
                  <a:lnSpc>
                    <a:spcPct val="90000"/>
                  </a:lnSpc>
                  <a:defRPr/>
                </a:pPr>
                <a:endParaRPr lang="en-US" sz="1836" kern="0" dirty="0">
                  <a:ln>
                    <a:solidFill>
                      <a:srgbClr val="FFFFFF">
                        <a:alpha val="0"/>
                      </a:srgbClr>
                    </a:solidFill>
                  </a:ln>
                  <a:solidFill>
                    <a:sysClr val="window" lastClr="FFFFFF"/>
                  </a:solidFill>
                  <a:latin typeface="Calibri"/>
                </a:endParaRPr>
              </a:p>
            </p:txBody>
          </p:sp>
          <p:sp>
            <p:nvSpPr>
              <p:cNvPr id="72" name="Round Same Side Corner Rectangle 73"/>
              <p:cNvSpPr/>
              <p:nvPr>
                <p:custDataLst>
                  <p:tags r:id="rId5"/>
                </p:custDataLst>
              </p:nvPr>
            </p:nvSpPr>
            <p:spPr>
              <a:xfrm>
                <a:off x="5634882" y="2251432"/>
                <a:ext cx="2443120" cy="4212276"/>
              </a:xfrm>
              <a:prstGeom prst="rect">
                <a:avLst/>
              </a:prstGeom>
              <a:solidFill>
                <a:schemeClr val="accent2">
                  <a:lumMod val="20000"/>
                  <a:lumOff val="80000"/>
                </a:schemeClr>
              </a:solidFill>
              <a:ln w="9525" cap="flat" cmpd="sng" algn="ctr">
                <a:solidFill>
                  <a:schemeClr val="accent2"/>
                </a:solidFill>
                <a:prstDash val="solid"/>
                <a:tailEnd type="stealth" w="lg" len="lg"/>
              </a:ln>
              <a:effectLst/>
            </p:spPr>
            <p:txBody>
              <a:bodyPr rtlCol="0" anchor="ctr"/>
              <a:lstStyle/>
              <a:p>
                <a:pPr algn="ctr" defTabSz="932597">
                  <a:lnSpc>
                    <a:spcPct val="90000"/>
                  </a:lnSpc>
                  <a:defRPr/>
                </a:pPr>
                <a:endParaRPr lang="en-US" sz="1836" kern="0" dirty="0">
                  <a:ln>
                    <a:solidFill>
                      <a:srgbClr val="FFFFFF">
                        <a:alpha val="0"/>
                      </a:srgbClr>
                    </a:solidFill>
                  </a:ln>
                  <a:solidFill>
                    <a:sysClr val="window" lastClr="FFFFFF"/>
                  </a:solidFill>
                  <a:latin typeface="Calibri"/>
                </a:endParaRPr>
              </a:p>
            </p:txBody>
          </p:sp>
          <p:sp>
            <p:nvSpPr>
              <p:cNvPr id="35" name="Rectangle 34"/>
              <p:cNvSpPr/>
              <p:nvPr>
                <p:custDataLst>
                  <p:tags r:id="rId6"/>
                </p:custDataLst>
              </p:nvPr>
            </p:nvSpPr>
            <p:spPr>
              <a:xfrm>
                <a:off x="8499230" y="2377800"/>
                <a:ext cx="2106138" cy="758210"/>
              </a:xfrm>
              <a:prstGeom prst="rect">
                <a:avLst/>
              </a:prstGeom>
              <a:solidFill>
                <a:schemeClr val="accent2"/>
              </a:solid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lnSpc>
                    <a:spcPct val="90000"/>
                  </a:lnSpc>
                </a:pPr>
                <a:r>
                  <a:rPr lang="en-US" sz="1836" dirty="0">
                    <a:ln>
                      <a:solidFill>
                        <a:srgbClr val="FFFFFF">
                          <a:alpha val="0"/>
                        </a:srgbClr>
                      </a:solidFill>
                    </a:ln>
                    <a:solidFill>
                      <a:srgbClr val="FFFFFF"/>
                    </a:solidFill>
                  </a:rPr>
                  <a:t>Task tracker</a:t>
                </a:r>
              </a:p>
            </p:txBody>
          </p:sp>
          <p:cxnSp>
            <p:nvCxnSpPr>
              <p:cNvPr id="19" name="Straight Arrow Connector 18"/>
              <p:cNvCxnSpPr>
                <a:stCxn id="32" idx="2"/>
                <a:endCxn id="33" idx="0"/>
              </p:cNvCxnSpPr>
              <p:nvPr>
                <p:custDataLst>
                  <p:tags r:id="rId7"/>
                </p:custDataLst>
              </p:nvPr>
            </p:nvCxnSpPr>
            <p:spPr>
              <a:xfrm>
                <a:off x="6856442" y="3136010"/>
                <a:ext cx="0" cy="308900"/>
              </a:xfrm>
              <a:prstGeom prst="straightConnector1">
                <a:avLst/>
              </a:prstGeom>
              <a:ln w="28575">
                <a:solidFill>
                  <a:schemeClr val="bg2">
                    <a:lumMod val="50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32" name="Rectangle 31"/>
              <p:cNvSpPr/>
              <p:nvPr>
                <p:custDataLst>
                  <p:tags r:id="rId8"/>
                </p:custDataLst>
              </p:nvPr>
            </p:nvSpPr>
            <p:spPr>
              <a:xfrm>
                <a:off x="5803373" y="2377800"/>
                <a:ext cx="2106138" cy="758210"/>
              </a:xfrm>
              <a:prstGeom prst="rect">
                <a:avLst/>
              </a:prstGeom>
              <a:solidFill>
                <a:schemeClr val="accent2"/>
              </a:solid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lnSpc>
                    <a:spcPct val="90000"/>
                  </a:lnSpc>
                </a:pPr>
                <a:r>
                  <a:rPr lang="en-US" sz="1836" dirty="0">
                    <a:ln>
                      <a:solidFill>
                        <a:srgbClr val="FFFFFF">
                          <a:alpha val="0"/>
                        </a:srgbClr>
                      </a:solidFill>
                    </a:ln>
                    <a:solidFill>
                      <a:srgbClr val="FFFFFF"/>
                    </a:solidFill>
                  </a:rPr>
                  <a:t>Task tracker</a:t>
                </a:r>
              </a:p>
            </p:txBody>
          </p:sp>
          <p:sp>
            <p:nvSpPr>
              <p:cNvPr id="33" name="Rectangle 32"/>
              <p:cNvSpPr/>
              <p:nvPr>
                <p:custDataLst>
                  <p:tags r:id="rId9"/>
                </p:custDataLst>
              </p:nvPr>
            </p:nvSpPr>
            <p:spPr>
              <a:xfrm>
                <a:off x="5803373" y="3444910"/>
                <a:ext cx="2106138" cy="758210"/>
              </a:xfrm>
              <a:prstGeom prst="rect">
                <a:avLst/>
              </a:prstGeom>
              <a:solidFill>
                <a:schemeClr val="accent2"/>
              </a:solid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lnSpc>
                    <a:spcPct val="90000"/>
                  </a:lnSpc>
                </a:pPr>
                <a:r>
                  <a:rPr lang="en-US" sz="1836" dirty="0">
                    <a:ln>
                      <a:solidFill>
                        <a:srgbClr val="FFFFFF">
                          <a:alpha val="0"/>
                        </a:srgbClr>
                      </a:solidFill>
                    </a:ln>
                    <a:solidFill>
                      <a:srgbClr val="FFFFFF"/>
                    </a:solidFill>
                  </a:rPr>
                  <a:t>Job tracker</a:t>
                </a:r>
              </a:p>
            </p:txBody>
          </p:sp>
          <p:sp>
            <p:nvSpPr>
              <p:cNvPr id="37" name="Rectangle 36"/>
              <p:cNvSpPr/>
              <p:nvPr>
                <p:custDataLst>
                  <p:tags r:id="rId10"/>
                </p:custDataLst>
              </p:nvPr>
            </p:nvSpPr>
            <p:spPr>
              <a:xfrm>
                <a:off x="5803373" y="4512020"/>
                <a:ext cx="2106138" cy="758210"/>
              </a:xfrm>
              <a:prstGeom prst="rect">
                <a:avLst/>
              </a:prstGeom>
              <a:solidFill>
                <a:schemeClr val="accent2"/>
              </a:solid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lnSpc>
                    <a:spcPct val="90000"/>
                  </a:lnSpc>
                </a:pPr>
                <a:r>
                  <a:rPr lang="en-US" sz="1836" dirty="0">
                    <a:ln>
                      <a:solidFill>
                        <a:srgbClr val="FFFFFF">
                          <a:alpha val="0"/>
                        </a:srgbClr>
                      </a:solidFill>
                    </a:ln>
                    <a:solidFill>
                      <a:srgbClr val="FFFFFF"/>
                    </a:solidFill>
                  </a:rPr>
                  <a:t>Name node</a:t>
                </a:r>
              </a:p>
            </p:txBody>
          </p:sp>
          <p:sp>
            <p:nvSpPr>
              <p:cNvPr id="38" name="Rectangle 37"/>
              <p:cNvSpPr/>
              <p:nvPr>
                <p:custDataLst>
                  <p:tags r:id="rId11"/>
                </p:custDataLst>
              </p:nvPr>
            </p:nvSpPr>
            <p:spPr>
              <a:xfrm>
                <a:off x="5803373" y="5579129"/>
                <a:ext cx="2106138" cy="758210"/>
              </a:xfrm>
              <a:prstGeom prst="rect">
                <a:avLst/>
              </a:prstGeom>
              <a:solidFill>
                <a:schemeClr val="accent2"/>
              </a:solid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lnSpc>
                    <a:spcPct val="90000"/>
                  </a:lnSpc>
                </a:pPr>
                <a:r>
                  <a:rPr lang="en-US" sz="1836" dirty="0">
                    <a:ln>
                      <a:solidFill>
                        <a:srgbClr val="FFFFFF">
                          <a:alpha val="0"/>
                        </a:srgbClr>
                      </a:solidFill>
                    </a:ln>
                    <a:solidFill>
                      <a:srgbClr val="FFFFFF"/>
                    </a:solidFill>
                  </a:rPr>
                  <a:t>Data node</a:t>
                </a:r>
              </a:p>
            </p:txBody>
          </p:sp>
          <p:sp>
            <p:nvSpPr>
              <p:cNvPr id="39" name="Rectangle 38"/>
              <p:cNvSpPr/>
              <p:nvPr>
                <p:custDataLst>
                  <p:tags r:id="rId12"/>
                </p:custDataLst>
              </p:nvPr>
            </p:nvSpPr>
            <p:spPr>
              <a:xfrm>
                <a:off x="8499230" y="5579129"/>
                <a:ext cx="2106138" cy="758210"/>
              </a:xfrm>
              <a:prstGeom prst="rect">
                <a:avLst/>
              </a:prstGeom>
              <a:solidFill>
                <a:schemeClr val="accent2"/>
              </a:solid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lnSpc>
                    <a:spcPct val="90000"/>
                  </a:lnSpc>
                </a:pPr>
                <a:r>
                  <a:rPr lang="en-US" sz="1836" dirty="0">
                    <a:ln>
                      <a:solidFill>
                        <a:srgbClr val="FFFFFF">
                          <a:alpha val="0"/>
                        </a:srgbClr>
                      </a:solidFill>
                    </a:ln>
                    <a:solidFill>
                      <a:srgbClr val="FFFFFF"/>
                    </a:solidFill>
                  </a:rPr>
                  <a:t>Data node</a:t>
                </a:r>
              </a:p>
            </p:txBody>
          </p:sp>
          <p:cxnSp>
            <p:nvCxnSpPr>
              <p:cNvPr id="59" name="Straight Arrow Connector 58"/>
              <p:cNvCxnSpPr>
                <a:stCxn id="37" idx="2"/>
                <a:endCxn id="38" idx="0"/>
              </p:cNvCxnSpPr>
              <p:nvPr>
                <p:custDataLst>
                  <p:tags r:id="rId13"/>
                </p:custDataLst>
              </p:nvPr>
            </p:nvCxnSpPr>
            <p:spPr>
              <a:xfrm>
                <a:off x="6856442" y="5270229"/>
                <a:ext cx="0" cy="308900"/>
              </a:xfrm>
              <a:prstGeom prst="straightConnector1">
                <a:avLst/>
              </a:prstGeom>
              <a:ln w="28575">
                <a:solidFill>
                  <a:schemeClr val="bg2">
                    <a:lumMod val="50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8" name="Elbow Connector 7"/>
              <p:cNvCxnSpPr>
                <a:stCxn id="33" idx="3"/>
                <a:endCxn id="35" idx="2"/>
              </p:cNvCxnSpPr>
              <p:nvPr/>
            </p:nvCxnSpPr>
            <p:spPr>
              <a:xfrm flipV="1">
                <a:off x="7909511" y="3136010"/>
                <a:ext cx="1642788" cy="688005"/>
              </a:xfrm>
              <a:prstGeom prst="bentConnector2">
                <a:avLst/>
              </a:prstGeom>
              <a:ln w="28575">
                <a:solidFill>
                  <a:schemeClr val="bg2">
                    <a:lumMod val="50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2" name="Elbow Connector 11"/>
              <p:cNvCxnSpPr>
                <a:stCxn id="37" idx="3"/>
                <a:endCxn id="39" idx="0"/>
              </p:cNvCxnSpPr>
              <p:nvPr/>
            </p:nvCxnSpPr>
            <p:spPr>
              <a:xfrm>
                <a:off x="7909511" y="4891124"/>
                <a:ext cx="1642788" cy="688005"/>
              </a:xfrm>
              <a:prstGeom prst="bentConnector2">
                <a:avLst/>
              </a:prstGeom>
              <a:ln w="28575">
                <a:solidFill>
                  <a:schemeClr val="bg2">
                    <a:lumMod val="50000"/>
                  </a:schemeClr>
                </a:solidFill>
                <a:tailEnd type="stealth" w="lg" len="lg"/>
              </a:ln>
            </p:spPr>
            <p:style>
              <a:lnRef idx="1">
                <a:schemeClr val="accent1"/>
              </a:lnRef>
              <a:fillRef idx="0">
                <a:schemeClr val="accent1"/>
              </a:fillRef>
              <a:effectRef idx="0">
                <a:schemeClr val="accent1"/>
              </a:effectRef>
              <a:fontRef idx="minor">
                <a:schemeClr val="tx1"/>
              </a:fontRef>
            </p:style>
          </p:cxnSp>
        </p:grpSp>
      </p:grpSp>
      <p:pic>
        <p:nvPicPr>
          <p:cNvPr id="79892" name="Picture 20" descr="C:\Users\Justin\Desktop\_Work_in_Progress\_MS\1444\hadoop rev.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553651" y="2599525"/>
            <a:ext cx="3239999" cy="243000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4750612" y="3870425"/>
            <a:ext cx="6153195" cy="0"/>
            <a:chOff x="4655433" y="4357570"/>
            <a:chExt cx="6033092" cy="0"/>
          </a:xfrm>
        </p:grpSpPr>
        <p:cxnSp>
          <p:nvCxnSpPr>
            <p:cNvPr id="20" name="Straight Connector 19"/>
            <p:cNvCxnSpPr/>
            <p:nvPr/>
          </p:nvCxnSpPr>
          <p:spPr>
            <a:xfrm>
              <a:off x="4655433" y="4357570"/>
              <a:ext cx="1438979" cy="0"/>
            </a:xfrm>
            <a:prstGeom prst="line">
              <a:avLst/>
            </a:prstGeom>
            <a:ln w="952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116525" y="4357570"/>
              <a:ext cx="4572000" cy="0"/>
            </a:xfrm>
            <a:prstGeom prst="line">
              <a:avLst/>
            </a:prstGeom>
            <a:ln w="9525">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sp>
        <p:nvSpPr>
          <p:cNvPr id="27" name="Title 1"/>
          <p:cNvSpPr txBox="1">
            <a:spLocks/>
          </p:cNvSpPr>
          <p:nvPr>
            <p:custDataLst>
              <p:tags r:id="rId3"/>
            </p:custDataLst>
          </p:nvPr>
        </p:nvSpPr>
        <p:spPr>
          <a:xfrm>
            <a:off x="257697" y="233151"/>
            <a:ext cx="11370961" cy="777893"/>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sz="5507" dirty="0" smtClean="0">
                <a:solidFill>
                  <a:srgbClr val="FFFFFF">
                    <a:alpha val="99000"/>
                  </a:srgbClr>
                </a:solidFill>
              </a:rPr>
              <a:t>Review: Hadoop </a:t>
            </a:r>
            <a:r>
              <a:rPr sz="5507" dirty="0">
                <a:solidFill>
                  <a:srgbClr val="FFFFFF">
                    <a:alpha val="99000"/>
                  </a:srgbClr>
                </a:solidFill>
              </a:rPr>
              <a:t>Distributed Architecture</a:t>
            </a:r>
            <a:endParaRPr sz="3672" dirty="0">
              <a:solidFill>
                <a:srgbClr val="7FBA00"/>
              </a:solidFill>
            </a:endParaRPr>
          </a:p>
        </p:txBody>
      </p:sp>
    </p:spTree>
    <p:extLst>
      <p:ext uri="{BB962C8B-B14F-4D97-AF65-F5344CB8AC3E}">
        <p14:creationId xmlns:p14="http://schemas.microsoft.com/office/powerpoint/2010/main" val="17226199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79892"/>
                                        </p:tgtEl>
                                        <p:attrNameLst>
                                          <p:attrName>style.visibility</p:attrName>
                                        </p:attrNameLst>
                                      </p:cBhvr>
                                      <p:to>
                                        <p:strVal val="visible"/>
                                      </p:to>
                                    </p:set>
                                    <p:animEffect transition="in" filter="fade">
                                      <p:cBhvr>
                                        <p:cTn id="7" dur="500"/>
                                        <p:tgtEl>
                                          <p:spTgt spid="79892"/>
                                        </p:tgtEl>
                                      </p:cBhvr>
                                    </p:animEffect>
                                  </p:childTnLst>
                                </p:cTn>
                              </p:par>
                              <p:par>
                                <p:cTn id="8" presetID="22" presetClass="entr" presetSubtype="8" fill="hold" nodeType="withEffect">
                                  <p:stCondLst>
                                    <p:cond delay="100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par>
                                <p:cTn id="11" presetID="10" presetClass="entr" presetSubtype="0" fill="hold" nodeType="withEffect">
                                  <p:stCondLst>
                                    <p:cond delay="125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2"/>
          </p:nvPr>
        </p:nvSpPr>
        <p:spPr>
          <a:xfrm>
            <a:off x="276225" y="5783263"/>
            <a:ext cx="11885613" cy="903287"/>
          </a:xfrm>
        </p:spPr>
        <p:txBody>
          <a:bodyPr/>
          <a:lstStyle/>
          <a:p>
            <a:r>
              <a:rPr lang="en-US" dirty="0" smtClean="0"/>
              <a:t>Wenming Ye      </a:t>
            </a:r>
            <a:r>
              <a:rPr lang="en-US" b="1" dirty="0" smtClean="0"/>
              <a:t>@</a:t>
            </a:r>
            <a:r>
              <a:rPr lang="en-US" b="1" dirty="0" err="1" smtClean="0"/>
              <a:t>wenmingye</a:t>
            </a:r>
            <a:endParaRPr lang="en-US" b="1" dirty="0" smtClean="0"/>
          </a:p>
          <a:p>
            <a:r>
              <a:rPr lang="en-US" dirty="0" smtClean="0"/>
              <a:t>Sr. Research Program Manager   </a:t>
            </a:r>
          </a:p>
          <a:p>
            <a:r>
              <a:rPr lang="en-US" dirty="0"/>
              <a:t>2-645</a:t>
            </a:r>
          </a:p>
        </p:txBody>
      </p:sp>
      <p:sp>
        <p:nvSpPr>
          <p:cNvPr id="2" name="Title 1"/>
          <p:cNvSpPr>
            <a:spLocks noGrp="1"/>
          </p:cNvSpPr>
          <p:nvPr>
            <p:ph type="ctrTitle"/>
          </p:nvPr>
        </p:nvSpPr>
        <p:spPr/>
        <p:txBody>
          <a:bodyPr/>
          <a:lstStyle/>
          <a:p>
            <a:r>
              <a:rPr lang="en-US" dirty="0"/>
              <a:t>Using big data to advance </a:t>
            </a:r>
            <a:r>
              <a:rPr lang="en-US" dirty="0" smtClean="0"/>
              <a:t>your </a:t>
            </a:r>
            <a:br>
              <a:rPr lang="en-US" dirty="0" smtClean="0"/>
            </a:br>
            <a:r>
              <a:rPr lang="en-US" dirty="0" smtClean="0"/>
              <a:t>cloud </a:t>
            </a:r>
            <a:r>
              <a:rPr lang="en-US" dirty="0"/>
              <a:t>service + device solutions</a:t>
            </a:r>
          </a:p>
        </p:txBody>
      </p:sp>
      <p:sp>
        <p:nvSpPr>
          <p:cNvPr id="5" name="Text Placeholder 5"/>
          <p:cNvSpPr txBox="1">
            <a:spLocks/>
          </p:cNvSpPr>
          <p:nvPr/>
        </p:nvSpPr>
        <p:spPr>
          <a:xfrm>
            <a:off x="274702" y="307621"/>
            <a:ext cx="3656013" cy="572464"/>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dirty="0" smtClean="0"/>
              <a:t>2-645</a:t>
            </a:r>
            <a:endParaRPr lang="en-US" sz="2000" dirty="0"/>
          </a:p>
        </p:txBody>
      </p:sp>
    </p:spTree>
    <p:extLst>
      <p:ext uri="{BB962C8B-B14F-4D97-AF65-F5344CB8AC3E}">
        <p14:creationId xmlns:p14="http://schemas.microsoft.com/office/powerpoint/2010/main" val="2726123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custDataLst>
              <p:tags r:id="rId1"/>
            </p:custDataLst>
          </p:nvPr>
        </p:nvSpPr>
        <p:spPr bwMode="auto">
          <a:xfrm>
            <a:off x="494709" y="1164135"/>
            <a:ext cx="11447057" cy="522257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93260" rIns="93256" bIns="46628" numCol="1" rtlCol="0" anchor="t" anchorCtr="0" compatLnSpc="1">
            <a:prstTxWarp prst="textNoShape">
              <a:avLst/>
            </a:prstTxWarp>
          </a:bodyPr>
          <a:lstStyle/>
          <a:p>
            <a:pPr algn="ctr" fontAlgn="base">
              <a:lnSpc>
                <a:spcPct val="90000"/>
              </a:lnSpc>
              <a:spcBef>
                <a:spcPct val="20000"/>
              </a:spcBef>
              <a:spcAft>
                <a:spcPct val="0"/>
              </a:spcAft>
              <a:buSzPct val="80000"/>
            </a:pPr>
            <a:r>
              <a:rPr lang="en-US" sz="2040" b="1" dirty="0">
                <a:ln>
                  <a:solidFill>
                    <a:srgbClr val="FFFFFF">
                      <a:alpha val="0"/>
                    </a:srgbClr>
                  </a:solidFill>
                </a:ln>
                <a:solidFill>
                  <a:srgbClr val="595959"/>
                </a:solidFill>
              </a:rPr>
              <a:t>FIRST, STORE THE DATA</a:t>
            </a:r>
          </a:p>
        </p:txBody>
      </p:sp>
      <p:sp>
        <p:nvSpPr>
          <p:cNvPr id="183" name="Rectangle 182"/>
          <p:cNvSpPr/>
          <p:nvPr/>
        </p:nvSpPr>
        <p:spPr bwMode="auto">
          <a:xfrm>
            <a:off x="6171564" y="1918094"/>
            <a:ext cx="4102526" cy="410252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182" name="Group 181"/>
          <p:cNvGrpSpPr/>
          <p:nvPr/>
        </p:nvGrpSpPr>
        <p:grpSpPr>
          <a:xfrm>
            <a:off x="6486446" y="4196715"/>
            <a:ext cx="1511235" cy="1720189"/>
            <a:chOff x="6116086" y="4114800"/>
            <a:chExt cx="1481737" cy="1686613"/>
          </a:xfrm>
        </p:grpSpPr>
        <p:grpSp>
          <p:nvGrpSpPr>
            <p:cNvPr id="174" name="Group 173"/>
            <p:cNvGrpSpPr/>
            <p:nvPr/>
          </p:nvGrpSpPr>
          <p:grpSpPr>
            <a:xfrm>
              <a:off x="6116086" y="4114800"/>
              <a:ext cx="1481737" cy="1686613"/>
              <a:chOff x="6116086" y="4114800"/>
              <a:chExt cx="1481737" cy="1686613"/>
            </a:xfrm>
          </p:grpSpPr>
          <p:sp>
            <p:nvSpPr>
              <p:cNvPr id="149" name="TextBox 148"/>
              <p:cNvSpPr txBox="1"/>
              <p:nvPr/>
            </p:nvSpPr>
            <p:spPr>
              <a:xfrm>
                <a:off x="6424026" y="5550254"/>
                <a:ext cx="973758" cy="251159"/>
              </a:xfrm>
              <a:prstGeom prst="rect">
                <a:avLst/>
              </a:prstGeom>
              <a:noFill/>
            </p:spPr>
            <p:txBody>
              <a:bodyPr wrap="square" lIns="0" tIns="0" rIns="0" bIns="0" rtlCol="0">
                <a:spAutoFit/>
              </a:bodyPr>
              <a:lstStyle/>
              <a:p>
                <a:pPr algn="ctr">
                  <a:lnSpc>
                    <a:spcPct val="80000"/>
                  </a:lnSpc>
                  <a:spcBef>
                    <a:spcPct val="20000"/>
                  </a:spcBef>
                  <a:buSzPct val="80000"/>
                </a:pPr>
                <a:r>
                  <a:rPr lang="en-US" sz="2040" dirty="0">
                    <a:solidFill>
                      <a:srgbClr val="404040">
                        <a:lumMod val="75000"/>
                        <a:lumOff val="25000"/>
                        <a:alpha val="99000"/>
                      </a:srgbClr>
                    </a:solidFill>
                  </a:rPr>
                  <a:t>Server</a:t>
                </a:r>
              </a:p>
            </p:txBody>
          </p:sp>
          <p:sp>
            <p:nvSpPr>
              <p:cNvPr id="151" name="Round Same Side Corner Rectangle 150"/>
              <p:cNvSpPr/>
              <p:nvPr/>
            </p:nvSpPr>
            <p:spPr bwMode="auto">
              <a:xfrm rot="5400000">
                <a:off x="6223986" y="4114800"/>
                <a:ext cx="1373838" cy="1373837"/>
              </a:xfrm>
              <a:prstGeom prst="round2SameRect">
                <a:avLst>
                  <a:gd name="adj1" fmla="val 5548"/>
                  <a:gd name="adj2" fmla="val 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52" name="Round Same Side Corner Rectangle 151"/>
              <p:cNvSpPr/>
              <p:nvPr/>
            </p:nvSpPr>
            <p:spPr bwMode="auto">
              <a:xfrm rot="16200000">
                <a:off x="6061862" y="4239941"/>
                <a:ext cx="243627" cy="135179"/>
              </a:xfrm>
              <a:prstGeom prst="round2Same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53" name="Round Same Side Corner Rectangle 152"/>
              <p:cNvSpPr/>
              <p:nvPr/>
            </p:nvSpPr>
            <p:spPr bwMode="auto">
              <a:xfrm rot="16200000">
                <a:off x="6061863" y="5200920"/>
                <a:ext cx="243627" cy="135179"/>
              </a:xfrm>
              <a:prstGeom prst="round2Same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146" name="Freeform 27"/>
            <p:cNvSpPr>
              <a:spLocks noEditPoints="1"/>
            </p:cNvSpPr>
            <p:nvPr/>
          </p:nvSpPr>
          <p:spPr bwMode="auto">
            <a:xfrm>
              <a:off x="6408488" y="4205136"/>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43" name="Freeform 27"/>
            <p:cNvSpPr>
              <a:spLocks noEditPoints="1"/>
            </p:cNvSpPr>
            <p:nvPr/>
          </p:nvSpPr>
          <p:spPr bwMode="auto">
            <a:xfrm>
              <a:off x="6408488" y="4631383"/>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44" name="Freeform 27"/>
            <p:cNvSpPr>
              <a:spLocks noEditPoints="1"/>
            </p:cNvSpPr>
            <p:nvPr/>
          </p:nvSpPr>
          <p:spPr bwMode="auto">
            <a:xfrm>
              <a:off x="6777703" y="4631383"/>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40" name="Freeform 27"/>
            <p:cNvSpPr>
              <a:spLocks noEditPoints="1"/>
            </p:cNvSpPr>
            <p:nvPr/>
          </p:nvSpPr>
          <p:spPr bwMode="auto">
            <a:xfrm>
              <a:off x="6408488" y="5057631"/>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41" name="Freeform 27"/>
            <p:cNvSpPr>
              <a:spLocks noEditPoints="1"/>
            </p:cNvSpPr>
            <p:nvPr/>
          </p:nvSpPr>
          <p:spPr bwMode="auto">
            <a:xfrm>
              <a:off x="6777703" y="5057631"/>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42" name="Freeform 27"/>
            <p:cNvSpPr>
              <a:spLocks noEditPoints="1"/>
            </p:cNvSpPr>
            <p:nvPr/>
          </p:nvSpPr>
          <p:spPr bwMode="auto">
            <a:xfrm>
              <a:off x="7146918" y="5057631"/>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grpSp>
      <p:grpSp>
        <p:nvGrpSpPr>
          <p:cNvPr id="181" name="Group 180"/>
          <p:cNvGrpSpPr/>
          <p:nvPr/>
        </p:nvGrpSpPr>
        <p:grpSpPr>
          <a:xfrm>
            <a:off x="8382602" y="2069361"/>
            <a:ext cx="1511235" cy="1720189"/>
            <a:chOff x="7975231" y="2028969"/>
            <a:chExt cx="1481737" cy="1686613"/>
          </a:xfrm>
        </p:grpSpPr>
        <p:grpSp>
          <p:nvGrpSpPr>
            <p:cNvPr id="177" name="Group 176"/>
            <p:cNvGrpSpPr/>
            <p:nvPr/>
          </p:nvGrpSpPr>
          <p:grpSpPr>
            <a:xfrm>
              <a:off x="7975231" y="2028969"/>
              <a:ext cx="1481737" cy="1686613"/>
              <a:chOff x="7975231" y="2028969"/>
              <a:chExt cx="1481737" cy="1686613"/>
            </a:xfrm>
          </p:grpSpPr>
          <p:sp>
            <p:nvSpPr>
              <p:cNvPr id="129" name="TextBox 128"/>
              <p:cNvSpPr txBox="1"/>
              <p:nvPr/>
            </p:nvSpPr>
            <p:spPr>
              <a:xfrm>
                <a:off x="8283171" y="3464423"/>
                <a:ext cx="973758" cy="251159"/>
              </a:xfrm>
              <a:prstGeom prst="rect">
                <a:avLst/>
              </a:prstGeom>
              <a:noFill/>
            </p:spPr>
            <p:txBody>
              <a:bodyPr wrap="square" lIns="0" tIns="0" rIns="0" bIns="0" rtlCol="0">
                <a:spAutoFit/>
              </a:bodyPr>
              <a:lstStyle/>
              <a:p>
                <a:pPr algn="ctr">
                  <a:lnSpc>
                    <a:spcPct val="80000"/>
                  </a:lnSpc>
                  <a:spcBef>
                    <a:spcPct val="20000"/>
                  </a:spcBef>
                  <a:buSzPct val="80000"/>
                </a:pPr>
                <a:r>
                  <a:rPr lang="en-US" sz="2040" dirty="0">
                    <a:solidFill>
                      <a:srgbClr val="404040">
                        <a:lumMod val="75000"/>
                        <a:lumOff val="25000"/>
                        <a:alpha val="99000"/>
                      </a:srgbClr>
                    </a:solidFill>
                  </a:rPr>
                  <a:t>Server</a:t>
                </a:r>
              </a:p>
            </p:txBody>
          </p:sp>
          <p:sp>
            <p:nvSpPr>
              <p:cNvPr id="131" name="Round Same Side Corner Rectangle 130"/>
              <p:cNvSpPr/>
              <p:nvPr/>
            </p:nvSpPr>
            <p:spPr bwMode="auto">
              <a:xfrm rot="5400000">
                <a:off x="8083131" y="2028969"/>
                <a:ext cx="1373838" cy="1373837"/>
              </a:xfrm>
              <a:prstGeom prst="round2SameRect">
                <a:avLst>
                  <a:gd name="adj1" fmla="val 5548"/>
                  <a:gd name="adj2" fmla="val 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2" name="Round Same Side Corner Rectangle 131"/>
              <p:cNvSpPr/>
              <p:nvPr/>
            </p:nvSpPr>
            <p:spPr bwMode="auto">
              <a:xfrm rot="16200000">
                <a:off x="7921007" y="2154110"/>
                <a:ext cx="243627" cy="135179"/>
              </a:xfrm>
              <a:prstGeom prst="round2Same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3" name="Round Same Side Corner Rectangle 132"/>
              <p:cNvSpPr/>
              <p:nvPr/>
            </p:nvSpPr>
            <p:spPr bwMode="auto">
              <a:xfrm rot="16200000">
                <a:off x="7921008" y="3115089"/>
                <a:ext cx="243627" cy="135179"/>
              </a:xfrm>
              <a:prstGeom prst="round2Same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126" name="Freeform 27"/>
            <p:cNvSpPr>
              <a:spLocks noEditPoints="1"/>
            </p:cNvSpPr>
            <p:nvPr/>
          </p:nvSpPr>
          <p:spPr bwMode="auto">
            <a:xfrm>
              <a:off x="8267633" y="2119305"/>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23" name="Freeform 27"/>
            <p:cNvSpPr>
              <a:spLocks noEditPoints="1"/>
            </p:cNvSpPr>
            <p:nvPr/>
          </p:nvSpPr>
          <p:spPr bwMode="auto">
            <a:xfrm>
              <a:off x="8267633" y="2545552"/>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24" name="Freeform 27"/>
            <p:cNvSpPr>
              <a:spLocks noEditPoints="1"/>
            </p:cNvSpPr>
            <p:nvPr/>
          </p:nvSpPr>
          <p:spPr bwMode="auto">
            <a:xfrm>
              <a:off x="8636848" y="2545552"/>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20" name="Freeform 27"/>
            <p:cNvSpPr>
              <a:spLocks noEditPoints="1"/>
            </p:cNvSpPr>
            <p:nvPr/>
          </p:nvSpPr>
          <p:spPr bwMode="auto">
            <a:xfrm>
              <a:off x="8267633" y="2971800"/>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21" name="Freeform 27"/>
            <p:cNvSpPr>
              <a:spLocks noEditPoints="1"/>
            </p:cNvSpPr>
            <p:nvPr/>
          </p:nvSpPr>
          <p:spPr bwMode="auto">
            <a:xfrm>
              <a:off x="8636848" y="2971800"/>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22" name="Freeform 27"/>
            <p:cNvSpPr>
              <a:spLocks noEditPoints="1"/>
            </p:cNvSpPr>
            <p:nvPr/>
          </p:nvSpPr>
          <p:spPr bwMode="auto">
            <a:xfrm>
              <a:off x="9006063" y="2971800"/>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grpSp>
      <p:grpSp>
        <p:nvGrpSpPr>
          <p:cNvPr id="178" name="Group 177"/>
          <p:cNvGrpSpPr/>
          <p:nvPr/>
        </p:nvGrpSpPr>
        <p:grpSpPr>
          <a:xfrm>
            <a:off x="6486446" y="2069361"/>
            <a:ext cx="1511235" cy="1720189"/>
            <a:chOff x="6116086" y="2028969"/>
            <a:chExt cx="1481737" cy="1686613"/>
          </a:xfrm>
        </p:grpSpPr>
        <p:sp>
          <p:nvSpPr>
            <p:cNvPr id="66" name="TextBox 65"/>
            <p:cNvSpPr txBox="1"/>
            <p:nvPr/>
          </p:nvSpPr>
          <p:spPr>
            <a:xfrm>
              <a:off x="6424026" y="3464423"/>
              <a:ext cx="973758" cy="251159"/>
            </a:xfrm>
            <a:prstGeom prst="rect">
              <a:avLst/>
            </a:prstGeom>
            <a:noFill/>
          </p:spPr>
          <p:txBody>
            <a:bodyPr wrap="square" lIns="0" tIns="0" rIns="0" bIns="0" rtlCol="0">
              <a:spAutoFit/>
            </a:bodyPr>
            <a:lstStyle/>
            <a:p>
              <a:pPr algn="ctr">
                <a:lnSpc>
                  <a:spcPct val="80000"/>
                </a:lnSpc>
                <a:spcBef>
                  <a:spcPct val="20000"/>
                </a:spcBef>
                <a:buSzPct val="80000"/>
              </a:pPr>
              <a:r>
                <a:rPr lang="en-US" sz="2040" dirty="0">
                  <a:solidFill>
                    <a:srgbClr val="404040">
                      <a:lumMod val="75000"/>
                      <a:lumOff val="25000"/>
                      <a:alpha val="99000"/>
                    </a:srgbClr>
                  </a:solidFill>
                </a:rPr>
                <a:t>Server</a:t>
              </a:r>
            </a:p>
          </p:txBody>
        </p:sp>
        <p:grpSp>
          <p:nvGrpSpPr>
            <p:cNvPr id="176" name="Group 175"/>
            <p:cNvGrpSpPr/>
            <p:nvPr/>
          </p:nvGrpSpPr>
          <p:grpSpPr>
            <a:xfrm>
              <a:off x="6116086" y="2028969"/>
              <a:ext cx="1481737" cy="1373838"/>
              <a:chOff x="6116086" y="2028969"/>
              <a:chExt cx="1481737" cy="1373838"/>
            </a:xfrm>
          </p:grpSpPr>
          <p:sp>
            <p:nvSpPr>
              <p:cNvPr id="6" name="Round Same Side Corner Rectangle 5"/>
              <p:cNvSpPr/>
              <p:nvPr/>
            </p:nvSpPr>
            <p:spPr bwMode="auto">
              <a:xfrm rot="5400000">
                <a:off x="6223986" y="2028969"/>
                <a:ext cx="1373838" cy="1373837"/>
              </a:xfrm>
              <a:prstGeom prst="round2SameRect">
                <a:avLst>
                  <a:gd name="adj1" fmla="val 5548"/>
                  <a:gd name="adj2" fmla="val 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76" name="Round Same Side Corner Rectangle 75"/>
              <p:cNvSpPr/>
              <p:nvPr/>
            </p:nvSpPr>
            <p:spPr bwMode="auto">
              <a:xfrm rot="16200000">
                <a:off x="6061862" y="2154110"/>
                <a:ext cx="243627" cy="135179"/>
              </a:xfrm>
              <a:prstGeom prst="round2Same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77" name="Round Same Side Corner Rectangle 76"/>
              <p:cNvSpPr/>
              <p:nvPr/>
            </p:nvSpPr>
            <p:spPr bwMode="auto">
              <a:xfrm rot="16200000">
                <a:off x="6061863" y="3115089"/>
                <a:ext cx="243627" cy="135179"/>
              </a:xfrm>
              <a:prstGeom prst="round2Same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103" name="Freeform 27"/>
            <p:cNvSpPr>
              <a:spLocks noEditPoints="1"/>
            </p:cNvSpPr>
            <p:nvPr/>
          </p:nvSpPr>
          <p:spPr bwMode="auto">
            <a:xfrm>
              <a:off x="6408488" y="2119305"/>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07" name="Freeform 27"/>
            <p:cNvSpPr>
              <a:spLocks noEditPoints="1"/>
            </p:cNvSpPr>
            <p:nvPr/>
          </p:nvSpPr>
          <p:spPr bwMode="auto">
            <a:xfrm>
              <a:off x="6408488" y="2545552"/>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08" name="Freeform 27"/>
            <p:cNvSpPr>
              <a:spLocks noEditPoints="1"/>
            </p:cNvSpPr>
            <p:nvPr/>
          </p:nvSpPr>
          <p:spPr bwMode="auto">
            <a:xfrm>
              <a:off x="6777703" y="2545552"/>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11" name="Freeform 27"/>
            <p:cNvSpPr>
              <a:spLocks noEditPoints="1"/>
            </p:cNvSpPr>
            <p:nvPr/>
          </p:nvSpPr>
          <p:spPr bwMode="auto">
            <a:xfrm>
              <a:off x="6408488" y="2971800"/>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12" name="Freeform 27"/>
            <p:cNvSpPr>
              <a:spLocks noEditPoints="1"/>
            </p:cNvSpPr>
            <p:nvPr/>
          </p:nvSpPr>
          <p:spPr bwMode="auto">
            <a:xfrm>
              <a:off x="6777703" y="2971800"/>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13" name="Freeform 27"/>
            <p:cNvSpPr>
              <a:spLocks noEditPoints="1"/>
            </p:cNvSpPr>
            <p:nvPr/>
          </p:nvSpPr>
          <p:spPr bwMode="auto">
            <a:xfrm>
              <a:off x="7146918" y="2971800"/>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grpSp>
      <p:sp>
        <p:nvSpPr>
          <p:cNvPr id="2" name="Title 1"/>
          <p:cNvSpPr>
            <a:spLocks noGrp="1"/>
          </p:cNvSpPr>
          <p:nvPr>
            <p:ph type="title" idx="4294967295"/>
            <p:custDataLst>
              <p:tags r:id="rId2"/>
            </p:custDataLst>
          </p:nvPr>
        </p:nvSpPr>
        <p:spPr>
          <a:xfrm>
            <a:off x="0" y="233363"/>
            <a:ext cx="11371263" cy="762000"/>
          </a:xfrm>
        </p:spPr>
        <p:txBody>
          <a:bodyPr/>
          <a:lstStyle/>
          <a:p>
            <a:r>
              <a:rPr lang="en-US" dirty="0" err="1" smtClean="0"/>
              <a:t>MapReduce</a:t>
            </a:r>
            <a:r>
              <a:rPr lang="en-US" dirty="0" smtClean="0"/>
              <a:t>: Move Code to the Data</a:t>
            </a:r>
            <a:endParaRPr lang="en-US" sz="3672" dirty="0">
              <a:solidFill>
                <a:schemeClr val="accent4"/>
              </a:solidFill>
            </a:endParaRPr>
          </a:p>
        </p:txBody>
      </p:sp>
      <p:sp>
        <p:nvSpPr>
          <p:cNvPr id="4" name="Right Arrow 3"/>
          <p:cNvSpPr/>
          <p:nvPr/>
        </p:nvSpPr>
        <p:spPr bwMode="auto">
          <a:xfrm>
            <a:off x="3928607" y="3651509"/>
            <a:ext cx="1966029" cy="378206"/>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11" name="Group 10"/>
          <p:cNvGrpSpPr/>
          <p:nvPr/>
        </p:nvGrpSpPr>
        <p:grpSpPr>
          <a:xfrm>
            <a:off x="2266724" y="2861270"/>
            <a:ext cx="1317779" cy="1915868"/>
            <a:chOff x="1789900" y="2805422"/>
            <a:chExt cx="1292057" cy="1878472"/>
          </a:xfrm>
        </p:grpSpPr>
        <p:sp>
          <p:nvSpPr>
            <p:cNvPr id="78" name="TextBox 77"/>
            <p:cNvSpPr txBox="1"/>
            <p:nvPr/>
          </p:nvSpPr>
          <p:spPr>
            <a:xfrm>
              <a:off x="2010919" y="4432735"/>
              <a:ext cx="850018" cy="251159"/>
            </a:xfrm>
            <a:prstGeom prst="rect">
              <a:avLst/>
            </a:prstGeom>
            <a:noFill/>
          </p:spPr>
          <p:txBody>
            <a:bodyPr wrap="square" lIns="0" tIns="0" rIns="0" bIns="0" rtlCol="0">
              <a:spAutoFit/>
            </a:bodyPr>
            <a:lstStyle/>
            <a:p>
              <a:pPr algn="ctr">
                <a:lnSpc>
                  <a:spcPct val="80000"/>
                </a:lnSpc>
                <a:spcBef>
                  <a:spcPct val="20000"/>
                </a:spcBef>
                <a:buSzPct val="80000"/>
              </a:pPr>
              <a:r>
                <a:rPr lang="en-US" sz="2040" dirty="0">
                  <a:solidFill>
                    <a:srgbClr val="404040">
                      <a:lumMod val="75000"/>
                      <a:lumOff val="25000"/>
                      <a:alpha val="99000"/>
                    </a:srgbClr>
                  </a:solidFill>
                </a:rPr>
                <a:t>Files</a:t>
              </a:r>
            </a:p>
          </p:txBody>
        </p:sp>
        <p:grpSp>
          <p:nvGrpSpPr>
            <p:cNvPr id="82" name="Group 81"/>
            <p:cNvGrpSpPr/>
            <p:nvPr/>
          </p:nvGrpSpPr>
          <p:grpSpPr>
            <a:xfrm>
              <a:off x="1789900" y="2805422"/>
              <a:ext cx="1292057" cy="1532342"/>
              <a:chOff x="8791575" y="-838200"/>
              <a:chExt cx="973138" cy="1154113"/>
            </a:xfrm>
          </p:grpSpPr>
          <p:sp>
            <p:nvSpPr>
              <p:cNvPr id="83" name="Freeform 7" hidden="1"/>
              <p:cNvSpPr>
                <a:spLocks/>
              </p:cNvSpPr>
              <p:nvPr/>
            </p:nvSpPr>
            <p:spPr bwMode="auto">
              <a:xfrm>
                <a:off x="8829675" y="-808037"/>
                <a:ext cx="896938" cy="1082675"/>
              </a:xfrm>
              <a:custGeom>
                <a:avLst/>
                <a:gdLst>
                  <a:gd name="T0" fmla="*/ 0 w 565"/>
                  <a:gd name="T1" fmla="*/ 9 h 682"/>
                  <a:gd name="T2" fmla="*/ 7 w 565"/>
                  <a:gd name="T3" fmla="*/ 538 h 682"/>
                  <a:gd name="T4" fmla="*/ 73 w 565"/>
                  <a:gd name="T5" fmla="*/ 595 h 682"/>
                  <a:gd name="T6" fmla="*/ 123 w 565"/>
                  <a:gd name="T7" fmla="*/ 630 h 682"/>
                  <a:gd name="T8" fmla="*/ 137 w 565"/>
                  <a:gd name="T9" fmla="*/ 670 h 682"/>
                  <a:gd name="T10" fmla="*/ 549 w 565"/>
                  <a:gd name="T11" fmla="*/ 682 h 682"/>
                  <a:gd name="T12" fmla="*/ 565 w 565"/>
                  <a:gd name="T13" fmla="*/ 659 h 682"/>
                  <a:gd name="T14" fmla="*/ 553 w 565"/>
                  <a:gd name="T15" fmla="*/ 292 h 682"/>
                  <a:gd name="T16" fmla="*/ 260 w 565"/>
                  <a:gd name="T17" fmla="*/ 0 h 682"/>
                  <a:gd name="T18" fmla="*/ 0 w 565"/>
                  <a:gd name="T19" fmla="*/ 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5" h="682">
                    <a:moveTo>
                      <a:pt x="0" y="9"/>
                    </a:moveTo>
                    <a:lnTo>
                      <a:pt x="7" y="538"/>
                    </a:lnTo>
                    <a:lnTo>
                      <a:pt x="73" y="595"/>
                    </a:lnTo>
                    <a:lnTo>
                      <a:pt x="123" y="630"/>
                    </a:lnTo>
                    <a:lnTo>
                      <a:pt x="137" y="670"/>
                    </a:lnTo>
                    <a:lnTo>
                      <a:pt x="549" y="682"/>
                    </a:lnTo>
                    <a:lnTo>
                      <a:pt x="565" y="659"/>
                    </a:lnTo>
                    <a:lnTo>
                      <a:pt x="553" y="292"/>
                    </a:lnTo>
                    <a:lnTo>
                      <a:pt x="260" y="0"/>
                    </a:lnTo>
                    <a:lnTo>
                      <a:pt x="0" y="9"/>
                    </a:lnTo>
                    <a:close/>
                  </a:path>
                </a:pathLst>
              </a:custGeom>
              <a:solidFill>
                <a:schemeClr val="accent4"/>
              </a:solidFill>
              <a:ln w="9525" cap="flat" cmpd="sng" algn="ctr">
                <a:noFill/>
                <a:prstDash val="solid"/>
              </a:ln>
              <a:effectLst/>
            </p:spPr>
            <p:txBody>
              <a:bodyPr rtlCol="0" anchor="t" anchorCtr="0"/>
              <a:lstStyle/>
              <a:p>
                <a:pPr algn="ctr" defTabSz="1243193"/>
                <a:endParaRPr lang="en-US" sz="1836">
                  <a:solidFill>
                    <a:srgbClr val="FFFFFF">
                      <a:alpha val="99000"/>
                    </a:srgbClr>
                  </a:solidFill>
                  <a:latin typeface="Segoe UI Light"/>
                  <a:ea typeface="Segoe UI" pitchFamily="34" charset="0"/>
                  <a:cs typeface="Segoe UI" pitchFamily="34" charset="0"/>
                </a:endParaRPr>
              </a:p>
            </p:txBody>
          </p:sp>
          <p:sp>
            <p:nvSpPr>
              <p:cNvPr id="84" name="Freeform 6"/>
              <p:cNvSpPr>
                <a:spLocks noEditPoints="1"/>
              </p:cNvSpPr>
              <p:nvPr/>
            </p:nvSpPr>
            <p:spPr bwMode="auto">
              <a:xfrm>
                <a:off x="8791575" y="-838200"/>
                <a:ext cx="973138" cy="1154113"/>
              </a:xfrm>
              <a:custGeom>
                <a:avLst/>
                <a:gdLst>
                  <a:gd name="T0" fmla="*/ 249 w 259"/>
                  <a:gd name="T1" fmla="*/ 122 h 308"/>
                  <a:gd name="T2" fmla="*/ 225 w 259"/>
                  <a:gd name="T3" fmla="*/ 101 h 308"/>
                  <a:gd name="T4" fmla="*/ 221 w 259"/>
                  <a:gd name="T5" fmla="*/ 95 h 308"/>
                  <a:gd name="T6" fmla="*/ 199 w 259"/>
                  <a:gd name="T7" fmla="*/ 74 h 308"/>
                  <a:gd name="T8" fmla="*/ 193 w 259"/>
                  <a:gd name="T9" fmla="*/ 67 h 308"/>
                  <a:gd name="T10" fmla="*/ 130 w 259"/>
                  <a:gd name="T11" fmla="*/ 7 h 308"/>
                  <a:gd name="T12" fmla="*/ 113 w 259"/>
                  <a:gd name="T13" fmla="*/ 0 h 308"/>
                  <a:gd name="T14" fmla="*/ 21 w 259"/>
                  <a:gd name="T15" fmla="*/ 0 h 308"/>
                  <a:gd name="T16" fmla="*/ 0 w 259"/>
                  <a:gd name="T17" fmla="*/ 18 h 308"/>
                  <a:gd name="T18" fmla="*/ 0 w 259"/>
                  <a:gd name="T19" fmla="*/ 229 h 308"/>
                  <a:gd name="T20" fmla="*/ 21 w 259"/>
                  <a:gd name="T21" fmla="*/ 253 h 308"/>
                  <a:gd name="T22" fmla="*/ 28 w 259"/>
                  <a:gd name="T23" fmla="*/ 253 h 308"/>
                  <a:gd name="T24" fmla="*/ 28 w 259"/>
                  <a:gd name="T25" fmla="*/ 256 h 308"/>
                  <a:gd name="T26" fmla="*/ 49 w 259"/>
                  <a:gd name="T27" fmla="*/ 281 h 308"/>
                  <a:gd name="T28" fmla="*/ 56 w 259"/>
                  <a:gd name="T29" fmla="*/ 281 h 308"/>
                  <a:gd name="T30" fmla="*/ 56 w 259"/>
                  <a:gd name="T31" fmla="*/ 284 h 308"/>
                  <a:gd name="T32" fmla="*/ 77 w 259"/>
                  <a:gd name="T33" fmla="*/ 308 h 308"/>
                  <a:gd name="T34" fmla="*/ 231 w 259"/>
                  <a:gd name="T35" fmla="*/ 308 h 308"/>
                  <a:gd name="T36" fmla="*/ 256 w 259"/>
                  <a:gd name="T37" fmla="*/ 284 h 308"/>
                  <a:gd name="T38" fmla="*/ 256 w 259"/>
                  <a:gd name="T39" fmla="*/ 140 h 308"/>
                  <a:gd name="T40" fmla="*/ 249 w 259"/>
                  <a:gd name="T41" fmla="*/ 122 h 308"/>
                  <a:gd name="T42" fmla="*/ 140 w 259"/>
                  <a:gd name="T43" fmla="*/ 46 h 308"/>
                  <a:gd name="T44" fmla="*/ 151 w 259"/>
                  <a:gd name="T45" fmla="*/ 56 h 308"/>
                  <a:gd name="T46" fmla="*/ 140 w 259"/>
                  <a:gd name="T47" fmla="*/ 56 h 308"/>
                  <a:gd name="T48" fmla="*/ 140 w 259"/>
                  <a:gd name="T49" fmla="*/ 46 h 308"/>
                  <a:gd name="T50" fmla="*/ 123 w 259"/>
                  <a:gd name="T51" fmla="*/ 28 h 308"/>
                  <a:gd name="T52" fmla="*/ 113 w 259"/>
                  <a:gd name="T53" fmla="*/ 28 h 308"/>
                  <a:gd name="T54" fmla="*/ 113 w 259"/>
                  <a:gd name="T55" fmla="*/ 18 h 308"/>
                  <a:gd name="T56" fmla="*/ 123 w 259"/>
                  <a:gd name="T57" fmla="*/ 28 h 308"/>
                  <a:gd name="T58" fmla="*/ 18 w 259"/>
                  <a:gd name="T59" fmla="*/ 232 h 308"/>
                  <a:gd name="T60" fmla="*/ 18 w 259"/>
                  <a:gd name="T61" fmla="*/ 18 h 308"/>
                  <a:gd name="T62" fmla="*/ 92 w 259"/>
                  <a:gd name="T63" fmla="*/ 18 h 308"/>
                  <a:gd name="T64" fmla="*/ 92 w 259"/>
                  <a:gd name="T65" fmla="*/ 28 h 308"/>
                  <a:gd name="T66" fmla="*/ 49 w 259"/>
                  <a:gd name="T67" fmla="*/ 28 h 308"/>
                  <a:gd name="T68" fmla="*/ 28 w 259"/>
                  <a:gd name="T69" fmla="*/ 46 h 308"/>
                  <a:gd name="T70" fmla="*/ 28 w 259"/>
                  <a:gd name="T71" fmla="*/ 232 h 308"/>
                  <a:gd name="T72" fmla="*/ 18 w 259"/>
                  <a:gd name="T73" fmla="*/ 232 h 308"/>
                  <a:gd name="T74" fmla="*/ 46 w 259"/>
                  <a:gd name="T75" fmla="*/ 260 h 308"/>
                  <a:gd name="T76" fmla="*/ 46 w 259"/>
                  <a:gd name="T77" fmla="*/ 46 h 308"/>
                  <a:gd name="T78" fmla="*/ 119 w 259"/>
                  <a:gd name="T79" fmla="*/ 46 h 308"/>
                  <a:gd name="T80" fmla="*/ 119 w 259"/>
                  <a:gd name="T81" fmla="*/ 56 h 308"/>
                  <a:gd name="T82" fmla="*/ 77 w 259"/>
                  <a:gd name="T83" fmla="*/ 56 h 308"/>
                  <a:gd name="T84" fmla="*/ 56 w 259"/>
                  <a:gd name="T85" fmla="*/ 73 h 308"/>
                  <a:gd name="T86" fmla="*/ 56 w 259"/>
                  <a:gd name="T87" fmla="*/ 260 h 308"/>
                  <a:gd name="T88" fmla="*/ 46 w 259"/>
                  <a:gd name="T89" fmla="*/ 260 h 308"/>
                  <a:gd name="T90" fmla="*/ 238 w 259"/>
                  <a:gd name="T91" fmla="*/ 287 h 308"/>
                  <a:gd name="T92" fmla="*/ 74 w 259"/>
                  <a:gd name="T93" fmla="*/ 287 h 308"/>
                  <a:gd name="T94" fmla="*/ 74 w 259"/>
                  <a:gd name="T95" fmla="*/ 73 h 308"/>
                  <a:gd name="T96" fmla="*/ 147 w 259"/>
                  <a:gd name="T97" fmla="*/ 73 h 308"/>
                  <a:gd name="T98" fmla="*/ 147 w 259"/>
                  <a:gd name="T99" fmla="*/ 140 h 308"/>
                  <a:gd name="T100" fmla="*/ 168 w 259"/>
                  <a:gd name="T101" fmla="*/ 165 h 308"/>
                  <a:gd name="T102" fmla="*/ 238 w 259"/>
                  <a:gd name="T103" fmla="*/ 165 h 308"/>
                  <a:gd name="T104" fmla="*/ 238 w 259"/>
                  <a:gd name="T105" fmla="*/ 287 h 308"/>
                  <a:gd name="T106" fmla="*/ 168 w 259"/>
                  <a:gd name="T107" fmla="*/ 140 h 308"/>
                  <a:gd name="T108" fmla="*/ 168 w 259"/>
                  <a:gd name="T109" fmla="*/ 73 h 308"/>
                  <a:gd name="T110" fmla="*/ 238 w 259"/>
                  <a:gd name="T111" fmla="*/ 140 h 308"/>
                  <a:gd name="T112" fmla="*/ 168 w 259"/>
                  <a:gd name="T113" fmla="*/ 14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9" h="308">
                    <a:moveTo>
                      <a:pt x="249" y="122"/>
                    </a:moveTo>
                    <a:cubicBezTo>
                      <a:pt x="240" y="114"/>
                      <a:pt x="232" y="107"/>
                      <a:pt x="225" y="101"/>
                    </a:cubicBezTo>
                    <a:cubicBezTo>
                      <a:pt x="224" y="99"/>
                      <a:pt x="223" y="97"/>
                      <a:pt x="221" y="95"/>
                    </a:cubicBezTo>
                    <a:cubicBezTo>
                      <a:pt x="212" y="87"/>
                      <a:pt x="205" y="80"/>
                      <a:pt x="199" y="74"/>
                    </a:cubicBezTo>
                    <a:cubicBezTo>
                      <a:pt x="198" y="72"/>
                      <a:pt x="196" y="69"/>
                      <a:pt x="193" y="67"/>
                    </a:cubicBezTo>
                    <a:cubicBezTo>
                      <a:pt x="130" y="7"/>
                      <a:pt x="130" y="7"/>
                      <a:pt x="130" y="7"/>
                    </a:cubicBezTo>
                    <a:cubicBezTo>
                      <a:pt x="123" y="0"/>
                      <a:pt x="120" y="0"/>
                      <a:pt x="113" y="0"/>
                    </a:cubicBezTo>
                    <a:cubicBezTo>
                      <a:pt x="21" y="0"/>
                      <a:pt x="21" y="0"/>
                      <a:pt x="21" y="0"/>
                    </a:cubicBezTo>
                    <a:cubicBezTo>
                      <a:pt x="11" y="0"/>
                      <a:pt x="0" y="7"/>
                      <a:pt x="0" y="18"/>
                    </a:cubicBezTo>
                    <a:cubicBezTo>
                      <a:pt x="0" y="229"/>
                      <a:pt x="0" y="229"/>
                      <a:pt x="0" y="229"/>
                    </a:cubicBezTo>
                    <a:cubicBezTo>
                      <a:pt x="0" y="239"/>
                      <a:pt x="11" y="253"/>
                      <a:pt x="21" y="253"/>
                    </a:cubicBezTo>
                    <a:cubicBezTo>
                      <a:pt x="24" y="253"/>
                      <a:pt x="26" y="253"/>
                      <a:pt x="28" y="253"/>
                    </a:cubicBezTo>
                    <a:cubicBezTo>
                      <a:pt x="28" y="256"/>
                      <a:pt x="28" y="256"/>
                      <a:pt x="28" y="256"/>
                    </a:cubicBezTo>
                    <a:cubicBezTo>
                      <a:pt x="28" y="267"/>
                      <a:pt x="39" y="281"/>
                      <a:pt x="49" y="281"/>
                    </a:cubicBezTo>
                    <a:cubicBezTo>
                      <a:pt x="52" y="281"/>
                      <a:pt x="54" y="281"/>
                      <a:pt x="56" y="281"/>
                    </a:cubicBezTo>
                    <a:cubicBezTo>
                      <a:pt x="56" y="284"/>
                      <a:pt x="56" y="284"/>
                      <a:pt x="56" y="284"/>
                    </a:cubicBezTo>
                    <a:cubicBezTo>
                      <a:pt x="56" y="294"/>
                      <a:pt x="67" y="308"/>
                      <a:pt x="77" y="308"/>
                    </a:cubicBezTo>
                    <a:cubicBezTo>
                      <a:pt x="231" y="308"/>
                      <a:pt x="231" y="308"/>
                      <a:pt x="231" y="308"/>
                    </a:cubicBezTo>
                    <a:cubicBezTo>
                      <a:pt x="245" y="308"/>
                      <a:pt x="256" y="294"/>
                      <a:pt x="256" y="284"/>
                    </a:cubicBezTo>
                    <a:cubicBezTo>
                      <a:pt x="256" y="140"/>
                      <a:pt x="256" y="140"/>
                      <a:pt x="256" y="140"/>
                    </a:cubicBezTo>
                    <a:cubicBezTo>
                      <a:pt x="256" y="140"/>
                      <a:pt x="259" y="133"/>
                      <a:pt x="249" y="122"/>
                    </a:cubicBezTo>
                    <a:close/>
                    <a:moveTo>
                      <a:pt x="140" y="46"/>
                    </a:moveTo>
                    <a:cubicBezTo>
                      <a:pt x="144" y="49"/>
                      <a:pt x="148" y="53"/>
                      <a:pt x="151" y="56"/>
                    </a:cubicBezTo>
                    <a:cubicBezTo>
                      <a:pt x="147" y="56"/>
                      <a:pt x="144" y="56"/>
                      <a:pt x="140" y="56"/>
                    </a:cubicBezTo>
                    <a:cubicBezTo>
                      <a:pt x="140" y="46"/>
                      <a:pt x="140" y="46"/>
                      <a:pt x="140" y="46"/>
                    </a:cubicBezTo>
                    <a:close/>
                    <a:moveTo>
                      <a:pt x="123" y="28"/>
                    </a:moveTo>
                    <a:cubicBezTo>
                      <a:pt x="120" y="28"/>
                      <a:pt x="116" y="28"/>
                      <a:pt x="113" y="28"/>
                    </a:cubicBezTo>
                    <a:cubicBezTo>
                      <a:pt x="113" y="18"/>
                      <a:pt x="113" y="18"/>
                      <a:pt x="113" y="18"/>
                    </a:cubicBezTo>
                    <a:cubicBezTo>
                      <a:pt x="116" y="21"/>
                      <a:pt x="120" y="25"/>
                      <a:pt x="123" y="28"/>
                    </a:cubicBezTo>
                    <a:close/>
                    <a:moveTo>
                      <a:pt x="18" y="232"/>
                    </a:moveTo>
                    <a:cubicBezTo>
                      <a:pt x="18" y="21"/>
                      <a:pt x="18" y="18"/>
                      <a:pt x="18" y="18"/>
                    </a:cubicBezTo>
                    <a:cubicBezTo>
                      <a:pt x="88" y="18"/>
                      <a:pt x="92" y="18"/>
                      <a:pt x="92" y="18"/>
                    </a:cubicBezTo>
                    <a:cubicBezTo>
                      <a:pt x="92" y="21"/>
                      <a:pt x="92" y="25"/>
                      <a:pt x="92" y="28"/>
                    </a:cubicBezTo>
                    <a:cubicBezTo>
                      <a:pt x="49" y="28"/>
                      <a:pt x="49" y="28"/>
                      <a:pt x="49" y="28"/>
                    </a:cubicBezTo>
                    <a:cubicBezTo>
                      <a:pt x="39" y="28"/>
                      <a:pt x="28" y="35"/>
                      <a:pt x="28" y="46"/>
                    </a:cubicBezTo>
                    <a:cubicBezTo>
                      <a:pt x="28" y="154"/>
                      <a:pt x="28" y="206"/>
                      <a:pt x="28" y="232"/>
                    </a:cubicBezTo>
                    <a:cubicBezTo>
                      <a:pt x="19" y="232"/>
                      <a:pt x="18" y="232"/>
                      <a:pt x="18" y="232"/>
                    </a:cubicBezTo>
                    <a:close/>
                    <a:moveTo>
                      <a:pt x="46" y="260"/>
                    </a:moveTo>
                    <a:cubicBezTo>
                      <a:pt x="46" y="49"/>
                      <a:pt x="46" y="46"/>
                      <a:pt x="46" y="46"/>
                    </a:cubicBezTo>
                    <a:cubicBezTo>
                      <a:pt x="116" y="46"/>
                      <a:pt x="119" y="46"/>
                      <a:pt x="119" y="46"/>
                    </a:cubicBezTo>
                    <a:cubicBezTo>
                      <a:pt x="119" y="49"/>
                      <a:pt x="119" y="53"/>
                      <a:pt x="119" y="56"/>
                    </a:cubicBezTo>
                    <a:cubicBezTo>
                      <a:pt x="77" y="56"/>
                      <a:pt x="77" y="56"/>
                      <a:pt x="77" y="56"/>
                    </a:cubicBezTo>
                    <a:cubicBezTo>
                      <a:pt x="67" y="56"/>
                      <a:pt x="56" y="63"/>
                      <a:pt x="56" y="73"/>
                    </a:cubicBezTo>
                    <a:cubicBezTo>
                      <a:pt x="56" y="182"/>
                      <a:pt x="56" y="234"/>
                      <a:pt x="56" y="260"/>
                    </a:cubicBezTo>
                    <a:cubicBezTo>
                      <a:pt x="47" y="260"/>
                      <a:pt x="46" y="260"/>
                      <a:pt x="46" y="260"/>
                    </a:cubicBezTo>
                    <a:close/>
                    <a:moveTo>
                      <a:pt x="238" y="287"/>
                    </a:moveTo>
                    <a:cubicBezTo>
                      <a:pt x="84" y="287"/>
                      <a:pt x="74" y="287"/>
                      <a:pt x="74" y="287"/>
                    </a:cubicBezTo>
                    <a:cubicBezTo>
                      <a:pt x="74" y="77"/>
                      <a:pt x="74" y="73"/>
                      <a:pt x="74" y="73"/>
                    </a:cubicBezTo>
                    <a:cubicBezTo>
                      <a:pt x="144" y="73"/>
                      <a:pt x="147" y="73"/>
                      <a:pt x="147" y="73"/>
                    </a:cubicBezTo>
                    <a:cubicBezTo>
                      <a:pt x="147" y="136"/>
                      <a:pt x="147" y="140"/>
                      <a:pt x="147" y="140"/>
                    </a:cubicBezTo>
                    <a:cubicBezTo>
                      <a:pt x="147" y="151"/>
                      <a:pt x="154" y="165"/>
                      <a:pt x="168" y="165"/>
                    </a:cubicBezTo>
                    <a:cubicBezTo>
                      <a:pt x="231" y="165"/>
                      <a:pt x="238" y="165"/>
                      <a:pt x="238" y="165"/>
                    </a:cubicBezTo>
                    <a:lnTo>
                      <a:pt x="238" y="287"/>
                    </a:lnTo>
                    <a:close/>
                    <a:moveTo>
                      <a:pt x="168" y="140"/>
                    </a:moveTo>
                    <a:cubicBezTo>
                      <a:pt x="168" y="73"/>
                      <a:pt x="168" y="73"/>
                      <a:pt x="168" y="73"/>
                    </a:cubicBezTo>
                    <a:cubicBezTo>
                      <a:pt x="238" y="140"/>
                      <a:pt x="238" y="140"/>
                      <a:pt x="238" y="140"/>
                    </a:cubicBezTo>
                    <a:lnTo>
                      <a:pt x="168" y="140"/>
                    </a:lnTo>
                    <a:close/>
                  </a:path>
                </a:pathLst>
              </a:custGeom>
              <a:solidFill>
                <a:schemeClr val="accent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grpSp>
      </p:grpSp>
      <p:sp>
        <p:nvSpPr>
          <p:cNvPr id="104" name="Freeform 27"/>
          <p:cNvSpPr>
            <a:spLocks noEditPoints="1"/>
          </p:cNvSpPr>
          <p:nvPr/>
        </p:nvSpPr>
        <p:spPr bwMode="auto">
          <a:xfrm>
            <a:off x="7161235" y="2161494"/>
            <a:ext cx="286020" cy="35774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09" name="Freeform 27"/>
          <p:cNvSpPr>
            <a:spLocks noEditPoints="1"/>
          </p:cNvSpPr>
          <p:nvPr/>
        </p:nvSpPr>
        <p:spPr bwMode="auto">
          <a:xfrm>
            <a:off x="7537800" y="2596227"/>
            <a:ext cx="286020" cy="35774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27" name="Freeform 27"/>
          <p:cNvSpPr>
            <a:spLocks noEditPoints="1"/>
          </p:cNvSpPr>
          <p:nvPr/>
        </p:nvSpPr>
        <p:spPr bwMode="auto">
          <a:xfrm>
            <a:off x="9057390" y="2161494"/>
            <a:ext cx="286020" cy="35774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28" name="Freeform 27"/>
          <p:cNvSpPr>
            <a:spLocks noEditPoints="1"/>
          </p:cNvSpPr>
          <p:nvPr/>
        </p:nvSpPr>
        <p:spPr bwMode="auto">
          <a:xfrm>
            <a:off x="9433955" y="2161494"/>
            <a:ext cx="286020" cy="35774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25" name="Freeform 27"/>
          <p:cNvSpPr>
            <a:spLocks noEditPoints="1"/>
          </p:cNvSpPr>
          <p:nvPr/>
        </p:nvSpPr>
        <p:spPr bwMode="auto">
          <a:xfrm>
            <a:off x="9433955" y="2596227"/>
            <a:ext cx="286020" cy="35774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47" name="Freeform 27"/>
          <p:cNvSpPr>
            <a:spLocks noEditPoints="1"/>
          </p:cNvSpPr>
          <p:nvPr/>
        </p:nvSpPr>
        <p:spPr bwMode="auto">
          <a:xfrm>
            <a:off x="7161235" y="4288849"/>
            <a:ext cx="286020" cy="35774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45" name="Freeform 27"/>
          <p:cNvSpPr>
            <a:spLocks noEditPoints="1"/>
          </p:cNvSpPr>
          <p:nvPr/>
        </p:nvSpPr>
        <p:spPr bwMode="auto">
          <a:xfrm>
            <a:off x="7537800" y="4723581"/>
            <a:ext cx="286020" cy="35774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grpSp>
        <p:nvGrpSpPr>
          <p:cNvPr id="175" name="Group 174"/>
          <p:cNvGrpSpPr/>
          <p:nvPr/>
        </p:nvGrpSpPr>
        <p:grpSpPr>
          <a:xfrm>
            <a:off x="8382602" y="4196715"/>
            <a:ext cx="1511235" cy="1720189"/>
            <a:chOff x="7975231" y="4114800"/>
            <a:chExt cx="1481737" cy="1686613"/>
          </a:xfrm>
        </p:grpSpPr>
        <p:sp>
          <p:nvSpPr>
            <p:cNvPr id="169" name="TextBox 168"/>
            <p:cNvSpPr txBox="1"/>
            <p:nvPr/>
          </p:nvSpPr>
          <p:spPr>
            <a:xfrm>
              <a:off x="8283171" y="5550254"/>
              <a:ext cx="973758" cy="251159"/>
            </a:xfrm>
            <a:prstGeom prst="rect">
              <a:avLst/>
            </a:prstGeom>
            <a:noFill/>
          </p:spPr>
          <p:txBody>
            <a:bodyPr wrap="square" lIns="0" tIns="0" rIns="0" bIns="0" rtlCol="0">
              <a:spAutoFit/>
            </a:bodyPr>
            <a:lstStyle/>
            <a:p>
              <a:pPr algn="ctr">
                <a:lnSpc>
                  <a:spcPct val="80000"/>
                </a:lnSpc>
                <a:spcBef>
                  <a:spcPct val="20000"/>
                </a:spcBef>
                <a:buSzPct val="80000"/>
              </a:pPr>
              <a:r>
                <a:rPr lang="en-US" sz="2040" dirty="0">
                  <a:solidFill>
                    <a:srgbClr val="404040">
                      <a:lumMod val="75000"/>
                      <a:lumOff val="25000"/>
                      <a:alpha val="99000"/>
                    </a:srgbClr>
                  </a:solidFill>
                </a:rPr>
                <a:t>Server</a:t>
              </a:r>
            </a:p>
          </p:txBody>
        </p:sp>
        <p:sp>
          <p:nvSpPr>
            <p:cNvPr id="171" name="Round Same Side Corner Rectangle 170"/>
            <p:cNvSpPr/>
            <p:nvPr/>
          </p:nvSpPr>
          <p:spPr bwMode="auto">
            <a:xfrm rot="5400000">
              <a:off x="8083131" y="4114800"/>
              <a:ext cx="1373838" cy="1373837"/>
            </a:xfrm>
            <a:prstGeom prst="round2SameRect">
              <a:avLst>
                <a:gd name="adj1" fmla="val 5548"/>
                <a:gd name="adj2" fmla="val 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72" name="Round Same Side Corner Rectangle 171"/>
            <p:cNvSpPr/>
            <p:nvPr/>
          </p:nvSpPr>
          <p:spPr bwMode="auto">
            <a:xfrm rot="16200000">
              <a:off x="7921007" y="4239941"/>
              <a:ext cx="243627" cy="135179"/>
            </a:xfrm>
            <a:prstGeom prst="round2Same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73" name="Round Same Side Corner Rectangle 172"/>
            <p:cNvSpPr/>
            <p:nvPr/>
          </p:nvSpPr>
          <p:spPr bwMode="auto">
            <a:xfrm rot="16200000">
              <a:off x="7921008" y="5200920"/>
              <a:ext cx="243627" cy="135179"/>
            </a:xfrm>
            <a:prstGeom prst="round2Same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166" name="Freeform 27"/>
          <p:cNvSpPr>
            <a:spLocks noEditPoints="1"/>
          </p:cNvSpPr>
          <p:nvPr/>
        </p:nvSpPr>
        <p:spPr bwMode="auto">
          <a:xfrm>
            <a:off x="8680825" y="4288849"/>
            <a:ext cx="286020" cy="35774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63" name="Freeform 27"/>
          <p:cNvSpPr>
            <a:spLocks noEditPoints="1"/>
          </p:cNvSpPr>
          <p:nvPr/>
        </p:nvSpPr>
        <p:spPr bwMode="auto">
          <a:xfrm>
            <a:off x="8680825" y="4723581"/>
            <a:ext cx="286020" cy="35774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64" name="Freeform 27"/>
          <p:cNvSpPr>
            <a:spLocks noEditPoints="1"/>
          </p:cNvSpPr>
          <p:nvPr/>
        </p:nvSpPr>
        <p:spPr bwMode="auto">
          <a:xfrm>
            <a:off x="9057390" y="4723581"/>
            <a:ext cx="286020" cy="35774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60" name="Freeform 27"/>
          <p:cNvSpPr>
            <a:spLocks noEditPoints="1"/>
          </p:cNvSpPr>
          <p:nvPr/>
        </p:nvSpPr>
        <p:spPr bwMode="auto">
          <a:xfrm>
            <a:off x="8680825" y="5158315"/>
            <a:ext cx="286020" cy="35774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61" name="Freeform 27"/>
          <p:cNvSpPr>
            <a:spLocks noEditPoints="1"/>
          </p:cNvSpPr>
          <p:nvPr/>
        </p:nvSpPr>
        <p:spPr bwMode="auto">
          <a:xfrm>
            <a:off x="9057390" y="5158315"/>
            <a:ext cx="286020" cy="35774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62" name="Freeform 27"/>
          <p:cNvSpPr>
            <a:spLocks noEditPoints="1"/>
          </p:cNvSpPr>
          <p:nvPr/>
        </p:nvSpPr>
        <p:spPr bwMode="auto">
          <a:xfrm>
            <a:off x="9433955" y="5158315"/>
            <a:ext cx="286020" cy="35774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Tree>
    <p:extLst>
      <p:ext uri="{BB962C8B-B14F-4D97-AF65-F5344CB8AC3E}">
        <p14:creationId xmlns:p14="http://schemas.microsoft.com/office/powerpoint/2010/main" val="32764987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2"/>
                                        </p:tgtEl>
                                        <p:attrNameLst>
                                          <p:attrName>style.visibility</p:attrName>
                                        </p:attrNameLst>
                                      </p:cBhvr>
                                      <p:to>
                                        <p:strVal val="visible"/>
                                      </p:to>
                                    </p:set>
                                    <p:animEffect transition="in" filter="fade">
                                      <p:cBhvr>
                                        <p:cTn id="7" dur="500"/>
                                        <p:tgtEl>
                                          <p:spTgt spid="182"/>
                                        </p:tgtEl>
                                      </p:cBhvr>
                                    </p:animEffect>
                                  </p:childTnLst>
                                </p:cTn>
                              </p:par>
                              <p:par>
                                <p:cTn id="8" presetID="10" presetClass="entr" presetSubtype="0" fill="hold" nodeType="withEffect">
                                  <p:stCondLst>
                                    <p:cond delay="0"/>
                                  </p:stCondLst>
                                  <p:childTnLst>
                                    <p:set>
                                      <p:cBhvr>
                                        <p:cTn id="9" dur="1" fill="hold">
                                          <p:stCondLst>
                                            <p:cond delay="0"/>
                                          </p:stCondLst>
                                        </p:cTn>
                                        <p:tgtEl>
                                          <p:spTgt spid="178"/>
                                        </p:tgtEl>
                                        <p:attrNameLst>
                                          <p:attrName>style.visibility</p:attrName>
                                        </p:attrNameLst>
                                      </p:cBhvr>
                                      <p:to>
                                        <p:strVal val="visible"/>
                                      </p:to>
                                    </p:set>
                                    <p:animEffect transition="in" filter="fade">
                                      <p:cBhvr>
                                        <p:cTn id="10" dur="500"/>
                                        <p:tgtEl>
                                          <p:spTgt spid="178"/>
                                        </p:tgtEl>
                                      </p:cBhvr>
                                    </p:animEffect>
                                  </p:childTnLst>
                                </p:cTn>
                              </p:par>
                              <p:par>
                                <p:cTn id="11" presetID="10" presetClass="entr" presetSubtype="0" fill="hold" nodeType="withEffect">
                                  <p:stCondLst>
                                    <p:cond delay="0"/>
                                  </p:stCondLst>
                                  <p:childTnLst>
                                    <p:set>
                                      <p:cBhvr>
                                        <p:cTn id="12" dur="1" fill="hold">
                                          <p:stCondLst>
                                            <p:cond delay="0"/>
                                          </p:stCondLst>
                                        </p:cTn>
                                        <p:tgtEl>
                                          <p:spTgt spid="181"/>
                                        </p:tgtEl>
                                        <p:attrNameLst>
                                          <p:attrName>style.visibility</p:attrName>
                                        </p:attrNameLst>
                                      </p:cBhvr>
                                      <p:to>
                                        <p:strVal val="visible"/>
                                      </p:to>
                                    </p:set>
                                    <p:animEffect transition="in" filter="fade">
                                      <p:cBhvr>
                                        <p:cTn id="13" dur="500"/>
                                        <p:tgtEl>
                                          <p:spTgt spid="18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22" presetClass="entr" presetSubtype="8" fill="hold" grpId="0" nodeType="withEffect">
                                  <p:stCondLst>
                                    <p:cond delay="50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11"/>
                                        </p:tgtEl>
                                      </p:cBhvr>
                                    </p:animEffect>
                                    <p:set>
                                      <p:cBhvr>
                                        <p:cTn id="29" dur="1" fill="hold">
                                          <p:stCondLst>
                                            <p:cond delay="499"/>
                                          </p:stCondLst>
                                        </p:cTn>
                                        <p:tgtEl>
                                          <p:spTgt spid="11"/>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04"/>
                                        </p:tgtEl>
                                        <p:attrNameLst>
                                          <p:attrName>style.visibility</p:attrName>
                                        </p:attrNameLst>
                                      </p:cBhvr>
                                      <p:to>
                                        <p:strVal val="visible"/>
                                      </p:to>
                                    </p:set>
                                    <p:animEffect transition="in" filter="fade">
                                      <p:cBhvr>
                                        <p:cTn id="36" dur="500"/>
                                        <p:tgtEl>
                                          <p:spTgt spid="104"/>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109"/>
                                        </p:tgtEl>
                                        <p:attrNameLst>
                                          <p:attrName>style.visibility</p:attrName>
                                        </p:attrNameLst>
                                      </p:cBhvr>
                                      <p:to>
                                        <p:strVal val="visible"/>
                                      </p:to>
                                    </p:set>
                                    <p:animEffect transition="in" filter="fade">
                                      <p:cBhvr>
                                        <p:cTn id="39" dur="500"/>
                                        <p:tgtEl>
                                          <p:spTgt spid="109"/>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127"/>
                                        </p:tgtEl>
                                        <p:attrNameLst>
                                          <p:attrName>style.visibility</p:attrName>
                                        </p:attrNameLst>
                                      </p:cBhvr>
                                      <p:to>
                                        <p:strVal val="visible"/>
                                      </p:to>
                                    </p:set>
                                    <p:animEffect transition="in" filter="fade">
                                      <p:cBhvr>
                                        <p:cTn id="42" dur="500"/>
                                        <p:tgtEl>
                                          <p:spTgt spid="127"/>
                                        </p:tgtEl>
                                      </p:cBhvr>
                                    </p:animEffect>
                                  </p:childTnLst>
                                </p:cTn>
                              </p:par>
                              <p:par>
                                <p:cTn id="43" presetID="10" presetClass="entr" presetSubtype="0" fill="hold" grpId="0" nodeType="withEffect">
                                  <p:stCondLst>
                                    <p:cond delay="1500"/>
                                  </p:stCondLst>
                                  <p:childTnLst>
                                    <p:set>
                                      <p:cBhvr>
                                        <p:cTn id="44" dur="1" fill="hold">
                                          <p:stCondLst>
                                            <p:cond delay="0"/>
                                          </p:stCondLst>
                                        </p:cTn>
                                        <p:tgtEl>
                                          <p:spTgt spid="125"/>
                                        </p:tgtEl>
                                        <p:attrNameLst>
                                          <p:attrName>style.visibility</p:attrName>
                                        </p:attrNameLst>
                                      </p:cBhvr>
                                      <p:to>
                                        <p:strVal val="visible"/>
                                      </p:to>
                                    </p:set>
                                    <p:animEffect transition="in" filter="fade">
                                      <p:cBhvr>
                                        <p:cTn id="45" dur="500"/>
                                        <p:tgtEl>
                                          <p:spTgt spid="125"/>
                                        </p:tgtEl>
                                      </p:cBhvr>
                                    </p:animEffect>
                                  </p:childTnLst>
                                </p:cTn>
                              </p:par>
                              <p:par>
                                <p:cTn id="46" presetID="10" presetClass="entr" presetSubtype="0" fill="hold" grpId="0" nodeType="withEffect">
                                  <p:stCondLst>
                                    <p:cond delay="2000"/>
                                  </p:stCondLst>
                                  <p:childTnLst>
                                    <p:set>
                                      <p:cBhvr>
                                        <p:cTn id="47" dur="1" fill="hold">
                                          <p:stCondLst>
                                            <p:cond delay="0"/>
                                          </p:stCondLst>
                                        </p:cTn>
                                        <p:tgtEl>
                                          <p:spTgt spid="128"/>
                                        </p:tgtEl>
                                        <p:attrNameLst>
                                          <p:attrName>style.visibility</p:attrName>
                                        </p:attrNameLst>
                                      </p:cBhvr>
                                      <p:to>
                                        <p:strVal val="visible"/>
                                      </p:to>
                                    </p:set>
                                    <p:animEffect transition="in" filter="fade">
                                      <p:cBhvr>
                                        <p:cTn id="48" dur="500"/>
                                        <p:tgtEl>
                                          <p:spTgt spid="128"/>
                                        </p:tgtEl>
                                      </p:cBhvr>
                                    </p:animEffect>
                                  </p:childTnLst>
                                </p:cTn>
                              </p:par>
                              <p:par>
                                <p:cTn id="49" presetID="10" presetClass="entr" presetSubtype="0" fill="hold" grpId="0" nodeType="withEffect">
                                  <p:stCondLst>
                                    <p:cond delay="2500"/>
                                  </p:stCondLst>
                                  <p:childTnLst>
                                    <p:set>
                                      <p:cBhvr>
                                        <p:cTn id="50" dur="1" fill="hold">
                                          <p:stCondLst>
                                            <p:cond delay="0"/>
                                          </p:stCondLst>
                                        </p:cTn>
                                        <p:tgtEl>
                                          <p:spTgt spid="145"/>
                                        </p:tgtEl>
                                        <p:attrNameLst>
                                          <p:attrName>style.visibility</p:attrName>
                                        </p:attrNameLst>
                                      </p:cBhvr>
                                      <p:to>
                                        <p:strVal val="visible"/>
                                      </p:to>
                                    </p:set>
                                    <p:animEffect transition="in" filter="fade">
                                      <p:cBhvr>
                                        <p:cTn id="51" dur="500"/>
                                        <p:tgtEl>
                                          <p:spTgt spid="145"/>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childTnLst>
                                </p:cTn>
                              </p:par>
                              <p:par>
                                <p:cTn id="57" presetID="22" presetClass="entr" presetSubtype="8" fill="hold" grpId="2" nodeType="withEffect">
                                  <p:stCondLst>
                                    <p:cond delay="500"/>
                                  </p:stCondLst>
                                  <p:childTnLst>
                                    <p:set>
                                      <p:cBhvr>
                                        <p:cTn id="58" dur="1" fill="hold">
                                          <p:stCondLst>
                                            <p:cond delay="0"/>
                                          </p:stCondLst>
                                        </p:cTn>
                                        <p:tgtEl>
                                          <p:spTgt spid="4"/>
                                        </p:tgtEl>
                                        <p:attrNameLst>
                                          <p:attrName>style.visibility</p:attrName>
                                        </p:attrNameLst>
                                      </p:cBhvr>
                                      <p:to>
                                        <p:strVal val="visible"/>
                                      </p:to>
                                    </p:set>
                                    <p:animEffect transition="in" filter="wipe(left)">
                                      <p:cBhvr>
                                        <p:cTn id="59" dur="500"/>
                                        <p:tgtEl>
                                          <p:spTgt spid="4"/>
                                        </p:tgtEl>
                                      </p:cBhvr>
                                    </p:animEffect>
                                  </p:childTnLst>
                                </p:cTn>
                              </p:par>
                              <p:par>
                                <p:cTn id="60" presetID="10" presetClass="entr" presetSubtype="0" fill="hold" nodeType="withEffect">
                                  <p:stCondLst>
                                    <p:cond delay="1000"/>
                                  </p:stCondLst>
                                  <p:childTnLst>
                                    <p:set>
                                      <p:cBhvr>
                                        <p:cTn id="61" dur="1" fill="hold">
                                          <p:stCondLst>
                                            <p:cond delay="0"/>
                                          </p:stCondLst>
                                        </p:cTn>
                                        <p:tgtEl>
                                          <p:spTgt spid="175"/>
                                        </p:tgtEl>
                                        <p:attrNameLst>
                                          <p:attrName>style.visibility</p:attrName>
                                        </p:attrNameLst>
                                      </p:cBhvr>
                                      <p:to>
                                        <p:strVal val="visible"/>
                                      </p:to>
                                    </p:set>
                                    <p:animEffect transition="in" filter="fade">
                                      <p:cBhvr>
                                        <p:cTn id="62" dur="500"/>
                                        <p:tgtEl>
                                          <p:spTgt spid="175"/>
                                        </p:tgtEl>
                                      </p:cBhvr>
                                    </p:animEffect>
                                  </p:childTnLst>
                                </p:cTn>
                              </p:par>
                              <p:par>
                                <p:cTn id="63" presetID="10" presetClass="entr" presetSubtype="0" fill="hold" grpId="0" nodeType="withEffect">
                                  <p:stCondLst>
                                    <p:cond delay="1500"/>
                                  </p:stCondLst>
                                  <p:childTnLst>
                                    <p:set>
                                      <p:cBhvr>
                                        <p:cTn id="64" dur="1" fill="hold">
                                          <p:stCondLst>
                                            <p:cond delay="0"/>
                                          </p:stCondLst>
                                        </p:cTn>
                                        <p:tgtEl>
                                          <p:spTgt spid="147"/>
                                        </p:tgtEl>
                                        <p:attrNameLst>
                                          <p:attrName>style.visibility</p:attrName>
                                        </p:attrNameLst>
                                      </p:cBhvr>
                                      <p:to>
                                        <p:strVal val="visible"/>
                                      </p:to>
                                    </p:set>
                                    <p:animEffect transition="in" filter="fade">
                                      <p:cBhvr>
                                        <p:cTn id="65" dur="500"/>
                                        <p:tgtEl>
                                          <p:spTgt spid="147"/>
                                        </p:tgtEl>
                                      </p:cBhvr>
                                    </p:animEffect>
                                  </p:childTnLst>
                                </p:cTn>
                              </p:par>
                              <p:par>
                                <p:cTn id="66" presetID="10" presetClass="entr" presetSubtype="0" fill="hold" grpId="0" nodeType="withEffect">
                                  <p:stCondLst>
                                    <p:cond delay="2000"/>
                                  </p:stCondLst>
                                  <p:childTnLst>
                                    <p:set>
                                      <p:cBhvr>
                                        <p:cTn id="67" dur="1" fill="hold">
                                          <p:stCondLst>
                                            <p:cond delay="0"/>
                                          </p:stCondLst>
                                        </p:cTn>
                                        <p:tgtEl>
                                          <p:spTgt spid="160"/>
                                        </p:tgtEl>
                                        <p:attrNameLst>
                                          <p:attrName>style.visibility</p:attrName>
                                        </p:attrNameLst>
                                      </p:cBhvr>
                                      <p:to>
                                        <p:strVal val="visible"/>
                                      </p:to>
                                    </p:set>
                                    <p:animEffect transition="in" filter="fade">
                                      <p:cBhvr>
                                        <p:cTn id="68" dur="500"/>
                                        <p:tgtEl>
                                          <p:spTgt spid="160"/>
                                        </p:tgtEl>
                                      </p:cBhvr>
                                    </p:animEffect>
                                  </p:childTnLst>
                                </p:cTn>
                              </p:par>
                              <p:par>
                                <p:cTn id="69" presetID="10" presetClass="entr" presetSubtype="0" fill="hold" grpId="0" nodeType="withEffect">
                                  <p:stCondLst>
                                    <p:cond delay="2500"/>
                                  </p:stCondLst>
                                  <p:childTnLst>
                                    <p:set>
                                      <p:cBhvr>
                                        <p:cTn id="70" dur="1" fill="hold">
                                          <p:stCondLst>
                                            <p:cond delay="0"/>
                                          </p:stCondLst>
                                        </p:cTn>
                                        <p:tgtEl>
                                          <p:spTgt spid="163"/>
                                        </p:tgtEl>
                                        <p:attrNameLst>
                                          <p:attrName>style.visibility</p:attrName>
                                        </p:attrNameLst>
                                      </p:cBhvr>
                                      <p:to>
                                        <p:strVal val="visible"/>
                                      </p:to>
                                    </p:set>
                                    <p:animEffect transition="in" filter="fade">
                                      <p:cBhvr>
                                        <p:cTn id="71" dur="500"/>
                                        <p:tgtEl>
                                          <p:spTgt spid="163"/>
                                        </p:tgtEl>
                                      </p:cBhvr>
                                    </p:animEffect>
                                  </p:childTnLst>
                                </p:cTn>
                              </p:par>
                              <p:par>
                                <p:cTn id="72" presetID="10" presetClass="entr" presetSubtype="0" fill="hold" grpId="0" nodeType="withEffect">
                                  <p:stCondLst>
                                    <p:cond delay="3000"/>
                                  </p:stCondLst>
                                  <p:childTnLst>
                                    <p:set>
                                      <p:cBhvr>
                                        <p:cTn id="73" dur="1" fill="hold">
                                          <p:stCondLst>
                                            <p:cond delay="0"/>
                                          </p:stCondLst>
                                        </p:cTn>
                                        <p:tgtEl>
                                          <p:spTgt spid="161"/>
                                        </p:tgtEl>
                                        <p:attrNameLst>
                                          <p:attrName>style.visibility</p:attrName>
                                        </p:attrNameLst>
                                      </p:cBhvr>
                                      <p:to>
                                        <p:strVal val="visible"/>
                                      </p:to>
                                    </p:set>
                                    <p:animEffect transition="in" filter="fade">
                                      <p:cBhvr>
                                        <p:cTn id="74" dur="500"/>
                                        <p:tgtEl>
                                          <p:spTgt spid="161"/>
                                        </p:tgtEl>
                                      </p:cBhvr>
                                    </p:animEffect>
                                  </p:childTnLst>
                                </p:cTn>
                              </p:par>
                              <p:par>
                                <p:cTn id="75" presetID="10" presetClass="entr" presetSubtype="0" fill="hold" grpId="0" nodeType="withEffect">
                                  <p:stCondLst>
                                    <p:cond delay="3500"/>
                                  </p:stCondLst>
                                  <p:childTnLst>
                                    <p:set>
                                      <p:cBhvr>
                                        <p:cTn id="76" dur="1" fill="hold">
                                          <p:stCondLst>
                                            <p:cond delay="0"/>
                                          </p:stCondLst>
                                        </p:cTn>
                                        <p:tgtEl>
                                          <p:spTgt spid="166"/>
                                        </p:tgtEl>
                                        <p:attrNameLst>
                                          <p:attrName>style.visibility</p:attrName>
                                        </p:attrNameLst>
                                      </p:cBhvr>
                                      <p:to>
                                        <p:strVal val="visible"/>
                                      </p:to>
                                    </p:set>
                                    <p:animEffect transition="in" filter="fade">
                                      <p:cBhvr>
                                        <p:cTn id="77" dur="500"/>
                                        <p:tgtEl>
                                          <p:spTgt spid="166"/>
                                        </p:tgtEl>
                                      </p:cBhvr>
                                    </p:animEffect>
                                  </p:childTnLst>
                                </p:cTn>
                              </p:par>
                              <p:par>
                                <p:cTn id="78" presetID="10" presetClass="entr" presetSubtype="0" fill="hold" grpId="0" nodeType="withEffect">
                                  <p:stCondLst>
                                    <p:cond delay="4000"/>
                                  </p:stCondLst>
                                  <p:childTnLst>
                                    <p:set>
                                      <p:cBhvr>
                                        <p:cTn id="79" dur="1" fill="hold">
                                          <p:stCondLst>
                                            <p:cond delay="0"/>
                                          </p:stCondLst>
                                        </p:cTn>
                                        <p:tgtEl>
                                          <p:spTgt spid="164"/>
                                        </p:tgtEl>
                                        <p:attrNameLst>
                                          <p:attrName>style.visibility</p:attrName>
                                        </p:attrNameLst>
                                      </p:cBhvr>
                                      <p:to>
                                        <p:strVal val="visible"/>
                                      </p:to>
                                    </p:set>
                                    <p:animEffect transition="in" filter="fade">
                                      <p:cBhvr>
                                        <p:cTn id="80" dur="500"/>
                                        <p:tgtEl>
                                          <p:spTgt spid="164"/>
                                        </p:tgtEl>
                                      </p:cBhvr>
                                    </p:animEffect>
                                  </p:childTnLst>
                                </p:cTn>
                              </p:par>
                              <p:par>
                                <p:cTn id="81" presetID="10" presetClass="entr" presetSubtype="0" fill="hold" grpId="0" nodeType="withEffect">
                                  <p:stCondLst>
                                    <p:cond delay="4500"/>
                                  </p:stCondLst>
                                  <p:childTnLst>
                                    <p:set>
                                      <p:cBhvr>
                                        <p:cTn id="82" dur="1" fill="hold">
                                          <p:stCondLst>
                                            <p:cond delay="0"/>
                                          </p:stCondLst>
                                        </p:cTn>
                                        <p:tgtEl>
                                          <p:spTgt spid="162"/>
                                        </p:tgtEl>
                                        <p:attrNameLst>
                                          <p:attrName>style.visibility</p:attrName>
                                        </p:attrNameLst>
                                      </p:cBhvr>
                                      <p:to>
                                        <p:strVal val="visible"/>
                                      </p:to>
                                    </p:set>
                                    <p:animEffect transition="in" filter="fade">
                                      <p:cBhvr>
                                        <p:cTn id="83" dur="5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 grpId="0" animBg="1"/>
      <p:bldP spid="4" grpId="1" animBg="1"/>
      <p:bldP spid="4" grpId="2" animBg="1"/>
      <p:bldP spid="104" grpId="0" animBg="1"/>
      <p:bldP spid="109" grpId="0" animBg="1"/>
      <p:bldP spid="127" grpId="0" animBg="1"/>
      <p:bldP spid="128" grpId="0" animBg="1"/>
      <p:bldP spid="125" grpId="0" animBg="1"/>
      <p:bldP spid="147" grpId="0" animBg="1"/>
      <p:bldP spid="145" grpId="0" animBg="1"/>
      <p:bldP spid="166" grpId="0" animBg="1"/>
      <p:bldP spid="163" grpId="0" animBg="1"/>
      <p:bldP spid="164" grpId="0" animBg="1"/>
      <p:bldP spid="160" grpId="0" animBg="1"/>
      <p:bldP spid="161" grpId="0" animBg="1"/>
      <p:bldP spid="16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custDataLst>
              <p:tags r:id="rId1"/>
            </p:custDataLst>
          </p:nvPr>
        </p:nvSpPr>
        <p:spPr bwMode="auto">
          <a:xfrm>
            <a:off x="494709" y="1164135"/>
            <a:ext cx="11447057" cy="522257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93260" rIns="93256" bIns="46628" numCol="1" rtlCol="0" anchor="t" anchorCtr="0" compatLnSpc="1">
            <a:prstTxWarp prst="textNoShape">
              <a:avLst/>
            </a:prstTxWarp>
          </a:bodyPr>
          <a:lstStyle/>
          <a:p>
            <a:pPr algn="ctr" fontAlgn="base">
              <a:lnSpc>
                <a:spcPct val="90000"/>
              </a:lnSpc>
              <a:spcBef>
                <a:spcPct val="20000"/>
              </a:spcBef>
              <a:spcAft>
                <a:spcPct val="0"/>
              </a:spcAft>
              <a:buSzPct val="80000"/>
            </a:pPr>
            <a:r>
              <a:rPr lang="en-US" sz="2040" b="1" dirty="0">
                <a:ln>
                  <a:solidFill>
                    <a:srgbClr val="FFFFFF">
                      <a:alpha val="0"/>
                    </a:srgbClr>
                  </a:solidFill>
                </a:ln>
                <a:solidFill>
                  <a:srgbClr val="595959"/>
                </a:solidFill>
              </a:rPr>
              <a:t>SECOND, TAKE THE PROCESSING TO THE DATA</a:t>
            </a:r>
          </a:p>
        </p:txBody>
      </p:sp>
      <p:sp>
        <p:nvSpPr>
          <p:cNvPr id="2" name="Title 1"/>
          <p:cNvSpPr>
            <a:spLocks noGrp="1"/>
          </p:cNvSpPr>
          <p:nvPr>
            <p:ph type="title" idx="4294967295"/>
            <p:custDataLst>
              <p:tags r:id="rId2"/>
            </p:custDataLst>
          </p:nvPr>
        </p:nvSpPr>
        <p:spPr>
          <a:xfrm>
            <a:off x="0" y="233363"/>
            <a:ext cx="11371263" cy="762000"/>
          </a:xfrm>
        </p:spPr>
        <p:txBody>
          <a:bodyPr/>
          <a:lstStyle/>
          <a:p>
            <a:r>
              <a:rPr lang="en-US" dirty="0"/>
              <a:t>So </a:t>
            </a:r>
            <a:r>
              <a:rPr lang="en-US" dirty="0" smtClean="0"/>
              <a:t>How </a:t>
            </a:r>
            <a:r>
              <a:rPr lang="en-US" dirty="0"/>
              <a:t>D</a:t>
            </a:r>
            <a:r>
              <a:rPr lang="en-US" dirty="0" smtClean="0"/>
              <a:t>oes </a:t>
            </a:r>
            <a:r>
              <a:rPr lang="en-US" dirty="0"/>
              <a:t>I</a:t>
            </a:r>
            <a:r>
              <a:rPr lang="en-US" dirty="0" smtClean="0"/>
              <a:t>t </a:t>
            </a:r>
            <a:r>
              <a:rPr lang="en-US" dirty="0"/>
              <a:t>W</a:t>
            </a:r>
            <a:r>
              <a:rPr lang="en-US" dirty="0" smtClean="0"/>
              <a:t>ork?</a:t>
            </a:r>
            <a:endParaRPr lang="en-US" sz="3672" dirty="0">
              <a:solidFill>
                <a:schemeClr val="accent4"/>
              </a:solidFill>
            </a:endParaRPr>
          </a:p>
        </p:txBody>
      </p:sp>
      <p:sp>
        <p:nvSpPr>
          <p:cNvPr id="61" name="Rectangle 60"/>
          <p:cNvSpPr/>
          <p:nvPr>
            <p:custDataLst>
              <p:tags r:id="rId3"/>
            </p:custDataLst>
          </p:nvPr>
        </p:nvSpPr>
        <p:spPr>
          <a:xfrm>
            <a:off x="7688335" y="2192343"/>
            <a:ext cx="4214573" cy="3737606"/>
          </a:xfrm>
          <a:prstGeom prst="rect">
            <a:avLst/>
          </a:prstGeom>
          <a:solidFill>
            <a:sysClr val="window" lastClr="FFFFFF"/>
          </a:solidFill>
          <a:ln w="9525" cap="flat" cmpd="sng" algn="ctr">
            <a:solidFill>
              <a:schemeClr val="accent2"/>
            </a:solidFill>
            <a:prstDash val="solid"/>
          </a:ln>
          <a:effectLst/>
        </p:spPr>
        <p:txBody>
          <a:bodyPr wrap="square">
            <a:noAutofit/>
          </a:bodyPr>
          <a:lstStyle/>
          <a:p>
            <a:pPr defTabSz="932597">
              <a:defRPr/>
            </a:pPr>
            <a:r>
              <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rPr>
              <a:t>// Map Reduce function in JavaScript</a:t>
            </a:r>
          </a:p>
          <a:p>
            <a:pPr defTabSz="932597">
              <a:spcBef>
                <a:spcPts val="612"/>
              </a:spcBef>
              <a:defRPr/>
            </a:pPr>
            <a:r>
              <a:rPr lang="en-US" sz="1224" b="1" kern="0" dirty="0" err="1">
                <a:ln>
                  <a:solidFill>
                    <a:srgbClr val="FFFFFF">
                      <a:alpha val="0"/>
                    </a:srgbClr>
                  </a:solidFill>
                </a:ln>
                <a:solidFill>
                  <a:srgbClr val="404040"/>
                </a:solidFill>
                <a:latin typeface="Courier New" panose="02070309020205020404" pitchFamily="49" charset="0"/>
                <a:cs typeface="Courier New" panose="02070309020205020404" pitchFamily="49" charset="0"/>
              </a:rPr>
              <a:t>var</a:t>
            </a:r>
            <a:r>
              <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rPr>
              <a:t> map = function (key, value, context) {</a:t>
            </a:r>
          </a:p>
          <a:p>
            <a:pPr defTabSz="932597">
              <a:defRPr/>
            </a:pPr>
            <a:r>
              <a:rPr lang="en-US" sz="1224" b="1" kern="0" dirty="0" err="1">
                <a:ln>
                  <a:solidFill>
                    <a:srgbClr val="FFFFFF">
                      <a:alpha val="0"/>
                    </a:srgbClr>
                  </a:solidFill>
                </a:ln>
                <a:solidFill>
                  <a:srgbClr val="404040"/>
                </a:solidFill>
                <a:latin typeface="Courier New" panose="02070309020205020404" pitchFamily="49" charset="0"/>
                <a:cs typeface="Courier New" panose="02070309020205020404" pitchFamily="49" charset="0"/>
              </a:rPr>
              <a:t>var</a:t>
            </a:r>
            <a:r>
              <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rPr>
              <a:t> words = </a:t>
            </a:r>
            <a:r>
              <a:rPr lang="en-US" sz="1224" b="1" kern="0" dirty="0" err="1">
                <a:ln>
                  <a:solidFill>
                    <a:srgbClr val="FFFFFF">
                      <a:alpha val="0"/>
                    </a:srgbClr>
                  </a:solidFill>
                </a:ln>
                <a:solidFill>
                  <a:srgbClr val="404040"/>
                </a:solidFill>
                <a:latin typeface="Courier New" panose="02070309020205020404" pitchFamily="49" charset="0"/>
                <a:cs typeface="Courier New" panose="02070309020205020404" pitchFamily="49" charset="0"/>
              </a:rPr>
              <a:t>value.split</a:t>
            </a:r>
            <a:r>
              <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rPr>
              <a:t>(/[^a-</a:t>
            </a:r>
            <a:r>
              <a:rPr lang="en-US" sz="1224" b="1" kern="0" dirty="0" err="1">
                <a:ln>
                  <a:solidFill>
                    <a:srgbClr val="FFFFFF">
                      <a:alpha val="0"/>
                    </a:srgbClr>
                  </a:solidFill>
                </a:ln>
                <a:solidFill>
                  <a:srgbClr val="404040"/>
                </a:solidFill>
                <a:latin typeface="Courier New" panose="02070309020205020404" pitchFamily="49" charset="0"/>
                <a:cs typeface="Courier New" panose="02070309020205020404" pitchFamily="49" charset="0"/>
              </a:rPr>
              <a:t>zA</a:t>
            </a:r>
            <a:r>
              <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rPr>
              <a:t>-Z]/);</a:t>
            </a:r>
          </a:p>
          <a:p>
            <a:pPr defTabSz="932597">
              <a:defRPr/>
            </a:pPr>
            <a:r>
              <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rPr>
              <a:t>for (</a:t>
            </a:r>
            <a:r>
              <a:rPr lang="en-US" sz="1224" b="1" kern="0" dirty="0" err="1">
                <a:ln>
                  <a:solidFill>
                    <a:srgbClr val="FFFFFF">
                      <a:alpha val="0"/>
                    </a:srgbClr>
                  </a:solidFill>
                </a:ln>
                <a:solidFill>
                  <a:srgbClr val="404040"/>
                </a:solidFill>
                <a:latin typeface="Courier New" panose="02070309020205020404" pitchFamily="49" charset="0"/>
                <a:cs typeface="Courier New" panose="02070309020205020404" pitchFamily="49" charset="0"/>
              </a:rPr>
              <a:t>var</a:t>
            </a:r>
            <a:r>
              <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rPr>
              <a:t> i = 0; i &lt; </a:t>
            </a:r>
            <a:r>
              <a:rPr lang="en-US" sz="1224" b="1" kern="0" dirty="0" err="1">
                <a:ln>
                  <a:solidFill>
                    <a:srgbClr val="FFFFFF">
                      <a:alpha val="0"/>
                    </a:srgbClr>
                  </a:solidFill>
                </a:ln>
                <a:solidFill>
                  <a:srgbClr val="404040"/>
                </a:solidFill>
                <a:latin typeface="Courier New" panose="02070309020205020404" pitchFamily="49" charset="0"/>
                <a:cs typeface="Courier New" panose="02070309020205020404" pitchFamily="49" charset="0"/>
              </a:rPr>
              <a:t>words.length</a:t>
            </a:r>
            <a:r>
              <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rPr>
              <a:t>; i++) {</a:t>
            </a:r>
          </a:p>
          <a:p>
            <a:pPr marL="932597" defTabSz="932597">
              <a:defRPr/>
            </a:pPr>
            <a:r>
              <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rPr>
              <a:t>if (words[i] !== "")</a:t>
            </a:r>
          </a:p>
          <a:p>
            <a:pPr defTabSz="932597">
              <a:defRPr/>
            </a:pPr>
            <a:r>
              <a:rPr lang="en-US" sz="1224" b="1" kern="0" dirty="0" err="1">
                <a:ln>
                  <a:solidFill>
                    <a:srgbClr val="FFFFFF">
                      <a:alpha val="0"/>
                    </a:srgbClr>
                  </a:solidFill>
                </a:ln>
                <a:solidFill>
                  <a:srgbClr val="404040"/>
                </a:solidFill>
                <a:latin typeface="Courier New" panose="02070309020205020404" pitchFamily="49" charset="0"/>
                <a:cs typeface="Courier New" panose="02070309020205020404" pitchFamily="49" charset="0"/>
              </a:rPr>
              <a:t>context.write</a:t>
            </a:r>
            <a:r>
              <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rPr>
              <a:t>(words[i].</a:t>
            </a:r>
            <a:r>
              <a:rPr lang="en-US" sz="1224" b="1" kern="0" dirty="0" err="1">
                <a:ln>
                  <a:solidFill>
                    <a:srgbClr val="FFFFFF">
                      <a:alpha val="0"/>
                    </a:srgbClr>
                  </a:solidFill>
                </a:ln>
                <a:solidFill>
                  <a:srgbClr val="404040"/>
                </a:solidFill>
                <a:latin typeface="Courier New" panose="02070309020205020404" pitchFamily="49" charset="0"/>
                <a:cs typeface="Courier New" panose="02070309020205020404" pitchFamily="49" charset="0"/>
              </a:rPr>
              <a:t>toLowerCase</a:t>
            </a:r>
            <a:r>
              <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rPr>
              <a:t>(),</a:t>
            </a:r>
          </a:p>
          <a:p>
            <a:pPr defTabSz="932597">
              <a:defRPr/>
            </a:pPr>
            <a:r>
              <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rPr>
              <a:t>1);}</a:t>
            </a:r>
          </a:p>
          <a:p>
            <a:pPr defTabSz="932597">
              <a:defRPr/>
            </a:pPr>
            <a:r>
              <a:rPr lang="en-US" sz="1224" b="1" kern="0" dirty="0" smtClean="0">
                <a:ln>
                  <a:solidFill>
                    <a:srgbClr val="FFFFFF">
                      <a:alpha val="0"/>
                    </a:srgbClr>
                  </a:solidFill>
                </a:ln>
                <a:solidFill>
                  <a:srgbClr val="404040"/>
                </a:solidFill>
                <a:latin typeface="Courier New" panose="02070309020205020404" pitchFamily="49" charset="0"/>
                <a:cs typeface="Courier New" panose="02070309020205020404" pitchFamily="49" charset="0"/>
              </a:rPr>
              <a:t>}};</a:t>
            </a:r>
          </a:p>
          <a:p>
            <a:pPr defTabSz="932597">
              <a:defRPr/>
            </a:pPr>
            <a:endPar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endParaRPr>
          </a:p>
          <a:p>
            <a:pPr defTabSz="932597">
              <a:spcBef>
                <a:spcPts val="612"/>
              </a:spcBef>
              <a:defRPr/>
            </a:pPr>
            <a:r>
              <a:rPr lang="en-US" sz="1224" b="1" kern="0" dirty="0" err="1">
                <a:ln>
                  <a:solidFill>
                    <a:srgbClr val="FFFFFF">
                      <a:alpha val="0"/>
                    </a:srgbClr>
                  </a:solidFill>
                </a:ln>
                <a:solidFill>
                  <a:srgbClr val="404040"/>
                </a:solidFill>
                <a:latin typeface="Courier New" panose="02070309020205020404" pitchFamily="49" charset="0"/>
                <a:cs typeface="Courier New" panose="02070309020205020404" pitchFamily="49" charset="0"/>
              </a:rPr>
              <a:t>var</a:t>
            </a:r>
            <a:r>
              <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rPr>
              <a:t> reduce = function (key, values, context) {</a:t>
            </a:r>
          </a:p>
          <a:p>
            <a:pPr defTabSz="932597">
              <a:defRPr/>
            </a:pPr>
            <a:r>
              <a:rPr lang="en-US" sz="1224" b="1" kern="0" dirty="0" err="1">
                <a:ln>
                  <a:solidFill>
                    <a:srgbClr val="FFFFFF">
                      <a:alpha val="0"/>
                    </a:srgbClr>
                  </a:solidFill>
                </a:ln>
                <a:solidFill>
                  <a:srgbClr val="404040"/>
                </a:solidFill>
                <a:latin typeface="Courier New" panose="02070309020205020404" pitchFamily="49" charset="0"/>
                <a:cs typeface="Courier New" panose="02070309020205020404" pitchFamily="49" charset="0"/>
              </a:rPr>
              <a:t>var</a:t>
            </a:r>
            <a:r>
              <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rPr>
              <a:t> sum = 0;</a:t>
            </a:r>
          </a:p>
          <a:p>
            <a:pPr defTabSz="932597">
              <a:defRPr/>
            </a:pPr>
            <a:r>
              <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rPr>
              <a:t>while (</a:t>
            </a:r>
            <a:r>
              <a:rPr lang="en-US" sz="1224" b="1" kern="0" dirty="0" err="1">
                <a:ln>
                  <a:solidFill>
                    <a:srgbClr val="FFFFFF">
                      <a:alpha val="0"/>
                    </a:srgbClr>
                  </a:solidFill>
                </a:ln>
                <a:solidFill>
                  <a:srgbClr val="404040"/>
                </a:solidFill>
                <a:latin typeface="Courier New" panose="02070309020205020404" pitchFamily="49" charset="0"/>
                <a:cs typeface="Courier New" panose="02070309020205020404" pitchFamily="49" charset="0"/>
              </a:rPr>
              <a:t>values.hasNext</a:t>
            </a:r>
            <a:r>
              <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rPr>
              <a:t>()) {</a:t>
            </a:r>
          </a:p>
          <a:p>
            <a:pPr defTabSz="932597">
              <a:defRPr/>
            </a:pPr>
            <a:r>
              <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rPr>
              <a:t>sum += </a:t>
            </a:r>
            <a:r>
              <a:rPr lang="en-US" sz="1224" b="1" kern="0" dirty="0" err="1">
                <a:ln>
                  <a:solidFill>
                    <a:srgbClr val="FFFFFF">
                      <a:alpha val="0"/>
                    </a:srgbClr>
                  </a:solidFill>
                </a:ln>
                <a:solidFill>
                  <a:srgbClr val="404040"/>
                </a:solidFill>
                <a:latin typeface="Courier New" panose="02070309020205020404" pitchFamily="49" charset="0"/>
                <a:cs typeface="Courier New" panose="02070309020205020404" pitchFamily="49" charset="0"/>
              </a:rPr>
              <a:t>parseInt</a:t>
            </a:r>
            <a:r>
              <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rPr>
              <a:t>(</a:t>
            </a:r>
            <a:r>
              <a:rPr lang="en-US" sz="1224" b="1" kern="0" dirty="0" err="1">
                <a:ln>
                  <a:solidFill>
                    <a:srgbClr val="FFFFFF">
                      <a:alpha val="0"/>
                    </a:srgbClr>
                  </a:solidFill>
                </a:ln>
                <a:solidFill>
                  <a:srgbClr val="404040"/>
                </a:solidFill>
                <a:latin typeface="Courier New" panose="02070309020205020404" pitchFamily="49" charset="0"/>
                <a:cs typeface="Courier New" panose="02070309020205020404" pitchFamily="49" charset="0"/>
              </a:rPr>
              <a:t>values.next</a:t>
            </a:r>
            <a:r>
              <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rPr>
              <a:t>());</a:t>
            </a:r>
          </a:p>
          <a:p>
            <a:pPr marL="466298" defTabSz="932597">
              <a:defRPr/>
            </a:pPr>
            <a:r>
              <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rPr>
              <a:t>}</a:t>
            </a:r>
          </a:p>
          <a:p>
            <a:pPr defTabSz="932597">
              <a:defRPr/>
            </a:pPr>
            <a:r>
              <a:rPr lang="en-US" sz="1224" b="1" kern="0" dirty="0" err="1">
                <a:ln>
                  <a:solidFill>
                    <a:srgbClr val="FFFFFF">
                      <a:alpha val="0"/>
                    </a:srgbClr>
                  </a:solidFill>
                </a:ln>
                <a:solidFill>
                  <a:srgbClr val="404040"/>
                </a:solidFill>
                <a:latin typeface="Courier New" panose="02070309020205020404" pitchFamily="49" charset="0"/>
                <a:cs typeface="Courier New" panose="02070309020205020404" pitchFamily="49" charset="0"/>
              </a:rPr>
              <a:t>context.write</a:t>
            </a:r>
            <a:r>
              <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rPr>
              <a:t>(key, sum);</a:t>
            </a:r>
          </a:p>
          <a:p>
            <a:pPr defTabSz="932597">
              <a:defRPr/>
            </a:pPr>
            <a:r>
              <a:rPr lang="en-US" sz="1224" b="1" kern="0" dirty="0">
                <a:ln>
                  <a:solidFill>
                    <a:srgbClr val="FFFFFF">
                      <a:alpha val="0"/>
                    </a:srgbClr>
                  </a:solidFill>
                </a:ln>
                <a:solidFill>
                  <a:srgbClr val="404040"/>
                </a:solidFill>
                <a:latin typeface="Courier New" panose="02070309020205020404" pitchFamily="49" charset="0"/>
                <a:cs typeface="Courier New" panose="02070309020205020404" pitchFamily="49" charset="0"/>
              </a:rPr>
              <a:t>};</a:t>
            </a:r>
          </a:p>
        </p:txBody>
      </p:sp>
      <p:grpSp>
        <p:nvGrpSpPr>
          <p:cNvPr id="16" name="Group 15"/>
          <p:cNvGrpSpPr/>
          <p:nvPr/>
        </p:nvGrpSpPr>
        <p:grpSpPr>
          <a:xfrm>
            <a:off x="1060510" y="1833293"/>
            <a:ext cx="3735225" cy="4096656"/>
            <a:chOff x="862763" y="2056036"/>
            <a:chExt cx="3662318" cy="4016694"/>
          </a:xfrm>
        </p:grpSpPr>
        <p:sp>
          <p:nvSpPr>
            <p:cNvPr id="9" name="Rectangle 8"/>
            <p:cNvSpPr/>
            <p:nvPr/>
          </p:nvSpPr>
          <p:spPr bwMode="auto">
            <a:xfrm>
              <a:off x="862763" y="2410412"/>
              <a:ext cx="3662318" cy="366231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71" name="TextBox 70"/>
            <p:cNvSpPr txBox="1"/>
            <p:nvPr/>
          </p:nvSpPr>
          <p:spPr>
            <a:xfrm>
              <a:off x="3110958" y="3936523"/>
              <a:ext cx="896924" cy="226024"/>
            </a:xfrm>
            <a:prstGeom prst="rect">
              <a:avLst/>
            </a:prstGeom>
            <a:noFill/>
          </p:spPr>
          <p:txBody>
            <a:bodyPr wrap="square" lIns="0" tIns="0" rIns="0" bIns="0" rtlCol="0">
              <a:spAutoFit/>
            </a:bodyPr>
            <a:lstStyle/>
            <a:p>
              <a:pPr algn="ctr">
                <a:lnSpc>
                  <a:spcPct val="80000"/>
                </a:lnSpc>
                <a:spcBef>
                  <a:spcPct val="20000"/>
                </a:spcBef>
                <a:buSzPct val="80000"/>
              </a:pPr>
              <a:r>
                <a:rPr lang="en-US" sz="1836" dirty="0">
                  <a:solidFill>
                    <a:srgbClr val="FFFFFF">
                      <a:alpha val="99000"/>
                    </a:srgbClr>
                  </a:solidFill>
                </a:rPr>
                <a:t>Server</a:t>
              </a:r>
            </a:p>
          </p:txBody>
        </p:sp>
        <p:sp>
          <p:nvSpPr>
            <p:cNvPr id="72" name="Round Same Side Corner Rectangle 71"/>
            <p:cNvSpPr/>
            <p:nvPr/>
          </p:nvSpPr>
          <p:spPr bwMode="auto">
            <a:xfrm rot="5400000">
              <a:off x="2926702" y="2614333"/>
              <a:ext cx="1265436" cy="1265435"/>
            </a:xfrm>
            <a:prstGeom prst="round2SameRect">
              <a:avLst>
                <a:gd name="adj1" fmla="val 5548"/>
                <a:gd name="adj2" fmla="val 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73" name="Round Same Side Corner Rectangle 72"/>
            <p:cNvSpPr/>
            <p:nvPr/>
          </p:nvSpPr>
          <p:spPr bwMode="auto">
            <a:xfrm rot="16200000">
              <a:off x="2777371" y="2729600"/>
              <a:ext cx="224404" cy="124513"/>
            </a:xfrm>
            <a:prstGeom prst="round2Same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74" name="Round Same Side Corner Rectangle 73"/>
            <p:cNvSpPr/>
            <p:nvPr/>
          </p:nvSpPr>
          <p:spPr bwMode="auto">
            <a:xfrm rot="16200000">
              <a:off x="2777371" y="3614753"/>
              <a:ext cx="224404" cy="124513"/>
            </a:xfrm>
            <a:prstGeom prst="round2Same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grpSp>
          <p:nvGrpSpPr>
            <p:cNvPr id="13" name="Group 12"/>
            <p:cNvGrpSpPr/>
            <p:nvPr/>
          </p:nvGrpSpPr>
          <p:grpSpPr>
            <a:xfrm>
              <a:off x="3096646" y="2697541"/>
              <a:ext cx="938474" cy="1108316"/>
              <a:chOff x="3096646" y="2697541"/>
              <a:chExt cx="938474" cy="1108316"/>
            </a:xfrm>
            <a:solidFill>
              <a:schemeClr val="accent2"/>
            </a:solidFill>
          </p:grpSpPr>
          <p:sp>
            <p:nvSpPr>
              <p:cNvPr id="44" name="Freeform 27"/>
              <p:cNvSpPr>
                <a:spLocks noEditPoints="1"/>
              </p:cNvSpPr>
              <p:nvPr/>
            </p:nvSpPr>
            <p:spPr bwMode="auto">
              <a:xfrm>
                <a:off x="3096646" y="2697541"/>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45" name="Freeform 27"/>
              <p:cNvSpPr>
                <a:spLocks noEditPoints="1"/>
              </p:cNvSpPr>
              <p:nvPr/>
            </p:nvSpPr>
            <p:spPr bwMode="auto">
              <a:xfrm>
                <a:off x="3096646" y="3090155"/>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46" name="Freeform 27"/>
              <p:cNvSpPr>
                <a:spLocks noEditPoints="1"/>
              </p:cNvSpPr>
              <p:nvPr/>
            </p:nvSpPr>
            <p:spPr bwMode="auto">
              <a:xfrm>
                <a:off x="3436728" y="3090155"/>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47" name="Freeform 27"/>
              <p:cNvSpPr>
                <a:spLocks noEditPoints="1"/>
              </p:cNvSpPr>
              <p:nvPr/>
            </p:nvSpPr>
            <p:spPr bwMode="auto">
              <a:xfrm>
                <a:off x="3096646" y="3482770"/>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62" name="Freeform 27"/>
              <p:cNvSpPr>
                <a:spLocks noEditPoints="1"/>
              </p:cNvSpPr>
              <p:nvPr/>
            </p:nvSpPr>
            <p:spPr bwMode="auto">
              <a:xfrm>
                <a:off x="3436728" y="3482770"/>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70" name="Freeform 27"/>
              <p:cNvSpPr>
                <a:spLocks noEditPoints="1"/>
              </p:cNvSpPr>
              <p:nvPr/>
            </p:nvSpPr>
            <p:spPr bwMode="auto">
              <a:xfrm>
                <a:off x="3776811" y="3482770"/>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grpSp>
        <p:sp>
          <p:nvSpPr>
            <p:cNvPr id="153" name="TextBox 152"/>
            <p:cNvSpPr txBox="1"/>
            <p:nvPr/>
          </p:nvSpPr>
          <p:spPr>
            <a:xfrm>
              <a:off x="1479350" y="3936523"/>
              <a:ext cx="896924" cy="226024"/>
            </a:xfrm>
            <a:prstGeom prst="rect">
              <a:avLst/>
            </a:prstGeom>
            <a:noFill/>
          </p:spPr>
          <p:txBody>
            <a:bodyPr wrap="square" lIns="0" tIns="0" rIns="0" bIns="0" rtlCol="0">
              <a:spAutoFit/>
            </a:bodyPr>
            <a:lstStyle/>
            <a:p>
              <a:pPr algn="ctr">
                <a:lnSpc>
                  <a:spcPct val="80000"/>
                </a:lnSpc>
                <a:spcBef>
                  <a:spcPct val="20000"/>
                </a:spcBef>
                <a:buSzPct val="80000"/>
              </a:pPr>
              <a:r>
                <a:rPr lang="en-US" sz="1836" dirty="0">
                  <a:solidFill>
                    <a:srgbClr val="FFFFFF">
                      <a:alpha val="99000"/>
                    </a:srgbClr>
                  </a:solidFill>
                </a:rPr>
                <a:t>Server</a:t>
              </a:r>
            </a:p>
          </p:txBody>
        </p:sp>
        <p:sp>
          <p:nvSpPr>
            <p:cNvPr id="154" name="Round Same Side Corner Rectangle 153"/>
            <p:cNvSpPr/>
            <p:nvPr/>
          </p:nvSpPr>
          <p:spPr bwMode="auto">
            <a:xfrm rot="5400000">
              <a:off x="1295094" y="2614333"/>
              <a:ext cx="1265436" cy="1265435"/>
            </a:xfrm>
            <a:prstGeom prst="round2SameRect">
              <a:avLst>
                <a:gd name="adj1" fmla="val 5548"/>
                <a:gd name="adj2" fmla="val 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55" name="Round Same Side Corner Rectangle 154"/>
            <p:cNvSpPr/>
            <p:nvPr/>
          </p:nvSpPr>
          <p:spPr bwMode="auto">
            <a:xfrm rot="16200000">
              <a:off x="1145763" y="2729600"/>
              <a:ext cx="224404" cy="124513"/>
            </a:xfrm>
            <a:prstGeom prst="round2Same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56" name="Round Same Side Corner Rectangle 155"/>
            <p:cNvSpPr/>
            <p:nvPr/>
          </p:nvSpPr>
          <p:spPr bwMode="auto">
            <a:xfrm rot="16200000">
              <a:off x="1145763" y="3614753"/>
              <a:ext cx="224404" cy="124513"/>
            </a:xfrm>
            <a:prstGeom prst="round2Same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grpSp>
          <p:nvGrpSpPr>
            <p:cNvPr id="12" name="Group 11"/>
            <p:cNvGrpSpPr/>
            <p:nvPr/>
          </p:nvGrpSpPr>
          <p:grpSpPr>
            <a:xfrm>
              <a:off x="1465038" y="2697541"/>
              <a:ext cx="938474" cy="1108316"/>
              <a:chOff x="1465038" y="2697541"/>
              <a:chExt cx="938474" cy="1108316"/>
            </a:xfrm>
            <a:solidFill>
              <a:schemeClr val="accent2"/>
            </a:solidFill>
          </p:grpSpPr>
          <p:sp>
            <p:nvSpPr>
              <p:cNvPr id="147" name="Freeform 27"/>
              <p:cNvSpPr>
                <a:spLocks noEditPoints="1"/>
              </p:cNvSpPr>
              <p:nvPr/>
            </p:nvSpPr>
            <p:spPr bwMode="auto">
              <a:xfrm>
                <a:off x="1465038" y="2697541"/>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148" name="Freeform 27"/>
              <p:cNvSpPr>
                <a:spLocks noEditPoints="1"/>
              </p:cNvSpPr>
              <p:nvPr/>
            </p:nvSpPr>
            <p:spPr bwMode="auto">
              <a:xfrm>
                <a:off x="1465038" y="3090155"/>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149" name="Freeform 27"/>
              <p:cNvSpPr>
                <a:spLocks noEditPoints="1"/>
              </p:cNvSpPr>
              <p:nvPr/>
            </p:nvSpPr>
            <p:spPr bwMode="auto">
              <a:xfrm>
                <a:off x="1805120" y="3090155"/>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150" name="Freeform 27"/>
              <p:cNvSpPr>
                <a:spLocks noEditPoints="1"/>
              </p:cNvSpPr>
              <p:nvPr/>
            </p:nvSpPr>
            <p:spPr bwMode="auto">
              <a:xfrm>
                <a:off x="1465038" y="3482770"/>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151" name="Freeform 27"/>
              <p:cNvSpPr>
                <a:spLocks noEditPoints="1"/>
              </p:cNvSpPr>
              <p:nvPr/>
            </p:nvSpPr>
            <p:spPr bwMode="auto">
              <a:xfrm>
                <a:off x="1805120" y="3482770"/>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152" name="Freeform 27"/>
              <p:cNvSpPr>
                <a:spLocks noEditPoints="1"/>
              </p:cNvSpPr>
              <p:nvPr/>
            </p:nvSpPr>
            <p:spPr bwMode="auto">
              <a:xfrm>
                <a:off x="2145203" y="3482770"/>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grpSp>
        <p:sp>
          <p:nvSpPr>
            <p:cNvPr id="169" name="TextBox 168"/>
            <p:cNvSpPr txBox="1"/>
            <p:nvPr/>
          </p:nvSpPr>
          <p:spPr>
            <a:xfrm>
              <a:off x="3110958" y="5647210"/>
              <a:ext cx="896924" cy="226024"/>
            </a:xfrm>
            <a:prstGeom prst="rect">
              <a:avLst/>
            </a:prstGeom>
            <a:noFill/>
          </p:spPr>
          <p:txBody>
            <a:bodyPr wrap="square" lIns="0" tIns="0" rIns="0" bIns="0" rtlCol="0">
              <a:spAutoFit/>
            </a:bodyPr>
            <a:lstStyle/>
            <a:p>
              <a:pPr algn="ctr">
                <a:lnSpc>
                  <a:spcPct val="80000"/>
                </a:lnSpc>
                <a:spcBef>
                  <a:spcPct val="20000"/>
                </a:spcBef>
                <a:buSzPct val="80000"/>
              </a:pPr>
              <a:r>
                <a:rPr lang="en-US" sz="1836" dirty="0">
                  <a:solidFill>
                    <a:srgbClr val="FFFFFF">
                      <a:alpha val="99000"/>
                    </a:srgbClr>
                  </a:solidFill>
                </a:rPr>
                <a:t>Server</a:t>
              </a:r>
            </a:p>
          </p:txBody>
        </p:sp>
        <p:sp>
          <p:nvSpPr>
            <p:cNvPr id="170" name="Round Same Side Corner Rectangle 169"/>
            <p:cNvSpPr/>
            <p:nvPr/>
          </p:nvSpPr>
          <p:spPr bwMode="auto">
            <a:xfrm rot="5400000">
              <a:off x="2926702" y="4325020"/>
              <a:ext cx="1265436" cy="1265435"/>
            </a:xfrm>
            <a:prstGeom prst="round2SameRect">
              <a:avLst>
                <a:gd name="adj1" fmla="val 5548"/>
                <a:gd name="adj2" fmla="val 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71" name="Round Same Side Corner Rectangle 170"/>
            <p:cNvSpPr/>
            <p:nvPr/>
          </p:nvSpPr>
          <p:spPr bwMode="auto">
            <a:xfrm rot="16200000">
              <a:off x="2777371" y="4440287"/>
              <a:ext cx="224404" cy="124513"/>
            </a:xfrm>
            <a:prstGeom prst="round2Same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72" name="Round Same Side Corner Rectangle 171"/>
            <p:cNvSpPr/>
            <p:nvPr/>
          </p:nvSpPr>
          <p:spPr bwMode="auto">
            <a:xfrm rot="16200000">
              <a:off x="2777371" y="5325440"/>
              <a:ext cx="224404" cy="124513"/>
            </a:xfrm>
            <a:prstGeom prst="round2Same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grpSp>
          <p:nvGrpSpPr>
            <p:cNvPr id="14" name="Group 13"/>
            <p:cNvGrpSpPr/>
            <p:nvPr/>
          </p:nvGrpSpPr>
          <p:grpSpPr>
            <a:xfrm>
              <a:off x="3096646" y="4408228"/>
              <a:ext cx="938474" cy="1108316"/>
              <a:chOff x="3096646" y="4408228"/>
              <a:chExt cx="938474" cy="1108316"/>
            </a:xfrm>
            <a:solidFill>
              <a:schemeClr val="accent2"/>
            </a:solidFill>
          </p:grpSpPr>
          <p:sp>
            <p:nvSpPr>
              <p:cNvPr id="163" name="Freeform 27"/>
              <p:cNvSpPr>
                <a:spLocks noEditPoints="1"/>
              </p:cNvSpPr>
              <p:nvPr/>
            </p:nvSpPr>
            <p:spPr bwMode="auto">
              <a:xfrm>
                <a:off x="3096646" y="4408228"/>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164" name="Freeform 27"/>
              <p:cNvSpPr>
                <a:spLocks noEditPoints="1"/>
              </p:cNvSpPr>
              <p:nvPr/>
            </p:nvSpPr>
            <p:spPr bwMode="auto">
              <a:xfrm>
                <a:off x="3096646" y="4800842"/>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165" name="Freeform 27"/>
              <p:cNvSpPr>
                <a:spLocks noEditPoints="1"/>
              </p:cNvSpPr>
              <p:nvPr/>
            </p:nvSpPr>
            <p:spPr bwMode="auto">
              <a:xfrm>
                <a:off x="3436728" y="4800842"/>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166" name="Freeform 27"/>
              <p:cNvSpPr>
                <a:spLocks noEditPoints="1"/>
              </p:cNvSpPr>
              <p:nvPr/>
            </p:nvSpPr>
            <p:spPr bwMode="auto">
              <a:xfrm>
                <a:off x="3096646" y="5193457"/>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167" name="Freeform 27"/>
              <p:cNvSpPr>
                <a:spLocks noEditPoints="1"/>
              </p:cNvSpPr>
              <p:nvPr/>
            </p:nvSpPr>
            <p:spPr bwMode="auto">
              <a:xfrm>
                <a:off x="3436728" y="5193457"/>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168" name="Freeform 27"/>
              <p:cNvSpPr>
                <a:spLocks noEditPoints="1"/>
              </p:cNvSpPr>
              <p:nvPr/>
            </p:nvSpPr>
            <p:spPr bwMode="auto">
              <a:xfrm>
                <a:off x="3776811" y="5193457"/>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159" name="Freeform 27"/>
              <p:cNvSpPr>
                <a:spLocks noEditPoints="1"/>
              </p:cNvSpPr>
              <p:nvPr/>
            </p:nvSpPr>
            <p:spPr bwMode="auto">
              <a:xfrm>
                <a:off x="3436728" y="4408228"/>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160" name="Freeform 27"/>
              <p:cNvSpPr>
                <a:spLocks noEditPoints="1"/>
              </p:cNvSpPr>
              <p:nvPr/>
            </p:nvSpPr>
            <p:spPr bwMode="auto">
              <a:xfrm>
                <a:off x="3776811" y="4408228"/>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161" name="Freeform 27"/>
              <p:cNvSpPr>
                <a:spLocks noEditPoints="1"/>
              </p:cNvSpPr>
              <p:nvPr/>
            </p:nvSpPr>
            <p:spPr bwMode="auto">
              <a:xfrm>
                <a:off x="3776811" y="4800842"/>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grpSp>
        <p:sp>
          <p:nvSpPr>
            <p:cNvPr id="185" name="TextBox 184"/>
            <p:cNvSpPr txBox="1"/>
            <p:nvPr/>
          </p:nvSpPr>
          <p:spPr>
            <a:xfrm>
              <a:off x="1479350" y="5647210"/>
              <a:ext cx="896924" cy="226024"/>
            </a:xfrm>
            <a:prstGeom prst="rect">
              <a:avLst/>
            </a:prstGeom>
            <a:noFill/>
          </p:spPr>
          <p:txBody>
            <a:bodyPr wrap="square" lIns="0" tIns="0" rIns="0" bIns="0" rtlCol="0">
              <a:spAutoFit/>
            </a:bodyPr>
            <a:lstStyle/>
            <a:p>
              <a:pPr algn="ctr">
                <a:lnSpc>
                  <a:spcPct val="80000"/>
                </a:lnSpc>
                <a:spcBef>
                  <a:spcPct val="20000"/>
                </a:spcBef>
                <a:buSzPct val="80000"/>
              </a:pPr>
              <a:r>
                <a:rPr lang="en-US" sz="1836" dirty="0">
                  <a:solidFill>
                    <a:srgbClr val="FFFFFF">
                      <a:alpha val="99000"/>
                    </a:srgbClr>
                  </a:solidFill>
                </a:rPr>
                <a:t>Server</a:t>
              </a:r>
            </a:p>
          </p:txBody>
        </p:sp>
        <p:sp>
          <p:nvSpPr>
            <p:cNvPr id="186" name="Round Same Side Corner Rectangle 185"/>
            <p:cNvSpPr/>
            <p:nvPr/>
          </p:nvSpPr>
          <p:spPr bwMode="auto">
            <a:xfrm rot="5400000">
              <a:off x="1295094" y="4325020"/>
              <a:ext cx="1265436" cy="1265435"/>
            </a:xfrm>
            <a:prstGeom prst="round2SameRect">
              <a:avLst>
                <a:gd name="adj1" fmla="val 5548"/>
                <a:gd name="adj2" fmla="val 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87" name="Round Same Side Corner Rectangle 186"/>
            <p:cNvSpPr/>
            <p:nvPr/>
          </p:nvSpPr>
          <p:spPr bwMode="auto">
            <a:xfrm rot="16200000">
              <a:off x="1145763" y="4440287"/>
              <a:ext cx="224404" cy="124513"/>
            </a:xfrm>
            <a:prstGeom prst="round2Same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88" name="Round Same Side Corner Rectangle 187"/>
            <p:cNvSpPr/>
            <p:nvPr/>
          </p:nvSpPr>
          <p:spPr bwMode="auto">
            <a:xfrm rot="16200000">
              <a:off x="1145763" y="5325440"/>
              <a:ext cx="224404" cy="124513"/>
            </a:xfrm>
            <a:prstGeom prst="round2Same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grpSp>
          <p:nvGrpSpPr>
            <p:cNvPr id="15" name="Group 14"/>
            <p:cNvGrpSpPr/>
            <p:nvPr/>
          </p:nvGrpSpPr>
          <p:grpSpPr>
            <a:xfrm>
              <a:off x="1465038" y="4408228"/>
              <a:ext cx="938474" cy="1108316"/>
              <a:chOff x="1465038" y="4408228"/>
              <a:chExt cx="938474" cy="1108316"/>
            </a:xfrm>
            <a:solidFill>
              <a:schemeClr val="accent2"/>
            </a:solidFill>
          </p:grpSpPr>
          <p:sp>
            <p:nvSpPr>
              <p:cNvPr id="179" name="Freeform 27"/>
              <p:cNvSpPr>
                <a:spLocks noEditPoints="1"/>
              </p:cNvSpPr>
              <p:nvPr/>
            </p:nvSpPr>
            <p:spPr bwMode="auto">
              <a:xfrm>
                <a:off x="1465038" y="4408228"/>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180" name="Freeform 27"/>
              <p:cNvSpPr>
                <a:spLocks noEditPoints="1"/>
              </p:cNvSpPr>
              <p:nvPr/>
            </p:nvSpPr>
            <p:spPr bwMode="auto">
              <a:xfrm>
                <a:off x="1465038" y="4800842"/>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181" name="Freeform 27"/>
              <p:cNvSpPr>
                <a:spLocks noEditPoints="1"/>
              </p:cNvSpPr>
              <p:nvPr/>
            </p:nvSpPr>
            <p:spPr bwMode="auto">
              <a:xfrm>
                <a:off x="1805120" y="4800842"/>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182" name="Freeform 27"/>
              <p:cNvSpPr>
                <a:spLocks noEditPoints="1"/>
              </p:cNvSpPr>
              <p:nvPr/>
            </p:nvSpPr>
            <p:spPr bwMode="auto">
              <a:xfrm>
                <a:off x="1465038" y="5193457"/>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183" name="Freeform 27"/>
              <p:cNvSpPr>
                <a:spLocks noEditPoints="1"/>
              </p:cNvSpPr>
              <p:nvPr/>
            </p:nvSpPr>
            <p:spPr bwMode="auto">
              <a:xfrm>
                <a:off x="1805120" y="5193457"/>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184" name="Freeform 27"/>
              <p:cNvSpPr>
                <a:spLocks noEditPoints="1"/>
              </p:cNvSpPr>
              <p:nvPr/>
            </p:nvSpPr>
            <p:spPr bwMode="auto">
              <a:xfrm>
                <a:off x="2145203" y="5193457"/>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175" name="Freeform 27"/>
              <p:cNvSpPr>
                <a:spLocks noEditPoints="1"/>
              </p:cNvSpPr>
              <p:nvPr/>
            </p:nvSpPr>
            <p:spPr bwMode="auto">
              <a:xfrm>
                <a:off x="1805120" y="4408228"/>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176" name="Freeform 27"/>
              <p:cNvSpPr>
                <a:spLocks noEditPoints="1"/>
              </p:cNvSpPr>
              <p:nvPr/>
            </p:nvSpPr>
            <p:spPr bwMode="auto">
              <a:xfrm>
                <a:off x="2145203" y="4408228"/>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sp>
            <p:nvSpPr>
              <p:cNvPr id="177" name="Freeform 27"/>
              <p:cNvSpPr>
                <a:spLocks noEditPoints="1"/>
              </p:cNvSpPr>
              <p:nvPr/>
            </p:nvSpPr>
            <p:spPr bwMode="auto">
              <a:xfrm>
                <a:off x="2145203" y="4800842"/>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2040">
                  <a:solidFill>
                    <a:srgbClr val="404040"/>
                  </a:solidFill>
                </a:endParaRPr>
              </a:p>
            </p:txBody>
          </p:sp>
        </p:grpSp>
        <p:sp>
          <p:nvSpPr>
            <p:cNvPr id="190" name="Content Placeholder 13"/>
            <p:cNvSpPr txBox="1">
              <a:spLocks/>
            </p:cNvSpPr>
            <p:nvPr/>
          </p:nvSpPr>
          <p:spPr>
            <a:xfrm>
              <a:off x="862763" y="2056036"/>
              <a:ext cx="3476937" cy="310791"/>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0"/>
                </a:spcAft>
                <a:buSzPct val="80000"/>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lgn="l" defTabSz="914363" rtl="0" eaLnBrk="1" latinLnBrk="0" hangingPunct="1">
                <a:lnSpc>
                  <a:spcPct val="90000"/>
                </a:lnSpc>
                <a:spcBef>
                  <a:spcPts val="0"/>
                </a:spcBef>
                <a:spcAft>
                  <a:spcPts val="0"/>
                </a:spcAft>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lgn="l" defTabSz="914363" rtl="0" eaLnBrk="1" latinLnBrk="0" hangingPunct="1">
                <a:lnSpc>
                  <a:spcPct val="90000"/>
                </a:lnSpc>
                <a:spcBef>
                  <a:spcPts val="0"/>
                </a:spcBef>
                <a:spcAft>
                  <a:spcPts val="400"/>
                </a:spcAft>
                <a:buSzPct val="80000"/>
                <a:buFont typeface="Arial" pitchFamily="34" charset="0"/>
                <a:buNone/>
                <a:defRPr sz="2000" kern="1200">
                  <a:gradFill>
                    <a:gsLst>
                      <a:gs pos="0">
                        <a:srgbClr val="595959"/>
                      </a:gs>
                      <a:gs pos="86000">
                        <a:srgbClr val="595959"/>
                      </a:gs>
                    </a:gsLst>
                    <a:lin ang="5400000" scaled="0"/>
                  </a:gradFill>
                  <a:latin typeface="+mn-lt"/>
                  <a:ea typeface="+mn-ea"/>
                  <a:cs typeface="+mn-cs"/>
                </a:defRPr>
              </a:lvl3pPr>
              <a:lvl4pPr marL="0" indent="0" algn="l" defTabSz="914363" rtl="0" eaLnBrk="1" latinLnBrk="0" hangingPunct="1">
                <a:lnSpc>
                  <a:spcPct val="90000"/>
                </a:lnSpc>
                <a:spcBef>
                  <a:spcPts val="0"/>
                </a:spcBef>
                <a:spcAft>
                  <a:spcPts val="400"/>
                </a:spcAft>
                <a:buSzPct val="80000"/>
                <a:buFont typeface="Arial" pitchFamily="34" charset="0"/>
                <a:buNone/>
                <a:defRPr sz="2000" kern="1200">
                  <a:gradFill>
                    <a:gsLst>
                      <a:gs pos="0">
                        <a:srgbClr val="595959"/>
                      </a:gs>
                      <a:gs pos="86000">
                        <a:srgbClr val="595959"/>
                      </a:gs>
                    </a:gsLst>
                    <a:lin ang="5400000" scaled="0"/>
                  </a:gradFill>
                  <a:latin typeface="+mn-lt"/>
                  <a:ea typeface="+mn-ea"/>
                  <a:cs typeface="+mn-cs"/>
                </a:defRPr>
              </a:lvl4pPr>
              <a:lvl5pPr marL="342900" indent="-342900" algn="l" defTabSz="914363" rtl="0" eaLnBrk="1" latinLnBrk="0" hangingPunct="1">
                <a:lnSpc>
                  <a:spcPct val="90000"/>
                </a:lnSpc>
                <a:spcBef>
                  <a:spcPts val="0"/>
                </a:spcBef>
                <a:spcAft>
                  <a:spcPts val="400"/>
                </a:spcAft>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1033462" indent="-342900" algn="l" defTabSz="914363" rtl="0" eaLnBrk="1" latinLnBrk="0" hangingPunct="1">
                <a:spcBef>
                  <a:spcPct val="20000"/>
                </a:spcBef>
                <a:buFont typeface="Arial" pitchFamily="34" charset="0"/>
                <a:buChar char="•"/>
                <a:defRPr sz="2400" kern="1200">
                  <a:gradFill>
                    <a:gsLst>
                      <a:gs pos="0">
                        <a:srgbClr val="595959"/>
                      </a:gs>
                      <a:gs pos="86000">
                        <a:srgbClr val="595959"/>
                      </a:gs>
                    </a:gsLst>
                    <a:lin ang="5400000" scaled="0"/>
                  </a:gradFill>
                  <a:latin typeface="+mn-lt"/>
                  <a:ea typeface="+mn-ea"/>
                  <a:cs typeface="+mn-cs"/>
                </a:defRPr>
              </a:lvl6pPr>
              <a:lvl7pPr marL="1255713" indent="-225425" algn="l" defTabSz="914363" rtl="0" eaLnBrk="1" latinLnBrk="0" hangingPunct="1">
                <a:spcBef>
                  <a:spcPct val="20000"/>
                </a:spcBef>
                <a:buFont typeface="Arial" pitchFamily="34" charset="0"/>
                <a:buChar char="•"/>
                <a:defRPr sz="2000" kern="1200">
                  <a:gradFill>
                    <a:gsLst>
                      <a:gs pos="0">
                        <a:srgbClr val="595959"/>
                      </a:gs>
                      <a:gs pos="86000">
                        <a:srgbClr val="595959"/>
                      </a:gs>
                    </a:gsLst>
                    <a:lin ang="5400000" scaled="0"/>
                  </a:gradFill>
                  <a:latin typeface="+mn-lt"/>
                  <a:ea typeface="+mn-ea"/>
                  <a:cs typeface="+mn-cs"/>
                </a:defRPr>
              </a:lvl7pPr>
              <a:lvl8pPr marL="1487488" indent="-231775" algn="l" defTabSz="914363" rtl="0" eaLnBrk="1" latinLnBrk="0" hangingPunct="1">
                <a:spcBef>
                  <a:spcPct val="20000"/>
                </a:spcBef>
                <a:buFont typeface="Arial" pitchFamily="34" charset="0"/>
                <a:buChar char="•"/>
                <a:defRPr sz="2000" kern="1200">
                  <a:gradFill>
                    <a:gsLst>
                      <a:gs pos="0">
                        <a:srgbClr val="595959"/>
                      </a:gs>
                      <a:gs pos="86000">
                        <a:srgbClr val="595959"/>
                      </a:gs>
                    </a:gsLst>
                    <a:lin ang="5400000" scaled="0"/>
                  </a:gra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43245">
                <a:buClr>
                  <a:srgbClr val="292929"/>
                </a:buClr>
                <a:buSzTx/>
              </a:pPr>
              <a:r>
                <a:rPr sz="2244">
                  <a:solidFill>
                    <a:srgbClr val="00BCF2">
                      <a:alpha val="99000"/>
                    </a:srgbClr>
                  </a:solidFill>
                </a:rPr>
                <a:t>RUNTIME</a:t>
              </a:r>
            </a:p>
          </p:txBody>
        </p:sp>
      </p:gr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95073" y="4206549"/>
            <a:ext cx="1293927" cy="1274433"/>
          </a:xfrm>
          <a:prstGeom prst="rect">
            <a:avLst/>
          </a:prstGeom>
        </p:spPr>
      </p:pic>
      <p:sp>
        <p:nvSpPr>
          <p:cNvPr id="193" name="Right Arrow 192"/>
          <p:cNvSpPr/>
          <p:nvPr/>
        </p:nvSpPr>
        <p:spPr bwMode="auto">
          <a:xfrm>
            <a:off x="4853862" y="4654662"/>
            <a:ext cx="683084" cy="378206"/>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94" name="Right Arrow 193"/>
          <p:cNvSpPr/>
          <p:nvPr/>
        </p:nvSpPr>
        <p:spPr bwMode="auto">
          <a:xfrm rot="10800000">
            <a:off x="6883960" y="3074578"/>
            <a:ext cx="683084" cy="378206"/>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91" name="Freeform 84"/>
          <p:cNvSpPr>
            <a:spLocks noEditPoints="1"/>
          </p:cNvSpPr>
          <p:nvPr/>
        </p:nvSpPr>
        <p:spPr bwMode="black">
          <a:xfrm>
            <a:off x="5721407" y="2641312"/>
            <a:ext cx="1041259" cy="1244738"/>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chemeClr val="accent1"/>
          </a:solidFill>
          <a:ln>
            <a:noFill/>
          </a:ln>
        </p:spPr>
        <p:txBody>
          <a:bodyPr vert="horz" wrap="square" lIns="83943" tIns="41972" rIns="83943" bIns="41972" numCol="1" anchor="t" anchorCtr="0" compatLnSpc="1">
            <a:prstTxWarp prst="textNoShape">
              <a:avLst/>
            </a:prstTxWarp>
          </a:bodyPr>
          <a:lstStyle/>
          <a:p>
            <a:endParaRPr lang="en-US" sz="1632">
              <a:solidFill>
                <a:srgbClr val="404040"/>
              </a:solidFill>
            </a:endParaRPr>
          </a:p>
        </p:txBody>
      </p:sp>
      <p:sp>
        <p:nvSpPr>
          <p:cNvPr id="199" name="Freeform 84"/>
          <p:cNvSpPr>
            <a:spLocks noEditPoints="1"/>
          </p:cNvSpPr>
          <p:nvPr/>
        </p:nvSpPr>
        <p:spPr bwMode="black">
          <a:xfrm>
            <a:off x="5721407" y="2641312"/>
            <a:ext cx="1041259" cy="1244738"/>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chemeClr val="accent1"/>
          </a:solidFill>
          <a:ln>
            <a:noFill/>
          </a:ln>
        </p:spPr>
        <p:txBody>
          <a:bodyPr vert="horz" wrap="square" lIns="83943" tIns="41972" rIns="83943" bIns="41972" numCol="1" anchor="t" anchorCtr="0" compatLnSpc="1">
            <a:prstTxWarp prst="textNoShape">
              <a:avLst/>
            </a:prstTxWarp>
          </a:bodyPr>
          <a:lstStyle/>
          <a:p>
            <a:endParaRPr lang="en-US" sz="1632">
              <a:solidFill>
                <a:srgbClr val="404040"/>
              </a:solidFill>
            </a:endParaRPr>
          </a:p>
        </p:txBody>
      </p:sp>
      <p:sp>
        <p:nvSpPr>
          <p:cNvPr id="200" name="Freeform 84"/>
          <p:cNvSpPr>
            <a:spLocks noEditPoints="1"/>
          </p:cNvSpPr>
          <p:nvPr/>
        </p:nvSpPr>
        <p:spPr bwMode="black">
          <a:xfrm>
            <a:off x="5721407" y="2641312"/>
            <a:ext cx="1041259" cy="1244738"/>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chemeClr val="accent1"/>
          </a:solidFill>
          <a:ln>
            <a:noFill/>
          </a:ln>
        </p:spPr>
        <p:txBody>
          <a:bodyPr vert="horz" wrap="square" lIns="83943" tIns="41972" rIns="83943" bIns="41972" numCol="1" anchor="t" anchorCtr="0" compatLnSpc="1">
            <a:prstTxWarp prst="textNoShape">
              <a:avLst/>
            </a:prstTxWarp>
          </a:bodyPr>
          <a:lstStyle/>
          <a:p>
            <a:endParaRPr lang="en-US" sz="1632">
              <a:solidFill>
                <a:srgbClr val="404040"/>
              </a:solidFill>
            </a:endParaRPr>
          </a:p>
        </p:txBody>
      </p:sp>
      <p:sp>
        <p:nvSpPr>
          <p:cNvPr id="201" name="Freeform 84"/>
          <p:cNvSpPr>
            <a:spLocks noEditPoints="1"/>
          </p:cNvSpPr>
          <p:nvPr/>
        </p:nvSpPr>
        <p:spPr bwMode="black">
          <a:xfrm>
            <a:off x="5721407" y="2641312"/>
            <a:ext cx="1041259" cy="1244738"/>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chemeClr val="accent1"/>
          </a:solidFill>
          <a:ln>
            <a:noFill/>
          </a:ln>
        </p:spPr>
        <p:txBody>
          <a:bodyPr vert="horz" wrap="square" lIns="83943" tIns="41972" rIns="83943" bIns="41972" numCol="1" anchor="t" anchorCtr="0" compatLnSpc="1">
            <a:prstTxWarp prst="textNoShape">
              <a:avLst/>
            </a:prstTxWarp>
          </a:bodyPr>
          <a:lstStyle/>
          <a:p>
            <a:endParaRPr lang="en-US" sz="1632">
              <a:solidFill>
                <a:srgbClr val="404040"/>
              </a:solidFill>
            </a:endParaRPr>
          </a:p>
        </p:txBody>
      </p:sp>
      <p:sp>
        <p:nvSpPr>
          <p:cNvPr id="202" name="Freeform 84"/>
          <p:cNvSpPr>
            <a:spLocks noEditPoints="1"/>
          </p:cNvSpPr>
          <p:nvPr/>
        </p:nvSpPr>
        <p:spPr bwMode="black">
          <a:xfrm>
            <a:off x="5721407" y="2641312"/>
            <a:ext cx="1041259" cy="1244738"/>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chemeClr val="accent1"/>
          </a:solidFill>
          <a:ln>
            <a:noFill/>
          </a:ln>
        </p:spPr>
        <p:txBody>
          <a:bodyPr vert="horz" wrap="square" lIns="83943" tIns="41972" rIns="83943" bIns="41972" numCol="1" anchor="t" anchorCtr="0" compatLnSpc="1">
            <a:prstTxWarp prst="textNoShape">
              <a:avLst/>
            </a:prstTxWarp>
          </a:bodyPr>
          <a:lstStyle/>
          <a:p>
            <a:endParaRPr lang="en-US" sz="1632">
              <a:solidFill>
                <a:srgbClr val="404040"/>
              </a:solidFill>
            </a:endParaRPr>
          </a:p>
        </p:txBody>
      </p:sp>
      <p:sp>
        <p:nvSpPr>
          <p:cNvPr id="203" name="Content Placeholder 13"/>
          <p:cNvSpPr txBox="1">
            <a:spLocks/>
          </p:cNvSpPr>
          <p:nvPr/>
        </p:nvSpPr>
        <p:spPr>
          <a:xfrm>
            <a:off x="5771066" y="2286180"/>
            <a:ext cx="833135" cy="345817"/>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0"/>
              </a:spcAft>
              <a:buSzPct val="80000"/>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lgn="l" defTabSz="914363" rtl="0" eaLnBrk="1" latinLnBrk="0" hangingPunct="1">
              <a:lnSpc>
                <a:spcPct val="90000"/>
              </a:lnSpc>
              <a:spcBef>
                <a:spcPts val="0"/>
              </a:spcBef>
              <a:spcAft>
                <a:spcPts val="0"/>
              </a:spcAft>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lgn="l" defTabSz="914363" rtl="0" eaLnBrk="1" latinLnBrk="0" hangingPunct="1">
              <a:lnSpc>
                <a:spcPct val="90000"/>
              </a:lnSpc>
              <a:spcBef>
                <a:spcPts val="0"/>
              </a:spcBef>
              <a:spcAft>
                <a:spcPts val="400"/>
              </a:spcAft>
              <a:buSzPct val="80000"/>
              <a:buFont typeface="Arial" pitchFamily="34" charset="0"/>
              <a:buNone/>
              <a:defRPr sz="2000" kern="1200">
                <a:gradFill>
                  <a:gsLst>
                    <a:gs pos="0">
                      <a:srgbClr val="595959"/>
                    </a:gs>
                    <a:gs pos="86000">
                      <a:srgbClr val="595959"/>
                    </a:gs>
                  </a:gsLst>
                  <a:lin ang="5400000" scaled="0"/>
                </a:gradFill>
                <a:latin typeface="+mn-lt"/>
                <a:ea typeface="+mn-ea"/>
                <a:cs typeface="+mn-cs"/>
              </a:defRPr>
            </a:lvl3pPr>
            <a:lvl4pPr marL="0" indent="0" algn="l" defTabSz="914363" rtl="0" eaLnBrk="1" latinLnBrk="0" hangingPunct="1">
              <a:lnSpc>
                <a:spcPct val="90000"/>
              </a:lnSpc>
              <a:spcBef>
                <a:spcPts val="0"/>
              </a:spcBef>
              <a:spcAft>
                <a:spcPts val="400"/>
              </a:spcAft>
              <a:buSzPct val="80000"/>
              <a:buFont typeface="Arial" pitchFamily="34" charset="0"/>
              <a:buNone/>
              <a:defRPr sz="2000" kern="1200">
                <a:gradFill>
                  <a:gsLst>
                    <a:gs pos="0">
                      <a:srgbClr val="595959"/>
                    </a:gs>
                    <a:gs pos="86000">
                      <a:srgbClr val="595959"/>
                    </a:gs>
                  </a:gsLst>
                  <a:lin ang="5400000" scaled="0"/>
                </a:gradFill>
                <a:latin typeface="+mn-lt"/>
                <a:ea typeface="+mn-ea"/>
                <a:cs typeface="+mn-cs"/>
              </a:defRPr>
            </a:lvl4pPr>
            <a:lvl5pPr marL="342900" indent="-342900" algn="l" defTabSz="914363" rtl="0" eaLnBrk="1" latinLnBrk="0" hangingPunct="1">
              <a:lnSpc>
                <a:spcPct val="90000"/>
              </a:lnSpc>
              <a:spcBef>
                <a:spcPts val="0"/>
              </a:spcBef>
              <a:spcAft>
                <a:spcPts val="400"/>
              </a:spcAft>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1033462" indent="-342900" algn="l" defTabSz="914363" rtl="0" eaLnBrk="1" latinLnBrk="0" hangingPunct="1">
              <a:spcBef>
                <a:spcPct val="20000"/>
              </a:spcBef>
              <a:buFont typeface="Arial" pitchFamily="34" charset="0"/>
              <a:buChar char="•"/>
              <a:defRPr sz="2400" kern="1200">
                <a:gradFill>
                  <a:gsLst>
                    <a:gs pos="0">
                      <a:srgbClr val="595959"/>
                    </a:gs>
                    <a:gs pos="86000">
                      <a:srgbClr val="595959"/>
                    </a:gs>
                  </a:gsLst>
                  <a:lin ang="5400000" scaled="0"/>
                </a:gradFill>
                <a:latin typeface="+mn-lt"/>
                <a:ea typeface="+mn-ea"/>
                <a:cs typeface="+mn-cs"/>
              </a:defRPr>
            </a:lvl6pPr>
            <a:lvl7pPr marL="1255713" indent="-225425" algn="l" defTabSz="914363" rtl="0" eaLnBrk="1" latinLnBrk="0" hangingPunct="1">
              <a:spcBef>
                <a:spcPct val="20000"/>
              </a:spcBef>
              <a:buFont typeface="Arial" pitchFamily="34" charset="0"/>
              <a:buChar char="•"/>
              <a:defRPr sz="2000" kern="1200">
                <a:gradFill>
                  <a:gsLst>
                    <a:gs pos="0">
                      <a:srgbClr val="595959"/>
                    </a:gs>
                    <a:gs pos="86000">
                      <a:srgbClr val="595959"/>
                    </a:gs>
                  </a:gsLst>
                  <a:lin ang="5400000" scaled="0"/>
                </a:gradFill>
                <a:latin typeface="+mn-lt"/>
                <a:ea typeface="+mn-ea"/>
                <a:cs typeface="+mn-cs"/>
              </a:defRPr>
            </a:lvl7pPr>
            <a:lvl8pPr marL="1487488" indent="-231775" algn="l" defTabSz="914363" rtl="0" eaLnBrk="1" latinLnBrk="0" hangingPunct="1">
              <a:spcBef>
                <a:spcPct val="20000"/>
              </a:spcBef>
              <a:buFont typeface="Arial" pitchFamily="34" charset="0"/>
              <a:buChar char="•"/>
              <a:defRPr sz="2000" kern="1200">
                <a:gradFill>
                  <a:gsLst>
                    <a:gs pos="0">
                      <a:srgbClr val="595959"/>
                    </a:gs>
                    <a:gs pos="86000">
                      <a:srgbClr val="595959"/>
                    </a:gs>
                  </a:gsLst>
                  <a:lin ang="5400000" scaled="0"/>
                </a:gra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defTabSz="1243245">
              <a:buClr>
                <a:srgbClr val="292929"/>
              </a:buClr>
              <a:buSzTx/>
            </a:pPr>
            <a:r>
              <a:rPr sz="2448">
                <a:solidFill>
                  <a:srgbClr val="00188F">
                    <a:alpha val="99000"/>
                  </a:srgbClr>
                </a:solidFill>
              </a:rPr>
              <a:t>Code</a:t>
            </a:r>
          </a:p>
        </p:txBody>
      </p:sp>
    </p:spTree>
    <p:extLst>
      <p:ext uri="{BB962C8B-B14F-4D97-AF65-F5344CB8AC3E}">
        <p14:creationId xmlns:p14="http://schemas.microsoft.com/office/powerpoint/2010/main" val="6001592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par>
                                <p:cTn id="8" presetID="10" presetClass="entr" presetSubtype="0" fill="hold" nodeType="withEffect">
                                  <p:stCondLst>
                                    <p:cond delay="50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194"/>
                                        </p:tgtEl>
                                        <p:attrNameLst>
                                          <p:attrName>style.visibility</p:attrName>
                                        </p:attrNameLst>
                                      </p:cBhvr>
                                      <p:to>
                                        <p:strVal val="visible"/>
                                      </p:to>
                                    </p:set>
                                    <p:animEffect transition="in" filter="wipe(right)">
                                      <p:cBhvr>
                                        <p:cTn id="15" dur="500"/>
                                        <p:tgtEl>
                                          <p:spTgt spid="194"/>
                                        </p:tgtEl>
                                      </p:cBhvr>
                                    </p:animEffect>
                                  </p:childTnLst>
                                </p:cTn>
                              </p:par>
                              <p:par>
                                <p:cTn id="16" presetID="10" presetClass="exit" presetSubtype="0" fill="hold" grpId="1" nodeType="withEffect">
                                  <p:stCondLst>
                                    <p:cond delay="0"/>
                                  </p:stCondLst>
                                  <p:childTnLst>
                                    <p:animEffect transition="out" filter="fade">
                                      <p:cBhvr>
                                        <p:cTn id="17" dur="500"/>
                                        <p:tgtEl>
                                          <p:spTgt spid="61"/>
                                        </p:tgtEl>
                                      </p:cBhvr>
                                    </p:animEffect>
                                    <p:set>
                                      <p:cBhvr>
                                        <p:cTn id="18" dur="1" fill="hold">
                                          <p:stCondLst>
                                            <p:cond delay="499"/>
                                          </p:stCondLst>
                                        </p:cTn>
                                        <p:tgtEl>
                                          <p:spTgt spid="61"/>
                                        </p:tgtEl>
                                        <p:attrNameLst>
                                          <p:attrName>style.visibility</p:attrName>
                                        </p:attrNameLst>
                                      </p:cBhvr>
                                      <p:to>
                                        <p:strVal val="hidden"/>
                                      </p:to>
                                    </p:set>
                                  </p:childTnLst>
                                </p:cTn>
                              </p:par>
                              <p:par>
                                <p:cTn id="19" presetID="10" presetClass="entr" presetSubtype="0" fill="hold" grpId="0" nodeType="withEffect">
                                  <p:stCondLst>
                                    <p:cond delay="500"/>
                                  </p:stCondLst>
                                  <p:childTnLst>
                                    <p:set>
                                      <p:cBhvr>
                                        <p:cTn id="20" dur="1" fill="hold">
                                          <p:stCondLst>
                                            <p:cond delay="0"/>
                                          </p:stCondLst>
                                        </p:cTn>
                                        <p:tgtEl>
                                          <p:spTgt spid="191"/>
                                        </p:tgtEl>
                                        <p:attrNameLst>
                                          <p:attrName>style.visibility</p:attrName>
                                        </p:attrNameLst>
                                      </p:cBhvr>
                                      <p:to>
                                        <p:strVal val="visible"/>
                                      </p:to>
                                    </p:set>
                                    <p:animEffect transition="in" filter="fade">
                                      <p:cBhvr>
                                        <p:cTn id="21" dur="500"/>
                                        <p:tgtEl>
                                          <p:spTgt spid="191"/>
                                        </p:tgtEl>
                                      </p:cBhvr>
                                    </p:animEffect>
                                  </p:childTnLst>
                                </p:cTn>
                              </p:par>
                              <p:par>
                                <p:cTn id="22" presetID="10" presetClass="entr" presetSubtype="0" fill="hold" grpId="1" nodeType="withEffect">
                                  <p:stCondLst>
                                    <p:cond delay="500"/>
                                  </p:stCondLst>
                                  <p:childTnLst>
                                    <p:set>
                                      <p:cBhvr>
                                        <p:cTn id="23" dur="1" fill="hold">
                                          <p:stCondLst>
                                            <p:cond delay="0"/>
                                          </p:stCondLst>
                                        </p:cTn>
                                        <p:tgtEl>
                                          <p:spTgt spid="199"/>
                                        </p:tgtEl>
                                        <p:attrNameLst>
                                          <p:attrName>style.visibility</p:attrName>
                                        </p:attrNameLst>
                                      </p:cBhvr>
                                      <p:to>
                                        <p:strVal val="visible"/>
                                      </p:to>
                                    </p:set>
                                    <p:animEffect transition="in" filter="fade">
                                      <p:cBhvr>
                                        <p:cTn id="24" dur="500"/>
                                        <p:tgtEl>
                                          <p:spTgt spid="199"/>
                                        </p:tgtEl>
                                      </p:cBhvr>
                                    </p:animEffect>
                                  </p:childTnLst>
                                </p:cTn>
                              </p:par>
                              <p:par>
                                <p:cTn id="25" presetID="10" presetClass="entr" presetSubtype="0" fill="hold" grpId="1" nodeType="withEffect">
                                  <p:stCondLst>
                                    <p:cond delay="500"/>
                                  </p:stCondLst>
                                  <p:childTnLst>
                                    <p:set>
                                      <p:cBhvr>
                                        <p:cTn id="26" dur="1" fill="hold">
                                          <p:stCondLst>
                                            <p:cond delay="0"/>
                                          </p:stCondLst>
                                        </p:cTn>
                                        <p:tgtEl>
                                          <p:spTgt spid="200"/>
                                        </p:tgtEl>
                                        <p:attrNameLst>
                                          <p:attrName>style.visibility</p:attrName>
                                        </p:attrNameLst>
                                      </p:cBhvr>
                                      <p:to>
                                        <p:strVal val="visible"/>
                                      </p:to>
                                    </p:set>
                                    <p:animEffect transition="in" filter="fade">
                                      <p:cBhvr>
                                        <p:cTn id="27" dur="500"/>
                                        <p:tgtEl>
                                          <p:spTgt spid="200"/>
                                        </p:tgtEl>
                                      </p:cBhvr>
                                    </p:animEffect>
                                  </p:childTnLst>
                                </p:cTn>
                              </p:par>
                              <p:par>
                                <p:cTn id="28" presetID="10" presetClass="entr" presetSubtype="0" fill="hold" grpId="1" nodeType="withEffect">
                                  <p:stCondLst>
                                    <p:cond delay="500"/>
                                  </p:stCondLst>
                                  <p:childTnLst>
                                    <p:set>
                                      <p:cBhvr>
                                        <p:cTn id="29" dur="1" fill="hold">
                                          <p:stCondLst>
                                            <p:cond delay="0"/>
                                          </p:stCondLst>
                                        </p:cTn>
                                        <p:tgtEl>
                                          <p:spTgt spid="201"/>
                                        </p:tgtEl>
                                        <p:attrNameLst>
                                          <p:attrName>style.visibility</p:attrName>
                                        </p:attrNameLst>
                                      </p:cBhvr>
                                      <p:to>
                                        <p:strVal val="visible"/>
                                      </p:to>
                                    </p:set>
                                    <p:animEffect transition="in" filter="fade">
                                      <p:cBhvr>
                                        <p:cTn id="30" dur="500"/>
                                        <p:tgtEl>
                                          <p:spTgt spid="201"/>
                                        </p:tgtEl>
                                      </p:cBhvr>
                                    </p:animEffect>
                                  </p:childTnLst>
                                </p:cTn>
                              </p:par>
                              <p:par>
                                <p:cTn id="31" presetID="10" presetClass="entr" presetSubtype="0" fill="hold" grpId="1" nodeType="withEffect">
                                  <p:stCondLst>
                                    <p:cond delay="500"/>
                                  </p:stCondLst>
                                  <p:childTnLst>
                                    <p:set>
                                      <p:cBhvr>
                                        <p:cTn id="32" dur="1" fill="hold">
                                          <p:stCondLst>
                                            <p:cond delay="0"/>
                                          </p:stCondLst>
                                        </p:cTn>
                                        <p:tgtEl>
                                          <p:spTgt spid="202"/>
                                        </p:tgtEl>
                                        <p:attrNameLst>
                                          <p:attrName>style.visibility</p:attrName>
                                        </p:attrNameLst>
                                      </p:cBhvr>
                                      <p:to>
                                        <p:strVal val="visible"/>
                                      </p:to>
                                    </p:set>
                                    <p:animEffect transition="in" filter="fade">
                                      <p:cBhvr>
                                        <p:cTn id="33" dur="500"/>
                                        <p:tgtEl>
                                          <p:spTgt spid="202"/>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203"/>
                                        </p:tgtEl>
                                        <p:attrNameLst>
                                          <p:attrName>style.visibility</p:attrName>
                                        </p:attrNameLst>
                                      </p:cBhvr>
                                      <p:to>
                                        <p:strVal val="visible"/>
                                      </p:to>
                                    </p:set>
                                    <p:animEffect transition="in" filter="fade">
                                      <p:cBhvr>
                                        <p:cTn id="36" dur="500"/>
                                        <p:tgtEl>
                                          <p:spTgt spid="203"/>
                                        </p:tgtEl>
                                      </p:cBhvr>
                                    </p:animEffect>
                                  </p:childTnLst>
                                </p:cTn>
                              </p:par>
                              <p:par>
                                <p:cTn id="37" presetID="10" presetClass="exit" presetSubtype="0" fill="hold" grpId="1" nodeType="withEffect">
                                  <p:stCondLst>
                                    <p:cond delay="1000"/>
                                  </p:stCondLst>
                                  <p:childTnLst>
                                    <p:animEffect transition="out" filter="fade">
                                      <p:cBhvr>
                                        <p:cTn id="38" dur="500"/>
                                        <p:tgtEl>
                                          <p:spTgt spid="194"/>
                                        </p:tgtEl>
                                      </p:cBhvr>
                                    </p:animEffect>
                                    <p:set>
                                      <p:cBhvr>
                                        <p:cTn id="39" dur="1" fill="hold">
                                          <p:stCondLst>
                                            <p:cond delay="499"/>
                                          </p:stCondLst>
                                        </p:cTn>
                                        <p:tgtEl>
                                          <p:spTgt spid="194"/>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35" presetClass="path" presetSubtype="0" decel="100000" fill="hold" grpId="0" nodeType="clickEffect">
                                  <p:stCondLst>
                                    <p:cond delay="0"/>
                                  </p:stCondLst>
                                  <p:childTnLst>
                                    <p:animMotion origin="layout" path="M 0.00091 4.81481E-6 L -0.19752 0.21805 " pathEditMode="relative" rAng="0" ptsTypes="AA">
                                      <p:cBhvr>
                                        <p:cTn id="43" dur="750" fill="hold"/>
                                        <p:tgtEl>
                                          <p:spTgt spid="199"/>
                                        </p:tgtEl>
                                        <p:attrNameLst>
                                          <p:attrName>ppt_x</p:attrName>
                                          <p:attrName>ppt_y</p:attrName>
                                        </p:attrNameLst>
                                      </p:cBhvr>
                                      <p:rCtr x="-9922" y="10903"/>
                                    </p:animMotion>
                                  </p:childTnLst>
                                </p:cTn>
                              </p:par>
                              <p:par>
                                <p:cTn id="44" presetID="35" presetClass="path" presetSubtype="0" decel="100000" fill="hold" grpId="0" nodeType="withEffect">
                                  <p:stCondLst>
                                    <p:cond delay="0"/>
                                  </p:stCondLst>
                                  <p:childTnLst>
                                    <p:animMotion origin="layout" path="M 3.33333E-6 2.59259E-6 L -0.33516 0.22083 " pathEditMode="relative" rAng="0" ptsTypes="AA">
                                      <p:cBhvr>
                                        <p:cTn id="45" dur="750" fill="hold"/>
                                        <p:tgtEl>
                                          <p:spTgt spid="200"/>
                                        </p:tgtEl>
                                        <p:attrNameLst>
                                          <p:attrName>ppt_x</p:attrName>
                                          <p:attrName>ppt_y</p:attrName>
                                        </p:attrNameLst>
                                      </p:cBhvr>
                                      <p:rCtr x="-16758" y="11042"/>
                                    </p:animMotion>
                                  </p:childTnLst>
                                </p:cTn>
                              </p:par>
                              <p:par>
                                <p:cTn id="46" presetID="35" presetClass="path" presetSubtype="0" decel="100000" fill="hold" grpId="0" nodeType="withEffect">
                                  <p:stCondLst>
                                    <p:cond delay="0"/>
                                  </p:stCondLst>
                                  <p:childTnLst>
                                    <p:animMotion origin="layout" path="M -2.91667E-6 3.33333E-6 L -0.33281 -0.03056 " pathEditMode="relative" rAng="0" ptsTypes="AA">
                                      <p:cBhvr>
                                        <p:cTn id="47" dur="750" fill="hold"/>
                                        <p:tgtEl>
                                          <p:spTgt spid="201"/>
                                        </p:tgtEl>
                                        <p:attrNameLst>
                                          <p:attrName>ppt_x</p:attrName>
                                          <p:attrName>ppt_y</p:attrName>
                                        </p:attrNameLst>
                                      </p:cBhvr>
                                      <p:rCtr x="-16641" y="-1528"/>
                                    </p:animMotion>
                                  </p:childTnLst>
                                </p:cTn>
                              </p:par>
                              <p:par>
                                <p:cTn id="48" presetID="35" presetClass="path" presetSubtype="0" decel="100000" fill="hold" grpId="0" nodeType="withEffect">
                                  <p:stCondLst>
                                    <p:cond delay="0"/>
                                  </p:stCondLst>
                                  <p:childTnLst>
                                    <p:animMotion origin="layout" path="M -1.66667E-6 3.33333E-6 L -0.19687 -0.03056 " pathEditMode="relative" rAng="0" ptsTypes="AA">
                                      <p:cBhvr>
                                        <p:cTn id="49" dur="750" fill="hold"/>
                                        <p:tgtEl>
                                          <p:spTgt spid="202"/>
                                        </p:tgtEl>
                                        <p:attrNameLst>
                                          <p:attrName>ppt_x</p:attrName>
                                          <p:attrName>ppt_y</p:attrName>
                                        </p:attrNameLst>
                                      </p:cBhvr>
                                      <p:rCtr x="-9844" y="-1528"/>
                                    </p:animMotion>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93"/>
                                        </p:tgtEl>
                                        <p:attrNameLst>
                                          <p:attrName>style.visibility</p:attrName>
                                        </p:attrNameLst>
                                      </p:cBhvr>
                                      <p:to>
                                        <p:strVal val="visible"/>
                                      </p:to>
                                    </p:set>
                                    <p:animEffect transition="in" filter="wipe(left)">
                                      <p:cBhvr>
                                        <p:cTn id="54" dur="500"/>
                                        <p:tgtEl>
                                          <p:spTgt spid="193"/>
                                        </p:tgtEl>
                                      </p:cBhvr>
                                    </p:animEffect>
                                  </p:childTnLst>
                                </p:cTn>
                              </p:par>
                              <p:par>
                                <p:cTn id="55" presetID="10" presetClass="entr" presetSubtype="0"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193" grpId="0" animBg="1"/>
      <p:bldP spid="194" grpId="0" animBg="1"/>
      <p:bldP spid="194" grpId="1" animBg="1"/>
      <p:bldP spid="191" grpId="0" animBg="1"/>
      <p:bldP spid="199" grpId="0" animBg="1"/>
      <p:bldP spid="199" grpId="1" animBg="1"/>
      <p:bldP spid="200" grpId="0" animBg="1"/>
      <p:bldP spid="200" grpId="1" animBg="1"/>
      <p:bldP spid="201" grpId="0" animBg="1"/>
      <p:bldP spid="201" grpId="1" animBg="1"/>
      <p:bldP spid="202" grpId="0" animBg="1"/>
      <p:bldP spid="202" grpId="1" animBg="1"/>
      <p:bldP spid="20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idx="4294967295"/>
          </p:nvPr>
        </p:nvSpPr>
        <p:spPr>
          <a:xfrm>
            <a:off x="547688" y="295275"/>
            <a:ext cx="11888787" cy="917575"/>
          </a:xfrm>
        </p:spPr>
        <p:txBody>
          <a:bodyPr/>
          <a:lstStyle/>
          <a:p>
            <a:r>
              <a:rPr lang="fr-FR" dirty="0" smtClean="0"/>
              <a:t>           Hadoop – Java </a:t>
            </a:r>
            <a:r>
              <a:rPr lang="fr-FR" dirty="0" err="1" smtClean="0"/>
              <a:t>MapReduce</a:t>
            </a:r>
            <a:r>
              <a:rPr lang="fr-FR" dirty="0" smtClean="0"/>
              <a:t> Job</a:t>
            </a:r>
            <a:endParaRPr lang="fr-FR" dirty="0"/>
          </a:p>
        </p:txBody>
      </p:sp>
      <p:pic>
        <p:nvPicPr>
          <p:cNvPr id="5" name="Image 4"/>
          <p:cNvPicPr>
            <a:picLocks noChangeAspect="1"/>
          </p:cNvPicPr>
          <p:nvPr/>
        </p:nvPicPr>
        <p:blipFill>
          <a:blip r:embed="rId2"/>
          <a:stretch>
            <a:fillRect/>
          </a:stretch>
        </p:blipFill>
        <p:spPr>
          <a:xfrm>
            <a:off x="547688" y="1668462"/>
            <a:ext cx="10803013" cy="4267200"/>
          </a:xfrm>
          <a:prstGeom prst="rect">
            <a:avLst/>
          </a:prstGeom>
        </p:spPr>
      </p:pic>
      <p:sp>
        <p:nvSpPr>
          <p:cNvPr id="2" name="Rectangle 1"/>
          <p:cNvSpPr/>
          <p:nvPr/>
        </p:nvSpPr>
        <p:spPr bwMode="auto">
          <a:xfrm>
            <a:off x="4586489" y="3591848"/>
            <a:ext cx="1219200" cy="609600"/>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ln w="0"/>
                <a:solidFill>
                  <a:srgbClr val="FFFFFF"/>
                </a:solidFill>
                <a:effectLst>
                  <a:outerShdw blurRad="38100" dist="19050" dir="2700000" algn="tl" rotWithShape="0">
                    <a:srgbClr val="404040">
                      <a:alpha val="40000"/>
                    </a:srgbClr>
                  </a:outerShdw>
                </a:effectLst>
                <a:ea typeface="Segoe UI" pitchFamily="34" charset="0"/>
                <a:cs typeface="Segoe UI" pitchFamily="34" charset="0"/>
              </a:rPr>
              <a:t>All Events</a:t>
            </a:r>
          </a:p>
        </p:txBody>
      </p:sp>
      <p:pic>
        <p:nvPicPr>
          <p:cNvPr id="6" name="Picture 5"/>
          <p:cNvPicPr>
            <a:picLocks noChangeAspect="1"/>
          </p:cNvPicPr>
          <p:nvPr/>
        </p:nvPicPr>
        <p:blipFill>
          <a:blip r:embed="rId3"/>
          <a:stretch>
            <a:fillRect/>
          </a:stretch>
        </p:blipFill>
        <p:spPr>
          <a:xfrm>
            <a:off x="19713" y="284042"/>
            <a:ext cx="2191056" cy="866896"/>
          </a:xfrm>
          <a:prstGeom prst="rect">
            <a:avLst/>
          </a:prstGeom>
        </p:spPr>
      </p:pic>
    </p:spTree>
    <p:extLst>
      <p:ext uri="{BB962C8B-B14F-4D97-AF65-F5344CB8AC3E}">
        <p14:creationId xmlns:p14="http://schemas.microsoft.com/office/powerpoint/2010/main" val="763307975"/>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 Better Monetization of Games</a:t>
            </a:r>
            <a:endParaRPr lang="en-US" dirty="0"/>
          </a:p>
        </p:txBody>
      </p:sp>
    </p:spTree>
    <p:extLst>
      <p:ext uri="{BB962C8B-B14F-4D97-AF65-F5344CB8AC3E}">
        <p14:creationId xmlns:p14="http://schemas.microsoft.com/office/powerpoint/2010/main" val="1207796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4294967295"/>
          </p:nvPr>
        </p:nvSpPr>
        <p:spPr>
          <a:xfrm>
            <a:off x="1874837" y="4588423"/>
            <a:ext cx="9906000" cy="2228760"/>
          </a:xfrm>
          <a:prstGeom prst="rect">
            <a:avLst/>
          </a:prstGeom>
        </p:spPr>
        <p:txBody>
          <a:bodyPr>
            <a:noAutofit/>
          </a:bodyPr>
          <a:lstStyle/>
          <a:p>
            <a:r>
              <a:rPr lang="fr-FR" sz="2800" b="1" dirty="0" smtClean="0"/>
              <a:t>Boss 31 -- </a:t>
            </a:r>
            <a:r>
              <a:rPr lang="fr-FR" sz="2800" b="1" dirty="0" err="1" smtClean="0"/>
              <a:t>Strong</a:t>
            </a:r>
            <a:r>
              <a:rPr lang="fr-FR" sz="2800" b="1" dirty="0" smtClean="0"/>
              <a:t>, lot of </a:t>
            </a:r>
            <a:r>
              <a:rPr lang="fr-FR" sz="2800" b="1" dirty="0" err="1" smtClean="0"/>
              <a:t>players</a:t>
            </a:r>
            <a:r>
              <a:rPr lang="fr-FR" sz="2800" b="1" dirty="0" smtClean="0"/>
              <a:t> </a:t>
            </a:r>
            <a:r>
              <a:rPr lang="fr-FR" sz="2800" b="1" dirty="0" err="1" smtClean="0"/>
              <a:t>buy</a:t>
            </a:r>
            <a:r>
              <a:rPr lang="fr-FR" sz="2800" b="1" dirty="0" smtClean="0"/>
              <a:t> a « gold pack » </a:t>
            </a:r>
          </a:p>
          <a:p>
            <a:r>
              <a:rPr lang="fr-FR" sz="2800" b="1" dirty="0" smtClean="0"/>
              <a:t>The first 8 </a:t>
            </a:r>
            <a:r>
              <a:rPr lang="fr-FR" sz="2800" b="1" dirty="0" err="1" smtClean="0"/>
              <a:t>levels</a:t>
            </a:r>
            <a:r>
              <a:rPr lang="fr-FR" sz="2800" b="1" dirty="0" smtClean="0"/>
              <a:t> are </a:t>
            </a:r>
            <a:r>
              <a:rPr lang="fr-FR" sz="2800" b="1" dirty="0" err="1" smtClean="0"/>
              <a:t>easy</a:t>
            </a:r>
            <a:r>
              <a:rPr lang="fr-FR" sz="2800" b="1" dirty="0" smtClean="0"/>
              <a:t> and </a:t>
            </a:r>
            <a:r>
              <a:rPr lang="fr-FR" sz="2800" b="1" dirty="0" err="1" smtClean="0"/>
              <a:t>players</a:t>
            </a:r>
            <a:r>
              <a:rPr lang="fr-FR" sz="2800" b="1" dirty="0" smtClean="0"/>
              <a:t> do not </a:t>
            </a:r>
            <a:r>
              <a:rPr lang="fr-FR" sz="2800" b="1" dirty="0" err="1" smtClean="0"/>
              <a:t>need</a:t>
            </a:r>
            <a:r>
              <a:rPr lang="fr-FR" sz="2800" b="1" dirty="0" smtClean="0"/>
              <a:t> to </a:t>
            </a:r>
            <a:r>
              <a:rPr lang="fr-FR" sz="2800" b="1" dirty="0" err="1" smtClean="0"/>
              <a:t>buy</a:t>
            </a:r>
            <a:endParaRPr lang="fr-FR" sz="2800" b="1" dirty="0" smtClean="0"/>
          </a:p>
          <a:p>
            <a:r>
              <a:rPr lang="fr-FR" sz="2800" b="1" dirty="0" smtClean="0"/>
              <a:t>For the </a:t>
            </a:r>
            <a:r>
              <a:rPr lang="fr-FR" sz="2800" b="1" dirty="0"/>
              <a:t>b</a:t>
            </a:r>
            <a:r>
              <a:rPr lang="fr-FR" sz="2800" b="1" dirty="0" smtClean="0"/>
              <a:t>oss at </a:t>
            </a:r>
            <a:r>
              <a:rPr lang="fr-FR" sz="2800" b="1" dirty="0" err="1" smtClean="0"/>
              <a:t>level</a:t>
            </a:r>
            <a:r>
              <a:rPr lang="fr-FR" sz="2800" b="1" dirty="0" smtClean="0"/>
              <a:t> 30, the </a:t>
            </a:r>
            <a:r>
              <a:rPr lang="fr-FR" sz="2800" b="1" dirty="0" err="1" smtClean="0"/>
              <a:t>players</a:t>
            </a:r>
            <a:r>
              <a:rPr lang="fr-FR" sz="2800" b="1" dirty="0" smtClean="0"/>
              <a:t> </a:t>
            </a:r>
            <a:r>
              <a:rPr lang="fr-FR" sz="2800" b="1" dirty="0" err="1" smtClean="0"/>
              <a:t>need</a:t>
            </a:r>
            <a:r>
              <a:rPr lang="fr-FR" sz="2800" b="1" dirty="0" smtClean="0"/>
              <a:t> mutant </a:t>
            </a:r>
            <a:r>
              <a:rPr lang="fr-FR" sz="2800" b="1" dirty="0" err="1" smtClean="0"/>
              <a:t>cards</a:t>
            </a:r>
            <a:r>
              <a:rPr lang="fr-FR" sz="2800" b="1" dirty="0" smtClean="0"/>
              <a:t> to </a:t>
            </a:r>
            <a:r>
              <a:rPr lang="fr-FR" sz="2800" b="1" dirty="0" err="1" smtClean="0"/>
              <a:t>fill</a:t>
            </a:r>
            <a:r>
              <a:rPr lang="fr-FR" sz="2800" b="1" dirty="0" smtClean="0"/>
              <a:t> the </a:t>
            </a:r>
            <a:r>
              <a:rPr lang="fr-FR" sz="2800" b="1" dirty="0" err="1" smtClean="0"/>
              <a:t>winning</a:t>
            </a:r>
            <a:r>
              <a:rPr lang="fr-FR" sz="2800" b="1" dirty="0" smtClean="0"/>
              <a:t> condition </a:t>
            </a:r>
            <a:endParaRPr lang="fr-FR" sz="2800" b="1" dirty="0"/>
          </a:p>
        </p:txBody>
      </p:sp>
      <p:sp>
        <p:nvSpPr>
          <p:cNvPr id="4" name="Titre 3"/>
          <p:cNvSpPr>
            <a:spLocks noGrp="1"/>
          </p:cNvSpPr>
          <p:nvPr>
            <p:ph type="title" idx="4294967295"/>
          </p:nvPr>
        </p:nvSpPr>
        <p:spPr>
          <a:xfrm>
            <a:off x="547688" y="295275"/>
            <a:ext cx="11888787" cy="917575"/>
          </a:xfrm>
        </p:spPr>
        <p:txBody>
          <a:bodyPr/>
          <a:lstStyle/>
          <a:p>
            <a:r>
              <a:rPr lang="fr-FR" dirty="0" smtClean="0"/>
              <a:t>           </a:t>
            </a:r>
            <a:r>
              <a:rPr lang="fr-FR" dirty="0" err="1" smtClean="0"/>
              <a:t>Results</a:t>
            </a:r>
            <a:r>
              <a:rPr lang="fr-FR" dirty="0" smtClean="0"/>
              <a:t> &amp; </a:t>
            </a:r>
            <a:r>
              <a:rPr lang="fr-FR" dirty="0" err="1" smtClean="0"/>
              <a:t>Analysis</a:t>
            </a:r>
            <a:endParaRPr lang="fr-FR" dirty="0"/>
          </a:p>
        </p:txBody>
      </p:sp>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45166"/>
            <a:ext cx="12436475" cy="3442696"/>
          </a:xfrm>
          <a:prstGeom prst="rect">
            <a:avLst/>
          </a:prstGeom>
        </p:spPr>
      </p:pic>
      <p:pic>
        <p:nvPicPr>
          <p:cNvPr id="8" name="Imag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423" y="4316435"/>
            <a:ext cx="1112391" cy="1180846"/>
          </a:xfrm>
          <a:prstGeom prst="rect">
            <a:avLst/>
          </a:prstGeom>
        </p:spPr>
      </p:pic>
      <p:pic>
        <p:nvPicPr>
          <p:cNvPr id="10" name="Imag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437" y="5652063"/>
            <a:ext cx="1097577" cy="1165120"/>
          </a:xfrm>
          <a:prstGeom prst="rect">
            <a:avLst/>
          </a:prstGeom>
        </p:spPr>
      </p:pic>
      <p:pic>
        <p:nvPicPr>
          <p:cNvPr id="9" name="Picture 8"/>
          <p:cNvPicPr>
            <a:picLocks noChangeAspect="1"/>
          </p:cNvPicPr>
          <p:nvPr/>
        </p:nvPicPr>
        <p:blipFill>
          <a:blip r:embed="rId6"/>
          <a:stretch>
            <a:fillRect/>
          </a:stretch>
        </p:blipFill>
        <p:spPr>
          <a:xfrm>
            <a:off x="19713" y="284042"/>
            <a:ext cx="2191056" cy="866896"/>
          </a:xfrm>
          <a:prstGeom prst="rect">
            <a:avLst/>
          </a:prstGeom>
        </p:spPr>
      </p:pic>
    </p:spTree>
    <p:extLst>
      <p:ext uri="{BB962C8B-B14F-4D97-AF65-F5344CB8AC3E}">
        <p14:creationId xmlns:p14="http://schemas.microsoft.com/office/powerpoint/2010/main" val="286193650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233363"/>
            <a:ext cx="11376025" cy="762000"/>
          </a:xfrm>
        </p:spPr>
        <p:txBody>
          <a:bodyPr/>
          <a:lstStyle/>
          <a:p>
            <a:r>
              <a:rPr lang="en-US" dirty="0" smtClean="0"/>
              <a:t>Discussion: Tools	</a:t>
            </a:r>
            <a:endParaRPr lang="en-US" dirty="0"/>
          </a:p>
        </p:txBody>
      </p:sp>
      <p:sp>
        <p:nvSpPr>
          <p:cNvPr id="5" name="Text Placeholder 4"/>
          <p:cNvSpPr>
            <a:spLocks noGrp="1"/>
          </p:cNvSpPr>
          <p:nvPr>
            <p:ph type="body" sz="quarter" idx="4294967295"/>
          </p:nvPr>
        </p:nvSpPr>
        <p:spPr>
          <a:xfrm>
            <a:off x="0" y="1268283"/>
            <a:ext cx="12695238" cy="2790825"/>
          </a:xfrm>
        </p:spPr>
        <p:txBody>
          <a:bodyPr/>
          <a:lstStyle/>
          <a:p>
            <a:pPr marL="574738" indent="-571500">
              <a:buFont typeface="Arial" panose="020B0604020202020204" pitchFamily="34" charset="0"/>
              <a:buChar char="•"/>
            </a:pPr>
            <a:r>
              <a:rPr lang="en-US" dirty="0" err="1" smtClean="0"/>
              <a:t>MapReduce</a:t>
            </a:r>
            <a:r>
              <a:rPr lang="en-US" dirty="0" smtClean="0"/>
              <a:t>: Assembly language of Big Data</a:t>
            </a:r>
          </a:p>
          <a:p>
            <a:pPr marL="574738" indent="-571500">
              <a:buFont typeface="Arial" panose="020B0604020202020204" pitchFamily="34" charset="0"/>
              <a:buChar char="•"/>
            </a:pPr>
            <a:r>
              <a:rPr lang="en-US" dirty="0" smtClean="0"/>
              <a:t>HIVE, PIG: Most Big Data analysis use querying tools </a:t>
            </a:r>
          </a:p>
          <a:p>
            <a:pPr marL="574738" indent="-571500">
              <a:buFont typeface="Arial" panose="020B0604020202020204" pitchFamily="34" charset="0"/>
              <a:buChar char="•"/>
            </a:pPr>
            <a:r>
              <a:rPr lang="en-US" dirty="0" smtClean="0"/>
              <a:t>Visualization &amp; BI Tools:  Excel Power Tools</a:t>
            </a:r>
          </a:p>
          <a:p>
            <a:pPr marL="574738" indent="-571500">
              <a:buFont typeface="Arial" panose="020B0604020202020204" pitchFamily="34" charset="0"/>
              <a:buChar char="•"/>
            </a:pPr>
            <a:r>
              <a:rPr lang="en-US" dirty="0" smtClean="0"/>
              <a:t>Machine Learning: </a:t>
            </a:r>
            <a:r>
              <a:rPr lang="en-US" dirty="0" err="1" smtClean="0"/>
              <a:t>Scikit</a:t>
            </a:r>
            <a:r>
              <a:rPr lang="en-US" dirty="0" smtClean="0"/>
              <a:t>-Learn(</a:t>
            </a:r>
            <a:r>
              <a:rPr lang="en-US" dirty="0" err="1" smtClean="0"/>
              <a:t>Py</a:t>
            </a:r>
            <a:r>
              <a:rPr lang="en-US" dirty="0" smtClean="0"/>
              <a:t>), Mahout (HDP)</a:t>
            </a:r>
          </a:p>
        </p:txBody>
      </p:sp>
      <p:sp>
        <p:nvSpPr>
          <p:cNvPr id="6" name="Rectangle 3"/>
          <p:cNvSpPr txBox="1">
            <a:spLocks noChangeArrowheads="1"/>
          </p:cNvSpPr>
          <p:nvPr/>
        </p:nvSpPr>
        <p:spPr>
          <a:xfrm>
            <a:off x="1722437" y="3573462"/>
            <a:ext cx="9536119" cy="3767185"/>
          </a:xfrm>
          <a:prstGeom prst="rect">
            <a:avLst/>
          </a:prstGeom>
        </p:spPr>
        <p:txBody>
          <a:bodyPr vert="horz" wrap="square" lIns="146304" tIns="91440" rIns="146304" bIns="91440" numCol="2"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0000"/>
              </a:buClr>
              <a:buFontTx/>
              <a:buNone/>
            </a:pPr>
            <a:endParaRPr lang="en-US" sz="2400" b="1" dirty="0" smtClean="0">
              <a:gradFill>
                <a:gsLst>
                  <a:gs pos="1250">
                    <a:srgbClr val="404040"/>
                  </a:gs>
                  <a:gs pos="100000">
                    <a:srgbClr val="404040"/>
                  </a:gs>
                </a:gsLst>
                <a:lin ang="5400000" scaled="0"/>
              </a:gradFill>
            </a:endParaRPr>
          </a:p>
          <a:p>
            <a:pPr>
              <a:buClr>
                <a:srgbClr val="404040"/>
              </a:buClr>
            </a:pPr>
            <a:r>
              <a:rPr lang="en-US" sz="2400" dirty="0" smtClean="0">
                <a:gradFill>
                  <a:gsLst>
                    <a:gs pos="1250">
                      <a:srgbClr val="404040"/>
                    </a:gs>
                    <a:gs pos="100000">
                      <a:srgbClr val="404040"/>
                    </a:gs>
                  </a:gsLst>
                  <a:lin ang="5400000" scaled="0"/>
                </a:gradFill>
              </a:rPr>
              <a:t>K-means Clustering *</a:t>
            </a:r>
          </a:p>
          <a:p>
            <a:pPr>
              <a:buClr>
                <a:srgbClr val="404040"/>
              </a:buClr>
            </a:pPr>
            <a:r>
              <a:rPr lang="en-US" sz="2400" dirty="0" smtClean="0">
                <a:gradFill>
                  <a:gsLst>
                    <a:gs pos="1250">
                      <a:srgbClr val="404040"/>
                    </a:gs>
                    <a:gs pos="100000">
                      <a:srgbClr val="404040"/>
                    </a:gs>
                  </a:gsLst>
                  <a:lin ang="5400000" scaled="0"/>
                </a:gradFill>
              </a:rPr>
              <a:t>Naïve Bayes</a:t>
            </a:r>
          </a:p>
          <a:p>
            <a:pPr>
              <a:buClr>
                <a:srgbClr val="404040"/>
              </a:buClr>
            </a:pPr>
            <a:r>
              <a:rPr lang="en-US" sz="2400" dirty="0" smtClean="0">
                <a:gradFill>
                  <a:gsLst>
                    <a:gs pos="1250">
                      <a:srgbClr val="404040"/>
                    </a:gs>
                    <a:gs pos="100000">
                      <a:srgbClr val="404040"/>
                    </a:gs>
                  </a:gsLst>
                  <a:lin ang="5400000" scaled="0"/>
                </a:gradFill>
              </a:rPr>
              <a:t>Decision Tree</a:t>
            </a:r>
          </a:p>
          <a:p>
            <a:pPr>
              <a:buClr>
                <a:srgbClr val="404040"/>
              </a:buClr>
            </a:pPr>
            <a:r>
              <a:rPr lang="en-US" sz="2400" dirty="0" smtClean="0">
                <a:gradFill>
                  <a:gsLst>
                    <a:gs pos="1250">
                      <a:srgbClr val="404040"/>
                    </a:gs>
                    <a:gs pos="100000">
                      <a:srgbClr val="404040"/>
                    </a:gs>
                  </a:gsLst>
                  <a:lin ang="5400000" scaled="0"/>
                </a:gradFill>
              </a:rPr>
              <a:t>Neural network</a:t>
            </a:r>
          </a:p>
          <a:p>
            <a:pPr>
              <a:buClr>
                <a:srgbClr val="404040"/>
              </a:buClr>
            </a:pPr>
            <a:r>
              <a:rPr lang="en-US" sz="2400" dirty="0" smtClean="0">
                <a:gradFill>
                  <a:gsLst>
                    <a:gs pos="1250">
                      <a:srgbClr val="404040"/>
                    </a:gs>
                    <a:gs pos="100000">
                      <a:srgbClr val="404040"/>
                    </a:gs>
                  </a:gsLst>
                  <a:lin ang="5400000" scaled="0"/>
                </a:gradFill>
              </a:rPr>
              <a:t>Hierarchical Clustering</a:t>
            </a:r>
          </a:p>
          <a:p>
            <a:pPr>
              <a:buClr>
                <a:srgbClr val="404040"/>
              </a:buClr>
            </a:pPr>
            <a:r>
              <a:rPr lang="en-US" sz="2400" dirty="0" smtClean="0">
                <a:gradFill>
                  <a:gsLst>
                    <a:gs pos="1250">
                      <a:srgbClr val="404040"/>
                    </a:gs>
                    <a:gs pos="100000">
                      <a:srgbClr val="404040"/>
                    </a:gs>
                  </a:gsLst>
                  <a:lin ang="5400000" scaled="0"/>
                </a:gradFill>
              </a:rPr>
              <a:t>Positive Matrix Factorization</a:t>
            </a:r>
          </a:p>
          <a:p>
            <a:pPr>
              <a:buClr>
                <a:srgbClr val="404040"/>
              </a:buClr>
            </a:pPr>
            <a:r>
              <a:rPr lang="en-US" sz="2400" dirty="0">
                <a:gradFill>
                  <a:gsLst>
                    <a:gs pos="1250">
                      <a:srgbClr val="404040"/>
                    </a:gs>
                    <a:gs pos="100000">
                      <a:srgbClr val="404040"/>
                    </a:gs>
                  </a:gsLst>
                  <a:lin ang="5400000" scaled="0"/>
                </a:gradFill>
              </a:rPr>
              <a:t>Hidden Markov </a:t>
            </a:r>
            <a:r>
              <a:rPr lang="en-US" sz="2400" dirty="0" smtClean="0">
                <a:gradFill>
                  <a:gsLst>
                    <a:gs pos="1250">
                      <a:srgbClr val="404040"/>
                    </a:gs>
                    <a:gs pos="100000">
                      <a:srgbClr val="404040"/>
                    </a:gs>
                  </a:gsLst>
                  <a:lin ang="5400000" scaled="0"/>
                </a:gradFill>
              </a:rPr>
              <a:t>Models</a:t>
            </a:r>
          </a:p>
          <a:p>
            <a:pPr marL="0" indent="0">
              <a:buClr>
                <a:srgbClr val="404040"/>
              </a:buClr>
              <a:buFont typeface="Wingdings" panose="05000000000000000000" pitchFamily="2" charset="2"/>
              <a:buNone/>
            </a:pPr>
            <a:endParaRPr lang="en-US" sz="2400" dirty="0" smtClean="0">
              <a:gradFill>
                <a:gsLst>
                  <a:gs pos="1250">
                    <a:srgbClr val="404040"/>
                  </a:gs>
                  <a:gs pos="100000">
                    <a:srgbClr val="404040"/>
                  </a:gs>
                </a:gsLst>
                <a:lin ang="5400000" scaled="0"/>
              </a:gradFill>
            </a:endParaRPr>
          </a:p>
          <a:p>
            <a:pPr marL="0" indent="0">
              <a:buClr>
                <a:srgbClr val="404040"/>
              </a:buClr>
              <a:buFont typeface="Wingdings" panose="05000000000000000000" pitchFamily="2" charset="2"/>
              <a:buNone/>
            </a:pPr>
            <a:endParaRPr lang="en-US" sz="2400" dirty="0" smtClean="0">
              <a:gradFill>
                <a:gsLst>
                  <a:gs pos="1250">
                    <a:srgbClr val="404040"/>
                  </a:gs>
                  <a:gs pos="100000">
                    <a:srgbClr val="404040"/>
                  </a:gs>
                </a:gsLst>
                <a:lin ang="5400000" scaled="0"/>
              </a:gradFill>
            </a:endParaRPr>
          </a:p>
          <a:p>
            <a:pPr>
              <a:buClr>
                <a:srgbClr val="404040"/>
              </a:buClr>
            </a:pPr>
            <a:r>
              <a:rPr lang="en-US" sz="2400" dirty="0" smtClean="0">
                <a:gradFill>
                  <a:gsLst>
                    <a:gs pos="1250">
                      <a:srgbClr val="404040"/>
                    </a:gs>
                    <a:gs pos="100000">
                      <a:srgbClr val="404040"/>
                    </a:gs>
                  </a:gsLst>
                  <a:lin ang="5400000" scaled="0"/>
                </a:gradFill>
              </a:rPr>
              <a:t>Restricted Boltzmann Machine *</a:t>
            </a:r>
          </a:p>
          <a:p>
            <a:pPr>
              <a:buClr>
                <a:srgbClr val="404040"/>
              </a:buClr>
            </a:pPr>
            <a:r>
              <a:rPr lang="en-US" sz="2400" dirty="0" smtClean="0">
                <a:gradFill>
                  <a:gsLst>
                    <a:gs pos="1250">
                      <a:srgbClr val="404040"/>
                    </a:gs>
                    <a:gs pos="100000">
                      <a:srgbClr val="404040"/>
                    </a:gs>
                  </a:gsLst>
                  <a:lin ang="5400000" scaled="0"/>
                </a:gradFill>
              </a:rPr>
              <a:t>Random forest *</a:t>
            </a:r>
          </a:p>
          <a:p>
            <a:pPr>
              <a:buClr>
                <a:srgbClr val="404040"/>
              </a:buClr>
            </a:pPr>
            <a:r>
              <a:rPr lang="en-US" sz="2400" dirty="0" smtClean="0">
                <a:gradFill>
                  <a:gsLst>
                    <a:gs pos="1250">
                      <a:srgbClr val="404040"/>
                    </a:gs>
                    <a:gs pos="100000">
                      <a:srgbClr val="404040"/>
                    </a:gs>
                  </a:gsLst>
                  <a:lin ang="5400000" scaled="0"/>
                </a:gradFill>
              </a:rPr>
              <a:t>Boosting</a:t>
            </a:r>
          </a:p>
          <a:p>
            <a:pPr>
              <a:buClr>
                <a:srgbClr val="404040"/>
              </a:buClr>
            </a:pPr>
            <a:r>
              <a:rPr lang="en-US" sz="2400" dirty="0" smtClean="0">
                <a:gradFill>
                  <a:gsLst>
                    <a:gs pos="1250">
                      <a:srgbClr val="404040"/>
                    </a:gs>
                    <a:gs pos="100000">
                      <a:srgbClr val="404040"/>
                    </a:gs>
                  </a:gsLst>
                  <a:lin ang="5400000" scaled="0"/>
                </a:gradFill>
              </a:rPr>
              <a:t>Support Vector Machines *</a:t>
            </a:r>
          </a:p>
          <a:p>
            <a:pPr>
              <a:buClr>
                <a:srgbClr val="404040"/>
              </a:buClr>
            </a:pPr>
            <a:r>
              <a:rPr lang="en-US" sz="2400" dirty="0" smtClean="0">
                <a:gradFill>
                  <a:gsLst>
                    <a:gs pos="1250">
                      <a:srgbClr val="404040"/>
                    </a:gs>
                    <a:gs pos="100000">
                      <a:srgbClr val="404040"/>
                    </a:gs>
                  </a:gsLst>
                  <a:lin ang="5400000" scaled="0"/>
                </a:gradFill>
              </a:rPr>
              <a:t>SVD, PCA, ICA</a:t>
            </a:r>
          </a:p>
          <a:p>
            <a:pPr>
              <a:buClr>
                <a:srgbClr val="404040"/>
              </a:buClr>
            </a:pPr>
            <a:r>
              <a:rPr lang="en-US" sz="2400" dirty="0" smtClean="0">
                <a:gradFill>
                  <a:gsLst>
                    <a:gs pos="1250">
                      <a:srgbClr val="404040"/>
                    </a:gs>
                    <a:gs pos="100000">
                      <a:srgbClr val="404040"/>
                    </a:gs>
                  </a:gsLst>
                  <a:lin ang="5400000" scaled="0"/>
                </a:gradFill>
              </a:rPr>
              <a:t>Genetic Algorithms</a:t>
            </a:r>
          </a:p>
          <a:p>
            <a:pPr>
              <a:buClr>
                <a:srgbClr val="404040"/>
              </a:buClr>
            </a:pPr>
            <a:r>
              <a:rPr lang="en-US" sz="2400" dirty="0" smtClean="0">
                <a:gradFill>
                  <a:gsLst>
                    <a:gs pos="1250">
                      <a:srgbClr val="404040"/>
                    </a:gs>
                    <a:gs pos="100000">
                      <a:srgbClr val="404040"/>
                    </a:gs>
                  </a:gsLst>
                  <a:lin ang="5400000" scaled="0"/>
                </a:gradFill>
              </a:rPr>
              <a:t>DNN *</a:t>
            </a:r>
            <a:endParaRPr lang="en-US" sz="2400" dirty="0">
              <a:gradFill>
                <a:gsLst>
                  <a:gs pos="1250">
                    <a:srgbClr val="404040"/>
                  </a:gs>
                  <a:gs pos="100000">
                    <a:srgbClr val="404040"/>
                  </a:gs>
                </a:gsLst>
                <a:lin ang="5400000" scaled="0"/>
              </a:gradFill>
            </a:endParaRPr>
          </a:p>
        </p:txBody>
      </p:sp>
    </p:spTree>
    <p:extLst>
      <p:ext uri="{BB962C8B-B14F-4D97-AF65-F5344CB8AC3E}">
        <p14:creationId xmlns:p14="http://schemas.microsoft.com/office/powerpoint/2010/main" val="3710435211"/>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33363"/>
            <a:ext cx="11374438" cy="762000"/>
          </a:xfrm>
        </p:spPr>
        <p:txBody>
          <a:bodyPr>
            <a:noAutofit/>
          </a:bodyPr>
          <a:lstStyle/>
          <a:p>
            <a:r>
              <a:rPr lang="en-US" altLang="zh-CN" sz="4622" dirty="0" smtClean="0"/>
              <a:t>Scenario 3: </a:t>
            </a:r>
            <a:r>
              <a:rPr lang="en-US" altLang="zh-CN" sz="4622" dirty="0"/>
              <a:t>Internet and Internet of things</a:t>
            </a:r>
            <a:endParaRPr lang="en-US" sz="4622" dirty="0"/>
          </a:p>
        </p:txBody>
      </p:sp>
      <p:grpSp>
        <p:nvGrpSpPr>
          <p:cNvPr id="9" name="Group 8"/>
          <p:cNvGrpSpPr/>
          <p:nvPr/>
        </p:nvGrpSpPr>
        <p:grpSpPr>
          <a:xfrm>
            <a:off x="1189854" y="1464381"/>
            <a:ext cx="6606364" cy="5054843"/>
            <a:chOff x="1162892" y="1435280"/>
            <a:chExt cx="6479102" cy="4957469"/>
          </a:xfrm>
        </p:grpSpPr>
        <p:sp>
          <p:nvSpPr>
            <p:cNvPr id="3" name="Rectangle 2"/>
            <p:cNvSpPr/>
            <p:nvPr/>
          </p:nvSpPr>
          <p:spPr bwMode="auto">
            <a:xfrm>
              <a:off x="1162892" y="1499968"/>
              <a:ext cx="1548000" cy="15480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8" fontAlgn="base">
                <a:lnSpc>
                  <a:spcPct val="80000"/>
                </a:lnSpc>
                <a:spcBef>
                  <a:spcPct val="0"/>
                </a:spcBef>
                <a:spcAft>
                  <a:spcPct val="0"/>
                </a:spcAft>
              </a:pPr>
              <a:r>
                <a:rPr lang="en-US" sz="3263" b="1" spc="-52" dirty="0">
                  <a:gradFill>
                    <a:gsLst>
                      <a:gs pos="0">
                        <a:srgbClr val="FFFFFF"/>
                      </a:gs>
                      <a:gs pos="100000">
                        <a:srgbClr val="FFFFFF"/>
                      </a:gs>
                    </a:gsLst>
                    <a:lin ang="5400000" scaled="0"/>
                  </a:gradFill>
                  <a:latin typeface="Segoe UI Light" pitchFamily="34" charset="0"/>
                  <a:ea typeface="Segoe UI" pitchFamily="34" charset="0"/>
                  <a:cs typeface="Segoe UI" pitchFamily="34" charset="0"/>
                </a:rPr>
                <a:t>Internet of things</a:t>
              </a:r>
            </a:p>
          </p:txBody>
        </p:sp>
        <p:sp>
          <p:nvSpPr>
            <p:cNvPr id="4" name="Rectangle 3"/>
            <p:cNvSpPr/>
            <p:nvPr/>
          </p:nvSpPr>
          <p:spPr bwMode="auto">
            <a:xfrm>
              <a:off x="1162892" y="3172358"/>
              <a:ext cx="1548000" cy="15480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b" anchorCtr="0" forceAA="0" compatLnSpc="1">
              <a:prstTxWarp prst="textNoShape">
                <a:avLst/>
              </a:prstTxWarp>
              <a:noAutofit/>
            </a:bodyPr>
            <a:lstStyle/>
            <a:p>
              <a:pPr defTabSz="932018" fontAlgn="base">
                <a:lnSpc>
                  <a:spcPct val="80000"/>
                </a:lnSpc>
                <a:spcBef>
                  <a:spcPct val="0"/>
                </a:spcBef>
                <a:spcAft>
                  <a:spcPct val="0"/>
                </a:spcAft>
              </a:pPr>
              <a:endParaRPr lang="en-US" sz="1836" spc="-52"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2811346" y="1499968"/>
              <a:ext cx="1548000" cy="15480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b" anchorCtr="0" forceAA="0" compatLnSpc="1">
              <a:prstTxWarp prst="textNoShape">
                <a:avLst/>
              </a:prstTxWarp>
              <a:noAutofit/>
            </a:bodyPr>
            <a:lstStyle/>
            <a:p>
              <a:pPr defTabSz="932018" fontAlgn="base">
                <a:lnSpc>
                  <a:spcPct val="80000"/>
                </a:lnSpc>
                <a:spcBef>
                  <a:spcPct val="0"/>
                </a:spcBef>
                <a:spcAft>
                  <a:spcPct val="0"/>
                </a:spcAft>
              </a:pPr>
              <a:endParaRPr lang="en-US" sz="1836" spc="-52"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4447514" y="3172358"/>
              <a:ext cx="1548000" cy="15480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b" anchorCtr="0" forceAA="0" compatLnSpc="1">
              <a:prstTxWarp prst="textNoShape">
                <a:avLst/>
              </a:prstTxWarp>
              <a:noAutofit/>
            </a:bodyPr>
            <a:lstStyle/>
            <a:p>
              <a:pPr defTabSz="932018" fontAlgn="base">
                <a:lnSpc>
                  <a:spcPct val="80000"/>
                </a:lnSpc>
                <a:spcBef>
                  <a:spcPct val="0"/>
                </a:spcBef>
                <a:spcAft>
                  <a:spcPct val="0"/>
                </a:spcAft>
              </a:pPr>
              <a:endParaRPr lang="en-US" sz="1836" spc="-52"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2811346" y="3172358"/>
              <a:ext cx="1548000" cy="15480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b" anchorCtr="0" forceAA="0" compatLnSpc="1">
              <a:prstTxWarp prst="textNoShape">
                <a:avLst/>
              </a:prstTxWarp>
              <a:noAutofit/>
            </a:bodyPr>
            <a:lstStyle/>
            <a:p>
              <a:pPr defTabSz="932018" fontAlgn="base">
                <a:lnSpc>
                  <a:spcPct val="80000"/>
                </a:lnSpc>
                <a:spcBef>
                  <a:spcPct val="0"/>
                </a:spcBef>
                <a:spcAft>
                  <a:spcPct val="0"/>
                </a:spcAft>
              </a:pPr>
              <a:endParaRPr lang="en-US" sz="1836" spc="-52"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4447514" y="1499968"/>
              <a:ext cx="1548000" cy="15480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b" anchorCtr="0" forceAA="0" compatLnSpc="1">
              <a:prstTxWarp prst="textNoShape">
                <a:avLst/>
              </a:prstTxWarp>
              <a:noAutofit/>
            </a:bodyPr>
            <a:lstStyle/>
            <a:p>
              <a:pPr defTabSz="932018" fontAlgn="base">
                <a:lnSpc>
                  <a:spcPct val="80000"/>
                </a:lnSpc>
                <a:spcBef>
                  <a:spcPct val="0"/>
                </a:spcBef>
                <a:spcAft>
                  <a:spcPct val="0"/>
                </a:spcAft>
              </a:pPr>
              <a:endParaRPr lang="en-US" sz="1836" spc="-52" dirty="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bwMode="auto">
            <a:xfrm>
              <a:off x="6093994" y="1502762"/>
              <a:ext cx="1548000" cy="15480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b" anchorCtr="0" forceAA="0" compatLnSpc="1">
              <a:prstTxWarp prst="textNoShape">
                <a:avLst/>
              </a:prstTxWarp>
              <a:noAutofit/>
            </a:bodyPr>
            <a:lstStyle/>
            <a:p>
              <a:pPr defTabSz="932018" fontAlgn="base">
                <a:lnSpc>
                  <a:spcPct val="80000"/>
                </a:lnSpc>
                <a:spcBef>
                  <a:spcPct val="0"/>
                </a:spcBef>
                <a:spcAft>
                  <a:spcPct val="0"/>
                </a:spcAft>
              </a:pPr>
              <a:endParaRPr lang="en-US" sz="1836" spc="-52"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2811346" y="2543968"/>
              <a:ext cx="1548000" cy="504000"/>
            </a:xfrm>
            <a:prstGeom prst="rect">
              <a:avLst/>
            </a:prstGeom>
            <a:solidFill>
              <a:srgbClr val="0980D6"/>
            </a:solid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vert="horz" wrap="square" lIns="46618" tIns="46618" rIns="46618" bIns="46618" numCol="1" rtlCol="0" anchor="ctr" anchorCtr="0" compatLnSpc="1">
              <a:prstTxWarp prst="textNoShape">
                <a:avLst/>
              </a:prstTxWarp>
            </a:bodyPr>
            <a:lstStyle/>
            <a:p>
              <a:pPr algn="ctr" defTabSz="932018" fontAlgn="base">
                <a:spcBef>
                  <a:spcPct val="0"/>
                </a:spcBef>
                <a:spcAft>
                  <a:spcPct val="0"/>
                </a:spcAft>
              </a:pPr>
              <a:r>
                <a:rPr lang="en-US" sz="1632" spc="-154" dirty="0">
                  <a:solidFill>
                    <a:srgbClr val="404040">
                      <a:alpha val="99000"/>
                    </a:srgbClr>
                  </a:solidFill>
                </a:rPr>
                <a:t>Invisible </a:t>
              </a:r>
              <a:r>
                <a:rPr lang="en-US" sz="1632" spc="-154" dirty="0" smtClean="0">
                  <a:solidFill>
                    <a:srgbClr val="404040">
                      <a:alpha val="99000"/>
                    </a:srgbClr>
                  </a:solidFill>
                </a:rPr>
                <a:t>devices and Wearable devices</a:t>
              </a:r>
              <a:endParaRPr lang="en-US" sz="1632" spc="-154" dirty="0">
                <a:solidFill>
                  <a:srgbClr val="404040">
                    <a:alpha val="99000"/>
                  </a:srgbClr>
                </a:solidFill>
              </a:endParaRPr>
            </a:p>
          </p:txBody>
        </p:sp>
        <p:grpSp>
          <p:nvGrpSpPr>
            <p:cNvPr id="30" name="Group 29"/>
            <p:cNvGrpSpPr/>
            <p:nvPr/>
          </p:nvGrpSpPr>
          <p:grpSpPr>
            <a:xfrm>
              <a:off x="2854023" y="1435280"/>
              <a:ext cx="1303325" cy="1303325"/>
              <a:chOff x="2854023" y="1435280"/>
              <a:chExt cx="1303325" cy="1303325"/>
            </a:xfrm>
          </p:grpSpPr>
          <p:pic>
            <p:nvPicPr>
              <p:cNvPr id="29" name="Picture 9" descr="\\MAGNUM\Projects\Microsoft\Cloud Power FY12\Design\Icons\PNGs\Optimized.png"/>
              <p:cNvPicPr>
                <a:picLocks noChangeAspect="1" noChangeArrowheads="1"/>
              </p:cNvPicPr>
              <p:nvPr/>
            </p:nvPicPr>
            <p:blipFill>
              <a:blip r:embed="rId3" cstate="print">
                <a:lum bright="100000"/>
              </a:blip>
              <a:stretch>
                <a:fillRect/>
              </a:stretch>
            </p:blipFill>
            <p:spPr bwMode="auto">
              <a:xfrm>
                <a:off x="2854023" y="1435280"/>
                <a:ext cx="1303325" cy="1303325"/>
              </a:xfrm>
              <a:prstGeom prst="rect">
                <a:avLst/>
              </a:prstGeom>
              <a:noFill/>
            </p:spPr>
          </p:pic>
          <p:pic>
            <p:nvPicPr>
              <p:cNvPr id="2050" name="Picture 2" descr="C:\Users\HOWARDY.REDMOND\AppData\Local\Microsoft\Windows\Temporary Internet Files\Content.IE5\R6AKOP9I\MC900013282[1].wmf"/>
              <p:cNvPicPr>
                <a:picLocks noChangeAspect="1" noChangeArrowheads="1"/>
              </p:cNvPicPr>
              <p:nvPr/>
            </p:nvPicPr>
            <p:blipFill>
              <a:blip r:embed="rId4" cstate="print">
                <a:biLevel thresh="25000"/>
                <a:lum bright="100000"/>
                <a:extLst>
                  <a:ext uri="{28A0092B-C50C-407E-A947-70E740481C1C}">
                    <a14:useLocalDpi xmlns:a14="http://schemas.microsoft.com/office/drawing/2010/main" val="0"/>
                  </a:ext>
                </a:extLst>
              </a:blip>
              <a:srcRect/>
              <a:stretch>
                <a:fillRect/>
              </a:stretch>
            </p:blipFill>
            <p:spPr bwMode="auto">
              <a:xfrm flipH="1">
                <a:off x="3896839" y="1899918"/>
                <a:ext cx="260509" cy="374050"/>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33" name="Rectangle 32"/>
            <p:cNvSpPr/>
            <p:nvPr/>
          </p:nvSpPr>
          <p:spPr bwMode="auto">
            <a:xfrm>
              <a:off x="4447514" y="2539373"/>
              <a:ext cx="1548000" cy="504000"/>
            </a:xfrm>
            <a:prstGeom prst="rect">
              <a:avLst/>
            </a:prstGeom>
            <a:solidFill>
              <a:srgbClr val="0980D6"/>
            </a:solid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vert="horz" wrap="square" lIns="46618" tIns="46618" rIns="46618" bIns="46618" numCol="1" rtlCol="0" anchor="ctr" anchorCtr="0" compatLnSpc="1">
              <a:prstTxWarp prst="textNoShape">
                <a:avLst/>
              </a:prstTxWarp>
            </a:bodyPr>
            <a:lstStyle/>
            <a:p>
              <a:pPr algn="ctr" defTabSz="932018" fontAlgn="base">
                <a:spcBef>
                  <a:spcPct val="0"/>
                </a:spcBef>
                <a:spcAft>
                  <a:spcPct val="0"/>
                </a:spcAft>
              </a:pPr>
              <a:r>
                <a:rPr lang="en-US" sz="1632" spc="-154" dirty="0">
                  <a:solidFill>
                    <a:srgbClr val="404040">
                      <a:alpha val="99000"/>
                    </a:srgbClr>
                  </a:solidFill>
                </a:rPr>
                <a:t>Trillions  of networked nodes</a:t>
              </a:r>
            </a:p>
          </p:txBody>
        </p:sp>
        <p:sp>
          <p:nvSpPr>
            <p:cNvPr id="34" name="Rectangle 33"/>
            <p:cNvSpPr/>
            <p:nvPr/>
          </p:nvSpPr>
          <p:spPr bwMode="auto">
            <a:xfrm>
              <a:off x="6093994" y="2535441"/>
              <a:ext cx="1548000" cy="504000"/>
            </a:xfrm>
            <a:prstGeom prst="rect">
              <a:avLst/>
            </a:prstGeom>
            <a:solidFill>
              <a:srgbClr val="0980D6"/>
            </a:solid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vert="horz" wrap="square" lIns="46618" tIns="46618" rIns="46618" bIns="46618" numCol="1" rtlCol="0" anchor="ctr" anchorCtr="0" compatLnSpc="1">
              <a:prstTxWarp prst="textNoShape">
                <a:avLst/>
              </a:prstTxWarp>
            </a:bodyPr>
            <a:lstStyle/>
            <a:p>
              <a:pPr algn="ctr" defTabSz="932018" fontAlgn="base">
                <a:spcBef>
                  <a:spcPct val="0"/>
                </a:spcBef>
                <a:spcAft>
                  <a:spcPct val="0"/>
                </a:spcAft>
              </a:pPr>
              <a:r>
                <a:rPr lang="en-US" sz="1632" spc="-154" dirty="0">
                  <a:solidFill>
                    <a:srgbClr val="404040">
                      <a:alpha val="99000"/>
                    </a:srgbClr>
                  </a:solidFill>
                </a:rPr>
                <a:t>Low bandwidth last-mile connection</a:t>
              </a:r>
            </a:p>
          </p:txBody>
        </p:sp>
        <p:pic>
          <p:nvPicPr>
            <p:cNvPr id="2051" name="Picture 3" descr="C:\Users\HOWARDY.REDMOND\AppData\Local\Microsoft\Windows\Temporary Internet Files\Content.IE5\5W4A3OMT\MC900351855[1].wmf"/>
            <p:cNvPicPr>
              <a:picLocks noChangeAspect="1" noChangeArrowheads="1"/>
            </p:cNvPicPr>
            <p:nvPr/>
          </p:nvPicPr>
          <p:blipFill>
            <a:blip r:embed="rId5" cstate="print">
              <a:lum bright="100000"/>
              <a:extLst>
                <a:ext uri="{28A0092B-C50C-407E-A947-70E740481C1C}">
                  <a14:useLocalDpi xmlns:a14="http://schemas.microsoft.com/office/drawing/2010/main" val="0"/>
                </a:ext>
              </a:extLst>
            </a:blip>
            <a:srcRect/>
            <a:stretch>
              <a:fillRect/>
            </a:stretch>
          </p:blipFill>
          <p:spPr bwMode="auto">
            <a:xfrm>
              <a:off x="6614050" y="1586853"/>
              <a:ext cx="507888" cy="619712"/>
            </a:xfrm>
            <a:prstGeom prst="rect">
              <a:avLst/>
            </a:prstGeom>
            <a:noFill/>
            <a:extLst>
              <a:ext uri="{909E8E84-426E-40dd-AFC4-6F175D3DCCD1}">
                <a14:hiddenFill xmlns:a14="http://schemas.microsoft.com/office/drawing/2010/main" xmlns="">
                  <a:solidFill>
                    <a:srgbClr val="FFFFFF"/>
                  </a:solidFill>
                </a14:hiddenFill>
              </a:ext>
            </a:extLst>
          </p:spPr>
        </p:pic>
        <p:sp>
          <p:nvSpPr>
            <p:cNvPr id="31" name="TextBox 30"/>
            <p:cNvSpPr txBox="1"/>
            <p:nvPr/>
          </p:nvSpPr>
          <p:spPr>
            <a:xfrm>
              <a:off x="6403923" y="2261936"/>
              <a:ext cx="862641" cy="188434"/>
            </a:xfrm>
            <a:prstGeom prst="rect">
              <a:avLst/>
            </a:prstGeom>
            <a:noFill/>
          </p:spPr>
          <p:txBody>
            <a:bodyPr wrap="none" lIns="0" tIns="0" rIns="0" bIns="0" rtlCol="0">
              <a:spAutoFit/>
            </a:bodyPr>
            <a:lstStyle/>
            <a:p>
              <a:r>
                <a:rPr lang="en-US" sz="1224" b="1" dirty="0">
                  <a:gradFill>
                    <a:gsLst>
                      <a:gs pos="0">
                        <a:srgbClr val="404040"/>
                      </a:gs>
                      <a:gs pos="86000">
                        <a:srgbClr val="404040"/>
                      </a:gs>
                    </a:gsLst>
                    <a:lin ang="5400000" scaled="0"/>
                  </a:gradFill>
                </a:rPr>
                <a:t>100kBit/sec</a:t>
              </a:r>
            </a:p>
          </p:txBody>
        </p:sp>
        <p:sp>
          <p:nvSpPr>
            <p:cNvPr id="56" name="Rectangle 55"/>
            <p:cNvSpPr/>
            <p:nvPr/>
          </p:nvSpPr>
          <p:spPr bwMode="auto">
            <a:xfrm>
              <a:off x="1162892" y="4216358"/>
              <a:ext cx="1548000" cy="504000"/>
            </a:xfrm>
            <a:prstGeom prst="rect">
              <a:avLst/>
            </a:prstGeom>
            <a:solidFill>
              <a:srgbClr val="0980D6"/>
            </a:solid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vert="horz" wrap="square" lIns="46618" tIns="46618" rIns="46618" bIns="46618" numCol="1" rtlCol="0" anchor="ctr" anchorCtr="0" compatLnSpc="1">
              <a:prstTxWarp prst="textNoShape">
                <a:avLst/>
              </a:prstTxWarp>
            </a:bodyPr>
            <a:lstStyle/>
            <a:p>
              <a:pPr algn="ctr" defTabSz="932018" fontAlgn="base">
                <a:spcBef>
                  <a:spcPct val="0"/>
                </a:spcBef>
                <a:spcAft>
                  <a:spcPct val="0"/>
                </a:spcAft>
              </a:pPr>
              <a:r>
                <a:rPr lang="en-US" sz="1632" spc="-154" dirty="0">
                  <a:solidFill>
                    <a:srgbClr val="404040">
                      <a:alpha val="99000"/>
                    </a:srgbClr>
                  </a:solidFill>
                </a:rPr>
                <a:t>Mostly addressed by local  schemes</a:t>
              </a:r>
            </a:p>
          </p:txBody>
        </p:sp>
        <p:sp>
          <p:nvSpPr>
            <p:cNvPr id="58" name="Rectangle 57"/>
            <p:cNvSpPr/>
            <p:nvPr/>
          </p:nvSpPr>
          <p:spPr bwMode="auto">
            <a:xfrm>
              <a:off x="2811346" y="4216358"/>
              <a:ext cx="1548000" cy="504000"/>
            </a:xfrm>
            <a:prstGeom prst="rect">
              <a:avLst/>
            </a:prstGeom>
            <a:solidFill>
              <a:srgbClr val="0980D6"/>
            </a:solid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vert="horz" wrap="square" lIns="46618" tIns="46618" rIns="46618" bIns="46618" numCol="1" rtlCol="0" anchor="ctr" anchorCtr="0" compatLnSpc="1">
              <a:prstTxWarp prst="textNoShape">
                <a:avLst/>
              </a:prstTxWarp>
            </a:bodyPr>
            <a:lstStyle/>
            <a:p>
              <a:pPr algn="ctr" defTabSz="932018" fontAlgn="base">
                <a:spcBef>
                  <a:spcPct val="0"/>
                </a:spcBef>
                <a:spcAft>
                  <a:spcPct val="0"/>
                </a:spcAft>
              </a:pPr>
              <a:r>
                <a:rPr lang="en-US" sz="1632" spc="-154" dirty="0">
                  <a:solidFill>
                    <a:srgbClr val="404040">
                      <a:alpha val="99000"/>
                    </a:srgbClr>
                  </a:solidFill>
                </a:rPr>
                <a:t>Machine-centric</a:t>
              </a:r>
            </a:p>
          </p:txBody>
        </p:sp>
        <p:sp>
          <p:nvSpPr>
            <p:cNvPr id="60" name="Rectangle 59"/>
            <p:cNvSpPr/>
            <p:nvPr/>
          </p:nvSpPr>
          <p:spPr bwMode="auto">
            <a:xfrm>
              <a:off x="4447514" y="4216358"/>
              <a:ext cx="1548000" cy="504000"/>
            </a:xfrm>
            <a:prstGeom prst="rect">
              <a:avLst/>
            </a:prstGeom>
            <a:solidFill>
              <a:srgbClr val="0980D6"/>
            </a:solid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vert="horz" wrap="square" lIns="46618" tIns="46618" rIns="46618" bIns="46618" numCol="1" rtlCol="0" anchor="ctr" anchorCtr="0" compatLnSpc="1">
              <a:prstTxWarp prst="textNoShape">
                <a:avLst/>
              </a:prstTxWarp>
            </a:bodyPr>
            <a:lstStyle/>
            <a:p>
              <a:pPr algn="ctr" defTabSz="932018" fontAlgn="base">
                <a:spcBef>
                  <a:spcPct val="0"/>
                </a:spcBef>
                <a:spcAft>
                  <a:spcPct val="0"/>
                </a:spcAft>
              </a:pPr>
              <a:r>
                <a:rPr lang="en-US" sz="1632" spc="-154" dirty="0">
                  <a:solidFill>
                    <a:srgbClr val="404040">
                      <a:alpha val="99000"/>
                    </a:srgbClr>
                  </a:solidFill>
                </a:rPr>
                <a:t>Sensing-focus</a:t>
              </a:r>
            </a:p>
          </p:txBody>
        </p:sp>
        <p:pic>
          <p:nvPicPr>
            <p:cNvPr id="63" name="Picture 8" descr="\\MAGNUM\Projects\Microsoft\Cloud Power FY12\Design\Icons\PNGs\Cross Platform.png"/>
            <p:cNvPicPr>
              <a:picLocks noChangeAspect="1" noChangeArrowheads="1"/>
            </p:cNvPicPr>
            <p:nvPr/>
          </p:nvPicPr>
          <p:blipFill>
            <a:blip r:embed="rId6" cstate="print">
              <a:lum bright="100000"/>
            </a:blip>
            <a:srcRect/>
            <a:stretch>
              <a:fillRect/>
            </a:stretch>
          </p:blipFill>
          <p:spPr bwMode="auto">
            <a:xfrm>
              <a:off x="2877330" y="2963178"/>
              <a:ext cx="1381849" cy="1482016"/>
            </a:xfrm>
            <a:prstGeom prst="rect">
              <a:avLst/>
            </a:prstGeom>
            <a:noFill/>
          </p:spPr>
        </p:pic>
        <p:pic>
          <p:nvPicPr>
            <p:cNvPr id="2078" name="Picture 30" descr="C:\Users\HOWARDY.REDMOND\AppData\Local\Microsoft\Windows\Temporary Internet Files\Content.IE5\JSHLW3M1\MC900239673[1].wmf"/>
            <p:cNvPicPr>
              <a:picLocks noChangeAspect="1" noChangeArrowheads="1"/>
            </p:cNvPicPr>
            <p:nvPr/>
          </p:nvPicPr>
          <p:blipFill>
            <a:blip r:embed="rId7" cstate="print">
              <a:lum bright="100000"/>
              <a:extLst>
                <a:ext uri="{28A0092B-C50C-407E-A947-70E740481C1C}">
                  <a14:useLocalDpi xmlns:a14="http://schemas.microsoft.com/office/drawing/2010/main" val="0"/>
                </a:ext>
              </a:extLst>
            </a:blip>
            <a:srcRect/>
            <a:stretch>
              <a:fillRect/>
            </a:stretch>
          </p:blipFill>
          <p:spPr bwMode="auto">
            <a:xfrm>
              <a:off x="4690416" y="3320714"/>
              <a:ext cx="1062196" cy="830597"/>
            </a:xfrm>
            <a:prstGeom prst="rect">
              <a:avLst/>
            </a:prstGeom>
            <a:noFill/>
            <a:extLst>
              <a:ext uri="{909E8E84-426E-40dd-AFC4-6F175D3DCCD1}">
                <a14:hiddenFill xmlns:a14="http://schemas.microsoft.com/office/drawing/2010/main" xmlns="">
                  <a:solidFill>
                    <a:srgbClr val="FFFFFF"/>
                  </a:solidFill>
                </a14:hiddenFill>
              </a:ext>
            </a:extLst>
          </p:spPr>
        </p:pic>
        <p:sp>
          <p:nvSpPr>
            <p:cNvPr id="91" name="TextBox 90"/>
            <p:cNvSpPr txBox="1"/>
            <p:nvPr/>
          </p:nvSpPr>
          <p:spPr>
            <a:xfrm>
              <a:off x="4571152" y="1578391"/>
              <a:ext cx="1290539" cy="942170"/>
            </a:xfrm>
            <a:prstGeom prst="rect">
              <a:avLst/>
            </a:prstGeom>
            <a:noFill/>
          </p:spPr>
          <p:txBody>
            <a:bodyPr wrap="square" lIns="0" tIns="0" rIns="0" bIns="0" rtlCol="0">
              <a:spAutoFit/>
            </a:bodyPr>
            <a:lstStyle/>
            <a:p>
              <a:pPr algn="ctr"/>
              <a:r>
                <a:rPr lang="en-US" sz="1224" b="1" dirty="0">
                  <a:gradFill>
                    <a:gsLst>
                      <a:gs pos="0">
                        <a:srgbClr val="404040"/>
                      </a:gs>
                      <a:gs pos="86000">
                        <a:srgbClr val="404040"/>
                      </a:gs>
                    </a:gsLst>
                    <a:lin ang="5400000" scaled="0"/>
                  </a:gradFill>
                </a:rPr>
                <a:t>Trillions of computer-enabled devices which are part of the </a:t>
              </a:r>
              <a:r>
                <a:rPr lang="en-US" sz="1224" b="1" dirty="0" err="1">
                  <a:gradFill>
                    <a:gsLst>
                      <a:gs pos="0">
                        <a:srgbClr val="404040"/>
                      </a:gs>
                      <a:gs pos="86000">
                        <a:srgbClr val="404040"/>
                      </a:gs>
                    </a:gsLst>
                    <a:lin ang="5400000" scaled="0"/>
                  </a:gradFill>
                </a:rPr>
                <a:t>IoT</a:t>
              </a:r>
              <a:endParaRPr lang="en-US" sz="1224" b="1" dirty="0">
                <a:gradFill>
                  <a:gsLst>
                    <a:gs pos="0">
                      <a:srgbClr val="404040"/>
                    </a:gs>
                    <a:gs pos="86000">
                      <a:srgbClr val="404040"/>
                    </a:gs>
                  </a:gsLst>
                  <a:lin ang="5400000" scaled="0"/>
                </a:gradFill>
              </a:endParaRPr>
            </a:p>
          </p:txBody>
        </p:sp>
        <p:pic>
          <p:nvPicPr>
            <p:cNvPr id="2092" name="Picture 44" descr="C:\Users\HOWARDY.REDMOND\AppData\Local\Microsoft\Windows\Temporary Internet Files\Content.IE5\VP137ABM\MC900441462[1].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411387" y="3210507"/>
              <a:ext cx="1051009" cy="1051009"/>
            </a:xfrm>
            <a:prstGeom prst="rect">
              <a:avLst/>
            </a:prstGeom>
            <a:noFill/>
            <a:extLst>
              <a:ext uri="{909E8E84-426E-40dd-AFC4-6F175D3DCCD1}">
                <a14:hiddenFill xmlns:a14="http://schemas.microsoft.com/office/drawing/2010/main" xmlns="">
                  <a:solidFill>
                    <a:srgbClr val="FFFFFF"/>
                  </a:solidFill>
                </a14:hiddenFill>
              </a:ext>
            </a:extLst>
          </p:spPr>
        </p:pic>
        <p:pic>
          <p:nvPicPr>
            <p:cNvPr id="2096" name="Picture 48" descr="C:\Users\HOWARDY.REDMOND\AppData\Local\Microsoft\Windows\Temporary Internet Files\Content.IE5\KIYKZX54\MP900401814[1].jpg"/>
            <p:cNvPicPr>
              <a:picLocks noChangeAspect="1" noChangeArrowheads="1"/>
            </p:cNvPicPr>
            <p:nvPr/>
          </p:nvPicPr>
          <p:blipFill>
            <a:blip r:embed="rId10" cstate="print">
              <a:duotone>
                <a:schemeClr val="accent5">
                  <a:shade val="45000"/>
                  <a:satMod val="135000"/>
                </a:schemeClr>
                <a:prstClr val="white"/>
              </a:duotone>
              <a:extLst>
                <a:ext uri="{BEBA8EAE-BF5A-486C-A8C5-ECC9F3942E4B}">
                  <a14:imgProps xmlns:a14="http://schemas.microsoft.com/office/drawing/2010/main">
                    <a14:imgLayer r:embed="rId11">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1162892" y="4844749"/>
              <a:ext cx="3196454" cy="154800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8" name="Group 27"/>
          <p:cNvGrpSpPr/>
          <p:nvPr/>
        </p:nvGrpSpPr>
        <p:grpSpPr>
          <a:xfrm>
            <a:off x="4538992" y="1533192"/>
            <a:ext cx="6606364" cy="4986035"/>
            <a:chOff x="4447514" y="1502762"/>
            <a:chExt cx="6479102" cy="4889987"/>
          </a:xfrm>
        </p:grpSpPr>
        <p:grpSp>
          <p:nvGrpSpPr>
            <p:cNvPr id="10" name="Group 9"/>
            <p:cNvGrpSpPr/>
            <p:nvPr/>
          </p:nvGrpSpPr>
          <p:grpSpPr>
            <a:xfrm>
              <a:off x="4447514" y="4816370"/>
              <a:ext cx="6479101" cy="1576379"/>
              <a:chOff x="4447514" y="4816370"/>
              <a:chExt cx="6479101" cy="1576379"/>
            </a:xfrm>
          </p:grpSpPr>
          <p:sp>
            <p:nvSpPr>
              <p:cNvPr id="12" name="Rectangle 11"/>
              <p:cNvSpPr/>
              <p:nvPr/>
            </p:nvSpPr>
            <p:spPr bwMode="auto">
              <a:xfrm>
                <a:off x="6093994" y="4844748"/>
                <a:ext cx="1548000" cy="154800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b" anchorCtr="0" forceAA="0" compatLnSpc="1">
                <a:prstTxWarp prst="textNoShape">
                  <a:avLst/>
                </a:prstTxWarp>
                <a:noAutofit/>
              </a:bodyPr>
              <a:lstStyle/>
              <a:p>
                <a:pPr defTabSz="932018" fontAlgn="base">
                  <a:lnSpc>
                    <a:spcPct val="80000"/>
                  </a:lnSpc>
                  <a:spcBef>
                    <a:spcPct val="0"/>
                  </a:spcBef>
                  <a:spcAft>
                    <a:spcPct val="0"/>
                  </a:spcAft>
                </a:pPr>
                <a:endParaRPr lang="en-US" sz="1836" spc="-52" dirty="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7742448" y="4844749"/>
                <a:ext cx="1548000" cy="154800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b" anchorCtr="0" forceAA="0" compatLnSpc="1">
                <a:prstTxWarp prst="textNoShape">
                  <a:avLst/>
                </a:prstTxWarp>
                <a:noAutofit/>
              </a:bodyPr>
              <a:lstStyle/>
              <a:p>
                <a:pPr defTabSz="932018" fontAlgn="base">
                  <a:lnSpc>
                    <a:spcPct val="80000"/>
                  </a:lnSpc>
                  <a:spcBef>
                    <a:spcPct val="0"/>
                  </a:spcBef>
                  <a:spcAft>
                    <a:spcPct val="0"/>
                  </a:spcAft>
                </a:pPr>
                <a:endParaRPr lang="en-US" sz="1836" spc="-52" dirty="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4447514" y="4844748"/>
                <a:ext cx="1548000" cy="154800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b" anchorCtr="0" forceAA="0" compatLnSpc="1">
                <a:prstTxWarp prst="textNoShape">
                  <a:avLst/>
                </a:prstTxWarp>
                <a:noAutofit/>
              </a:bodyPr>
              <a:lstStyle/>
              <a:p>
                <a:pPr defTabSz="932018" fontAlgn="base">
                  <a:lnSpc>
                    <a:spcPct val="80000"/>
                  </a:lnSpc>
                  <a:spcBef>
                    <a:spcPct val="0"/>
                  </a:spcBef>
                  <a:spcAft>
                    <a:spcPct val="0"/>
                  </a:spcAft>
                </a:pPr>
                <a:endParaRPr lang="en-US" sz="1836" spc="-52" dirty="0">
                  <a:gradFill>
                    <a:gsLst>
                      <a:gs pos="0">
                        <a:srgbClr val="FFFFFF"/>
                      </a:gs>
                      <a:gs pos="100000">
                        <a:srgbClr val="FFFFFF"/>
                      </a:gs>
                    </a:gsLst>
                    <a:lin ang="5400000" scaled="0"/>
                  </a:gradFill>
                  <a:ea typeface="Segoe UI" pitchFamily="34" charset="0"/>
                  <a:cs typeface="Segoe UI" pitchFamily="34" charset="0"/>
                </a:endParaRPr>
              </a:p>
            </p:txBody>
          </p:sp>
          <p:sp>
            <p:nvSpPr>
              <p:cNvPr id="57" name="Rectangle 56"/>
              <p:cNvSpPr/>
              <p:nvPr/>
            </p:nvSpPr>
            <p:spPr bwMode="auto">
              <a:xfrm>
                <a:off x="4447514" y="5888749"/>
                <a:ext cx="1548000" cy="504000"/>
              </a:xfrm>
              <a:prstGeom prst="rect">
                <a:avLst/>
              </a:prstGeom>
              <a:solidFill>
                <a:srgbClr val="83A52D"/>
              </a:solid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vert="horz" wrap="square" lIns="46618" tIns="46618" rIns="46618" bIns="46618" numCol="1" rtlCol="0" anchor="ctr" anchorCtr="0" compatLnSpc="1">
                <a:prstTxWarp prst="textNoShape">
                  <a:avLst/>
                </a:prstTxWarp>
              </a:bodyPr>
              <a:lstStyle/>
              <a:p>
                <a:pPr algn="ctr" defTabSz="932018" fontAlgn="base">
                  <a:spcBef>
                    <a:spcPct val="0"/>
                  </a:spcBef>
                  <a:spcAft>
                    <a:spcPct val="0"/>
                  </a:spcAft>
                </a:pPr>
                <a:r>
                  <a:rPr lang="en-US" sz="1632" spc="-154" dirty="0">
                    <a:solidFill>
                      <a:srgbClr val="404040">
                        <a:alpha val="99000"/>
                      </a:srgbClr>
                    </a:solidFill>
                  </a:rPr>
                  <a:t>Global addressing</a:t>
                </a:r>
              </a:p>
            </p:txBody>
          </p:sp>
          <p:sp>
            <p:nvSpPr>
              <p:cNvPr id="59" name="Rectangle 58"/>
              <p:cNvSpPr/>
              <p:nvPr/>
            </p:nvSpPr>
            <p:spPr bwMode="auto">
              <a:xfrm>
                <a:off x="6085086" y="5888749"/>
                <a:ext cx="1548000" cy="504000"/>
              </a:xfrm>
              <a:prstGeom prst="rect">
                <a:avLst/>
              </a:prstGeom>
              <a:solidFill>
                <a:srgbClr val="83A52D"/>
              </a:solid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vert="horz" wrap="square" lIns="46618" tIns="46618" rIns="46618" bIns="46618" numCol="1" rtlCol="0" anchor="ctr" anchorCtr="0" compatLnSpc="1">
                <a:prstTxWarp prst="textNoShape">
                  <a:avLst/>
                </a:prstTxWarp>
              </a:bodyPr>
              <a:lstStyle/>
              <a:p>
                <a:pPr algn="ctr" defTabSz="932018" fontAlgn="base">
                  <a:spcBef>
                    <a:spcPct val="0"/>
                  </a:spcBef>
                  <a:spcAft>
                    <a:spcPct val="0"/>
                  </a:spcAft>
                </a:pPr>
                <a:r>
                  <a:rPr lang="en-US" sz="1632" spc="-154" dirty="0">
                    <a:solidFill>
                      <a:srgbClr val="404040">
                        <a:alpha val="99000"/>
                      </a:srgbClr>
                    </a:solidFill>
                  </a:rPr>
                  <a:t>User-centric</a:t>
                </a:r>
              </a:p>
            </p:txBody>
          </p:sp>
          <p:sp>
            <p:nvSpPr>
              <p:cNvPr id="61" name="Rectangle 60"/>
              <p:cNvSpPr/>
              <p:nvPr/>
            </p:nvSpPr>
            <p:spPr bwMode="auto">
              <a:xfrm>
                <a:off x="7742447" y="5888749"/>
                <a:ext cx="1548000" cy="504000"/>
              </a:xfrm>
              <a:prstGeom prst="rect">
                <a:avLst/>
              </a:prstGeom>
              <a:solidFill>
                <a:srgbClr val="83A52D"/>
              </a:solid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vert="horz" wrap="square" lIns="46618" tIns="46618" rIns="46618" bIns="46618" numCol="1" rtlCol="0" anchor="ctr" anchorCtr="0" compatLnSpc="1">
                <a:prstTxWarp prst="textNoShape">
                  <a:avLst/>
                </a:prstTxWarp>
              </a:bodyPr>
              <a:lstStyle/>
              <a:p>
                <a:pPr algn="ctr" defTabSz="932018" fontAlgn="base">
                  <a:spcBef>
                    <a:spcPct val="0"/>
                  </a:spcBef>
                  <a:spcAft>
                    <a:spcPct val="0"/>
                  </a:spcAft>
                </a:pPr>
                <a:r>
                  <a:rPr lang="en-US" sz="1632" spc="-154" dirty="0">
                    <a:solidFill>
                      <a:srgbClr val="404040">
                        <a:alpha val="99000"/>
                      </a:srgbClr>
                    </a:solidFill>
                  </a:rPr>
                  <a:t>Communication-focus</a:t>
                </a:r>
              </a:p>
            </p:txBody>
          </p:sp>
          <p:pic>
            <p:nvPicPr>
              <p:cNvPr id="76" name="Picture 4" descr="\\MAGNUM\Projects\Microsoft\Cloud Power FY12\Design\ICONS_PNG\Open_Web_Platform.png"/>
              <p:cNvPicPr>
                <a:picLocks noChangeAspect="1" noChangeArrowheads="1"/>
              </p:cNvPicPr>
              <p:nvPr/>
            </p:nvPicPr>
            <p:blipFill>
              <a:blip r:embed="rId12" cstate="print">
                <a:lum bright="100000"/>
              </a:blip>
              <a:srcRect/>
              <a:stretch>
                <a:fillRect/>
              </a:stretch>
            </p:blipFill>
            <p:spPr bwMode="auto">
              <a:xfrm>
                <a:off x="4680233" y="4816370"/>
                <a:ext cx="1072379" cy="1072379"/>
              </a:xfrm>
              <a:prstGeom prst="rect">
                <a:avLst/>
              </a:prstGeom>
              <a:noFill/>
            </p:spPr>
          </p:pic>
          <p:pic>
            <p:nvPicPr>
              <p:cNvPr id="2081" name="Picture 33" descr="C:\Users\HOWARDY.REDMOND\AppData\Local\Microsoft\Windows\Temporary Internet Files\Content.IE5\G469HTVF\MC900442094[1].wmf"/>
              <p:cNvPicPr>
                <a:picLocks noChangeAspect="1" noChangeArrowheads="1"/>
              </p:cNvPicPr>
              <p:nvPr/>
            </p:nvPicPr>
            <p:blipFill>
              <a:blip r:embed="rId13" cstate="print">
                <a:lum bright="100000"/>
                <a:extLst>
                  <a:ext uri="{28A0092B-C50C-407E-A947-70E740481C1C}">
                    <a14:useLocalDpi xmlns:a14="http://schemas.microsoft.com/office/drawing/2010/main" val="0"/>
                  </a:ext>
                </a:extLst>
              </a:blip>
              <a:srcRect/>
              <a:stretch>
                <a:fillRect/>
              </a:stretch>
            </p:blipFill>
            <p:spPr bwMode="auto">
              <a:xfrm>
                <a:off x="6366042" y="5057773"/>
                <a:ext cx="986087" cy="607213"/>
              </a:xfrm>
              <a:prstGeom prst="rect">
                <a:avLst/>
              </a:prstGeom>
              <a:noFill/>
              <a:extLst>
                <a:ext uri="{909E8E84-426E-40dd-AFC4-6F175D3DCCD1}">
                  <a14:hiddenFill xmlns:a14="http://schemas.microsoft.com/office/drawing/2010/main" xmlns="">
                    <a:solidFill>
                      <a:srgbClr val="FFFFFF"/>
                    </a:solidFill>
                  </a14:hiddenFill>
                </a:ext>
              </a:extLst>
            </p:spPr>
          </p:pic>
          <p:pic>
            <p:nvPicPr>
              <p:cNvPr id="2083" name="Picture 35" descr="C:\Users\HOWARDY.REDMOND\AppData\Local\Microsoft\Windows\Temporary Internet Files\Content.IE5\MNDNOLUZ\MC900059703[1].wmf"/>
              <p:cNvPicPr>
                <a:picLocks noChangeAspect="1" noChangeArrowheads="1"/>
              </p:cNvPicPr>
              <p:nvPr/>
            </p:nvPicPr>
            <p:blipFill>
              <a:blip r:embed="rId14" cstate="print">
                <a:lum bright="100000"/>
                <a:extLst>
                  <a:ext uri="{28A0092B-C50C-407E-A947-70E740481C1C}">
                    <a14:useLocalDpi xmlns:a14="http://schemas.microsoft.com/office/drawing/2010/main" val="0"/>
                  </a:ext>
                </a:extLst>
              </a:blip>
              <a:srcRect/>
              <a:stretch>
                <a:fillRect/>
              </a:stretch>
            </p:blipFill>
            <p:spPr bwMode="auto">
              <a:xfrm>
                <a:off x="7889556" y="4972978"/>
                <a:ext cx="1253783" cy="759161"/>
              </a:xfrm>
              <a:prstGeom prst="rect">
                <a:avLst/>
              </a:prstGeom>
              <a:noFill/>
              <a:extLst>
                <a:ext uri="{909E8E84-426E-40dd-AFC4-6F175D3DCCD1}">
                  <a14:hiddenFill xmlns:a14="http://schemas.microsoft.com/office/drawing/2010/main" xmlns="">
                    <a:solidFill>
                      <a:srgbClr val="FFFFFF"/>
                    </a:solidFill>
                  </a14:hiddenFill>
                </a:ext>
              </a:extLst>
            </p:spPr>
          </p:pic>
          <p:sp>
            <p:nvSpPr>
              <p:cNvPr id="87" name="Rectangle 86"/>
              <p:cNvSpPr/>
              <p:nvPr/>
            </p:nvSpPr>
            <p:spPr bwMode="auto">
              <a:xfrm>
                <a:off x="9378615" y="4844748"/>
                <a:ext cx="1548000" cy="154800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8" fontAlgn="base">
                  <a:lnSpc>
                    <a:spcPct val="80000"/>
                  </a:lnSpc>
                  <a:spcBef>
                    <a:spcPct val="0"/>
                  </a:spcBef>
                  <a:spcAft>
                    <a:spcPct val="0"/>
                  </a:spcAft>
                </a:pPr>
                <a:r>
                  <a:rPr lang="en-US" sz="3263" b="1" spc="-52" dirty="0">
                    <a:gradFill>
                      <a:gsLst>
                        <a:gs pos="0">
                          <a:srgbClr val="FFFFFF"/>
                        </a:gs>
                        <a:gs pos="100000">
                          <a:srgbClr val="FFFFFF"/>
                        </a:gs>
                      </a:gsLst>
                      <a:lin ang="5400000" scaled="0"/>
                    </a:gradFill>
                    <a:latin typeface="Segoe UI Light" pitchFamily="34" charset="0"/>
                    <a:ea typeface="Segoe UI" pitchFamily="34" charset="0"/>
                    <a:cs typeface="Segoe UI" pitchFamily="34" charset="0"/>
                  </a:rPr>
                  <a:t>Internet</a:t>
                </a:r>
              </a:p>
            </p:txBody>
          </p:sp>
        </p:grpSp>
        <p:pic>
          <p:nvPicPr>
            <p:cNvPr id="2093" name="Picture 45" descr="C:\Users\HOWARDY.REDMOND\AppData\Local\Microsoft\Windows\Temporary Internet Files\Content.IE5\KIYKZX54\MC900433176[1].jpg"/>
            <p:cNvPicPr>
              <a:picLocks noChangeAspect="1" noChangeArrowheads="1"/>
            </p:cNvPicPr>
            <p:nvPr/>
          </p:nvPicPr>
          <p:blipFill>
            <a:blip r:embed="rId15"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742447" y="1502762"/>
              <a:ext cx="3184168" cy="154342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4" name="Group 23"/>
            <p:cNvGrpSpPr/>
            <p:nvPr/>
          </p:nvGrpSpPr>
          <p:grpSpPr>
            <a:xfrm>
              <a:off x="6093994" y="3012108"/>
              <a:ext cx="4832622" cy="1708250"/>
              <a:chOff x="6093994" y="3012108"/>
              <a:chExt cx="4832622" cy="1708250"/>
            </a:xfrm>
          </p:grpSpPr>
          <p:grpSp>
            <p:nvGrpSpPr>
              <p:cNvPr id="14" name="Group 13"/>
              <p:cNvGrpSpPr/>
              <p:nvPr/>
            </p:nvGrpSpPr>
            <p:grpSpPr>
              <a:xfrm>
                <a:off x="6093994" y="3172358"/>
                <a:ext cx="4832622" cy="1548000"/>
                <a:chOff x="6093994" y="3172358"/>
                <a:chExt cx="4832622" cy="1548000"/>
              </a:xfrm>
            </p:grpSpPr>
            <p:sp>
              <p:nvSpPr>
                <p:cNvPr id="11" name="Rectangle 10"/>
                <p:cNvSpPr/>
                <p:nvPr/>
              </p:nvSpPr>
              <p:spPr bwMode="auto">
                <a:xfrm>
                  <a:off x="6093994" y="3172358"/>
                  <a:ext cx="1548000" cy="154800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b" anchorCtr="0" forceAA="0" compatLnSpc="1">
                  <a:prstTxWarp prst="textNoShape">
                    <a:avLst/>
                  </a:prstTxWarp>
                  <a:noAutofit/>
                </a:bodyPr>
                <a:lstStyle/>
                <a:p>
                  <a:pPr defTabSz="932018" fontAlgn="base">
                    <a:lnSpc>
                      <a:spcPct val="80000"/>
                    </a:lnSpc>
                    <a:spcBef>
                      <a:spcPct val="0"/>
                    </a:spcBef>
                    <a:spcAft>
                      <a:spcPct val="0"/>
                    </a:spcAft>
                  </a:pPr>
                  <a:endParaRPr lang="en-US" sz="1836" spc="-52"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7742448" y="3172358"/>
                  <a:ext cx="1548000" cy="154800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b" anchorCtr="0" forceAA="0" compatLnSpc="1">
                  <a:prstTxWarp prst="textNoShape">
                    <a:avLst/>
                  </a:prstTxWarp>
                  <a:noAutofit/>
                </a:bodyPr>
                <a:lstStyle/>
                <a:p>
                  <a:pPr defTabSz="932018" fontAlgn="base">
                    <a:lnSpc>
                      <a:spcPct val="80000"/>
                    </a:lnSpc>
                    <a:spcBef>
                      <a:spcPct val="0"/>
                    </a:spcBef>
                    <a:spcAft>
                      <a:spcPct val="0"/>
                    </a:spcAft>
                  </a:pPr>
                  <a:endParaRPr lang="en-US" sz="1836" spc="-52"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9378616" y="3172358"/>
                  <a:ext cx="1548000" cy="154800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b" anchorCtr="0" forceAA="0" compatLnSpc="1">
                  <a:prstTxWarp prst="textNoShape">
                    <a:avLst/>
                  </a:prstTxWarp>
                  <a:noAutofit/>
                </a:bodyPr>
                <a:lstStyle/>
                <a:p>
                  <a:pPr defTabSz="932018" fontAlgn="base">
                    <a:lnSpc>
                      <a:spcPct val="80000"/>
                    </a:lnSpc>
                    <a:spcBef>
                      <a:spcPct val="0"/>
                    </a:spcBef>
                    <a:spcAft>
                      <a:spcPct val="0"/>
                    </a:spcAft>
                  </a:pPr>
                  <a:endParaRPr lang="en-US" sz="1836" spc="-52" dirty="0">
                    <a:gradFill>
                      <a:gsLst>
                        <a:gs pos="0">
                          <a:srgbClr val="FFFFFF"/>
                        </a:gs>
                        <a:gs pos="100000">
                          <a:srgbClr val="FFFFFF"/>
                        </a:gs>
                      </a:gsLst>
                      <a:lin ang="5400000" scaled="0"/>
                    </a:gradFill>
                    <a:ea typeface="Segoe UI" pitchFamily="34" charset="0"/>
                    <a:cs typeface="Segoe UI" pitchFamily="34" charset="0"/>
                  </a:endParaRPr>
                </a:p>
              </p:txBody>
            </p:sp>
            <p:grpSp>
              <p:nvGrpSpPr>
                <p:cNvPr id="25" name="Group 24"/>
                <p:cNvGrpSpPr/>
                <p:nvPr/>
              </p:nvGrpSpPr>
              <p:grpSpPr>
                <a:xfrm>
                  <a:off x="6237456" y="3466602"/>
                  <a:ext cx="1261076" cy="474211"/>
                  <a:chOff x="8926609" y="4973963"/>
                  <a:chExt cx="2164752" cy="721953"/>
                </a:xfrm>
              </p:grpSpPr>
              <p:pic>
                <p:nvPicPr>
                  <p:cNvPr id="20" name="Picture 19"/>
                  <p:cNvPicPr>
                    <a:picLocks noChangeAspect="1"/>
                  </p:cNvPicPr>
                  <p:nvPr/>
                </p:nvPicPr>
                <p:blipFill>
                  <a:blip r:embed="rId16" cstate="print">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a:ext>
                    </a:extLst>
                  </a:blip>
                  <a:stretch>
                    <a:fillRect/>
                  </a:stretch>
                </p:blipFill>
                <p:spPr>
                  <a:xfrm rot="2614426" flipH="1">
                    <a:off x="8926609" y="5279315"/>
                    <a:ext cx="310121" cy="416601"/>
                  </a:xfrm>
                  <a:prstGeom prst="rect">
                    <a:avLst/>
                  </a:prstGeom>
                </p:spPr>
              </p:pic>
              <p:sp>
                <p:nvSpPr>
                  <p:cNvPr id="21" name="Freeform 61"/>
                  <p:cNvSpPr>
                    <a:spLocks/>
                  </p:cNvSpPr>
                  <p:nvPr/>
                </p:nvSpPr>
                <p:spPr bwMode="auto">
                  <a:xfrm rot="10800000">
                    <a:off x="9212369" y="4973963"/>
                    <a:ext cx="445820" cy="64478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chemeClr val="tx1"/>
                  </a:solidFill>
                  <a:extLst/>
                </p:spPr>
                <p:txBody>
                  <a:bodyPr vert="horz" wrap="square" lIns="93236" tIns="46618" rIns="93236" bIns="46618" numCol="1" anchor="t" anchorCtr="0" compatLnSpc="1">
                    <a:prstTxWarp prst="textNoShape">
                      <a:avLst/>
                    </a:prstTxWarp>
                  </a:bodyPr>
                  <a:lstStyle/>
                  <a:p>
                    <a:endParaRPr lang="en-US" sz="1836" dirty="0">
                      <a:solidFill>
                        <a:srgbClr val="FFFFFF"/>
                      </a:solidFill>
                      <a:latin typeface="Segoe UI Light"/>
                    </a:endParaRPr>
                  </a:p>
                </p:txBody>
              </p:sp>
              <p:sp>
                <p:nvSpPr>
                  <p:cNvPr id="22" name="Freeform 20"/>
                  <p:cNvSpPr>
                    <a:spLocks noEditPoints="1"/>
                  </p:cNvSpPr>
                  <p:nvPr/>
                </p:nvSpPr>
                <p:spPr bwMode="auto">
                  <a:xfrm>
                    <a:off x="9761762" y="4985710"/>
                    <a:ext cx="910300" cy="633038"/>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chemeClr val="tx1"/>
                  </a:solidFill>
                  <a:extLst/>
                </p:spPr>
                <p:txBody>
                  <a:bodyPr vert="horz" wrap="square" lIns="93236" tIns="46618" rIns="93236" bIns="46618" numCol="1" anchor="t" anchorCtr="0" compatLnSpc="1">
                    <a:prstTxWarp prst="textNoShape">
                      <a:avLst/>
                    </a:prstTxWarp>
                  </a:bodyPr>
                  <a:lstStyle/>
                  <a:p>
                    <a:endParaRPr lang="en-US" sz="1836" dirty="0">
                      <a:solidFill>
                        <a:srgbClr val="FFFFFF"/>
                      </a:solidFill>
                      <a:latin typeface="Segoe UI Light"/>
                    </a:endParaRPr>
                  </a:p>
                </p:txBody>
              </p:sp>
              <p:pic>
                <p:nvPicPr>
                  <p:cNvPr id="23" name="Picture 22"/>
                  <p:cNvPicPr>
                    <a:picLocks noChangeAspect="1"/>
                  </p:cNvPicPr>
                  <p:nvPr/>
                </p:nvPicPr>
                <p:blipFill>
                  <a:blip r:embed="rId18" cstate="print">
                    <a:extLst>
                      <a:ext uri="{BEBA8EAE-BF5A-486C-A8C5-ECC9F3942E4B}">
                        <a14:imgProps xmlns:a14="http://schemas.microsoft.com/office/drawing/2010/main">
                          <a14:imgLayer r:embed="rId19">
                            <a14:imgEffect>
                              <a14:brightnessContrast bright="100000"/>
                            </a14:imgEffect>
                          </a14:imgLayer>
                        </a14:imgProps>
                      </a:ext>
                      <a:ext uri="{28A0092B-C50C-407E-A947-70E740481C1C}">
                        <a14:useLocalDpi xmlns:a14="http://schemas.microsoft.com/office/drawing/2010/main"/>
                      </a:ext>
                    </a:extLst>
                  </a:blip>
                  <a:stretch>
                    <a:fillRect/>
                  </a:stretch>
                </p:blipFill>
                <p:spPr>
                  <a:xfrm>
                    <a:off x="10761870" y="4985711"/>
                    <a:ext cx="329491" cy="633037"/>
                  </a:xfrm>
                  <a:prstGeom prst="rect">
                    <a:avLst/>
                  </a:prstGeom>
                </p:spPr>
              </p:pic>
            </p:grpSp>
            <p:sp>
              <p:nvSpPr>
                <p:cNvPr id="26" name="Rectangle 25"/>
                <p:cNvSpPr/>
                <p:nvPr/>
              </p:nvSpPr>
              <p:spPr bwMode="auto">
                <a:xfrm>
                  <a:off x="6093994" y="4211052"/>
                  <a:ext cx="1548000" cy="504000"/>
                </a:xfrm>
                <a:prstGeom prst="rect">
                  <a:avLst/>
                </a:prstGeom>
                <a:solidFill>
                  <a:srgbClr val="83A52D"/>
                </a:solid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vert="horz" wrap="square" lIns="46618" tIns="46618" rIns="46618" bIns="46618" numCol="1" rtlCol="0" anchor="ctr" anchorCtr="0" compatLnSpc="1">
                  <a:prstTxWarp prst="textNoShape">
                    <a:avLst/>
                  </a:prstTxWarp>
                </a:bodyPr>
                <a:lstStyle/>
                <a:p>
                  <a:pPr algn="ctr" defTabSz="932018" fontAlgn="base">
                    <a:spcBef>
                      <a:spcPct val="0"/>
                    </a:spcBef>
                    <a:spcAft>
                      <a:spcPct val="0"/>
                    </a:spcAft>
                  </a:pPr>
                  <a:r>
                    <a:rPr lang="en-US" sz="1632" spc="-154" dirty="0">
                      <a:solidFill>
                        <a:srgbClr val="404040">
                          <a:alpha val="99000"/>
                        </a:srgbClr>
                      </a:solidFill>
                    </a:rPr>
                    <a:t>Laptops  / tablets  / smartphones </a:t>
                  </a:r>
                </a:p>
              </p:txBody>
            </p:sp>
            <p:sp>
              <p:nvSpPr>
                <p:cNvPr id="32" name="Rectangle 31"/>
                <p:cNvSpPr/>
                <p:nvPr/>
              </p:nvSpPr>
              <p:spPr bwMode="auto">
                <a:xfrm>
                  <a:off x="7742448" y="4216358"/>
                  <a:ext cx="1548000" cy="504000"/>
                </a:xfrm>
                <a:prstGeom prst="rect">
                  <a:avLst/>
                </a:prstGeom>
                <a:solidFill>
                  <a:srgbClr val="83A52D"/>
                </a:solid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vert="horz" wrap="square" lIns="46618" tIns="46618" rIns="46618" bIns="46618" numCol="1" rtlCol="0" anchor="ctr" anchorCtr="0" compatLnSpc="1">
                  <a:prstTxWarp prst="textNoShape">
                    <a:avLst/>
                  </a:prstTxWarp>
                </a:bodyPr>
                <a:lstStyle/>
                <a:p>
                  <a:pPr algn="ctr" defTabSz="932018" fontAlgn="base">
                    <a:spcBef>
                      <a:spcPct val="0"/>
                    </a:spcBef>
                    <a:spcAft>
                      <a:spcPct val="0"/>
                    </a:spcAft>
                  </a:pPr>
                  <a:r>
                    <a:rPr lang="en-US" sz="1632" spc="-154" dirty="0">
                      <a:solidFill>
                        <a:srgbClr val="404040">
                          <a:alpha val="99000"/>
                        </a:srgbClr>
                      </a:solidFill>
                    </a:rPr>
                    <a:t>Billions of networked devices</a:t>
                  </a:r>
                </a:p>
              </p:txBody>
            </p:sp>
            <p:sp>
              <p:nvSpPr>
                <p:cNvPr id="35" name="Rectangle 34"/>
                <p:cNvSpPr/>
                <p:nvPr/>
              </p:nvSpPr>
              <p:spPr bwMode="auto">
                <a:xfrm>
                  <a:off x="9378616" y="4211052"/>
                  <a:ext cx="1548000" cy="504000"/>
                </a:xfrm>
                <a:prstGeom prst="rect">
                  <a:avLst/>
                </a:prstGeom>
                <a:solidFill>
                  <a:srgbClr val="83A52D"/>
                </a:solid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vert="horz" wrap="square" lIns="46618" tIns="46618" rIns="46618" bIns="46618" numCol="1" rtlCol="0" anchor="ctr" anchorCtr="0" compatLnSpc="1">
                  <a:prstTxWarp prst="textNoShape">
                    <a:avLst/>
                  </a:prstTxWarp>
                </a:bodyPr>
                <a:lstStyle/>
                <a:p>
                  <a:pPr algn="ctr" defTabSz="932018" fontAlgn="base">
                    <a:spcBef>
                      <a:spcPct val="0"/>
                    </a:spcBef>
                    <a:spcAft>
                      <a:spcPct val="0"/>
                    </a:spcAft>
                  </a:pPr>
                  <a:r>
                    <a:rPr lang="en-US" sz="1632" spc="-154" dirty="0">
                      <a:solidFill>
                        <a:srgbClr val="404040">
                          <a:alpha val="99000"/>
                        </a:srgbClr>
                      </a:solidFill>
                    </a:rPr>
                    <a:t>High-bandwidth access</a:t>
                  </a:r>
                </a:p>
              </p:txBody>
            </p:sp>
            <p:sp>
              <p:nvSpPr>
                <p:cNvPr id="55" name="TextBox 54"/>
                <p:cNvSpPr txBox="1"/>
                <p:nvPr/>
              </p:nvSpPr>
              <p:spPr>
                <a:xfrm>
                  <a:off x="9378616" y="3803993"/>
                  <a:ext cx="1547998" cy="376868"/>
                </a:xfrm>
                <a:prstGeom prst="rect">
                  <a:avLst/>
                </a:prstGeom>
                <a:noFill/>
              </p:spPr>
              <p:txBody>
                <a:bodyPr wrap="square" lIns="0" tIns="0" rIns="0" bIns="0" rtlCol="0">
                  <a:spAutoFit/>
                </a:bodyPr>
                <a:lstStyle/>
                <a:p>
                  <a:pPr algn="ctr"/>
                  <a:r>
                    <a:rPr lang="en-US" sz="1224" b="1" dirty="0">
                      <a:gradFill>
                        <a:gsLst>
                          <a:gs pos="0">
                            <a:srgbClr val="404040"/>
                          </a:gs>
                          <a:gs pos="86000">
                            <a:srgbClr val="404040"/>
                          </a:gs>
                        </a:gsLst>
                        <a:lin ang="5400000" scaled="0"/>
                      </a:gradFill>
                    </a:rPr>
                    <a:t>Cable: 10Mbs+</a:t>
                  </a:r>
                </a:p>
                <a:p>
                  <a:pPr algn="ctr"/>
                  <a:r>
                    <a:rPr lang="en-US" sz="1224" b="1" dirty="0">
                      <a:gradFill>
                        <a:gsLst>
                          <a:gs pos="0">
                            <a:srgbClr val="404040"/>
                          </a:gs>
                          <a:gs pos="86000">
                            <a:srgbClr val="404040"/>
                          </a:gs>
                        </a:gsLst>
                        <a:lin ang="5400000" scaled="0"/>
                      </a:gradFill>
                    </a:rPr>
                    <a:t>Fiber: 50-100Mbs</a:t>
                  </a:r>
                </a:p>
              </p:txBody>
            </p:sp>
            <p:sp>
              <p:nvSpPr>
                <p:cNvPr id="2048" name="TextBox 2047"/>
                <p:cNvSpPr txBox="1"/>
                <p:nvPr/>
              </p:nvSpPr>
              <p:spPr>
                <a:xfrm>
                  <a:off x="7889556" y="3312890"/>
                  <a:ext cx="1290538" cy="739024"/>
                </a:xfrm>
                <a:prstGeom prst="rect">
                  <a:avLst/>
                </a:prstGeom>
                <a:noFill/>
              </p:spPr>
              <p:txBody>
                <a:bodyPr wrap="square" lIns="0" tIns="0" rIns="0" bIns="0" rtlCol="0">
                  <a:spAutoFit/>
                </a:bodyPr>
                <a:lstStyle/>
                <a:p>
                  <a:pPr algn="ctr"/>
                  <a:r>
                    <a:rPr lang="en-US" sz="1224" b="1" dirty="0">
                      <a:gradFill>
                        <a:gsLst>
                          <a:gs pos="0">
                            <a:srgbClr val="404040"/>
                          </a:gs>
                          <a:gs pos="86000">
                            <a:srgbClr val="404040"/>
                          </a:gs>
                        </a:gsLst>
                        <a:lin ang="5400000" scaled="0"/>
                      </a:gradFill>
                    </a:rPr>
                    <a:t>6+billion people</a:t>
                  </a:r>
                </a:p>
                <a:p>
                  <a:pPr algn="ctr"/>
                  <a:r>
                    <a:rPr lang="en-US" sz="1224" b="1" dirty="0">
                      <a:gradFill>
                        <a:gsLst>
                          <a:gs pos="0">
                            <a:srgbClr val="404040"/>
                          </a:gs>
                          <a:gs pos="86000">
                            <a:srgbClr val="404040"/>
                          </a:gs>
                        </a:gsLst>
                        <a:lin ang="5400000" scaled="0"/>
                      </a:gradFill>
                    </a:rPr>
                    <a:t>1.5 billion use net</a:t>
                  </a:r>
                </a:p>
                <a:p>
                  <a:pPr algn="ctr"/>
                  <a:r>
                    <a:rPr lang="en-US" sz="1224" b="1" dirty="0">
                      <a:gradFill>
                        <a:gsLst>
                          <a:gs pos="0">
                            <a:srgbClr val="404040"/>
                          </a:gs>
                          <a:gs pos="86000">
                            <a:srgbClr val="404040"/>
                          </a:gs>
                        </a:gsLst>
                        <a:lin ang="5400000" scaled="0"/>
                      </a:gradFill>
                    </a:rPr>
                    <a:t>US: 4.3 devices </a:t>
                  </a:r>
                </a:p>
                <a:p>
                  <a:pPr algn="ctr"/>
                  <a:r>
                    <a:rPr lang="en-US" sz="1224" b="1" dirty="0">
                      <a:gradFill>
                        <a:gsLst>
                          <a:gs pos="0">
                            <a:srgbClr val="404040"/>
                          </a:gs>
                          <a:gs pos="86000">
                            <a:srgbClr val="404040"/>
                          </a:gs>
                        </a:gsLst>
                        <a:lin ang="5400000" scaled="0"/>
                      </a:gradFill>
                    </a:rPr>
                    <a:t>per adult</a:t>
                  </a:r>
                </a:p>
              </p:txBody>
            </p:sp>
          </p:grpSp>
          <p:pic>
            <p:nvPicPr>
              <p:cNvPr id="2068" name="Picture 20" descr="C:\Users\HOWARDY.REDMOND\AppData\Local\Microsoft\Windows\Temporary Internet Files\Content.IE5\D2ELR7P4\MC900432567[1].png"/>
              <p:cNvPicPr>
                <a:picLocks noChangeAspect="1" noChangeArrowheads="1"/>
              </p:cNvPicPr>
              <p:nvPr/>
            </p:nvPicPr>
            <p:blipFill>
              <a:blip r:embed="rId20">
                <a:extLst>
                  <a:ext uri="{BEBA8EAE-BF5A-486C-A8C5-ECC9F3942E4B}">
                    <a14:imgProps xmlns:a14="http://schemas.microsoft.com/office/drawing/2010/main">
                      <a14:imgLayer r:embed="rId21">
                        <a14:imgEffect>
                          <a14:brightnessContrast bright="88000"/>
                        </a14:imgEffect>
                      </a14:imgLayer>
                    </a14:imgProps>
                  </a:ext>
                  <a:ext uri="{28A0092B-C50C-407E-A947-70E740481C1C}">
                    <a14:useLocalDpi xmlns:a14="http://schemas.microsoft.com/office/drawing/2010/main" val="0"/>
                  </a:ext>
                </a:extLst>
              </a:blip>
              <a:srcRect/>
              <a:stretch>
                <a:fillRect/>
              </a:stretch>
            </p:blipFill>
            <p:spPr bwMode="auto">
              <a:xfrm>
                <a:off x="9690404" y="3012108"/>
                <a:ext cx="924422" cy="924422"/>
              </a:xfrm>
              <a:prstGeom prst="rect">
                <a:avLst/>
              </a:prstGeom>
              <a:noFill/>
              <a:extLst>
                <a:ext uri="{909E8E84-426E-40dd-AFC4-6F175D3DCCD1}">
                  <a14:hiddenFill xmlns:a14="http://schemas.microsoft.com/office/drawing/2010/main" xmlns="">
                    <a:solidFill>
                      <a:srgbClr val="FFFFFF"/>
                    </a:solidFill>
                  </a14:hiddenFill>
                </a:ext>
              </a:extLst>
            </p:spPr>
          </p:pic>
        </p:grpSp>
      </p:grpSp>
    </p:spTree>
    <p:extLst>
      <p:ext uri="{BB962C8B-B14F-4D97-AF65-F5344CB8AC3E}">
        <p14:creationId xmlns:p14="http://schemas.microsoft.com/office/powerpoint/2010/main" val="325090101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14:presetBounceEnd="5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5000">
                                          <p:cBhvr additive="base">
                                            <p:cTn id="7" dur="1000" fill="hold"/>
                                            <p:tgtEl>
                                              <p:spTgt spid="9"/>
                                            </p:tgtEl>
                                            <p:attrNameLst>
                                              <p:attrName>ppt_x</p:attrName>
                                            </p:attrNameLst>
                                          </p:cBhvr>
                                          <p:tavLst>
                                            <p:tav tm="0">
                                              <p:val>
                                                <p:strVal val="0-#ppt_w/2"/>
                                              </p:val>
                                            </p:tav>
                                            <p:tav tm="100000">
                                              <p:val>
                                                <p:strVal val="#ppt_x"/>
                                              </p:val>
                                            </p:tav>
                                          </p:tavLst>
                                        </p:anim>
                                        <p:anim calcmode="lin" valueType="num" p14:bounceEnd="5000">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14:bounceEnd="5000">
                                          <p:cBhvr additive="base">
                                            <p:cTn id="11" dur="1000" fill="hold"/>
                                            <p:tgtEl>
                                              <p:spTgt spid="28"/>
                                            </p:tgtEl>
                                            <p:attrNameLst>
                                              <p:attrName>ppt_x</p:attrName>
                                            </p:attrNameLst>
                                          </p:cBhvr>
                                          <p:tavLst>
                                            <p:tav tm="0">
                                              <p:val>
                                                <p:strVal val="1+#ppt_w/2"/>
                                              </p:val>
                                            </p:tav>
                                            <p:tav tm="100000">
                                              <p:val>
                                                <p:strVal val="#ppt_x"/>
                                              </p:val>
                                            </p:tav>
                                          </p:tavLst>
                                        </p:anim>
                                        <p:anim calcmode="lin" valueType="num" p14:bounceEnd="5000">
                                          <p:cBhvr additive="base">
                                            <p:cTn id="12"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000" fill="hold"/>
                                            <p:tgtEl>
                                              <p:spTgt spid="28"/>
                                            </p:tgtEl>
                                            <p:attrNameLst>
                                              <p:attrName>ppt_x</p:attrName>
                                            </p:attrNameLst>
                                          </p:cBhvr>
                                          <p:tavLst>
                                            <p:tav tm="0">
                                              <p:val>
                                                <p:strVal val="1+#ppt_w/2"/>
                                              </p:val>
                                            </p:tav>
                                            <p:tav tm="100000">
                                              <p:val>
                                                <p:strVal val="#ppt_x"/>
                                              </p:val>
                                            </p:tav>
                                          </p:tavLst>
                                        </p:anim>
                                        <p:anim calcmode="lin" valueType="num">
                                          <p:cBhvr additive="base">
                                            <p:cTn id="12"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638" y="1537563"/>
            <a:ext cx="3962399" cy="3919398"/>
          </a:xfrm>
        </p:spPr>
        <p:txBody>
          <a:bodyPr/>
          <a:lstStyle/>
          <a:p>
            <a:r>
              <a:rPr lang="en-US" dirty="0" smtClean="0"/>
              <a:t>Internet of Things for Service Developers</a:t>
            </a:r>
            <a:endParaRPr lang="en-US" dirty="0"/>
          </a:p>
        </p:txBody>
      </p:sp>
      <p:sp>
        <p:nvSpPr>
          <p:cNvPr id="3" name="Text Placeholder 2"/>
          <p:cNvSpPr>
            <a:spLocks noGrp="1"/>
          </p:cNvSpPr>
          <p:nvPr>
            <p:ph type="body" sz="quarter" idx="15"/>
          </p:nvPr>
        </p:nvSpPr>
        <p:spPr>
          <a:xfrm>
            <a:off x="4389438" y="3040063"/>
            <a:ext cx="7772404" cy="2416898"/>
          </a:xfrm>
        </p:spPr>
        <p:txBody>
          <a:bodyPr/>
          <a:lstStyle/>
          <a:p>
            <a:pPr marL="571500" indent="-571500">
              <a:buFont typeface="Arial" panose="020B0604020202020204" pitchFamily="34" charset="0"/>
              <a:buChar char="•"/>
            </a:pPr>
            <a:r>
              <a:rPr lang="en-US" dirty="0" smtClean="0"/>
              <a:t>Personalized experiences from </a:t>
            </a:r>
            <a:r>
              <a:rPr lang="en-US" b="1" dirty="0" smtClean="0"/>
              <a:t>multiple</a:t>
            </a:r>
            <a:r>
              <a:rPr lang="en-US" dirty="0" smtClean="0"/>
              <a:t> devices</a:t>
            </a:r>
          </a:p>
          <a:p>
            <a:pPr marL="571500" indent="-571500">
              <a:buFont typeface="Arial" panose="020B0604020202020204" pitchFamily="34" charset="0"/>
              <a:buChar char="•"/>
            </a:pPr>
            <a:r>
              <a:rPr lang="en-US" dirty="0" smtClean="0"/>
              <a:t>Any where, any time.</a:t>
            </a:r>
          </a:p>
          <a:p>
            <a:pPr marL="571500" indent="-571500">
              <a:buFont typeface="Arial" panose="020B0604020202020204" pitchFamily="34" charset="0"/>
              <a:buChar char="•"/>
            </a:pPr>
            <a:r>
              <a:rPr lang="en-US" dirty="0" smtClean="0"/>
              <a:t>Ubiquities access without users</a:t>
            </a:r>
          </a:p>
          <a:p>
            <a:endParaRPr lang="en-US" dirty="0"/>
          </a:p>
        </p:txBody>
      </p:sp>
    </p:spTree>
    <p:extLst>
      <p:ext uri="{BB962C8B-B14F-4D97-AF65-F5344CB8AC3E}">
        <p14:creationId xmlns:p14="http://schemas.microsoft.com/office/powerpoint/2010/main" val="260267338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4294967295"/>
          </p:nvPr>
        </p:nvSpPr>
        <p:spPr>
          <a:xfrm>
            <a:off x="259094" y="6561404"/>
            <a:ext cx="4797545" cy="261129"/>
          </a:xfrm>
          <a:prstGeom prst="rect">
            <a:avLst/>
          </a:prstGeom>
        </p:spPr>
        <p:txBody>
          <a:bodyPr/>
          <a:lstStyle/>
          <a:p>
            <a:r>
              <a:rPr lang="en-US" smtClean="0">
                <a:solidFill>
                  <a:srgbClr val="FFFFFF">
                    <a:lumMod val="50000"/>
                  </a:srgbClr>
                </a:solidFill>
              </a:rPr>
              <a:t>Building Intelligent Solutions</a:t>
            </a:r>
            <a:endParaRPr lang="en-US">
              <a:solidFill>
                <a:srgbClr val="FFFFFF">
                  <a:lumMod val="50000"/>
                </a:srgbClr>
              </a:solidFill>
            </a:endParaRPr>
          </a:p>
        </p:txBody>
      </p:sp>
      <p:sp>
        <p:nvSpPr>
          <p:cNvPr id="3" name="Slide Number Placeholder 2"/>
          <p:cNvSpPr>
            <a:spLocks noGrp="1"/>
          </p:cNvSpPr>
          <p:nvPr>
            <p:ph type="sldNum" sz="quarter" idx="4294967295"/>
          </p:nvPr>
        </p:nvSpPr>
        <p:spPr>
          <a:xfrm>
            <a:off x="11837798" y="6561404"/>
            <a:ext cx="348221" cy="261129"/>
          </a:xfrm>
          <a:prstGeom prst="rect">
            <a:avLst/>
          </a:prstGeom>
        </p:spPr>
        <p:txBody>
          <a:bodyPr/>
          <a:lstStyle/>
          <a:p>
            <a:fld id="{36EEDF73-CE04-42FD-9688-0DE29175370F}" type="slidenum">
              <a:rPr lang="en-US" smtClean="0">
                <a:solidFill>
                  <a:srgbClr val="FFFFFF">
                    <a:lumMod val="50000"/>
                  </a:srgbClr>
                </a:solidFill>
              </a:rPr>
              <a:pPr/>
              <a:t>28</a:t>
            </a:fld>
            <a:endParaRPr lang="en-US" dirty="0">
              <a:solidFill>
                <a:srgbClr val="FFFFFF">
                  <a:lumMod val="50000"/>
                </a:srgbClr>
              </a:solidFill>
            </a:endParaRPr>
          </a:p>
        </p:txBody>
      </p:sp>
      <p:pic>
        <p:nvPicPr>
          <p:cNvPr id="8" name="Picture 7"/>
          <p:cNvPicPr>
            <a:picLocks noChangeAspect="1"/>
          </p:cNvPicPr>
          <p:nvPr/>
        </p:nvPicPr>
        <p:blipFill>
          <a:blip r:embed="rId3"/>
          <a:stretch>
            <a:fillRect/>
          </a:stretch>
        </p:blipFill>
        <p:spPr>
          <a:xfrm>
            <a:off x="2890743" y="414247"/>
            <a:ext cx="9545732" cy="6580278"/>
          </a:xfrm>
          <a:prstGeom prst="rect">
            <a:avLst/>
          </a:prstGeom>
        </p:spPr>
      </p:pic>
      <p:pic>
        <p:nvPicPr>
          <p:cNvPr id="5" name="Picture 4"/>
          <p:cNvPicPr>
            <a:picLocks noChangeAspect="1"/>
          </p:cNvPicPr>
          <p:nvPr/>
        </p:nvPicPr>
        <p:blipFill>
          <a:blip r:embed="rId4"/>
          <a:stretch>
            <a:fillRect/>
          </a:stretch>
        </p:blipFill>
        <p:spPr>
          <a:xfrm>
            <a:off x="-162727" y="-15127"/>
            <a:ext cx="12439342" cy="6994525"/>
          </a:xfrm>
          <a:prstGeom prst="rect">
            <a:avLst/>
          </a:prstGeom>
        </p:spPr>
      </p:pic>
    </p:spTree>
    <p:extLst>
      <p:ext uri="{BB962C8B-B14F-4D97-AF65-F5344CB8AC3E}">
        <p14:creationId xmlns:p14="http://schemas.microsoft.com/office/powerpoint/2010/main" val="10934967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4172" y="614544"/>
            <a:ext cx="12870738" cy="5854518"/>
          </a:xfrm>
          <a:prstGeom prst="rect">
            <a:avLst/>
          </a:prstGeom>
        </p:spPr>
      </p:pic>
    </p:spTree>
    <p:extLst>
      <p:ext uri="{BB962C8B-B14F-4D97-AF65-F5344CB8AC3E}">
        <p14:creationId xmlns:p14="http://schemas.microsoft.com/office/powerpoint/2010/main" val="33376716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4846638" y="3040063"/>
            <a:ext cx="7924799" cy="914400"/>
          </a:xfrm>
        </p:spPr>
        <p:txBody>
          <a:bodyPr/>
          <a:lstStyle/>
          <a:p>
            <a:r>
              <a:rPr lang="en-US" dirty="0" smtClean="0"/>
              <a:t>Intro: Developers needs Big Data</a:t>
            </a:r>
          </a:p>
          <a:p>
            <a:r>
              <a:rPr lang="en-US" dirty="0" smtClean="0">
                <a:solidFill>
                  <a:schemeClr val="accent3">
                    <a:lumMod val="75000"/>
                  </a:schemeClr>
                </a:solidFill>
              </a:rPr>
              <a:t>Services</a:t>
            </a:r>
            <a:r>
              <a:rPr lang="en-US" dirty="0" smtClean="0"/>
              <a:t>:</a:t>
            </a:r>
            <a:r>
              <a:rPr lang="en-US" b="1" dirty="0" smtClean="0"/>
              <a:t> </a:t>
            </a:r>
            <a:r>
              <a:rPr lang="en-US" dirty="0" smtClean="0"/>
              <a:t>Continuous</a:t>
            </a:r>
            <a:r>
              <a:rPr lang="en-US" b="1" dirty="0" smtClean="0"/>
              <a:t> </a:t>
            </a:r>
            <a:r>
              <a:rPr lang="en-US" dirty="0" smtClean="0"/>
              <a:t>Engagement</a:t>
            </a:r>
          </a:p>
          <a:p>
            <a:r>
              <a:rPr lang="en-US" dirty="0" smtClean="0">
                <a:solidFill>
                  <a:srgbClr val="0070C0"/>
                </a:solidFill>
              </a:rPr>
              <a:t>Behavioral Data</a:t>
            </a:r>
            <a:r>
              <a:rPr lang="en-US" dirty="0" smtClean="0"/>
              <a:t>: Collective Intelligence</a:t>
            </a:r>
          </a:p>
          <a:p>
            <a:r>
              <a:rPr lang="en-US" dirty="0" smtClean="0">
                <a:solidFill>
                  <a:srgbClr val="00B050"/>
                </a:solidFill>
              </a:rPr>
              <a:t>New Frontier: </a:t>
            </a:r>
            <a:r>
              <a:rPr lang="en-US" dirty="0" smtClean="0"/>
              <a:t>Internet of Things </a:t>
            </a:r>
          </a:p>
          <a:p>
            <a:r>
              <a:rPr lang="en-US" dirty="0" smtClean="0"/>
              <a:t>Tools:  Big Data needs Developers</a:t>
            </a:r>
          </a:p>
          <a:p>
            <a:endParaRPr lang="en-US" b="1" dirty="0" smtClean="0"/>
          </a:p>
        </p:txBody>
      </p:sp>
      <p:sp>
        <p:nvSpPr>
          <p:cNvPr id="5" name="Title 4"/>
          <p:cNvSpPr>
            <a:spLocks noGrp="1"/>
          </p:cNvSpPr>
          <p:nvPr>
            <p:ph type="title"/>
          </p:nvPr>
        </p:nvSpPr>
        <p:spPr/>
        <p:txBody>
          <a:bodyPr/>
          <a:lstStyle/>
          <a:p>
            <a:r>
              <a:rPr lang="en-US" dirty="0" smtClean="0"/>
              <a:t>Agenda</a:t>
            </a:r>
            <a:br>
              <a:rPr lang="en-US" dirty="0" smtClean="0"/>
            </a:br>
            <a:endParaRPr lang="en-US" dirty="0"/>
          </a:p>
        </p:txBody>
      </p:sp>
      <p:pic>
        <p:nvPicPr>
          <p:cNvPr id="9" name="Picture Placeholder 8"/>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6599" r="16599"/>
          <a:stretch>
            <a:fillRect/>
          </a:stretch>
        </p:blipFill>
        <p:spPr>
          <a:xfrm>
            <a:off x="274638" y="1535875"/>
            <a:ext cx="4038600" cy="3922776"/>
          </a:xfrm>
        </p:spPr>
      </p:pic>
    </p:spTree>
    <p:extLst>
      <p:ext uri="{BB962C8B-B14F-4D97-AF65-F5344CB8AC3E}">
        <p14:creationId xmlns:p14="http://schemas.microsoft.com/office/powerpoint/2010/main" val="3034059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1065213" y="754063"/>
            <a:ext cx="11371262" cy="3282437"/>
          </a:xfrm>
        </p:spPr>
        <p:txBody>
          <a:bodyPr/>
          <a:lstStyle/>
          <a:p>
            <a:endParaRPr lang="en-US" sz="3798" dirty="0"/>
          </a:p>
          <a:p>
            <a:pPr marL="582757" indent="-582757">
              <a:buFont typeface="Arial"/>
              <a:buChar char="•"/>
            </a:pPr>
            <a:r>
              <a:rPr lang="en-US" sz="3798" dirty="0"/>
              <a:t>Developed and currently used by twitter</a:t>
            </a:r>
          </a:p>
          <a:p>
            <a:pPr marL="582757" indent="-582757">
              <a:buFont typeface="Arial"/>
              <a:buChar char="•"/>
            </a:pPr>
            <a:r>
              <a:rPr lang="en-US" sz="3798" dirty="0"/>
              <a:t>Guaranteed data processing (replay if </a:t>
            </a:r>
            <a:r>
              <a:rPr lang="en-US" sz="3798" dirty="0" smtClean="0"/>
              <a:t>incomplete)</a:t>
            </a:r>
            <a:endParaRPr lang="en-US" sz="3798" dirty="0"/>
          </a:p>
          <a:p>
            <a:pPr marL="582757" indent="-582757">
              <a:buFont typeface="Arial"/>
              <a:buChar char="•"/>
            </a:pPr>
            <a:r>
              <a:rPr lang="en-US" sz="3798" dirty="0"/>
              <a:t>Horizontal scalability</a:t>
            </a:r>
          </a:p>
          <a:p>
            <a:pPr marL="582757" indent="-582757">
              <a:buFont typeface="Arial"/>
              <a:buChar char="•"/>
            </a:pPr>
            <a:r>
              <a:rPr lang="en-US" sz="3798" dirty="0" smtClean="0"/>
              <a:t>Fault-tolerance</a:t>
            </a:r>
            <a:endParaRPr lang="en-US" sz="3798" dirty="0"/>
          </a:p>
        </p:txBody>
      </p:sp>
      <p:sp>
        <p:nvSpPr>
          <p:cNvPr id="2" name="Title 1"/>
          <p:cNvSpPr>
            <a:spLocks noGrp="1"/>
          </p:cNvSpPr>
          <p:nvPr>
            <p:ph type="title" idx="4294967295"/>
          </p:nvPr>
        </p:nvSpPr>
        <p:spPr>
          <a:xfrm>
            <a:off x="547688" y="295275"/>
            <a:ext cx="11888787" cy="917575"/>
          </a:xfrm>
        </p:spPr>
        <p:txBody>
          <a:bodyPr/>
          <a:lstStyle/>
          <a:p>
            <a:r>
              <a:rPr lang="en-US" dirty="0" smtClean="0"/>
              <a:t>Streaming Tool: STORM</a:t>
            </a:r>
            <a:endParaRPr lang="en-US" dirty="0"/>
          </a:p>
        </p:txBody>
      </p:sp>
    </p:spTree>
    <p:extLst>
      <p:ext uri="{BB962C8B-B14F-4D97-AF65-F5344CB8AC3E}">
        <p14:creationId xmlns:p14="http://schemas.microsoft.com/office/powerpoint/2010/main" val="417222374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0" y="1477963"/>
            <a:ext cx="11371263" cy="3281362"/>
          </a:xfrm>
        </p:spPr>
        <p:txBody>
          <a:bodyPr/>
          <a:lstStyle/>
          <a:p>
            <a:pPr marL="582757" indent="-582757">
              <a:buFont typeface="Arial"/>
              <a:buChar char="•"/>
            </a:pPr>
            <a:r>
              <a:rPr lang="en-US" sz="3798" dirty="0"/>
              <a:t>Streams</a:t>
            </a:r>
          </a:p>
          <a:p>
            <a:pPr marL="582757" indent="-582757">
              <a:buFont typeface="Arial"/>
              <a:buChar char="•"/>
            </a:pPr>
            <a:endParaRPr lang="en-US" sz="3798" dirty="0"/>
          </a:p>
          <a:p>
            <a:pPr marL="582757" indent="-582757">
              <a:buFont typeface="Arial"/>
              <a:buChar char="•"/>
            </a:pPr>
            <a:r>
              <a:rPr lang="en-US" sz="3798" dirty="0"/>
              <a:t>Spouts: Source of streams</a:t>
            </a:r>
          </a:p>
          <a:p>
            <a:pPr marL="582757" indent="-582757">
              <a:buFont typeface="Arial"/>
              <a:buChar char="•"/>
            </a:pPr>
            <a:r>
              <a:rPr lang="en-US" sz="3798" dirty="0"/>
              <a:t>Bolts: Functions, Filters, Aggregation, Joins, DB R/W</a:t>
            </a:r>
          </a:p>
          <a:p>
            <a:pPr marL="582757" indent="-582757">
              <a:buFont typeface="Arial"/>
              <a:buChar char="•"/>
            </a:pPr>
            <a:r>
              <a:rPr lang="en-US" sz="3798" dirty="0"/>
              <a:t>Topologies: Grouping of Spouts and Bolts</a:t>
            </a:r>
          </a:p>
        </p:txBody>
      </p:sp>
      <p:sp>
        <p:nvSpPr>
          <p:cNvPr id="2" name="Title 1"/>
          <p:cNvSpPr>
            <a:spLocks noGrp="1"/>
          </p:cNvSpPr>
          <p:nvPr>
            <p:ph type="title" idx="4294967295"/>
          </p:nvPr>
        </p:nvSpPr>
        <p:spPr>
          <a:xfrm>
            <a:off x="547688" y="295275"/>
            <a:ext cx="11888787" cy="917575"/>
          </a:xfrm>
        </p:spPr>
        <p:txBody>
          <a:bodyPr/>
          <a:lstStyle/>
          <a:p>
            <a:r>
              <a:rPr lang="en-US" dirty="0" smtClean="0"/>
              <a:t>STORM Concepts</a:t>
            </a:r>
            <a:endParaRPr lang="en-US" dirty="0"/>
          </a:p>
        </p:txBody>
      </p:sp>
      <p:sp>
        <p:nvSpPr>
          <p:cNvPr id="4" name="Rectangle 3"/>
          <p:cNvSpPr/>
          <p:nvPr/>
        </p:nvSpPr>
        <p:spPr bwMode="auto">
          <a:xfrm>
            <a:off x="3293366" y="1669218"/>
            <a:ext cx="1279631" cy="36560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r>
              <a:rPr lang="en-US" sz="1999" dirty="0">
                <a:gradFill>
                  <a:gsLst>
                    <a:gs pos="0">
                      <a:srgbClr val="FFFFFF"/>
                    </a:gs>
                    <a:gs pos="100000">
                      <a:srgbClr val="FFFFFF"/>
                    </a:gs>
                  </a:gsLst>
                  <a:lin ang="5400000" scaled="0"/>
                </a:gradFill>
              </a:rPr>
              <a:t>Tuples</a:t>
            </a:r>
          </a:p>
        </p:txBody>
      </p:sp>
      <p:sp>
        <p:nvSpPr>
          <p:cNvPr id="5" name="Rectangle 4"/>
          <p:cNvSpPr/>
          <p:nvPr/>
        </p:nvSpPr>
        <p:spPr bwMode="auto">
          <a:xfrm>
            <a:off x="4755802" y="1669218"/>
            <a:ext cx="1279631" cy="36560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r>
              <a:rPr lang="en-US" sz="1999" dirty="0">
                <a:gradFill>
                  <a:gsLst>
                    <a:gs pos="0">
                      <a:srgbClr val="FFFFFF"/>
                    </a:gs>
                    <a:gs pos="100000">
                      <a:srgbClr val="FFFFFF"/>
                    </a:gs>
                  </a:gsLst>
                  <a:lin ang="5400000" scaled="0"/>
                </a:gradFill>
              </a:rPr>
              <a:t>Tuples</a:t>
            </a:r>
          </a:p>
        </p:txBody>
      </p:sp>
      <p:sp>
        <p:nvSpPr>
          <p:cNvPr id="6" name="Rectangle 5"/>
          <p:cNvSpPr/>
          <p:nvPr/>
        </p:nvSpPr>
        <p:spPr bwMode="auto">
          <a:xfrm>
            <a:off x="6234385" y="1669218"/>
            <a:ext cx="1279631" cy="36560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r>
              <a:rPr lang="en-US" sz="1999" dirty="0">
                <a:gradFill>
                  <a:gsLst>
                    <a:gs pos="0">
                      <a:srgbClr val="FFFFFF"/>
                    </a:gs>
                    <a:gs pos="100000">
                      <a:srgbClr val="FFFFFF"/>
                    </a:gs>
                  </a:gsLst>
                  <a:lin ang="5400000" scaled="0"/>
                </a:gradFill>
              </a:rPr>
              <a:t>Tuples</a:t>
            </a:r>
          </a:p>
        </p:txBody>
      </p:sp>
      <p:sp>
        <p:nvSpPr>
          <p:cNvPr id="7" name="Rectangle 6"/>
          <p:cNvSpPr/>
          <p:nvPr/>
        </p:nvSpPr>
        <p:spPr bwMode="auto">
          <a:xfrm>
            <a:off x="7712969" y="1669218"/>
            <a:ext cx="1279631" cy="36560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r>
              <a:rPr lang="en-US" sz="1999" dirty="0">
                <a:gradFill>
                  <a:gsLst>
                    <a:gs pos="0">
                      <a:srgbClr val="FFFFFF"/>
                    </a:gs>
                    <a:gs pos="100000">
                      <a:srgbClr val="FFFFFF"/>
                    </a:gs>
                  </a:gsLst>
                  <a:lin ang="5400000" scaled="0"/>
                </a:gradFill>
              </a:rPr>
              <a:t>Tuples</a:t>
            </a:r>
          </a:p>
        </p:txBody>
      </p:sp>
      <p:sp>
        <p:nvSpPr>
          <p:cNvPr id="8" name="Rectangle 7"/>
          <p:cNvSpPr/>
          <p:nvPr/>
        </p:nvSpPr>
        <p:spPr bwMode="auto">
          <a:xfrm>
            <a:off x="9191554" y="1669218"/>
            <a:ext cx="1279631" cy="36560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r>
              <a:rPr lang="en-US" sz="1999" dirty="0">
                <a:gradFill>
                  <a:gsLst>
                    <a:gs pos="0">
                      <a:srgbClr val="FFFFFF"/>
                    </a:gs>
                    <a:gs pos="100000">
                      <a:srgbClr val="FFFFFF"/>
                    </a:gs>
                  </a:gsLst>
                  <a:lin ang="5400000" scaled="0"/>
                </a:gradFill>
              </a:rPr>
              <a:t>Tuples</a:t>
            </a:r>
          </a:p>
        </p:txBody>
      </p:sp>
      <p:cxnSp>
        <p:nvCxnSpPr>
          <p:cNvPr id="10" name="Straight Arrow Connector 9"/>
          <p:cNvCxnSpPr/>
          <p:nvPr/>
        </p:nvCxnSpPr>
        <p:spPr>
          <a:xfrm>
            <a:off x="3293367" y="2217631"/>
            <a:ext cx="7220775" cy="0"/>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150219"/>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547688" y="295275"/>
            <a:ext cx="11888787" cy="917575"/>
          </a:xfrm>
        </p:spPr>
        <p:txBody>
          <a:bodyPr/>
          <a:lstStyle/>
          <a:p>
            <a:r>
              <a:rPr lang="en-US" dirty="0" smtClean="0"/>
              <a:t>Topology: Network of Spouts and Bolts</a:t>
            </a:r>
            <a:endParaRPr lang="en-US" dirty="0"/>
          </a:p>
        </p:txBody>
      </p:sp>
      <p:sp>
        <p:nvSpPr>
          <p:cNvPr id="8" name="Lightning Bolt 7"/>
          <p:cNvSpPr/>
          <p:nvPr/>
        </p:nvSpPr>
        <p:spPr bwMode="auto">
          <a:xfrm>
            <a:off x="5030009" y="1486412"/>
            <a:ext cx="1371033" cy="1096827"/>
          </a:xfrm>
          <a:prstGeom prst="lightningBolt">
            <a:avLst/>
          </a:prstGeom>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solidFill>
                <a:srgbClr val="404040"/>
              </a:solidFill>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79738" y="1705150"/>
            <a:ext cx="1371033" cy="1390573"/>
          </a:xfrm>
          <a:prstGeom prst="rect">
            <a:avLst/>
          </a:prstGeom>
        </p:spPr>
      </p:pic>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79738" y="3587103"/>
            <a:ext cx="1371033" cy="1390573"/>
          </a:xfrm>
          <a:prstGeom prst="rect">
            <a:avLst/>
          </a:prstGeom>
        </p:spPr>
      </p:pic>
      <p:cxnSp>
        <p:nvCxnSpPr>
          <p:cNvPr id="14" name="Straight Arrow Connector 13"/>
          <p:cNvCxnSpPr/>
          <p:nvPr/>
        </p:nvCxnSpPr>
        <p:spPr>
          <a:xfrm flipV="1">
            <a:off x="2917278" y="2024651"/>
            <a:ext cx="2112730" cy="451340"/>
          </a:xfrm>
          <a:prstGeom prst="straightConnector1">
            <a:avLst/>
          </a:prstGeom>
          <a:ln w="762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2917280" y="3497262"/>
            <a:ext cx="2295533" cy="548414"/>
          </a:xfrm>
          <a:prstGeom prst="straightConnector1">
            <a:avLst/>
          </a:prstGeom>
          <a:ln w="762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2917280" y="4464560"/>
            <a:ext cx="2295533" cy="767783"/>
          </a:xfrm>
          <a:prstGeom prst="straightConnector1">
            <a:avLst/>
          </a:prstGeom>
          <a:ln w="762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6219422" y="2154429"/>
            <a:ext cx="2265507" cy="568750"/>
          </a:xfrm>
          <a:prstGeom prst="straightConnector1">
            <a:avLst/>
          </a:prstGeom>
          <a:ln w="762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6401042" y="3164015"/>
            <a:ext cx="2117486" cy="542689"/>
          </a:xfrm>
          <a:prstGeom prst="straightConnector1">
            <a:avLst/>
          </a:prstGeom>
          <a:ln w="762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6219422" y="4977677"/>
            <a:ext cx="2452750" cy="469833"/>
          </a:xfrm>
          <a:prstGeom prst="straightConnector1">
            <a:avLst/>
          </a:prstGeom>
          <a:ln w="762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6" name="Lightning Bolt 35"/>
          <p:cNvSpPr/>
          <p:nvPr/>
        </p:nvSpPr>
        <p:spPr bwMode="auto">
          <a:xfrm>
            <a:off x="8513772" y="2400435"/>
            <a:ext cx="1371033" cy="1096827"/>
          </a:xfrm>
          <a:prstGeom prst="lightningBolt">
            <a:avLst/>
          </a:prstGeom>
          <a:ln>
            <a:solidFill>
              <a:schemeClr val="accent6"/>
            </a:solid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solidFill>
                <a:srgbClr val="404040"/>
              </a:solidFill>
            </a:endParaRPr>
          </a:p>
        </p:txBody>
      </p:sp>
      <p:sp>
        <p:nvSpPr>
          <p:cNvPr id="37" name="Lightning Bolt 36"/>
          <p:cNvSpPr/>
          <p:nvPr/>
        </p:nvSpPr>
        <p:spPr bwMode="auto">
          <a:xfrm>
            <a:off x="5051104" y="4683929"/>
            <a:ext cx="1371033" cy="1096827"/>
          </a:xfrm>
          <a:prstGeom prst="lightningBolt">
            <a:avLst/>
          </a:prstGeom>
          <a:ln>
            <a:solidFill>
              <a:schemeClr val="accent6"/>
            </a:solid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solidFill>
                <a:srgbClr val="404040"/>
              </a:solidFill>
            </a:endParaRPr>
          </a:p>
        </p:txBody>
      </p:sp>
      <p:sp>
        <p:nvSpPr>
          <p:cNvPr id="38" name="Lightning Bolt 37"/>
          <p:cNvSpPr/>
          <p:nvPr/>
        </p:nvSpPr>
        <p:spPr bwMode="auto">
          <a:xfrm>
            <a:off x="5121411" y="3160386"/>
            <a:ext cx="1371033" cy="1096827"/>
          </a:xfrm>
          <a:prstGeom prst="lightningBolt">
            <a:avLst/>
          </a:prstGeom>
          <a:ln>
            <a:solidFill>
              <a:schemeClr val="accent6"/>
            </a:solid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solidFill>
                <a:srgbClr val="404040"/>
              </a:solidFill>
            </a:endParaRPr>
          </a:p>
        </p:txBody>
      </p:sp>
      <p:sp>
        <p:nvSpPr>
          <p:cNvPr id="39" name="Lightning Bolt 38"/>
          <p:cNvSpPr/>
          <p:nvPr/>
        </p:nvSpPr>
        <p:spPr bwMode="auto">
          <a:xfrm>
            <a:off x="8672171" y="4538135"/>
            <a:ext cx="1371033" cy="1096827"/>
          </a:xfrm>
          <a:prstGeom prst="lightningBolt">
            <a:avLst/>
          </a:prstGeom>
          <a:ln>
            <a:solidFill>
              <a:schemeClr val="accent6"/>
            </a:solid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solidFill>
                <a:srgbClr val="404040"/>
              </a:solidFill>
            </a:endParaRPr>
          </a:p>
        </p:txBody>
      </p:sp>
      <p:sp>
        <p:nvSpPr>
          <p:cNvPr id="41" name="Rectangle 40"/>
          <p:cNvSpPr/>
          <p:nvPr/>
        </p:nvSpPr>
        <p:spPr bwMode="auto">
          <a:xfrm rot="20838986">
            <a:off x="2946122" y="1738173"/>
            <a:ext cx="1279631" cy="36560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r>
              <a:rPr lang="en-US" sz="1999" dirty="0">
                <a:gradFill>
                  <a:gsLst>
                    <a:gs pos="0">
                      <a:srgbClr val="FFFFFF"/>
                    </a:gs>
                    <a:gs pos="100000">
                      <a:srgbClr val="FFFFFF"/>
                    </a:gs>
                  </a:gsLst>
                  <a:lin ang="5400000" scaled="0"/>
                </a:gradFill>
              </a:rPr>
              <a:t>stream</a:t>
            </a:r>
          </a:p>
        </p:txBody>
      </p:sp>
    </p:spTree>
    <p:extLst>
      <p:ext uri="{BB962C8B-B14F-4D97-AF65-F5344CB8AC3E}">
        <p14:creationId xmlns:p14="http://schemas.microsoft.com/office/powerpoint/2010/main" val="1372890286"/>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 Data Streaming</a:t>
            </a:r>
            <a:endParaRPr lang="en-US" dirty="0"/>
          </a:p>
        </p:txBody>
      </p:sp>
    </p:spTree>
    <p:extLst>
      <p:ext uri="{BB962C8B-B14F-4D97-AF65-F5344CB8AC3E}">
        <p14:creationId xmlns:p14="http://schemas.microsoft.com/office/powerpoint/2010/main" val="993769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Video: Internet of lost things and Internet of Sharks</a:t>
            </a:r>
            <a:endParaRPr lang="en-US" dirty="0"/>
          </a:p>
        </p:txBody>
      </p:sp>
    </p:spTree>
    <p:extLst>
      <p:ext uri="{BB962C8B-B14F-4D97-AF65-F5344CB8AC3E}">
        <p14:creationId xmlns:p14="http://schemas.microsoft.com/office/powerpoint/2010/main" val="2065513388"/>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Sharks and Taxi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55637" y="-1"/>
            <a:ext cx="11220384" cy="6994525"/>
          </a:xfrm>
          <a:prstGeom prst="rect">
            <a:avLst/>
          </a:prstGeom>
        </p:spPr>
      </p:pic>
    </p:spTree>
    <p:extLst>
      <p:ext uri="{BB962C8B-B14F-4D97-AF65-F5344CB8AC3E}">
        <p14:creationId xmlns:p14="http://schemas.microsoft.com/office/powerpoint/2010/main" val="3404499514"/>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47688" y="295275"/>
            <a:ext cx="11888787" cy="917575"/>
          </a:xfrm>
        </p:spPr>
        <p:txBody>
          <a:bodyPr/>
          <a:lstStyle/>
          <a:p>
            <a:r>
              <a:rPr lang="en-US" dirty="0" smtClean="0"/>
              <a:t>Big Data Tools: Reduce the cost of </a:t>
            </a:r>
            <a:r>
              <a:rPr lang="en-US" b="1" dirty="0" smtClean="0"/>
              <a:t>Curiosity!</a:t>
            </a:r>
            <a:endParaRPr lang="en-US" b="1" dirty="0"/>
          </a:p>
        </p:txBody>
      </p:sp>
      <p:graphicFrame>
        <p:nvGraphicFramePr>
          <p:cNvPr id="5" name="Table 4"/>
          <p:cNvGraphicFramePr>
            <a:graphicFrameLocks noGrp="1"/>
          </p:cNvGraphicFramePr>
          <p:nvPr>
            <p:extLst>
              <p:ext uri="{D42A27DB-BD31-4B8C-83A1-F6EECF244321}">
                <p14:modId xmlns:p14="http://schemas.microsoft.com/office/powerpoint/2010/main" val="1367022394"/>
              </p:ext>
            </p:extLst>
          </p:nvPr>
        </p:nvGraphicFramePr>
        <p:xfrm>
          <a:off x="459895" y="1486412"/>
          <a:ext cx="11425280" cy="5044596"/>
        </p:xfrm>
        <a:graphic>
          <a:graphicData uri="http://schemas.openxmlformats.org/drawingml/2006/table">
            <a:tbl>
              <a:tblPr firstRow="1" bandRow="1">
                <a:tableStyleId>{5C22544A-7EE6-4342-B048-85BDC9FD1C3A}</a:tableStyleId>
              </a:tblPr>
              <a:tblGrid>
                <a:gridCol w="2856320"/>
                <a:gridCol w="2856320"/>
                <a:gridCol w="2856320"/>
                <a:gridCol w="2856320"/>
              </a:tblGrid>
              <a:tr h="926412">
                <a:tc>
                  <a:txBody>
                    <a:bodyPr/>
                    <a:lstStyle/>
                    <a:p>
                      <a:endParaRPr lang="en-US" sz="1800" dirty="0"/>
                    </a:p>
                  </a:txBody>
                  <a:tcPr marL="91403" marR="91403" marT="45702" marB="45702">
                    <a:solidFill>
                      <a:schemeClr val="accent2"/>
                    </a:solidFill>
                  </a:tcPr>
                </a:tc>
                <a:tc>
                  <a:txBody>
                    <a:bodyPr/>
                    <a:lstStyle/>
                    <a:p>
                      <a:r>
                        <a:rPr lang="en-US" sz="2400" dirty="0" smtClean="0"/>
                        <a:t>Batch</a:t>
                      </a:r>
                      <a:r>
                        <a:rPr lang="en-US" sz="2400" baseline="0" dirty="0" smtClean="0"/>
                        <a:t> Processing</a:t>
                      </a:r>
                      <a:endParaRPr lang="en-US" sz="2400" dirty="0"/>
                    </a:p>
                  </a:txBody>
                  <a:tcPr marL="91403" marR="91403" marT="45702" marB="45702">
                    <a:solidFill>
                      <a:schemeClr val="accent2"/>
                    </a:solidFill>
                  </a:tcPr>
                </a:tc>
                <a:tc>
                  <a:txBody>
                    <a:bodyPr/>
                    <a:lstStyle/>
                    <a:p>
                      <a:r>
                        <a:rPr lang="en-US" sz="2200" dirty="0" smtClean="0"/>
                        <a:t>Interactive</a:t>
                      </a:r>
                      <a:r>
                        <a:rPr lang="en-US" sz="2400" dirty="0" smtClean="0"/>
                        <a:t> </a:t>
                      </a:r>
                      <a:r>
                        <a:rPr lang="en-US" sz="2200" dirty="0" smtClean="0"/>
                        <a:t>analysis </a:t>
                      </a:r>
                      <a:endParaRPr lang="en-US" sz="2200" dirty="0"/>
                    </a:p>
                  </a:txBody>
                  <a:tcPr marL="91403" marR="91403" marT="45702" marB="45702">
                    <a:solidFill>
                      <a:schemeClr val="accent2"/>
                    </a:solidFill>
                  </a:tcPr>
                </a:tc>
                <a:tc>
                  <a:txBody>
                    <a:bodyPr/>
                    <a:lstStyle/>
                    <a:p>
                      <a:r>
                        <a:rPr lang="en-US" sz="2400" dirty="0" smtClean="0"/>
                        <a:t>Stream processing</a:t>
                      </a:r>
                      <a:endParaRPr lang="en-US" sz="2400" dirty="0"/>
                    </a:p>
                  </a:txBody>
                  <a:tcPr marL="91403" marR="91403" marT="45702" marB="45702">
                    <a:solidFill>
                      <a:schemeClr val="accent2"/>
                    </a:solidFill>
                  </a:tcPr>
                </a:tc>
              </a:tr>
              <a:tr h="765528">
                <a:tc>
                  <a:txBody>
                    <a:bodyPr/>
                    <a:lstStyle/>
                    <a:p>
                      <a:r>
                        <a:rPr lang="en-US" sz="2400" b="1" kern="1200" dirty="0" smtClean="0">
                          <a:solidFill>
                            <a:schemeClr val="lt1"/>
                          </a:solidFill>
                          <a:latin typeface="+mn-lt"/>
                          <a:ea typeface="+mn-ea"/>
                          <a:cs typeface="+mn-cs"/>
                        </a:rPr>
                        <a:t>Query runtime</a:t>
                      </a:r>
                      <a:endParaRPr lang="en-US" sz="2400" b="1" kern="1200" dirty="0">
                        <a:solidFill>
                          <a:schemeClr val="lt1"/>
                        </a:solidFill>
                        <a:latin typeface="+mn-lt"/>
                        <a:ea typeface="+mn-ea"/>
                        <a:cs typeface="+mn-cs"/>
                      </a:endParaRPr>
                    </a:p>
                  </a:txBody>
                  <a:tcPr marL="91403" marR="91403" marT="45702" marB="45702">
                    <a:solidFill>
                      <a:schemeClr val="accent2"/>
                    </a:solidFill>
                  </a:tcPr>
                </a:tc>
                <a:tc>
                  <a:txBody>
                    <a:bodyPr/>
                    <a:lstStyle/>
                    <a:p>
                      <a:r>
                        <a:rPr lang="en-US" sz="2400" dirty="0" smtClean="0">
                          <a:solidFill>
                            <a:srgbClr val="000000"/>
                          </a:solidFill>
                        </a:rPr>
                        <a:t>Minutes to hours </a:t>
                      </a:r>
                      <a:endParaRPr lang="en-US" sz="2400" dirty="0">
                        <a:solidFill>
                          <a:srgbClr val="000000"/>
                        </a:solidFill>
                      </a:endParaRPr>
                    </a:p>
                  </a:txBody>
                  <a:tcPr marL="91403" marR="91403" marT="45702" marB="45702"/>
                </a:tc>
                <a:tc>
                  <a:txBody>
                    <a:bodyPr/>
                    <a:lstStyle/>
                    <a:p>
                      <a:r>
                        <a:rPr lang="en-US" sz="2400" dirty="0" smtClean="0">
                          <a:solidFill>
                            <a:srgbClr val="000000"/>
                          </a:solidFill>
                        </a:rPr>
                        <a:t>Milliseconds to minutes </a:t>
                      </a:r>
                      <a:endParaRPr lang="en-US" sz="2400" dirty="0">
                        <a:solidFill>
                          <a:srgbClr val="000000"/>
                        </a:solidFill>
                      </a:endParaRPr>
                    </a:p>
                  </a:txBody>
                  <a:tcPr marL="91403" marR="91403" marT="45702" marB="45702"/>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400" dirty="0" smtClean="0">
                          <a:solidFill>
                            <a:srgbClr val="000000"/>
                          </a:solidFill>
                        </a:rPr>
                        <a:t>Never-ending</a:t>
                      </a:r>
                    </a:p>
                    <a:p>
                      <a:endParaRPr lang="en-US" sz="2400" dirty="0">
                        <a:solidFill>
                          <a:srgbClr val="000000"/>
                        </a:solidFill>
                      </a:endParaRPr>
                    </a:p>
                  </a:txBody>
                  <a:tcPr marL="91403" marR="91403" marT="45702" marB="45702"/>
                </a:tc>
              </a:tr>
              <a:tr h="765528">
                <a:tc>
                  <a:txBody>
                    <a:bodyPr/>
                    <a:lstStyle/>
                    <a:p>
                      <a:r>
                        <a:rPr lang="en-US" sz="2400" b="1" kern="1200" baseline="0" dirty="0" smtClean="0">
                          <a:solidFill>
                            <a:schemeClr val="lt1"/>
                          </a:solidFill>
                          <a:latin typeface="+mn-lt"/>
                          <a:ea typeface="+mn-ea"/>
                          <a:cs typeface="+mn-cs"/>
                        </a:rPr>
                        <a:t>Data volume</a:t>
                      </a:r>
                      <a:endParaRPr lang="en-US" sz="2400" b="1" kern="1200" baseline="0" dirty="0">
                        <a:solidFill>
                          <a:schemeClr val="lt1"/>
                        </a:solidFill>
                        <a:latin typeface="+mn-lt"/>
                        <a:ea typeface="+mn-ea"/>
                        <a:cs typeface="+mn-cs"/>
                      </a:endParaRPr>
                    </a:p>
                  </a:txBody>
                  <a:tcPr marL="91403" marR="91403" marT="45702" marB="45702">
                    <a:solidFill>
                      <a:schemeClr val="accent2"/>
                    </a:solidFill>
                  </a:tcPr>
                </a:tc>
                <a:tc>
                  <a:txBody>
                    <a:bodyPr/>
                    <a:lstStyle/>
                    <a:p>
                      <a:r>
                        <a:rPr lang="en-US" sz="2400" dirty="0" smtClean="0">
                          <a:solidFill>
                            <a:srgbClr val="000000"/>
                          </a:solidFill>
                        </a:rPr>
                        <a:t>TBs to PBs</a:t>
                      </a:r>
                      <a:endParaRPr lang="en-US" sz="2400" dirty="0">
                        <a:solidFill>
                          <a:srgbClr val="000000"/>
                        </a:solidFill>
                      </a:endParaRPr>
                    </a:p>
                  </a:txBody>
                  <a:tcPr marL="91403" marR="91403" marT="45702" marB="45702"/>
                </a:tc>
                <a:tc>
                  <a:txBody>
                    <a:bodyPr/>
                    <a:lstStyle/>
                    <a:p>
                      <a:r>
                        <a:rPr lang="en-US" sz="2400" dirty="0" smtClean="0">
                          <a:solidFill>
                            <a:srgbClr val="000000"/>
                          </a:solidFill>
                        </a:rPr>
                        <a:t>GBs to PBs</a:t>
                      </a:r>
                      <a:endParaRPr lang="en-US" sz="2400" dirty="0">
                        <a:solidFill>
                          <a:srgbClr val="000000"/>
                        </a:solidFill>
                      </a:endParaRPr>
                    </a:p>
                  </a:txBody>
                  <a:tcPr marL="91403" marR="91403" marT="45702" marB="45702"/>
                </a:tc>
                <a:tc>
                  <a:txBody>
                    <a:bodyPr/>
                    <a:lstStyle/>
                    <a:p>
                      <a:r>
                        <a:rPr lang="en-US" sz="2400" dirty="0" smtClean="0">
                          <a:solidFill>
                            <a:srgbClr val="000000"/>
                          </a:solidFill>
                        </a:rPr>
                        <a:t>Continuous stream</a:t>
                      </a:r>
                      <a:endParaRPr lang="en-US" sz="2400" dirty="0">
                        <a:solidFill>
                          <a:srgbClr val="000000"/>
                        </a:solidFill>
                      </a:endParaRPr>
                    </a:p>
                  </a:txBody>
                  <a:tcPr marL="91403" marR="91403" marT="45702" marB="45702"/>
                </a:tc>
              </a:tr>
              <a:tr h="765528">
                <a:tc>
                  <a:txBody>
                    <a:bodyPr/>
                    <a:lstStyle/>
                    <a:p>
                      <a:pPr marL="0" algn="l" defTabSz="932742" rtl="0" eaLnBrk="1" latinLnBrk="0" hangingPunct="1"/>
                      <a:r>
                        <a:rPr lang="en-US" sz="2400" b="1" kern="1200" baseline="0" dirty="0" smtClean="0">
                          <a:solidFill>
                            <a:schemeClr val="lt1"/>
                          </a:solidFill>
                          <a:latin typeface="+mn-lt"/>
                          <a:ea typeface="+mn-ea"/>
                          <a:cs typeface="+mn-cs"/>
                        </a:rPr>
                        <a:t>Programming model</a:t>
                      </a:r>
                      <a:endParaRPr lang="en-US" sz="2400" b="1" kern="1200" baseline="0" dirty="0">
                        <a:solidFill>
                          <a:schemeClr val="lt1"/>
                        </a:solidFill>
                        <a:latin typeface="+mn-lt"/>
                        <a:ea typeface="+mn-ea"/>
                        <a:cs typeface="+mn-cs"/>
                      </a:endParaRPr>
                    </a:p>
                  </a:txBody>
                  <a:tcPr marL="91403" marR="91403" marT="45702" marB="45702">
                    <a:solidFill>
                      <a:schemeClr val="accent2"/>
                    </a:solidFill>
                  </a:tcPr>
                </a:tc>
                <a:tc>
                  <a:txBody>
                    <a:bodyPr/>
                    <a:lstStyle/>
                    <a:p>
                      <a:r>
                        <a:rPr lang="en-US" sz="2400" dirty="0" err="1" smtClean="0">
                          <a:solidFill>
                            <a:srgbClr val="000000"/>
                          </a:solidFill>
                        </a:rPr>
                        <a:t>MapReduce</a:t>
                      </a:r>
                      <a:endParaRPr lang="en-US" sz="2400" dirty="0">
                        <a:solidFill>
                          <a:srgbClr val="000000"/>
                        </a:solidFill>
                      </a:endParaRPr>
                    </a:p>
                  </a:txBody>
                  <a:tcPr marL="91403" marR="91403" marT="45702" marB="45702"/>
                </a:tc>
                <a:tc>
                  <a:txBody>
                    <a:bodyPr/>
                    <a:lstStyle/>
                    <a:p>
                      <a:r>
                        <a:rPr lang="en-US" sz="2400" dirty="0" smtClean="0">
                          <a:solidFill>
                            <a:srgbClr val="000000"/>
                          </a:solidFill>
                        </a:rPr>
                        <a:t>Queries</a:t>
                      </a:r>
                      <a:endParaRPr lang="en-US" sz="2400" dirty="0">
                        <a:solidFill>
                          <a:srgbClr val="000000"/>
                        </a:solidFill>
                      </a:endParaRPr>
                    </a:p>
                  </a:txBody>
                  <a:tcPr marL="91403" marR="91403" marT="45702" marB="45702"/>
                </a:tc>
                <a:tc>
                  <a:txBody>
                    <a:bodyPr/>
                    <a:lstStyle/>
                    <a:p>
                      <a:r>
                        <a:rPr lang="en-US" sz="2400" dirty="0" smtClean="0">
                          <a:solidFill>
                            <a:srgbClr val="000000"/>
                          </a:solidFill>
                        </a:rPr>
                        <a:t>DAG</a:t>
                      </a:r>
                      <a:endParaRPr lang="en-US" sz="2400" dirty="0">
                        <a:solidFill>
                          <a:srgbClr val="000000"/>
                        </a:solidFill>
                      </a:endParaRPr>
                    </a:p>
                  </a:txBody>
                  <a:tcPr marL="91403" marR="91403" marT="45702" marB="45702"/>
                </a:tc>
              </a:tr>
              <a:tr h="559258">
                <a:tc>
                  <a:txBody>
                    <a:bodyPr/>
                    <a:lstStyle/>
                    <a:p>
                      <a:r>
                        <a:rPr lang="en-US" sz="2400" b="1" kern="1200" baseline="0" dirty="0" smtClean="0">
                          <a:solidFill>
                            <a:schemeClr val="lt1"/>
                          </a:solidFill>
                          <a:latin typeface="+mn-lt"/>
                          <a:ea typeface="+mn-ea"/>
                          <a:cs typeface="+mn-cs"/>
                        </a:rPr>
                        <a:t>Users</a:t>
                      </a:r>
                      <a:endParaRPr lang="en-US" sz="2400" b="1" kern="1200" baseline="0" dirty="0">
                        <a:solidFill>
                          <a:schemeClr val="lt1"/>
                        </a:solidFill>
                        <a:latin typeface="+mn-lt"/>
                        <a:ea typeface="+mn-ea"/>
                        <a:cs typeface="+mn-cs"/>
                      </a:endParaRPr>
                    </a:p>
                  </a:txBody>
                  <a:tcPr marL="91403" marR="91403" marT="45702" marB="45702">
                    <a:solidFill>
                      <a:schemeClr val="accent2"/>
                    </a:solidFill>
                  </a:tcPr>
                </a:tc>
                <a:tc>
                  <a:txBody>
                    <a:bodyPr/>
                    <a:lstStyle/>
                    <a:p>
                      <a:r>
                        <a:rPr lang="en-US" sz="2800" dirty="0" smtClean="0">
                          <a:solidFill>
                            <a:schemeClr val="accent2">
                              <a:lumMod val="75000"/>
                            </a:schemeClr>
                          </a:solidFill>
                        </a:rPr>
                        <a:t>Developers</a:t>
                      </a:r>
                      <a:endParaRPr lang="en-US" sz="2800" dirty="0">
                        <a:solidFill>
                          <a:schemeClr val="accent2">
                            <a:lumMod val="75000"/>
                          </a:schemeClr>
                        </a:solidFill>
                      </a:endParaRPr>
                    </a:p>
                  </a:txBody>
                  <a:tcPr marL="91403" marR="91403" marT="45702" marB="45702"/>
                </a:tc>
                <a:tc>
                  <a:txBody>
                    <a:bodyPr/>
                    <a:lstStyle/>
                    <a:p>
                      <a:r>
                        <a:rPr lang="en-US" sz="2400" dirty="0" smtClean="0">
                          <a:solidFill>
                            <a:srgbClr val="000000"/>
                          </a:solidFill>
                        </a:rPr>
                        <a:t>Analysts and </a:t>
                      </a:r>
                      <a:r>
                        <a:rPr lang="en-US" sz="2800" dirty="0" smtClean="0">
                          <a:solidFill>
                            <a:schemeClr val="accent2">
                              <a:lumMod val="75000"/>
                            </a:schemeClr>
                          </a:solidFill>
                        </a:rPr>
                        <a:t>Developers</a:t>
                      </a:r>
                      <a:endParaRPr lang="en-US" sz="2800" dirty="0">
                        <a:solidFill>
                          <a:schemeClr val="accent2">
                            <a:lumMod val="75000"/>
                          </a:schemeClr>
                        </a:solidFill>
                      </a:endParaRPr>
                    </a:p>
                  </a:txBody>
                  <a:tcPr marL="91403" marR="91403" marT="45702" marB="45702"/>
                </a:tc>
                <a:tc>
                  <a:txBody>
                    <a:bodyPr/>
                    <a:lstStyle/>
                    <a:p>
                      <a:r>
                        <a:rPr lang="en-US" sz="2800" dirty="0" smtClean="0">
                          <a:solidFill>
                            <a:schemeClr val="accent2">
                              <a:lumMod val="75000"/>
                            </a:schemeClr>
                          </a:solidFill>
                        </a:rPr>
                        <a:t>Developers</a:t>
                      </a:r>
                      <a:endParaRPr lang="en-US" sz="2800" dirty="0">
                        <a:solidFill>
                          <a:schemeClr val="accent2">
                            <a:lumMod val="75000"/>
                          </a:schemeClr>
                        </a:solidFill>
                      </a:endParaRPr>
                    </a:p>
                  </a:txBody>
                  <a:tcPr marL="91403" marR="91403" marT="45702" marB="45702"/>
                </a:tc>
              </a:tr>
              <a:tr h="765528">
                <a:tc>
                  <a:txBody>
                    <a:bodyPr/>
                    <a:lstStyle/>
                    <a:p>
                      <a:r>
                        <a:rPr lang="en-US" sz="2400" b="1" kern="1200" baseline="0" dirty="0" smtClean="0">
                          <a:solidFill>
                            <a:schemeClr val="lt1"/>
                          </a:solidFill>
                          <a:latin typeface="+mn-lt"/>
                          <a:ea typeface="+mn-ea"/>
                          <a:cs typeface="+mn-cs"/>
                        </a:rPr>
                        <a:t>Open source project</a:t>
                      </a:r>
                      <a:endParaRPr lang="en-US" sz="2400" b="1" kern="1200" baseline="0" dirty="0">
                        <a:solidFill>
                          <a:schemeClr val="lt1"/>
                        </a:solidFill>
                        <a:latin typeface="+mn-lt"/>
                        <a:ea typeface="+mn-ea"/>
                        <a:cs typeface="+mn-cs"/>
                      </a:endParaRPr>
                    </a:p>
                  </a:txBody>
                  <a:tcPr marL="91403" marR="91403" marT="45702" marB="45702">
                    <a:solidFill>
                      <a:schemeClr val="accent2"/>
                    </a:solidFill>
                  </a:tcPr>
                </a:tc>
                <a:tc>
                  <a:txBody>
                    <a:bodyPr/>
                    <a:lstStyle/>
                    <a:p>
                      <a:r>
                        <a:rPr lang="en-US" sz="2400" dirty="0" smtClean="0">
                          <a:solidFill>
                            <a:srgbClr val="000000"/>
                          </a:solidFill>
                        </a:rPr>
                        <a:t>Hadoop / Spark </a:t>
                      </a:r>
                      <a:endParaRPr lang="en-US" sz="2400" dirty="0">
                        <a:solidFill>
                          <a:srgbClr val="000000"/>
                        </a:solidFill>
                      </a:endParaRPr>
                    </a:p>
                  </a:txBody>
                  <a:tcPr marL="91403" marR="91403" marT="45702" marB="45702"/>
                </a:tc>
                <a:tc>
                  <a:txBody>
                    <a:bodyPr/>
                    <a:lstStyle/>
                    <a:p>
                      <a:r>
                        <a:rPr lang="en-US" sz="2400" dirty="0" smtClean="0">
                          <a:solidFill>
                            <a:srgbClr val="000000"/>
                          </a:solidFill>
                        </a:rPr>
                        <a:t>Drill / Shark /Impala </a:t>
                      </a:r>
                      <a:r>
                        <a:rPr lang="en-US" sz="2400" dirty="0" err="1" smtClean="0">
                          <a:solidFill>
                            <a:srgbClr val="000000"/>
                          </a:solidFill>
                        </a:rPr>
                        <a:t>Hbase</a:t>
                      </a:r>
                      <a:r>
                        <a:rPr lang="en-US" sz="2400" dirty="0" smtClean="0">
                          <a:solidFill>
                            <a:srgbClr val="000000"/>
                          </a:solidFill>
                        </a:rPr>
                        <a:t> </a:t>
                      </a:r>
                      <a:endParaRPr lang="en-US" sz="2400" dirty="0">
                        <a:solidFill>
                          <a:srgbClr val="000000"/>
                        </a:solidFill>
                      </a:endParaRPr>
                    </a:p>
                  </a:txBody>
                  <a:tcPr marL="91403" marR="91403" marT="45702" marB="45702"/>
                </a:tc>
                <a:tc>
                  <a:txBody>
                    <a:bodyPr/>
                    <a:lstStyle/>
                    <a:p>
                      <a:r>
                        <a:rPr lang="en-US" sz="2400" dirty="0" smtClean="0">
                          <a:solidFill>
                            <a:srgbClr val="000000"/>
                          </a:solidFill>
                        </a:rPr>
                        <a:t>Storm /</a:t>
                      </a:r>
                      <a:r>
                        <a:rPr lang="en-US" sz="2400" baseline="0" dirty="0" smtClean="0">
                          <a:solidFill>
                            <a:srgbClr val="000000"/>
                          </a:solidFill>
                        </a:rPr>
                        <a:t> Apache </a:t>
                      </a:r>
                      <a:r>
                        <a:rPr lang="en-US" sz="2400" dirty="0" smtClean="0">
                          <a:solidFill>
                            <a:srgbClr val="000000"/>
                          </a:solidFill>
                        </a:rPr>
                        <a:t>S4 /Kafka</a:t>
                      </a:r>
                      <a:endParaRPr lang="en-US" sz="2400" dirty="0">
                        <a:solidFill>
                          <a:srgbClr val="000000"/>
                        </a:solidFill>
                      </a:endParaRPr>
                    </a:p>
                  </a:txBody>
                  <a:tcPr marL="91403" marR="91403" marT="45702" marB="45702"/>
                </a:tc>
              </a:tr>
            </a:tbl>
          </a:graphicData>
        </a:graphic>
      </p:graphicFrame>
    </p:spTree>
    <p:extLst>
      <p:ext uri="{BB962C8B-B14F-4D97-AF65-F5344CB8AC3E}">
        <p14:creationId xmlns:p14="http://schemas.microsoft.com/office/powerpoint/2010/main" val="1284673124"/>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57857" y="295275"/>
            <a:ext cx="11888787" cy="917575"/>
          </a:xfrm>
        </p:spPr>
        <p:txBody>
          <a:bodyPr/>
          <a:lstStyle/>
          <a:p>
            <a:r>
              <a:rPr lang="en-US" dirty="0" smtClean="0"/>
              <a:t>Next Steps:</a:t>
            </a:r>
            <a:endParaRPr lang="en-US" dirty="0"/>
          </a:p>
        </p:txBody>
      </p:sp>
      <p:sp>
        <p:nvSpPr>
          <p:cNvPr id="3" name="Content Placeholder 2"/>
          <p:cNvSpPr>
            <a:spLocks noGrp="1"/>
          </p:cNvSpPr>
          <p:nvPr>
            <p:ph idx="4294967295"/>
          </p:nvPr>
        </p:nvSpPr>
        <p:spPr>
          <a:xfrm>
            <a:off x="28452" y="1440473"/>
            <a:ext cx="12547599" cy="1969770"/>
          </a:xfrm>
          <a:prstGeom prst="rect">
            <a:avLst/>
          </a:prstGeom>
        </p:spPr>
        <p:txBody>
          <a:bodyPr/>
          <a:lstStyle/>
          <a:p>
            <a:r>
              <a:rPr lang="en-US" sz="3600" b="1" dirty="0"/>
              <a:t>D</a:t>
            </a:r>
            <a:r>
              <a:rPr lang="en-US" sz="3600" b="1" dirty="0" smtClean="0"/>
              <a:t>iscover</a:t>
            </a:r>
            <a:r>
              <a:rPr lang="en-US" sz="3600" dirty="0" smtClean="0"/>
              <a:t> the potential, future value of </a:t>
            </a:r>
            <a:r>
              <a:rPr lang="en-US" sz="3600" b="1" dirty="0" smtClean="0"/>
              <a:t>your</a:t>
            </a:r>
            <a:r>
              <a:rPr lang="en-US" sz="3600" dirty="0" smtClean="0"/>
              <a:t> data</a:t>
            </a:r>
          </a:p>
          <a:p>
            <a:r>
              <a:rPr lang="en-US" sz="3600" b="1" dirty="0" smtClean="0"/>
              <a:t>Start experimenting</a:t>
            </a:r>
            <a:r>
              <a:rPr lang="en-US" sz="3600" dirty="0"/>
              <a:t>: </a:t>
            </a:r>
            <a:r>
              <a:rPr lang="en-US" sz="3600" dirty="0" smtClean="0"/>
              <a:t>get </a:t>
            </a:r>
            <a:r>
              <a:rPr lang="en-US" sz="3600" dirty="0"/>
              <a:t>better at asking </a:t>
            </a:r>
            <a:r>
              <a:rPr lang="en-US" sz="3600" dirty="0" smtClean="0"/>
              <a:t>questions</a:t>
            </a:r>
          </a:p>
          <a:p>
            <a:r>
              <a:rPr lang="en-US" sz="3600" b="1" dirty="0" smtClean="0"/>
              <a:t>Explore</a:t>
            </a:r>
            <a:r>
              <a:rPr lang="en-US" sz="3600" dirty="0" smtClean="0"/>
              <a:t> new opportunities in Internet of Things</a:t>
            </a:r>
            <a:endParaRPr lang="en-US" dirty="0"/>
          </a:p>
        </p:txBody>
      </p:sp>
    </p:spTree>
    <p:extLst>
      <p:ext uri="{BB962C8B-B14F-4D97-AF65-F5344CB8AC3E}">
        <p14:creationId xmlns:p14="http://schemas.microsoft.com/office/powerpoint/2010/main" val="33867174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Content Placeholder 2"/>
          <p:cNvSpPr>
            <a:spLocks noGrp="1"/>
          </p:cNvSpPr>
          <p:nvPr>
            <p:ph type="body" sz="quarter" idx="10"/>
          </p:nvPr>
        </p:nvSpPr>
        <p:spPr>
          <a:xfrm>
            <a:off x="274638" y="1212850"/>
            <a:ext cx="11887200" cy="4001095"/>
          </a:xfrm>
        </p:spPr>
        <p:txBody>
          <a:bodyPr/>
          <a:lstStyle/>
          <a:p>
            <a:r>
              <a:rPr lang="en-US" dirty="0" smtClean="0"/>
              <a:t>Tutorials:  </a:t>
            </a:r>
            <a:r>
              <a:rPr lang="en-US" dirty="0" smtClean="0">
                <a:hlinkClick r:id="rId3"/>
              </a:rPr>
              <a:t>https://www.windowsazure.com/en-us/develop/net/how-to-guides/hadoop/</a:t>
            </a:r>
            <a:endParaRPr lang="en-US" dirty="0" smtClean="0"/>
          </a:p>
          <a:p>
            <a:r>
              <a:rPr lang="en-US" dirty="0" smtClean="0"/>
              <a:t>Twitter</a:t>
            </a:r>
            <a:r>
              <a:rPr lang="en-US" b="1" dirty="0" smtClean="0"/>
              <a:t>: @</a:t>
            </a:r>
            <a:r>
              <a:rPr lang="en-US" b="1" dirty="0" err="1" smtClean="0"/>
              <a:t>wenmingye</a:t>
            </a:r>
            <a:endParaRPr lang="en-US" b="1" dirty="0" smtClean="0"/>
          </a:p>
          <a:p>
            <a:r>
              <a:rPr lang="en-US" dirty="0" smtClean="0"/>
              <a:t>Azure4Research: </a:t>
            </a:r>
            <a:r>
              <a:rPr lang="en-US" dirty="0" smtClean="0">
                <a:hlinkClick r:id="rId4"/>
              </a:rPr>
              <a:t>www.auzre4research.com</a:t>
            </a:r>
            <a:r>
              <a:rPr lang="en-US" dirty="0" smtClean="0"/>
              <a:t> </a:t>
            </a:r>
          </a:p>
          <a:p>
            <a:r>
              <a:rPr lang="en-US" dirty="0" smtClean="0"/>
              <a:t>Samples: Coming soon.</a:t>
            </a:r>
          </a:p>
          <a:p>
            <a:endParaRPr lang="en-US" dirty="0" smtClean="0"/>
          </a:p>
        </p:txBody>
      </p:sp>
      <p:sp>
        <p:nvSpPr>
          <p:cNvPr id="27650" name="Title 1"/>
          <p:cNvSpPr>
            <a:spLocks noGrp="1"/>
          </p:cNvSpPr>
          <p:nvPr>
            <p:ph type="title"/>
          </p:nvPr>
        </p:nvSpPr>
        <p:spPr/>
        <p:txBody>
          <a:bodyPr/>
          <a:lstStyle/>
          <a:p>
            <a:r>
              <a:rPr lang="en-US" smtClean="0"/>
              <a:t>References</a:t>
            </a:r>
            <a:endParaRPr lang="en-US" dirty="0" smtClean="0"/>
          </a:p>
        </p:txBody>
      </p:sp>
    </p:spTree>
    <p:extLst>
      <p:ext uri="{BB962C8B-B14F-4D97-AF65-F5344CB8AC3E}">
        <p14:creationId xmlns:p14="http://schemas.microsoft.com/office/powerpoint/2010/main" val="2714478004"/>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txBox="1">
            <a:spLocks/>
          </p:cNvSpPr>
          <p:nvPr/>
        </p:nvSpPr>
        <p:spPr>
          <a:xfrm>
            <a:off x="274639" y="295274"/>
            <a:ext cx="11889564" cy="917575"/>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6000">
                <a:gradFill>
                  <a:gsLst>
                    <a:gs pos="1087">
                      <a:srgbClr val="00188F"/>
                    </a:gs>
                    <a:gs pos="100000">
                      <a:srgbClr val="00188F"/>
                    </a:gs>
                  </a:gsLst>
                  <a:lin ang="5400000" scaled="0"/>
                </a:gradFill>
              </a:rPr>
              <a:t>Your Feedback is Important</a:t>
            </a:r>
          </a:p>
        </p:txBody>
      </p:sp>
      <p:sp>
        <p:nvSpPr>
          <p:cNvPr id="19" name="Text Placeholder 2"/>
          <p:cNvSpPr txBox="1">
            <a:spLocks/>
          </p:cNvSpPr>
          <p:nvPr/>
        </p:nvSpPr>
        <p:spPr>
          <a:xfrm>
            <a:off x="274638" y="1778483"/>
            <a:ext cx="11887200" cy="2175980"/>
          </a:xfrm>
          <a:prstGeom prst="rect">
            <a:avLst/>
          </a:prstGeom>
        </p:spPr>
        <p:txBody>
          <a:bodyPr lIns="182880" tIns="146304" rIns="182880" bIns="146304"/>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80000"/>
              </a:lnSpc>
              <a:buClr>
                <a:srgbClr val="404040"/>
              </a:buClr>
              <a:buFont typeface="Wingdings" panose="05000000000000000000" pitchFamily="2" charset="2"/>
              <a:buNone/>
            </a:pPr>
            <a:r>
              <a:rPr lang="en-US" sz="3600" dirty="0" smtClean="0">
                <a:gradFill>
                  <a:gsLst>
                    <a:gs pos="5435">
                      <a:srgbClr val="404040"/>
                    </a:gs>
                    <a:gs pos="100000">
                      <a:srgbClr val="404040"/>
                    </a:gs>
                  </a:gsLst>
                  <a:lin ang="5400000" scaled="0"/>
                </a:gradFill>
              </a:rPr>
              <a:t>Fill out an evaluation of this session </a:t>
            </a:r>
            <a:br>
              <a:rPr lang="en-US" sz="3600" dirty="0" smtClean="0">
                <a:gradFill>
                  <a:gsLst>
                    <a:gs pos="5435">
                      <a:srgbClr val="404040"/>
                    </a:gs>
                    <a:gs pos="100000">
                      <a:srgbClr val="404040"/>
                    </a:gs>
                  </a:gsLst>
                  <a:lin ang="5400000" scaled="0"/>
                </a:gradFill>
              </a:rPr>
            </a:br>
            <a:r>
              <a:rPr lang="en-US" sz="3600" dirty="0" smtClean="0">
                <a:gradFill>
                  <a:gsLst>
                    <a:gs pos="5435">
                      <a:srgbClr val="404040"/>
                    </a:gs>
                    <a:gs pos="100000">
                      <a:srgbClr val="404040"/>
                    </a:gs>
                  </a:gsLst>
                  <a:lin ang="5400000" scaled="0"/>
                </a:gradFill>
              </a:rPr>
              <a:t>and help shape future events. </a:t>
            </a:r>
          </a:p>
          <a:p>
            <a:pPr marL="0" indent="0">
              <a:lnSpc>
                <a:spcPct val="80000"/>
              </a:lnSpc>
              <a:spcBef>
                <a:spcPts val="2200"/>
              </a:spcBef>
              <a:buClr>
                <a:srgbClr val="404040"/>
              </a:buClr>
              <a:buFont typeface="Wingdings" panose="05000000000000000000" pitchFamily="2" charset="2"/>
              <a:buNone/>
            </a:pPr>
            <a:r>
              <a:rPr lang="en-US" sz="3600" dirty="0" smtClean="0">
                <a:gradFill>
                  <a:gsLst>
                    <a:gs pos="5435">
                      <a:srgbClr val="404040"/>
                    </a:gs>
                    <a:gs pos="100000">
                      <a:srgbClr val="404040"/>
                    </a:gs>
                  </a:gsLst>
                  <a:lin ang="5400000" scaled="0"/>
                </a:gradFill>
                <a:latin typeface="Segoe UI"/>
              </a:rPr>
              <a:t>Scan the QR code </a:t>
            </a:r>
            <a:r>
              <a:rPr lang="en-US" sz="3600" dirty="0" smtClean="0">
                <a:gradFill>
                  <a:gsLst>
                    <a:gs pos="5435">
                      <a:srgbClr val="404040"/>
                    </a:gs>
                    <a:gs pos="100000">
                      <a:srgbClr val="404040"/>
                    </a:gs>
                  </a:gsLst>
                  <a:lin ang="5400000" scaled="0"/>
                </a:gradFill>
              </a:rPr>
              <a:t>to evaluate </a:t>
            </a:r>
            <a:br>
              <a:rPr lang="en-US" sz="3600" dirty="0" smtClean="0">
                <a:gradFill>
                  <a:gsLst>
                    <a:gs pos="5435">
                      <a:srgbClr val="404040"/>
                    </a:gs>
                    <a:gs pos="100000">
                      <a:srgbClr val="404040"/>
                    </a:gs>
                  </a:gsLst>
                  <a:lin ang="5400000" scaled="0"/>
                </a:gradFill>
              </a:rPr>
            </a:br>
            <a:r>
              <a:rPr lang="en-US" sz="3600" dirty="0" smtClean="0">
                <a:gradFill>
                  <a:gsLst>
                    <a:gs pos="5435">
                      <a:srgbClr val="404040"/>
                    </a:gs>
                    <a:gs pos="100000">
                      <a:srgbClr val="404040"/>
                    </a:gs>
                  </a:gsLst>
                  <a:lin ang="5400000" scaled="0"/>
                </a:gradFill>
              </a:rPr>
              <a:t>this session on your mobile device. </a:t>
            </a:r>
          </a:p>
          <a:p>
            <a:pPr marL="0" indent="0">
              <a:spcBef>
                <a:spcPts val="1800"/>
              </a:spcBef>
              <a:buClr>
                <a:srgbClr val="404040"/>
              </a:buClr>
              <a:buFont typeface="Wingdings" panose="05000000000000000000" pitchFamily="2" charset="2"/>
              <a:buNone/>
            </a:pPr>
            <a:r>
              <a:rPr lang="en-US" sz="3200" dirty="0" smtClean="0">
                <a:gradFill>
                  <a:gsLst>
                    <a:gs pos="3261">
                      <a:srgbClr val="00188F"/>
                    </a:gs>
                    <a:gs pos="100000">
                      <a:srgbClr val="00188F"/>
                    </a:gs>
                  </a:gsLst>
                  <a:lin ang="5400000" scaled="0"/>
                </a:gradFill>
                <a:latin typeface="Segoe UI"/>
              </a:rPr>
              <a:t>You’ll also be entered into </a:t>
            </a:r>
            <a:br>
              <a:rPr lang="en-US" sz="3200" dirty="0" smtClean="0">
                <a:gradFill>
                  <a:gsLst>
                    <a:gs pos="3261">
                      <a:srgbClr val="00188F"/>
                    </a:gs>
                    <a:gs pos="100000">
                      <a:srgbClr val="00188F"/>
                    </a:gs>
                  </a:gsLst>
                  <a:lin ang="5400000" scaled="0"/>
                </a:gradFill>
                <a:latin typeface="Segoe UI"/>
              </a:rPr>
            </a:br>
            <a:r>
              <a:rPr lang="en-US" sz="3200" dirty="0" smtClean="0">
                <a:gradFill>
                  <a:gsLst>
                    <a:gs pos="3261">
                      <a:srgbClr val="00188F"/>
                    </a:gs>
                    <a:gs pos="100000">
                      <a:srgbClr val="00188F"/>
                    </a:gs>
                  </a:gsLst>
                  <a:lin ang="5400000" scaled="0"/>
                </a:gradFill>
                <a:latin typeface="Segoe UI"/>
              </a:rPr>
              <a:t>a daily prize drawing!</a:t>
            </a:r>
            <a:endParaRPr lang="en-US" sz="3200" dirty="0">
              <a:gradFill>
                <a:gsLst>
                  <a:gs pos="3261">
                    <a:srgbClr val="00188F"/>
                  </a:gs>
                  <a:gs pos="100000">
                    <a:srgbClr val="00188F"/>
                  </a:gs>
                </a:gsLst>
                <a:lin ang="5400000" scaled="0"/>
              </a:gradFill>
              <a:latin typeface="Segoe UI"/>
            </a:endParaRP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4239" y="3027946"/>
            <a:ext cx="3657600" cy="3657600"/>
          </a:xfrm>
          <a:prstGeom prst="rect">
            <a:avLst/>
          </a:prstGeom>
          <a:ln>
            <a:solidFill>
              <a:srgbClr val="8C8C8C"/>
            </a:solidFill>
          </a:ln>
        </p:spPr>
      </p:pic>
      <p:sp>
        <p:nvSpPr>
          <p:cNvPr id="25" name="Freeform 24"/>
          <p:cNvSpPr>
            <a:spLocks noChangeAspect="1" noEditPoints="1"/>
          </p:cNvSpPr>
          <p:nvPr/>
        </p:nvSpPr>
        <p:spPr bwMode="black">
          <a:xfrm>
            <a:off x="475560"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29400006"/>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868723" y="1700205"/>
            <a:ext cx="5717244" cy="3572925"/>
            <a:chOff x="2272947" y="1995492"/>
            <a:chExt cx="5607111" cy="3504098"/>
          </a:xfrm>
        </p:grpSpPr>
        <p:sp>
          <p:nvSpPr>
            <p:cNvPr id="17" name="矩形 16"/>
            <p:cNvSpPr/>
            <p:nvPr/>
          </p:nvSpPr>
          <p:spPr>
            <a:xfrm>
              <a:off x="2272947" y="1995492"/>
              <a:ext cx="5547104" cy="3504098"/>
            </a:xfrm>
            <a:prstGeom prst="rect">
              <a:avLst/>
            </a:prstGeom>
            <a:solidFill>
              <a:srgbClr val="0071B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2" tIns="46617" rIns="93232" bIns="46617" numCol="1" rtlCol="0" anchor="t" anchorCtr="0" compatLnSpc="1">
              <a:prstTxWarp prst="textNoShape">
                <a:avLst/>
              </a:prstTxWarp>
            </a:bodyPr>
            <a:lstStyle/>
            <a:p>
              <a:pPr defTabSz="832426">
                <a:defRPr/>
              </a:pPr>
              <a:r>
                <a:rPr lang="en-US" altLang="zh-CN" sz="2855" kern="0" dirty="0">
                  <a:solidFill>
                    <a:prstClr val="white"/>
                  </a:solidFill>
                  <a:latin typeface="Segoe UI Light" pitchFamily="34" charset="0"/>
                  <a:cs typeface="Arial"/>
                </a:rPr>
                <a:t>             </a:t>
              </a:r>
              <a:r>
                <a:rPr lang="en-US" altLang="zh-CN" sz="3263" kern="0" dirty="0">
                  <a:solidFill>
                    <a:prstClr val="white"/>
                  </a:solidFill>
                  <a:latin typeface="Segoe UI Light" pitchFamily="34" charset="0"/>
                  <a:cs typeface="Arial"/>
                </a:rPr>
                <a:t> </a:t>
              </a:r>
              <a:r>
                <a:rPr lang="zh-CN" altLang="en-US" sz="2040" b="1" kern="0" dirty="0">
                  <a:solidFill>
                    <a:prstClr val="white"/>
                  </a:solidFill>
                  <a:latin typeface="Segoe UI Light" pitchFamily="34" charset="0"/>
                  <a:cs typeface="Arial"/>
                </a:rPr>
                <a:t>         </a:t>
              </a:r>
              <a:r>
                <a:rPr lang="en-US" altLang="zh-CN" sz="3263" b="1" kern="0" dirty="0">
                  <a:solidFill>
                    <a:prstClr val="white"/>
                  </a:solidFill>
                  <a:latin typeface="Segoe UI Light" pitchFamily="34" charset="0"/>
                  <a:cs typeface="Arial"/>
                </a:rPr>
                <a:t>Internet of things</a:t>
              </a:r>
            </a:p>
          </p:txBody>
        </p:sp>
        <p:sp>
          <p:nvSpPr>
            <p:cNvPr id="34" name="TextBox 33"/>
            <p:cNvSpPr txBox="1"/>
            <p:nvPr/>
          </p:nvSpPr>
          <p:spPr>
            <a:xfrm>
              <a:off x="6339317" y="2772816"/>
              <a:ext cx="1157111" cy="290654"/>
            </a:xfrm>
            <a:prstGeom prst="rect">
              <a:avLst/>
            </a:prstGeom>
            <a:noFill/>
            <a:ln>
              <a:noFill/>
            </a:ln>
          </p:spPr>
          <p:txBody>
            <a:bodyPr wrap="square" rtlCol="0">
              <a:spAutoFit/>
            </a:bodyPr>
            <a:lstStyle/>
            <a:p>
              <a:pPr defTabSz="832426">
                <a:defRPr/>
              </a:pPr>
              <a:r>
                <a:rPr lang="en-US" sz="1326" kern="0" dirty="0">
                  <a:solidFill>
                    <a:srgbClr val="FFFFFF"/>
                  </a:solidFill>
                  <a:latin typeface="Segoe UI Light" pitchFamily="34" charset="0"/>
                  <a:cs typeface="Arial"/>
                </a:rPr>
                <a:t>Audio / Video</a:t>
              </a:r>
            </a:p>
          </p:txBody>
        </p:sp>
        <p:sp>
          <p:nvSpPr>
            <p:cNvPr id="35" name="TextBox 34"/>
            <p:cNvSpPr txBox="1"/>
            <p:nvPr/>
          </p:nvSpPr>
          <p:spPr>
            <a:xfrm>
              <a:off x="6467140" y="3070126"/>
              <a:ext cx="838313" cy="296440"/>
            </a:xfrm>
            <a:prstGeom prst="rect">
              <a:avLst/>
            </a:prstGeom>
            <a:noFill/>
          </p:spPr>
          <p:txBody>
            <a:bodyPr wrap="square" rtlCol="0">
              <a:spAutoFit/>
            </a:bodyPr>
            <a:lstStyle/>
            <a:p>
              <a:pPr defTabSz="832426">
                <a:defRPr/>
              </a:pPr>
              <a:r>
                <a:rPr lang="en-US" sz="1326" kern="0" dirty="0">
                  <a:solidFill>
                    <a:srgbClr val="FFFFFF"/>
                  </a:solidFill>
                  <a:latin typeface="Segoe UI Light" pitchFamily="34" charset="0"/>
                  <a:cs typeface="Arial"/>
                </a:rPr>
                <a:t>Log Files</a:t>
              </a:r>
            </a:p>
          </p:txBody>
        </p:sp>
        <p:sp>
          <p:nvSpPr>
            <p:cNvPr id="36" name="TextBox 35"/>
            <p:cNvSpPr txBox="1"/>
            <p:nvPr/>
          </p:nvSpPr>
          <p:spPr>
            <a:xfrm>
              <a:off x="6260771" y="5098139"/>
              <a:ext cx="1298669" cy="296440"/>
            </a:xfrm>
            <a:prstGeom prst="rect">
              <a:avLst/>
            </a:prstGeom>
            <a:noFill/>
            <a:ln>
              <a:noFill/>
            </a:ln>
          </p:spPr>
          <p:txBody>
            <a:bodyPr wrap="square" rtlCol="0">
              <a:spAutoFit/>
            </a:bodyPr>
            <a:lstStyle/>
            <a:p>
              <a:pPr defTabSz="832426">
                <a:defRPr/>
              </a:pPr>
              <a:r>
                <a:rPr lang="en-US" sz="1326" kern="0" dirty="0">
                  <a:solidFill>
                    <a:srgbClr val="FFFFFF"/>
                  </a:solidFill>
                  <a:latin typeface="Segoe UI Light" pitchFamily="34" charset="0"/>
                  <a:cs typeface="Arial"/>
                </a:rPr>
                <a:t>Text/Image</a:t>
              </a:r>
            </a:p>
          </p:txBody>
        </p:sp>
        <p:sp>
          <p:nvSpPr>
            <p:cNvPr id="37" name="TextBox 36"/>
            <p:cNvSpPr txBox="1"/>
            <p:nvPr/>
          </p:nvSpPr>
          <p:spPr>
            <a:xfrm>
              <a:off x="2340336" y="2429899"/>
              <a:ext cx="1328719" cy="290654"/>
            </a:xfrm>
            <a:prstGeom prst="rect">
              <a:avLst/>
            </a:prstGeom>
            <a:noFill/>
            <a:ln>
              <a:noFill/>
            </a:ln>
          </p:spPr>
          <p:txBody>
            <a:bodyPr wrap="square" rtlCol="0">
              <a:spAutoFit/>
            </a:bodyPr>
            <a:lstStyle/>
            <a:p>
              <a:pPr defTabSz="832426">
                <a:defRPr/>
              </a:pPr>
              <a:r>
                <a:rPr lang="en-US" sz="1326" kern="0" dirty="0">
                  <a:solidFill>
                    <a:srgbClr val="FFFFFF"/>
                  </a:solidFill>
                  <a:latin typeface="Segoe UI Light" pitchFamily="34" charset="0"/>
                  <a:cs typeface="Arial"/>
                </a:rPr>
                <a:t>Social Sentiment</a:t>
              </a:r>
            </a:p>
          </p:txBody>
        </p:sp>
        <p:sp>
          <p:nvSpPr>
            <p:cNvPr id="38" name="TextBox 37"/>
            <p:cNvSpPr txBox="1"/>
            <p:nvPr/>
          </p:nvSpPr>
          <p:spPr>
            <a:xfrm>
              <a:off x="6147706" y="3813112"/>
              <a:ext cx="1524799" cy="296440"/>
            </a:xfrm>
            <a:prstGeom prst="rect">
              <a:avLst/>
            </a:prstGeom>
            <a:noFill/>
            <a:ln>
              <a:noFill/>
            </a:ln>
          </p:spPr>
          <p:txBody>
            <a:bodyPr wrap="square" rtlCol="0">
              <a:spAutoFit/>
            </a:bodyPr>
            <a:lstStyle/>
            <a:p>
              <a:pPr defTabSz="832426">
                <a:defRPr/>
              </a:pPr>
              <a:r>
                <a:rPr lang="en-US" sz="1326" kern="0" dirty="0">
                  <a:solidFill>
                    <a:srgbClr val="FFFFFF"/>
                  </a:solidFill>
                  <a:latin typeface="Segoe UI Light" pitchFamily="34" charset="0"/>
                  <a:cs typeface="Arial"/>
                </a:rPr>
                <a:t>Data Market Feeds</a:t>
              </a:r>
            </a:p>
          </p:txBody>
        </p:sp>
        <p:sp>
          <p:nvSpPr>
            <p:cNvPr id="39" name="TextBox 38"/>
            <p:cNvSpPr txBox="1"/>
            <p:nvPr/>
          </p:nvSpPr>
          <p:spPr>
            <a:xfrm>
              <a:off x="6236005" y="4245160"/>
              <a:ext cx="1348200" cy="296440"/>
            </a:xfrm>
            <a:prstGeom prst="rect">
              <a:avLst/>
            </a:prstGeom>
            <a:noFill/>
            <a:ln>
              <a:noFill/>
            </a:ln>
          </p:spPr>
          <p:txBody>
            <a:bodyPr wrap="square" rtlCol="0">
              <a:spAutoFit/>
            </a:bodyPr>
            <a:lstStyle/>
            <a:p>
              <a:pPr defTabSz="832426">
                <a:defRPr/>
              </a:pPr>
              <a:r>
                <a:rPr lang="en-US" sz="1326" kern="0" dirty="0">
                  <a:solidFill>
                    <a:srgbClr val="FFFFFF"/>
                  </a:solidFill>
                  <a:latin typeface="Segoe UI Light" pitchFamily="34" charset="0"/>
                  <a:cs typeface="Arial"/>
                </a:rPr>
                <a:t>eGov Feeds</a:t>
              </a:r>
            </a:p>
          </p:txBody>
        </p:sp>
        <p:sp>
          <p:nvSpPr>
            <p:cNvPr id="40" name="TextBox 39"/>
            <p:cNvSpPr txBox="1"/>
            <p:nvPr/>
          </p:nvSpPr>
          <p:spPr>
            <a:xfrm>
              <a:off x="6489987" y="4666091"/>
              <a:ext cx="840237" cy="296440"/>
            </a:xfrm>
            <a:prstGeom prst="rect">
              <a:avLst/>
            </a:prstGeom>
            <a:noFill/>
            <a:ln>
              <a:noFill/>
            </a:ln>
          </p:spPr>
          <p:txBody>
            <a:bodyPr wrap="square" rtlCol="0">
              <a:spAutoFit/>
            </a:bodyPr>
            <a:lstStyle/>
            <a:p>
              <a:pPr defTabSz="832426">
                <a:defRPr/>
              </a:pPr>
              <a:r>
                <a:rPr lang="en-US" sz="1326" kern="0" dirty="0">
                  <a:solidFill>
                    <a:srgbClr val="FFFFFF"/>
                  </a:solidFill>
                  <a:latin typeface="Segoe UI Light" pitchFamily="34" charset="0"/>
                  <a:cs typeface="Arial"/>
                </a:rPr>
                <a:t>Weather </a:t>
              </a:r>
            </a:p>
          </p:txBody>
        </p:sp>
        <p:sp>
          <p:nvSpPr>
            <p:cNvPr id="41" name="TextBox 40"/>
            <p:cNvSpPr txBox="1"/>
            <p:nvPr/>
          </p:nvSpPr>
          <p:spPr>
            <a:xfrm>
              <a:off x="6354852" y="2431263"/>
              <a:ext cx="1141577" cy="296440"/>
            </a:xfrm>
            <a:prstGeom prst="rect">
              <a:avLst/>
            </a:prstGeom>
            <a:noFill/>
            <a:ln>
              <a:noFill/>
            </a:ln>
            <a:effectLst/>
          </p:spPr>
          <p:txBody>
            <a:bodyPr wrap="square" rtlCol="0">
              <a:spAutoFit/>
            </a:bodyPr>
            <a:lstStyle/>
            <a:p>
              <a:pPr defTabSz="832426">
                <a:defRPr/>
              </a:pPr>
              <a:r>
                <a:rPr lang="en-US" sz="1326" kern="0" dirty="0">
                  <a:solidFill>
                    <a:srgbClr val="FFFFFF"/>
                  </a:solidFill>
                  <a:latin typeface="Segoe UI Light" pitchFamily="34" charset="0"/>
                  <a:cs typeface="Arial"/>
                </a:rPr>
                <a:t>Wikis / Blogs</a:t>
              </a:r>
            </a:p>
          </p:txBody>
        </p:sp>
        <p:sp>
          <p:nvSpPr>
            <p:cNvPr id="42" name="TextBox 41"/>
            <p:cNvSpPr txBox="1"/>
            <p:nvPr/>
          </p:nvSpPr>
          <p:spPr>
            <a:xfrm>
              <a:off x="2465397" y="2614392"/>
              <a:ext cx="1065089" cy="296440"/>
            </a:xfrm>
            <a:prstGeom prst="rect">
              <a:avLst/>
            </a:prstGeom>
            <a:noFill/>
            <a:ln>
              <a:noFill/>
            </a:ln>
          </p:spPr>
          <p:txBody>
            <a:bodyPr wrap="square" rtlCol="0">
              <a:spAutoFit/>
            </a:bodyPr>
            <a:lstStyle/>
            <a:p>
              <a:pPr defTabSz="832426">
                <a:defRPr/>
              </a:pPr>
              <a:r>
                <a:rPr lang="en-US" sz="1326" kern="0" dirty="0">
                  <a:solidFill>
                    <a:srgbClr val="FFFFFF"/>
                  </a:solidFill>
                  <a:latin typeface="Segoe UI Light" pitchFamily="34" charset="0"/>
                  <a:cs typeface="Arial"/>
                </a:rPr>
                <a:t>Click Stream</a:t>
              </a:r>
            </a:p>
          </p:txBody>
        </p:sp>
        <p:sp>
          <p:nvSpPr>
            <p:cNvPr id="43" name="TextBox 42"/>
            <p:cNvSpPr txBox="1"/>
            <p:nvPr/>
          </p:nvSpPr>
          <p:spPr>
            <a:xfrm>
              <a:off x="4108143" y="2433288"/>
              <a:ext cx="1876711" cy="290654"/>
            </a:xfrm>
            <a:prstGeom prst="rect">
              <a:avLst/>
            </a:prstGeom>
            <a:noFill/>
            <a:ln>
              <a:noFill/>
            </a:ln>
          </p:spPr>
          <p:txBody>
            <a:bodyPr wrap="square" rtlCol="0">
              <a:spAutoFit/>
            </a:bodyPr>
            <a:lstStyle/>
            <a:p>
              <a:pPr defTabSz="832426">
                <a:defRPr/>
              </a:pPr>
              <a:r>
                <a:rPr lang="en-US" sz="1326" kern="0" dirty="0">
                  <a:solidFill>
                    <a:srgbClr val="FFFFFF"/>
                  </a:solidFill>
                  <a:latin typeface="Segoe UI Light" pitchFamily="34" charset="0"/>
                  <a:cs typeface="Arial"/>
                </a:rPr>
                <a:t>Sensors / RFID / Devices</a:t>
              </a:r>
            </a:p>
          </p:txBody>
        </p:sp>
        <p:sp>
          <p:nvSpPr>
            <p:cNvPr id="44" name="TextBox 43"/>
            <p:cNvSpPr txBox="1"/>
            <p:nvPr/>
          </p:nvSpPr>
          <p:spPr>
            <a:xfrm>
              <a:off x="5940153" y="3408328"/>
              <a:ext cx="1939905" cy="280791"/>
            </a:xfrm>
            <a:prstGeom prst="rect">
              <a:avLst/>
            </a:prstGeom>
            <a:noFill/>
            <a:ln>
              <a:noFill/>
            </a:ln>
          </p:spPr>
          <p:txBody>
            <a:bodyPr wrap="square" rtlCol="0">
              <a:spAutoFit/>
            </a:bodyPr>
            <a:lstStyle/>
            <a:p>
              <a:pPr defTabSz="832426">
                <a:defRPr/>
              </a:pPr>
              <a:r>
                <a:rPr lang="en-US" sz="1224" kern="0" dirty="0">
                  <a:solidFill>
                    <a:srgbClr val="FFFFFF"/>
                  </a:solidFill>
                  <a:latin typeface="Segoe UI Light" pitchFamily="34" charset="0"/>
                  <a:cs typeface="Arial"/>
                </a:rPr>
                <a:t>Spatial &amp; GPS Coordinates</a:t>
              </a:r>
            </a:p>
          </p:txBody>
        </p:sp>
      </p:grpSp>
      <p:grpSp>
        <p:nvGrpSpPr>
          <p:cNvPr id="45" name="组合 44"/>
          <p:cNvGrpSpPr/>
          <p:nvPr/>
        </p:nvGrpSpPr>
        <p:grpSpPr>
          <a:xfrm>
            <a:off x="3868721" y="2592326"/>
            <a:ext cx="3822635" cy="2680803"/>
            <a:chOff x="2272946" y="2870427"/>
            <a:chExt cx="3748998" cy="2629163"/>
          </a:xfrm>
        </p:grpSpPr>
        <p:sp>
          <p:nvSpPr>
            <p:cNvPr id="15" name="矩形 14"/>
            <p:cNvSpPr/>
            <p:nvPr/>
          </p:nvSpPr>
          <p:spPr>
            <a:xfrm>
              <a:off x="2272946" y="2870427"/>
              <a:ext cx="3679597" cy="2629163"/>
            </a:xfrm>
            <a:prstGeom prst="rect">
              <a:avLst/>
            </a:prstGeom>
            <a:solidFill>
              <a:srgbClr val="00A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2" tIns="46617" rIns="93232" bIns="46617" numCol="1" rtlCol="0" anchor="t" anchorCtr="0" compatLnSpc="1">
              <a:prstTxWarp prst="textNoShape">
                <a:avLst/>
              </a:prstTxWarp>
            </a:bodyPr>
            <a:lstStyle/>
            <a:p>
              <a:pPr defTabSz="832426">
                <a:defRPr/>
              </a:pPr>
              <a:r>
                <a:rPr lang="en-US" altLang="zh-CN" sz="2651" kern="0" dirty="0">
                  <a:solidFill>
                    <a:prstClr val="white"/>
                  </a:solidFill>
                  <a:latin typeface="Segoe UI Light" pitchFamily="34" charset="0"/>
                  <a:cs typeface="Arial"/>
                </a:rPr>
                <a:t>             WEB 2.0</a:t>
              </a:r>
            </a:p>
          </p:txBody>
        </p:sp>
        <p:sp>
          <p:nvSpPr>
            <p:cNvPr id="22" name="TextBox 21"/>
            <p:cNvSpPr txBox="1"/>
            <p:nvPr/>
          </p:nvSpPr>
          <p:spPr>
            <a:xfrm>
              <a:off x="2428786" y="3054763"/>
              <a:ext cx="762000" cy="296440"/>
            </a:xfrm>
            <a:prstGeom prst="rect">
              <a:avLst/>
            </a:prstGeom>
            <a:noFill/>
          </p:spPr>
          <p:txBody>
            <a:bodyPr wrap="square" rtlCol="0">
              <a:spAutoFit/>
            </a:bodyPr>
            <a:lstStyle/>
            <a:p>
              <a:pPr defTabSz="832426">
                <a:defRPr/>
              </a:pPr>
              <a:r>
                <a:rPr lang="en-US" sz="1326" kern="0" dirty="0">
                  <a:solidFill>
                    <a:srgbClr val="FFFFFF"/>
                  </a:solidFill>
                  <a:latin typeface="Segoe UI Light" pitchFamily="34" charset="0"/>
                  <a:cs typeface="Arial"/>
                </a:rPr>
                <a:t>Mobile</a:t>
              </a:r>
            </a:p>
          </p:txBody>
        </p:sp>
        <p:sp>
          <p:nvSpPr>
            <p:cNvPr id="23" name="TextBox 22"/>
            <p:cNvSpPr txBox="1"/>
            <p:nvPr/>
          </p:nvSpPr>
          <p:spPr>
            <a:xfrm>
              <a:off x="2360389" y="3381792"/>
              <a:ext cx="990600" cy="296440"/>
            </a:xfrm>
            <a:prstGeom prst="rect">
              <a:avLst/>
            </a:prstGeom>
            <a:noFill/>
          </p:spPr>
          <p:txBody>
            <a:bodyPr wrap="square" rtlCol="0">
              <a:spAutoFit/>
            </a:bodyPr>
            <a:lstStyle/>
            <a:p>
              <a:pPr defTabSz="832426">
                <a:defRPr/>
              </a:pPr>
              <a:r>
                <a:rPr lang="en-US" sz="1326" kern="0" dirty="0">
                  <a:solidFill>
                    <a:srgbClr val="FFFFFF"/>
                  </a:solidFill>
                  <a:latin typeface="Segoe UI Light" pitchFamily="34" charset="0"/>
                  <a:cs typeface="Arial"/>
                </a:rPr>
                <a:t>Advertising</a:t>
              </a:r>
            </a:p>
          </p:txBody>
        </p:sp>
        <p:sp>
          <p:nvSpPr>
            <p:cNvPr id="24" name="TextBox 23"/>
            <p:cNvSpPr txBox="1"/>
            <p:nvPr/>
          </p:nvSpPr>
          <p:spPr>
            <a:xfrm>
              <a:off x="4655247" y="3381792"/>
              <a:ext cx="1172749" cy="296440"/>
            </a:xfrm>
            <a:prstGeom prst="rect">
              <a:avLst/>
            </a:prstGeom>
            <a:noFill/>
          </p:spPr>
          <p:txBody>
            <a:bodyPr wrap="square" rtlCol="0">
              <a:spAutoFit/>
            </a:bodyPr>
            <a:lstStyle/>
            <a:p>
              <a:pPr defTabSz="832426">
                <a:defRPr/>
              </a:pPr>
              <a:r>
                <a:rPr lang="en-US" sz="1326" kern="0" dirty="0">
                  <a:solidFill>
                    <a:srgbClr val="FFFFFF"/>
                  </a:solidFill>
                  <a:latin typeface="Segoe UI Light" pitchFamily="34" charset="0"/>
                  <a:cs typeface="Arial"/>
                </a:rPr>
                <a:t>Collaboration</a:t>
              </a:r>
            </a:p>
          </p:txBody>
        </p:sp>
        <p:sp>
          <p:nvSpPr>
            <p:cNvPr id="25" name="TextBox 24"/>
            <p:cNvSpPr txBox="1"/>
            <p:nvPr/>
          </p:nvSpPr>
          <p:spPr>
            <a:xfrm>
              <a:off x="3265096" y="3381792"/>
              <a:ext cx="1169560" cy="296440"/>
            </a:xfrm>
            <a:prstGeom prst="rect">
              <a:avLst/>
            </a:prstGeom>
            <a:noFill/>
          </p:spPr>
          <p:txBody>
            <a:bodyPr wrap="square" rtlCol="0">
              <a:spAutoFit/>
            </a:bodyPr>
            <a:lstStyle/>
            <a:p>
              <a:pPr defTabSz="832426">
                <a:defRPr/>
              </a:pPr>
              <a:r>
                <a:rPr lang="en-US" sz="1326" kern="0" dirty="0">
                  <a:solidFill>
                    <a:srgbClr val="FFFFFF"/>
                  </a:solidFill>
                  <a:latin typeface="Segoe UI Light" pitchFamily="34" charset="0"/>
                  <a:cs typeface="Arial"/>
                </a:rPr>
                <a:t>eCommerce</a:t>
              </a:r>
            </a:p>
          </p:txBody>
        </p:sp>
        <p:sp>
          <p:nvSpPr>
            <p:cNvPr id="26" name="TextBox 25"/>
            <p:cNvSpPr txBox="1"/>
            <p:nvPr/>
          </p:nvSpPr>
          <p:spPr>
            <a:xfrm>
              <a:off x="4545791" y="3802617"/>
              <a:ext cx="1391660" cy="296440"/>
            </a:xfrm>
            <a:prstGeom prst="rect">
              <a:avLst/>
            </a:prstGeom>
            <a:noFill/>
          </p:spPr>
          <p:txBody>
            <a:bodyPr wrap="square" rtlCol="0">
              <a:spAutoFit/>
            </a:bodyPr>
            <a:lstStyle/>
            <a:p>
              <a:pPr defTabSz="832426">
                <a:defRPr/>
              </a:pPr>
              <a:r>
                <a:rPr lang="en-US" sz="1326" kern="0" dirty="0">
                  <a:solidFill>
                    <a:srgbClr val="FFFFFF"/>
                  </a:solidFill>
                  <a:latin typeface="Segoe UI Light" pitchFamily="34" charset="0"/>
                  <a:cs typeface="Arial"/>
                </a:rPr>
                <a:t>Digital Marketing</a:t>
              </a:r>
            </a:p>
          </p:txBody>
        </p:sp>
        <p:sp>
          <p:nvSpPr>
            <p:cNvPr id="27" name="TextBox 26"/>
            <p:cNvSpPr txBox="1"/>
            <p:nvPr/>
          </p:nvSpPr>
          <p:spPr>
            <a:xfrm>
              <a:off x="4461302" y="4223442"/>
              <a:ext cx="1560642" cy="296440"/>
            </a:xfrm>
            <a:prstGeom prst="rect">
              <a:avLst/>
            </a:prstGeom>
            <a:noFill/>
          </p:spPr>
          <p:txBody>
            <a:bodyPr wrap="square" rtlCol="0">
              <a:spAutoFit/>
            </a:bodyPr>
            <a:lstStyle/>
            <a:p>
              <a:pPr defTabSz="832426">
                <a:defRPr/>
              </a:pPr>
              <a:r>
                <a:rPr lang="en-US" sz="1326" kern="0" dirty="0">
                  <a:solidFill>
                    <a:srgbClr val="FFFFFF"/>
                  </a:solidFill>
                  <a:cs typeface="Arial"/>
                </a:rPr>
                <a:t> </a:t>
              </a:r>
              <a:r>
                <a:rPr lang="en-US" sz="1326" kern="0" dirty="0">
                  <a:solidFill>
                    <a:srgbClr val="FFFFFF"/>
                  </a:solidFill>
                  <a:latin typeface="Segoe UI Light" pitchFamily="34" charset="0"/>
                  <a:cs typeface="Arial"/>
                </a:rPr>
                <a:t>Search Marketing</a:t>
              </a:r>
            </a:p>
          </p:txBody>
        </p:sp>
        <p:sp>
          <p:nvSpPr>
            <p:cNvPr id="28" name="TextBox 27"/>
            <p:cNvSpPr txBox="1"/>
            <p:nvPr/>
          </p:nvSpPr>
          <p:spPr>
            <a:xfrm>
              <a:off x="4746322" y="4644267"/>
              <a:ext cx="990600" cy="296440"/>
            </a:xfrm>
            <a:prstGeom prst="rect">
              <a:avLst/>
            </a:prstGeom>
            <a:noFill/>
          </p:spPr>
          <p:txBody>
            <a:bodyPr wrap="square" rtlCol="0">
              <a:spAutoFit/>
            </a:bodyPr>
            <a:lstStyle/>
            <a:p>
              <a:pPr defTabSz="832426">
                <a:defRPr/>
              </a:pPr>
              <a:r>
                <a:rPr lang="en-US" sz="1326" kern="0" dirty="0">
                  <a:solidFill>
                    <a:srgbClr val="FFFFFF"/>
                  </a:solidFill>
                  <a:latin typeface="Segoe UI Light" pitchFamily="34" charset="0"/>
                  <a:cs typeface="Arial"/>
                </a:rPr>
                <a:t>Web Logs</a:t>
              </a:r>
            </a:p>
          </p:txBody>
        </p:sp>
        <p:sp>
          <p:nvSpPr>
            <p:cNvPr id="29" name="TextBox 28"/>
            <p:cNvSpPr txBox="1"/>
            <p:nvPr/>
          </p:nvSpPr>
          <p:spPr>
            <a:xfrm>
              <a:off x="4427984" y="5065093"/>
              <a:ext cx="1510730" cy="296440"/>
            </a:xfrm>
            <a:prstGeom prst="rect">
              <a:avLst/>
            </a:prstGeom>
            <a:noFill/>
          </p:spPr>
          <p:txBody>
            <a:bodyPr wrap="square" rtlCol="0">
              <a:spAutoFit/>
            </a:bodyPr>
            <a:lstStyle/>
            <a:p>
              <a:pPr defTabSz="832426">
                <a:defRPr/>
              </a:pPr>
              <a:r>
                <a:rPr lang="en-US" sz="1326" kern="0" dirty="0">
                  <a:solidFill>
                    <a:srgbClr val="FFFFFF"/>
                  </a:solidFill>
                  <a:latin typeface="Segoe UI Light" pitchFamily="34" charset="0"/>
                  <a:cs typeface="Arial"/>
                </a:rPr>
                <a:t>Recommendations</a:t>
              </a:r>
            </a:p>
          </p:txBody>
        </p:sp>
      </p:grpSp>
      <p:grpSp>
        <p:nvGrpSpPr>
          <p:cNvPr id="48" name="组合 47"/>
          <p:cNvGrpSpPr/>
          <p:nvPr/>
        </p:nvGrpSpPr>
        <p:grpSpPr>
          <a:xfrm>
            <a:off x="2033164" y="1031898"/>
            <a:ext cx="9251230" cy="4826507"/>
            <a:chOff x="485474" y="1395134"/>
            <a:chExt cx="9073020" cy="4733532"/>
          </a:xfrm>
        </p:grpSpPr>
        <p:grpSp>
          <p:nvGrpSpPr>
            <p:cNvPr id="8" name="组合 7"/>
            <p:cNvGrpSpPr/>
            <p:nvPr/>
          </p:nvGrpSpPr>
          <p:grpSpPr>
            <a:xfrm>
              <a:off x="485474" y="2421467"/>
              <a:ext cx="996044" cy="3087504"/>
              <a:chOff x="485474" y="2421467"/>
              <a:chExt cx="996044" cy="3087504"/>
            </a:xfrm>
          </p:grpSpPr>
          <p:sp>
            <p:nvSpPr>
              <p:cNvPr id="9" name="TextBox 8"/>
              <p:cNvSpPr txBox="1"/>
              <p:nvPr/>
            </p:nvSpPr>
            <p:spPr>
              <a:xfrm>
                <a:off x="485474" y="4161925"/>
                <a:ext cx="978408" cy="563378"/>
              </a:xfrm>
              <a:prstGeom prst="rect">
                <a:avLst/>
              </a:prstGeom>
              <a:noFill/>
            </p:spPr>
            <p:txBody>
              <a:bodyPr wrap="none" rtlCol="0">
                <a:spAutoFit/>
              </a:bodyPr>
              <a:lstStyle/>
              <a:p>
                <a:pPr defTabSz="832426">
                  <a:defRPr/>
                </a:pPr>
                <a:r>
                  <a:rPr lang="en-US" sz="1530" kern="0" dirty="0">
                    <a:solidFill>
                      <a:prstClr val="black">
                        <a:lumMod val="65000"/>
                        <a:lumOff val="35000"/>
                      </a:prstClr>
                    </a:solidFill>
                    <a:latin typeface="Segoe UI Light" pitchFamily="34" charset="0"/>
                    <a:cs typeface="Arial"/>
                  </a:rPr>
                  <a:t>Terabytes</a:t>
                </a:r>
              </a:p>
              <a:p>
                <a:pPr defTabSz="832426">
                  <a:defRPr/>
                </a:pPr>
                <a:r>
                  <a:rPr lang="en-US" sz="1530" kern="0" dirty="0">
                    <a:solidFill>
                      <a:prstClr val="black">
                        <a:lumMod val="65000"/>
                        <a:lumOff val="35000"/>
                      </a:prstClr>
                    </a:solidFill>
                    <a:latin typeface="Segoe UI Light" pitchFamily="34" charset="0"/>
                    <a:cs typeface="Arial"/>
                  </a:rPr>
                  <a:t>(10E12)</a:t>
                </a:r>
              </a:p>
            </p:txBody>
          </p:sp>
          <p:sp>
            <p:nvSpPr>
              <p:cNvPr id="10" name="TextBox 9"/>
              <p:cNvSpPr txBox="1"/>
              <p:nvPr/>
            </p:nvSpPr>
            <p:spPr>
              <a:xfrm>
                <a:off x="485474" y="4945593"/>
                <a:ext cx="996044" cy="563378"/>
              </a:xfrm>
              <a:prstGeom prst="rect">
                <a:avLst/>
              </a:prstGeom>
              <a:noFill/>
            </p:spPr>
            <p:txBody>
              <a:bodyPr wrap="none" rtlCol="0">
                <a:spAutoFit/>
              </a:bodyPr>
              <a:lstStyle/>
              <a:p>
                <a:pPr defTabSz="832426">
                  <a:defRPr/>
                </a:pPr>
                <a:r>
                  <a:rPr lang="en-US" sz="1530" kern="0" dirty="0">
                    <a:solidFill>
                      <a:prstClr val="black">
                        <a:lumMod val="65000"/>
                        <a:lumOff val="35000"/>
                      </a:prstClr>
                    </a:solidFill>
                    <a:latin typeface="Segoe UI Light" pitchFamily="34" charset="0"/>
                    <a:cs typeface="Arial"/>
                  </a:rPr>
                  <a:t>Gigabytes</a:t>
                </a:r>
              </a:p>
              <a:p>
                <a:pPr defTabSz="832426">
                  <a:defRPr/>
                </a:pPr>
                <a:r>
                  <a:rPr lang="en-US" sz="1530" kern="0" dirty="0">
                    <a:solidFill>
                      <a:prstClr val="black">
                        <a:lumMod val="65000"/>
                        <a:lumOff val="35000"/>
                      </a:prstClr>
                    </a:solidFill>
                    <a:latin typeface="Segoe UI Light" pitchFamily="34" charset="0"/>
                    <a:cs typeface="Arial"/>
                  </a:rPr>
                  <a:t>(10E9)</a:t>
                </a:r>
              </a:p>
            </p:txBody>
          </p:sp>
          <p:sp>
            <p:nvSpPr>
              <p:cNvPr id="11" name="TextBox 10"/>
              <p:cNvSpPr txBox="1"/>
              <p:nvPr/>
            </p:nvSpPr>
            <p:spPr>
              <a:xfrm>
                <a:off x="485474" y="2421467"/>
                <a:ext cx="895030" cy="563378"/>
              </a:xfrm>
              <a:prstGeom prst="rect">
                <a:avLst/>
              </a:prstGeom>
              <a:noFill/>
              <a:ln>
                <a:noFill/>
              </a:ln>
            </p:spPr>
            <p:txBody>
              <a:bodyPr wrap="none" rtlCol="0">
                <a:spAutoFit/>
              </a:bodyPr>
              <a:lstStyle/>
              <a:p>
                <a:pPr defTabSz="832426">
                  <a:defRPr/>
                </a:pPr>
                <a:r>
                  <a:rPr lang="en-US" sz="1530" kern="0" dirty="0">
                    <a:solidFill>
                      <a:prstClr val="black">
                        <a:lumMod val="65000"/>
                        <a:lumOff val="35000"/>
                      </a:prstClr>
                    </a:solidFill>
                    <a:latin typeface="Segoe UI Light" pitchFamily="34" charset="0"/>
                    <a:cs typeface="Arial"/>
                  </a:rPr>
                  <a:t>Exabytes</a:t>
                </a:r>
              </a:p>
              <a:p>
                <a:pPr defTabSz="832426">
                  <a:defRPr/>
                </a:pPr>
                <a:r>
                  <a:rPr lang="en-US" sz="1530" kern="0" dirty="0">
                    <a:solidFill>
                      <a:prstClr val="black">
                        <a:lumMod val="65000"/>
                        <a:lumOff val="35000"/>
                      </a:prstClr>
                    </a:solidFill>
                    <a:latin typeface="Segoe UI Light" pitchFamily="34" charset="0"/>
                    <a:cs typeface="Arial"/>
                  </a:rPr>
                  <a:t>(10E18)</a:t>
                </a:r>
              </a:p>
            </p:txBody>
          </p:sp>
          <p:sp>
            <p:nvSpPr>
              <p:cNvPr id="12" name="TextBox 11"/>
              <p:cNvSpPr txBox="1"/>
              <p:nvPr/>
            </p:nvSpPr>
            <p:spPr>
              <a:xfrm>
                <a:off x="485474" y="3378257"/>
                <a:ext cx="978407" cy="563378"/>
              </a:xfrm>
              <a:prstGeom prst="rect">
                <a:avLst/>
              </a:prstGeom>
              <a:noFill/>
            </p:spPr>
            <p:txBody>
              <a:bodyPr wrap="none" rtlCol="0">
                <a:spAutoFit/>
              </a:bodyPr>
              <a:lstStyle/>
              <a:p>
                <a:pPr defTabSz="832426">
                  <a:defRPr/>
                </a:pPr>
                <a:r>
                  <a:rPr lang="en-US" sz="1530" kern="0" dirty="0">
                    <a:solidFill>
                      <a:prstClr val="black">
                        <a:lumMod val="65000"/>
                        <a:lumOff val="35000"/>
                      </a:prstClr>
                    </a:solidFill>
                    <a:latin typeface="Segoe UI Light" pitchFamily="34" charset="0"/>
                    <a:cs typeface="Arial"/>
                  </a:rPr>
                  <a:t>Petabytes</a:t>
                </a:r>
              </a:p>
              <a:p>
                <a:pPr defTabSz="832426">
                  <a:defRPr/>
                </a:pPr>
                <a:r>
                  <a:rPr lang="en-US" sz="1530" kern="0" dirty="0">
                    <a:solidFill>
                      <a:prstClr val="black">
                        <a:lumMod val="65000"/>
                        <a:lumOff val="35000"/>
                      </a:prstClr>
                    </a:solidFill>
                    <a:latin typeface="Segoe UI Light" pitchFamily="34" charset="0"/>
                    <a:cs typeface="Arial"/>
                  </a:rPr>
                  <a:t>(10E15)</a:t>
                </a:r>
              </a:p>
            </p:txBody>
          </p:sp>
        </p:grpSp>
        <p:grpSp>
          <p:nvGrpSpPr>
            <p:cNvPr id="18" name="组合 17"/>
            <p:cNvGrpSpPr/>
            <p:nvPr/>
          </p:nvGrpSpPr>
          <p:grpSpPr>
            <a:xfrm>
              <a:off x="1391550" y="1395134"/>
              <a:ext cx="8166944" cy="4733532"/>
              <a:chOff x="1391550" y="1395134"/>
              <a:chExt cx="8166944" cy="4733532"/>
            </a:xfrm>
          </p:grpSpPr>
          <p:grpSp>
            <p:nvGrpSpPr>
              <p:cNvPr id="47" name="组合 46"/>
              <p:cNvGrpSpPr/>
              <p:nvPr/>
            </p:nvGrpSpPr>
            <p:grpSpPr>
              <a:xfrm>
                <a:off x="1493586" y="5292189"/>
                <a:ext cx="8064908" cy="836476"/>
                <a:chOff x="1493586" y="5292189"/>
                <a:chExt cx="8064908" cy="836476"/>
              </a:xfrm>
            </p:grpSpPr>
            <p:sp>
              <p:nvSpPr>
                <p:cNvPr id="4" name="上箭头 2"/>
                <p:cNvSpPr/>
                <p:nvPr/>
              </p:nvSpPr>
              <p:spPr>
                <a:xfrm rot="5400000" flipH="1">
                  <a:off x="4711752" y="2074023"/>
                  <a:ext cx="836476" cy="7272808"/>
                </a:xfrm>
                <a:custGeom>
                  <a:avLst/>
                  <a:gdLst>
                    <a:gd name="connsiteX0" fmla="*/ 0 w 1584176"/>
                    <a:gd name="connsiteY0" fmla="*/ 792088 h 4608512"/>
                    <a:gd name="connsiteX1" fmla="*/ 792088 w 1584176"/>
                    <a:gd name="connsiteY1" fmla="*/ 0 h 4608512"/>
                    <a:gd name="connsiteX2" fmla="*/ 1584176 w 1584176"/>
                    <a:gd name="connsiteY2" fmla="*/ 792088 h 4608512"/>
                    <a:gd name="connsiteX3" fmla="*/ 1188132 w 1584176"/>
                    <a:gd name="connsiteY3" fmla="*/ 792088 h 4608512"/>
                    <a:gd name="connsiteX4" fmla="*/ 1188132 w 1584176"/>
                    <a:gd name="connsiteY4" fmla="*/ 4608512 h 4608512"/>
                    <a:gd name="connsiteX5" fmla="*/ 396044 w 1584176"/>
                    <a:gd name="connsiteY5" fmla="*/ 4608512 h 4608512"/>
                    <a:gd name="connsiteX6" fmla="*/ 396044 w 1584176"/>
                    <a:gd name="connsiteY6" fmla="*/ 792088 h 4608512"/>
                    <a:gd name="connsiteX7" fmla="*/ 0 w 1584176"/>
                    <a:gd name="connsiteY7" fmla="*/ 792088 h 4608512"/>
                    <a:gd name="connsiteX0" fmla="*/ 389402 w 1188132"/>
                    <a:gd name="connsiteY0" fmla="*/ 627965 h 4608512"/>
                    <a:gd name="connsiteX1" fmla="*/ 396044 w 1188132"/>
                    <a:gd name="connsiteY1" fmla="*/ 0 h 4608512"/>
                    <a:gd name="connsiteX2" fmla="*/ 1188132 w 1188132"/>
                    <a:gd name="connsiteY2" fmla="*/ 792088 h 4608512"/>
                    <a:gd name="connsiteX3" fmla="*/ 792088 w 1188132"/>
                    <a:gd name="connsiteY3" fmla="*/ 792088 h 4608512"/>
                    <a:gd name="connsiteX4" fmla="*/ 792088 w 1188132"/>
                    <a:gd name="connsiteY4" fmla="*/ 4608512 h 4608512"/>
                    <a:gd name="connsiteX5" fmla="*/ 0 w 1188132"/>
                    <a:gd name="connsiteY5" fmla="*/ 4608512 h 4608512"/>
                    <a:gd name="connsiteX6" fmla="*/ 0 w 1188132"/>
                    <a:gd name="connsiteY6" fmla="*/ 792088 h 4608512"/>
                    <a:gd name="connsiteX7" fmla="*/ 389402 w 1188132"/>
                    <a:gd name="connsiteY7" fmla="*/ 627965 h 4608512"/>
                    <a:gd name="connsiteX0" fmla="*/ 389402 w 1188132"/>
                    <a:gd name="connsiteY0" fmla="*/ 627965 h 4608512"/>
                    <a:gd name="connsiteX1" fmla="*/ 396044 w 1188132"/>
                    <a:gd name="connsiteY1" fmla="*/ 0 h 4608512"/>
                    <a:gd name="connsiteX2" fmla="*/ 1188132 w 1188132"/>
                    <a:gd name="connsiteY2" fmla="*/ 792088 h 4608512"/>
                    <a:gd name="connsiteX3" fmla="*/ 792088 w 1188132"/>
                    <a:gd name="connsiteY3" fmla="*/ 792088 h 4608512"/>
                    <a:gd name="connsiteX4" fmla="*/ 792088 w 1188132"/>
                    <a:gd name="connsiteY4" fmla="*/ 4608512 h 4608512"/>
                    <a:gd name="connsiteX5" fmla="*/ 0 w 1188132"/>
                    <a:gd name="connsiteY5" fmla="*/ 4608512 h 4608512"/>
                    <a:gd name="connsiteX6" fmla="*/ 389402 w 1188132"/>
                    <a:gd name="connsiteY6" fmla="*/ 627965 h 4608512"/>
                    <a:gd name="connsiteX0" fmla="*/ 0 w 1188132"/>
                    <a:gd name="connsiteY0" fmla="*/ 4608512 h 4608512"/>
                    <a:gd name="connsiteX1" fmla="*/ 396044 w 1188132"/>
                    <a:gd name="connsiteY1" fmla="*/ 0 h 4608512"/>
                    <a:gd name="connsiteX2" fmla="*/ 1188132 w 1188132"/>
                    <a:gd name="connsiteY2" fmla="*/ 792088 h 4608512"/>
                    <a:gd name="connsiteX3" fmla="*/ 792088 w 1188132"/>
                    <a:gd name="connsiteY3" fmla="*/ 792088 h 4608512"/>
                    <a:gd name="connsiteX4" fmla="*/ 792088 w 1188132"/>
                    <a:gd name="connsiteY4" fmla="*/ 4608512 h 4608512"/>
                    <a:gd name="connsiteX5" fmla="*/ 0 w 1188132"/>
                    <a:gd name="connsiteY5" fmla="*/ 4608512 h 4608512"/>
                    <a:gd name="connsiteX0" fmla="*/ 2540 w 792088"/>
                    <a:gd name="connsiteY0" fmla="*/ 4620235 h 4620235"/>
                    <a:gd name="connsiteX1" fmla="*/ 0 w 792088"/>
                    <a:gd name="connsiteY1" fmla="*/ 0 h 4620235"/>
                    <a:gd name="connsiteX2" fmla="*/ 792088 w 792088"/>
                    <a:gd name="connsiteY2" fmla="*/ 792088 h 4620235"/>
                    <a:gd name="connsiteX3" fmla="*/ 396044 w 792088"/>
                    <a:gd name="connsiteY3" fmla="*/ 792088 h 4620235"/>
                    <a:gd name="connsiteX4" fmla="*/ 396044 w 792088"/>
                    <a:gd name="connsiteY4" fmla="*/ 4608512 h 4620235"/>
                    <a:gd name="connsiteX5" fmla="*/ 2540 w 792088"/>
                    <a:gd name="connsiteY5" fmla="*/ 4620235 h 4620235"/>
                    <a:gd name="connsiteX0" fmla="*/ 2540 w 792088"/>
                    <a:gd name="connsiteY0" fmla="*/ 4585066 h 4608512"/>
                    <a:gd name="connsiteX1" fmla="*/ 0 w 792088"/>
                    <a:gd name="connsiteY1" fmla="*/ 0 h 4608512"/>
                    <a:gd name="connsiteX2" fmla="*/ 792088 w 792088"/>
                    <a:gd name="connsiteY2" fmla="*/ 792088 h 4608512"/>
                    <a:gd name="connsiteX3" fmla="*/ 396044 w 792088"/>
                    <a:gd name="connsiteY3" fmla="*/ 792088 h 4608512"/>
                    <a:gd name="connsiteX4" fmla="*/ 396044 w 792088"/>
                    <a:gd name="connsiteY4" fmla="*/ 4608512 h 4608512"/>
                    <a:gd name="connsiteX5" fmla="*/ 2540 w 792088"/>
                    <a:gd name="connsiteY5" fmla="*/ 4585066 h 4608512"/>
                    <a:gd name="connsiteX0" fmla="*/ 2540 w 792088"/>
                    <a:gd name="connsiteY0" fmla="*/ 4608512 h 4608512"/>
                    <a:gd name="connsiteX1" fmla="*/ 0 w 792088"/>
                    <a:gd name="connsiteY1" fmla="*/ 0 h 4608512"/>
                    <a:gd name="connsiteX2" fmla="*/ 792088 w 792088"/>
                    <a:gd name="connsiteY2" fmla="*/ 792088 h 4608512"/>
                    <a:gd name="connsiteX3" fmla="*/ 396044 w 792088"/>
                    <a:gd name="connsiteY3" fmla="*/ 792088 h 4608512"/>
                    <a:gd name="connsiteX4" fmla="*/ 396044 w 792088"/>
                    <a:gd name="connsiteY4" fmla="*/ 4608512 h 4608512"/>
                    <a:gd name="connsiteX5" fmla="*/ 2540 w 792088"/>
                    <a:gd name="connsiteY5" fmla="*/ 4608512 h 4608512"/>
                    <a:gd name="connsiteX0" fmla="*/ 2540 w 792088"/>
                    <a:gd name="connsiteY0" fmla="*/ 4608512 h 7164143"/>
                    <a:gd name="connsiteX1" fmla="*/ 0 w 792088"/>
                    <a:gd name="connsiteY1" fmla="*/ 0 h 7164143"/>
                    <a:gd name="connsiteX2" fmla="*/ 792088 w 792088"/>
                    <a:gd name="connsiteY2" fmla="*/ 792088 h 7164143"/>
                    <a:gd name="connsiteX3" fmla="*/ 396044 w 792088"/>
                    <a:gd name="connsiteY3" fmla="*/ 792088 h 7164143"/>
                    <a:gd name="connsiteX4" fmla="*/ 396044 w 792088"/>
                    <a:gd name="connsiteY4" fmla="*/ 7164143 h 7164143"/>
                    <a:gd name="connsiteX5" fmla="*/ 2540 w 792088"/>
                    <a:gd name="connsiteY5" fmla="*/ 4608512 h 7164143"/>
                    <a:gd name="connsiteX0" fmla="*/ 2539 w 792088"/>
                    <a:gd name="connsiteY0" fmla="*/ 7375158 h 7375158"/>
                    <a:gd name="connsiteX1" fmla="*/ 0 w 792088"/>
                    <a:gd name="connsiteY1" fmla="*/ 0 h 7375158"/>
                    <a:gd name="connsiteX2" fmla="*/ 792088 w 792088"/>
                    <a:gd name="connsiteY2" fmla="*/ 792088 h 7375158"/>
                    <a:gd name="connsiteX3" fmla="*/ 396044 w 792088"/>
                    <a:gd name="connsiteY3" fmla="*/ 792088 h 7375158"/>
                    <a:gd name="connsiteX4" fmla="*/ 396044 w 792088"/>
                    <a:gd name="connsiteY4" fmla="*/ 7164143 h 7375158"/>
                    <a:gd name="connsiteX5" fmla="*/ 2539 w 792088"/>
                    <a:gd name="connsiteY5" fmla="*/ 7375158 h 7375158"/>
                    <a:gd name="connsiteX0" fmla="*/ 2539 w 792088"/>
                    <a:gd name="connsiteY0" fmla="*/ 7375158 h 7375158"/>
                    <a:gd name="connsiteX1" fmla="*/ 0 w 792088"/>
                    <a:gd name="connsiteY1" fmla="*/ 0 h 7375158"/>
                    <a:gd name="connsiteX2" fmla="*/ 792088 w 792088"/>
                    <a:gd name="connsiteY2" fmla="*/ 792088 h 7375158"/>
                    <a:gd name="connsiteX3" fmla="*/ 396044 w 792088"/>
                    <a:gd name="connsiteY3" fmla="*/ 792088 h 7375158"/>
                    <a:gd name="connsiteX4" fmla="*/ 396044 w 792088"/>
                    <a:gd name="connsiteY4" fmla="*/ 7363435 h 7375158"/>
                    <a:gd name="connsiteX5" fmla="*/ 2539 w 792088"/>
                    <a:gd name="connsiteY5" fmla="*/ 7375158 h 7375158"/>
                    <a:gd name="connsiteX0" fmla="*/ 2539 w 792088"/>
                    <a:gd name="connsiteY0" fmla="*/ 7375158 h 8324727"/>
                    <a:gd name="connsiteX1" fmla="*/ 0 w 792088"/>
                    <a:gd name="connsiteY1" fmla="*/ 0 h 8324727"/>
                    <a:gd name="connsiteX2" fmla="*/ 792088 w 792088"/>
                    <a:gd name="connsiteY2" fmla="*/ 792088 h 8324727"/>
                    <a:gd name="connsiteX3" fmla="*/ 396044 w 792088"/>
                    <a:gd name="connsiteY3" fmla="*/ 792088 h 8324727"/>
                    <a:gd name="connsiteX4" fmla="*/ 373842 w 792088"/>
                    <a:gd name="connsiteY4" fmla="*/ 8324727 h 8324727"/>
                    <a:gd name="connsiteX5" fmla="*/ 2539 w 792088"/>
                    <a:gd name="connsiteY5" fmla="*/ 7375158 h 8324727"/>
                    <a:gd name="connsiteX0" fmla="*/ 2538 w 792088"/>
                    <a:gd name="connsiteY0" fmla="*/ 8371620 h 8371620"/>
                    <a:gd name="connsiteX1" fmla="*/ 0 w 792088"/>
                    <a:gd name="connsiteY1" fmla="*/ 0 h 8371620"/>
                    <a:gd name="connsiteX2" fmla="*/ 792088 w 792088"/>
                    <a:gd name="connsiteY2" fmla="*/ 792088 h 8371620"/>
                    <a:gd name="connsiteX3" fmla="*/ 396044 w 792088"/>
                    <a:gd name="connsiteY3" fmla="*/ 792088 h 8371620"/>
                    <a:gd name="connsiteX4" fmla="*/ 373842 w 792088"/>
                    <a:gd name="connsiteY4" fmla="*/ 8324727 h 8371620"/>
                    <a:gd name="connsiteX5" fmla="*/ 2538 w 792088"/>
                    <a:gd name="connsiteY5" fmla="*/ 8371620 h 8371620"/>
                    <a:gd name="connsiteX0" fmla="*/ 2538 w 792088"/>
                    <a:gd name="connsiteY0" fmla="*/ 8371620 h 8371620"/>
                    <a:gd name="connsiteX1" fmla="*/ 0 w 792088"/>
                    <a:gd name="connsiteY1" fmla="*/ 0 h 8371620"/>
                    <a:gd name="connsiteX2" fmla="*/ 792088 w 792088"/>
                    <a:gd name="connsiteY2" fmla="*/ 792088 h 8371620"/>
                    <a:gd name="connsiteX3" fmla="*/ 396044 w 792088"/>
                    <a:gd name="connsiteY3" fmla="*/ 792088 h 8371620"/>
                    <a:gd name="connsiteX4" fmla="*/ 407145 w 792088"/>
                    <a:gd name="connsiteY4" fmla="*/ 8359896 h 8371620"/>
                    <a:gd name="connsiteX5" fmla="*/ 2538 w 792088"/>
                    <a:gd name="connsiteY5" fmla="*/ 8371620 h 8371620"/>
                    <a:gd name="connsiteX0" fmla="*/ 2538 w 792088"/>
                    <a:gd name="connsiteY0" fmla="*/ 8371620 h 8371620"/>
                    <a:gd name="connsiteX1" fmla="*/ 0 w 792088"/>
                    <a:gd name="connsiteY1" fmla="*/ 0 h 8371620"/>
                    <a:gd name="connsiteX2" fmla="*/ 792088 w 792088"/>
                    <a:gd name="connsiteY2" fmla="*/ 792088 h 8371620"/>
                    <a:gd name="connsiteX3" fmla="*/ 396044 w 792088"/>
                    <a:gd name="connsiteY3" fmla="*/ 792088 h 8371620"/>
                    <a:gd name="connsiteX4" fmla="*/ 384943 w 792088"/>
                    <a:gd name="connsiteY4" fmla="*/ 8371619 h 8371620"/>
                    <a:gd name="connsiteX5" fmla="*/ 2538 w 792088"/>
                    <a:gd name="connsiteY5" fmla="*/ 8371620 h 8371620"/>
                    <a:gd name="connsiteX0" fmla="*/ 2538 w 792088"/>
                    <a:gd name="connsiteY0" fmla="*/ 8371620 h 8383343"/>
                    <a:gd name="connsiteX1" fmla="*/ 0 w 792088"/>
                    <a:gd name="connsiteY1" fmla="*/ 0 h 8383343"/>
                    <a:gd name="connsiteX2" fmla="*/ 792088 w 792088"/>
                    <a:gd name="connsiteY2" fmla="*/ 792088 h 8383343"/>
                    <a:gd name="connsiteX3" fmla="*/ 396044 w 792088"/>
                    <a:gd name="connsiteY3" fmla="*/ 792088 h 8383343"/>
                    <a:gd name="connsiteX4" fmla="*/ 407145 w 792088"/>
                    <a:gd name="connsiteY4" fmla="*/ 8383343 h 8383343"/>
                    <a:gd name="connsiteX5" fmla="*/ 2538 w 792088"/>
                    <a:gd name="connsiteY5" fmla="*/ 8371620 h 8383343"/>
                    <a:gd name="connsiteX0" fmla="*/ 2538 w 792088"/>
                    <a:gd name="connsiteY0" fmla="*/ 8371620 h 8383343"/>
                    <a:gd name="connsiteX1" fmla="*/ 0 w 792088"/>
                    <a:gd name="connsiteY1" fmla="*/ 0 h 8383343"/>
                    <a:gd name="connsiteX2" fmla="*/ 792088 w 792088"/>
                    <a:gd name="connsiteY2" fmla="*/ 792088 h 8383343"/>
                    <a:gd name="connsiteX3" fmla="*/ 396044 w 792088"/>
                    <a:gd name="connsiteY3" fmla="*/ 792088 h 8383343"/>
                    <a:gd name="connsiteX4" fmla="*/ 396044 w 792088"/>
                    <a:gd name="connsiteY4" fmla="*/ 8383343 h 8383343"/>
                    <a:gd name="connsiteX5" fmla="*/ 2538 w 792088"/>
                    <a:gd name="connsiteY5" fmla="*/ 8371620 h 8383343"/>
                    <a:gd name="connsiteX0" fmla="*/ 2538 w 792088"/>
                    <a:gd name="connsiteY0" fmla="*/ 8371620 h 8371620"/>
                    <a:gd name="connsiteX1" fmla="*/ 0 w 792088"/>
                    <a:gd name="connsiteY1" fmla="*/ 0 h 8371620"/>
                    <a:gd name="connsiteX2" fmla="*/ 792088 w 792088"/>
                    <a:gd name="connsiteY2" fmla="*/ 792088 h 8371620"/>
                    <a:gd name="connsiteX3" fmla="*/ 396044 w 792088"/>
                    <a:gd name="connsiteY3" fmla="*/ 792088 h 8371620"/>
                    <a:gd name="connsiteX4" fmla="*/ 373842 w 792088"/>
                    <a:gd name="connsiteY4" fmla="*/ 8359897 h 8371620"/>
                    <a:gd name="connsiteX5" fmla="*/ 2538 w 792088"/>
                    <a:gd name="connsiteY5" fmla="*/ 8371620 h 8371620"/>
                    <a:gd name="connsiteX0" fmla="*/ 2538 w 792088"/>
                    <a:gd name="connsiteY0" fmla="*/ 8371620 h 8371620"/>
                    <a:gd name="connsiteX1" fmla="*/ 0 w 792088"/>
                    <a:gd name="connsiteY1" fmla="*/ 0 h 8371620"/>
                    <a:gd name="connsiteX2" fmla="*/ 792088 w 792088"/>
                    <a:gd name="connsiteY2" fmla="*/ 792088 h 8371620"/>
                    <a:gd name="connsiteX3" fmla="*/ 396044 w 792088"/>
                    <a:gd name="connsiteY3" fmla="*/ 792088 h 8371620"/>
                    <a:gd name="connsiteX4" fmla="*/ 418246 w 792088"/>
                    <a:gd name="connsiteY4" fmla="*/ 8359897 h 8371620"/>
                    <a:gd name="connsiteX5" fmla="*/ 2538 w 792088"/>
                    <a:gd name="connsiteY5" fmla="*/ 8371620 h 8371620"/>
                    <a:gd name="connsiteX0" fmla="*/ 2538 w 792088"/>
                    <a:gd name="connsiteY0" fmla="*/ 8371620 h 8371620"/>
                    <a:gd name="connsiteX1" fmla="*/ 0 w 792088"/>
                    <a:gd name="connsiteY1" fmla="*/ 0 h 8371620"/>
                    <a:gd name="connsiteX2" fmla="*/ 792088 w 792088"/>
                    <a:gd name="connsiteY2" fmla="*/ 792088 h 8371620"/>
                    <a:gd name="connsiteX3" fmla="*/ 396044 w 792088"/>
                    <a:gd name="connsiteY3" fmla="*/ 792088 h 8371620"/>
                    <a:gd name="connsiteX4" fmla="*/ 397255 w 792088"/>
                    <a:gd name="connsiteY4" fmla="*/ 8354355 h 8371620"/>
                    <a:gd name="connsiteX5" fmla="*/ 2538 w 792088"/>
                    <a:gd name="connsiteY5" fmla="*/ 8371620 h 8371620"/>
                    <a:gd name="connsiteX0" fmla="*/ 2538 w 792088"/>
                    <a:gd name="connsiteY0" fmla="*/ 8354995 h 8354995"/>
                    <a:gd name="connsiteX1" fmla="*/ 0 w 792088"/>
                    <a:gd name="connsiteY1" fmla="*/ 0 h 8354995"/>
                    <a:gd name="connsiteX2" fmla="*/ 792088 w 792088"/>
                    <a:gd name="connsiteY2" fmla="*/ 792088 h 8354995"/>
                    <a:gd name="connsiteX3" fmla="*/ 396044 w 792088"/>
                    <a:gd name="connsiteY3" fmla="*/ 792088 h 8354995"/>
                    <a:gd name="connsiteX4" fmla="*/ 397255 w 792088"/>
                    <a:gd name="connsiteY4" fmla="*/ 8354355 h 8354995"/>
                    <a:gd name="connsiteX5" fmla="*/ 2538 w 792088"/>
                    <a:gd name="connsiteY5" fmla="*/ 8354995 h 8354995"/>
                    <a:gd name="connsiteX0" fmla="*/ 2538 w 792088"/>
                    <a:gd name="connsiteY0" fmla="*/ 8354995 h 8354995"/>
                    <a:gd name="connsiteX1" fmla="*/ 0 w 792088"/>
                    <a:gd name="connsiteY1" fmla="*/ 0 h 8354995"/>
                    <a:gd name="connsiteX2" fmla="*/ 792088 w 792088"/>
                    <a:gd name="connsiteY2" fmla="*/ 792088 h 8354995"/>
                    <a:gd name="connsiteX3" fmla="*/ 396044 w 792088"/>
                    <a:gd name="connsiteY3" fmla="*/ 792088 h 8354995"/>
                    <a:gd name="connsiteX4" fmla="*/ 388235 w 792088"/>
                    <a:gd name="connsiteY4" fmla="*/ 8020980 h 8354995"/>
                    <a:gd name="connsiteX5" fmla="*/ 2538 w 792088"/>
                    <a:gd name="connsiteY5" fmla="*/ 8354995 h 8354995"/>
                    <a:gd name="connsiteX0" fmla="*/ 11557 w 792088"/>
                    <a:gd name="connsiteY0" fmla="*/ 8021620 h 8021620"/>
                    <a:gd name="connsiteX1" fmla="*/ 0 w 792088"/>
                    <a:gd name="connsiteY1" fmla="*/ 0 h 8021620"/>
                    <a:gd name="connsiteX2" fmla="*/ 792088 w 792088"/>
                    <a:gd name="connsiteY2" fmla="*/ 792088 h 8021620"/>
                    <a:gd name="connsiteX3" fmla="*/ 396044 w 792088"/>
                    <a:gd name="connsiteY3" fmla="*/ 792088 h 8021620"/>
                    <a:gd name="connsiteX4" fmla="*/ 388235 w 792088"/>
                    <a:gd name="connsiteY4" fmla="*/ 8020980 h 8021620"/>
                    <a:gd name="connsiteX5" fmla="*/ 11557 w 792088"/>
                    <a:gd name="connsiteY5" fmla="*/ 8021620 h 8021620"/>
                    <a:gd name="connsiteX0" fmla="*/ 2538 w 792088"/>
                    <a:gd name="connsiteY0" fmla="*/ 8050195 h 8050195"/>
                    <a:gd name="connsiteX1" fmla="*/ 0 w 792088"/>
                    <a:gd name="connsiteY1" fmla="*/ 0 h 8050195"/>
                    <a:gd name="connsiteX2" fmla="*/ 792088 w 792088"/>
                    <a:gd name="connsiteY2" fmla="*/ 792088 h 8050195"/>
                    <a:gd name="connsiteX3" fmla="*/ 396044 w 792088"/>
                    <a:gd name="connsiteY3" fmla="*/ 792088 h 8050195"/>
                    <a:gd name="connsiteX4" fmla="*/ 388235 w 792088"/>
                    <a:gd name="connsiteY4" fmla="*/ 8020980 h 8050195"/>
                    <a:gd name="connsiteX5" fmla="*/ 2538 w 792088"/>
                    <a:gd name="connsiteY5" fmla="*/ 8050195 h 8050195"/>
                    <a:gd name="connsiteX0" fmla="*/ 2537 w 792088"/>
                    <a:gd name="connsiteY0" fmla="*/ 8021620 h 8021620"/>
                    <a:gd name="connsiteX1" fmla="*/ 0 w 792088"/>
                    <a:gd name="connsiteY1" fmla="*/ 0 h 8021620"/>
                    <a:gd name="connsiteX2" fmla="*/ 792088 w 792088"/>
                    <a:gd name="connsiteY2" fmla="*/ 792088 h 8021620"/>
                    <a:gd name="connsiteX3" fmla="*/ 396044 w 792088"/>
                    <a:gd name="connsiteY3" fmla="*/ 792088 h 8021620"/>
                    <a:gd name="connsiteX4" fmla="*/ 388235 w 792088"/>
                    <a:gd name="connsiteY4" fmla="*/ 8020980 h 8021620"/>
                    <a:gd name="connsiteX5" fmla="*/ 2537 w 792088"/>
                    <a:gd name="connsiteY5" fmla="*/ 8021620 h 8021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088" h="8021620">
                      <a:moveTo>
                        <a:pt x="2537" y="8021620"/>
                      </a:moveTo>
                      <a:cubicBezTo>
                        <a:pt x="1690" y="6481542"/>
                        <a:pt x="847" y="1540078"/>
                        <a:pt x="0" y="0"/>
                      </a:cubicBezTo>
                      <a:lnTo>
                        <a:pt x="792088" y="792088"/>
                      </a:lnTo>
                      <a:lnTo>
                        <a:pt x="396044" y="792088"/>
                      </a:lnTo>
                      <a:cubicBezTo>
                        <a:pt x="388643" y="3302968"/>
                        <a:pt x="395636" y="5510100"/>
                        <a:pt x="388235" y="8020980"/>
                      </a:cubicBezTo>
                      <a:lnTo>
                        <a:pt x="2537" y="802162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6">
                    <a:solidFill>
                      <a:srgbClr val="0070C0"/>
                    </a:solidFill>
                  </a:endParaRPr>
                </a:p>
              </p:txBody>
            </p:sp>
            <p:sp>
              <p:nvSpPr>
                <p:cNvPr id="13" name="TextBox 12"/>
                <p:cNvSpPr txBox="1"/>
                <p:nvPr/>
              </p:nvSpPr>
              <p:spPr>
                <a:xfrm>
                  <a:off x="1822763" y="5779858"/>
                  <a:ext cx="7735731" cy="273295"/>
                </a:xfrm>
                <a:prstGeom prst="rect">
                  <a:avLst/>
                </a:prstGeom>
              </p:spPr>
              <p:txBody>
                <a:bodyPr vert="horz" wrap="square" lIns="133189" tIns="66594" rIns="133189" bIns="66594" rtlCol="0" anchor="ctr" anchorCtr="0">
                  <a:noAutofit/>
                </a:bodyPr>
                <a:lstStyle/>
                <a:p>
                  <a:pPr defTabSz="416214">
                    <a:spcBef>
                      <a:spcPct val="20000"/>
                    </a:spcBef>
                  </a:pPr>
                  <a:r>
                    <a:rPr lang="en-US" sz="1836" b="1" dirty="0">
                      <a:solidFill>
                        <a:prstClr val="white"/>
                      </a:solidFill>
                      <a:latin typeface="Segoe UI Light" pitchFamily="34" charset="0"/>
                      <a:cs typeface="Arial Bold"/>
                    </a:rPr>
                    <a:t>      Velocity - Variety  -  </a:t>
                  </a:r>
                  <a:r>
                    <a:rPr lang="en-US" sz="1836" b="1" dirty="0" smtClean="0">
                      <a:solidFill>
                        <a:prstClr val="white"/>
                      </a:solidFill>
                      <a:latin typeface="Segoe UI Light" pitchFamily="34" charset="0"/>
                      <a:cs typeface="Arial Bold"/>
                    </a:rPr>
                    <a:t>Variability </a:t>
                  </a:r>
                  <a:endParaRPr lang="en-US" sz="1836" b="1" dirty="0">
                    <a:solidFill>
                      <a:prstClr val="white"/>
                    </a:solidFill>
                    <a:latin typeface="Segoe UI Light" pitchFamily="34" charset="0"/>
                    <a:cs typeface="Arial Bold"/>
                  </a:endParaRPr>
                </a:p>
              </p:txBody>
            </p:sp>
          </p:grpSp>
          <p:grpSp>
            <p:nvGrpSpPr>
              <p:cNvPr id="6" name="组合 5"/>
              <p:cNvGrpSpPr/>
              <p:nvPr/>
            </p:nvGrpSpPr>
            <p:grpSpPr>
              <a:xfrm>
                <a:off x="1391550" y="1395134"/>
                <a:ext cx="803898" cy="4733532"/>
                <a:chOff x="1391550" y="1395134"/>
                <a:chExt cx="803898" cy="4733532"/>
              </a:xfrm>
            </p:grpSpPr>
            <p:sp>
              <p:nvSpPr>
                <p:cNvPr id="3" name="上箭头 2"/>
                <p:cNvSpPr/>
                <p:nvPr/>
              </p:nvSpPr>
              <p:spPr>
                <a:xfrm>
                  <a:off x="1403360" y="1395134"/>
                  <a:ext cx="792088" cy="4733532"/>
                </a:xfrm>
                <a:custGeom>
                  <a:avLst/>
                  <a:gdLst>
                    <a:gd name="connsiteX0" fmla="*/ 0 w 1584176"/>
                    <a:gd name="connsiteY0" fmla="*/ 792088 h 4608512"/>
                    <a:gd name="connsiteX1" fmla="*/ 792088 w 1584176"/>
                    <a:gd name="connsiteY1" fmla="*/ 0 h 4608512"/>
                    <a:gd name="connsiteX2" fmla="*/ 1584176 w 1584176"/>
                    <a:gd name="connsiteY2" fmla="*/ 792088 h 4608512"/>
                    <a:gd name="connsiteX3" fmla="*/ 1188132 w 1584176"/>
                    <a:gd name="connsiteY3" fmla="*/ 792088 h 4608512"/>
                    <a:gd name="connsiteX4" fmla="*/ 1188132 w 1584176"/>
                    <a:gd name="connsiteY4" fmla="*/ 4608512 h 4608512"/>
                    <a:gd name="connsiteX5" fmla="*/ 396044 w 1584176"/>
                    <a:gd name="connsiteY5" fmla="*/ 4608512 h 4608512"/>
                    <a:gd name="connsiteX6" fmla="*/ 396044 w 1584176"/>
                    <a:gd name="connsiteY6" fmla="*/ 792088 h 4608512"/>
                    <a:gd name="connsiteX7" fmla="*/ 0 w 1584176"/>
                    <a:gd name="connsiteY7" fmla="*/ 792088 h 4608512"/>
                    <a:gd name="connsiteX0" fmla="*/ 389402 w 1188132"/>
                    <a:gd name="connsiteY0" fmla="*/ 627965 h 4608512"/>
                    <a:gd name="connsiteX1" fmla="*/ 396044 w 1188132"/>
                    <a:gd name="connsiteY1" fmla="*/ 0 h 4608512"/>
                    <a:gd name="connsiteX2" fmla="*/ 1188132 w 1188132"/>
                    <a:gd name="connsiteY2" fmla="*/ 792088 h 4608512"/>
                    <a:gd name="connsiteX3" fmla="*/ 792088 w 1188132"/>
                    <a:gd name="connsiteY3" fmla="*/ 792088 h 4608512"/>
                    <a:gd name="connsiteX4" fmla="*/ 792088 w 1188132"/>
                    <a:gd name="connsiteY4" fmla="*/ 4608512 h 4608512"/>
                    <a:gd name="connsiteX5" fmla="*/ 0 w 1188132"/>
                    <a:gd name="connsiteY5" fmla="*/ 4608512 h 4608512"/>
                    <a:gd name="connsiteX6" fmla="*/ 0 w 1188132"/>
                    <a:gd name="connsiteY6" fmla="*/ 792088 h 4608512"/>
                    <a:gd name="connsiteX7" fmla="*/ 389402 w 1188132"/>
                    <a:gd name="connsiteY7" fmla="*/ 627965 h 4608512"/>
                    <a:gd name="connsiteX0" fmla="*/ 389402 w 1188132"/>
                    <a:gd name="connsiteY0" fmla="*/ 627965 h 4608512"/>
                    <a:gd name="connsiteX1" fmla="*/ 396044 w 1188132"/>
                    <a:gd name="connsiteY1" fmla="*/ 0 h 4608512"/>
                    <a:gd name="connsiteX2" fmla="*/ 1188132 w 1188132"/>
                    <a:gd name="connsiteY2" fmla="*/ 792088 h 4608512"/>
                    <a:gd name="connsiteX3" fmla="*/ 792088 w 1188132"/>
                    <a:gd name="connsiteY3" fmla="*/ 792088 h 4608512"/>
                    <a:gd name="connsiteX4" fmla="*/ 792088 w 1188132"/>
                    <a:gd name="connsiteY4" fmla="*/ 4608512 h 4608512"/>
                    <a:gd name="connsiteX5" fmla="*/ 0 w 1188132"/>
                    <a:gd name="connsiteY5" fmla="*/ 4608512 h 4608512"/>
                    <a:gd name="connsiteX6" fmla="*/ 389402 w 1188132"/>
                    <a:gd name="connsiteY6" fmla="*/ 627965 h 4608512"/>
                    <a:gd name="connsiteX0" fmla="*/ 0 w 1188132"/>
                    <a:gd name="connsiteY0" fmla="*/ 4608512 h 4608512"/>
                    <a:gd name="connsiteX1" fmla="*/ 396044 w 1188132"/>
                    <a:gd name="connsiteY1" fmla="*/ 0 h 4608512"/>
                    <a:gd name="connsiteX2" fmla="*/ 1188132 w 1188132"/>
                    <a:gd name="connsiteY2" fmla="*/ 792088 h 4608512"/>
                    <a:gd name="connsiteX3" fmla="*/ 792088 w 1188132"/>
                    <a:gd name="connsiteY3" fmla="*/ 792088 h 4608512"/>
                    <a:gd name="connsiteX4" fmla="*/ 792088 w 1188132"/>
                    <a:gd name="connsiteY4" fmla="*/ 4608512 h 4608512"/>
                    <a:gd name="connsiteX5" fmla="*/ 0 w 1188132"/>
                    <a:gd name="connsiteY5" fmla="*/ 4608512 h 4608512"/>
                    <a:gd name="connsiteX0" fmla="*/ 2540 w 792088"/>
                    <a:gd name="connsiteY0" fmla="*/ 4620235 h 4620235"/>
                    <a:gd name="connsiteX1" fmla="*/ 0 w 792088"/>
                    <a:gd name="connsiteY1" fmla="*/ 0 h 4620235"/>
                    <a:gd name="connsiteX2" fmla="*/ 792088 w 792088"/>
                    <a:gd name="connsiteY2" fmla="*/ 792088 h 4620235"/>
                    <a:gd name="connsiteX3" fmla="*/ 396044 w 792088"/>
                    <a:gd name="connsiteY3" fmla="*/ 792088 h 4620235"/>
                    <a:gd name="connsiteX4" fmla="*/ 396044 w 792088"/>
                    <a:gd name="connsiteY4" fmla="*/ 4608512 h 4620235"/>
                    <a:gd name="connsiteX5" fmla="*/ 2540 w 792088"/>
                    <a:gd name="connsiteY5" fmla="*/ 4620235 h 4620235"/>
                    <a:gd name="connsiteX0" fmla="*/ 2540 w 792088"/>
                    <a:gd name="connsiteY0" fmla="*/ 4585066 h 4608512"/>
                    <a:gd name="connsiteX1" fmla="*/ 0 w 792088"/>
                    <a:gd name="connsiteY1" fmla="*/ 0 h 4608512"/>
                    <a:gd name="connsiteX2" fmla="*/ 792088 w 792088"/>
                    <a:gd name="connsiteY2" fmla="*/ 792088 h 4608512"/>
                    <a:gd name="connsiteX3" fmla="*/ 396044 w 792088"/>
                    <a:gd name="connsiteY3" fmla="*/ 792088 h 4608512"/>
                    <a:gd name="connsiteX4" fmla="*/ 396044 w 792088"/>
                    <a:gd name="connsiteY4" fmla="*/ 4608512 h 4608512"/>
                    <a:gd name="connsiteX5" fmla="*/ 2540 w 792088"/>
                    <a:gd name="connsiteY5" fmla="*/ 4585066 h 4608512"/>
                    <a:gd name="connsiteX0" fmla="*/ 2540 w 792088"/>
                    <a:gd name="connsiteY0" fmla="*/ 4608512 h 4608512"/>
                    <a:gd name="connsiteX1" fmla="*/ 0 w 792088"/>
                    <a:gd name="connsiteY1" fmla="*/ 0 h 4608512"/>
                    <a:gd name="connsiteX2" fmla="*/ 792088 w 792088"/>
                    <a:gd name="connsiteY2" fmla="*/ 792088 h 4608512"/>
                    <a:gd name="connsiteX3" fmla="*/ 396044 w 792088"/>
                    <a:gd name="connsiteY3" fmla="*/ 792088 h 4608512"/>
                    <a:gd name="connsiteX4" fmla="*/ 396044 w 792088"/>
                    <a:gd name="connsiteY4" fmla="*/ 4608512 h 4608512"/>
                    <a:gd name="connsiteX5" fmla="*/ 2540 w 792088"/>
                    <a:gd name="connsiteY5" fmla="*/ 4608512 h 4608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088" h="4608512">
                      <a:moveTo>
                        <a:pt x="2540" y="4608512"/>
                      </a:moveTo>
                      <a:cubicBezTo>
                        <a:pt x="1693" y="3068434"/>
                        <a:pt x="847" y="1540078"/>
                        <a:pt x="0" y="0"/>
                      </a:cubicBezTo>
                      <a:lnTo>
                        <a:pt x="792088" y="792088"/>
                      </a:lnTo>
                      <a:lnTo>
                        <a:pt x="396044" y="792088"/>
                      </a:lnTo>
                      <a:lnTo>
                        <a:pt x="396044" y="4608512"/>
                      </a:lnTo>
                      <a:lnTo>
                        <a:pt x="2540" y="4608512"/>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6">
                    <a:solidFill>
                      <a:srgbClr val="0070C0"/>
                    </a:solidFill>
                  </a:endParaRPr>
                </a:p>
              </p:txBody>
            </p:sp>
            <p:sp>
              <p:nvSpPr>
                <p:cNvPr id="7" name="TextBox 6"/>
                <p:cNvSpPr txBox="1"/>
                <p:nvPr/>
              </p:nvSpPr>
              <p:spPr>
                <a:xfrm rot="16200000">
                  <a:off x="816071" y="3491506"/>
                  <a:ext cx="1528707" cy="309338"/>
                </a:xfrm>
                <a:prstGeom prst="rect">
                  <a:avLst/>
                </a:prstGeom>
              </p:spPr>
              <p:txBody>
                <a:bodyPr vert="horz" wrap="square" lIns="133189" tIns="66594" rIns="133189" bIns="66594" rtlCol="0" anchor="ctr" anchorCtr="0">
                  <a:noAutofit/>
                </a:bodyPr>
                <a:lstStyle/>
                <a:p>
                  <a:pPr defTabSz="416214">
                    <a:spcBef>
                      <a:spcPct val="20000"/>
                    </a:spcBef>
                  </a:pPr>
                  <a:r>
                    <a:rPr lang="en-US" sz="1836" b="1" dirty="0">
                      <a:solidFill>
                        <a:srgbClr val="FFFFFF"/>
                      </a:solidFill>
                      <a:latin typeface="Segoe UI Light" pitchFamily="34" charset="0"/>
                      <a:cs typeface="Arial Bold"/>
                    </a:rPr>
                    <a:t>Volume</a:t>
                  </a:r>
                </a:p>
              </p:txBody>
            </p:sp>
            <p:sp>
              <p:nvSpPr>
                <p:cNvPr id="5" name="矩形 4"/>
                <p:cNvSpPr/>
                <p:nvPr/>
              </p:nvSpPr>
              <p:spPr>
                <a:xfrm rot="16200000">
                  <a:off x="1486632" y="4081449"/>
                  <a:ext cx="184779" cy="374944"/>
                </a:xfrm>
                <a:prstGeom prst="rect">
                  <a:avLst/>
                </a:prstGeom>
              </p:spPr>
              <p:txBody>
                <a:bodyPr wrap="none">
                  <a:spAutoFit/>
                </a:bodyPr>
                <a:lstStyle/>
                <a:p>
                  <a:endParaRPr lang="zh-CN" altLang="en-US" sz="1836" dirty="0">
                    <a:solidFill>
                      <a:prstClr val="white"/>
                    </a:solidFill>
                    <a:latin typeface="微软雅黑" pitchFamily="34" charset="-122"/>
                    <a:ea typeface="微软雅黑" pitchFamily="34" charset="-122"/>
                  </a:endParaRPr>
                </a:p>
              </p:txBody>
            </p:sp>
          </p:grpSp>
        </p:grpSp>
      </p:grpSp>
      <p:sp>
        <p:nvSpPr>
          <p:cNvPr id="49" name="TextBox 48"/>
          <p:cNvSpPr txBox="1"/>
          <p:nvPr/>
        </p:nvSpPr>
        <p:spPr>
          <a:xfrm>
            <a:off x="3333182" y="6513630"/>
            <a:ext cx="829230" cy="478442"/>
          </a:xfrm>
          <a:prstGeom prst="rect">
            <a:avLst/>
          </a:prstGeom>
          <a:noFill/>
        </p:spPr>
        <p:txBody>
          <a:bodyPr wrap="none" rtlCol="0">
            <a:spAutoFit/>
          </a:bodyPr>
          <a:lstStyle/>
          <a:p>
            <a:pPr algn="r"/>
            <a:r>
              <a:rPr lang="en-US" altLang="zh-CN" sz="1224" dirty="0">
                <a:solidFill>
                  <a:srgbClr val="404040"/>
                </a:solidFill>
              </a:rPr>
              <a:t>1980</a:t>
            </a:r>
          </a:p>
          <a:p>
            <a:pPr algn="r"/>
            <a:r>
              <a:rPr lang="en-US" altLang="zh-CN" sz="1224" dirty="0">
                <a:solidFill>
                  <a:srgbClr val="FF8C00">
                    <a:lumMod val="50000"/>
                  </a:srgbClr>
                </a:solidFill>
              </a:rPr>
              <a:t>190,000$</a:t>
            </a:r>
            <a:endParaRPr lang="en-US" sz="1224" dirty="0">
              <a:solidFill>
                <a:srgbClr val="FF8C00">
                  <a:lumMod val="50000"/>
                </a:srgbClr>
              </a:solidFill>
            </a:endParaRPr>
          </a:p>
        </p:txBody>
      </p:sp>
      <p:sp>
        <p:nvSpPr>
          <p:cNvPr id="50" name="TextBox 49"/>
          <p:cNvSpPr txBox="1"/>
          <p:nvPr/>
        </p:nvSpPr>
        <p:spPr>
          <a:xfrm>
            <a:off x="8952966" y="6508479"/>
            <a:ext cx="569278" cy="478442"/>
          </a:xfrm>
          <a:prstGeom prst="rect">
            <a:avLst/>
          </a:prstGeom>
          <a:noFill/>
        </p:spPr>
        <p:txBody>
          <a:bodyPr wrap="none" rtlCol="0">
            <a:spAutoFit/>
          </a:bodyPr>
          <a:lstStyle/>
          <a:p>
            <a:pPr algn="r"/>
            <a:r>
              <a:rPr lang="en-US" altLang="zh-CN" sz="1224" dirty="0">
                <a:solidFill>
                  <a:srgbClr val="404040"/>
                </a:solidFill>
              </a:rPr>
              <a:t>2010</a:t>
            </a:r>
          </a:p>
          <a:p>
            <a:pPr algn="r"/>
            <a:r>
              <a:rPr lang="en-US" altLang="zh-CN" sz="1224" dirty="0">
                <a:solidFill>
                  <a:srgbClr val="FF8C00">
                    <a:lumMod val="50000"/>
                  </a:srgbClr>
                </a:solidFill>
              </a:rPr>
              <a:t>0.07$</a:t>
            </a:r>
            <a:endParaRPr lang="en-US" sz="1224" dirty="0">
              <a:solidFill>
                <a:srgbClr val="FF8C00">
                  <a:lumMod val="50000"/>
                </a:srgbClr>
              </a:solidFill>
            </a:endParaRPr>
          </a:p>
        </p:txBody>
      </p:sp>
      <p:sp>
        <p:nvSpPr>
          <p:cNvPr id="51" name="TextBox 50"/>
          <p:cNvSpPr txBox="1"/>
          <p:nvPr/>
        </p:nvSpPr>
        <p:spPr>
          <a:xfrm>
            <a:off x="5195199" y="6502370"/>
            <a:ext cx="655928" cy="478442"/>
          </a:xfrm>
          <a:prstGeom prst="rect">
            <a:avLst/>
          </a:prstGeom>
          <a:noFill/>
        </p:spPr>
        <p:txBody>
          <a:bodyPr wrap="none" rtlCol="0">
            <a:spAutoFit/>
          </a:bodyPr>
          <a:lstStyle/>
          <a:p>
            <a:pPr algn="r"/>
            <a:r>
              <a:rPr lang="en-US" altLang="zh-CN" sz="1224" dirty="0">
                <a:solidFill>
                  <a:srgbClr val="404040"/>
                </a:solidFill>
              </a:rPr>
              <a:t>1990</a:t>
            </a:r>
          </a:p>
          <a:p>
            <a:pPr algn="r"/>
            <a:r>
              <a:rPr lang="en-US" altLang="zh-CN" sz="1224" dirty="0">
                <a:solidFill>
                  <a:srgbClr val="FF8C00">
                    <a:lumMod val="50000"/>
                  </a:srgbClr>
                </a:solidFill>
              </a:rPr>
              <a:t>9,000$</a:t>
            </a:r>
            <a:endParaRPr lang="en-US" sz="1224" dirty="0">
              <a:solidFill>
                <a:srgbClr val="FF8C00">
                  <a:lumMod val="50000"/>
                </a:srgbClr>
              </a:solidFill>
            </a:endParaRPr>
          </a:p>
        </p:txBody>
      </p:sp>
      <p:sp>
        <p:nvSpPr>
          <p:cNvPr id="52" name="TextBox 51"/>
          <p:cNvSpPr txBox="1"/>
          <p:nvPr/>
        </p:nvSpPr>
        <p:spPr>
          <a:xfrm>
            <a:off x="7225162" y="6507580"/>
            <a:ext cx="534946" cy="478442"/>
          </a:xfrm>
          <a:prstGeom prst="rect">
            <a:avLst/>
          </a:prstGeom>
          <a:noFill/>
        </p:spPr>
        <p:txBody>
          <a:bodyPr wrap="none" rtlCol="0">
            <a:spAutoFit/>
          </a:bodyPr>
          <a:lstStyle/>
          <a:p>
            <a:pPr algn="r"/>
            <a:r>
              <a:rPr lang="en-US" altLang="zh-CN" sz="1224" dirty="0">
                <a:solidFill>
                  <a:srgbClr val="404040"/>
                </a:solidFill>
              </a:rPr>
              <a:t>2000</a:t>
            </a:r>
          </a:p>
          <a:p>
            <a:pPr algn="r"/>
            <a:r>
              <a:rPr lang="en-US" altLang="zh-CN" sz="1224" dirty="0">
                <a:solidFill>
                  <a:srgbClr val="FF8C00">
                    <a:lumMod val="50000"/>
                  </a:srgbClr>
                </a:solidFill>
              </a:rPr>
              <a:t>15$</a:t>
            </a:r>
            <a:endParaRPr lang="en-US" sz="1224" dirty="0">
              <a:solidFill>
                <a:srgbClr val="FF8C00">
                  <a:lumMod val="50000"/>
                </a:srgbClr>
              </a:solidFill>
            </a:endParaRPr>
          </a:p>
        </p:txBody>
      </p:sp>
      <p:sp>
        <p:nvSpPr>
          <p:cNvPr id="53" name="TextBox 52"/>
          <p:cNvSpPr txBox="1"/>
          <p:nvPr/>
        </p:nvSpPr>
        <p:spPr>
          <a:xfrm>
            <a:off x="2375743" y="6580823"/>
            <a:ext cx="1199897" cy="318286"/>
          </a:xfrm>
          <a:prstGeom prst="rect">
            <a:avLst/>
          </a:prstGeom>
          <a:noFill/>
        </p:spPr>
        <p:txBody>
          <a:bodyPr wrap="none" rtlCol="0">
            <a:spAutoFit/>
          </a:bodyPr>
          <a:lstStyle/>
          <a:p>
            <a:r>
              <a:rPr lang="en-US" altLang="zh-CN" sz="1428" b="1" dirty="0">
                <a:solidFill>
                  <a:srgbClr val="404040"/>
                </a:solidFill>
              </a:rPr>
              <a:t>Storage/GB</a:t>
            </a:r>
            <a:endParaRPr lang="en-US" sz="1428" b="1" dirty="0">
              <a:solidFill>
                <a:srgbClr val="404040"/>
              </a:solidFill>
            </a:endParaRPr>
          </a:p>
        </p:txBody>
      </p:sp>
      <p:grpSp>
        <p:nvGrpSpPr>
          <p:cNvPr id="46" name="Group 45"/>
          <p:cNvGrpSpPr/>
          <p:nvPr/>
        </p:nvGrpSpPr>
        <p:grpSpPr>
          <a:xfrm>
            <a:off x="3868719" y="3489456"/>
            <a:ext cx="2124990" cy="3016863"/>
            <a:chOff x="3868719" y="3489456"/>
            <a:chExt cx="2124990" cy="3016863"/>
          </a:xfrm>
        </p:grpSpPr>
        <p:grpSp>
          <p:nvGrpSpPr>
            <p:cNvPr id="19" name="组合 18"/>
            <p:cNvGrpSpPr/>
            <p:nvPr/>
          </p:nvGrpSpPr>
          <p:grpSpPr>
            <a:xfrm>
              <a:off x="3868720" y="3489456"/>
              <a:ext cx="2124989" cy="1783678"/>
              <a:chOff x="2272945" y="3750273"/>
              <a:chExt cx="2084055" cy="1749317"/>
            </a:xfrm>
          </p:grpSpPr>
          <p:sp>
            <p:nvSpPr>
              <p:cNvPr id="14" name="矩形 13"/>
              <p:cNvSpPr/>
              <p:nvPr/>
            </p:nvSpPr>
            <p:spPr>
              <a:xfrm>
                <a:off x="2272945" y="3750273"/>
                <a:ext cx="2078707" cy="1749317"/>
              </a:xfrm>
              <a:prstGeom prst="rect">
                <a:avLst/>
              </a:prstGeom>
              <a:solidFill>
                <a:srgbClr val="86B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2" tIns="46617" rIns="93232" bIns="46617" numCol="1" rtlCol="0" anchor="t" anchorCtr="0" compatLnSpc="1">
                <a:prstTxWarp prst="textNoShape">
                  <a:avLst/>
                </a:prstTxWarp>
              </a:bodyPr>
              <a:lstStyle/>
              <a:p>
                <a:pPr defTabSz="832426">
                  <a:defRPr/>
                </a:pPr>
                <a:r>
                  <a:rPr lang="en-US" altLang="zh-CN" sz="2243" kern="0" dirty="0">
                    <a:solidFill>
                      <a:prstClr val="white"/>
                    </a:solidFill>
                    <a:latin typeface="Segoe UI Light" pitchFamily="34" charset="0"/>
                    <a:cs typeface="Arial"/>
                  </a:rPr>
                  <a:t>   ERP / CRM</a:t>
                </a:r>
              </a:p>
            </p:txBody>
          </p:sp>
          <p:sp>
            <p:nvSpPr>
              <p:cNvPr id="20" name="TextBox 19"/>
              <p:cNvSpPr txBox="1"/>
              <p:nvPr/>
            </p:nvSpPr>
            <p:spPr>
              <a:xfrm>
                <a:off x="3224565" y="5060675"/>
                <a:ext cx="1132435" cy="290654"/>
              </a:xfrm>
              <a:prstGeom prst="rect">
                <a:avLst/>
              </a:prstGeom>
              <a:noFill/>
            </p:spPr>
            <p:txBody>
              <a:bodyPr wrap="square" rtlCol="0">
                <a:spAutoFit/>
              </a:bodyPr>
              <a:lstStyle/>
              <a:p>
                <a:pPr defTabSz="832426">
                  <a:defRPr/>
                </a:pPr>
                <a:r>
                  <a:rPr lang="en-US" sz="1326" kern="0" dirty="0">
                    <a:solidFill>
                      <a:srgbClr val="FFFFFF"/>
                    </a:solidFill>
                    <a:latin typeface="Segoe UI Light" pitchFamily="34" charset="0"/>
                    <a:cs typeface="Arial"/>
                  </a:rPr>
                  <a:t>Sales Pipeline</a:t>
                </a:r>
              </a:p>
            </p:txBody>
          </p:sp>
          <p:sp>
            <p:nvSpPr>
              <p:cNvPr id="21" name="TextBox 20"/>
              <p:cNvSpPr txBox="1"/>
              <p:nvPr/>
            </p:nvSpPr>
            <p:spPr>
              <a:xfrm>
                <a:off x="2336670" y="4253115"/>
                <a:ext cx="879911" cy="296440"/>
              </a:xfrm>
              <a:prstGeom prst="rect">
                <a:avLst/>
              </a:prstGeom>
              <a:noFill/>
            </p:spPr>
            <p:txBody>
              <a:bodyPr wrap="square" rtlCol="0">
                <a:spAutoFit/>
              </a:bodyPr>
              <a:lstStyle/>
              <a:p>
                <a:pPr defTabSz="832426">
                  <a:defRPr/>
                </a:pPr>
                <a:r>
                  <a:rPr lang="en-US" sz="1326" kern="0" dirty="0">
                    <a:solidFill>
                      <a:srgbClr val="FFFFFF"/>
                    </a:solidFill>
                    <a:latin typeface="Segoe UI Light" pitchFamily="34" charset="0"/>
                    <a:cs typeface="Arial"/>
                  </a:rPr>
                  <a:t>Payables</a:t>
                </a:r>
              </a:p>
            </p:txBody>
          </p:sp>
          <p:sp>
            <p:nvSpPr>
              <p:cNvPr id="30" name="TextBox 29"/>
              <p:cNvSpPr txBox="1"/>
              <p:nvPr/>
            </p:nvSpPr>
            <p:spPr>
              <a:xfrm>
                <a:off x="2403390" y="4676886"/>
                <a:ext cx="746469" cy="296440"/>
              </a:xfrm>
              <a:prstGeom prst="rect">
                <a:avLst/>
              </a:prstGeom>
              <a:noFill/>
            </p:spPr>
            <p:txBody>
              <a:bodyPr wrap="square" rtlCol="0">
                <a:spAutoFit/>
              </a:bodyPr>
              <a:lstStyle/>
              <a:p>
                <a:pPr defTabSz="832426">
                  <a:defRPr/>
                </a:pPr>
                <a:r>
                  <a:rPr lang="en-US" sz="1326" kern="0" dirty="0">
                    <a:solidFill>
                      <a:srgbClr val="FFFFFF"/>
                    </a:solidFill>
                    <a:latin typeface="Segoe UI Light" pitchFamily="34" charset="0"/>
                    <a:cs typeface="Arial"/>
                  </a:rPr>
                  <a:t>Payroll</a:t>
                </a:r>
              </a:p>
            </p:txBody>
          </p:sp>
          <p:sp>
            <p:nvSpPr>
              <p:cNvPr id="31" name="TextBox 30"/>
              <p:cNvSpPr txBox="1"/>
              <p:nvPr/>
            </p:nvSpPr>
            <p:spPr>
              <a:xfrm>
                <a:off x="2333398" y="5060677"/>
                <a:ext cx="886452" cy="296440"/>
              </a:xfrm>
              <a:prstGeom prst="rect">
                <a:avLst/>
              </a:prstGeom>
              <a:noFill/>
            </p:spPr>
            <p:txBody>
              <a:bodyPr wrap="square" rtlCol="0">
                <a:spAutoFit/>
              </a:bodyPr>
              <a:lstStyle/>
              <a:p>
                <a:pPr defTabSz="832426">
                  <a:defRPr/>
                </a:pPr>
                <a:r>
                  <a:rPr lang="en-US" sz="1326" kern="0" dirty="0">
                    <a:solidFill>
                      <a:srgbClr val="FFFFFF"/>
                    </a:solidFill>
                    <a:latin typeface="Segoe UI Light" pitchFamily="34" charset="0"/>
                    <a:cs typeface="Arial"/>
                  </a:rPr>
                  <a:t>Inventory</a:t>
                </a:r>
              </a:p>
            </p:txBody>
          </p:sp>
          <p:sp>
            <p:nvSpPr>
              <p:cNvPr id="32" name="TextBox 31"/>
              <p:cNvSpPr txBox="1"/>
              <p:nvPr/>
            </p:nvSpPr>
            <p:spPr>
              <a:xfrm>
                <a:off x="3347556" y="4248759"/>
                <a:ext cx="886452" cy="296440"/>
              </a:xfrm>
              <a:prstGeom prst="rect">
                <a:avLst/>
              </a:prstGeom>
              <a:noFill/>
            </p:spPr>
            <p:txBody>
              <a:bodyPr wrap="square" rtlCol="0">
                <a:spAutoFit/>
              </a:bodyPr>
              <a:lstStyle/>
              <a:p>
                <a:pPr defTabSz="832426">
                  <a:defRPr/>
                </a:pPr>
                <a:r>
                  <a:rPr lang="en-US" sz="1326" kern="0" dirty="0">
                    <a:solidFill>
                      <a:srgbClr val="FFFFFF"/>
                    </a:solidFill>
                    <a:latin typeface="Segoe UI Light" pitchFamily="34" charset="0"/>
                    <a:cs typeface="Arial"/>
                  </a:rPr>
                  <a:t>Contacts</a:t>
                </a:r>
              </a:p>
            </p:txBody>
          </p:sp>
          <p:sp>
            <p:nvSpPr>
              <p:cNvPr id="33" name="TextBox 32"/>
              <p:cNvSpPr txBox="1"/>
              <p:nvPr/>
            </p:nvSpPr>
            <p:spPr>
              <a:xfrm>
                <a:off x="3229698" y="4676885"/>
                <a:ext cx="1122170" cy="290654"/>
              </a:xfrm>
              <a:prstGeom prst="rect">
                <a:avLst/>
              </a:prstGeom>
              <a:noFill/>
            </p:spPr>
            <p:txBody>
              <a:bodyPr wrap="square" rtlCol="0">
                <a:spAutoFit/>
              </a:bodyPr>
              <a:lstStyle/>
              <a:p>
                <a:pPr defTabSz="832426">
                  <a:defRPr/>
                </a:pPr>
                <a:r>
                  <a:rPr lang="en-US" sz="1326" kern="0" dirty="0">
                    <a:solidFill>
                      <a:srgbClr val="FFFFFF"/>
                    </a:solidFill>
                    <a:latin typeface="Segoe UI Light" pitchFamily="34" charset="0"/>
                    <a:cs typeface="Arial"/>
                  </a:rPr>
                  <a:t>Deal Tracking</a:t>
                </a:r>
              </a:p>
            </p:txBody>
          </p:sp>
        </p:grpSp>
        <p:sp>
          <p:nvSpPr>
            <p:cNvPr id="63" name="矩形 13"/>
            <p:cNvSpPr/>
            <p:nvPr/>
          </p:nvSpPr>
          <p:spPr>
            <a:xfrm>
              <a:off x="3868719" y="5920499"/>
              <a:ext cx="2124989" cy="585820"/>
            </a:xfrm>
            <a:prstGeom prst="rect">
              <a:avLst/>
            </a:prstGeom>
            <a:solidFill>
              <a:srgbClr val="86B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2" tIns="46617" rIns="93232" bIns="46617" numCol="1" rtlCol="0" anchor="t" anchorCtr="0" compatLnSpc="1">
              <a:prstTxWarp prst="textNoShape">
                <a:avLst/>
              </a:prstTxWarp>
            </a:bodyPr>
            <a:lstStyle/>
            <a:p>
              <a:pPr defTabSz="832426">
                <a:defRPr/>
              </a:pPr>
              <a:r>
                <a:rPr lang="en-US" altLang="zh-CN" sz="2243" kern="0" dirty="0">
                  <a:solidFill>
                    <a:prstClr val="white"/>
                  </a:solidFill>
                  <a:latin typeface="Segoe UI Light" pitchFamily="34" charset="0"/>
                  <a:cs typeface="Arial"/>
                </a:rPr>
                <a:t>   ERP / CRM</a:t>
              </a:r>
            </a:p>
          </p:txBody>
        </p:sp>
      </p:grpSp>
      <p:sp>
        <p:nvSpPr>
          <p:cNvPr id="71" name="矩形 14"/>
          <p:cNvSpPr/>
          <p:nvPr/>
        </p:nvSpPr>
        <p:spPr>
          <a:xfrm>
            <a:off x="5988256" y="5920498"/>
            <a:ext cx="1632335" cy="587988"/>
          </a:xfrm>
          <a:prstGeom prst="rect">
            <a:avLst/>
          </a:prstGeom>
          <a:solidFill>
            <a:srgbClr val="00A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2" tIns="46617" rIns="93232" bIns="46617" numCol="1" rtlCol="0" anchor="t" anchorCtr="0" compatLnSpc="1">
            <a:prstTxWarp prst="textNoShape">
              <a:avLst/>
            </a:prstTxWarp>
          </a:bodyPr>
          <a:lstStyle/>
          <a:p>
            <a:pPr defTabSz="832426">
              <a:defRPr/>
            </a:pPr>
            <a:r>
              <a:rPr lang="en-US" altLang="zh-CN" sz="3263" kern="0" dirty="0">
                <a:solidFill>
                  <a:prstClr val="white"/>
                </a:solidFill>
                <a:latin typeface="Segoe UI Light" pitchFamily="34" charset="0"/>
                <a:cs typeface="Arial"/>
              </a:rPr>
              <a:t>  WEB 2.0</a:t>
            </a:r>
          </a:p>
        </p:txBody>
      </p:sp>
      <p:sp>
        <p:nvSpPr>
          <p:cNvPr id="81" name="矩形 16"/>
          <p:cNvSpPr/>
          <p:nvPr/>
        </p:nvSpPr>
        <p:spPr>
          <a:xfrm>
            <a:off x="7620593" y="5920201"/>
            <a:ext cx="2317712" cy="582166"/>
          </a:xfrm>
          <a:prstGeom prst="rect">
            <a:avLst/>
          </a:prstGeom>
          <a:solidFill>
            <a:srgbClr val="0071B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2" tIns="46617" rIns="93232" bIns="46617" numCol="1" rtlCol="0" anchor="t" anchorCtr="0" compatLnSpc="1">
            <a:prstTxWarp prst="textNoShape">
              <a:avLst/>
            </a:prstTxWarp>
          </a:bodyPr>
          <a:lstStyle/>
          <a:p>
            <a:pPr defTabSz="832426">
              <a:defRPr/>
            </a:pPr>
            <a:r>
              <a:rPr lang="zh-CN" altLang="en-US" sz="2040" b="1" kern="0" dirty="0">
                <a:solidFill>
                  <a:prstClr val="white"/>
                </a:solidFill>
                <a:latin typeface="Segoe UI Light" pitchFamily="34" charset="0"/>
                <a:cs typeface="Arial"/>
              </a:rPr>
              <a:t>   </a:t>
            </a:r>
            <a:r>
              <a:rPr lang="en-US" altLang="zh-CN" sz="2040" b="1" kern="0" dirty="0">
                <a:solidFill>
                  <a:prstClr val="white"/>
                </a:solidFill>
                <a:latin typeface="Segoe UI Light" pitchFamily="34" charset="0"/>
                <a:cs typeface="Arial"/>
              </a:rPr>
              <a:t>Internet of things</a:t>
            </a:r>
            <a:endParaRPr lang="en-US" altLang="zh-CN" sz="1632" b="1" kern="0" dirty="0">
              <a:solidFill>
                <a:prstClr val="white"/>
              </a:solidFill>
              <a:latin typeface="Segoe UI Light" pitchFamily="34" charset="0"/>
              <a:cs typeface="Arial"/>
            </a:endParaRPr>
          </a:p>
        </p:txBody>
      </p:sp>
      <p:sp>
        <p:nvSpPr>
          <p:cNvPr id="2" name="Title 1"/>
          <p:cNvSpPr>
            <a:spLocks noGrp="1"/>
          </p:cNvSpPr>
          <p:nvPr>
            <p:ph type="title" idx="4294967295"/>
          </p:nvPr>
        </p:nvSpPr>
        <p:spPr>
          <a:xfrm>
            <a:off x="0" y="233363"/>
            <a:ext cx="11374438" cy="762000"/>
          </a:xfrm>
        </p:spPr>
        <p:txBody>
          <a:bodyPr/>
          <a:lstStyle/>
          <a:p>
            <a:r>
              <a:rPr lang="en-US" dirty="0" smtClean="0"/>
              <a:t>What is Big Data?</a:t>
            </a:r>
            <a:endParaRPr lang="en-US" dirty="0"/>
          </a:p>
        </p:txBody>
      </p:sp>
      <p:sp>
        <p:nvSpPr>
          <p:cNvPr id="57" name="TextBox 56"/>
          <p:cNvSpPr txBox="1"/>
          <p:nvPr/>
        </p:nvSpPr>
        <p:spPr>
          <a:xfrm>
            <a:off x="10554707" y="6516083"/>
            <a:ext cx="729687" cy="469103"/>
          </a:xfrm>
          <a:prstGeom prst="rect">
            <a:avLst/>
          </a:prstGeom>
          <a:noFill/>
        </p:spPr>
        <p:txBody>
          <a:bodyPr wrap="none" rtlCol="0">
            <a:spAutoFit/>
          </a:bodyPr>
          <a:lstStyle/>
          <a:p>
            <a:pPr algn="r"/>
            <a:r>
              <a:rPr lang="en-US" altLang="zh-CN" sz="1224" dirty="0" smtClean="0">
                <a:solidFill>
                  <a:srgbClr val="404040"/>
                </a:solidFill>
              </a:rPr>
              <a:t>2014</a:t>
            </a:r>
            <a:endParaRPr lang="en-US" altLang="zh-CN" sz="1224" dirty="0">
              <a:solidFill>
                <a:srgbClr val="404040"/>
              </a:solidFill>
            </a:endParaRPr>
          </a:p>
          <a:p>
            <a:pPr algn="r"/>
            <a:r>
              <a:rPr lang="en-US" sz="1224" dirty="0" smtClean="0">
                <a:solidFill>
                  <a:srgbClr val="FF8C00">
                    <a:lumMod val="50000"/>
                  </a:srgbClr>
                </a:solidFill>
              </a:rPr>
              <a:t>Lim-&gt; 0</a:t>
            </a:r>
            <a:endParaRPr lang="en-US" sz="1224" dirty="0">
              <a:solidFill>
                <a:srgbClr val="FF8C00">
                  <a:lumMod val="50000"/>
                </a:srgbClr>
              </a:solidFill>
            </a:endParaRPr>
          </a:p>
        </p:txBody>
      </p:sp>
      <p:sp>
        <p:nvSpPr>
          <p:cNvPr id="58" name="TextBox 57"/>
          <p:cNvSpPr txBox="1"/>
          <p:nvPr/>
        </p:nvSpPr>
        <p:spPr>
          <a:xfrm>
            <a:off x="1918179" y="1383507"/>
            <a:ext cx="1040670" cy="327782"/>
          </a:xfrm>
          <a:prstGeom prst="rect">
            <a:avLst/>
          </a:prstGeom>
          <a:noFill/>
          <a:ln>
            <a:noFill/>
          </a:ln>
        </p:spPr>
        <p:txBody>
          <a:bodyPr wrap="none" rtlCol="0">
            <a:spAutoFit/>
          </a:bodyPr>
          <a:lstStyle/>
          <a:p>
            <a:pPr defTabSz="832426">
              <a:defRPr/>
            </a:pPr>
            <a:r>
              <a:rPr lang="en-US" sz="1530" kern="0" dirty="0" err="1" smtClean="0">
                <a:solidFill>
                  <a:prstClr val="black">
                    <a:lumMod val="65000"/>
                    <a:lumOff val="35000"/>
                  </a:prstClr>
                </a:solidFill>
                <a:latin typeface="Segoe UI Light" pitchFamily="34" charset="0"/>
                <a:cs typeface="Arial"/>
              </a:rPr>
              <a:t>Zettabytes</a:t>
            </a:r>
            <a:endParaRPr lang="en-US" sz="1530" kern="0" dirty="0">
              <a:solidFill>
                <a:prstClr val="black">
                  <a:lumMod val="65000"/>
                  <a:lumOff val="35000"/>
                </a:prstClr>
              </a:solidFill>
              <a:latin typeface="Segoe UI Light" pitchFamily="34" charset="0"/>
              <a:cs typeface="Arial"/>
            </a:endParaRPr>
          </a:p>
        </p:txBody>
      </p:sp>
    </p:spTree>
    <p:extLst>
      <p:ext uri="{BB962C8B-B14F-4D97-AF65-F5344CB8AC3E}">
        <p14:creationId xmlns:p14="http://schemas.microsoft.com/office/powerpoint/2010/main" val="12390118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8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73050" y="6079032"/>
            <a:ext cx="118887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404040">
                        <a:lumMod val="75000"/>
                        <a:lumOff val="25000"/>
                      </a:srgbClr>
                    </a:gs>
                    <a:gs pos="100000">
                      <a:srgbClr val="404040">
                        <a:lumMod val="75000"/>
                        <a:lumOff val="25000"/>
                      </a:srgbClr>
                    </a:gs>
                  </a:gsLst>
                  <a:lin ang="5400000" scaled="0"/>
                </a:gradFill>
                <a:cs typeface="Segoe UI" pitchFamily="34" charset="0"/>
              </a:rPr>
              <a:t>© </a:t>
            </a:r>
            <a:r>
              <a:rPr lang="en-US" sz="700" dirty="0" smtClean="0">
                <a:gradFill>
                  <a:gsLst>
                    <a:gs pos="0">
                      <a:srgbClr val="404040">
                        <a:lumMod val="75000"/>
                        <a:lumOff val="25000"/>
                      </a:srgbClr>
                    </a:gs>
                    <a:gs pos="100000">
                      <a:srgbClr val="404040">
                        <a:lumMod val="75000"/>
                        <a:lumOff val="25000"/>
                      </a:srgbClr>
                    </a:gs>
                  </a:gsLst>
                  <a:lin ang="5400000" scaled="0"/>
                </a:gradFill>
                <a:cs typeface="Segoe UI" pitchFamily="34" charset="0"/>
              </a:rPr>
              <a:t>2014 </a:t>
            </a:r>
            <a:r>
              <a:rPr lang="en-US" sz="700" dirty="0">
                <a:gradFill>
                  <a:gsLst>
                    <a:gs pos="0">
                      <a:srgbClr val="404040">
                        <a:lumMod val="75000"/>
                        <a:lumOff val="25000"/>
                      </a:srgbClr>
                    </a:gs>
                    <a:gs pos="100000">
                      <a:srgbClr val="404040">
                        <a:lumMod val="75000"/>
                        <a:lumOff val="25000"/>
                      </a:srgbClr>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404040">
                        <a:lumMod val="75000"/>
                        <a:lumOff val="25000"/>
                      </a:srgbClr>
                    </a:gs>
                    <a:gs pos="100000">
                      <a:srgbClr val="404040">
                        <a:lumMod val="75000"/>
                        <a:lumOff val="25000"/>
                      </a:srgbClr>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232" y="3103733"/>
            <a:ext cx="3687046" cy="787059"/>
          </a:xfrm>
          <a:prstGeom prst="rect">
            <a:avLst/>
          </a:prstGeom>
        </p:spPr>
      </p:pic>
    </p:spTree>
    <p:extLst>
      <p:ext uri="{BB962C8B-B14F-4D97-AF65-F5344CB8AC3E}">
        <p14:creationId xmlns:p14="http://schemas.microsoft.com/office/powerpoint/2010/main" val="2199450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33363"/>
            <a:ext cx="11374438" cy="762000"/>
          </a:xfrm>
        </p:spPr>
        <p:txBody>
          <a:bodyPr/>
          <a:lstStyle/>
          <a:p>
            <a:r>
              <a:rPr lang="en-US" dirty="0" smtClean="0"/>
              <a:t>Solving </a:t>
            </a:r>
            <a:r>
              <a:rPr lang="en-US" b="1" dirty="0" smtClean="0"/>
              <a:t>Big </a:t>
            </a:r>
            <a:r>
              <a:rPr lang="en-US" dirty="0" smtClean="0"/>
              <a:t>Data Problems</a:t>
            </a:r>
            <a:endParaRPr lang="en-US" dirty="0"/>
          </a:p>
        </p:txBody>
      </p:sp>
      <p:sp>
        <p:nvSpPr>
          <p:cNvPr id="3" name="Text Placeholder 2"/>
          <p:cNvSpPr>
            <a:spLocks noGrp="1"/>
          </p:cNvSpPr>
          <p:nvPr>
            <p:ph type="body" sz="quarter" idx="4294967295"/>
          </p:nvPr>
        </p:nvSpPr>
        <p:spPr>
          <a:xfrm>
            <a:off x="1076325" y="777875"/>
            <a:ext cx="11360150" cy="7306616"/>
          </a:xfrm>
        </p:spPr>
        <p:txBody>
          <a:bodyPr numCol="1"/>
          <a:lstStyle/>
          <a:p>
            <a:pPr marL="571500" indent="-571500">
              <a:buFont typeface="Arial" panose="020B0604020202020204" pitchFamily="34" charset="0"/>
              <a:buChar char="•"/>
            </a:pPr>
            <a:endParaRPr lang="en-US" b="1" dirty="0" smtClean="0"/>
          </a:p>
          <a:p>
            <a:pPr marL="574738" indent="-571500">
              <a:buFont typeface="Arial" panose="020B0604020202020204" pitchFamily="34" charset="0"/>
              <a:buChar char="•"/>
            </a:pPr>
            <a:r>
              <a:rPr lang="en-US" b="1" dirty="0" smtClean="0"/>
              <a:t>The Great Data Divide</a:t>
            </a:r>
            <a:r>
              <a:rPr lang="en-US" dirty="0" smtClean="0"/>
              <a:t>: The have’s and have-not's</a:t>
            </a:r>
            <a:endParaRPr lang="en-US" dirty="0"/>
          </a:p>
          <a:p>
            <a:pPr marL="574738" indent="-571500">
              <a:buFont typeface="Arial" panose="020B0604020202020204" pitchFamily="34" charset="0"/>
              <a:buChar char="•"/>
            </a:pPr>
            <a:r>
              <a:rPr lang="en-US" b="1" dirty="0" smtClean="0"/>
              <a:t>Infrastructure</a:t>
            </a:r>
            <a:r>
              <a:rPr lang="en-US" dirty="0" smtClean="0"/>
              <a:t>: Distributed by design</a:t>
            </a:r>
            <a:endParaRPr lang="en-US" dirty="0"/>
          </a:p>
          <a:p>
            <a:pPr marL="574738" indent="-571500">
              <a:buFont typeface="Arial" panose="020B0604020202020204" pitchFamily="34" charset="0"/>
              <a:buChar char="•"/>
            </a:pPr>
            <a:r>
              <a:rPr lang="en-US" b="1" dirty="0" smtClean="0"/>
              <a:t>Strategy</a:t>
            </a:r>
            <a:r>
              <a:rPr lang="en-US" dirty="0" smtClean="0"/>
              <a:t>: Divide and Conquer</a:t>
            </a:r>
          </a:p>
          <a:p>
            <a:pPr marL="574738" indent="-571500">
              <a:buFont typeface="Arial" panose="020B0604020202020204" pitchFamily="34" charset="0"/>
              <a:buChar char="•"/>
            </a:pPr>
            <a:r>
              <a:rPr lang="en-US" b="1" dirty="0" smtClean="0"/>
              <a:t>Scalable Tools</a:t>
            </a:r>
            <a:r>
              <a:rPr lang="en-US" dirty="0" smtClean="0"/>
              <a:t>: </a:t>
            </a:r>
            <a:r>
              <a:rPr lang="en-US" dirty="0"/>
              <a:t>0, 1, </a:t>
            </a:r>
            <a:r>
              <a:rPr lang="en-US" dirty="0" smtClean="0"/>
              <a:t>∞</a:t>
            </a:r>
          </a:p>
          <a:p>
            <a:pPr marL="574738" indent="-571500">
              <a:buFont typeface="Arial" panose="020B0604020202020204" pitchFamily="34" charset="0"/>
              <a:buChar char="•"/>
            </a:pPr>
            <a:r>
              <a:rPr lang="en-US" dirty="0" smtClean="0"/>
              <a:t>The Data Scientist in Every </a:t>
            </a:r>
            <a:r>
              <a:rPr lang="en-US" b="1" dirty="0" smtClean="0"/>
              <a:t>Developer</a:t>
            </a:r>
          </a:p>
          <a:p>
            <a:pPr lvl="1"/>
            <a:r>
              <a:rPr lang="en-US" dirty="0" smtClean="0"/>
              <a:t>	</a:t>
            </a:r>
            <a:r>
              <a:rPr lang="en-US" sz="2800" dirty="0" smtClean="0"/>
              <a:t>Curiosity</a:t>
            </a:r>
            <a:r>
              <a:rPr lang="en-US" sz="2800" dirty="0"/>
              <a:t>, Creativity, Tenacity</a:t>
            </a:r>
          </a:p>
          <a:p>
            <a:pPr lvl="1"/>
            <a:r>
              <a:rPr lang="en-US" sz="2800" dirty="0" smtClean="0"/>
              <a:t>	Open </a:t>
            </a:r>
            <a:r>
              <a:rPr lang="en-US" sz="2800" dirty="0"/>
              <a:t>Mindedness</a:t>
            </a:r>
            <a:endParaRPr lang="en-US" sz="3200" dirty="0"/>
          </a:p>
          <a:p>
            <a:pPr lvl="1"/>
            <a:r>
              <a:rPr lang="en-US" sz="2800" dirty="0" smtClean="0"/>
              <a:t>	Turn </a:t>
            </a:r>
            <a:r>
              <a:rPr lang="en-US" sz="2800" dirty="0"/>
              <a:t>data into Hypothesis to be tested</a:t>
            </a:r>
          </a:p>
          <a:p>
            <a:pPr lvl="1"/>
            <a:endParaRPr lang="en-US" dirty="0"/>
          </a:p>
          <a:p>
            <a:pPr marL="0"/>
            <a:endParaRPr lang="en-US" dirty="0"/>
          </a:p>
          <a:p>
            <a:pPr marL="0"/>
            <a:endParaRPr lang="en-US" dirty="0" smtClean="0"/>
          </a:p>
        </p:txBody>
      </p:sp>
    </p:spTree>
    <p:extLst>
      <p:ext uri="{BB962C8B-B14F-4D97-AF65-F5344CB8AC3E}">
        <p14:creationId xmlns:p14="http://schemas.microsoft.com/office/powerpoint/2010/main" val="418018781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nvPr>
        </p:nvGraphicFramePr>
        <p:xfrm>
          <a:off x="2501" y="0"/>
          <a:ext cx="161910" cy="161910"/>
        </p:xfrm>
        <a:graphic>
          <a:graphicData uri="http://schemas.openxmlformats.org/presentationml/2006/ole">
            <mc:AlternateContent xmlns:mc="http://schemas.openxmlformats.org/markup-compatibility/2006">
              <mc:Choice xmlns:v="urn:schemas-microsoft-com:vml" Requires="v">
                <p:oleObj spid="_x0000_s5158"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2501" y="0"/>
                        <a:ext cx="161910" cy="161910"/>
                      </a:xfrm>
                      <a:prstGeom prst="rect">
                        <a:avLst/>
                      </a:prstGeom>
                    </p:spPr>
                  </p:pic>
                </p:oleObj>
              </mc:Fallback>
            </mc:AlternateContent>
          </a:graphicData>
        </a:graphic>
      </p:graphicFrame>
      <p:sp>
        <p:nvSpPr>
          <p:cNvPr id="2" name="Rectangle 1"/>
          <p:cNvSpPr/>
          <p:nvPr>
            <p:custDataLst>
              <p:tags r:id="rId3"/>
            </p:custDataLst>
          </p:nvPr>
        </p:nvSpPr>
        <p:spPr bwMode="auto">
          <a:xfrm>
            <a:off x="2013097" y="1164135"/>
            <a:ext cx="8393430" cy="522257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93260" rIns="93256" bIns="46628" numCol="1" rtlCol="0" anchor="t" anchorCtr="0" compatLnSpc="1">
            <a:prstTxWarp prst="textNoShape">
              <a:avLst/>
            </a:prstTxWarp>
          </a:bodyPr>
          <a:lstStyle/>
          <a:p>
            <a:pPr algn="ctr" fontAlgn="base">
              <a:lnSpc>
                <a:spcPct val="90000"/>
              </a:lnSpc>
              <a:spcBef>
                <a:spcPct val="20000"/>
              </a:spcBef>
              <a:spcAft>
                <a:spcPct val="0"/>
              </a:spcAft>
              <a:buSzPct val="80000"/>
            </a:pPr>
            <a:r>
              <a:rPr lang="en-US" sz="2040" b="1" dirty="0">
                <a:ln>
                  <a:solidFill>
                    <a:srgbClr val="FFFFFF">
                      <a:alpha val="0"/>
                    </a:srgbClr>
                  </a:solidFill>
                </a:ln>
                <a:solidFill>
                  <a:srgbClr val="595959"/>
                </a:solidFill>
              </a:rPr>
              <a:t>OPERATIONAL DATA</a:t>
            </a:r>
          </a:p>
        </p:txBody>
      </p:sp>
      <p:sp>
        <p:nvSpPr>
          <p:cNvPr id="5" name="Title 4"/>
          <p:cNvSpPr>
            <a:spLocks noGrp="1"/>
          </p:cNvSpPr>
          <p:nvPr>
            <p:ph type="title" idx="4294967295"/>
            <p:custDataLst>
              <p:tags r:id="rId4"/>
            </p:custDataLst>
          </p:nvPr>
        </p:nvSpPr>
        <p:spPr>
          <a:xfrm>
            <a:off x="183440" y="198503"/>
            <a:ext cx="12680950" cy="762000"/>
          </a:xfrm>
        </p:spPr>
        <p:txBody>
          <a:bodyPr/>
          <a:lstStyle/>
          <a:p>
            <a:r>
              <a:rPr lang="en-US" dirty="0" smtClean="0"/>
              <a:t>Scenario 1: Telemetry in Data Warehousing</a:t>
            </a:r>
            <a:endParaRPr lang="en-US" dirty="0"/>
          </a:p>
        </p:txBody>
      </p:sp>
      <p:grpSp>
        <p:nvGrpSpPr>
          <p:cNvPr id="41" name="Group 40"/>
          <p:cNvGrpSpPr/>
          <p:nvPr/>
        </p:nvGrpSpPr>
        <p:grpSpPr>
          <a:xfrm>
            <a:off x="5128876" y="4215630"/>
            <a:ext cx="2034800" cy="2034800"/>
            <a:chOff x="2611320" y="4236432"/>
            <a:chExt cx="1995083" cy="1995083"/>
          </a:xfrm>
        </p:grpSpPr>
        <p:sp>
          <p:nvSpPr>
            <p:cNvPr id="66" name="Round Same Side Corner Rectangle 73"/>
            <p:cNvSpPr/>
            <p:nvPr/>
          </p:nvSpPr>
          <p:spPr>
            <a:xfrm>
              <a:off x="2611320" y="4236432"/>
              <a:ext cx="1995083" cy="1995083"/>
            </a:xfrm>
            <a:prstGeom prst="rect">
              <a:avLst/>
            </a:prstGeom>
            <a:solidFill>
              <a:schemeClr val="tx1">
                <a:lumMod val="90000"/>
                <a:lumOff val="10000"/>
              </a:schemeClr>
            </a:solidFill>
            <a:ln w="10795" cap="flat" cmpd="sng" algn="ctr">
              <a:noFill/>
              <a:prstDash val="dash"/>
            </a:ln>
            <a:effectLst/>
          </p:spPr>
          <p:txBody>
            <a:bodyPr lIns="46630" tIns="93260" rIns="46630" bIns="93260" rtlCol="0" anchor="b"/>
            <a:lstStyle/>
            <a:p>
              <a:pPr algn="ctr" defTabSz="932597"/>
              <a:endParaRPr lang="en-US" sz="1836" b="1" kern="0" dirty="0">
                <a:ln>
                  <a:solidFill>
                    <a:srgbClr val="FFFFFF">
                      <a:alpha val="0"/>
                    </a:srgbClr>
                  </a:solidFill>
                </a:ln>
                <a:solidFill>
                  <a:srgbClr val="FFFFFF"/>
                </a:solidFill>
                <a:cs typeface="Arial"/>
              </a:endParaRPr>
            </a:p>
          </p:txBody>
        </p:sp>
        <p:grpSp>
          <p:nvGrpSpPr>
            <p:cNvPr id="39" name="Group 38"/>
            <p:cNvGrpSpPr/>
            <p:nvPr/>
          </p:nvGrpSpPr>
          <p:grpSpPr>
            <a:xfrm>
              <a:off x="2843056" y="4315150"/>
              <a:ext cx="1531610" cy="1837646"/>
              <a:chOff x="2683195" y="4339447"/>
              <a:chExt cx="1531610" cy="1837646"/>
            </a:xfrm>
          </p:grpSpPr>
          <p:grpSp>
            <p:nvGrpSpPr>
              <p:cNvPr id="35" name="Group 34"/>
              <p:cNvGrpSpPr/>
              <p:nvPr/>
            </p:nvGrpSpPr>
            <p:grpSpPr>
              <a:xfrm>
                <a:off x="2683195" y="4339447"/>
                <a:ext cx="1531610" cy="782093"/>
                <a:chOff x="2683195" y="4339447"/>
                <a:chExt cx="1531610" cy="782093"/>
              </a:xfrm>
            </p:grpSpPr>
            <p:sp>
              <p:nvSpPr>
                <p:cNvPr id="83" name="TextBox 82"/>
                <p:cNvSpPr txBox="1"/>
                <p:nvPr/>
              </p:nvSpPr>
              <p:spPr>
                <a:xfrm>
                  <a:off x="2683195" y="4339447"/>
                  <a:ext cx="743810" cy="351506"/>
                </a:xfrm>
                <a:prstGeom prst="rect">
                  <a:avLst/>
                </a:prstGeom>
                <a:noFill/>
              </p:spPr>
              <p:txBody>
                <a:bodyPr wrap="square" lIns="0" tIns="0" rIns="0" bIns="0" rtlCol="0">
                  <a:spAutoFit/>
                </a:bodyPr>
                <a:lstStyle/>
                <a:p>
                  <a:pPr>
                    <a:lnSpc>
                      <a:spcPct val="80000"/>
                    </a:lnSpc>
                    <a:spcBef>
                      <a:spcPct val="20000"/>
                    </a:spcBef>
                    <a:buSzPct val="80000"/>
                  </a:pPr>
                  <a:r>
                    <a:rPr lang="en-US" sz="816" dirty="0">
                      <a:solidFill>
                        <a:srgbClr val="FFFFFF">
                          <a:alpha val="99000"/>
                        </a:srgbClr>
                      </a:solidFill>
                    </a:rPr>
                    <a:t> Raw Data</a:t>
                  </a:r>
                </a:p>
                <a:p>
                  <a:pPr>
                    <a:lnSpc>
                      <a:spcPct val="80000"/>
                    </a:lnSpc>
                    <a:spcBef>
                      <a:spcPct val="20000"/>
                    </a:spcBef>
                    <a:buSzPct val="80000"/>
                  </a:pPr>
                  <a:r>
                    <a:rPr lang="en-US" sz="816" dirty="0">
                      <a:solidFill>
                        <a:srgbClr val="FFFFFF">
                          <a:alpha val="99000"/>
                        </a:srgbClr>
                      </a:solidFill>
                    </a:rPr>
                    <a:t>“Store it All”</a:t>
                  </a:r>
                </a:p>
                <a:p>
                  <a:pPr>
                    <a:lnSpc>
                      <a:spcPct val="80000"/>
                    </a:lnSpc>
                    <a:spcBef>
                      <a:spcPct val="20000"/>
                    </a:spcBef>
                    <a:buSzPct val="80000"/>
                  </a:pPr>
                  <a:r>
                    <a:rPr lang="en-US" sz="816" dirty="0">
                      <a:solidFill>
                        <a:srgbClr val="FFFFFF">
                          <a:alpha val="99000"/>
                        </a:srgbClr>
                      </a:solidFill>
                    </a:rPr>
                    <a:t> Cluster</a:t>
                  </a:r>
                </a:p>
              </p:txBody>
            </p:sp>
            <p:grpSp>
              <p:nvGrpSpPr>
                <p:cNvPr id="87" name="Group 86"/>
                <p:cNvGrpSpPr/>
                <p:nvPr/>
              </p:nvGrpSpPr>
              <p:grpSpPr>
                <a:xfrm>
                  <a:off x="3706690" y="4702148"/>
                  <a:ext cx="508115" cy="378127"/>
                  <a:chOff x="1124776" y="5006470"/>
                  <a:chExt cx="1016230" cy="756254"/>
                </a:xfrm>
              </p:grpSpPr>
              <p:sp>
                <p:nvSpPr>
                  <p:cNvPr id="88" name="Freeform 207"/>
                  <p:cNvSpPr>
                    <a:spLocks noEditPoints="1"/>
                  </p:cNvSpPr>
                  <p:nvPr/>
                </p:nvSpPr>
                <p:spPr bwMode="black">
                  <a:xfrm>
                    <a:off x="1124776" y="5006470"/>
                    <a:ext cx="1016230" cy="75625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bg1"/>
                  </a:solidFill>
                  <a:ln w="31750">
                    <a:solidFill>
                      <a:schemeClr val="tx1">
                        <a:lumMod val="90000"/>
                        <a:lumOff val="10000"/>
                      </a:schemeClr>
                    </a:solid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a:gradFill>
                        <a:gsLst>
                          <a:gs pos="0">
                            <a:srgbClr val="FFFFFF"/>
                          </a:gs>
                          <a:gs pos="100000">
                            <a:srgbClr val="FFFFFF"/>
                          </a:gs>
                        </a:gsLst>
                        <a:lin ang="5400000" scaled="0"/>
                      </a:gradFill>
                    </a:endParaRPr>
                  </a:p>
                </p:txBody>
              </p:sp>
              <p:sp>
                <p:nvSpPr>
                  <p:cNvPr id="89" name="Freeform 207"/>
                  <p:cNvSpPr>
                    <a:spLocks noEditPoints="1"/>
                  </p:cNvSpPr>
                  <p:nvPr/>
                </p:nvSpPr>
                <p:spPr bwMode="black">
                  <a:xfrm>
                    <a:off x="1124776" y="5006470"/>
                    <a:ext cx="1016230" cy="75625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bg1"/>
                  </a:solidFill>
                  <a:ln w="31750">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a:gradFill>
                        <a:gsLst>
                          <a:gs pos="0">
                            <a:srgbClr val="FFFFFF"/>
                          </a:gs>
                          <a:gs pos="100000">
                            <a:srgbClr val="FFFFFF"/>
                          </a:gs>
                        </a:gsLst>
                        <a:lin ang="5400000" scaled="0"/>
                      </a:gradFill>
                    </a:endParaRPr>
                  </a:p>
                </p:txBody>
              </p:sp>
            </p:grpSp>
            <p:grpSp>
              <p:nvGrpSpPr>
                <p:cNvPr id="26" name="Group 25"/>
                <p:cNvGrpSpPr/>
                <p:nvPr/>
              </p:nvGrpSpPr>
              <p:grpSpPr>
                <a:xfrm>
                  <a:off x="2739936" y="4750645"/>
                  <a:ext cx="898614" cy="370895"/>
                  <a:chOff x="2739936" y="4874048"/>
                  <a:chExt cx="898614" cy="370895"/>
                </a:xfrm>
              </p:grpSpPr>
              <p:sp>
                <p:nvSpPr>
                  <p:cNvPr id="94" name="Freeform 27"/>
                  <p:cNvSpPr>
                    <a:spLocks noEditPoints="1"/>
                  </p:cNvSpPr>
                  <p:nvPr/>
                </p:nvSpPr>
                <p:spPr bwMode="auto">
                  <a:xfrm>
                    <a:off x="2963025" y="5014614"/>
                    <a:ext cx="184149" cy="230329"/>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95" name="Freeform 27"/>
                  <p:cNvSpPr>
                    <a:spLocks noEditPoints="1"/>
                  </p:cNvSpPr>
                  <p:nvPr/>
                </p:nvSpPr>
                <p:spPr bwMode="auto">
                  <a:xfrm>
                    <a:off x="2739936" y="4874048"/>
                    <a:ext cx="184149" cy="230329"/>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grpSp>
                <p:nvGrpSpPr>
                  <p:cNvPr id="25" name="Group 24"/>
                  <p:cNvGrpSpPr/>
                  <p:nvPr/>
                </p:nvGrpSpPr>
                <p:grpSpPr>
                  <a:xfrm>
                    <a:off x="2970962" y="4936298"/>
                    <a:ext cx="667588" cy="169102"/>
                    <a:chOff x="2970962" y="4936298"/>
                    <a:chExt cx="667588" cy="169102"/>
                  </a:xfrm>
                </p:grpSpPr>
                <p:cxnSp>
                  <p:nvCxnSpPr>
                    <p:cNvPr id="96" name="Straight Arrow Connector 95"/>
                    <p:cNvCxnSpPr/>
                    <p:nvPr/>
                  </p:nvCxnSpPr>
                  <p:spPr>
                    <a:xfrm>
                      <a:off x="2970962" y="4936298"/>
                      <a:ext cx="667588" cy="0"/>
                    </a:xfrm>
                    <a:prstGeom prst="straightConnector1">
                      <a:avLst/>
                    </a:prstGeom>
                    <a:ln w="38100">
                      <a:solidFill>
                        <a:schemeClr val="tx1">
                          <a:lumMod val="50000"/>
                          <a:lumOff val="50000"/>
                        </a:schemeClr>
                      </a:solidFill>
                      <a:miter lim="800000"/>
                      <a:tailEnd type="triangle" w="med" len="lg"/>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p:nvPr/>
                  </p:nvCxnSpPr>
                  <p:spPr>
                    <a:xfrm>
                      <a:off x="3195638" y="5105400"/>
                      <a:ext cx="442912" cy="0"/>
                    </a:xfrm>
                    <a:prstGeom prst="straightConnector1">
                      <a:avLst/>
                    </a:prstGeom>
                    <a:ln w="38100">
                      <a:solidFill>
                        <a:schemeClr val="tx1">
                          <a:lumMod val="50000"/>
                          <a:lumOff val="50000"/>
                        </a:schemeClr>
                      </a:solidFill>
                      <a:miter lim="800000"/>
                      <a:tailEnd type="triangle" w="med" len="lg"/>
                    </a:ln>
                  </p:spPr>
                  <p:style>
                    <a:lnRef idx="1">
                      <a:schemeClr val="accent1"/>
                    </a:lnRef>
                    <a:fillRef idx="0">
                      <a:schemeClr val="accent1"/>
                    </a:fillRef>
                    <a:effectRef idx="0">
                      <a:schemeClr val="accent1"/>
                    </a:effectRef>
                    <a:fontRef idx="minor">
                      <a:schemeClr val="tx1"/>
                    </a:fontRef>
                  </p:style>
                </p:cxnSp>
              </p:grpSp>
            </p:grpSp>
          </p:grpSp>
          <p:grpSp>
            <p:nvGrpSpPr>
              <p:cNvPr id="29" name="Group 28"/>
              <p:cNvGrpSpPr/>
              <p:nvPr/>
            </p:nvGrpSpPr>
            <p:grpSpPr>
              <a:xfrm>
                <a:off x="2683195" y="5334000"/>
                <a:ext cx="1531610" cy="843093"/>
                <a:chOff x="2683195" y="5334000"/>
                <a:chExt cx="1531610" cy="843093"/>
              </a:xfrm>
            </p:grpSpPr>
            <p:grpSp>
              <p:nvGrpSpPr>
                <p:cNvPr id="14" name="Group 13"/>
                <p:cNvGrpSpPr/>
                <p:nvPr/>
              </p:nvGrpSpPr>
              <p:grpSpPr>
                <a:xfrm>
                  <a:off x="3706690" y="5543631"/>
                  <a:ext cx="508115" cy="633462"/>
                  <a:chOff x="1124776" y="4465656"/>
                  <a:chExt cx="1016230" cy="1266924"/>
                </a:xfrm>
              </p:grpSpPr>
              <p:grpSp>
                <p:nvGrpSpPr>
                  <p:cNvPr id="13" name="Group 12"/>
                  <p:cNvGrpSpPr/>
                  <p:nvPr/>
                </p:nvGrpSpPr>
                <p:grpSpPr>
                  <a:xfrm>
                    <a:off x="1124776" y="4976326"/>
                    <a:ext cx="1016230" cy="756254"/>
                    <a:chOff x="1124776" y="5006470"/>
                    <a:chExt cx="1016230" cy="756254"/>
                  </a:xfrm>
                </p:grpSpPr>
                <p:sp>
                  <p:nvSpPr>
                    <p:cNvPr id="75" name="Freeform 207"/>
                    <p:cNvSpPr>
                      <a:spLocks noEditPoints="1"/>
                    </p:cNvSpPr>
                    <p:nvPr/>
                  </p:nvSpPr>
                  <p:spPr bwMode="black">
                    <a:xfrm>
                      <a:off x="1124776" y="5006470"/>
                      <a:ext cx="1016230" cy="75625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bg1"/>
                    </a:solidFill>
                    <a:ln w="31750">
                      <a:solidFill>
                        <a:schemeClr val="tx1">
                          <a:lumMod val="90000"/>
                          <a:lumOff val="10000"/>
                        </a:schemeClr>
                      </a:solid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a:gradFill>
                          <a:gsLst>
                            <a:gs pos="0">
                              <a:srgbClr val="FFFFFF"/>
                            </a:gs>
                            <a:gs pos="100000">
                              <a:srgbClr val="FFFFFF"/>
                            </a:gs>
                          </a:gsLst>
                          <a:lin ang="5400000" scaled="0"/>
                        </a:gradFill>
                      </a:endParaRPr>
                    </a:p>
                  </p:txBody>
                </p:sp>
                <p:sp>
                  <p:nvSpPr>
                    <p:cNvPr id="76" name="Freeform 207"/>
                    <p:cNvSpPr>
                      <a:spLocks noEditPoints="1"/>
                    </p:cNvSpPr>
                    <p:nvPr/>
                  </p:nvSpPr>
                  <p:spPr bwMode="black">
                    <a:xfrm>
                      <a:off x="1124776" y="5006470"/>
                      <a:ext cx="1016230" cy="75625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bg1"/>
                    </a:solidFill>
                    <a:ln w="31750">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a:gradFill>
                          <a:gsLst>
                            <a:gs pos="0">
                              <a:srgbClr val="FFFFFF"/>
                            </a:gs>
                            <a:gs pos="100000">
                              <a:srgbClr val="FFFFFF"/>
                            </a:gs>
                          </a:gsLst>
                          <a:lin ang="5400000" scaled="0"/>
                        </a:gradFill>
                      </a:endParaRPr>
                    </a:p>
                  </p:txBody>
                </p:sp>
              </p:grpSp>
              <p:grpSp>
                <p:nvGrpSpPr>
                  <p:cNvPr id="77" name="Group 76"/>
                  <p:cNvGrpSpPr/>
                  <p:nvPr/>
                </p:nvGrpSpPr>
                <p:grpSpPr>
                  <a:xfrm>
                    <a:off x="1124776" y="4720991"/>
                    <a:ext cx="1016230" cy="756254"/>
                    <a:chOff x="1124776" y="5006470"/>
                    <a:chExt cx="1016230" cy="756254"/>
                  </a:xfrm>
                </p:grpSpPr>
                <p:sp>
                  <p:nvSpPr>
                    <p:cNvPr id="78" name="Freeform 207"/>
                    <p:cNvSpPr>
                      <a:spLocks noEditPoints="1"/>
                    </p:cNvSpPr>
                    <p:nvPr/>
                  </p:nvSpPr>
                  <p:spPr bwMode="black">
                    <a:xfrm>
                      <a:off x="1124776" y="5006470"/>
                      <a:ext cx="1016230" cy="75625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bg1"/>
                    </a:solidFill>
                    <a:ln w="31750">
                      <a:solidFill>
                        <a:schemeClr val="tx1">
                          <a:lumMod val="90000"/>
                          <a:lumOff val="10000"/>
                        </a:schemeClr>
                      </a:solid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a:gradFill>
                          <a:gsLst>
                            <a:gs pos="0">
                              <a:srgbClr val="FFFFFF"/>
                            </a:gs>
                            <a:gs pos="100000">
                              <a:srgbClr val="FFFFFF"/>
                            </a:gs>
                          </a:gsLst>
                          <a:lin ang="5400000" scaled="0"/>
                        </a:gradFill>
                      </a:endParaRPr>
                    </a:p>
                  </p:txBody>
                </p:sp>
                <p:sp>
                  <p:nvSpPr>
                    <p:cNvPr id="79" name="Freeform 207"/>
                    <p:cNvSpPr>
                      <a:spLocks noEditPoints="1"/>
                    </p:cNvSpPr>
                    <p:nvPr/>
                  </p:nvSpPr>
                  <p:spPr bwMode="black">
                    <a:xfrm>
                      <a:off x="1124776" y="5006470"/>
                      <a:ext cx="1016230" cy="75625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bg1"/>
                    </a:solidFill>
                    <a:ln w="31750">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a:gradFill>
                          <a:gsLst>
                            <a:gs pos="0">
                              <a:srgbClr val="FFFFFF"/>
                            </a:gs>
                            <a:gs pos="100000">
                              <a:srgbClr val="FFFFFF"/>
                            </a:gs>
                          </a:gsLst>
                          <a:lin ang="5400000" scaled="0"/>
                        </a:gradFill>
                      </a:endParaRPr>
                    </a:p>
                  </p:txBody>
                </p:sp>
              </p:grpSp>
              <p:grpSp>
                <p:nvGrpSpPr>
                  <p:cNvPr id="80" name="Group 79"/>
                  <p:cNvGrpSpPr/>
                  <p:nvPr/>
                </p:nvGrpSpPr>
                <p:grpSpPr>
                  <a:xfrm>
                    <a:off x="1124776" y="4465656"/>
                    <a:ext cx="1016230" cy="756254"/>
                    <a:chOff x="1124776" y="5006470"/>
                    <a:chExt cx="1016230" cy="756254"/>
                  </a:xfrm>
                </p:grpSpPr>
                <p:sp>
                  <p:nvSpPr>
                    <p:cNvPr id="81" name="Freeform 207"/>
                    <p:cNvSpPr>
                      <a:spLocks noEditPoints="1"/>
                    </p:cNvSpPr>
                    <p:nvPr/>
                  </p:nvSpPr>
                  <p:spPr bwMode="black">
                    <a:xfrm>
                      <a:off x="1124776" y="5006470"/>
                      <a:ext cx="1016230" cy="75625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bg1"/>
                    </a:solidFill>
                    <a:ln w="31750">
                      <a:solidFill>
                        <a:schemeClr val="tx1">
                          <a:lumMod val="90000"/>
                          <a:lumOff val="10000"/>
                        </a:schemeClr>
                      </a:solid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a:gradFill>
                          <a:gsLst>
                            <a:gs pos="0">
                              <a:srgbClr val="FFFFFF"/>
                            </a:gs>
                            <a:gs pos="100000">
                              <a:srgbClr val="FFFFFF"/>
                            </a:gs>
                          </a:gsLst>
                          <a:lin ang="5400000" scaled="0"/>
                        </a:gradFill>
                      </a:endParaRPr>
                    </a:p>
                  </p:txBody>
                </p:sp>
                <p:sp>
                  <p:nvSpPr>
                    <p:cNvPr id="82" name="Freeform 207"/>
                    <p:cNvSpPr>
                      <a:spLocks noEditPoints="1"/>
                    </p:cNvSpPr>
                    <p:nvPr/>
                  </p:nvSpPr>
                  <p:spPr bwMode="black">
                    <a:xfrm>
                      <a:off x="1124776" y="5006470"/>
                      <a:ext cx="1016230" cy="75625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bg1"/>
                    </a:solidFill>
                    <a:ln w="31750">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a:gradFill>
                          <a:gsLst>
                            <a:gs pos="0">
                              <a:srgbClr val="FFFFFF"/>
                            </a:gs>
                            <a:gs pos="100000">
                              <a:srgbClr val="FFFFFF"/>
                            </a:gs>
                          </a:gsLst>
                          <a:lin ang="5400000" scaled="0"/>
                        </a:gradFill>
                      </a:endParaRPr>
                    </a:p>
                  </p:txBody>
                </p:sp>
              </p:grpSp>
            </p:grpSp>
            <p:sp>
              <p:nvSpPr>
                <p:cNvPr id="98" name="TextBox 97"/>
                <p:cNvSpPr txBox="1"/>
                <p:nvPr/>
              </p:nvSpPr>
              <p:spPr>
                <a:xfrm>
                  <a:off x="2683195" y="5334000"/>
                  <a:ext cx="743810" cy="351506"/>
                </a:xfrm>
                <a:prstGeom prst="rect">
                  <a:avLst/>
                </a:prstGeom>
                <a:noFill/>
              </p:spPr>
              <p:txBody>
                <a:bodyPr wrap="square" lIns="0" tIns="0" rIns="0" bIns="0" rtlCol="0">
                  <a:spAutoFit/>
                </a:bodyPr>
                <a:lstStyle/>
                <a:p>
                  <a:pPr>
                    <a:lnSpc>
                      <a:spcPct val="80000"/>
                    </a:lnSpc>
                    <a:spcBef>
                      <a:spcPct val="20000"/>
                    </a:spcBef>
                    <a:buSzPct val="80000"/>
                  </a:pPr>
                  <a:r>
                    <a:rPr lang="en-US" sz="816" dirty="0">
                      <a:solidFill>
                        <a:srgbClr val="FFFFFF">
                          <a:alpha val="99000"/>
                        </a:srgbClr>
                      </a:solidFill>
                    </a:rPr>
                    <a:t> Raw Data</a:t>
                  </a:r>
                </a:p>
                <a:p>
                  <a:pPr>
                    <a:lnSpc>
                      <a:spcPct val="80000"/>
                    </a:lnSpc>
                    <a:spcBef>
                      <a:spcPct val="20000"/>
                    </a:spcBef>
                    <a:buSzPct val="80000"/>
                  </a:pPr>
                  <a:r>
                    <a:rPr lang="en-US" sz="816" dirty="0">
                      <a:solidFill>
                        <a:srgbClr val="FFFFFF">
                          <a:alpha val="99000"/>
                        </a:srgbClr>
                      </a:solidFill>
                    </a:rPr>
                    <a:t>“Store it All”</a:t>
                  </a:r>
                </a:p>
                <a:p>
                  <a:pPr>
                    <a:lnSpc>
                      <a:spcPct val="80000"/>
                    </a:lnSpc>
                    <a:spcBef>
                      <a:spcPct val="20000"/>
                    </a:spcBef>
                    <a:buSzPct val="80000"/>
                  </a:pPr>
                  <a:r>
                    <a:rPr lang="en-US" sz="816" dirty="0">
                      <a:solidFill>
                        <a:srgbClr val="FFFFFF">
                          <a:alpha val="99000"/>
                        </a:srgbClr>
                      </a:solidFill>
                    </a:rPr>
                    <a:t> Cluster</a:t>
                  </a:r>
                </a:p>
              </p:txBody>
            </p:sp>
            <p:grpSp>
              <p:nvGrpSpPr>
                <p:cNvPr id="99" name="Group 98"/>
                <p:cNvGrpSpPr/>
                <p:nvPr/>
              </p:nvGrpSpPr>
              <p:grpSpPr>
                <a:xfrm>
                  <a:off x="2739936" y="5745198"/>
                  <a:ext cx="898614" cy="370895"/>
                  <a:chOff x="2739936" y="4874048"/>
                  <a:chExt cx="898614" cy="370895"/>
                </a:xfrm>
              </p:grpSpPr>
              <p:sp>
                <p:nvSpPr>
                  <p:cNvPr id="100" name="Freeform 27"/>
                  <p:cNvSpPr>
                    <a:spLocks noEditPoints="1"/>
                  </p:cNvSpPr>
                  <p:nvPr/>
                </p:nvSpPr>
                <p:spPr bwMode="auto">
                  <a:xfrm>
                    <a:off x="2963025" y="5014614"/>
                    <a:ext cx="184149" cy="230329"/>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01" name="Freeform 27"/>
                  <p:cNvSpPr>
                    <a:spLocks noEditPoints="1"/>
                  </p:cNvSpPr>
                  <p:nvPr/>
                </p:nvSpPr>
                <p:spPr bwMode="auto">
                  <a:xfrm>
                    <a:off x="2739936" y="4874048"/>
                    <a:ext cx="184149" cy="230329"/>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grpSp>
                <p:nvGrpSpPr>
                  <p:cNvPr id="102" name="Group 101"/>
                  <p:cNvGrpSpPr/>
                  <p:nvPr/>
                </p:nvGrpSpPr>
                <p:grpSpPr>
                  <a:xfrm>
                    <a:off x="2970962" y="4936298"/>
                    <a:ext cx="667588" cy="169102"/>
                    <a:chOff x="2970962" y="4936298"/>
                    <a:chExt cx="667588" cy="169102"/>
                  </a:xfrm>
                </p:grpSpPr>
                <p:cxnSp>
                  <p:nvCxnSpPr>
                    <p:cNvPr id="103" name="Straight Arrow Connector 102"/>
                    <p:cNvCxnSpPr/>
                    <p:nvPr/>
                  </p:nvCxnSpPr>
                  <p:spPr>
                    <a:xfrm>
                      <a:off x="2970962" y="4936298"/>
                      <a:ext cx="667588" cy="0"/>
                    </a:xfrm>
                    <a:prstGeom prst="straightConnector1">
                      <a:avLst/>
                    </a:prstGeom>
                    <a:ln w="38100">
                      <a:solidFill>
                        <a:schemeClr val="tx1">
                          <a:lumMod val="50000"/>
                          <a:lumOff val="50000"/>
                        </a:schemeClr>
                      </a:solidFill>
                      <a:miter lim="800000"/>
                      <a:tailEnd type="triangle" w="med" len="lg"/>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a:off x="3195638" y="5105400"/>
                      <a:ext cx="442912" cy="0"/>
                    </a:xfrm>
                    <a:prstGeom prst="straightConnector1">
                      <a:avLst/>
                    </a:prstGeom>
                    <a:ln w="38100">
                      <a:solidFill>
                        <a:schemeClr val="tx1">
                          <a:lumMod val="50000"/>
                          <a:lumOff val="50000"/>
                        </a:schemeClr>
                      </a:solidFill>
                      <a:miter lim="800000"/>
                      <a:tailEnd type="triangle" w="med" len="lg"/>
                    </a:ln>
                  </p:spPr>
                  <p:style>
                    <a:lnRef idx="1">
                      <a:schemeClr val="accent1"/>
                    </a:lnRef>
                    <a:fillRef idx="0">
                      <a:schemeClr val="accent1"/>
                    </a:fillRef>
                    <a:effectRef idx="0">
                      <a:schemeClr val="accent1"/>
                    </a:effectRef>
                    <a:fontRef idx="minor">
                      <a:schemeClr val="tx1"/>
                    </a:fontRef>
                  </p:style>
                </p:cxnSp>
              </p:grpSp>
            </p:grpSp>
          </p:grpSp>
        </p:grpSp>
      </p:grpSp>
      <p:grpSp>
        <p:nvGrpSpPr>
          <p:cNvPr id="105" name="Group 104"/>
          <p:cNvGrpSpPr/>
          <p:nvPr/>
        </p:nvGrpSpPr>
        <p:grpSpPr>
          <a:xfrm>
            <a:off x="3674743" y="1732159"/>
            <a:ext cx="2051727" cy="419672"/>
            <a:chOff x="3600564" y="1698350"/>
            <a:chExt cx="2011680" cy="411480"/>
          </a:xfrm>
        </p:grpSpPr>
        <p:sp>
          <p:nvSpPr>
            <p:cNvPr id="106" name="Right Arrow 105"/>
            <p:cNvSpPr/>
            <p:nvPr/>
          </p:nvSpPr>
          <p:spPr bwMode="auto">
            <a:xfrm>
              <a:off x="3600564" y="1835510"/>
              <a:ext cx="2011680" cy="27432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07" name="TextBox 106"/>
            <p:cNvSpPr txBox="1"/>
            <p:nvPr/>
          </p:nvSpPr>
          <p:spPr>
            <a:xfrm>
              <a:off x="3600564" y="1698350"/>
              <a:ext cx="1703095" cy="197746"/>
            </a:xfrm>
            <a:prstGeom prst="rect">
              <a:avLst/>
            </a:prstGeom>
            <a:noFill/>
          </p:spPr>
          <p:txBody>
            <a:bodyPr wrap="none" lIns="0" tIns="0" rIns="0" bIns="0" rtlCol="0">
              <a:spAutoFit/>
            </a:bodyPr>
            <a:lstStyle/>
            <a:p>
              <a:pPr>
                <a:lnSpc>
                  <a:spcPct val="90000"/>
                </a:lnSpc>
                <a:spcBef>
                  <a:spcPct val="20000"/>
                </a:spcBef>
                <a:buSzPct val="80000"/>
              </a:pPr>
              <a:r>
                <a:rPr lang="en-US" sz="1428" dirty="0">
                  <a:ln>
                    <a:solidFill>
                      <a:srgbClr val="FFFFFF">
                        <a:alpha val="0"/>
                      </a:srgbClr>
                    </a:solidFill>
                  </a:ln>
                  <a:solidFill>
                    <a:srgbClr val="00188F"/>
                  </a:solidFill>
                </a:rPr>
                <a:t>NEW USER REGISTRY</a:t>
              </a:r>
            </a:p>
          </p:txBody>
        </p:sp>
      </p:grpSp>
      <p:grpSp>
        <p:nvGrpSpPr>
          <p:cNvPr id="108" name="Group 107"/>
          <p:cNvGrpSpPr/>
          <p:nvPr/>
        </p:nvGrpSpPr>
        <p:grpSpPr>
          <a:xfrm>
            <a:off x="3674743" y="2437199"/>
            <a:ext cx="2051727" cy="419672"/>
            <a:chOff x="3600564" y="2389628"/>
            <a:chExt cx="2011680" cy="411480"/>
          </a:xfrm>
        </p:grpSpPr>
        <p:sp>
          <p:nvSpPr>
            <p:cNvPr id="109" name="Right Arrow 108"/>
            <p:cNvSpPr/>
            <p:nvPr/>
          </p:nvSpPr>
          <p:spPr bwMode="auto">
            <a:xfrm>
              <a:off x="3600564" y="2526788"/>
              <a:ext cx="2011680" cy="274320"/>
            </a:xfrm>
            <a:prstGeom prst="rightArrow">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10" name="TextBox 109"/>
            <p:cNvSpPr txBox="1"/>
            <p:nvPr/>
          </p:nvSpPr>
          <p:spPr>
            <a:xfrm>
              <a:off x="3600564" y="2389628"/>
              <a:ext cx="1340110" cy="197746"/>
            </a:xfrm>
            <a:prstGeom prst="rect">
              <a:avLst/>
            </a:prstGeom>
            <a:noFill/>
          </p:spPr>
          <p:txBody>
            <a:bodyPr wrap="none" lIns="0" tIns="0" rIns="0" bIns="0" rtlCol="0">
              <a:spAutoFit/>
            </a:bodyPr>
            <a:lstStyle/>
            <a:p>
              <a:pPr>
                <a:lnSpc>
                  <a:spcPct val="90000"/>
                </a:lnSpc>
                <a:spcBef>
                  <a:spcPct val="20000"/>
                </a:spcBef>
                <a:buSzPct val="80000"/>
              </a:pPr>
              <a:r>
                <a:rPr lang="en-US" sz="1428" dirty="0">
                  <a:ln>
                    <a:solidFill>
                      <a:srgbClr val="FFFFFF">
                        <a:alpha val="0"/>
                      </a:srgbClr>
                    </a:solidFill>
                  </a:ln>
                  <a:solidFill>
                    <a:srgbClr val="7FBA00"/>
                  </a:solidFill>
                </a:rPr>
                <a:t>NEW PURCHASE</a:t>
              </a:r>
            </a:p>
          </p:txBody>
        </p:sp>
      </p:grpSp>
      <p:grpSp>
        <p:nvGrpSpPr>
          <p:cNvPr id="111" name="Group 110"/>
          <p:cNvGrpSpPr/>
          <p:nvPr/>
        </p:nvGrpSpPr>
        <p:grpSpPr>
          <a:xfrm>
            <a:off x="3674743" y="3142238"/>
            <a:ext cx="2051727" cy="419672"/>
            <a:chOff x="3600564" y="3080906"/>
            <a:chExt cx="2011680" cy="411480"/>
          </a:xfrm>
        </p:grpSpPr>
        <p:sp>
          <p:nvSpPr>
            <p:cNvPr id="112" name="Right Arrow 111"/>
            <p:cNvSpPr/>
            <p:nvPr/>
          </p:nvSpPr>
          <p:spPr bwMode="auto">
            <a:xfrm>
              <a:off x="3600564" y="3218066"/>
              <a:ext cx="2011680" cy="274320"/>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13" name="TextBox 112"/>
            <p:cNvSpPr txBox="1"/>
            <p:nvPr/>
          </p:nvSpPr>
          <p:spPr>
            <a:xfrm>
              <a:off x="3600564" y="3080906"/>
              <a:ext cx="1263936" cy="197746"/>
            </a:xfrm>
            <a:prstGeom prst="rect">
              <a:avLst/>
            </a:prstGeom>
            <a:noFill/>
          </p:spPr>
          <p:txBody>
            <a:bodyPr wrap="none" lIns="0" tIns="0" rIns="0" bIns="0" rtlCol="0">
              <a:spAutoFit/>
            </a:bodyPr>
            <a:lstStyle/>
            <a:p>
              <a:pPr>
                <a:lnSpc>
                  <a:spcPct val="90000"/>
                </a:lnSpc>
                <a:spcBef>
                  <a:spcPct val="20000"/>
                </a:spcBef>
                <a:buSzPct val="80000"/>
              </a:pPr>
              <a:r>
                <a:rPr lang="en-US" sz="1428" dirty="0">
                  <a:ln>
                    <a:solidFill>
                      <a:srgbClr val="FFFFFF">
                        <a:alpha val="0"/>
                      </a:srgbClr>
                    </a:solidFill>
                  </a:ln>
                  <a:solidFill>
                    <a:srgbClr val="00BCF2"/>
                  </a:solidFill>
                </a:rPr>
                <a:t>NEW PRODUCT</a:t>
              </a:r>
            </a:p>
          </p:txBody>
        </p:sp>
      </p:grpSp>
      <p:sp>
        <p:nvSpPr>
          <p:cNvPr id="114" name="Right Arrow 113"/>
          <p:cNvSpPr/>
          <p:nvPr/>
        </p:nvSpPr>
        <p:spPr bwMode="auto">
          <a:xfrm>
            <a:off x="6728018" y="2224570"/>
            <a:ext cx="1678686" cy="279781"/>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15" name="Right Arrow 114"/>
          <p:cNvSpPr/>
          <p:nvPr/>
        </p:nvSpPr>
        <p:spPr bwMode="auto">
          <a:xfrm>
            <a:off x="6728018" y="2577089"/>
            <a:ext cx="1678686" cy="279781"/>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16" name="Right Arrow 115"/>
          <p:cNvSpPr/>
          <p:nvPr/>
        </p:nvSpPr>
        <p:spPr bwMode="auto">
          <a:xfrm>
            <a:off x="6728018" y="2929609"/>
            <a:ext cx="1678686" cy="279781"/>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17" name="Freeform 116"/>
          <p:cNvSpPr>
            <a:spLocks noEditPoints="1"/>
          </p:cNvSpPr>
          <p:nvPr/>
        </p:nvSpPr>
        <p:spPr bwMode="auto">
          <a:xfrm>
            <a:off x="2332602" y="1757090"/>
            <a:ext cx="1260421" cy="1989120"/>
          </a:xfrm>
          <a:custGeom>
            <a:avLst/>
            <a:gdLst>
              <a:gd name="T0" fmla="*/ 278 w 441"/>
              <a:gd name="T1" fmla="*/ 280 h 697"/>
              <a:gd name="T2" fmla="*/ 158 w 441"/>
              <a:gd name="T3" fmla="*/ 334 h 697"/>
              <a:gd name="T4" fmla="*/ 229 w 441"/>
              <a:gd name="T5" fmla="*/ 334 h 697"/>
              <a:gd name="T6" fmla="*/ 170 w 441"/>
              <a:gd name="T7" fmla="*/ 393 h 697"/>
              <a:gd name="T8" fmla="*/ 158 w 441"/>
              <a:gd name="T9" fmla="*/ 425 h 697"/>
              <a:gd name="T10" fmla="*/ 229 w 441"/>
              <a:gd name="T11" fmla="*/ 425 h 697"/>
              <a:gd name="T12" fmla="*/ 170 w 441"/>
              <a:gd name="T13" fmla="*/ 484 h 697"/>
              <a:gd name="T14" fmla="*/ 158 w 441"/>
              <a:gd name="T15" fmla="*/ 516 h 697"/>
              <a:gd name="T16" fmla="*/ 229 w 441"/>
              <a:gd name="T17" fmla="*/ 516 h 697"/>
              <a:gd name="T18" fmla="*/ 170 w 441"/>
              <a:gd name="T19" fmla="*/ 575 h 697"/>
              <a:gd name="T20" fmla="*/ 158 w 441"/>
              <a:gd name="T21" fmla="*/ 607 h 697"/>
              <a:gd name="T22" fmla="*/ 229 w 441"/>
              <a:gd name="T23" fmla="*/ 607 h 697"/>
              <a:gd name="T24" fmla="*/ 170 w 441"/>
              <a:gd name="T25" fmla="*/ 666 h 697"/>
              <a:gd name="T26" fmla="*/ 57 w 441"/>
              <a:gd name="T27" fmla="*/ 334 h 697"/>
              <a:gd name="T28" fmla="*/ 128 w 441"/>
              <a:gd name="T29" fmla="*/ 334 h 697"/>
              <a:gd name="T30" fmla="*/ 69 w 441"/>
              <a:gd name="T31" fmla="*/ 393 h 697"/>
              <a:gd name="T32" fmla="*/ 57 w 441"/>
              <a:gd name="T33" fmla="*/ 425 h 697"/>
              <a:gd name="T34" fmla="*/ 128 w 441"/>
              <a:gd name="T35" fmla="*/ 425 h 697"/>
              <a:gd name="T36" fmla="*/ 69 w 441"/>
              <a:gd name="T37" fmla="*/ 484 h 697"/>
              <a:gd name="T38" fmla="*/ 57 w 441"/>
              <a:gd name="T39" fmla="*/ 516 h 697"/>
              <a:gd name="T40" fmla="*/ 128 w 441"/>
              <a:gd name="T41" fmla="*/ 516 h 697"/>
              <a:gd name="T42" fmla="*/ 69 w 441"/>
              <a:gd name="T43" fmla="*/ 575 h 697"/>
              <a:gd name="T44" fmla="*/ 57 w 441"/>
              <a:gd name="T45" fmla="*/ 607 h 697"/>
              <a:gd name="T46" fmla="*/ 128 w 441"/>
              <a:gd name="T47" fmla="*/ 607 h 697"/>
              <a:gd name="T48" fmla="*/ 69 w 441"/>
              <a:gd name="T49" fmla="*/ 666 h 697"/>
              <a:gd name="T50" fmla="*/ 163 w 441"/>
              <a:gd name="T51" fmla="*/ 0 h 697"/>
              <a:gd name="T52" fmla="*/ 298 w 441"/>
              <a:gd name="T53" fmla="*/ 697 h 697"/>
              <a:gd name="T54" fmla="*/ 163 w 441"/>
              <a:gd name="T55" fmla="*/ 0 h 697"/>
              <a:gd name="T56" fmla="*/ 228 w 441"/>
              <a:gd name="T57" fmla="*/ 209 h 697"/>
              <a:gd name="T58" fmla="*/ 228 w 441"/>
              <a:gd name="T59" fmla="*/ 138 h 697"/>
              <a:gd name="T60" fmla="*/ 287 w 441"/>
              <a:gd name="T61" fmla="*/ 197 h 697"/>
              <a:gd name="T62" fmla="*/ 228 w 441"/>
              <a:gd name="T63" fmla="*/ 118 h 697"/>
              <a:gd name="T64" fmla="*/ 228 w 441"/>
              <a:gd name="T65" fmla="*/ 47 h 697"/>
              <a:gd name="T66" fmla="*/ 287 w 441"/>
              <a:gd name="T67" fmla="*/ 106 h 697"/>
              <a:gd name="T68" fmla="*/ 329 w 441"/>
              <a:gd name="T69" fmla="*/ 573 h 697"/>
              <a:gd name="T70" fmla="*/ 329 w 441"/>
              <a:gd name="T71" fmla="*/ 502 h 697"/>
              <a:gd name="T72" fmla="*/ 388 w 441"/>
              <a:gd name="T73" fmla="*/ 561 h 697"/>
              <a:gd name="T74" fmla="*/ 329 w 441"/>
              <a:gd name="T75" fmla="*/ 482 h 697"/>
              <a:gd name="T76" fmla="*/ 329 w 441"/>
              <a:gd name="T77" fmla="*/ 411 h 697"/>
              <a:gd name="T78" fmla="*/ 388 w 441"/>
              <a:gd name="T79" fmla="*/ 470 h 697"/>
              <a:gd name="T80" fmla="*/ 329 w 441"/>
              <a:gd name="T81" fmla="*/ 391 h 697"/>
              <a:gd name="T82" fmla="*/ 329 w 441"/>
              <a:gd name="T83" fmla="*/ 320 h 697"/>
              <a:gd name="T84" fmla="*/ 388 w 441"/>
              <a:gd name="T85" fmla="*/ 379 h 697"/>
              <a:gd name="T86" fmla="*/ 329 w 441"/>
              <a:gd name="T87" fmla="*/ 300 h 697"/>
              <a:gd name="T88" fmla="*/ 329 w 441"/>
              <a:gd name="T89" fmla="*/ 229 h 697"/>
              <a:gd name="T90" fmla="*/ 388 w 441"/>
              <a:gd name="T91" fmla="*/ 288 h 697"/>
              <a:gd name="T92" fmla="*/ 329 w 441"/>
              <a:gd name="T93" fmla="*/ 209 h 697"/>
              <a:gd name="T94" fmla="*/ 329 w 441"/>
              <a:gd name="T95" fmla="*/ 138 h 697"/>
              <a:gd name="T96" fmla="*/ 388 w 441"/>
              <a:gd name="T97" fmla="*/ 197 h 697"/>
              <a:gd name="T98" fmla="*/ 329 w 441"/>
              <a:gd name="T99" fmla="*/ 118 h 697"/>
              <a:gd name="T100" fmla="*/ 329 w 441"/>
              <a:gd name="T101" fmla="*/ 47 h 697"/>
              <a:gd name="T102" fmla="*/ 388 w 441"/>
              <a:gd name="T103" fmla="*/ 106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1" h="697">
                <a:moveTo>
                  <a:pt x="0" y="697"/>
                </a:moveTo>
                <a:cubicBezTo>
                  <a:pt x="278" y="697"/>
                  <a:pt x="278" y="697"/>
                  <a:pt x="278" y="697"/>
                </a:cubicBezTo>
                <a:cubicBezTo>
                  <a:pt x="278" y="280"/>
                  <a:pt x="278" y="280"/>
                  <a:pt x="278" y="280"/>
                </a:cubicBezTo>
                <a:cubicBezTo>
                  <a:pt x="0" y="280"/>
                  <a:pt x="0" y="280"/>
                  <a:pt x="0" y="280"/>
                </a:cubicBezTo>
                <a:lnTo>
                  <a:pt x="0" y="697"/>
                </a:lnTo>
                <a:close/>
                <a:moveTo>
                  <a:pt x="158" y="334"/>
                </a:moveTo>
                <a:cubicBezTo>
                  <a:pt x="158" y="327"/>
                  <a:pt x="163" y="322"/>
                  <a:pt x="170" y="322"/>
                </a:cubicBezTo>
                <a:cubicBezTo>
                  <a:pt x="217" y="322"/>
                  <a:pt x="217" y="322"/>
                  <a:pt x="217" y="322"/>
                </a:cubicBezTo>
                <a:cubicBezTo>
                  <a:pt x="224" y="322"/>
                  <a:pt x="229" y="327"/>
                  <a:pt x="229" y="334"/>
                </a:cubicBezTo>
                <a:cubicBezTo>
                  <a:pt x="229" y="381"/>
                  <a:pt x="229" y="381"/>
                  <a:pt x="229" y="381"/>
                </a:cubicBezTo>
                <a:cubicBezTo>
                  <a:pt x="229" y="388"/>
                  <a:pt x="224" y="393"/>
                  <a:pt x="217" y="393"/>
                </a:cubicBezTo>
                <a:cubicBezTo>
                  <a:pt x="170" y="393"/>
                  <a:pt x="170" y="393"/>
                  <a:pt x="170" y="393"/>
                </a:cubicBezTo>
                <a:cubicBezTo>
                  <a:pt x="163" y="393"/>
                  <a:pt x="158" y="388"/>
                  <a:pt x="158" y="381"/>
                </a:cubicBezTo>
                <a:lnTo>
                  <a:pt x="158" y="334"/>
                </a:lnTo>
                <a:close/>
                <a:moveTo>
                  <a:pt x="158" y="425"/>
                </a:moveTo>
                <a:cubicBezTo>
                  <a:pt x="158" y="418"/>
                  <a:pt x="163" y="413"/>
                  <a:pt x="170" y="413"/>
                </a:cubicBezTo>
                <a:cubicBezTo>
                  <a:pt x="217" y="413"/>
                  <a:pt x="217" y="413"/>
                  <a:pt x="217" y="413"/>
                </a:cubicBezTo>
                <a:cubicBezTo>
                  <a:pt x="224" y="413"/>
                  <a:pt x="229" y="418"/>
                  <a:pt x="229" y="425"/>
                </a:cubicBezTo>
                <a:cubicBezTo>
                  <a:pt x="229" y="472"/>
                  <a:pt x="229" y="472"/>
                  <a:pt x="229" y="472"/>
                </a:cubicBezTo>
                <a:cubicBezTo>
                  <a:pt x="229" y="479"/>
                  <a:pt x="224" y="484"/>
                  <a:pt x="217" y="484"/>
                </a:cubicBezTo>
                <a:cubicBezTo>
                  <a:pt x="170" y="484"/>
                  <a:pt x="170" y="484"/>
                  <a:pt x="170" y="484"/>
                </a:cubicBezTo>
                <a:cubicBezTo>
                  <a:pt x="163" y="484"/>
                  <a:pt x="158" y="479"/>
                  <a:pt x="158" y="472"/>
                </a:cubicBezTo>
                <a:lnTo>
                  <a:pt x="158" y="425"/>
                </a:lnTo>
                <a:close/>
                <a:moveTo>
                  <a:pt x="158" y="516"/>
                </a:moveTo>
                <a:cubicBezTo>
                  <a:pt x="158" y="509"/>
                  <a:pt x="163" y="504"/>
                  <a:pt x="170" y="504"/>
                </a:cubicBezTo>
                <a:cubicBezTo>
                  <a:pt x="217" y="504"/>
                  <a:pt x="217" y="504"/>
                  <a:pt x="217" y="504"/>
                </a:cubicBezTo>
                <a:cubicBezTo>
                  <a:pt x="224" y="504"/>
                  <a:pt x="229" y="509"/>
                  <a:pt x="229" y="516"/>
                </a:cubicBezTo>
                <a:cubicBezTo>
                  <a:pt x="229" y="563"/>
                  <a:pt x="229" y="563"/>
                  <a:pt x="229" y="563"/>
                </a:cubicBezTo>
                <a:cubicBezTo>
                  <a:pt x="229" y="570"/>
                  <a:pt x="224" y="575"/>
                  <a:pt x="217" y="575"/>
                </a:cubicBezTo>
                <a:cubicBezTo>
                  <a:pt x="170" y="575"/>
                  <a:pt x="170" y="575"/>
                  <a:pt x="170" y="575"/>
                </a:cubicBezTo>
                <a:cubicBezTo>
                  <a:pt x="163" y="575"/>
                  <a:pt x="158" y="570"/>
                  <a:pt x="158" y="563"/>
                </a:cubicBezTo>
                <a:lnTo>
                  <a:pt x="158" y="516"/>
                </a:lnTo>
                <a:close/>
                <a:moveTo>
                  <a:pt x="158" y="607"/>
                </a:moveTo>
                <a:cubicBezTo>
                  <a:pt x="158" y="600"/>
                  <a:pt x="163" y="595"/>
                  <a:pt x="170" y="595"/>
                </a:cubicBezTo>
                <a:cubicBezTo>
                  <a:pt x="217" y="595"/>
                  <a:pt x="217" y="595"/>
                  <a:pt x="217" y="595"/>
                </a:cubicBezTo>
                <a:cubicBezTo>
                  <a:pt x="224" y="595"/>
                  <a:pt x="229" y="600"/>
                  <a:pt x="229" y="607"/>
                </a:cubicBezTo>
                <a:cubicBezTo>
                  <a:pt x="229" y="654"/>
                  <a:pt x="229" y="654"/>
                  <a:pt x="229" y="654"/>
                </a:cubicBezTo>
                <a:cubicBezTo>
                  <a:pt x="229" y="661"/>
                  <a:pt x="224" y="666"/>
                  <a:pt x="217" y="666"/>
                </a:cubicBezTo>
                <a:cubicBezTo>
                  <a:pt x="170" y="666"/>
                  <a:pt x="170" y="666"/>
                  <a:pt x="170" y="666"/>
                </a:cubicBezTo>
                <a:cubicBezTo>
                  <a:pt x="163" y="666"/>
                  <a:pt x="158" y="661"/>
                  <a:pt x="158" y="654"/>
                </a:cubicBezTo>
                <a:lnTo>
                  <a:pt x="158" y="607"/>
                </a:lnTo>
                <a:close/>
                <a:moveTo>
                  <a:pt x="57" y="334"/>
                </a:moveTo>
                <a:cubicBezTo>
                  <a:pt x="57" y="327"/>
                  <a:pt x="62" y="322"/>
                  <a:pt x="69" y="322"/>
                </a:cubicBezTo>
                <a:cubicBezTo>
                  <a:pt x="116" y="322"/>
                  <a:pt x="116" y="322"/>
                  <a:pt x="116" y="322"/>
                </a:cubicBezTo>
                <a:cubicBezTo>
                  <a:pt x="123" y="322"/>
                  <a:pt x="128" y="327"/>
                  <a:pt x="128" y="334"/>
                </a:cubicBezTo>
                <a:cubicBezTo>
                  <a:pt x="128" y="381"/>
                  <a:pt x="128" y="381"/>
                  <a:pt x="128" y="381"/>
                </a:cubicBezTo>
                <a:cubicBezTo>
                  <a:pt x="128" y="388"/>
                  <a:pt x="123" y="393"/>
                  <a:pt x="116" y="393"/>
                </a:cubicBezTo>
                <a:cubicBezTo>
                  <a:pt x="69" y="393"/>
                  <a:pt x="69" y="393"/>
                  <a:pt x="69" y="393"/>
                </a:cubicBezTo>
                <a:cubicBezTo>
                  <a:pt x="62" y="393"/>
                  <a:pt x="57" y="388"/>
                  <a:pt x="57" y="381"/>
                </a:cubicBezTo>
                <a:lnTo>
                  <a:pt x="57" y="334"/>
                </a:lnTo>
                <a:close/>
                <a:moveTo>
                  <a:pt x="57" y="425"/>
                </a:moveTo>
                <a:cubicBezTo>
                  <a:pt x="57" y="418"/>
                  <a:pt x="62" y="413"/>
                  <a:pt x="69" y="413"/>
                </a:cubicBezTo>
                <a:cubicBezTo>
                  <a:pt x="116" y="413"/>
                  <a:pt x="116" y="413"/>
                  <a:pt x="116" y="413"/>
                </a:cubicBezTo>
                <a:cubicBezTo>
                  <a:pt x="123" y="413"/>
                  <a:pt x="128" y="418"/>
                  <a:pt x="128" y="425"/>
                </a:cubicBezTo>
                <a:cubicBezTo>
                  <a:pt x="128" y="472"/>
                  <a:pt x="128" y="472"/>
                  <a:pt x="128" y="472"/>
                </a:cubicBezTo>
                <a:cubicBezTo>
                  <a:pt x="128" y="479"/>
                  <a:pt x="123" y="484"/>
                  <a:pt x="116" y="484"/>
                </a:cubicBezTo>
                <a:cubicBezTo>
                  <a:pt x="69" y="484"/>
                  <a:pt x="69" y="484"/>
                  <a:pt x="69" y="484"/>
                </a:cubicBezTo>
                <a:cubicBezTo>
                  <a:pt x="62" y="484"/>
                  <a:pt x="57" y="479"/>
                  <a:pt x="57" y="472"/>
                </a:cubicBezTo>
                <a:lnTo>
                  <a:pt x="57" y="425"/>
                </a:lnTo>
                <a:close/>
                <a:moveTo>
                  <a:pt x="57" y="516"/>
                </a:moveTo>
                <a:cubicBezTo>
                  <a:pt x="57" y="509"/>
                  <a:pt x="62" y="504"/>
                  <a:pt x="69" y="504"/>
                </a:cubicBezTo>
                <a:cubicBezTo>
                  <a:pt x="116" y="504"/>
                  <a:pt x="116" y="504"/>
                  <a:pt x="116" y="504"/>
                </a:cubicBezTo>
                <a:cubicBezTo>
                  <a:pt x="123" y="504"/>
                  <a:pt x="128" y="509"/>
                  <a:pt x="128" y="516"/>
                </a:cubicBezTo>
                <a:cubicBezTo>
                  <a:pt x="128" y="563"/>
                  <a:pt x="128" y="563"/>
                  <a:pt x="128" y="563"/>
                </a:cubicBezTo>
                <a:cubicBezTo>
                  <a:pt x="128" y="570"/>
                  <a:pt x="123" y="575"/>
                  <a:pt x="116" y="575"/>
                </a:cubicBezTo>
                <a:cubicBezTo>
                  <a:pt x="69" y="575"/>
                  <a:pt x="69" y="575"/>
                  <a:pt x="69" y="575"/>
                </a:cubicBezTo>
                <a:cubicBezTo>
                  <a:pt x="62" y="575"/>
                  <a:pt x="57" y="570"/>
                  <a:pt x="57" y="563"/>
                </a:cubicBezTo>
                <a:lnTo>
                  <a:pt x="57" y="516"/>
                </a:lnTo>
                <a:close/>
                <a:moveTo>
                  <a:pt x="57" y="607"/>
                </a:moveTo>
                <a:cubicBezTo>
                  <a:pt x="57" y="600"/>
                  <a:pt x="62" y="595"/>
                  <a:pt x="69" y="595"/>
                </a:cubicBezTo>
                <a:cubicBezTo>
                  <a:pt x="116" y="595"/>
                  <a:pt x="116" y="595"/>
                  <a:pt x="116" y="595"/>
                </a:cubicBezTo>
                <a:cubicBezTo>
                  <a:pt x="123" y="595"/>
                  <a:pt x="128" y="600"/>
                  <a:pt x="128" y="607"/>
                </a:cubicBezTo>
                <a:cubicBezTo>
                  <a:pt x="128" y="654"/>
                  <a:pt x="128" y="654"/>
                  <a:pt x="128" y="654"/>
                </a:cubicBezTo>
                <a:cubicBezTo>
                  <a:pt x="128" y="661"/>
                  <a:pt x="123" y="666"/>
                  <a:pt x="116" y="666"/>
                </a:cubicBezTo>
                <a:cubicBezTo>
                  <a:pt x="69" y="666"/>
                  <a:pt x="69" y="666"/>
                  <a:pt x="69" y="666"/>
                </a:cubicBezTo>
                <a:cubicBezTo>
                  <a:pt x="62" y="666"/>
                  <a:pt x="57" y="661"/>
                  <a:pt x="57" y="654"/>
                </a:cubicBezTo>
                <a:lnTo>
                  <a:pt x="57" y="607"/>
                </a:lnTo>
                <a:close/>
                <a:moveTo>
                  <a:pt x="163" y="0"/>
                </a:moveTo>
                <a:cubicBezTo>
                  <a:pt x="163" y="260"/>
                  <a:pt x="163" y="260"/>
                  <a:pt x="163" y="260"/>
                </a:cubicBezTo>
                <a:cubicBezTo>
                  <a:pt x="298" y="260"/>
                  <a:pt x="298" y="260"/>
                  <a:pt x="298" y="260"/>
                </a:cubicBezTo>
                <a:cubicBezTo>
                  <a:pt x="298" y="697"/>
                  <a:pt x="298" y="697"/>
                  <a:pt x="298" y="697"/>
                </a:cubicBezTo>
                <a:cubicBezTo>
                  <a:pt x="441" y="697"/>
                  <a:pt x="441" y="697"/>
                  <a:pt x="441" y="697"/>
                </a:cubicBezTo>
                <a:cubicBezTo>
                  <a:pt x="441" y="0"/>
                  <a:pt x="441" y="0"/>
                  <a:pt x="441" y="0"/>
                </a:cubicBezTo>
                <a:lnTo>
                  <a:pt x="163" y="0"/>
                </a:lnTo>
                <a:close/>
                <a:moveTo>
                  <a:pt x="287" y="197"/>
                </a:moveTo>
                <a:cubicBezTo>
                  <a:pt x="287" y="204"/>
                  <a:pt x="282" y="209"/>
                  <a:pt x="275" y="209"/>
                </a:cubicBezTo>
                <a:cubicBezTo>
                  <a:pt x="228" y="209"/>
                  <a:pt x="228" y="209"/>
                  <a:pt x="228" y="209"/>
                </a:cubicBezTo>
                <a:cubicBezTo>
                  <a:pt x="221" y="209"/>
                  <a:pt x="216" y="204"/>
                  <a:pt x="216" y="197"/>
                </a:cubicBezTo>
                <a:cubicBezTo>
                  <a:pt x="216" y="150"/>
                  <a:pt x="216" y="150"/>
                  <a:pt x="216" y="150"/>
                </a:cubicBezTo>
                <a:cubicBezTo>
                  <a:pt x="216" y="143"/>
                  <a:pt x="221" y="138"/>
                  <a:pt x="228" y="138"/>
                </a:cubicBezTo>
                <a:cubicBezTo>
                  <a:pt x="275" y="138"/>
                  <a:pt x="275" y="138"/>
                  <a:pt x="275" y="138"/>
                </a:cubicBezTo>
                <a:cubicBezTo>
                  <a:pt x="282" y="138"/>
                  <a:pt x="287" y="143"/>
                  <a:pt x="287" y="150"/>
                </a:cubicBezTo>
                <a:lnTo>
                  <a:pt x="287" y="197"/>
                </a:lnTo>
                <a:close/>
                <a:moveTo>
                  <a:pt x="287" y="106"/>
                </a:moveTo>
                <a:cubicBezTo>
                  <a:pt x="287" y="113"/>
                  <a:pt x="282" y="118"/>
                  <a:pt x="275" y="118"/>
                </a:cubicBezTo>
                <a:cubicBezTo>
                  <a:pt x="228" y="118"/>
                  <a:pt x="228" y="118"/>
                  <a:pt x="228" y="118"/>
                </a:cubicBezTo>
                <a:cubicBezTo>
                  <a:pt x="221" y="118"/>
                  <a:pt x="216" y="113"/>
                  <a:pt x="216" y="106"/>
                </a:cubicBezTo>
                <a:cubicBezTo>
                  <a:pt x="216" y="59"/>
                  <a:pt x="216" y="59"/>
                  <a:pt x="216" y="59"/>
                </a:cubicBezTo>
                <a:cubicBezTo>
                  <a:pt x="216" y="52"/>
                  <a:pt x="221" y="47"/>
                  <a:pt x="228" y="47"/>
                </a:cubicBezTo>
                <a:cubicBezTo>
                  <a:pt x="275" y="47"/>
                  <a:pt x="275" y="47"/>
                  <a:pt x="275" y="47"/>
                </a:cubicBezTo>
                <a:cubicBezTo>
                  <a:pt x="282" y="47"/>
                  <a:pt x="287" y="52"/>
                  <a:pt x="287" y="59"/>
                </a:cubicBezTo>
                <a:lnTo>
                  <a:pt x="287" y="106"/>
                </a:lnTo>
                <a:close/>
                <a:moveTo>
                  <a:pt x="388" y="561"/>
                </a:moveTo>
                <a:cubicBezTo>
                  <a:pt x="388" y="568"/>
                  <a:pt x="383" y="573"/>
                  <a:pt x="376" y="573"/>
                </a:cubicBezTo>
                <a:cubicBezTo>
                  <a:pt x="329" y="573"/>
                  <a:pt x="329" y="573"/>
                  <a:pt x="329" y="573"/>
                </a:cubicBezTo>
                <a:cubicBezTo>
                  <a:pt x="322" y="573"/>
                  <a:pt x="317" y="568"/>
                  <a:pt x="317" y="561"/>
                </a:cubicBezTo>
                <a:cubicBezTo>
                  <a:pt x="317" y="514"/>
                  <a:pt x="317" y="514"/>
                  <a:pt x="317" y="514"/>
                </a:cubicBezTo>
                <a:cubicBezTo>
                  <a:pt x="317" y="507"/>
                  <a:pt x="322" y="502"/>
                  <a:pt x="329" y="502"/>
                </a:cubicBezTo>
                <a:cubicBezTo>
                  <a:pt x="376" y="502"/>
                  <a:pt x="376" y="502"/>
                  <a:pt x="376" y="502"/>
                </a:cubicBezTo>
                <a:cubicBezTo>
                  <a:pt x="383" y="502"/>
                  <a:pt x="388" y="507"/>
                  <a:pt x="388" y="514"/>
                </a:cubicBezTo>
                <a:lnTo>
                  <a:pt x="388" y="561"/>
                </a:lnTo>
                <a:close/>
                <a:moveTo>
                  <a:pt x="388" y="470"/>
                </a:moveTo>
                <a:cubicBezTo>
                  <a:pt x="388" y="477"/>
                  <a:pt x="383" y="482"/>
                  <a:pt x="376" y="482"/>
                </a:cubicBezTo>
                <a:cubicBezTo>
                  <a:pt x="329" y="482"/>
                  <a:pt x="329" y="482"/>
                  <a:pt x="329" y="482"/>
                </a:cubicBezTo>
                <a:cubicBezTo>
                  <a:pt x="322" y="482"/>
                  <a:pt x="317" y="477"/>
                  <a:pt x="317" y="470"/>
                </a:cubicBezTo>
                <a:cubicBezTo>
                  <a:pt x="317" y="423"/>
                  <a:pt x="317" y="423"/>
                  <a:pt x="317" y="423"/>
                </a:cubicBezTo>
                <a:cubicBezTo>
                  <a:pt x="317" y="416"/>
                  <a:pt x="322" y="411"/>
                  <a:pt x="329" y="411"/>
                </a:cubicBezTo>
                <a:cubicBezTo>
                  <a:pt x="376" y="411"/>
                  <a:pt x="376" y="411"/>
                  <a:pt x="376" y="411"/>
                </a:cubicBezTo>
                <a:cubicBezTo>
                  <a:pt x="383" y="411"/>
                  <a:pt x="388" y="416"/>
                  <a:pt x="388" y="423"/>
                </a:cubicBezTo>
                <a:lnTo>
                  <a:pt x="388" y="470"/>
                </a:lnTo>
                <a:close/>
                <a:moveTo>
                  <a:pt x="388" y="379"/>
                </a:moveTo>
                <a:cubicBezTo>
                  <a:pt x="388" y="386"/>
                  <a:pt x="383" y="391"/>
                  <a:pt x="376" y="391"/>
                </a:cubicBezTo>
                <a:cubicBezTo>
                  <a:pt x="329" y="391"/>
                  <a:pt x="329" y="391"/>
                  <a:pt x="329" y="391"/>
                </a:cubicBezTo>
                <a:cubicBezTo>
                  <a:pt x="322" y="391"/>
                  <a:pt x="317" y="386"/>
                  <a:pt x="317" y="379"/>
                </a:cubicBezTo>
                <a:cubicBezTo>
                  <a:pt x="317" y="332"/>
                  <a:pt x="317" y="332"/>
                  <a:pt x="317" y="332"/>
                </a:cubicBezTo>
                <a:cubicBezTo>
                  <a:pt x="317" y="325"/>
                  <a:pt x="322" y="320"/>
                  <a:pt x="329" y="320"/>
                </a:cubicBezTo>
                <a:cubicBezTo>
                  <a:pt x="376" y="320"/>
                  <a:pt x="376" y="320"/>
                  <a:pt x="376" y="320"/>
                </a:cubicBezTo>
                <a:cubicBezTo>
                  <a:pt x="383" y="320"/>
                  <a:pt x="388" y="325"/>
                  <a:pt x="388" y="332"/>
                </a:cubicBezTo>
                <a:lnTo>
                  <a:pt x="388" y="379"/>
                </a:lnTo>
                <a:close/>
                <a:moveTo>
                  <a:pt x="388" y="288"/>
                </a:moveTo>
                <a:cubicBezTo>
                  <a:pt x="388" y="295"/>
                  <a:pt x="383" y="300"/>
                  <a:pt x="376" y="300"/>
                </a:cubicBezTo>
                <a:cubicBezTo>
                  <a:pt x="329" y="300"/>
                  <a:pt x="329" y="300"/>
                  <a:pt x="329" y="300"/>
                </a:cubicBezTo>
                <a:cubicBezTo>
                  <a:pt x="322" y="300"/>
                  <a:pt x="317" y="295"/>
                  <a:pt x="317" y="288"/>
                </a:cubicBezTo>
                <a:cubicBezTo>
                  <a:pt x="317" y="241"/>
                  <a:pt x="317" y="241"/>
                  <a:pt x="317" y="241"/>
                </a:cubicBezTo>
                <a:cubicBezTo>
                  <a:pt x="317" y="234"/>
                  <a:pt x="322" y="229"/>
                  <a:pt x="329" y="229"/>
                </a:cubicBezTo>
                <a:cubicBezTo>
                  <a:pt x="376" y="229"/>
                  <a:pt x="376" y="229"/>
                  <a:pt x="376" y="229"/>
                </a:cubicBezTo>
                <a:cubicBezTo>
                  <a:pt x="383" y="229"/>
                  <a:pt x="388" y="234"/>
                  <a:pt x="388" y="241"/>
                </a:cubicBezTo>
                <a:lnTo>
                  <a:pt x="388" y="288"/>
                </a:lnTo>
                <a:close/>
                <a:moveTo>
                  <a:pt x="388" y="197"/>
                </a:moveTo>
                <a:cubicBezTo>
                  <a:pt x="388" y="204"/>
                  <a:pt x="383" y="209"/>
                  <a:pt x="376" y="209"/>
                </a:cubicBezTo>
                <a:cubicBezTo>
                  <a:pt x="329" y="209"/>
                  <a:pt x="329" y="209"/>
                  <a:pt x="329" y="209"/>
                </a:cubicBezTo>
                <a:cubicBezTo>
                  <a:pt x="322" y="209"/>
                  <a:pt x="317" y="204"/>
                  <a:pt x="317" y="197"/>
                </a:cubicBezTo>
                <a:cubicBezTo>
                  <a:pt x="317" y="150"/>
                  <a:pt x="317" y="150"/>
                  <a:pt x="317" y="150"/>
                </a:cubicBezTo>
                <a:cubicBezTo>
                  <a:pt x="317" y="143"/>
                  <a:pt x="322" y="138"/>
                  <a:pt x="329" y="138"/>
                </a:cubicBezTo>
                <a:cubicBezTo>
                  <a:pt x="376" y="138"/>
                  <a:pt x="376" y="138"/>
                  <a:pt x="376" y="138"/>
                </a:cubicBezTo>
                <a:cubicBezTo>
                  <a:pt x="383" y="138"/>
                  <a:pt x="388" y="143"/>
                  <a:pt x="388" y="150"/>
                </a:cubicBezTo>
                <a:lnTo>
                  <a:pt x="388" y="197"/>
                </a:lnTo>
                <a:close/>
                <a:moveTo>
                  <a:pt x="388" y="106"/>
                </a:moveTo>
                <a:cubicBezTo>
                  <a:pt x="388" y="113"/>
                  <a:pt x="383" y="118"/>
                  <a:pt x="376" y="118"/>
                </a:cubicBezTo>
                <a:cubicBezTo>
                  <a:pt x="329" y="118"/>
                  <a:pt x="329" y="118"/>
                  <a:pt x="329" y="118"/>
                </a:cubicBezTo>
                <a:cubicBezTo>
                  <a:pt x="322" y="118"/>
                  <a:pt x="317" y="113"/>
                  <a:pt x="317" y="106"/>
                </a:cubicBezTo>
                <a:cubicBezTo>
                  <a:pt x="317" y="59"/>
                  <a:pt x="317" y="59"/>
                  <a:pt x="317" y="59"/>
                </a:cubicBezTo>
                <a:cubicBezTo>
                  <a:pt x="317" y="52"/>
                  <a:pt x="322" y="47"/>
                  <a:pt x="329" y="47"/>
                </a:cubicBezTo>
                <a:cubicBezTo>
                  <a:pt x="376" y="47"/>
                  <a:pt x="376" y="47"/>
                  <a:pt x="376" y="47"/>
                </a:cubicBezTo>
                <a:cubicBezTo>
                  <a:pt x="383" y="47"/>
                  <a:pt x="388" y="52"/>
                  <a:pt x="388" y="59"/>
                </a:cubicBezTo>
                <a:lnTo>
                  <a:pt x="388" y="106"/>
                </a:lnTo>
                <a:close/>
              </a:path>
            </a:pathLst>
          </a:custGeom>
          <a:solidFill>
            <a:schemeClr val="tx1">
              <a:lumMod val="75000"/>
              <a:lumOff val="25000"/>
            </a:schemeClr>
          </a:solidFill>
          <a:ln>
            <a:noFill/>
          </a:ln>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grpSp>
        <p:nvGrpSpPr>
          <p:cNvPr id="118" name="Group 117"/>
          <p:cNvGrpSpPr/>
          <p:nvPr/>
        </p:nvGrpSpPr>
        <p:grpSpPr>
          <a:xfrm>
            <a:off x="8387530" y="1757089"/>
            <a:ext cx="1865559" cy="2224789"/>
            <a:chOff x="8221363" y="1722793"/>
            <a:chExt cx="1829145" cy="2181364"/>
          </a:xfrm>
        </p:grpSpPr>
        <p:sp>
          <p:nvSpPr>
            <p:cNvPr id="119" name="Freeform 80"/>
            <p:cNvSpPr>
              <a:spLocks noEditPoints="1"/>
            </p:cNvSpPr>
            <p:nvPr/>
          </p:nvSpPr>
          <p:spPr bwMode="black">
            <a:xfrm>
              <a:off x="8350105" y="1722793"/>
              <a:ext cx="1571661" cy="1906752"/>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chemeClr val="tx1">
                <a:lumMod val="75000"/>
                <a:lumOff val="25000"/>
              </a:schemeClr>
            </a:solidFill>
            <a:ln>
              <a:noFill/>
            </a:ln>
          </p:spPr>
          <p:txBody>
            <a:bodyPr vert="horz" wrap="square" lIns="83943" tIns="41972" rIns="83943" bIns="41972" numCol="1" anchor="t" anchorCtr="0" compatLnSpc="1">
              <a:prstTxWarp prst="textNoShape">
                <a:avLst/>
              </a:prstTxWarp>
            </a:bodyPr>
            <a:lstStyle/>
            <a:p>
              <a:endParaRPr lang="en-US" sz="1632">
                <a:solidFill>
                  <a:srgbClr val="404040"/>
                </a:solidFill>
              </a:endParaRPr>
            </a:p>
          </p:txBody>
        </p:sp>
        <p:sp>
          <p:nvSpPr>
            <p:cNvPr id="120" name="TextBox 119"/>
            <p:cNvSpPr txBox="1"/>
            <p:nvPr/>
          </p:nvSpPr>
          <p:spPr>
            <a:xfrm>
              <a:off x="8221363" y="3649920"/>
              <a:ext cx="1829145" cy="254237"/>
            </a:xfrm>
            <a:prstGeom prst="rect">
              <a:avLst/>
            </a:prstGeom>
            <a:noFill/>
          </p:spPr>
          <p:txBody>
            <a:bodyPr wrap="square" lIns="0" tIns="0" rIns="0" bIns="0" rtlCol="0">
              <a:spAutoFit/>
            </a:bodyPr>
            <a:lstStyle/>
            <a:p>
              <a:pPr algn="ctr">
                <a:lnSpc>
                  <a:spcPct val="90000"/>
                </a:lnSpc>
                <a:spcBef>
                  <a:spcPct val="20000"/>
                </a:spcBef>
                <a:buSzPct val="80000"/>
              </a:pPr>
              <a:r>
                <a:rPr lang="en-US" sz="1836" dirty="0">
                  <a:solidFill>
                    <a:srgbClr val="404040">
                      <a:lumMod val="90000"/>
                      <a:lumOff val="10000"/>
                      <a:alpha val="99000"/>
                    </a:srgbClr>
                  </a:solidFill>
                </a:rPr>
                <a:t>Data Warehouse</a:t>
              </a:r>
            </a:p>
          </p:txBody>
        </p:sp>
      </p:grpSp>
      <p:sp>
        <p:nvSpPr>
          <p:cNvPr id="121" name="Freeform 32"/>
          <p:cNvSpPr>
            <a:spLocks noEditPoints="1"/>
          </p:cNvSpPr>
          <p:nvPr/>
        </p:nvSpPr>
        <p:spPr bwMode="auto">
          <a:xfrm>
            <a:off x="5844350" y="1698595"/>
            <a:ext cx="635580" cy="626691"/>
          </a:xfrm>
          <a:custGeom>
            <a:avLst/>
            <a:gdLst>
              <a:gd name="T0" fmla="*/ 91 w 182"/>
              <a:gd name="T1" fmla="*/ 0 h 179"/>
              <a:gd name="T2" fmla="*/ 0 w 182"/>
              <a:gd name="T3" fmla="*/ 21 h 179"/>
              <a:gd name="T4" fmla="*/ 0 w 182"/>
              <a:gd name="T5" fmla="*/ 158 h 179"/>
              <a:gd name="T6" fmla="*/ 91 w 182"/>
              <a:gd name="T7" fmla="*/ 179 h 179"/>
              <a:gd name="T8" fmla="*/ 182 w 182"/>
              <a:gd name="T9" fmla="*/ 158 h 179"/>
              <a:gd name="T10" fmla="*/ 182 w 182"/>
              <a:gd name="T11" fmla="*/ 21 h 179"/>
              <a:gd name="T12" fmla="*/ 91 w 182"/>
              <a:gd name="T13" fmla="*/ 0 h 179"/>
              <a:gd name="T14" fmla="*/ 91 w 182"/>
              <a:gd name="T15" fmla="*/ 34 h 179"/>
              <a:gd name="T16" fmla="*/ 14 w 182"/>
              <a:gd name="T17" fmla="*/ 20 h 179"/>
              <a:gd name="T18" fmla="*/ 91 w 182"/>
              <a:gd name="T19" fmla="*/ 6 h 179"/>
              <a:gd name="T20" fmla="*/ 168 w 182"/>
              <a:gd name="T21" fmla="*/ 20 h 179"/>
              <a:gd name="T22" fmla="*/ 91 w 182"/>
              <a:gd name="T23" fmla="*/ 3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2" h="179">
                <a:moveTo>
                  <a:pt x="91" y="0"/>
                </a:moveTo>
                <a:cubicBezTo>
                  <a:pt x="57" y="0"/>
                  <a:pt x="0" y="4"/>
                  <a:pt x="0" y="21"/>
                </a:cubicBezTo>
                <a:cubicBezTo>
                  <a:pt x="0" y="121"/>
                  <a:pt x="0" y="158"/>
                  <a:pt x="0" y="158"/>
                </a:cubicBezTo>
                <a:cubicBezTo>
                  <a:pt x="0" y="174"/>
                  <a:pt x="57" y="179"/>
                  <a:pt x="91" y="179"/>
                </a:cubicBezTo>
                <a:cubicBezTo>
                  <a:pt x="125" y="179"/>
                  <a:pt x="182" y="174"/>
                  <a:pt x="182" y="158"/>
                </a:cubicBezTo>
                <a:cubicBezTo>
                  <a:pt x="182" y="57"/>
                  <a:pt x="182" y="21"/>
                  <a:pt x="182" y="21"/>
                </a:cubicBezTo>
                <a:cubicBezTo>
                  <a:pt x="182" y="4"/>
                  <a:pt x="125" y="0"/>
                  <a:pt x="91" y="0"/>
                </a:cubicBezTo>
                <a:close/>
                <a:moveTo>
                  <a:pt x="91" y="34"/>
                </a:moveTo>
                <a:cubicBezTo>
                  <a:pt x="49" y="34"/>
                  <a:pt x="14" y="28"/>
                  <a:pt x="14" y="20"/>
                </a:cubicBezTo>
                <a:cubicBezTo>
                  <a:pt x="14" y="12"/>
                  <a:pt x="49" y="6"/>
                  <a:pt x="91" y="6"/>
                </a:cubicBezTo>
                <a:cubicBezTo>
                  <a:pt x="134" y="6"/>
                  <a:pt x="168" y="12"/>
                  <a:pt x="168" y="20"/>
                </a:cubicBezTo>
                <a:cubicBezTo>
                  <a:pt x="168" y="28"/>
                  <a:pt x="134" y="34"/>
                  <a:pt x="91" y="34"/>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a:gradFill>
                <a:gsLst>
                  <a:gs pos="0">
                    <a:srgbClr val="FFFFFF"/>
                  </a:gs>
                  <a:gs pos="100000">
                    <a:srgbClr val="FFFFFF"/>
                  </a:gs>
                </a:gsLst>
                <a:lin ang="5400000" scaled="0"/>
              </a:gradFill>
            </a:endParaRPr>
          </a:p>
        </p:txBody>
      </p:sp>
      <p:sp>
        <p:nvSpPr>
          <p:cNvPr id="122" name="Freeform 32"/>
          <p:cNvSpPr>
            <a:spLocks noEditPoints="1"/>
          </p:cNvSpPr>
          <p:nvPr/>
        </p:nvSpPr>
        <p:spPr bwMode="auto">
          <a:xfrm>
            <a:off x="5844350" y="2442495"/>
            <a:ext cx="635580" cy="626691"/>
          </a:xfrm>
          <a:custGeom>
            <a:avLst/>
            <a:gdLst>
              <a:gd name="T0" fmla="*/ 91 w 182"/>
              <a:gd name="T1" fmla="*/ 0 h 179"/>
              <a:gd name="T2" fmla="*/ 0 w 182"/>
              <a:gd name="T3" fmla="*/ 21 h 179"/>
              <a:gd name="T4" fmla="*/ 0 w 182"/>
              <a:gd name="T5" fmla="*/ 158 h 179"/>
              <a:gd name="T6" fmla="*/ 91 w 182"/>
              <a:gd name="T7" fmla="*/ 179 h 179"/>
              <a:gd name="T8" fmla="*/ 182 w 182"/>
              <a:gd name="T9" fmla="*/ 158 h 179"/>
              <a:gd name="T10" fmla="*/ 182 w 182"/>
              <a:gd name="T11" fmla="*/ 21 h 179"/>
              <a:gd name="T12" fmla="*/ 91 w 182"/>
              <a:gd name="T13" fmla="*/ 0 h 179"/>
              <a:gd name="T14" fmla="*/ 91 w 182"/>
              <a:gd name="T15" fmla="*/ 34 h 179"/>
              <a:gd name="T16" fmla="*/ 14 w 182"/>
              <a:gd name="T17" fmla="*/ 20 h 179"/>
              <a:gd name="T18" fmla="*/ 91 w 182"/>
              <a:gd name="T19" fmla="*/ 6 h 179"/>
              <a:gd name="T20" fmla="*/ 168 w 182"/>
              <a:gd name="T21" fmla="*/ 20 h 179"/>
              <a:gd name="T22" fmla="*/ 91 w 182"/>
              <a:gd name="T23" fmla="*/ 3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2" h="179">
                <a:moveTo>
                  <a:pt x="91" y="0"/>
                </a:moveTo>
                <a:cubicBezTo>
                  <a:pt x="57" y="0"/>
                  <a:pt x="0" y="4"/>
                  <a:pt x="0" y="21"/>
                </a:cubicBezTo>
                <a:cubicBezTo>
                  <a:pt x="0" y="121"/>
                  <a:pt x="0" y="158"/>
                  <a:pt x="0" y="158"/>
                </a:cubicBezTo>
                <a:cubicBezTo>
                  <a:pt x="0" y="174"/>
                  <a:pt x="57" y="179"/>
                  <a:pt x="91" y="179"/>
                </a:cubicBezTo>
                <a:cubicBezTo>
                  <a:pt x="125" y="179"/>
                  <a:pt x="182" y="174"/>
                  <a:pt x="182" y="158"/>
                </a:cubicBezTo>
                <a:cubicBezTo>
                  <a:pt x="182" y="57"/>
                  <a:pt x="182" y="21"/>
                  <a:pt x="182" y="21"/>
                </a:cubicBezTo>
                <a:cubicBezTo>
                  <a:pt x="182" y="4"/>
                  <a:pt x="125" y="0"/>
                  <a:pt x="91" y="0"/>
                </a:cubicBezTo>
                <a:close/>
                <a:moveTo>
                  <a:pt x="91" y="34"/>
                </a:moveTo>
                <a:cubicBezTo>
                  <a:pt x="49" y="34"/>
                  <a:pt x="14" y="28"/>
                  <a:pt x="14" y="20"/>
                </a:cubicBezTo>
                <a:cubicBezTo>
                  <a:pt x="14" y="12"/>
                  <a:pt x="49" y="6"/>
                  <a:pt x="91" y="6"/>
                </a:cubicBezTo>
                <a:cubicBezTo>
                  <a:pt x="134" y="6"/>
                  <a:pt x="168" y="12"/>
                  <a:pt x="168" y="20"/>
                </a:cubicBezTo>
                <a:cubicBezTo>
                  <a:pt x="168" y="28"/>
                  <a:pt x="134" y="34"/>
                  <a:pt x="91" y="34"/>
                </a:cubicBezTo>
                <a:close/>
              </a:path>
            </a:pathLst>
          </a:custGeom>
          <a:solidFill>
            <a:srgbClr val="8CC6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23" name="Freeform 32"/>
          <p:cNvSpPr>
            <a:spLocks noEditPoints="1"/>
          </p:cNvSpPr>
          <p:nvPr/>
        </p:nvSpPr>
        <p:spPr bwMode="auto">
          <a:xfrm>
            <a:off x="5844350" y="3186395"/>
            <a:ext cx="635580" cy="626691"/>
          </a:xfrm>
          <a:custGeom>
            <a:avLst/>
            <a:gdLst>
              <a:gd name="T0" fmla="*/ 91 w 182"/>
              <a:gd name="T1" fmla="*/ 0 h 179"/>
              <a:gd name="T2" fmla="*/ 0 w 182"/>
              <a:gd name="T3" fmla="*/ 21 h 179"/>
              <a:gd name="T4" fmla="*/ 0 w 182"/>
              <a:gd name="T5" fmla="*/ 158 h 179"/>
              <a:gd name="T6" fmla="*/ 91 w 182"/>
              <a:gd name="T7" fmla="*/ 179 h 179"/>
              <a:gd name="T8" fmla="*/ 182 w 182"/>
              <a:gd name="T9" fmla="*/ 158 h 179"/>
              <a:gd name="T10" fmla="*/ 182 w 182"/>
              <a:gd name="T11" fmla="*/ 21 h 179"/>
              <a:gd name="T12" fmla="*/ 91 w 182"/>
              <a:gd name="T13" fmla="*/ 0 h 179"/>
              <a:gd name="T14" fmla="*/ 91 w 182"/>
              <a:gd name="T15" fmla="*/ 34 h 179"/>
              <a:gd name="T16" fmla="*/ 14 w 182"/>
              <a:gd name="T17" fmla="*/ 20 h 179"/>
              <a:gd name="T18" fmla="*/ 91 w 182"/>
              <a:gd name="T19" fmla="*/ 6 h 179"/>
              <a:gd name="T20" fmla="*/ 168 w 182"/>
              <a:gd name="T21" fmla="*/ 20 h 179"/>
              <a:gd name="T22" fmla="*/ 91 w 182"/>
              <a:gd name="T23" fmla="*/ 3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2" h="179">
                <a:moveTo>
                  <a:pt x="91" y="0"/>
                </a:moveTo>
                <a:cubicBezTo>
                  <a:pt x="57" y="0"/>
                  <a:pt x="0" y="4"/>
                  <a:pt x="0" y="21"/>
                </a:cubicBezTo>
                <a:cubicBezTo>
                  <a:pt x="0" y="121"/>
                  <a:pt x="0" y="158"/>
                  <a:pt x="0" y="158"/>
                </a:cubicBezTo>
                <a:cubicBezTo>
                  <a:pt x="0" y="174"/>
                  <a:pt x="57" y="179"/>
                  <a:pt x="91" y="179"/>
                </a:cubicBezTo>
                <a:cubicBezTo>
                  <a:pt x="125" y="179"/>
                  <a:pt x="182" y="174"/>
                  <a:pt x="182" y="158"/>
                </a:cubicBezTo>
                <a:cubicBezTo>
                  <a:pt x="182" y="57"/>
                  <a:pt x="182" y="21"/>
                  <a:pt x="182" y="21"/>
                </a:cubicBezTo>
                <a:cubicBezTo>
                  <a:pt x="182" y="4"/>
                  <a:pt x="125" y="0"/>
                  <a:pt x="91" y="0"/>
                </a:cubicBezTo>
                <a:close/>
                <a:moveTo>
                  <a:pt x="91" y="34"/>
                </a:moveTo>
                <a:cubicBezTo>
                  <a:pt x="49" y="34"/>
                  <a:pt x="14" y="28"/>
                  <a:pt x="14" y="20"/>
                </a:cubicBezTo>
                <a:cubicBezTo>
                  <a:pt x="14" y="12"/>
                  <a:pt x="49" y="6"/>
                  <a:pt x="91" y="6"/>
                </a:cubicBezTo>
                <a:cubicBezTo>
                  <a:pt x="134" y="6"/>
                  <a:pt x="168" y="12"/>
                  <a:pt x="168" y="20"/>
                </a:cubicBezTo>
                <a:cubicBezTo>
                  <a:pt x="168" y="28"/>
                  <a:pt x="134" y="34"/>
                  <a:pt x="91" y="34"/>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a:gradFill>
                <a:gsLst>
                  <a:gs pos="0">
                    <a:srgbClr val="FFFFFF"/>
                  </a:gs>
                  <a:gs pos="100000">
                    <a:srgbClr val="FFFFFF"/>
                  </a:gs>
                </a:gsLst>
                <a:lin ang="5400000" scaled="0"/>
              </a:gradFill>
            </a:endParaRPr>
          </a:p>
        </p:txBody>
      </p:sp>
      <p:grpSp>
        <p:nvGrpSpPr>
          <p:cNvPr id="124" name="Group 123"/>
          <p:cNvGrpSpPr/>
          <p:nvPr/>
        </p:nvGrpSpPr>
        <p:grpSpPr>
          <a:xfrm>
            <a:off x="2893360" y="4347470"/>
            <a:ext cx="1208196" cy="469830"/>
            <a:chOff x="2827915" y="4050315"/>
            <a:chExt cx="1184613" cy="460659"/>
          </a:xfrm>
        </p:grpSpPr>
        <p:sp>
          <p:nvSpPr>
            <p:cNvPr id="125" name="Freeform 27"/>
            <p:cNvSpPr>
              <a:spLocks noEditPoints="1"/>
            </p:cNvSpPr>
            <p:nvPr/>
          </p:nvSpPr>
          <p:spPr bwMode="auto">
            <a:xfrm>
              <a:off x="3644229" y="4050315"/>
              <a:ext cx="368299" cy="460659"/>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tx1">
                <a:lumMod val="75000"/>
                <a:lumOff val="2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26" name="TextBox 125"/>
            <p:cNvSpPr txBox="1"/>
            <p:nvPr/>
          </p:nvSpPr>
          <p:spPr>
            <a:xfrm>
              <a:off x="2827915" y="4169845"/>
              <a:ext cx="743810" cy="226024"/>
            </a:xfrm>
            <a:prstGeom prst="rect">
              <a:avLst/>
            </a:prstGeom>
            <a:noFill/>
          </p:spPr>
          <p:txBody>
            <a:bodyPr wrap="square" lIns="0" tIns="0" rIns="0" bIns="0" rtlCol="0">
              <a:spAutoFit/>
            </a:bodyPr>
            <a:lstStyle/>
            <a:p>
              <a:pPr algn="r">
                <a:lnSpc>
                  <a:spcPct val="90000"/>
                </a:lnSpc>
                <a:spcBef>
                  <a:spcPct val="20000"/>
                </a:spcBef>
                <a:buSzPct val="80000"/>
              </a:pPr>
              <a:r>
                <a:rPr lang="en-US" sz="1632" dirty="0">
                  <a:solidFill>
                    <a:srgbClr val="404040">
                      <a:lumMod val="90000"/>
                      <a:lumOff val="10000"/>
                      <a:alpha val="99000"/>
                    </a:srgbClr>
                  </a:solidFill>
                </a:rPr>
                <a:t>Logs</a:t>
              </a:r>
            </a:p>
          </p:txBody>
        </p:sp>
      </p:grpSp>
      <p:cxnSp>
        <p:nvCxnSpPr>
          <p:cNvPr id="127" name="Straight Arrow Connector 126"/>
          <p:cNvCxnSpPr/>
          <p:nvPr/>
        </p:nvCxnSpPr>
        <p:spPr>
          <a:xfrm>
            <a:off x="3573028" y="3813086"/>
            <a:ext cx="1495514" cy="811072"/>
          </a:xfrm>
          <a:prstGeom prst="straightConnector1">
            <a:avLst/>
          </a:prstGeom>
          <a:ln w="38100">
            <a:solidFill>
              <a:schemeClr val="tx1">
                <a:lumMod val="50000"/>
                <a:lumOff val="50000"/>
              </a:schemeClr>
            </a:solidFill>
            <a:miter lim="800000"/>
            <a:tailEnd type="triangle" w="lg" len="lg"/>
          </a:ln>
        </p:spPr>
        <p:style>
          <a:lnRef idx="1">
            <a:schemeClr val="accent1"/>
          </a:lnRef>
          <a:fillRef idx="0">
            <a:schemeClr val="accent1"/>
          </a:fillRef>
          <a:effectRef idx="0">
            <a:schemeClr val="accent1"/>
          </a:effectRef>
          <a:fontRef idx="minor">
            <a:schemeClr val="tx1"/>
          </a:fontRef>
        </p:style>
      </p:cxnSp>
      <p:grpSp>
        <p:nvGrpSpPr>
          <p:cNvPr id="128" name="Group 127"/>
          <p:cNvGrpSpPr/>
          <p:nvPr/>
        </p:nvGrpSpPr>
        <p:grpSpPr>
          <a:xfrm>
            <a:off x="3722246" y="3717303"/>
            <a:ext cx="1208196" cy="469830"/>
            <a:chOff x="2827915" y="4050315"/>
            <a:chExt cx="1184613" cy="460659"/>
          </a:xfrm>
        </p:grpSpPr>
        <p:sp>
          <p:nvSpPr>
            <p:cNvPr id="129" name="Freeform 27"/>
            <p:cNvSpPr>
              <a:spLocks noEditPoints="1"/>
            </p:cNvSpPr>
            <p:nvPr/>
          </p:nvSpPr>
          <p:spPr bwMode="auto">
            <a:xfrm>
              <a:off x="3644229" y="4050315"/>
              <a:ext cx="368299" cy="460659"/>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tx1">
                <a:lumMod val="75000"/>
                <a:lumOff val="2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404040"/>
                </a:solidFill>
              </a:endParaRPr>
            </a:p>
          </p:txBody>
        </p:sp>
        <p:sp>
          <p:nvSpPr>
            <p:cNvPr id="130" name="TextBox 129"/>
            <p:cNvSpPr txBox="1"/>
            <p:nvPr/>
          </p:nvSpPr>
          <p:spPr>
            <a:xfrm>
              <a:off x="2827915" y="4169845"/>
              <a:ext cx="743810" cy="226024"/>
            </a:xfrm>
            <a:prstGeom prst="rect">
              <a:avLst/>
            </a:prstGeom>
            <a:noFill/>
          </p:spPr>
          <p:txBody>
            <a:bodyPr wrap="square" lIns="0" tIns="0" rIns="0" bIns="0" rtlCol="0">
              <a:spAutoFit/>
            </a:bodyPr>
            <a:lstStyle/>
            <a:p>
              <a:pPr algn="r">
                <a:lnSpc>
                  <a:spcPct val="90000"/>
                </a:lnSpc>
                <a:spcBef>
                  <a:spcPct val="20000"/>
                </a:spcBef>
                <a:buSzPct val="80000"/>
              </a:pPr>
              <a:r>
                <a:rPr lang="en-US" sz="1632" dirty="0">
                  <a:solidFill>
                    <a:srgbClr val="404040">
                      <a:lumMod val="90000"/>
                      <a:lumOff val="10000"/>
                      <a:alpha val="99000"/>
                    </a:srgbClr>
                  </a:solidFill>
                </a:rPr>
                <a:t>Logs</a:t>
              </a:r>
            </a:p>
          </p:txBody>
        </p:sp>
      </p:grpSp>
      <p:cxnSp>
        <p:nvCxnSpPr>
          <p:cNvPr id="131" name="Straight Arrow Connector 130"/>
          <p:cNvCxnSpPr/>
          <p:nvPr/>
        </p:nvCxnSpPr>
        <p:spPr>
          <a:xfrm>
            <a:off x="3143443" y="3813086"/>
            <a:ext cx="1925098" cy="1039267"/>
          </a:xfrm>
          <a:prstGeom prst="straightConnector1">
            <a:avLst/>
          </a:prstGeom>
          <a:ln w="38100">
            <a:solidFill>
              <a:schemeClr val="tx1">
                <a:lumMod val="50000"/>
                <a:lumOff val="50000"/>
              </a:schemeClr>
            </a:solidFill>
            <a:miter lim="800000"/>
            <a:tailEnd type="triangle" w="lg" len="lg"/>
          </a:ln>
        </p:spPr>
        <p:style>
          <a:lnRef idx="1">
            <a:schemeClr val="accent1"/>
          </a:lnRef>
          <a:fillRef idx="0">
            <a:schemeClr val="accent1"/>
          </a:fillRef>
          <a:effectRef idx="0">
            <a:schemeClr val="accent1"/>
          </a:effectRef>
          <a:fontRef idx="minor">
            <a:schemeClr val="tx1"/>
          </a:fontRef>
        </p:style>
      </p:cxnSp>
      <p:sp>
        <p:nvSpPr>
          <p:cNvPr id="132" name="Round Same Side Corner Rectangle 73"/>
          <p:cNvSpPr/>
          <p:nvPr/>
        </p:nvSpPr>
        <p:spPr>
          <a:xfrm>
            <a:off x="7578948" y="4546574"/>
            <a:ext cx="2674141" cy="1703856"/>
          </a:xfrm>
          <a:prstGeom prst="rect">
            <a:avLst/>
          </a:prstGeom>
          <a:solidFill>
            <a:schemeClr val="bg1">
              <a:lumMod val="85000"/>
            </a:schemeClr>
          </a:solidFill>
          <a:ln w="10795" cap="flat" cmpd="sng" algn="ctr">
            <a:noFill/>
            <a:prstDash val="dash"/>
          </a:ln>
          <a:effectLst/>
        </p:spPr>
        <p:txBody>
          <a:bodyPr lIns="93260" tIns="93260" rIns="93260" bIns="93260" rtlCol="0" anchor="ctr" anchorCtr="0"/>
          <a:lstStyle/>
          <a:p>
            <a:pPr defTabSz="932597"/>
            <a:endParaRPr lang="en-US" sz="1224" kern="0" dirty="0">
              <a:ln>
                <a:solidFill>
                  <a:srgbClr val="FFFFFF">
                    <a:alpha val="0"/>
                  </a:srgbClr>
                </a:solidFill>
              </a:ln>
              <a:solidFill>
                <a:srgbClr val="FFFFFF"/>
              </a:solidFill>
              <a:cs typeface="Arial"/>
            </a:endParaRPr>
          </a:p>
        </p:txBody>
      </p:sp>
      <p:sp>
        <p:nvSpPr>
          <p:cNvPr id="133" name="Round Same Side Corner Rectangle 73"/>
          <p:cNvSpPr/>
          <p:nvPr/>
        </p:nvSpPr>
        <p:spPr>
          <a:xfrm>
            <a:off x="7578947" y="4546574"/>
            <a:ext cx="1040420" cy="1703856"/>
          </a:xfrm>
          <a:prstGeom prst="rect">
            <a:avLst/>
          </a:prstGeom>
          <a:solidFill>
            <a:schemeClr val="bg1">
              <a:lumMod val="85000"/>
            </a:schemeClr>
          </a:solidFill>
          <a:ln w="10795" cap="flat" cmpd="sng" algn="ctr">
            <a:noFill/>
            <a:prstDash val="dash"/>
          </a:ln>
          <a:effectLst/>
        </p:spPr>
        <p:txBody>
          <a:bodyPr lIns="93260" tIns="93260" rIns="93260" bIns="93260" rtlCol="0" anchor="ctr" anchorCtr="0"/>
          <a:lstStyle/>
          <a:p>
            <a:pPr defTabSz="932597"/>
            <a:r>
              <a:rPr lang="en-US" sz="1224" kern="0" dirty="0">
                <a:ln>
                  <a:solidFill>
                    <a:srgbClr val="FFFFFF">
                      <a:alpha val="0"/>
                    </a:srgbClr>
                  </a:solidFill>
                </a:ln>
                <a:solidFill>
                  <a:srgbClr val="404040">
                    <a:lumMod val="90000"/>
                    <a:lumOff val="10000"/>
                    <a:alpha val="99000"/>
                  </a:srgbClr>
                </a:solidFill>
                <a:cs typeface="Arial"/>
              </a:rPr>
              <a:t>How much do views </a:t>
            </a:r>
            <a:br>
              <a:rPr lang="en-US" sz="1224" kern="0" dirty="0">
                <a:ln>
                  <a:solidFill>
                    <a:srgbClr val="FFFFFF">
                      <a:alpha val="0"/>
                    </a:srgbClr>
                  </a:solidFill>
                </a:ln>
                <a:solidFill>
                  <a:srgbClr val="404040">
                    <a:lumMod val="90000"/>
                    <a:lumOff val="10000"/>
                    <a:alpha val="99000"/>
                  </a:srgbClr>
                </a:solidFill>
                <a:cs typeface="Arial"/>
              </a:rPr>
            </a:br>
            <a:r>
              <a:rPr lang="en-US" sz="1224" kern="0" dirty="0">
                <a:ln>
                  <a:solidFill>
                    <a:srgbClr val="FFFFFF">
                      <a:alpha val="0"/>
                    </a:srgbClr>
                  </a:solidFill>
                </a:ln>
                <a:solidFill>
                  <a:srgbClr val="404040">
                    <a:lumMod val="90000"/>
                    <a:lumOff val="10000"/>
                    <a:alpha val="99000"/>
                  </a:srgbClr>
                </a:solidFill>
                <a:cs typeface="Arial"/>
              </a:rPr>
              <a:t>for certain products increase when our TV ads run?</a:t>
            </a:r>
          </a:p>
        </p:txBody>
      </p:sp>
      <p:pic>
        <p:nvPicPr>
          <p:cNvPr id="27" name="Picture 2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518836" y="4582386"/>
            <a:ext cx="1612044" cy="1587758"/>
          </a:xfrm>
          <a:prstGeom prst="rect">
            <a:avLst/>
          </a:prstGeom>
        </p:spPr>
      </p:pic>
      <p:sp>
        <p:nvSpPr>
          <p:cNvPr id="137" name="Right Arrow 136"/>
          <p:cNvSpPr/>
          <p:nvPr/>
        </p:nvSpPr>
        <p:spPr bwMode="auto">
          <a:xfrm rot="16200000">
            <a:off x="8840045" y="4121817"/>
            <a:ext cx="569730" cy="279781"/>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8" name="Freeform 207"/>
          <p:cNvSpPr>
            <a:spLocks noEditPoints="1"/>
          </p:cNvSpPr>
          <p:nvPr/>
        </p:nvSpPr>
        <p:spPr bwMode="black">
          <a:xfrm>
            <a:off x="9264801" y="4103087"/>
            <a:ext cx="518230" cy="385655"/>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tx1">
              <a:lumMod val="75000"/>
              <a:lumOff val="25000"/>
            </a:schemeClr>
          </a:solidFill>
          <a:ln w="31750">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7759110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wipe(left)">
                                      <p:cBhvr>
                                        <p:cTn id="7" dur="500"/>
                                        <p:tgtEl>
                                          <p:spTgt spid="127"/>
                                        </p:tgtEl>
                                      </p:cBhvr>
                                    </p:animEffect>
                                  </p:childTnLst>
                                </p:cTn>
                              </p:par>
                              <p:par>
                                <p:cTn id="8" presetID="10" presetClass="entr" presetSubtype="0" fill="hold" nodeType="withEffect">
                                  <p:stCondLst>
                                    <p:cond delay="0"/>
                                  </p:stCondLst>
                                  <p:childTnLst>
                                    <p:set>
                                      <p:cBhvr>
                                        <p:cTn id="9" dur="1" fill="hold">
                                          <p:stCondLst>
                                            <p:cond delay="0"/>
                                          </p:stCondLst>
                                        </p:cTn>
                                        <p:tgtEl>
                                          <p:spTgt spid="124"/>
                                        </p:tgtEl>
                                        <p:attrNameLst>
                                          <p:attrName>style.visibility</p:attrName>
                                        </p:attrNameLst>
                                      </p:cBhvr>
                                      <p:to>
                                        <p:strVal val="visible"/>
                                      </p:to>
                                    </p:set>
                                    <p:animEffect transition="in" filter="fade">
                                      <p:cBhvr>
                                        <p:cTn id="10" dur="500"/>
                                        <p:tgtEl>
                                          <p:spTgt spid="124"/>
                                        </p:tgtEl>
                                      </p:cBhvr>
                                    </p:animEffect>
                                  </p:childTnLst>
                                </p:cTn>
                              </p:par>
                              <p:par>
                                <p:cTn id="11" presetID="10" presetClass="entr" presetSubtype="0" fill="hold" nodeType="withEffect">
                                  <p:stCondLst>
                                    <p:cond delay="0"/>
                                  </p:stCondLst>
                                  <p:childTnLst>
                                    <p:set>
                                      <p:cBhvr>
                                        <p:cTn id="12" dur="1" fill="hold">
                                          <p:stCondLst>
                                            <p:cond delay="0"/>
                                          </p:stCondLst>
                                        </p:cTn>
                                        <p:tgtEl>
                                          <p:spTgt spid="128"/>
                                        </p:tgtEl>
                                        <p:attrNameLst>
                                          <p:attrName>style.visibility</p:attrName>
                                        </p:attrNameLst>
                                      </p:cBhvr>
                                      <p:to>
                                        <p:strVal val="visible"/>
                                      </p:to>
                                    </p:set>
                                    <p:animEffect transition="in" filter="fade">
                                      <p:cBhvr>
                                        <p:cTn id="13" dur="500"/>
                                        <p:tgtEl>
                                          <p:spTgt spid="128"/>
                                        </p:tgtEl>
                                      </p:cBhvr>
                                    </p:animEffect>
                                  </p:childTnLst>
                                </p:cTn>
                              </p:par>
                              <p:par>
                                <p:cTn id="14" presetID="22" presetClass="entr" presetSubtype="8" fill="hold" nodeType="withEffect">
                                  <p:stCondLst>
                                    <p:cond delay="0"/>
                                  </p:stCondLst>
                                  <p:childTnLst>
                                    <p:set>
                                      <p:cBhvr>
                                        <p:cTn id="15" dur="1" fill="hold">
                                          <p:stCondLst>
                                            <p:cond delay="0"/>
                                          </p:stCondLst>
                                        </p:cTn>
                                        <p:tgtEl>
                                          <p:spTgt spid="131"/>
                                        </p:tgtEl>
                                        <p:attrNameLst>
                                          <p:attrName>style.visibility</p:attrName>
                                        </p:attrNameLst>
                                      </p:cBhvr>
                                      <p:to>
                                        <p:strVal val="visible"/>
                                      </p:to>
                                    </p:set>
                                    <p:animEffect transition="in" filter="wipe(left)">
                                      <p:cBhvr>
                                        <p:cTn id="16" dur="500"/>
                                        <p:tgtEl>
                                          <p:spTgt spid="13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33"/>
                                        </p:tgtEl>
                                        <p:attrNameLst>
                                          <p:attrName>style.visibility</p:attrName>
                                        </p:attrNameLst>
                                      </p:cBhvr>
                                      <p:to>
                                        <p:strVal val="visible"/>
                                      </p:to>
                                    </p:set>
                                    <p:animEffect transition="in" filter="fade">
                                      <p:cBhvr>
                                        <p:cTn id="26" dur="500"/>
                                        <p:tgtEl>
                                          <p:spTgt spid="13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2"/>
                                        </p:tgtEl>
                                        <p:attrNameLst>
                                          <p:attrName>style.visibility</p:attrName>
                                        </p:attrNameLst>
                                      </p:cBhvr>
                                      <p:to>
                                        <p:strVal val="visible"/>
                                      </p:to>
                                    </p:set>
                                    <p:animEffect transition="in" filter="fade">
                                      <p:cBhvr>
                                        <p:cTn id="34" dur="500"/>
                                        <p:tgtEl>
                                          <p:spTgt spid="13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37"/>
                                        </p:tgtEl>
                                        <p:attrNameLst>
                                          <p:attrName>style.visibility</p:attrName>
                                        </p:attrNameLst>
                                      </p:cBhvr>
                                      <p:to>
                                        <p:strVal val="visible"/>
                                      </p:to>
                                    </p:set>
                                    <p:animEffect transition="in" filter="wipe(down)">
                                      <p:cBhvr>
                                        <p:cTn id="39" dur="500"/>
                                        <p:tgtEl>
                                          <p:spTgt spid="13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8"/>
                                        </p:tgtEl>
                                        <p:attrNameLst>
                                          <p:attrName>style.visibility</p:attrName>
                                        </p:attrNameLst>
                                      </p:cBhvr>
                                      <p:to>
                                        <p:strVal val="visible"/>
                                      </p:to>
                                    </p:set>
                                    <p:animEffect transition="in" filter="fade">
                                      <p:cBhvr>
                                        <p:cTn id="42"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33" grpId="0" animBg="1"/>
      <p:bldP spid="137" grpId="0" animBg="1"/>
      <p:bldP spid="13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title-page.png"/>
          <p:cNvPicPr>
            <a:picLocks noChangeAspect="1"/>
          </p:cNvPicPr>
          <p:nvPr/>
        </p:nvPicPr>
        <p:blipFill>
          <a:blip r:embed="rId3"/>
          <a:srcRect b="5000"/>
          <a:stretch>
            <a:fillRect/>
          </a:stretch>
        </p:blipFill>
        <p:spPr bwMode="auto">
          <a:xfrm>
            <a:off x="2117" y="-1"/>
            <a:ext cx="12432240" cy="6644799"/>
          </a:xfrm>
          <a:prstGeom prst="rect">
            <a:avLst/>
          </a:prstGeom>
          <a:noFill/>
          <a:ln w="9525">
            <a:noFill/>
            <a:miter lim="800000"/>
            <a:headEnd/>
            <a:tailEnd/>
          </a:ln>
        </p:spPr>
      </p:pic>
      <p:sp>
        <p:nvSpPr>
          <p:cNvPr id="4" name="Title 7"/>
          <p:cNvSpPr txBox="1">
            <a:spLocks/>
          </p:cNvSpPr>
          <p:nvPr/>
        </p:nvSpPr>
        <p:spPr>
          <a:xfrm>
            <a:off x="467183" y="272009"/>
            <a:ext cx="11385532" cy="582877"/>
          </a:xfrm>
          <a:prstGeom prst="rect">
            <a:avLst/>
          </a:prstGeom>
          <a:noFill/>
          <a:ln w="9525">
            <a:noFill/>
            <a:round/>
            <a:headEnd/>
            <a:tailEnd/>
          </a:ln>
          <a:effectLst>
            <a:outerShdw blurRad="393700" dist="38100" dir="2700000">
              <a:srgbClr val="000000">
                <a:alpha val="43000"/>
              </a:srgbClr>
            </a:outerShdw>
          </a:effectLst>
        </p:spPr>
        <p:txBody>
          <a:bodyPr lIns="0" tIns="0" rIns="0" bIns="0">
            <a:prstTxWarp prst="textNoShape">
              <a:avLst/>
            </a:prstTxWarp>
          </a:bodyPr>
          <a:lstStyle/>
          <a:p>
            <a:pPr defTabSz="297942" eaLnBrk="0" fontAlgn="base" hangingPunct="0">
              <a:lnSpc>
                <a:spcPct val="80000"/>
              </a:lnSpc>
              <a:spcBef>
                <a:spcPct val="0"/>
              </a:spcBef>
              <a:spcAft>
                <a:spcPct val="0"/>
              </a:spcAft>
              <a:buClr>
                <a:srgbClr val="555555"/>
              </a:buClr>
              <a:defRPr/>
            </a:pPr>
            <a:endParaRPr lang="en-US" sz="4488" b="1" spc="-204" dirty="0">
              <a:solidFill>
                <a:srgbClr val="FFFFFF"/>
              </a:solidFill>
              <a:latin typeface="Helvetica Neue" panose="02000503000000020004" pitchFamily="2"/>
              <a:ea typeface="Gill Sans" charset="0"/>
              <a:cs typeface="Gill Sans" charset="0"/>
              <a:sym typeface="Gill Sans" charset="0"/>
            </a:endParaRPr>
          </a:p>
        </p:txBody>
      </p:sp>
    </p:spTree>
    <p:extLst>
      <p:ext uri="{BB962C8B-B14F-4D97-AF65-F5344CB8AC3E}">
        <p14:creationId xmlns:p14="http://schemas.microsoft.com/office/powerpoint/2010/main" val="2092622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1"/>
          <p:cNvGrpSpPr>
            <a:grpSpLocks noChangeAspect="1"/>
          </p:cNvGrpSpPr>
          <p:nvPr/>
        </p:nvGrpSpPr>
        <p:grpSpPr bwMode="auto">
          <a:xfrm>
            <a:off x="3419951" y="4127913"/>
            <a:ext cx="932603" cy="931035"/>
            <a:chOff x="-7908" y="473"/>
            <a:chExt cx="8326" cy="8312"/>
          </a:xfrm>
        </p:grpSpPr>
        <p:sp>
          <p:nvSpPr>
            <p:cNvPr id="80" name="Oval 12"/>
            <p:cNvSpPr>
              <a:spLocks noChangeArrowheads="1"/>
            </p:cNvSpPr>
            <p:nvPr/>
          </p:nvSpPr>
          <p:spPr bwMode="auto">
            <a:xfrm>
              <a:off x="-7908" y="473"/>
              <a:ext cx="8326" cy="8312"/>
            </a:xfrm>
            <a:prstGeom prst="ellipse">
              <a:avLst/>
            </a:prstGeom>
            <a:solidFill>
              <a:srgbClr val="EA47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81" name="Freeform 13"/>
            <p:cNvSpPr>
              <a:spLocks noEditPoints="1"/>
            </p:cNvSpPr>
            <p:nvPr/>
          </p:nvSpPr>
          <p:spPr bwMode="auto">
            <a:xfrm>
              <a:off x="-5324" y="1815"/>
              <a:ext cx="3044" cy="5964"/>
            </a:xfrm>
            <a:custGeom>
              <a:avLst/>
              <a:gdLst>
                <a:gd name="T0" fmla="*/ 857 w 1520"/>
                <a:gd name="T1" fmla="*/ 119 h 2982"/>
                <a:gd name="T2" fmla="*/ 857 w 1520"/>
                <a:gd name="T3" fmla="*/ 275 h 2982"/>
                <a:gd name="T4" fmla="*/ 1122 w 1520"/>
                <a:gd name="T5" fmla="*/ 339 h 2982"/>
                <a:gd name="T6" fmla="*/ 1316 w 1520"/>
                <a:gd name="T7" fmla="*/ 484 h 2982"/>
                <a:gd name="T8" fmla="*/ 1416 w 1520"/>
                <a:gd name="T9" fmla="*/ 636 h 2982"/>
                <a:gd name="T10" fmla="*/ 1452 w 1520"/>
                <a:gd name="T11" fmla="*/ 779 h 2982"/>
                <a:gd name="T12" fmla="*/ 1399 w 1520"/>
                <a:gd name="T13" fmla="*/ 904 h 2982"/>
                <a:gd name="T14" fmla="*/ 1271 w 1520"/>
                <a:gd name="T15" fmla="*/ 957 h 2982"/>
                <a:gd name="T16" fmla="*/ 1087 w 1520"/>
                <a:gd name="T17" fmla="*/ 803 h 2982"/>
                <a:gd name="T18" fmla="*/ 857 w 1520"/>
                <a:gd name="T19" fmla="*/ 563 h 2982"/>
                <a:gd name="T20" fmla="*/ 857 w 1520"/>
                <a:gd name="T21" fmla="*/ 1165 h 2982"/>
                <a:gd name="T22" fmla="*/ 1143 w 1520"/>
                <a:gd name="T23" fmla="*/ 1255 h 2982"/>
                <a:gd name="T24" fmla="*/ 1333 w 1520"/>
                <a:gd name="T25" fmla="*/ 1372 h 2982"/>
                <a:gd name="T26" fmla="*/ 1471 w 1520"/>
                <a:gd name="T27" fmla="*/ 1562 h 2982"/>
                <a:gd name="T28" fmla="*/ 1520 w 1520"/>
                <a:gd name="T29" fmla="*/ 1805 h 2982"/>
                <a:gd name="T30" fmla="*/ 1442 w 1520"/>
                <a:gd name="T31" fmla="*/ 2114 h 2982"/>
                <a:gd name="T32" fmla="*/ 1214 w 1520"/>
                <a:gd name="T33" fmla="*/ 2349 h 2982"/>
                <a:gd name="T34" fmla="*/ 857 w 1520"/>
                <a:gd name="T35" fmla="*/ 2458 h 2982"/>
                <a:gd name="T36" fmla="*/ 857 w 1520"/>
                <a:gd name="T37" fmla="*/ 2818 h 2982"/>
                <a:gd name="T38" fmla="*/ 840 w 1520"/>
                <a:gd name="T39" fmla="*/ 2942 h 2982"/>
                <a:gd name="T40" fmla="*/ 767 w 1520"/>
                <a:gd name="T41" fmla="*/ 2982 h 2982"/>
                <a:gd name="T42" fmla="*/ 694 w 1520"/>
                <a:gd name="T43" fmla="*/ 2950 h 2982"/>
                <a:gd name="T44" fmla="*/ 673 w 1520"/>
                <a:gd name="T45" fmla="*/ 2851 h 2982"/>
                <a:gd name="T46" fmla="*/ 673 w 1520"/>
                <a:gd name="T47" fmla="*/ 2461 h 2982"/>
                <a:gd name="T48" fmla="*/ 377 w 1520"/>
                <a:gd name="T49" fmla="*/ 2381 h 2982"/>
                <a:gd name="T50" fmla="*/ 166 w 1520"/>
                <a:gd name="T51" fmla="*/ 2230 h 2982"/>
                <a:gd name="T52" fmla="*/ 41 w 1520"/>
                <a:gd name="T53" fmla="*/ 2042 h 2982"/>
                <a:gd name="T54" fmla="*/ 0 w 1520"/>
                <a:gd name="T55" fmla="*/ 1850 h 2982"/>
                <a:gd name="T56" fmla="*/ 54 w 1520"/>
                <a:gd name="T57" fmla="*/ 1725 h 2982"/>
                <a:gd name="T58" fmla="*/ 190 w 1520"/>
                <a:gd name="T59" fmla="*/ 1669 h 2982"/>
                <a:gd name="T60" fmla="*/ 300 w 1520"/>
                <a:gd name="T61" fmla="*/ 1699 h 2982"/>
                <a:gd name="T62" fmla="*/ 362 w 1520"/>
                <a:gd name="T63" fmla="*/ 1785 h 2982"/>
                <a:gd name="T64" fmla="*/ 430 w 1520"/>
                <a:gd name="T65" fmla="*/ 1966 h 2982"/>
                <a:gd name="T66" fmla="*/ 517 w 1520"/>
                <a:gd name="T67" fmla="*/ 2081 h 2982"/>
                <a:gd name="T68" fmla="*/ 673 w 1520"/>
                <a:gd name="T69" fmla="*/ 2161 h 2982"/>
                <a:gd name="T70" fmla="*/ 673 w 1520"/>
                <a:gd name="T71" fmla="*/ 1488 h 2982"/>
                <a:gd name="T72" fmla="*/ 349 w 1520"/>
                <a:gd name="T73" fmla="*/ 1369 h 2982"/>
                <a:gd name="T74" fmla="*/ 138 w 1520"/>
                <a:gd name="T75" fmla="*/ 1181 h 2982"/>
                <a:gd name="T76" fmla="*/ 57 w 1520"/>
                <a:gd name="T77" fmla="*/ 869 h 2982"/>
                <a:gd name="T78" fmla="*/ 215 w 1520"/>
                <a:gd name="T79" fmla="*/ 460 h 2982"/>
                <a:gd name="T80" fmla="*/ 673 w 1520"/>
                <a:gd name="T81" fmla="*/ 275 h 2982"/>
                <a:gd name="T82" fmla="*/ 673 w 1520"/>
                <a:gd name="T83" fmla="*/ 122 h 2982"/>
                <a:gd name="T84" fmla="*/ 764 w 1520"/>
                <a:gd name="T85" fmla="*/ 0 h 2982"/>
                <a:gd name="T86" fmla="*/ 857 w 1520"/>
                <a:gd name="T87" fmla="*/ 119 h 2982"/>
                <a:gd name="T88" fmla="*/ 673 w 1520"/>
                <a:gd name="T89" fmla="*/ 1112 h 2982"/>
                <a:gd name="T90" fmla="*/ 673 w 1520"/>
                <a:gd name="T91" fmla="*/ 557 h 2982"/>
                <a:gd name="T92" fmla="*/ 483 w 1520"/>
                <a:gd name="T93" fmla="*/ 653 h 2982"/>
                <a:gd name="T94" fmla="*/ 415 w 1520"/>
                <a:gd name="T95" fmla="*/ 832 h 2982"/>
                <a:gd name="T96" fmla="*/ 479 w 1520"/>
                <a:gd name="T97" fmla="*/ 1005 h 2982"/>
                <a:gd name="T98" fmla="*/ 673 w 1520"/>
                <a:gd name="T99" fmla="*/ 1112 h 2982"/>
                <a:gd name="T100" fmla="*/ 857 w 1520"/>
                <a:gd name="T101" fmla="*/ 1542 h 2982"/>
                <a:gd name="T102" fmla="*/ 857 w 1520"/>
                <a:gd name="T103" fmla="*/ 2175 h 2982"/>
                <a:gd name="T104" fmla="*/ 1083 w 1520"/>
                <a:gd name="T105" fmla="*/ 2058 h 2982"/>
                <a:gd name="T106" fmla="*/ 1162 w 1520"/>
                <a:gd name="T107" fmla="*/ 1853 h 2982"/>
                <a:gd name="T108" fmla="*/ 1085 w 1520"/>
                <a:gd name="T109" fmla="*/ 1658 h 2982"/>
                <a:gd name="T110" fmla="*/ 857 w 1520"/>
                <a:gd name="T111" fmla="*/ 1542 h 2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20" h="2982">
                  <a:moveTo>
                    <a:pt x="857" y="119"/>
                  </a:moveTo>
                  <a:cubicBezTo>
                    <a:pt x="857" y="275"/>
                    <a:pt x="857" y="275"/>
                    <a:pt x="857" y="275"/>
                  </a:cubicBezTo>
                  <a:cubicBezTo>
                    <a:pt x="960" y="286"/>
                    <a:pt x="1049" y="307"/>
                    <a:pt x="1122" y="339"/>
                  </a:cubicBezTo>
                  <a:cubicBezTo>
                    <a:pt x="1196" y="371"/>
                    <a:pt x="1261" y="419"/>
                    <a:pt x="1316" y="484"/>
                  </a:cubicBezTo>
                  <a:cubicBezTo>
                    <a:pt x="1359" y="533"/>
                    <a:pt x="1393" y="583"/>
                    <a:pt x="1416" y="636"/>
                  </a:cubicBezTo>
                  <a:cubicBezTo>
                    <a:pt x="1440" y="688"/>
                    <a:pt x="1452" y="735"/>
                    <a:pt x="1452" y="779"/>
                  </a:cubicBezTo>
                  <a:cubicBezTo>
                    <a:pt x="1452" y="827"/>
                    <a:pt x="1434" y="869"/>
                    <a:pt x="1399" y="904"/>
                  </a:cubicBezTo>
                  <a:cubicBezTo>
                    <a:pt x="1364" y="939"/>
                    <a:pt x="1321" y="957"/>
                    <a:pt x="1271" y="957"/>
                  </a:cubicBezTo>
                  <a:cubicBezTo>
                    <a:pt x="1176" y="957"/>
                    <a:pt x="1115" y="906"/>
                    <a:pt x="1087" y="803"/>
                  </a:cubicBezTo>
                  <a:cubicBezTo>
                    <a:pt x="1055" y="683"/>
                    <a:pt x="978" y="603"/>
                    <a:pt x="857" y="563"/>
                  </a:cubicBezTo>
                  <a:cubicBezTo>
                    <a:pt x="857" y="1165"/>
                    <a:pt x="857" y="1165"/>
                    <a:pt x="857" y="1165"/>
                  </a:cubicBezTo>
                  <a:cubicBezTo>
                    <a:pt x="976" y="1198"/>
                    <a:pt x="1072" y="1228"/>
                    <a:pt x="1143" y="1255"/>
                  </a:cubicBezTo>
                  <a:cubicBezTo>
                    <a:pt x="1214" y="1282"/>
                    <a:pt x="1277" y="1321"/>
                    <a:pt x="1333" y="1372"/>
                  </a:cubicBezTo>
                  <a:cubicBezTo>
                    <a:pt x="1393" y="1425"/>
                    <a:pt x="1439" y="1489"/>
                    <a:pt x="1471" y="1562"/>
                  </a:cubicBezTo>
                  <a:cubicBezTo>
                    <a:pt x="1504" y="1636"/>
                    <a:pt x="1520" y="1717"/>
                    <a:pt x="1520" y="1805"/>
                  </a:cubicBezTo>
                  <a:cubicBezTo>
                    <a:pt x="1520" y="1915"/>
                    <a:pt x="1494" y="2018"/>
                    <a:pt x="1442" y="2114"/>
                  </a:cubicBezTo>
                  <a:cubicBezTo>
                    <a:pt x="1391" y="2210"/>
                    <a:pt x="1315" y="2288"/>
                    <a:pt x="1214" y="2349"/>
                  </a:cubicBezTo>
                  <a:cubicBezTo>
                    <a:pt x="1114" y="2410"/>
                    <a:pt x="995" y="2446"/>
                    <a:pt x="857" y="2458"/>
                  </a:cubicBezTo>
                  <a:cubicBezTo>
                    <a:pt x="857" y="2818"/>
                    <a:pt x="857" y="2818"/>
                    <a:pt x="857" y="2818"/>
                  </a:cubicBezTo>
                  <a:cubicBezTo>
                    <a:pt x="857" y="2875"/>
                    <a:pt x="851" y="2916"/>
                    <a:pt x="840" y="2942"/>
                  </a:cubicBezTo>
                  <a:cubicBezTo>
                    <a:pt x="829" y="2969"/>
                    <a:pt x="805" y="2982"/>
                    <a:pt x="767" y="2982"/>
                  </a:cubicBezTo>
                  <a:cubicBezTo>
                    <a:pt x="732" y="2982"/>
                    <a:pt x="708" y="2971"/>
                    <a:pt x="694" y="2950"/>
                  </a:cubicBezTo>
                  <a:cubicBezTo>
                    <a:pt x="680" y="2928"/>
                    <a:pt x="673" y="2896"/>
                    <a:pt x="673" y="2851"/>
                  </a:cubicBezTo>
                  <a:cubicBezTo>
                    <a:pt x="673" y="2461"/>
                    <a:pt x="673" y="2461"/>
                    <a:pt x="673" y="2461"/>
                  </a:cubicBezTo>
                  <a:cubicBezTo>
                    <a:pt x="560" y="2448"/>
                    <a:pt x="461" y="2421"/>
                    <a:pt x="377" y="2381"/>
                  </a:cubicBezTo>
                  <a:cubicBezTo>
                    <a:pt x="293" y="2340"/>
                    <a:pt x="222" y="2290"/>
                    <a:pt x="166" y="2230"/>
                  </a:cubicBezTo>
                  <a:cubicBezTo>
                    <a:pt x="109" y="2169"/>
                    <a:pt x="68" y="2107"/>
                    <a:pt x="41" y="2042"/>
                  </a:cubicBezTo>
                  <a:cubicBezTo>
                    <a:pt x="14" y="1976"/>
                    <a:pt x="0" y="1913"/>
                    <a:pt x="0" y="1850"/>
                  </a:cubicBezTo>
                  <a:cubicBezTo>
                    <a:pt x="0" y="1803"/>
                    <a:pt x="18" y="1762"/>
                    <a:pt x="54" y="1725"/>
                  </a:cubicBezTo>
                  <a:cubicBezTo>
                    <a:pt x="91" y="1687"/>
                    <a:pt x="136" y="1669"/>
                    <a:pt x="190" y="1669"/>
                  </a:cubicBezTo>
                  <a:cubicBezTo>
                    <a:pt x="233" y="1669"/>
                    <a:pt x="270" y="1679"/>
                    <a:pt x="300" y="1699"/>
                  </a:cubicBezTo>
                  <a:cubicBezTo>
                    <a:pt x="330" y="1720"/>
                    <a:pt x="350" y="1748"/>
                    <a:pt x="362" y="1785"/>
                  </a:cubicBezTo>
                  <a:cubicBezTo>
                    <a:pt x="388" y="1864"/>
                    <a:pt x="411" y="1924"/>
                    <a:pt x="430" y="1966"/>
                  </a:cubicBezTo>
                  <a:cubicBezTo>
                    <a:pt x="449" y="2008"/>
                    <a:pt x="478" y="2047"/>
                    <a:pt x="517" y="2081"/>
                  </a:cubicBezTo>
                  <a:cubicBezTo>
                    <a:pt x="557" y="2116"/>
                    <a:pt x="608" y="2143"/>
                    <a:pt x="673" y="2161"/>
                  </a:cubicBezTo>
                  <a:cubicBezTo>
                    <a:pt x="673" y="1488"/>
                    <a:pt x="673" y="1488"/>
                    <a:pt x="673" y="1488"/>
                  </a:cubicBezTo>
                  <a:cubicBezTo>
                    <a:pt x="544" y="1452"/>
                    <a:pt x="436" y="1412"/>
                    <a:pt x="349" y="1369"/>
                  </a:cubicBezTo>
                  <a:cubicBezTo>
                    <a:pt x="262" y="1325"/>
                    <a:pt x="192" y="1262"/>
                    <a:pt x="138" y="1181"/>
                  </a:cubicBezTo>
                  <a:cubicBezTo>
                    <a:pt x="84" y="1100"/>
                    <a:pt x="57" y="996"/>
                    <a:pt x="57" y="869"/>
                  </a:cubicBezTo>
                  <a:cubicBezTo>
                    <a:pt x="57" y="703"/>
                    <a:pt x="109" y="567"/>
                    <a:pt x="215" y="460"/>
                  </a:cubicBezTo>
                  <a:cubicBezTo>
                    <a:pt x="321" y="354"/>
                    <a:pt x="473" y="293"/>
                    <a:pt x="673" y="275"/>
                  </a:cubicBezTo>
                  <a:cubicBezTo>
                    <a:pt x="673" y="122"/>
                    <a:pt x="673" y="122"/>
                    <a:pt x="673" y="122"/>
                  </a:cubicBezTo>
                  <a:cubicBezTo>
                    <a:pt x="673" y="41"/>
                    <a:pt x="703" y="0"/>
                    <a:pt x="764" y="0"/>
                  </a:cubicBezTo>
                  <a:cubicBezTo>
                    <a:pt x="826" y="0"/>
                    <a:pt x="857" y="40"/>
                    <a:pt x="857" y="119"/>
                  </a:cubicBezTo>
                  <a:close/>
                  <a:moveTo>
                    <a:pt x="673" y="1112"/>
                  </a:moveTo>
                  <a:cubicBezTo>
                    <a:pt x="673" y="557"/>
                    <a:pt x="673" y="557"/>
                    <a:pt x="673" y="557"/>
                  </a:cubicBezTo>
                  <a:cubicBezTo>
                    <a:pt x="592" y="582"/>
                    <a:pt x="529" y="613"/>
                    <a:pt x="483" y="653"/>
                  </a:cubicBezTo>
                  <a:cubicBezTo>
                    <a:pt x="438" y="692"/>
                    <a:pt x="415" y="752"/>
                    <a:pt x="415" y="832"/>
                  </a:cubicBezTo>
                  <a:cubicBezTo>
                    <a:pt x="415" y="909"/>
                    <a:pt x="437" y="966"/>
                    <a:pt x="479" y="1005"/>
                  </a:cubicBezTo>
                  <a:cubicBezTo>
                    <a:pt x="522" y="1044"/>
                    <a:pt x="586" y="1080"/>
                    <a:pt x="673" y="1112"/>
                  </a:cubicBezTo>
                  <a:close/>
                  <a:moveTo>
                    <a:pt x="857" y="1542"/>
                  </a:moveTo>
                  <a:cubicBezTo>
                    <a:pt x="857" y="2175"/>
                    <a:pt x="857" y="2175"/>
                    <a:pt x="857" y="2175"/>
                  </a:cubicBezTo>
                  <a:cubicBezTo>
                    <a:pt x="954" y="2156"/>
                    <a:pt x="1030" y="2117"/>
                    <a:pt x="1083" y="2058"/>
                  </a:cubicBezTo>
                  <a:cubicBezTo>
                    <a:pt x="1136" y="1999"/>
                    <a:pt x="1162" y="1931"/>
                    <a:pt x="1162" y="1853"/>
                  </a:cubicBezTo>
                  <a:cubicBezTo>
                    <a:pt x="1162" y="1769"/>
                    <a:pt x="1136" y="1704"/>
                    <a:pt x="1085" y="1658"/>
                  </a:cubicBezTo>
                  <a:cubicBezTo>
                    <a:pt x="1033" y="1612"/>
                    <a:pt x="957" y="1573"/>
                    <a:pt x="857" y="154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sp>
        <p:nvSpPr>
          <p:cNvPr id="9" name="Rectangle 8"/>
          <p:cNvSpPr/>
          <p:nvPr/>
        </p:nvSpPr>
        <p:spPr bwMode="auto">
          <a:xfrm>
            <a:off x="882" y="0"/>
            <a:ext cx="12434711" cy="2720093"/>
          </a:xfrm>
          <a:prstGeom prst="rect">
            <a:avLst/>
          </a:prstGeom>
          <a:gradFill>
            <a:gsLst>
              <a:gs pos="0">
                <a:srgbClr val="53585F"/>
              </a:gs>
              <a:gs pos="50000">
                <a:srgbClr val="53585F">
                  <a:alpha val="80000"/>
                  <a:lumMod val="81000"/>
                  <a:lumOff val="19000"/>
                </a:srgbClr>
              </a:gs>
              <a:gs pos="100000">
                <a:srgbClr val="53585F">
                  <a:alpha val="0"/>
                </a:srgbClr>
              </a:gs>
            </a:gsLst>
            <a:lin ang="5400000" scaled="0"/>
          </a:gradFill>
          <a:ln w="25400" cap="flat" cmpd="sng" algn="ctr">
            <a:noFill/>
            <a:prstDash val="solid"/>
            <a:miter lim="0"/>
            <a:headEnd type="none" w="med" len="med"/>
            <a:tailEnd type="none" w="med" len="med"/>
          </a:ln>
          <a:effectLst/>
        </p:spPr>
        <p:txBody>
          <a:bodyPr vert="horz" wrap="square" lIns="36430" tIns="36430" rIns="36430" bIns="36430" numCol="1" rtlCol="0" anchor="ctr" anchorCtr="0" compatLnSpc="1">
            <a:prstTxWarp prst="textNoShape">
              <a:avLst/>
            </a:prstTxWarp>
          </a:bodyPr>
          <a:lstStyle/>
          <a:p>
            <a:pPr marL="174879" algn="ctr" defTabSz="297942" fontAlgn="base" hangingPunct="0">
              <a:spcBef>
                <a:spcPct val="0"/>
              </a:spcBef>
              <a:spcAft>
                <a:spcPct val="0"/>
              </a:spcAft>
            </a:pPr>
            <a:endParaRPr lang="en-US" sz="2958">
              <a:solidFill>
                <a:srgbClr val="000000"/>
              </a:solidFill>
              <a:latin typeface="Gill Sans" pitchFamily="26" charset="0"/>
              <a:ea typeface="Gill Sans" pitchFamily="26" charset="0"/>
              <a:cs typeface="Gill Sans" pitchFamily="26" charset="0"/>
              <a:sym typeface="Gill Sans" pitchFamily="26" charset="0"/>
            </a:endParaRPr>
          </a:p>
        </p:txBody>
      </p:sp>
      <p:sp>
        <p:nvSpPr>
          <p:cNvPr id="7" name="Text Placeholder 6"/>
          <p:cNvSpPr>
            <a:spLocks noGrp="1"/>
          </p:cNvSpPr>
          <p:nvPr>
            <p:ph type="body" sz="quarter" idx="4294967295"/>
          </p:nvPr>
        </p:nvSpPr>
        <p:spPr>
          <a:xfrm>
            <a:off x="0" y="504825"/>
            <a:ext cx="11426825" cy="650875"/>
          </a:xfrm>
        </p:spPr>
        <p:txBody>
          <a:bodyPr/>
          <a:lstStyle/>
          <a:p>
            <a:r>
              <a:rPr lang="en-US" dirty="0" smtClean="0"/>
              <a:t>Your software has all the data</a:t>
            </a:r>
            <a:endParaRPr lang="en-US" dirty="0"/>
          </a:p>
        </p:txBody>
      </p:sp>
      <p:sp>
        <p:nvSpPr>
          <p:cNvPr id="8" name="Text Placeholder 7"/>
          <p:cNvSpPr>
            <a:spLocks noGrp="1"/>
          </p:cNvSpPr>
          <p:nvPr>
            <p:ph type="body" sz="quarter" idx="4294967295"/>
          </p:nvPr>
        </p:nvSpPr>
        <p:spPr>
          <a:xfrm>
            <a:off x="0" y="1127125"/>
            <a:ext cx="11422063" cy="1292225"/>
          </a:xfrm>
        </p:spPr>
        <p:txBody>
          <a:bodyPr/>
          <a:lstStyle/>
          <a:p>
            <a:r>
              <a:rPr lang="en-US" dirty="0" smtClean="0"/>
              <a:t>It’s just been too slow, difficult and expensive to extract the answers</a:t>
            </a:r>
            <a:endParaRPr lang="en-US" dirty="0"/>
          </a:p>
        </p:txBody>
      </p:sp>
      <p:grpSp>
        <p:nvGrpSpPr>
          <p:cNvPr id="4" name="Group 9"/>
          <p:cNvGrpSpPr/>
          <p:nvPr/>
        </p:nvGrpSpPr>
        <p:grpSpPr>
          <a:xfrm>
            <a:off x="3925587" y="3472426"/>
            <a:ext cx="4229399" cy="2728189"/>
            <a:chOff x="-8001000" y="3505200"/>
            <a:chExt cx="4749800" cy="3063875"/>
          </a:xfrm>
          <a:solidFill>
            <a:schemeClr val="accent1"/>
          </a:solidFill>
        </p:grpSpPr>
        <p:sp>
          <p:nvSpPr>
            <p:cNvPr id="11" name="Freeform 16"/>
            <p:cNvSpPr>
              <a:spLocks noEditPoints="1"/>
            </p:cNvSpPr>
            <p:nvPr/>
          </p:nvSpPr>
          <p:spPr bwMode="auto">
            <a:xfrm>
              <a:off x="-7705725" y="3505200"/>
              <a:ext cx="4052888" cy="2728913"/>
            </a:xfrm>
            <a:custGeom>
              <a:avLst/>
              <a:gdLst>
                <a:gd name="T0" fmla="*/ 12 w 303"/>
                <a:gd name="T1" fmla="*/ 204 h 204"/>
                <a:gd name="T2" fmla="*/ 0 w 303"/>
                <a:gd name="T3" fmla="*/ 188 h 204"/>
                <a:gd name="T4" fmla="*/ 0 w 303"/>
                <a:gd name="T5" fmla="*/ 17 h 204"/>
                <a:gd name="T6" fmla="*/ 17 w 303"/>
                <a:gd name="T7" fmla="*/ 0 h 204"/>
                <a:gd name="T8" fmla="*/ 287 w 303"/>
                <a:gd name="T9" fmla="*/ 0 h 204"/>
                <a:gd name="T10" fmla="*/ 303 w 303"/>
                <a:gd name="T11" fmla="*/ 17 h 204"/>
                <a:gd name="T12" fmla="*/ 303 w 303"/>
                <a:gd name="T13" fmla="*/ 188 h 204"/>
                <a:gd name="T14" fmla="*/ 291 w 303"/>
                <a:gd name="T15" fmla="*/ 204 h 204"/>
                <a:gd name="T16" fmla="*/ 285 w 303"/>
                <a:gd name="T17" fmla="*/ 204 h 204"/>
                <a:gd name="T18" fmla="*/ 12 w 303"/>
                <a:gd name="T19" fmla="*/ 204 h 204"/>
                <a:gd name="T20" fmla="*/ 15 w 303"/>
                <a:gd name="T21" fmla="*/ 191 h 204"/>
                <a:gd name="T22" fmla="*/ 288 w 303"/>
                <a:gd name="T23" fmla="*/ 191 h 204"/>
                <a:gd name="T24" fmla="*/ 288 w 303"/>
                <a:gd name="T25" fmla="*/ 14 h 204"/>
                <a:gd name="T26" fmla="*/ 15 w 303"/>
                <a:gd name="T27" fmla="*/ 14 h 204"/>
                <a:gd name="T28" fmla="*/ 15 w 303"/>
                <a:gd name="T29" fmla="*/ 19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3" h="204">
                  <a:moveTo>
                    <a:pt x="12" y="204"/>
                  </a:moveTo>
                  <a:cubicBezTo>
                    <a:pt x="5" y="202"/>
                    <a:pt x="0" y="195"/>
                    <a:pt x="0" y="188"/>
                  </a:cubicBezTo>
                  <a:cubicBezTo>
                    <a:pt x="0" y="17"/>
                    <a:pt x="0" y="17"/>
                    <a:pt x="0" y="17"/>
                  </a:cubicBezTo>
                  <a:cubicBezTo>
                    <a:pt x="0" y="8"/>
                    <a:pt x="7" y="0"/>
                    <a:pt x="17" y="0"/>
                  </a:cubicBezTo>
                  <a:cubicBezTo>
                    <a:pt x="287" y="0"/>
                    <a:pt x="287" y="0"/>
                    <a:pt x="287" y="0"/>
                  </a:cubicBezTo>
                  <a:cubicBezTo>
                    <a:pt x="296" y="0"/>
                    <a:pt x="303" y="8"/>
                    <a:pt x="303" y="17"/>
                  </a:cubicBezTo>
                  <a:cubicBezTo>
                    <a:pt x="303" y="188"/>
                    <a:pt x="303" y="188"/>
                    <a:pt x="303" y="188"/>
                  </a:cubicBezTo>
                  <a:cubicBezTo>
                    <a:pt x="303" y="195"/>
                    <a:pt x="298" y="202"/>
                    <a:pt x="291" y="204"/>
                  </a:cubicBezTo>
                  <a:cubicBezTo>
                    <a:pt x="285" y="204"/>
                    <a:pt x="285" y="204"/>
                    <a:pt x="285" y="204"/>
                  </a:cubicBezTo>
                  <a:lnTo>
                    <a:pt x="12" y="204"/>
                  </a:lnTo>
                  <a:close/>
                  <a:moveTo>
                    <a:pt x="15" y="191"/>
                  </a:moveTo>
                  <a:cubicBezTo>
                    <a:pt x="288" y="191"/>
                    <a:pt x="288" y="191"/>
                    <a:pt x="288" y="191"/>
                  </a:cubicBezTo>
                  <a:cubicBezTo>
                    <a:pt x="288" y="14"/>
                    <a:pt x="288" y="14"/>
                    <a:pt x="288" y="14"/>
                  </a:cubicBezTo>
                  <a:cubicBezTo>
                    <a:pt x="15" y="14"/>
                    <a:pt x="15" y="14"/>
                    <a:pt x="15" y="14"/>
                  </a:cubicBezTo>
                  <a:cubicBezTo>
                    <a:pt x="15" y="191"/>
                    <a:pt x="15" y="191"/>
                    <a:pt x="15" y="19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2" name="Freeform 17"/>
            <p:cNvSpPr>
              <a:spLocks/>
            </p:cNvSpPr>
            <p:nvPr/>
          </p:nvSpPr>
          <p:spPr bwMode="auto">
            <a:xfrm>
              <a:off x="-8001000" y="6327775"/>
              <a:ext cx="4749800" cy="241300"/>
            </a:xfrm>
            <a:custGeom>
              <a:avLst/>
              <a:gdLst>
                <a:gd name="T0" fmla="*/ 354 w 355"/>
                <a:gd name="T1" fmla="*/ 0 h 18"/>
                <a:gd name="T2" fmla="*/ 195 w 355"/>
                <a:gd name="T3" fmla="*/ 0 h 18"/>
                <a:gd name="T4" fmla="*/ 189 w 355"/>
                <a:gd name="T5" fmla="*/ 7 h 18"/>
                <a:gd name="T6" fmla="*/ 158 w 355"/>
                <a:gd name="T7" fmla="*/ 7 h 18"/>
                <a:gd name="T8" fmla="*/ 150 w 355"/>
                <a:gd name="T9" fmla="*/ 0 h 18"/>
                <a:gd name="T10" fmla="*/ 0 w 355"/>
                <a:gd name="T11" fmla="*/ 0 h 18"/>
                <a:gd name="T12" fmla="*/ 13 w 355"/>
                <a:gd name="T13" fmla="*/ 18 h 18"/>
                <a:gd name="T14" fmla="*/ 340 w 355"/>
                <a:gd name="T15" fmla="*/ 18 h 18"/>
                <a:gd name="T16" fmla="*/ 354 w 35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5" h="18">
                  <a:moveTo>
                    <a:pt x="354" y="0"/>
                  </a:moveTo>
                  <a:cubicBezTo>
                    <a:pt x="195" y="0"/>
                    <a:pt x="195" y="0"/>
                    <a:pt x="195" y="0"/>
                  </a:cubicBezTo>
                  <a:cubicBezTo>
                    <a:pt x="195" y="2"/>
                    <a:pt x="194" y="7"/>
                    <a:pt x="189" y="7"/>
                  </a:cubicBezTo>
                  <a:cubicBezTo>
                    <a:pt x="174" y="7"/>
                    <a:pt x="173" y="7"/>
                    <a:pt x="158" y="7"/>
                  </a:cubicBezTo>
                  <a:cubicBezTo>
                    <a:pt x="151" y="7"/>
                    <a:pt x="151" y="2"/>
                    <a:pt x="150" y="0"/>
                  </a:cubicBezTo>
                  <a:cubicBezTo>
                    <a:pt x="0" y="0"/>
                    <a:pt x="0" y="0"/>
                    <a:pt x="0" y="0"/>
                  </a:cubicBezTo>
                  <a:cubicBezTo>
                    <a:pt x="0" y="0"/>
                    <a:pt x="0" y="18"/>
                    <a:pt x="13" y="18"/>
                  </a:cubicBezTo>
                  <a:cubicBezTo>
                    <a:pt x="26" y="18"/>
                    <a:pt x="326" y="18"/>
                    <a:pt x="340" y="18"/>
                  </a:cubicBezTo>
                  <a:cubicBezTo>
                    <a:pt x="355" y="18"/>
                    <a:pt x="354" y="0"/>
                    <a:pt x="35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3" name="Freeform 36"/>
            <p:cNvSpPr>
              <a:spLocks noEditPoints="1"/>
            </p:cNvSpPr>
            <p:nvPr/>
          </p:nvSpPr>
          <p:spPr bwMode="auto">
            <a:xfrm>
              <a:off x="-7705725" y="3505200"/>
              <a:ext cx="4052888" cy="2728913"/>
            </a:xfrm>
            <a:custGeom>
              <a:avLst/>
              <a:gdLst>
                <a:gd name="T0" fmla="*/ 12 w 303"/>
                <a:gd name="T1" fmla="*/ 204 h 204"/>
                <a:gd name="T2" fmla="*/ 0 w 303"/>
                <a:gd name="T3" fmla="*/ 188 h 204"/>
                <a:gd name="T4" fmla="*/ 0 w 303"/>
                <a:gd name="T5" fmla="*/ 17 h 204"/>
                <a:gd name="T6" fmla="*/ 17 w 303"/>
                <a:gd name="T7" fmla="*/ 0 h 204"/>
                <a:gd name="T8" fmla="*/ 287 w 303"/>
                <a:gd name="T9" fmla="*/ 0 h 204"/>
                <a:gd name="T10" fmla="*/ 303 w 303"/>
                <a:gd name="T11" fmla="*/ 17 h 204"/>
                <a:gd name="T12" fmla="*/ 303 w 303"/>
                <a:gd name="T13" fmla="*/ 188 h 204"/>
                <a:gd name="T14" fmla="*/ 291 w 303"/>
                <a:gd name="T15" fmla="*/ 204 h 204"/>
                <a:gd name="T16" fmla="*/ 285 w 303"/>
                <a:gd name="T17" fmla="*/ 204 h 204"/>
                <a:gd name="T18" fmla="*/ 12 w 303"/>
                <a:gd name="T19" fmla="*/ 204 h 204"/>
                <a:gd name="T20" fmla="*/ 15 w 303"/>
                <a:gd name="T21" fmla="*/ 191 h 204"/>
                <a:gd name="T22" fmla="*/ 288 w 303"/>
                <a:gd name="T23" fmla="*/ 191 h 204"/>
                <a:gd name="T24" fmla="*/ 288 w 303"/>
                <a:gd name="T25" fmla="*/ 14 h 204"/>
                <a:gd name="T26" fmla="*/ 15 w 303"/>
                <a:gd name="T27" fmla="*/ 14 h 204"/>
                <a:gd name="T28" fmla="*/ 15 w 303"/>
                <a:gd name="T29" fmla="*/ 19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3" h="204">
                  <a:moveTo>
                    <a:pt x="12" y="204"/>
                  </a:moveTo>
                  <a:cubicBezTo>
                    <a:pt x="5" y="202"/>
                    <a:pt x="0" y="195"/>
                    <a:pt x="0" y="188"/>
                  </a:cubicBezTo>
                  <a:cubicBezTo>
                    <a:pt x="0" y="17"/>
                    <a:pt x="0" y="17"/>
                    <a:pt x="0" y="17"/>
                  </a:cubicBezTo>
                  <a:cubicBezTo>
                    <a:pt x="0" y="8"/>
                    <a:pt x="7" y="0"/>
                    <a:pt x="17" y="0"/>
                  </a:cubicBezTo>
                  <a:cubicBezTo>
                    <a:pt x="287" y="0"/>
                    <a:pt x="287" y="0"/>
                    <a:pt x="287" y="0"/>
                  </a:cubicBezTo>
                  <a:cubicBezTo>
                    <a:pt x="296" y="0"/>
                    <a:pt x="303" y="8"/>
                    <a:pt x="303" y="17"/>
                  </a:cubicBezTo>
                  <a:cubicBezTo>
                    <a:pt x="303" y="188"/>
                    <a:pt x="303" y="188"/>
                    <a:pt x="303" y="188"/>
                  </a:cubicBezTo>
                  <a:cubicBezTo>
                    <a:pt x="303" y="195"/>
                    <a:pt x="298" y="202"/>
                    <a:pt x="291" y="204"/>
                  </a:cubicBezTo>
                  <a:cubicBezTo>
                    <a:pt x="285" y="204"/>
                    <a:pt x="285" y="204"/>
                    <a:pt x="285" y="204"/>
                  </a:cubicBezTo>
                  <a:lnTo>
                    <a:pt x="12" y="204"/>
                  </a:lnTo>
                  <a:close/>
                  <a:moveTo>
                    <a:pt x="15" y="191"/>
                  </a:moveTo>
                  <a:cubicBezTo>
                    <a:pt x="288" y="191"/>
                    <a:pt x="288" y="191"/>
                    <a:pt x="288" y="191"/>
                  </a:cubicBezTo>
                  <a:cubicBezTo>
                    <a:pt x="288" y="14"/>
                    <a:pt x="288" y="14"/>
                    <a:pt x="288" y="14"/>
                  </a:cubicBezTo>
                  <a:cubicBezTo>
                    <a:pt x="15" y="14"/>
                    <a:pt x="15" y="14"/>
                    <a:pt x="15" y="14"/>
                  </a:cubicBezTo>
                  <a:cubicBezTo>
                    <a:pt x="15" y="191"/>
                    <a:pt x="15" y="191"/>
                    <a:pt x="15" y="19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4" name="Freeform 37"/>
            <p:cNvSpPr>
              <a:spLocks/>
            </p:cNvSpPr>
            <p:nvPr/>
          </p:nvSpPr>
          <p:spPr bwMode="auto">
            <a:xfrm>
              <a:off x="-8001000" y="6327775"/>
              <a:ext cx="4749800" cy="241300"/>
            </a:xfrm>
            <a:custGeom>
              <a:avLst/>
              <a:gdLst>
                <a:gd name="T0" fmla="*/ 354 w 355"/>
                <a:gd name="T1" fmla="*/ 0 h 18"/>
                <a:gd name="T2" fmla="*/ 195 w 355"/>
                <a:gd name="T3" fmla="*/ 0 h 18"/>
                <a:gd name="T4" fmla="*/ 189 w 355"/>
                <a:gd name="T5" fmla="*/ 7 h 18"/>
                <a:gd name="T6" fmla="*/ 158 w 355"/>
                <a:gd name="T7" fmla="*/ 7 h 18"/>
                <a:gd name="T8" fmla="*/ 150 w 355"/>
                <a:gd name="T9" fmla="*/ 0 h 18"/>
                <a:gd name="T10" fmla="*/ 0 w 355"/>
                <a:gd name="T11" fmla="*/ 0 h 18"/>
                <a:gd name="T12" fmla="*/ 13 w 355"/>
                <a:gd name="T13" fmla="*/ 18 h 18"/>
                <a:gd name="T14" fmla="*/ 340 w 355"/>
                <a:gd name="T15" fmla="*/ 18 h 18"/>
                <a:gd name="T16" fmla="*/ 354 w 35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5" h="18">
                  <a:moveTo>
                    <a:pt x="354" y="0"/>
                  </a:moveTo>
                  <a:cubicBezTo>
                    <a:pt x="195" y="0"/>
                    <a:pt x="195" y="0"/>
                    <a:pt x="195" y="0"/>
                  </a:cubicBezTo>
                  <a:cubicBezTo>
                    <a:pt x="195" y="2"/>
                    <a:pt x="194" y="7"/>
                    <a:pt x="189" y="7"/>
                  </a:cubicBezTo>
                  <a:cubicBezTo>
                    <a:pt x="174" y="7"/>
                    <a:pt x="173" y="7"/>
                    <a:pt x="158" y="7"/>
                  </a:cubicBezTo>
                  <a:cubicBezTo>
                    <a:pt x="151" y="7"/>
                    <a:pt x="151" y="2"/>
                    <a:pt x="150" y="0"/>
                  </a:cubicBezTo>
                  <a:cubicBezTo>
                    <a:pt x="0" y="0"/>
                    <a:pt x="0" y="0"/>
                    <a:pt x="0" y="0"/>
                  </a:cubicBezTo>
                  <a:cubicBezTo>
                    <a:pt x="0" y="0"/>
                    <a:pt x="0" y="18"/>
                    <a:pt x="13" y="18"/>
                  </a:cubicBezTo>
                  <a:cubicBezTo>
                    <a:pt x="26" y="18"/>
                    <a:pt x="326" y="18"/>
                    <a:pt x="340" y="18"/>
                  </a:cubicBezTo>
                  <a:cubicBezTo>
                    <a:pt x="355" y="18"/>
                    <a:pt x="354" y="0"/>
                    <a:pt x="35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grpSp>
        <p:nvGrpSpPr>
          <p:cNvPr id="5" name="Group 14"/>
          <p:cNvGrpSpPr/>
          <p:nvPr/>
        </p:nvGrpSpPr>
        <p:grpSpPr>
          <a:xfrm>
            <a:off x="4663898" y="3823164"/>
            <a:ext cx="2620758" cy="1738690"/>
            <a:chOff x="-7104063" y="3906838"/>
            <a:chExt cx="2943226" cy="1952625"/>
          </a:xfrm>
          <a:solidFill>
            <a:srgbClr val="FFC000"/>
          </a:solidFill>
        </p:grpSpPr>
        <p:sp>
          <p:nvSpPr>
            <p:cNvPr id="16" name="Freeform 18"/>
            <p:cNvSpPr>
              <a:spLocks/>
            </p:cNvSpPr>
            <p:nvPr/>
          </p:nvSpPr>
          <p:spPr bwMode="auto">
            <a:xfrm>
              <a:off x="-5057775" y="5472113"/>
              <a:ext cx="896938" cy="387350"/>
            </a:xfrm>
            <a:custGeom>
              <a:avLst/>
              <a:gdLst>
                <a:gd name="T0" fmla="*/ 67 w 67"/>
                <a:gd name="T1" fmla="*/ 29 h 29"/>
                <a:gd name="T2" fmla="*/ 0 w 67"/>
                <a:gd name="T3" fmla="*/ 29 h 29"/>
                <a:gd name="T4" fmla="*/ 0 w 67"/>
                <a:gd name="T5" fmla="*/ 0 h 29"/>
                <a:gd name="T6" fmla="*/ 67 w 67"/>
                <a:gd name="T7" fmla="*/ 0 h 29"/>
                <a:gd name="T8" fmla="*/ 67 w 67"/>
                <a:gd name="T9" fmla="*/ 29 h 29"/>
              </a:gdLst>
              <a:ahLst/>
              <a:cxnLst>
                <a:cxn ang="0">
                  <a:pos x="T0" y="T1"/>
                </a:cxn>
                <a:cxn ang="0">
                  <a:pos x="T2" y="T3"/>
                </a:cxn>
                <a:cxn ang="0">
                  <a:pos x="T4" y="T5"/>
                </a:cxn>
                <a:cxn ang="0">
                  <a:pos x="T6" y="T7"/>
                </a:cxn>
                <a:cxn ang="0">
                  <a:pos x="T8" y="T9"/>
                </a:cxn>
              </a:cxnLst>
              <a:rect l="0" t="0" r="r" b="b"/>
              <a:pathLst>
                <a:path w="67" h="29">
                  <a:moveTo>
                    <a:pt x="67" y="29"/>
                  </a:moveTo>
                  <a:cubicBezTo>
                    <a:pt x="44" y="29"/>
                    <a:pt x="23" y="29"/>
                    <a:pt x="0" y="29"/>
                  </a:cubicBezTo>
                  <a:cubicBezTo>
                    <a:pt x="0" y="19"/>
                    <a:pt x="0" y="10"/>
                    <a:pt x="0" y="0"/>
                  </a:cubicBezTo>
                  <a:cubicBezTo>
                    <a:pt x="22" y="0"/>
                    <a:pt x="44" y="0"/>
                    <a:pt x="67" y="0"/>
                  </a:cubicBezTo>
                  <a:cubicBezTo>
                    <a:pt x="67" y="9"/>
                    <a:pt x="67" y="19"/>
                    <a:pt x="67" y="2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7" name="Freeform 19"/>
            <p:cNvSpPr>
              <a:spLocks/>
            </p:cNvSpPr>
            <p:nvPr/>
          </p:nvSpPr>
          <p:spPr bwMode="auto">
            <a:xfrm>
              <a:off x="-7104063" y="3906838"/>
              <a:ext cx="2943225" cy="387350"/>
            </a:xfrm>
            <a:custGeom>
              <a:avLst/>
              <a:gdLst>
                <a:gd name="T0" fmla="*/ 220 w 220"/>
                <a:gd name="T1" fmla="*/ 29 h 29"/>
                <a:gd name="T2" fmla="*/ 0 w 220"/>
                <a:gd name="T3" fmla="*/ 29 h 29"/>
                <a:gd name="T4" fmla="*/ 0 w 220"/>
                <a:gd name="T5" fmla="*/ 0 h 29"/>
                <a:gd name="T6" fmla="*/ 220 w 220"/>
                <a:gd name="T7" fmla="*/ 0 h 29"/>
                <a:gd name="T8" fmla="*/ 220 w 220"/>
                <a:gd name="T9" fmla="*/ 29 h 29"/>
              </a:gdLst>
              <a:ahLst/>
              <a:cxnLst>
                <a:cxn ang="0">
                  <a:pos x="T0" y="T1"/>
                </a:cxn>
                <a:cxn ang="0">
                  <a:pos x="T2" y="T3"/>
                </a:cxn>
                <a:cxn ang="0">
                  <a:pos x="T4" y="T5"/>
                </a:cxn>
                <a:cxn ang="0">
                  <a:pos x="T6" y="T7"/>
                </a:cxn>
                <a:cxn ang="0">
                  <a:pos x="T8" y="T9"/>
                </a:cxn>
              </a:cxnLst>
              <a:rect l="0" t="0" r="r" b="b"/>
              <a:pathLst>
                <a:path w="220" h="29">
                  <a:moveTo>
                    <a:pt x="220" y="29"/>
                  </a:moveTo>
                  <a:cubicBezTo>
                    <a:pt x="146" y="29"/>
                    <a:pt x="73" y="29"/>
                    <a:pt x="0" y="29"/>
                  </a:cubicBezTo>
                  <a:cubicBezTo>
                    <a:pt x="0" y="19"/>
                    <a:pt x="0" y="10"/>
                    <a:pt x="0" y="0"/>
                  </a:cubicBezTo>
                  <a:cubicBezTo>
                    <a:pt x="72" y="0"/>
                    <a:pt x="145" y="0"/>
                    <a:pt x="220" y="0"/>
                  </a:cubicBezTo>
                  <a:cubicBezTo>
                    <a:pt x="220" y="10"/>
                    <a:pt x="220" y="19"/>
                    <a:pt x="220" y="2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8" name="Freeform 20"/>
            <p:cNvSpPr>
              <a:spLocks/>
            </p:cNvSpPr>
            <p:nvPr/>
          </p:nvSpPr>
          <p:spPr bwMode="auto">
            <a:xfrm>
              <a:off x="-6088063" y="5618163"/>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5"/>
                    <a:pt x="0" y="2"/>
                    <a:pt x="0" y="0"/>
                  </a:cubicBezTo>
                  <a:cubicBezTo>
                    <a:pt x="22" y="0"/>
                    <a:pt x="44" y="0"/>
                    <a:pt x="67" y="0"/>
                  </a:cubicBezTo>
                  <a:cubicBezTo>
                    <a:pt x="67" y="2"/>
                    <a:pt x="67" y="5"/>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9" name="Freeform 21"/>
            <p:cNvSpPr>
              <a:spLocks/>
            </p:cNvSpPr>
            <p:nvPr/>
          </p:nvSpPr>
          <p:spPr bwMode="auto">
            <a:xfrm>
              <a:off x="-6088063" y="5753100"/>
              <a:ext cx="896938" cy="106363"/>
            </a:xfrm>
            <a:custGeom>
              <a:avLst/>
              <a:gdLst>
                <a:gd name="T0" fmla="*/ 67 w 67"/>
                <a:gd name="T1" fmla="*/ 8 h 8"/>
                <a:gd name="T2" fmla="*/ 0 w 67"/>
                <a:gd name="T3" fmla="*/ 8 h 8"/>
                <a:gd name="T4" fmla="*/ 0 w 67"/>
                <a:gd name="T5" fmla="*/ 0 h 8"/>
                <a:gd name="T6" fmla="*/ 67 w 67"/>
                <a:gd name="T7" fmla="*/ 0 h 8"/>
                <a:gd name="T8" fmla="*/ 67 w 67"/>
                <a:gd name="T9" fmla="*/ 8 h 8"/>
              </a:gdLst>
              <a:ahLst/>
              <a:cxnLst>
                <a:cxn ang="0">
                  <a:pos x="T0" y="T1"/>
                </a:cxn>
                <a:cxn ang="0">
                  <a:pos x="T2" y="T3"/>
                </a:cxn>
                <a:cxn ang="0">
                  <a:pos x="T4" y="T5"/>
                </a:cxn>
                <a:cxn ang="0">
                  <a:pos x="T6" y="T7"/>
                </a:cxn>
                <a:cxn ang="0">
                  <a:pos x="T8" y="T9"/>
                </a:cxn>
              </a:cxnLst>
              <a:rect l="0" t="0" r="r" b="b"/>
              <a:pathLst>
                <a:path w="67" h="8">
                  <a:moveTo>
                    <a:pt x="67" y="8"/>
                  </a:moveTo>
                  <a:cubicBezTo>
                    <a:pt x="44" y="8"/>
                    <a:pt x="23" y="8"/>
                    <a:pt x="0" y="8"/>
                  </a:cubicBezTo>
                  <a:cubicBezTo>
                    <a:pt x="0" y="5"/>
                    <a:pt x="0" y="3"/>
                    <a:pt x="0" y="0"/>
                  </a:cubicBezTo>
                  <a:cubicBezTo>
                    <a:pt x="22" y="0"/>
                    <a:pt x="44" y="0"/>
                    <a:pt x="67" y="0"/>
                  </a:cubicBezTo>
                  <a:cubicBezTo>
                    <a:pt x="67" y="3"/>
                    <a:pt x="67" y="5"/>
                    <a:pt x="67"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20" name="Freeform 22"/>
            <p:cNvSpPr>
              <a:spLocks/>
            </p:cNvSpPr>
            <p:nvPr/>
          </p:nvSpPr>
          <p:spPr bwMode="auto">
            <a:xfrm>
              <a:off x="-6088063" y="5472113"/>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5"/>
                    <a:pt x="0" y="3"/>
                    <a:pt x="0" y="0"/>
                  </a:cubicBezTo>
                  <a:cubicBezTo>
                    <a:pt x="22" y="0"/>
                    <a:pt x="44" y="0"/>
                    <a:pt x="67" y="0"/>
                  </a:cubicBezTo>
                  <a:cubicBezTo>
                    <a:pt x="67" y="3"/>
                    <a:pt x="67" y="5"/>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21" name="Freeform 23"/>
            <p:cNvSpPr>
              <a:spLocks/>
            </p:cNvSpPr>
            <p:nvPr/>
          </p:nvSpPr>
          <p:spPr bwMode="auto">
            <a:xfrm>
              <a:off x="-5057775" y="4575175"/>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5"/>
                    <a:pt x="0" y="2"/>
                    <a:pt x="0" y="0"/>
                  </a:cubicBezTo>
                  <a:cubicBezTo>
                    <a:pt x="22" y="0"/>
                    <a:pt x="44" y="0"/>
                    <a:pt x="67" y="0"/>
                  </a:cubicBezTo>
                  <a:cubicBezTo>
                    <a:pt x="67" y="2"/>
                    <a:pt x="67" y="5"/>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22" name="Freeform 24"/>
            <p:cNvSpPr>
              <a:spLocks/>
            </p:cNvSpPr>
            <p:nvPr/>
          </p:nvSpPr>
          <p:spPr bwMode="auto">
            <a:xfrm>
              <a:off x="-5057775" y="4722813"/>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4"/>
                    <a:pt x="0" y="2"/>
                    <a:pt x="0" y="0"/>
                  </a:cubicBezTo>
                  <a:cubicBezTo>
                    <a:pt x="22" y="0"/>
                    <a:pt x="44" y="0"/>
                    <a:pt x="67" y="0"/>
                  </a:cubicBezTo>
                  <a:cubicBezTo>
                    <a:pt x="67" y="2"/>
                    <a:pt x="67" y="4"/>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23" name="Freeform 25"/>
            <p:cNvSpPr>
              <a:spLocks/>
            </p:cNvSpPr>
            <p:nvPr/>
          </p:nvSpPr>
          <p:spPr bwMode="auto">
            <a:xfrm>
              <a:off x="-5057775" y="4427538"/>
              <a:ext cx="896938" cy="107950"/>
            </a:xfrm>
            <a:custGeom>
              <a:avLst/>
              <a:gdLst>
                <a:gd name="T0" fmla="*/ 67 w 67"/>
                <a:gd name="T1" fmla="*/ 8 h 8"/>
                <a:gd name="T2" fmla="*/ 0 w 67"/>
                <a:gd name="T3" fmla="*/ 8 h 8"/>
                <a:gd name="T4" fmla="*/ 0 w 67"/>
                <a:gd name="T5" fmla="*/ 0 h 8"/>
                <a:gd name="T6" fmla="*/ 67 w 67"/>
                <a:gd name="T7" fmla="*/ 0 h 8"/>
                <a:gd name="T8" fmla="*/ 67 w 67"/>
                <a:gd name="T9" fmla="*/ 8 h 8"/>
              </a:gdLst>
              <a:ahLst/>
              <a:cxnLst>
                <a:cxn ang="0">
                  <a:pos x="T0" y="T1"/>
                </a:cxn>
                <a:cxn ang="0">
                  <a:pos x="T2" y="T3"/>
                </a:cxn>
                <a:cxn ang="0">
                  <a:pos x="T4" y="T5"/>
                </a:cxn>
                <a:cxn ang="0">
                  <a:pos x="T6" y="T7"/>
                </a:cxn>
                <a:cxn ang="0">
                  <a:pos x="T8" y="T9"/>
                </a:cxn>
              </a:cxnLst>
              <a:rect l="0" t="0" r="r" b="b"/>
              <a:pathLst>
                <a:path w="67" h="8">
                  <a:moveTo>
                    <a:pt x="67" y="8"/>
                  </a:moveTo>
                  <a:cubicBezTo>
                    <a:pt x="44" y="8"/>
                    <a:pt x="23" y="8"/>
                    <a:pt x="0" y="8"/>
                  </a:cubicBezTo>
                  <a:cubicBezTo>
                    <a:pt x="0" y="5"/>
                    <a:pt x="0" y="3"/>
                    <a:pt x="0" y="0"/>
                  </a:cubicBezTo>
                  <a:cubicBezTo>
                    <a:pt x="22" y="0"/>
                    <a:pt x="44" y="0"/>
                    <a:pt x="67" y="0"/>
                  </a:cubicBezTo>
                  <a:cubicBezTo>
                    <a:pt x="67" y="3"/>
                    <a:pt x="67" y="5"/>
                    <a:pt x="67"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24" name="Freeform 26"/>
            <p:cNvSpPr>
              <a:spLocks/>
            </p:cNvSpPr>
            <p:nvPr/>
          </p:nvSpPr>
          <p:spPr bwMode="auto">
            <a:xfrm>
              <a:off x="-5057775" y="5003800"/>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4"/>
                    <a:pt x="0" y="2"/>
                    <a:pt x="0" y="0"/>
                  </a:cubicBezTo>
                  <a:cubicBezTo>
                    <a:pt x="22" y="0"/>
                    <a:pt x="44" y="0"/>
                    <a:pt x="67" y="0"/>
                  </a:cubicBezTo>
                  <a:cubicBezTo>
                    <a:pt x="67" y="2"/>
                    <a:pt x="67" y="4"/>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25" name="Freeform 27"/>
            <p:cNvSpPr>
              <a:spLocks/>
            </p:cNvSpPr>
            <p:nvPr/>
          </p:nvSpPr>
          <p:spPr bwMode="auto">
            <a:xfrm>
              <a:off x="-5057775" y="5137150"/>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5"/>
                    <a:pt x="0" y="3"/>
                    <a:pt x="0" y="0"/>
                  </a:cubicBezTo>
                  <a:cubicBezTo>
                    <a:pt x="22" y="0"/>
                    <a:pt x="44" y="0"/>
                    <a:pt x="67" y="0"/>
                  </a:cubicBezTo>
                  <a:cubicBezTo>
                    <a:pt x="67" y="2"/>
                    <a:pt x="67" y="5"/>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26" name="Freeform 28"/>
            <p:cNvSpPr>
              <a:spLocks/>
            </p:cNvSpPr>
            <p:nvPr/>
          </p:nvSpPr>
          <p:spPr bwMode="auto">
            <a:xfrm>
              <a:off x="-5057775" y="4856163"/>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5"/>
                    <a:pt x="0" y="2"/>
                    <a:pt x="0" y="0"/>
                  </a:cubicBezTo>
                  <a:cubicBezTo>
                    <a:pt x="22" y="0"/>
                    <a:pt x="44" y="0"/>
                    <a:pt x="67" y="0"/>
                  </a:cubicBezTo>
                  <a:cubicBezTo>
                    <a:pt x="67" y="2"/>
                    <a:pt x="67" y="5"/>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27" name="Freeform 29"/>
            <p:cNvSpPr>
              <a:spLocks/>
            </p:cNvSpPr>
            <p:nvPr/>
          </p:nvSpPr>
          <p:spPr bwMode="auto">
            <a:xfrm>
              <a:off x="-7104063" y="5618163"/>
              <a:ext cx="882650" cy="93663"/>
            </a:xfrm>
            <a:custGeom>
              <a:avLst/>
              <a:gdLst>
                <a:gd name="T0" fmla="*/ 66 w 66"/>
                <a:gd name="T1" fmla="*/ 7 h 7"/>
                <a:gd name="T2" fmla="*/ 0 w 66"/>
                <a:gd name="T3" fmla="*/ 7 h 7"/>
                <a:gd name="T4" fmla="*/ 0 w 66"/>
                <a:gd name="T5" fmla="*/ 0 h 7"/>
                <a:gd name="T6" fmla="*/ 66 w 66"/>
                <a:gd name="T7" fmla="*/ 0 h 7"/>
                <a:gd name="T8" fmla="*/ 66 w 66"/>
                <a:gd name="T9" fmla="*/ 7 h 7"/>
              </a:gdLst>
              <a:ahLst/>
              <a:cxnLst>
                <a:cxn ang="0">
                  <a:pos x="T0" y="T1"/>
                </a:cxn>
                <a:cxn ang="0">
                  <a:pos x="T2" y="T3"/>
                </a:cxn>
                <a:cxn ang="0">
                  <a:pos x="T4" y="T5"/>
                </a:cxn>
                <a:cxn ang="0">
                  <a:pos x="T6" y="T7"/>
                </a:cxn>
                <a:cxn ang="0">
                  <a:pos x="T8" y="T9"/>
                </a:cxn>
              </a:cxnLst>
              <a:rect l="0" t="0" r="r" b="b"/>
              <a:pathLst>
                <a:path w="66" h="7">
                  <a:moveTo>
                    <a:pt x="66" y="7"/>
                  </a:moveTo>
                  <a:cubicBezTo>
                    <a:pt x="43" y="7"/>
                    <a:pt x="22" y="7"/>
                    <a:pt x="0" y="7"/>
                  </a:cubicBezTo>
                  <a:cubicBezTo>
                    <a:pt x="0" y="5"/>
                    <a:pt x="0" y="2"/>
                    <a:pt x="0" y="0"/>
                  </a:cubicBezTo>
                  <a:cubicBezTo>
                    <a:pt x="21" y="0"/>
                    <a:pt x="43" y="0"/>
                    <a:pt x="66" y="0"/>
                  </a:cubicBezTo>
                  <a:cubicBezTo>
                    <a:pt x="66" y="2"/>
                    <a:pt x="66" y="5"/>
                    <a:pt x="66"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28" name="Freeform 30"/>
            <p:cNvSpPr>
              <a:spLocks/>
            </p:cNvSpPr>
            <p:nvPr/>
          </p:nvSpPr>
          <p:spPr bwMode="auto">
            <a:xfrm>
              <a:off x="-7104063" y="5753100"/>
              <a:ext cx="882650" cy="106363"/>
            </a:xfrm>
            <a:custGeom>
              <a:avLst/>
              <a:gdLst>
                <a:gd name="T0" fmla="*/ 66 w 66"/>
                <a:gd name="T1" fmla="*/ 8 h 8"/>
                <a:gd name="T2" fmla="*/ 0 w 66"/>
                <a:gd name="T3" fmla="*/ 8 h 8"/>
                <a:gd name="T4" fmla="*/ 0 w 66"/>
                <a:gd name="T5" fmla="*/ 0 h 8"/>
                <a:gd name="T6" fmla="*/ 66 w 66"/>
                <a:gd name="T7" fmla="*/ 0 h 8"/>
                <a:gd name="T8" fmla="*/ 66 w 66"/>
                <a:gd name="T9" fmla="*/ 8 h 8"/>
              </a:gdLst>
              <a:ahLst/>
              <a:cxnLst>
                <a:cxn ang="0">
                  <a:pos x="T0" y="T1"/>
                </a:cxn>
                <a:cxn ang="0">
                  <a:pos x="T2" y="T3"/>
                </a:cxn>
                <a:cxn ang="0">
                  <a:pos x="T4" y="T5"/>
                </a:cxn>
                <a:cxn ang="0">
                  <a:pos x="T6" y="T7"/>
                </a:cxn>
                <a:cxn ang="0">
                  <a:pos x="T8" y="T9"/>
                </a:cxn>
              </a:cxnLst>
              <a:rect l="0" t="0" r="r" b="b"/>
              <a:pathLst>
                <a:path w="66" h="8">
                  <a:moveTo>
                    <a:pt x="66" y="8"/>
                  </a:moveTo>
                  <a:cubicBezTo>
                    <a:pt x="43" y="8"/>
                    <a:pt x="22" y="8"/>
                    <a:pt x="0" y="8"/>
                  </a:cubicBezTo>
                  <a:cubicBezTo>
                    <a:pt x="0" y="5"/>
                    <a:pt x="0" y="3"/>
                    <a:pt x="0" y="0"/>
                  </a:cubicBezTo>
                  <a:cubicBezTo>
                    <a:pt x="21" y="0"/>
                    <a:pt x="43" y="0"/>
                    <a:pt x="66" y="0"/>
                  </a:cubicBezTo>
                  <a:cubicBezTo>
                    <a:pt x="66" y="3"/>
                    <a:pt x="66" y="5"/>
                    <a:pt x="66"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29" name="Freeform 31"/>
            <p:cNvSpPr>
              <a:spLocks/>
            </p:cNvSpPr>
            <p:nvPr/>
          </p:nvSpPr>
          <p:spPr bwMode="auto">
            <a:xfrm>
              <a:off x="-7104063" y="5472113"/>
              <a:ext cx="882650" cy="93663"/>
            </a:xfrm>
            <a:custGeom>
              <a:avLst/>
              <a:gdLst>
                <a:gd name="T0" fmla="*/ 66 w 66"/>
                <a:gd name="T1" fmla="*/ 7 h 7"/>
                <a:gd name="T2" fmla="*/ 0 w 66"/>
                <a:gd name="T3" fmla="*/ 7 h 7"/>
                <a:gd name="T4" fmla="*/ 0 w 66"/>
                <a:gd name="T5" fmla="*/ 0 h 7"/>
                <a:gd name="T6" fmla="*/ 66 w 66"/>
                <a:gd name="T7" fmla="*/ 0 h 7"/>
                <a:gd name="T8" fmla="*/ 66 w 66"/>
                <a:gd name="T9" fmla="*/ 7 h 7"/>
              </a:gdLst>
              <a:ahLst/>
              <a:cxnLst>
                <a:cxn ang="0">
                  <a:pos x="T0" y="T1"/>
                </a:cxn>
                <a:cxn ang="0">
                  <a:pos x="T2" y="T3"/>
                </a:cxn>
                <a:cxn ang="0">
                  <a:pos x="T4" y="T5"/>
                </a:cxn>
                <a:cxn ang="0">
                  <a:pos x="T6" y="T7"/>
                </a:cxn>
                <a:cxn ang="0">
                  <a:pos x="T8" y="T9"/>
                </a:cxn>
              </a:cxnLst>
              <a:rect l="0" t="0" r="r" b="b"/>
              <a:pathLst>
                <a:path w="66" h="7">
                  <a:moveTo>
                    <a:pt x="66" y="7"/>
                  </a:moveTo>
                  <a:cubicBezTo>
                    <a:pt x="43" y="7"/>
                    <a:pt x="22" y="7"/>
                    <a:pt x="0" y="7"/>
                  </a:cubicBezTo>
                  <a:cubicBezTo>
                    <a:pt x="0" y="5"/>
                    <a:pt x="0" y="3"/>
                    <a:pt x="0" y="0"/>
                  </a:cubicBezTo>
                  <a:cubicBezTo>
                    <a:pt x="21" y="0"/>
                    <a:pt x="43" y="0"/>
                    <a:pt x="66" y="0"/>
                  </a:cubicBezTo>
                  <a:cubicBezTo>
                    <a:pt x="66" y="3"/>
                    <a:pt x="66" y="5"/>
                    <a:pt x="66"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30" name="Freeform 32"/>
            <p:cNvSpPr>
              <a:spLocks/>
            </p:cNvSpPr>
            <p:nvPr/>
          </p:nvSpPr>
          <p:spPr bwMode="auto">
            <a:xfrm>
              <a:off x="-7104063" y="4575175"/>
              <a:ext cx="1912938" cy="93663"/>
            </a:xfrm>
            <a:custGeom>
              <a:avLst/>
              <a:gdLst>
                <a:gd name="T0" fmla="*/ 143 w 143"/>
                <a:gd name="T1" fmla="*/ 7 h 7"/>
                <a:gd name="T2" fmla="*/ 0 w 143"/>
                <a:gd name="T3" fmla="*/ 7 h 7"/>
                <a:gd name="T4" fmla="*/ 0 w 143"/>
                <a:gd name="T5" fmla="*/ 0 h 7"/>
                <a:gd name="T6" fmla="*/ 143 w 143"/>
                <a:gd name="T7" fmla="*/ 0 h 7"/>
                <a:gd name="T8" fmla="*/ 143 w 143"/>
                <a:gd name="T9" fmla="*/ 7 h 7"/>
              </a:gdLst>
              <a:ahLst/>
              <a:cxnLst>
                <a:cxn ang="0">
                  <a:pos x="T0" y="T1"/>
                </a:cxn>
                <a:cxn ang="0">
                  <a:pos x="T2" y="T3"/>
                </a:cxn>
                <a:cxn ang="0">
                  <a:pos x="T4" y="T5"/>
                </a:cxn>
                <a:cxn ang="0">
                  <a:pos x="T6" y="T7"/>
                </a:cxn>
                <a:cxn ang="0">
                  <a:pos x="T8" y="T9"/>
                </a:cxn>
              </a:cxnLst>
              <a:rect l="0" t="0" r="r" b="b"/>
              <a:pathLst>
                <a:path w="143" h="7">
                  <a:moveTo>
                    <a:pt x="143" y="7"/>
                  </a:moveTo>
                  <a:cubicBezTo>
                    <a:pt x="95" y="7"/>
                    <a:pt x="48" y="7"/>
                    <a:pt x="0" y="7"/>
                  </a:cubicBezTo>
                  <a:cubicBezTo>
                    <a:pt x="0" y="5"/>
                    <a:pt x="0" y="2"/>
                    <a:pt x="0" y="0"/>
                  </a:cubicBezTo>
                  <a:cubicBezTo>
                    <a:pt x="47" y="0"/>
                    <a:pt x="94" y="0"/>
                    <a:pt x="143" y="0"/>
                  </a:cubicBezTo>
                  <a:cubicBezTo>
                    <a:pt x="143" y="2"/>
                    <a:pt x="143" y="5"/>
                    <a:pt x="143"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31" name="Freeform 33"/>
            <p:cNvSpPr>
              <a:spLocks/>
            </p:cNvSpPr>
            <p:nvPr/>
          </p:nvSpPr>
          <p:spPr bwMode="auto">
            <a:xfrm>
              <a:off x="-7104063" y="4722813"/>
              <a:ext cx="1912938" cy="93663"/>
            </a:xfrm>
            <a:custGeom>
              <a:avLst/>
              <a:gdLst>
                <a:gd name="T0" fmla="*/ 143 w 143"/>
                <a:gd name="T1" fmla="*/ 7 h 7"/>
                <a:gd name="T2" fmla="*/ 0 w 143"/>
                <a:gd name="T3" fmla="*/ 7 h 7"/>
                <a:gd name="T4" fmla="*/ 0 w 143"/>
                <a:gd name="T5" fmla="*/ 0 h 7"/>
                <a:gd name="T6" fmla="*/ 143 w 143"/>
                <a:gd name="T7" fmla="*/ 0 h 7"/>
                <a:gd name="T8" fmla="*/ 143 w 143"/>
                <a:gd name="T9" fmla="*/ 7 h 7"/>
              </a:gdLst>
              <a:ahLst/>
              <a:cxnLst>
                <a:cxn ang="0">
                  <a:pos x="T0" y="T1"/>
                </a:cxn>
                <a:cxn ang="0">
                  <a:pos x="T2" y="T3"/>
                </a:cxn>
                <a:cxn ang="0">
                  <a:pos x="T4" y="T5"/>
                </a:cxn>
                <a:cxn ang="0">
                  <a:pos x="T6" y="T7"/>
                </a:cxn>
                <a:cxn ang="0">
                  <a:pos x="T8" y="T9"/>
                </a:cxn>
              </a:cxnLst>
              <a:rect l="0" t="0" r="r" b="b"/>
              <a:pathLst>
                <a:path w="143" h="7">
                  <a:moveTo>
                    <a:pt x="143" y="7"/>
                  </a:moveTo>
                  <a:cubicBezTo>
                    <a:pt x="95" y="7"/>
                    <a:pt x="48" y="7"/>
                    <a:pt x="0" y="7"/>
                  </a:cubicBezTo>
                  <a:cubicBezTo>
                    <a:pt x="0" y="4"/>
                    <a:pt x="0" y="2"/>
                    <a:pt x="0" y="0"/>
                  </a:cubicBezTo>
                  <a:cubicBezTo>
                    <a:pt x="47" y="0"/>
                    <a:pt x="94" y="0"/>
                    <a:pt x="143" y="0"/>
                  </a:cubicBezTo>
                  <a:cubicBezTo>
                    <a:pt x="143" y="2"/>
                    <a:pt x="143" y="4"/>
                    <a:pt x="143"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32" name="Freeform 34"/>
            <p:cNvSpPr>
              <a:spLocks/>
            </p:cNvSpPr>
            <p:nvPr/>
          </p:nvSpPr>
          <p:spPr bwMode="auto">
            <a:xfrm>
              <a:off x="-7104063" y="4427538"/>
              <a:ext cx="1912938" cy="107950"/>
            </a:xfrm>
            <a:custGeom>
              <a:avLst/>
              <a:gdLst>
                <a:gd name="T0" fmla="*/ 143 w 143"/>
                <a:gd name="T1" fmla="*/ 8 h 8"/>
                <a:gd name="T2" fmla="*/ 0 w 143"/>
                <a:gd name="T3" fmla="*/ 8 h 8"/>
                <a:gd name="T4" fmla="*/ 0 w 143"/>
                <a:gd name="T5" fmla="*/ 0 h 8"/>
                <a:gd name="T6" fmla="*/ 143 w 143"/>
                <a:gd name="T7" fmla="*/ 0 h 8"/>
                <a:gd name="T8" fmla="*/ 143 w 143"/>
                <a:gd name="T9" fmla="*/ 8 h 8"/>
              </a:gdLst>
              <a:ahLst/>
              <a:cxnLst>
                <a:cxn ang="0">
                  <a:pos x="T0" y="T1"/>
                </a:cxn>
                <a:cxn ang="0">
                  <a:pos x="T2" y="T3"/>
                </a:cxn>
                <a:cxn ang="0">
                  <a:pos x="T4" y="T5"/>
                </a:cxn>
                <a:cxn ang="0">
                  <a:pos x="T6" y="T7"/>
                </a:cxn>
                <a:cxn ang="0">
                  <a:pos x="T8" y="T9"/>
                </a:cxn>
              </a:cxnLst>
              <a:rect l="0" t="0" r="r" b="b"/>
              <a:pathLst>
                <a:path w="143" h="8">
                  <a:moveTo>
                    <a:pt x="143" y="8"/>
                  </a:moveTo>
                  <a:cubicBezTo>
                    <a:pt x="95" y="8"/>
                    <a:pt x="48" y="8"/>
                    <a:pt x="0" y="8"/>
                  </a:cubicBezTo>
                  <a:cubicBezTo>
                    <a:pt x="0" y="5"/>
                    <a:pt x="0" y="3"/>
                    <a:pt x="0" y="0"/>
                  </a:cubicBezTo>
                  <a:cubicBezTo>
                    <a:pt x="47" y="0"/>
                    <a:pt x="94" y="0"/>
                    <a:pt x="143" y="0"/>
                  </a:cubicBezTo>
                  <a:cubicBezTo>
                    <a:pt x="143" y="3"/>
                    <a:pt x="143" y="5"/>
                    <a:pt x="143"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33" name="Freeform 35"/>
            <p:cNvSpPr>
              <a:spLocks/>
            </p:cNvSpPr>
            <p:nvPr/>
          </p:nvSpPr>
          <p:spPr bwMode="auto">
            <a:xfrm>
              <a:off x="-7104063" y="5003800"/>
              <a:ext cx="1069975" cy="214313"/>
            </a:xfrm>
            <a:custGeom>
              <a:avLst/>
              <a:gdLst>
                <a:gd name="T0" fmla="*/ 0 w 80"/>
                <a:gd name="T1" fmla="*/ 0 h 16"/>
                <a:gd name="T2" fmla="*/ 80 w 80"/>
                <a:gd name="T3" fmla="*/ 0 h 16"/>
                <a:gd name="T4" fmla="*/ 80 w 80"/>
                <a:gd name="T5" fmla="*/ 16 h 16"/>
                <a:gd name="T6" fmla="*/ 0 w 80"/>
                <a:gd name="T7" fmla="*/ 16 h 16"/>
                <a:gd name="T8" fmla="*/ 0 w 80"/>
                <a:gd name="T9" fmla="*/ 0 h 16"/>
              </a:gdLst>
              <a:ahLst/>
              <a:cxnLst>
                <a:cxn ang="0">
                  <a:pos x="T0" y="T1"/>
                </a:cxn>
                <a:cxn ang="0">
                  <a:pos x="T2" y="T3"/>
                </a:cxn>
                <a:cxn ang="0">
                  <a:pos x="T4" y="T5"/>
                </a:cxn>
                <a:cxn ang="0">
                  <a:pos x="T6" y="T7"/>
                </a:cxn>
                <a:cxn ang="0">
                  <a:pos x="T8" y="T9"/>
                </a:cxn>
              </a:cxnLst>
              <a:rect l="0" t="0" r="r" b="b"/>
              <a:pathLst>
                <a:path w="80" h="16">
                  <a:moveTo>
                    <a:pt x="0" y="0"/>
                  </a:moveTo>
                  <a:cubicBezTo>
                    <a:pt x="27" y="0"/>
                    <a:pt x="53" y="0"/>
                    <a:pt x="80" y="0"/>
                  </a:cubicBezTo>
                  <a:cubicBezTo>
                    <a:pt x="80" y="5"/>
                    <a:pt x="80" y="10"/>
                    <a:pt x="80" y="16"/>
                  </a:cubicBezTo>
                  <a:cubicBezTo>
                    <a:pt x="54" y="16"/>
                    <a:pt x="27" y="16"/>
                    <a:pt x="0" y="16"/>
                  </a:cubicBezTo>
                  <a:cubicBezTo>
                    <a:pt x="0" y="11"/>
                    <a:pt x="0" y="6"/>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34" name="Freeform 38"/>
            <p:cNvSpPr>
              <a:spLocks/>
            </p:cNvSpPr>
            <p:nvPr/>
          </p:nvSpPr>
          <p:spPr bwMode="auto">
            <a:xfrm>
              <a:off x="-5057775" y="5472113"/>
              <a:ext cx="896938" cy="387350"/>
            </a:xfrm>
            <a:custGeom>
              <a:avLst/>
              <a:gdLst>
                <a:gd name="T0" fmla="*/ 67 w 67"/>
                <a:gd name="T1" fmla="*/ 29 h 29"/>
                <a:gd name="T2" fmla="*/ 0 w 67"/>
                <a:gd name="T3" fmla="*/ 29 h 29"/>
                <a:gd name="T4" fmla="*/ 0 w 67"/>
                <a:gd name="T5" fmla="*/ 0 h 29"/>
                <a:gd name="T6" fmla="*/ 67 w 67"/>
                <a:gd name="T7" fmla="*/ 0 h 29"/>
                <a:gd name="T8" fmla="*/ 67 w 67"/>
                <a:gd name="T9" fmla="*/ 29 h 29"/>
              </a:gdLst>
              <a:ahLst/>
              <a:cxnLst>
                <a:cxn ang="0">
                  <a:pos x="T0" y="T1"/>
                </a:cxn>
                <a:cxn ang="0">
                  <a:pos x="T2" y="T3"/>
                </a:cxn>
                <a:cxn ang="0">
                  <a:pos x="T4" y="T5"/>
                </a:cxn>
                <a:cxn ang="0">
                  <a:pos x="T6" y="T7"/>
                </a:cxn>
                <a:cxn ang="0">
                  <a:pos x="T8" y="T9"/>
                </a:cxn>
              </a:cxnLst>
              <a:rect l="0" t="0" r="r" b="b"/>
              <a:pathLst>
                <a:path w="67" h="29">
                  <a:moveTo>
                    <a:pt x="67" y="29"/>
                  </a:moveTo>
                  <a:cubicBezTo>
                    <a:pt x="44" y="29"/>
                    <a:pt x="23" y="29"/>
                    <a:pt x="0" y="29"/>
                  </a:cubicBezTo>
                  <a:cubicBezTo>
                    <a:pt x="0" y="19"/>
                    <a:pt x="0" y="10"/>
                    <a:pt x="0" y="0"/>
                  </a:cubicBezTo>
                  <a:cubicBezTo>
                    <a:pt x="22" y="0"/>
                    <a:pt x="44" y="0"/>
                    <a:pt x="67" y="0"/>
                  </a:cubicBezTo>
                  <a:cubicBezTo>
                    <a:pt x="67" y="9"/>
                    <a:pt x="67" y="19"/>
                    <a:pt x="67" y="2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35" name="Freeform 39"/>
            <p:cNvSpPr>
              <a:spLocks/>
            </p:cNvSpPr>
            <p:nvPr/>
          </p:nvSpPr>
          <p:spPr bwMode="auto">
            <a:xfrm>
              <a:off x="-7104063" y="3906838"/>
              <a:ext cx="2943225" cy="387350"/>
            </a:xfrm>
            <a:custGeom>
              <a:avLst/>
              <a:gdLst>
                <a:gd name="T0" fmla="*/ 220 w 220"/>
                <a:gd name="T1" fmla="*/ 29 h 29"/>
                <a:gd name="T2" fmla="*/ 0 w 220"/>
                <a:gd name="T3" fmla="*/ 29 h 29"/>
                <a:gd name="T4" fmla="*/ 0 w 220"/>
                <a:gd name="T5" fmla="*/ 0 h 29"/>
                <a:gd name="T6" fmla="*/ 220 w 220"/>
                <a:gd name="T7" fmla="*/ 0 h 29"/>
                <a:gd name="T8" fmla="*/ 220 w 220"/>
                <a:gd name="T9" fmla="*/ 29 h 29"/>
              </a:gdLst>
              <a:ahLst/>
              <a:cxnLst>
                <a:cxn ang="0">
                  <a:pos x="T0" y="T1"/>
                </a:cxn>
                <a:cxn ang="0">
                  <a:pos x="T2" y="T3"/>
                </a:cxn>
                <a:cxn ang="0">
                  <a:pos x="T4" y="T5"/>
                </a:cxn>
                <a:cxn ang="0">
                  <a:pos x="T6" y="T7"/>
                </a:cxn>
                <a:cxn ang="0">
                  <a:pos x="T8" y="T9"/>
                </a:cxn>
              </a:cxnLst>
              <a:rect l="0" t="0" r="r" b="b"/>
              <a:pathLst>
                <a:path w="220" h="29">
                  <a:moveTo>
                    <a:pt x="220" y="29"/>
                  </a:moveTo>
                  <a:cubicBezTo>
                    <a:pt x="146" y="29"/>
                    <a:pt x="73" y="29"/>
                    <a:pt x="0" y="29"/>
                  </a:cubicBezTo>
                  <a:cubicBezTo>
                    <a:pt x="0" y="19"/>
                    <a:pt x="0" y="10"/>
                    <a:pt x="0" y="0"/>
                  </a:cubicBezTo>
                  <a:cubicBezTo>
                    <a:pt x="72" y="0"/>
                    <a:pt x="145" y="0"/>
                    <a:pt x="220" y="0"/>
                  </a:cubicBezTo>
                  <a:cubicBezTo>
                    <a:pt x="220" y="10"/>
                    <a:pt x="220" y="19"/>
                    <a:pt x="220" y="2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36" name="Freeform 40"/>
            <p:cNvSpPr>
              <a:spLocks/>
            </p:cNvSpPr>
            <p:nvPr/>
          </p:nvSpPr>
          <p:spPr bwMode="auto">
            <a:xfrm>
              <a:off x="-6088063" y="5618163"/>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5"/>
                    <a:pt x="0" y="2"/>
                    <a:pt x="0" y="0"/>
                  </a:cubicBezTo>
                  <a:cubicBezTo>
                    <a:pt x="22" y="0"/>
                    <a:pt x="44" y="0"/>
                    <a:pt x="67" y="0"/>
                  </a:cubicBezTo>
                  <a:cubicBezTo>
                    <a:pt x="67" y="2"/>
                    <a:pt x="67" y="5"/>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37" name="Freeform 41"/>
            <p:cNvSpPr>
              <a:spLocks/>
            </p:cNvSpPr>
            <p:nvPr/>
          </p:nvSpPr>
          <p:spPr bwMode="auto">
            <a:xfrm>
              <a:off x="-6088063" y="5753100"/>
              <a:ext cx="896938" cy="106363"/>
            </a:xfrm>
            <a:custGeom>
              <a:avLst/>
              <a:gdLst>
                <a:gd name="T0" fmla="*/ 67 w 67"/>
                <a:gd name="T1" fmla="*/ 8 h 8"/>
                <a:gd name="T2" fmla="*/ 0 w 67"/>
                <a:gd name="T3" fmla="*/ 8 h 8"/>
                <a:gd name="T4" fmla="*/ 0 w 67"/>
                <a:gd name="T5" fmla="*/ 0 h 8"/>
                <a:gd name="T6" fmla="*/ 67 w 67"/>
                <a:gd name="T7" fmla="*/ 0 h 8"/>
                <a:gd name="T8" fmla="*/ 67 w 67"/>
                <a:gd name="T9" fmla="*/ 8 h 8"/>
              </a:gdLst>
              <a:ahLst/>
              <a:cxnLst>
                <a:cxn ang="0">
                  <a:pos x="T0" y="T1"/>
                </a:cxn>
                <a:cxn ang="0">
                  <a:pos x="T2" y="T3"/>
                </a:cxn>
                <a:cxn ang="0">
                  <a:pos x="T4" y="T5"/>
                </a:cxn>
                <a:cxn ang="0">
                  <a:pos x="T6" y="T7"/>
                </a:cxn>
                <a:cxn ang="0">
                  <a:pos x="T8" y="T9"/>
                </a:cxn>
              </a:cxnLst>
              <a:rect l="0" t="0" r="r" b="b"/>
              <a:pathLst>
                <a:path w="67" h="8">
                  <a:moveTo>
                    <a:pt x="67" y="8"/>
                  </a:moveTo>
                  <a:cubicBezTo>
                    <a:pt x="44" y="8"/>
                    <a:pt x="23" y="8"/>
                    <a:pt x="0" y="8"/>
                  </a:cubicBezTo>
                  <a:cubicBezTo>
                    <a:pt x="0" y="5"/>
                    <a:pt x="0" y="3"/>
                    <a:pt x="0" y="0"/>
                  </a:cubicBezTo>
                  <a:cubicBezTo>
                    <a:pt x="22" y="0"/>
                    <a:pt x="44" y="0"/>
                    <a:pt x="67" y="0"/>
                  </a:cubicBezTo>
                  <a:cubicBezTo>
                    <a:pt x="67" y="3"/>
                    <a:pt x="67" y="5"/>
                    <a:pt x="67"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38" name="Freeform 42"/>
            <p:cNvSpPr>
              <a:spLocks/>
            </p:cNvSpPr>
            <p:nvPr/>
          </p:nvSpPr>
          <p:spPr bwMode="auto">
            <a:xfrm>
              <a:off x="-6088063" y="5472113"/>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5"/>
                    <a:pt x="0" y="3"/>
                    <a:pt x="0" y="0"/>
                  </a:cubicBezTo>
                  <a:cubicBezTo>
                    <a:pt x="22" y="0"/>
                    <a:pt x="44" y="0"/>
                    <a:pt x="67" y="0"/>
                  </a:cubicBezTo>
                  <a:cubicBezTo>
                    <a:pt x="67" y="3"/>
                    <a:pt x="67" y="5"/>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39" name="Freeform 43"/>
            <p:cNvSpPr>
              <a:spLocks/>
            </p:cNvSpPr>
            <p:nvPr/>
          </p:nvSpPr>
          <p:spPr bwMode="auto">
            <a:xfrm>
              <a:off x="-5057775" y="4575175"/>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5"/>
                    <a:pt x="0" y="2"/>
                    <a:pt x="0" y="0"/>
                  </a:cubicBezTo>
                  <a:cubicBezTo>
                    <a:pt x="22" y="0"/>
                    <a:pt x="44" y="0"/>
                    <a:pt x="67" y="0"/>
                  </a:cubicBezTo>
                  <a:cubicBezTo>
                    <a:pt x="67" y="2"/>
                    <a:pt x="67" y="5"/>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40" name="Freeform 44"/>
            <p:cNvSpPr>
              <a:spLocks/>
            </p:cNvSpPr>
            <p:nvPr/>
          </p:nvSpPr>
          <p:spPr bwMode="auto">
            <a:xfrm>
              <a:off x="-5057775" y="4722813"/>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4"/>
                    <a:pt x="0" y="2"/>
                    <a:pt x="0" y="0"/>
                  </a:cubicBezTo>
                  <a:cubicBezTo>
                    <a:pt x="22" y="0"/>
                    <a:pt x="44" y="0"/>
                    <a:pt x="67" y="0"/>
                  </a:cubicBezTo>
                  <a:cubicBezTo>
                    <a:pt x="67" y="2"/>
                    <a:pt x="67" y="4"/>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41" name="Freeform 45"/>
            <p:cNvSpPr>
              <a:spLocks/>
            </p:cNvSpPr>
            <p:nvPr/>
          </p:nvSpPr>
          <p:spPr bwMode="auto">
            <a:xfrm>
              <a:off x="-5057775" y="4427538"/>
              <a:ext cx="896938" cy="107950"/>
            </a:xfrm>
            <a:custGeom>
              <a:avLst/>
              <a:gdLst>
                <a:gd name="T0" fmla="*/ 67 w 67"/>
                <a:gd name="T1" fmla="*/ 8 h 8"/>
                <a:gd name="T2" fmla="*/ 0 w 67"/>
                <a:gd name="T3" fmla="*/ 8 h 8"/>
                <a:gd name="T4" fmla="*/ 0 w 67"/>
                <a:gd name="T5" fmla="*/ 0 h 8"/>
                <a:gd name="T6" fmla="*/ 67 w 67"/>
                <a:gd name="T7" fmla="*/ 0 h 8"/>
                <a:gd name="T8" fmla="*/ 67 w 67"/>
                <a:gd name="T9" fmla="*/ 8 h 8"/>
              </a:gdLst>
              <a:ahLst/>
              <a:cxnLst>
                <a:cxn ang="0">
                  <a:pos x="T0" y="T1"/>
                </a:cxn>
                <a:cxn ang="0">
                  <a:pos x="T2" y="T3"/>
                </a:cxn>
                <a:cxn ang="0">
                  <a:pos x="T4" y="T5"/>
                </a:cxn>
                <a:cxn ang="0">
                  <a:pos x="T6" y="T7"/>
                </a:cxn>
                <a:cxn ang="0">
                  <a:pos x="T8" y="T9"/>
                </a:cxn>
              </a:cxnLst>
              <a:rect l="0" t="0" r="r" b="b"/>
              <a:pathLst>
                <a:path w="67" h="8">
                  <a:moveTo>
                    <a:pt x="67" y="8"/>
                  </a:moveTo>
                  <a:cubicBezTo>
                    <a:pt x="44" y="8"/>
                    <a:pt x="23" y="8"/>
                    <a:pt x="0" y="8"/>
                  </a:cubicBezTo>
                  <a:cubicBezTo>
                    <a:pt x="0" y="5"/>
                    <a:pt x="0" y="3"/>
                    <a:pt x="0" y="0"/>
                  </a:cubicBezTo>
                  <a:cubicBezTo>
                    <a:pt x="22" y="0"/>
                    <a:pt x="44" y="0"/>
                    <a:pt x="67" y="0"/>
                  </a:cubicBezTo>
                  <a:cubicBezTo>
                    <a:pt x="67" y="3"/>
                    <a:pt x="67" y="5"/>
                    <a:pt x="67"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42" name="Freeform 46"/>
            <p:cNvSpPr>
              <a:spLocks/>
            </p:cNvSpPr>
            <p:nvPr/>
          </p:nvSpPr>
          <p:spPr bwMode="auto">
            <a:xfrm>
              <a:off x="-5057775" y="5003800"/>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4"/>
                    <a:pt x="0" y="2"/>
                    <a:pt x="0" y="0"/>
                  </a:cubicBezTo>
                  <a:cubicBezTo>
                    <a:pt x="22" y="0"/>
                    <a:pt x="44" y="0"/>
                    <a:pt x="67" y="0"/>
                  </a:cubicBezTo>
                  <a:cubicBezTo>
                    <a:pt x="67" y="2"/>
                    <a:pt x="67" y="4"/>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43" name="Freeform 47"/>
            <p:cNvSpPr>
              <a:spLocks/>
            </p:cNvSpPr>
            <p:nvPr/>
          </p:nvSpPr>
          <p:spPr bwMode="auto">
            <a:xfrm>
              <a:off x="-5057775" y="5137150"/>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5"/>
                    <a:pt x="0" y="3"/>
                    <a:pt x="0" y="0"/>
                  </a:cubicBezTo>
                  <a:cubicBezTo>
                    <a:pt x="22" y="0"/>
                    <a:pt x="44" y="0"/>
                    <a:pt x="67" y="0"/>
                  </a:cubicBezTo>
                  <a:cubicBezTo>
                    <a:pt x="67" y="2"/>
                    <a:pt x="67" y="5"/>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44" name="Freeform 48"/>
            <p:cNvSpPr>
              <a:spLocks/>
            </p:cNvSpPr>
            <p:nvPr/>
          </p:nvSpPr>
          <p:spPr bwMode="auto">
            <a:xfrm>
              <a:off x="-5057775" y="4856163"/>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5"/>
                    <a:pt x="0" y="2"/>
                    <a:pt x="0" y="0"/>
                  </a:cubicBezTo>
                  <a:cubicBezTo>
                    <a:pt x="22" y="0"/>
                    <a:pt x="44" y="0"/>
                    <a:pt x="67" y="0"/>
                  </a:cubicBezTo>
                  <a:cubicBezTo>
                    <a:pt x="67" y="2"/>
                    <a:pt x="67" y="5"/>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45" name="Freeform 49"/>
            <p:cNvSpPr>
              <a:spLocks/>
            </p:cNvSpPr>
            <p:nvPr/>
          </p:nvSpPr>
          <p:spPr bwMode="auto">
            <a:xfrm>
              <a:off x="-7104063" y="5618163"/>
              <a:ext cx="882650" cy="93663"/>
            </a:xfrm>
            <a:custGeom>
              <a:avLst/>
              <a:gdLst>
                <a:gd name="T0" fmla="*/ 66 w 66"/>
                <a:gd name="T1" fmla="*/ 7 h 7"/>
                <a:gd name="T2" fmla="*/ 0 w 66"/>
                <a:gd name="T3" fmla="*/ 7 h 7"/>
                <a:gd name="T4" fmla="*/ 0 w 66"/>
                <a:gd name="T5" fmla="*/ 0 h 7"/>
                <a:gd name="T6" fmla="*/ 66 w 66"/>
                <a:gd name="T7" fmla="*/ 0 h 7"/>
                <a:gd name="T8" fmla="*/ 66 w 66"/>
                <a:gd name="T9" fmla="*/ 7 h 7"/>
              </a:gdLst>
              <a:ahLst/>
              <a:cxnLst>
                <a:cxn ang="0">
                  <a:pos x="T0" y="T1"/>
                </a:cxn>
                <a:cxn ang="0">
                  <a:pos x="T2" y="T3"/>
                </a:cxn>
                <a:cxn ang="0">
                  <a:pos x="T4" y="T5"/>
                </a:cxn>
                <a:cxn ang="0">
                  <a:pos x="T6" y="T7"/>
                </a:cxn>
                <a:cxn ang="0">
                  <a:pos x="T8" y="T9"/>
                </a:cxn>
              </a:cxnLst>
              <a:rect l="0" t="0" r="r" b="b"/>
              <a:pathLst>
                <a:path w="66" h="7">
                  <a:moveTo>
                    <a:pt x="66" y="7"/>
                  </a:moveTo>
                  <a:cubicBezTo>
                    <a:pt x="43" y="7"/>
                    <a:pt x="22" y="7"/>
                    <a:pt x="0" y="7"/>
                  </a:cubicBezTo>
                  <a:cubicBezTo>
                    <a:pt x="0" y="5"/>
                    <a:pt x="0" y="2"/>
                    <a:pt x="0" y="0"/>
                  </a:cubicBezTo>
                  <a:cubicBezTo>
                    <a:pt x="21" y="0"/>
                    <a:pt x="43" y="0"/>
                    <a:pt x="66" y="0"/>
                  </a:cubicBezTo>
                  <a:cubicBezTo>
                    <a:pt x="66" y="2"/>
                    <a:pt x="66" y="5"/>
                    <a:pt x="66"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46" name="Freeform 50"/>
            <p:cNvSpPr>
              <a:spLocks/>
            </p:cNvSpPr>
            <p:nvPr/>
          </p:nvSpPr>
          <p:spPr bwMode="auto">
            <a:xfrm>
              <a:off x="-7104063" y="5753100"/>
              <a:ext cx="882650" cy="106363"/>
            </a:xfrm>
            <a:custGeom>
              <a:avLst/>
              <a:gdLst>
                <a:gd name="T0" fmla="*/ 66 w 66"/>
                <a:gd name="T1" fmla="*/ 8 h 8"/>
                <a:gd name="T2" fmla="*/ 0 w 66"/>
                <a:gd name="T3" fmla="*/ 8 h 8"/>
                <a:gd name="T4" fmla="*/ 0 w 66"/>
                <a:gd name="T5" fmla="*/ 0 h 8"/>
                <a:gd name="T6" fmla="*/ 66 w 66"/>
                <a:gd name="T7" fmla="*/ 0 h 8"/>
                <a:gd name="T8" fmla="*/ 66 w 66"/>
                <a:gd name="T9" fmla="*/ 8 h 8"/>
              </a:gdLst>
              <a:ahLst/>
              <a:cxnLst>
                <a:cxn ang="0">
                  <a:pos x="T0" y="T1"/>
                </a:cxn>
                <a:cxn ang="0">
                  <a:pos x="T2" y="T3"/>
                </a:cxn>
                <a:cxn ang="0">
                  <a:pos x="T4" y="T5"/>
                </a:cxn>
                <a:cxn ang="0">
                  <a:pos x="T6" y="T7"/>
                </a:cxn>
                <a:cxn ang="0">
                  <a:pos x="T8" y="T9"/>
                </a:cxn>
              </a:cxnLst>
              <a:rect l="0" t="0" r="r" b="b"/>
              <a:pathLst>
                <a:path w="66" h="8">
                  <a:moveTo>
                    <a:pt x="66" y="8"/>
                  </a:moveTo>
                  <a:cubicBezTo>
                    <a:pt x="43" y="8"/>
                    <a:pt x="22" y="8"/>
                    <a:pt x="0" y="8"/>
                  </a:cubicBezTo>
                  <a:cubicBezTo>
                    <a:pt x="0" y="5"/>
                    <a:pt x="0" y="3"/>
                    <a:pt x="0" y="0"/>
                  </a:cubicBezTo>
                  <a:cubicBezTo>
                    <a:pt x="21" y="0"/>
                    <a:pt x="43" y="0"/>
                    <a:pt x="66" y="0"/>
                  </a:cubicBezTo>
                  <a:cubicBezTo>
                    <a:pt x="66" y="3"/>
                    <a:pt x="66" y="5"/>
                    <a:pt x="66"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47" name="Freeform 51"/>
            <p:cNvSpPr>
              <a:spLocks/>
            </p:cNvSpPr>
            <p:nvPr/>
          </p:nvSpPr>
          <p:spPr bwMode="auto">
            <a:xfrm>
              <a:off x="-7104063" y="5472113"/>
              <a:ext cx="882650" cy="93663"/>
            </a:xfrm>
            <a:custGeom>
              <a:avLst/>
              <a:gdLst>
                <a:gd name="T0" fmla="*/ 66 w 66"/>
                <a:gd name="T1" fmla="*/ 7 h 7"/>
                <a:gd name="T2" fmla="*/ 0 w 66"/>
                <a:gd name="T3" fmla="*/ 7 h 7"/>
                <a:gd name="T4" fmla="*/ 0 w 66"/>
                <a:gd name="T5" fmla="*/ 0 h 7"/>
                <a:gd name="T6" fmla="*/ 66 w 66"/>
                <a:gd name="T7" fmla="*/ 0 h 7"/>
                <a:gd name="T8" fmla="*/ 66 w 66"/>
                <a:gd name="T9" fmla="*/ 7 h 7"/>
              </a:gdLst>
              <a:ahLst/>
              <a:cxnLst>
                <a:cxn ang="0">
                  <a:pos x="T0" y="T1"/>
                </a:cxn>
                <a:cxn ang="0">
                  <a:pos x="T2" y="T3"/>
                </a:cxn>
                <a:cxn ang="0">
                  <a:pos x="T4" y="T5"/>
                </a:cxn>
                <a:cxn ang="0">
                  <a:pos x="T6" y="T7"/>
                </a:cxn>
                <a:cxn ang="0">
                  <a:pos x="T8" y="T9"/>
                </a:cxn>
              </a:cxnLst>
              <a:rect l="0" t="0" r="r" b="b"/>
              <a:pathLst>
                <a:path w="66" h="7">
                  <a:moveTo>
                    <a:pt x="66" y="7"/>
                  </a:moveTo>
                  <a:cubicBezTo>
                    <a:pt x="43" y="7"/>
                    <a:pt x="22" y="7"/>
                    <a:pt x="0" y="7"/>
                  </a:cubicBezTo>
                  <a:cubicBezTo>
                    <a:pt x="0" y="5"/>
                    <a:pt x="0" y="3"/>
                    <a:pt x="0" y="0"/>
                  </a:cubicBezTo>
                  <a:cubicBezTo>
                    <a:pt x="21" y="0"/>
                    <a:pt x="43" y="0"/>
                    <a:pt x="66" y="0"/>
                  </a:cubicBezTo>
                  <a:cubicBezTo>
                    <a:pt x="66" y="3"/>
                    <a:pt x="66" y="5"/>
                    <a:pt x="66"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48" name="Freeform 52"/>
            <p:cNvSpPr>
              <a:spLocks/>
            </p:cNvSpPr>
            <p:nvPr/>
          </p:nvSpPr>
          <p:spPr bwMode="auto">
            <a:xfrm>
              <a:off x="-7104063" y="4575175"/>
              <a:ext cx="1912938" cy="93663"/>
            </a:xfrm>
            <a:custGeom>
              <a:avLst/>
              <a:gdLst>
                <a:gd name="T0" fmla="*/ 143 w 143"/>
                <a:gd name="T1" fmla="*/ 7 h 7"/>
                <a:gd name="T2" fmla="*/ 0 w 143"/>
                <a:gd name="T3" fmla="*/ 7 h 7"/>
                <a:gd name="T4" fmla="*/ 0 w 143"/>
                <a:gd name="T5" fmla="*/ 0 h 7"/>
                <a:gd name="T6" fmla="*/ 143 w 143"/>
                <a:gd name="T7" fmla="*/ 0 h 7"/>
                <a:gd name="T8" fmla="*/ 143 w 143"/>
                <a:gd name="T9" fmla="*/ 7 h 7"/>
              </a:gdLst>
              <a:ahLst/>
              <a:cxnLst>
                <a:cxn ang="0">
                  <a:pos x="T0" y="T1"/>
                </a:cxn>
                <a:cxn ang="0">
                  <a:pos x="T2" y="T3"/>
                </a:cxn>
                <a:cxn ang="0">
                  <a:pos x="T4" y="T5"/>
                </a:cxn>
                <a:cxn ang="0">
                  <a:pos x="T6" y="T7"/>
                </a:cxn>
                <a:cxn ang="0">
                  <a:pos x="T8" y="T9"/>
                </a:cxn>
              </a:cxnLst>
              <a:rect l="0" t="0" r="r" b="b"/>
              <a:pathLst>
                <a:path w="143" h="7">
                  <a:moveTo>
                    <a:pt x="143" y="7"/>
                  </a:moveTo>
                  <a:cubicBezTo>
                    <a:pt x="95" y="7"/>
                    <a:pt x="48" y="7"/>
                    <a:pt x="0" y="7"/>
                  </a:cubicBezTo>
                  <a:cubicBezTo>
                    <a:pt x="0" y="5"/>
                    <a:pt x="0" y="2"/>
                    <a:pt x="0" y="0"/>
                  </a:cubicBezTo>
                  <a:cubicBezTo>
                    <a:pt x="47" y="0"/>
                    <a:pt x="94" y="0"/>
                    <a:pt x="143" y="0"/>
                  </a:cubicBezTo>
                  <a:cubicBezTo>
                    <a:pt x="143" y="2"/>
                    <a:pt x="143" y="5"/>
                    <a:pt x="143"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49" name="Freeform 53"/>
            <p:cNvSpPr>
              <a:spLocks/>
            </p:cNvSpPr>
            <p:nvPr/>
          </p:nvSpPr>
          <p:spPr bwMode="auto">
            <a:xfrm>
              <a:off x="-7104063" y="4722813"/>
              <a:ext cx="1912938" cy="93663"/>
            </a:xfrm>
            <a:custGeom>
              <a:avLst/>
              <a:gdLst>
                <a:gd name="T0" fmla="*/ 143 w 143"/>
                <a:gd name="T1" fmla="*/ 7 h 7"/>
                <a:gd name="T2" fmla="*/ 0 w 143"/>
                <a:gd name="T3" fmla="*/ 7 h 7"/>
                <a:gd name="T4" fmla="*/ 0 w 143"/>
                <a:gd name="T5" fmla="*/ 0 h 7"/>
                <a:gd name="T6" fmla="*/ 143 w 143"/>
                <a:gd name="T7" fmla="*/ 0 h 7"/>
                <a:gd name="T8" fmla="*/ 143 w 143"/>
                <a:gd name="T9" fmla="*/ 7 h 7"/>
              </a:gdLst>
              <a:ahLst/>
              <a:cxnLst>
                <a:cxn ang="0">
                  <a:pos x="T0" y="T1"/>
                </a:cxn>
                <a:cxn ang="0">
                  <a:pos x="T2" y="T3"/>
                </a:cxn>
                <a:cxn ang="0">
                  <a:pos x="T4" y="T5"/>
                </a:cxn>
                <a:cxn ang="0">
                  <a:pos x="T6" y="T7"/>
                </a:cxn>
                <a:cxn ang="0">
                  <a:pos x="T8" y="T9"/>
                </a:cxn>
              </a:cxnLst>
              <a:rect l="0" t="0" r="r" b="b"/>
              <a:pathLst>
                <a:path w="143" h="7">
                  <a:moveTo>
                    <a:pt x="143" y="7"/>
                  </a:moveTo>
                  <a:cubicBezTo>
                    <a:pt x="95" y="7"/>
                    <a:pt x="48" y="7"/>
                    <a:pt x="0" y="7"/>
                  </a:cubicBezTo>
                  <a:cubicBezTo>
                    <a:pt x="0" y="4"/>
                    <a:pt x="0" y="2"/>
                    <a:pt x="0" y="0"/>
                  </a:cubicBezTo>
                  <a:cubicBezTo>
                    <a:pt x="47" y="0"/>
                    <a:pt x="94" y="0"/>
                    <a:pt x="143" y="0"/>
                  </a:cubicBezTo>
                  <a:cubicBezTo>
                    <a:pt x="143" y="2"/>
                    <a:pt x="143" y="4"/>
                    <a:pt x="143"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50" name="Freeform 54"/>
            <p:cNvSpPr>
              <a:spLocks/>
            </p:cNvSpPr>
            <p:nvPr/>
          </p:nvSpPr>
          <p:spPr bwMode="auto">
            <a:xfrm>
              <a:off x="-7104063" y="4427538"/>
              <a:ext cx="1912938" cy="107950"/>
            </a:xfrm>
            <a:custGeom>
              <a:avLst/>
              <a:gdLst>
                <a:gd name="T0" fmla="*/ 143 w 143"/>
                <a:gd name="T1" fmla="*/ 8 h 8"/>
                <a:gd name="T2" fmla="*/ 0 w 143"/>
                <a:gd name="T3" fmla="*/ 8 h 8"/>
                <a:gd name="T4" fmla="*/ 0 w 143"/>
                <a:gd name="T5" fmla="*/ 0 h 8"/>
                <a:gd name="T6" fmla="*/ 143 w 143"/>
                <a:gd name="T7" fmla="*/ 0 h 8"/>
                <a:gd name="T8" fmla="*/ 143 w 143"/>
                <a:gd name="T9" fmla="*/ 8 h 8"/>
              </a:gdLst>
              <a:ahLst/>
              <a:cxnLst>
                <a:cxn ang="0">
                  <a:pos x="T0" y="T1"/>
                </a:cxn>
                <a:cxn ang="0">
                  <a:pos x="T2" y="T3"/>
                </a:cxn>
                <a:cxn ang="0">
                  <a:pos x="T4" y="T5"/>
                </a:cxn>
                <a:cxn ang="0">
                  <a:pos x="T6" y="T7"/>
                </a:cxn>
                <a:cxn ang="0">
                  <a:pos x="T8" y="T9"/>
                </a:cxn>
              </a:cxnLst>
              <a:rect l="0" t="0" r="r" b="b"/>
              <a:pathLst>
                <a:path w="143" h="8">
                  <a:moveTo>
                    <a:pt x="143" y="8"/>
                  </a:moveTo>
                  <a:cubicBezTo>
                    <a:pt x="95" y="8"/>
                    <a:pt x="48" y="8"/>
                    <a:pt x="0" y="8"/>
                  </a:cubicBezTo>
                  <a:cubicBezTo>
                    <a:pt x="0" y="5"/>
                    <a:pt x="0" y="3"/>
                    <a:pt x="0" y="0"/>
                  </a:cubicBezTo>
                  <a:cubicBezTo>
                    <a:pt x="47" y="0"/>
                    <a:pt x="94" y="0"/>
                    <a:pt x="143" y="0"/>
                  </a:cubicBezTo>
                  <a:cubicBezTo>
                    <a:pt x="143" y="3"/>
                    <a:pt x="143" y="5"/>
                    <a:pt x="143"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51" name="Freeform 55"/>
            <p:cNvSpPr>
              <a:spLocks/>
            </p:cNvSpPr>
            <p:nvPr/>
          </p:nvSpPr>
          <p:spPr bwMode="auto">
            <a:xfrm>
              <a:off x="-7104063" y="5003800"/>
              <a:ext cx="1069975" cy="214313"/>
            </a:xfrm>
            <a:custGeom>
              <a:avLst/>
              <a:gdLst>
                <a:gd name="T0" fmla="*/ 0 w 80"/>
                <a:gd name="T1" fmla="*/ 0 h 16"/>
                <a:gd name="T2" fmla="*/ 80 w 80"/>
                <a:gd name="T3" fmla="*/ 0 h 16"/>
                <a:gd name="T4" fmla="*/ 80 w 80"/>
                <a:gd name="T5" fmla="*/ 16 h 16"/>
                <a:gd name="T6" fmla="*/ 0 w 80"/>
                <a:gd name="T7" fmla="*/ 16 h 16"/>
                <a:gd name="T8" fmla="*/ 0 w 80"/>
                <a:gd name="T9" fmla="*/ 0 h 16"/>
              </a:gdLst>
              <a:ahLst/>
              <a:cxnLst>
                <a:cxn ang="0">
                  <a:pos x="T0" y="T1"/>
                </a:cxn>
                <a:cxn ang="0">
                  <a:pos x="T2" y="T3"/>
                </a:cxn>
                <a:cxn ang="0">
                  <a:pos x="T4" y="T5"/>
                </a:cxn>
                <a:cxn ang="0">
                  <a:pos x="T6" y="T7"/>
                </a:cxn>
                <a:cxn ang="0">
                  <a:pos x="T8" y="T9"/>
                </a:cxn>
              </a:cxnLst>
              <a:rect l="0" t="0" r="r" b="b"/>
              <a:pathLst>
                <a:path w="80" h="16">
                  <a:moveTo>
                    <a:pt x="0" y="0"/>
                  </a:moveTo>
                  <a:cubicBezTo>
                    <a:pt x="27" y="0"/>
                    <a:pt x="53" y="0"/>
                    <a:pt x="80" y="0"/>
                  </a:cubicBezTo>
                  <a:cubicBezTo>
                    <a:pt x="80" y="5"/>
                    <a:pt x="80" y="10"/>
                    <a:pt x="80" y="16"/>
                  </a:cubicBezTo>
                  <a:cubicBezTo>
                    <a:pt x="54" y="16"/>
                    <a:pt x="27" y="16"/>
                    <a:pt x="0" y="16"/>
                  </a:cubicBezTo>
                  <a:cubicBezTo>
                    <a:pt x="0" y="11"/>
                    <a:pt x="0" y="6"/>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grpSp>
        <p:nvGrpSpPr>
          <p:cNvPr id="6" name="Group 11"/>
          <p:cNvGrpSpPr>
            <a:grpSpLocks noChangeAspect="1"/>
          </p:cNvGrpSpPr>
          <p:nvPr/>
        </p:nvGrpSpPr>
        <p:grpSpPr bwMode="auto">
          <a:xfrm>
            <a:off x="7928010" y="2744737"/>
            <a:ext cx="932603" cy="931035"/>
            <a:chOff x="-7908" y="473"/>
            <a:chExt cx="8326" cy="8312"/>
          </a:xfrm>
        </p:grpSpPr>
        <p:sp>
          <p:nvSpPr>
            <p:cNvPr id="60" name="Oval 12"/>
            <p:cNvSpPr>
              <a:spLocks noChangeArrowheads="1"/>
            </p:cNvSpPr>
            <p:nvPr/>
          </p:nvSpPr>
          <p:spPr bwMode="auto">
            <a:xfrm>
              <a:off x="-7908" y="473"/>
              <a:ext cx="8326" cy="8312"/>
            </a:xfrm>
            <a:prstGeom prst="ellipse">
              <a:avLst/>
            </a:prstGeom>
            <a:solidFill>
              <a:srgbClr val="EA47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61" name="Freeform 13"/>
            <p:cNvSpPr>
              <a:spLocks noEditPoints="1"/>
            </p:cNvSpPr>
            <p:nvPr/>
          </p:nvSpPr>
          <p:spPr bwMode="auto">
            <a:xfrm>
              <a:off x="-5324" y="1815"/>
              <a:ext cx="3044" cy="5964"/>
            </a:xfrm>
            <a:custGeom>
              <a:avLst/>
              <a:gdLst>
                <a:gd name="T0" fmla="*/ 857 w 1520"/>
                <a:gd name="T1" fmla="*/ 119 h 2982"/>
                <a:gd name="T2" fmla="*/ 857 w 1520"/>
                <a:gd name="T3" fmla="*/ 275 h 2982"/>
                <a:gd name="T4" fmla="*/ 1122 w 1520"/>
                <a:gd name="T5" fmla="*/ 339 h 2982"/>
                <a:gd name="T6" fmla="*/ 1316 w 1520"/>
                <a:gd name="T7" fmla="*/ 484 h 2982"/>
                <a:gd name="T8" fmla="*/ 1416 w 1520"/>
                <a:gd name="T9" fmla="*/ 636 h 2982"/>
                <a:gd name="T10" fmla="*/ 1452 w 1520"/>
                <a:gd name="T11" fmla="*/ 779 h 2982"/>
                <a:gd name="T12" fmla="*/ 1399 w 1520"/>
                <a:gd name="T13" fmla="*/ 904 h 2982"/>
                <a:gd name="T14" fmla="*/ 1271 w 1520"/>
                <a:gd name="T15" fmla="*/ 957 h 2982"/>
                <a:gd name="T16" fmla="*/ 1087 w 1520"/>
                <a:gd name="T17" fmla="*/ 803 h 2982"/>
                <a:gd name="T18" fmla="*/ 857 w 1520"/>
                <a:gd name="T19" fmla="*/ 563 h 2982"/>
                <a:gd name="T20" fmla="*/ 857 w 1520"/>
                <a:gd name="T21" fmla="*/ 1165 h 2982"/>
                <a:gd name="T22" fmla="*/ 1143 w 1520"/>
                <a:gd name="T23" fmla="*/ 1255 h 2982"/>
                <a:gd name="T24" fmla="*/ 1333 w 1520"/>
                <a:gd name="T25" fmla="*/ 1372 h 2982"/>
                <a:gd name="T26" fmla="*/ 1471 w 1520"/>
                <a:gd name="T27" fmla="*/ 1562 h 2982"/>
                <a:gd name="T28" fmla="*/ 1520 w 1520"/>
                <a:gd name="T29" fmla="*/ 1805 h 2982"/>
                <a:gd name="T30" fmla="*/ 1442 w 1520"/>
                <a:gd name="T31" fmla="*/ 2114 h 2982"/>
                <a:gd name="T32" fmla="*/ 1214 w 1520"/>
                <a:gd name="T33" fmla="*/ 2349 h 2982"/>
                <a:gd name="T34" fmla="*/ 857 w 1520"/>
                <a:gd name="T35" fmla="*/ 2458 h 2982"/>
                <a:gd name="T36" fmla="*/ 857 w 1520"/>
                <a:gd name="T37" fmla="*/ 2818 h 2982"/>
                <a:gd name="T38" fmla="*/ 840 w 1520"/>
                <a:gd name="T39" fmla="*/ 2942 h 2982"/>
                <a:gd name="T40" fmla="*/ 767 w 1520"/>
                <a:gd name="T41" fmla="*/ 2982 h 2982"/>
                <a:gd name="T42" fmla="*/ 694 w 1520"/>
                <a:gd name="T43" fmla="*/ 2950 h 2982"/>
                <a:gd name="T44" fmla="*/ 673 w 1520"/>
                <a:gd name="T45" fmla="*/ 2851 h 2982"/>
                <a:gd name="T46" fmla="*/ 673 w 1520"/>
                <a:gd name="T47" fmla="*/ 2461 h 2982"/>
                <a:gd name="T48" fmla="*/ 377 w 1520"/>
                <a:gd name="T49" fmla="*/ 2381 h 2982"/>
                <a:gd name="T50" fmla="*/ 166 w 1520"/>
                <a:gd name="T51" fmla="*/ 2230 h 2982"/>
                <a:gd name="T52" fmla="*/ 41 w 1520"/>
                <a:gd name="T53" fmla="*/ 2042 h 2982"/>
                <a:gd name="T54" fmla="*/ 0 w 1520"/>
                <a:gd name="T55" fmla="*/ 1850 h 2982"/>
                <a:gd name="T56" fmla="*/ 54 w 1520"/>
                <a:gd name="T57" fmla="*/ 1725 h 2982"/>
                <a:gd name="T58" fmla="*/ 190 w 1520"/>
                <a:gd name="T59" fmla="*/ 1669 h 2982"/>
                <a:gd name="T60" fmla="*/ 300 w 1520"/>
                <a:gd name="T61" fmla="*/ 1699 h 2982"/>
                <a:gd name="T62" fmla="*/ 362 w 1520"/>
                <a:gd name="T63" fmla="*/ 1785 h 2982"/>
                <a:gd name="T64" fmla="*/ 430 w 1520"/>
                <a:gd name="T65" fmla="*/ 1966 h 2982"/>
                <a:gd name="T66" fmla="*/ 517 w 1520"/>
                <a:gd name="T67" fmla="*/ 2081 h 2982"/>
                <a:gd name="T68" fmla="*/ 673 w 1520"/>
                <a:gd name="T69" fmla="*/ 2161 h 2982"/>
                <a:gd name="T70" fmla="*/ 673 w 1520"/>
                <a:gd name="T71" fmla="*/ 1488 h 2982"/>
                <a:gd name="T72" fmla="*/ 349 w 1520"/>
                <a:gd name="T73" fmla="*/ 1369 h 2982"/>
                <a:gd name="T74" fmla="*/ 138 w 1520"/>
                <a:gd name="T75" fmla="*/ 1181 h 2982"/>
                <a:gd name="T76" fmla="*/ 57 w 1520"/>
                <a:gd name="T77" fmla="*/ 869 h 2982"/>
                <a:gd name="T78" fmla="*/ 215 w 1520"/>
                <a:gd name="T79" fmla="*/ 460 h 2982"/>
                <a:gd name="T80" fmla="*/ 673 w 1520"/>
                <a:gd name="T81" fmla="*/ 275 h 2982"/>
                <a:gd name="T82" fmla="*/ 673 w 1520"/>
                <a:gd name="T83" fmla="*/ 122 h 2982"/>
                <a:gd name="T84" fmla="*/ 764 w 1520"/>
                <a:gd name="T85" fmla="*/ 0 h 2982"/>
                <a:gd name="T86" fmla="*/ 857 w 1520"/>
                <a:gd name="T87" fmla="*/ 119 h 2982"/>
                <a:gd name="T88" fmla="*/ 673 w 1520"/>
                <a:gd name="T89" fmla="*/ 1112 h 2982"/>
                <a:gd name="T90" fmla="*/ 673 w 1520"/>
                <a:gd name="T91" fmla="*/ 557 h 2982"/>
                <a:gd name="T92" fmla="*/ 483 w 1520"/>
                <a:gd name="T93" fmla="*/ 653 h 2982"/>
                <a:gd name="T94" fmla="*/ 415 w 1520"/>
                <a:gd name="T95" fmla="*/ 832 h 2982"/>
                <a:gd name="T96" fmla="*/ 479 w 1520"/>
                <a:gd name="T97" fmla="*/ 1005 h 2982"/>
                <a:gd name="T98" fmla="*/ 673 w 1520"/>
                <a:gd name="T99" fmla="*/ 1112 h 2982"/>
                <a:gd name="T100" fmla="*/ 857 w 1520"/>
                <a:gd name="T101" fmla="*/ 1542 h 2982"/>
                <a:gd name="T102" fmla="*/ 857 w 1520"/>
                <a:gd name="T103" fmla="*/ 2175 h 2982"/>
                <a:gd name="T104" fmla="*/ 1083 w 1520"/>
                <a:gd name="T105" fmla="*/ 2058 h 2982"/>
                <a:gd name="T106" fmla="*/ 1162 w 1520"/>
                <a:gd name="T107" fmla="*/ 1853 h 2982"/>
                <a:gd name="T108" fmla="*/ 1085 w 1520"/>
                <a:gd name="T109" fmla="*/ 1658 h 2982"/>
                <a:gd name="T110" fmla="*/ 857 w 1520"/>
                <a:gd name="T111" fmla="*/ 1542 h 2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20" h="2982">
                  <a:moveTo>
                    <a:pt x="857" y="119"/>
                  </a:moveTo>
                  <a:cubicBezTo>
                    <a:pt x="857" y="275"/>
                    <a:pt x="857" y="275"/>
                    <a:pt x="857" y="275"/>
                  </a:cubicBezTo>
                  <a:cubicBezTo>
                    <a:pt x="960" y="286"/>
                    <a:pt x="1049" y="307"/>
                    <a:pt x="1122" y="339"/>
                  </a:cubicBezTo>
                  <a:cubicBezTo>
                    <a:pt x="1196" y="371"/>
                    <a:pt x="1261" y="419"/>
                    <a:pt x="1316" y="484"/>
                  </a:cubicBezTo>
                  <a:cubicBezTo>
                    <a:pt x="1359" y="533"/>
                    <a:pt x="1393" y="583"/>
                    <a:pt x="1416" y="636"/>
                  </a:cubicBezTo>
                  <a:cubicBezTo>
                    <a:pt x="1440" y="688"/>
                    <a:pt x="1452" y="735"/>
                    <a:pt x="1452" y="779"/>
                  </a:cubicBezTo>
                  <a:cubicBezTo>
                    <a:pt x="1452" y="827"/>
                    <a:pt x="1434" y="869"/>
                    <a:pt x="1399" y="904"/>
                  </a:cubicBezTo>
                  <a:cubicBezTo>
                    <a:pt x="1364" y="939"/>
                    <a:pt x="1321" y="957"/>
                    <a:pt x="1271" y="957"/>
                  </a:cubicBezTo>
                  <a:cubicBezTo>
                    <a:pt x="1176" y="957"/>
                    <a:pt x="1115" y="906"/>
                    <a:pt x="1087" y="803"/>
                  </a:cubicBezTo>
                  <a:cubicBezTo>
                    <a:pt x="1055" y="683"/>
                    <a:pt x="978" y="603"/>
                    <a:pt x="857" y="563"/>
                  </a:cubicBezTo>
                  <a:cubicBezTo>
                    <a:pt x="857" y="1165"/>
                    <a:pt x="857" y="1165"/>
                    <a:pt x="857" y="1165"/>
                  </a:cubicBezTo>
                  <a:cubicBezTo>
                    <a:pt x="976" y="1198"/>
                    <a:pt x="1072" y="1228"/>
                    <a:pt x="1143" y="1255"/>
                  </a:cubicBezTo>
                  <a:cubicBezTo>
                    <a:pt x="1214" y="1282"/>
                    <a:pt x="1277" y="1321"/>
                    <a:pt x="1333" y="1372"/>
                  </a:cubicBezTo>
                  <a:cubicBezTo>
                    <a:pt x="1393" y="1425"/>
                    <a:pt x="1439" y="1489"/>
                    <a:pt x="1471" y="1562"/>
                  </a:cubicBezTo>
                  <a:cubicBezTo>
                    <a:pt x="1504" y="1636"/>
                    <a:pt x="1520" y="1717"/>
                    <a:pt x="1520" y="1805"/>
                  </a:cubicBezTo>
                  <a:cubicBezTo>
                    <a:pt x="1520" y="1915"/>
                    <a:pt x="1494" y="2018"/>
                    <a:pt x="1442" y="2114"/>
                  </a:cubicBezTo>
                  <a:cubicBezTo>
                    <a:pt x="1391" y="2210"/>
                    <a:pt x="1315" y="2288"/>
                    <a:pt x="1214" y="2349"/>
                  </a:cubicBezTo>
                  <a:cubicBezTo>
                    <a:pt x="1114" y="2410"/>
                    <a:pt x="995" y="2446"/>
                    <a:pt x="857" y="2458"/>
                  </a:cubicBezTo>
                  <a:cubicBezTo>
                    <a:pt x="857" y="2818"/>
                    <a:pt x="857" y="2818"/>
                    <a:pt x="857" y="2818"/>
                  </a:cubicBezTo>
                  <a:cubicBezTo>
                    <a:pt x="857" y="2875"/>
                    <a:pt x="851" y="2916"/>
                    <a:pt x="840" y="2942"/>
                  </a:cubicBezTo>
                  <a:cubicBezTo>
                    <a:pt x="829" y="2969"/>
                    <a:pt x="805" y="2982"/>
                    <a:pt x="767" y="2982"/>
                  </a:cubicBezTo>
                  <a:cubicBezTo>
                    <a:pt x="732" y="2982"/>
                    <a:pt x="708" y="2971"/>
                    <a:pt x="694" y="2950"/>
                  </a:cubicBezTo>
                  <a:cubicBezTo>
                    <a:pt x="680" y="2928"/>
                    <a:pt x="673" y="2896"/>
                    <a:pt x="673" y="2851"/>
                  </a:cubicBezTo>
                  <a:cubicBezTo>
                    <a:pt x="673" y="2461"/>
                    <a:pt x="673" y="2461"/>
                    <a:pt x="673" y="2461"/>
                  </a:cubicBezTo>
                  <a:cubicBezTo>
                    <a:pt x="560" y="2448"/>
                    <a:pt x="461" y="2421"/>
                    <a:pt x="377" y="2381"/>
                  </a:cubicBezTo>
                  <a:cubicBezTo>
                    <a:pt x="293" y="2340"/>
                    <a:pt x="222" y="2290"/>
                    <a:pt x="166" y="2230"/>
                  </a:cubicBezTo>
                  <a:cubicBezTo>
                    <a:pt x="109" y="2169"/>
                    <a:pt x="68" y="2107"/>
                    <a:pt x="41" y="2042"/>
                  </a:cubicBezTo>
                  <a:cubicBezTo>
                    <a:pt x="14" y="1976"/>
                    <a:pt x="0" y="1913"/>
                    <a:pt x="0" y="1850"/>
                  </a:cubicBezTo>
                  <a:cubicBezTo>
                    <a:pt x="0" y="1803"/>
                    <a:pt x="18" y="1762"/>
                    <a:pt x="54" y="1725"/>
                  </a:cubicBezTo>
                  <a:cubicBezTo>
                    <a:pt x="91" y="1687"/>
                    <a:pt x="136" y="1669"/>
                    <a:pt x="190" y="1669"/>
                  </a:cubicBezTo>
                  <a:cubicBezTo>
                    <a:pt x="233" y="1669"/>
                    <a:pt x="270" y="1679"/>
                    <a:pt x="300" y="1699"/>
                  </a:cubicBezTo>
                  <a:cubicBezTo>
                    <a:pt x="330" y="1720"/>
                    <a:pt x="350" y="1748"/>
                    <a:pt x="362" y="1785"/>
                  </a:cubicBezTo>
                  <a:cubicBezTo>
                    <a:pt x="388" y="1864"/>
                    <a:pt x="411" y="1924"/>
                    <a:pt x="430" y="1966"/>
                  </a:cubicBezTo>
                  <a:cubicBezTo>
                    <a:pt x="449" y="2008"/>
                    <a:pt x="478" y="2047"/>
                    <a:pt x="517" y="2081"/>
                  </a:cubicBezTo>
                  <a:cubicBezTo>
                    <a:pt x="557" y="2116"/>
                    <a:pt x="608" y="2143"/>
                    <a:pt x="673" y="2161"/>
                  </a:cubicBezTo>
                  <a:cubicBezTo>
                    <a:pt x="673" y="1488"/>
                    <a:pt x="673" y="1488"/>
                    <a:pt x="673" y="1488"/>
                  </a:cubicBezTo>
                  <a:cubicBezTo>
                    <a:pt x="544" y="1452"/>
                    <a:pt x="436" y="1412"/>
                    <a:pt x="349" y="1369"/>
                  </a:cubicBezTo>
                  <a:cubicBezTo>
                    <a:pt x="262" y="1325"/>
                    <a:pt x="192" y="1262"/>
                    <a:pt x="138" y="1181"/>
                  </a:cubicBezTo>
                  <a:cubicBezTo>
                    <a:pt x="84" y="1100"/>
                    <a:pt x="57" y="996"/>
                    <a:pt x="57" y="869"/>
                  </a:cubicBezTo>
                  <a:cubicBezTo>
                    <a:pt x="57" y="703"/>
                    <a:pt x="109" y="567"/>
                    <a:pt x="215" y="460"/>
                  </a:cubicBezTo>
                  <a:cubicBezTo>
                    <a:pt x="321" y="354"/>
                    <a:pt x="473" y="293"/>
                    <a:pt x="673" y="275"/>
                  </a:cubicBezTo>
                  <a:cubicBezTo>
                    <a:pt x="673" y="122"/>
                    <a:pt x="673" y="122"/>
                    <a:pt x="673" y="122"/>
                  </a:cubicBezTo>
                  <a:cubicBezTo>
                    <a:pt x="673" y="41"/>
                    <a:pt x="703" y="0"/>
                    <a:pt x="764" y="0"/>
                  </a:cubicBezTo>
                  <a:cubicBezTo>
                    <a:pt x="826" y="0"/>
                    <a:pt x="857" y="40"/>
                    <a:pt x="857" y="119"/>
                  </a:cubicBezTo>
                  <a:close/>
                  <a:moveTo>
                    <a:pt x="673" y="1112"/>
                  </a:moveTo>
                  <a:cubicBezTo>
                    <a:pt x="673" y="557"/>
                    <a:pt x="673" y="557"/>
                    <a:pt x="673" y="557"/>
                  </a:cubicBezTo>
                  <a:cubicBezTo>
                    <a:pt x="592" y="582"/>
                    <a:pt x="529" y="613"/>
                    <a:pt x="483" y="653"/>
                  </a:cubicBezTo>
                  <a:cubicBezTo>
                    <a:pt x="438" y="692"/>
                    <a:pt x="415" y="752"/>
                    <a:pt x="415" y="832"/>
                  </a:cubicBezTo>
                  <a:cubicBezTo>
                    <a:pt x="415" y="909"/>
                    <a:pt x="437" y="966"/>
                    <a:pt x="479" y="1005"/>
                  </a:cubicBezTo>
                  <a:cubicBezTo>
                    <a:pt x="522" y="1044"/>
                    <a:pt x="586" y="1080"/>
                    <a:pt x="673" y="1112"/>
                  </a:cubicBezTo>
                  <a:close/>
                  <a:moveTo>
                    <a:pt x="857" y="1542"/>
                  </a:moveTo>
                  <a:cubicBezTo>
                    <a:pt x="857" y="2175"/>
                    <a:pt x="857" y="2175"/>
                    <a:pt x="857" y="2175"/>
                  </a:cubicBezTo>
                  <a:cubicBezTo>
                    <a:pt x="954" y="2156"/>
                    <a:pt x="1030" y="2117"/>
                    <a:pt x="1083" y="2058"/>
                  </a:cubicBezTo>
                  <a:cubicBezTo>
                    <a:pt x="1136" y="1999"/>
                    <a:pt x="1162" y="1931"/>
                    <a:pt x="1162" y="1853"/>
                  </a:cubicBezTo>
                  <a:cubicBezTo>
                    <a:pt x="1162" y="1769"/>
                    <a:pt x="1136" y="1704"/>
                    <a:pt x="1085" y="1658"/>
                  </a:cubicBezTo>
                  <a:cubicBezTo>
                    <a:pt x="1033" y="1612"/>
                    <a:pt x="957" y="1573"/>
                    <a:pt x="857" y="154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grpSp>
        <p:nvGrpSpPr>
          <p:cNvPr id="10" name="Group 5"/>
          <p:cNvGrpSpPr>
            <a:grpSpLocks noChangeAspect="1"/>
          </p:cNvGrpSpPr>
          <p:nvPr/>
        </p:nvGrpSpPr>
        <p:grpSpPr bwMode="auto">
          <a:xfrm>
            <a:off x="3226846" y="2520031"/>
            <a:ext cx="450208" cy="449413"/>
            <a:chOff x="-2812" y="2641"/>
            <a:chExt cx="2835" cy="2830"/>
          </a:xfrm>
        </p:grpSpPr>
        <p:sp>
          <p:nvSpPr>
            <p:cNvPr id="65" name="Oval 6"/>
            <p:cNvSpPr>
              <a:spLocks noChangeArrowheads="1"/>
            </p:cNvSpPr>
            <p:nvPr/>
          </p:nvSpPr>
          <p:spPr bwMode="auto">
            <a:xfrm>
              <a:off x="-2812" y="2641"/>
              <a:ext cx="2835" cy="2830"/>
            </a:xfrm>
            <a:prstGeom prst="ellipse">
              <a:avLst/>
            </a:prstGeom>
            <a:solidFill>
              <a:srgbClr val="EA47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66" name="Freeform 7"/>
            <p:cNvSpPr>
              <a:spLocks noEditPoints="1"/>
            </p:cNvSpPr>
            <p:nvPr/>
          </p:nvSpPr>
          <p:spPr bwMode="auto">
            <a:xfrm>
              <a:off x="-1596" y="3063"/>
              <a:ext cx="400" cy="2005"/>
            </a:xfrm>
            <a:custGeom>
              <a:avLst/>
              <a:gdLst>
                <a:gd name="T0" fmla="*/ 80 w 587"/>
                <a:gd name="T1" fmla="*/ 1665 h 2945"/>
                <a:gd name="T2" fmla="*/ 18 w 587"/>
                <a:gd name="T3" fmla="*/ 733 h 2945"/>
                <a:gd name="T4" fmla="*/ 0 w 587"/>
                <a:gd name="T5" fmla="*/ 342 h 2945"/>
                <a:gd name="T6" fmla="*/ 85 w 587"/>
                <a:gd name="T7" fmla="*/ 91 h 2945"/>
                <a:gd name="T8" fmla="*/ 307 w 587"/>
                <a:gd name="T9" fmla="*/ 0 h 2945"/>
                <a:gd name="T10" fmla="*/ 531 w 587"/>
                <a:gd name="T11" fmla="*/ 116 h 2945"/>
                <a:gd name="T12" fmla="*/ 587 w 587"/>
                <a:gd name="T13" fmla="*/ 449 h 2945"/>
                <a:gd name="T14" fmla="*/ 574 w 587"/>
                <a:gd name="T15" fmla="*/ 710 h 2945"/>
                <a:gd name="T16" fmla="*/ 490 w 587"/>
                <a:gd name="T17" fmla="*/ 1669 h 2945"/>
                <a:gd name="T18" fmla="*/ 432 w 587"/>
                <a:gd name="T19" fmla="*/ 1932 h 2945"/>
                <a:gd name="T20" fmla="*/ 284 w 587"/>
                <a:gd name="T21" fmla="*/ 2023 h 2945"/>
                <a:gd name="T22" fmla="*/ 138 w 587"/>
                <a:gd name="T23" fmla="*/ 1935 h 2945"/>
                <a:gd name="T24" fmla="*/ 80 w 587"/>
                <a:gd name="T25" fmla="*/ 1665 h 2945"/>
                <a:gd name="T26" fmla="*/ 296 w 587"/>
                <a:gd name="T27" fmla="*/ 2945 h 2945"/>
                <a:gd name="T28" fmla="*/ 89 w 587"/>
                <a:gd name="T29" fmla="*/ 2868 h 2945"/>
                <a:gd name="T30" fmla="*/ 0 w 587"/>
                <a:gd name="T31" fmla="*/ 2653 h 2945"/>
                <a:gd name="T32" fmla="*/ 85 w 587"/>
                <a:gd name="T33" fmla="*/ 2448 h 2945"/>
                <a:gd name="T34" fmla="*/ 292 w 587"/>
                <a:gd name="T35" fmla="*/ 2363 h 2945"/>
                <a:gd name="T36" fmla="*/ 501 w 587"/>
                <a:gd name="T37" fmla="*/ 2448 h 2945"/>
                <a:gd name="T38" fmla="*/ 587 w 587"/>
                <a:gd name="T39" fmla="*/ 2653 h 2945"/>
                <a:gd name="T40" fmla="*/ 500 w 587"/>
                <a:gd name="T41" fmla="*/ 2867 h 2945"/>
                <a:gd name="T42" fmla="*/ 296 w 587"/>
                <a:gd name="T43" fmla="*/ 2945 h 2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7" h="2945">
                  <a:moveTo>
                    <a:pt x="80" y="1665"/>
                  </a:moveTo>
                  <a:cubicBezTo>
                    <a:pt x="18" y="733"/>
                    <a:pt x="18" y="733"/>
                    <a:pt x="18" y="733"/>
                  </a:cubicBezTo>
                  <a:cubicBezTo>
                    <a:pt x="6" y="552"/>
                    <a:pt x="0" y="422"/>
                    <a:pt x="0" y="342"/>
                  </a:cubicBezTo>
                  <a:cubicBezTo>
                    <a:pt x="0" y="235"/>
                    <a:pt x="28" y="151"/>
                    <a:pt x="85" y="91"/>
                  </a:cubicBezTo>
                  <a:cubicBezTo>
                    <a:pt x="141" y="30"/>
                    <a:pt x="215" y="0"/>
                    <a:pt x="307" y="0"/>
                  </a:cubicBezTo>
                  <a:cubicBezTo>
                    <a:pt x="419" y="0"/>
                    <a:pt x="493" y="39"/>
                    <a:pt x="531" y="116"/>
                  </a:cubicBezTo>
                  <a:cubicBezTo>
                    <a:pt x="569" y="193"/>
                    <a:pt x="587" y="304"/>
                    <a:pt x="587" y="449"/>
                  </a:cubicBezTo>
                  <a:cubicBezTo>
                    <a:pt x="587" y="535"/>
                    <a:pt x="583" y="622"/>
                    <a:pt x="574" y="710"/>
                  </a:cubicBezTo>
                  <a:cubicBezTo>
                    <a:pt x="490" y="1669"/>
                    <a:pt x="490" y="1669"/>
                    <a:pt x="490" y="1669"/>
                  </a:cubicBezTo>
                  <a:cubicBezTo>
                    <a:pt x="481" y="1783"/>
                    <a:pt x="462" y="1871"/>
                    <a:pt x="432" y="1932"/>
                  </a:cubicBezTo>
                  <a:cubicBezTo>
                    <a:pt x="402" y="1993"/>
                    <a:pt x="353" y="2023"/>
                    <a:pt x="284" y="2023"/>
                  </a:cubicBezTo>
                  <a:cubicBezTo>
                    <a:pt x="214" y="2023"/>
                    <a:pt x="165" y="1994"/>
                    <a:pt x="138" y="1935"/>
                  </a:cubicBezTo>
                  <a:cubicBezTo>
                    <a:pt x="111" y="1876"/>
                    <a:pt x="91" y="1786"/>
                    <a:pt x="80" y="1665"/>
                  </a:cubicBezTo>
                  <a:close/>
                  <a:moveTo>
                    <a:pt x="296" y="2945"/>
                  </a:moveTo>
                  <a:cubicBezTo>
                    <a:pt x="217" y="2945"/>
                    <a:pt x="148" y="2919"/>
                    <a:pt x="89" y="2868"/>
                  </a:cubicBezTo>
                  <a:cubicBezTo>
                    <a:pt x="30" y="2817"/>
                    <a:pt x="0" y="2745"/>
                    <a:pt x="0" y="2653"/>
                  </a:cubicBezTo>
                  <a:cubicBezTo>
                    <a:pt x="0" y="2573"/>
                    <a:pt x="28" y="2504"/>
                    <a:pt x="85" y="2448"/>
                  </a:cubicBezTo>
                  <a:cubicBezTo>
                    <a:pt x="141" y="2392"/>
                    <a:pt x="210" y="2363"/>
                    <a:pt x="292" y="2363"/>
                  </a:cubicBezTo>
                  <a:cubicBezTo>
                    <a:pt x="373" y="2363"/>
                    <a:pt x="443" y="2392"/>
                    <a:pt x="501" y="2448"/>
                  </a:cubicBezTo>
                  <a:cubicBezTo>
                    <a:pt x="559" y="2504"/>
                    <a:pt x="587" y="2573"/>
                    <a:pt x="587" y="2653"/>
                  </a:cubicBezTo>
                  <a:cubicBezTo>
                    <a:pt x="587" y="2744"/>
                    <a:pt x="558" y="2815"/>
                    <a:pt x="500" y="2867"/>
                  </a:cubicBezTo>
                  <a:cubicBezTo>
                    <a:pt x="442" y="2919"/>
                    <a:pt x="373" y="2945"/>
                    <a:pt x="296" y="2945"/>
                  </a:cubicBezTo>
                  <a:close/>
                </a:path>
              </a:pathLst>
            </a:custGeom>
            <a:solidFill>
              <a:srgbClr val="FFFFFF"/>
            </a:solidFill>
            <a:ln w="17463" cap="flat">
              <a:solidFill>
                <a:srgbClr val="FFFFFF"/>
              </a:solidFill>
              <a:prstDash val="solid"/>
              <a:miter lim="800000"/>
              <a:headEnd/>
              <a:tailEnd/>
            </a:ln>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grpSp>
        <p:nvGrpSpPr>
          <p:cNvPr id="15" name="Group 5"/>
          <p:cNvGrpSpPr>
            <a:grpSpLocks noChangeAspect="1"/>
          </p:cNvGrpSpPr>
          <p:nvPr/>
        </p:nvGrpSpPr>
        <p:grpSpPr bwMode="auto">
          <a:xfrm>
            <a:off x="4914598" y="2516654"/>
            <a:ext cx="1070489" cy="1068600"/>
            <a:chOff x="-2812" y="2641"/>
            <a:chExt cx="2835" cy="2830"/>
          </a:xfrm>
        </p:grpSpPr>
        <p:sp>
          <p:nvSpPr>
            <p:cNvPr id="68" name="Oval 6"/>
            <p:cNvSpPr>
              <a:spLocks noChangeArrowheads="1"/>
            </p:cNvSpPr>
            <p:nvPr/>
          </p:nvSpPr>
          <p:spPr bwMode="auto">
            <a:xfrm>
              <a:off x="-2812" y="2641"/>
              <a:ext cx="2835" cy="2830"/>
            </a:xfrm>
            <a:prstGeom prst="ellipse">
              <a:avLst/>
            </a:prstGeom>
            <a:solidFill>
              <a:srgbClr val="EA47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69" name="Freeform 7"/>
            <p:cNvSpPr>
              <a:spLocks noEditPoints="1"/>
            </p:cNvSpPr>
            <p:nvPr/>
          </p:nvSpPr>
          <p:spPr bwMode="auto">
            <a:xfrm>
              <a:off x="-1596" y="3063"/>
              <a:ext cx="400" cy="2005"/>
            </a:xfrm>
            <a:custGeom>
              <a:avLst/>
              <a:gdLst>
                <a:gd name="T0" fmla="*/ 80 w 587"/>
                <a:gd name="T1" fmla="*/ 1665 h 2945"/>
                <a:gd name="T2" fmla="*/ 18 w 587"/>
                <a:gd name="T3" fmla="*/ 733 h 2945"/>
                <a:gd name="T4" fmla="*/ 0 w 587"/>
                <a:gd name="T5" fmla="*/ 342 h 2945"/>
                <a:gd name="T6" fmla="*/ 85 w 587"/>
                <a:gd name="T7" fmla="*/ 91 h 2945"/>
                <a:gd name="T8" fmla="*/ 307 w 587"/>
                <a:gd name="T9" fmla="*/ 0 h 2945"/>
                <a:gd name="T10" fmla="*/ 531 w 587"/>
                <a:gd name="T11" fmla="*/ 116 h 2945"/>
                <a:gd name="T12" fmla="*/ 587 w 587"/>
                <a:gd name="T13" fmla="*/ 449 h 2945"/>
                <a:gd name="T14" fmla="*/ 574 w 587"/>
                <a:gd name="T15" fmla="*/ 710 h 2945"/>
                <a:gd name="T16" fmla="*/ 490 w 587"/>
                <a:gd name="T17" fmla="*/ 1669 h 2945"/>
                <a:gd name="T18" fmla="*/ 432 w 587"/>
                <a:gd name="T19" fmla="*/ 1932 h 2945"/>
                <a:gd name="T20" fmla="*/ 284 w 587"/>
                <a:gd name="T21" fmla="*/ 2023 h 2945"/>
                <a:gd name="T22" fmla="*/ 138 w 587"/>
                <a:gd name="T23" fmla="*/ 1935 h 2945"/>
                <a:gd name="T24" fmla="*/ 80 w 587"/>
                <a:gd name="T25" fmla="*/ 1665 h 2945"/>
                <a:gd name="T26" fmla="*/ 296 w 587"/>
                <a:gd name="T27" fmla="*/ 2945 h 2945"/>
                <a:gd name="T28" fmla="*/ 89 w 587"/>
                <a:gd name="T29" fmla="*/ 2868 h 2945"/>
                <a:gd name="T30" fmla="*/ 0 w 587"/>
                <a:gd name="T31" fmla="*/ 2653 h 2945"/>
                <a:gd name="T32" fmla="*/ 85 w 587"/>
                <a:gd name="T33" fmla="*/ 2448 h 2945"/>
                <a:gd name="T34" fmla="*/ 292 w 587"/>
                <a:gd name="T35" fmla="*/ 2363 h 2945"/>
                <a:gd name="T36" fmla="*/ 501 w 587"/>
                <a:gd name="T37" fmla="*/ 2448 h 2945"/>
                <a:gd name="T38" fmla="*/ 587 w 587"/>
                <a:gd name="T39" fmla="*/ 2653 h 2945"/>
                <a:gd name="T40" fmla="*/ 500 w 587"/>
                <a:gd name="T41" fmla="*/ 2867 h 2945"/>
                <a:gd name="T42" fmla="*/ 296 w 587"/>
                <a:gd name="T43" fmla="*/ 2945 h 2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7" h="2945">
                  <a:moveTo>
                    <a:pt x="80" y="1665"/>
                  </a:moveTo>
                  <a:cubicBezTo>
                    <a:pt x="18" y="733"/>
                    <a:pt x="18" y="733"/>
                    <a:pt x="18" y="733"/>
                  </a:cubicBezTo>
                  <a:cubicBezTo>
                    <a:pt x="6" y="552"/>
                    <a:pt x="0" y="422"/>
                    <a:pt x="0" y="342"/>
                  </a:cubicBezTo>
                  <a:cubicBezTo>
                    <a:pt x="0" y="235"/>
                    <a:pt x="28" y="151"/>
                    <a:pt x="85" y="91"/>
                  </a:cubicBezTo>
                  <a:cubicBezTo>
                    <a:pt x="141" y="30"/>
                    <a:pt x="215" y="0"/>
                    <a:pt x="307" y="0"/>
                  </a:cubicBezTo>
                  <a:cubicBezTo>
                    <a:pt x="419" y="0"/>
                    <a:pt x="493" y="39"/>
                    <a:pt x="531" y="116"/>
                  </a:cubicBezTo>
                  <a:cubicBezTo>
                    <a:pt x="569" y="193"/>
                    <a:pt x="587" y="304"/>
                    <a:pt x="587" y="449"/>
                  </a:cubicBezTo>
                  <a:cubicBezTo>
                    <a:pt x="587" y="535"/>
                    <a:pt x="583" y="622"/>
                    <a:pt x="574" y="710"/>
                  </a:cubicBezTo>
                  <a:cubicBezTo>
                    <a:pt x="490" y="1669"/>
                    <a:pt x="490" y="1669"/>
                    <a:pt x="490" y="1669"/>
                  </a:cubicBezTo>
                  <a:cubicBezTo>
                    <a:pt x="481" y="1783"/>
                    <a:pt x="462" y="1871"/>
                    <a:pt x="432" y="1932"/>
                  </a:cubicBezTo>
                  <a:cubicBezTo>
                    <a:pt x="402" y="1993"/>
                    <a:pt x="353" y="2023"/>
                    <a:pt x="284" y="2023"/>
                  </a:cubicBezTo>
                  <a:cubicBezTo>
                    <a:pt x="214" y="2023"/>
                    <a:pt x="165" y="1994"/>
                    <a:pt x="138" y="1935"/>
                  </a:cubicBezTo>
                  <a:cubicBezTo>
                    <a:pt x="111" y="1876"/>
                    <a:pt x="91" y="1786"/>
                    <a:pt x="80" y="1665"/>
                  </a:cubicBezTo>
                  <a:close/>
                  <a:moveTo>
                    <a:pt x="296" y="2945"/>
                  </a:moveTo>
                  <a:cubicBezTo>
                    <a:pt x="217" y="2945"/>
                    <a:pt x="148" y="2919"/>
                    <a:pt x="89" y="2868"/>
                  </a:cubicBezTo>
                  <a:cubicBezTo>
                    <a:pt x="30" y="2817"/>
                    <a:pt x="0" y="2745"/>
                    <a:pt x="0" y="2653"/>
                  </a:cubicBezTo>
                  <a:cubicBezTo>
                    <a:pt x="0" y="2573"/>
                    <a:pt x="28" y="2504"/>
                    <a:pt x="85" y="2448"/>
                  </a:cubicBezTo>
                  <a:cubicBezTo>
                    <a:pt x="141" y="2392"/>
                    <a:pt x="210" y="2363"/>
                    <a:pt x="292" y="2363"/>
                  </a:cubicBezTo>
                  <a:cubicBezTo>
                    <a:pt x="373" y="2363"/>
                    <a:pt x="443" y="2392"/>
                    <a:pt x="501" y="2448"/>
                  </a:cubicBezTo>
                  <a:cubicBezTo>
                    <a:pt x="559" y="2504"/>
                    <a:pt x="587" y="2573"/>
                    <a:pt x="587" y="2653"/>
                  </a:cubicBezTo>
                  <a:cubicBezTo>
                    <a:pt x="587" y="2744"/>
                    <a:pt x="558" y="2815"/>
                    <a:pt x="500" y="2867"/>
                  </a:cubicBezTo>
                  <a:cubicBezTo>
                    <a:pt x="442" y="2919"/>
                    <a:pt x="373" y="2945"/>
                    <a:pt x="296" y="2945"/>
                  </a:cubicBezTo>
                  <a:close/>
                </a:path>
              </a:pathLst>
            </a:custGeom>
            <a:solidFill>
              <a:srgbClr val="FFFFFF"/>
            </a:solidFill>
            <a:ln w="17463" cap="flat">
              <a:solidFill>
                <a:srgbClr val="FFFFFF"/>
              </a:solidFill>
              <a:prstDash val="solid"/>
              <a:miter lim="800000"/>
              <a:headEnd/>
              <a:tailEnd/>
            </a:ln>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grpSp>
        <p:nvGrpSpPr>
          <p:cNvPr id="52" name="Group 11"/>
          <p:cNvGrpSpPr>
            <a:grpSpLocks noChangeAspect="1"/>
          </p:cNvGrpSpPr>
          <p:nvPr/>
        </p:nvGrpSpPr>
        <p:grpSpPr bwMode="auto">
          <a:xfrm>
            <a:off x="6122525" y="2132223"/>
            <a:ext cx="600872" cy="599862"/>
            <a:chOff x="-7908" y="473"/>
            <a:chExt cx="8326" cy="8312"/>
          </a:xfrm>
        </p:grpSpPr>
        <p:sp>
          <p:nvSpPr>
            <p:cNvPr id="71" name="Oval 12"/>
            <p:cNvSpPr>
              <a:spLocks noChangeArrowheads="1"/>
            </p:cNvSpPr>
            <p:nvPr/>
          </p:nvSpPr>
          <p:spPr bwMode="auto">
            <a:xfrm>
              <a:off x="-7908" y="473"/>
              <a:ext cx="8326" cy="8312"/>
            </a:xfrm>
            <a:prstGeom prst="ellipse">
              <a:avLst/>
            </a:prstGeom>
            <a:solidFill>
              <a:srgbClr val="EA47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72" name="Freeform 13"/>
            <p:cNvSpPr>
              <a:spLocks noEditPoints="1"/>
            </p:cNvSpPr>
            <p:nvPr/>
          </p:nvSpPr>
          <p:spPr bwMode="auto">
            <a:xfrm>
              <a:off x="-5324" y="1815"/>
              <a:ext cx="3044" cy="5964"/>
            </a:xfrm>
            <a:custGeom>
              <a:avLst/>
              <a:gdLst>
                <a:gd name="T0" fmla="*/ 857 w 1520"/>
                <a:gd name="T1" fmla="*/ 119 h 2982"/>
                <a:gd name="T2" fmla="*/ 857 w 1520"/>
                <a:gd name="T3" fmla="*/ 275 h 2982"/>
                <a:gd name="T4" fmla="*/ 1122 w 1520"/>
                <a:gd name="T5" fmla="*/ 339 h 2982"/>
                <a:gd name="T6" fmla="*/ 1316 w 1520"/>
                <a:gd name="T7" fmla="*/ 484 h 2982"/>
                <a:gd name="T8" fmla="*/ 1416 w 1520"/>
                <a:gd name="T9" fmla="*/ 636 h 2982"/>
                <a:gd name="T10" fmla="*/ 1452 w 1520"/>
                <a:gd name="T11" fmla="*/ 779 h 2982"/>
                <a:gd name="T12" fmla="*/ 1399 w 1520"/>
                <a:gd name="T13" fmla="*/ 904 h 2982"/>
                <a:gd name="T14" fmla="*/ 1271 w 1520"/>
                <a:gd name="T15" fmla="*/ 957 h 2982"/>
                <a:gd name="T16" fmla="*/ 1087 w 1520"/>
                <a:gd name="T17" fmla="*/ 803 h 2982"/>
                <a:gd name="T18" fmla="*/ 857 w 1520"/>
                <a:gd name="T19" fmla="*/ 563 h 2982"/>
                <a:gd name="T20" fmla="*/ 857 w 1520"/>
                <a:gd name="T21" fmla="*/ 1165 h 2982"/>
                <a:gd name="T22" fmla="*/ 1143 w 1520"/>
                <a:gd name="T23" fmla="*/ 1255 h 2982"/>
                <a:gd name="T24" fmla="*/ 1333 w 1520"/>
                <a:gd name="T25" fmla="*/ 1372 h 2982"/>
                <a:gd name="T26" fmla="*/ 1471 w 1520"/>
                <a:gd name="T27" fmla="*/ 1562 h 2982"/>
                <a:gd name="T28" fmla="*/ 1520 w 1520"/>
                <a:gd name="T29" fmla="*/ 1805 h 2982"/>
                <a:gd name="T30" fmla="*/ 1442 w 1520"/>
                <a:gd name="T31" fmla="*/ 2114 h 2982"/>
                <a:gd name="T32" fmla="*/ 1214 w 1520"/>
                <a:gd name="T33" fmla="*/ 2349 h 2982"/>
                <a:gd name="T34" fmla="*/ 857 w 1520"/>
                <a:gd name="T35" fmla="*/ 2458 h 2982"/>
                <a:gd name="T36" fmla="*/ 857 w 1520"/>
                <a:gd name="T37" fmla="*/ 2818 h 2982"/>
                <a:gd name="T38" fmla="*/ 840 w 1520"/>
                <a:gd name="T39" fmla="*/ 2942 h 2982"/>
                <a:gd name="T40" fmla="*/ 767 w 1520"/>
                <a:gd name="T41" fmla="*/ 2982 h 2982"/>
                <a:gd name="T42" fmla="*/ 694 w 1520"/>
                <a:gd name="T43" fmla="*/ 2950 h 2982"/>
                <a:gd name="T44" fmla="*/ 673 w 1520"/>
                <a:gd name="T45" fmla="*/ 2851 h 2982"/>
                <a:gd name="T46" fmla="*/ 673 w 1520"/>
                <a:gd name="T47" fmla="*/ 2461 h 2982"/>
                <a:gd name="T48" fmla="*/ 377 w 1520"/>
                <a:gd name="T49" fmla="*/ 2381 h 2982"/>
                <a:gd name="T50" fmla="*/ 166 w 1520"/>
                <a:gd name="T51" fmla="*/ 2230 h 2982"/>
                <a:gd name="T52" fmla="*/ 41 w 1520"/>
                <a:gd name="T53" fmla="*/ 2042 h 2982"/>
                <a:gd name="T54" fmla="*/ 0 w 1520"/>
                <a:gd name="T55" fmla="*/ 1850 h 2982"/>
                <a:gd name="T56" fmla="*/ 54 w 1520"/>
                <a:gd name="T57" fmla="*/ 1725 h 2982"/>
                <a:gd name="T58" fmla="*/ 190 w 1520"/>
                <a:gd name="T59" fmla="*/ 1669 h 2982"/>
                <a:gd name="T60" fmla="*/ 300 w 1520"/>
                <a:gd name="T61" fmla="*/ 1699 h 2982"/>
                <a:gd name="T62" fmla="*/ 362 w 1520"/>
                <a:gd name="T63" fmla="*/ 1785 h 2982"/>
                <a:gd name="T64" fmla="*/ 430 w 1520"/>
                <a:gd name="T65" fmla="*/ 1966 h 2982"/>
                <a:gd name="T66" fmla="*/ 517 w 1520"/>
                <a:gd name="T67" fmla="*/ 2081 h 2982"/>
                <a:gd name="T68" fmla="*/ 673 w 1520"/>
                <a:gd name="T69" fmla="*/ 2161 h 2982"/>
                <a:gd name="T70" fmla="*/ 673 w 1520"/>
                <a:gd name="T71" fmla="*/ 1488 h 2982"/>
                <a:gd name="T72" fmla="*/ 349 w 1520"/>
                <a:gd name="T73" fmla="*/ 1369 h 2982"/>
                <a:gd name="T74" fmla="*/ 138 w 1520"/>
                <a:gd name="T75" fmla="*/ 1181 h 2982"/>
                <a:gd name="T76" fmla="*/ 57 w 1520"/>
                <a:gd name="T77" fmla="*/ 869 h 2982"/>
                <a:gd name="T78" fmla="*/ 215 w 1520"/>
                <a:gd name="T79" fmla="*/ 460 h 2982"/>
                <a:gd name="T80" fmla="*/ 673 w 1520"/>
                <a:gd name="T81" fmla="*/ 275 h 2982"/>
                <a:gd name="T82" fmla="*/ 673 w 1520"/>
                <a:gd name="T83" fmla="*/ 122 h 2982"/>
                <a:gd name="T84" fmla="*/ 764 w 1520"/>
                <a:gd name="T85" fmla="*/ 0 h 2982"/>
                <a:gd name="T86" fmla="*/ 857 w 1520"/>
                <a:gd name="T87" fmla="*/ 119 h 2982"/>
                <a:gd name="T88" fmla="*/ 673 w 1520"/>
                <a:gd name="T89" fmla="*/ 1112 h 2982"/>
                <a:gd name="T90" fmla="*/ 673 w 1520"/>
                <a:gd name="T91" fmla="*/ 557 h 2982"/>
                <a:gd name="T92" fmla="*/ 483 w 1520"/>
                <a:gd name="T93" fmla="*/ 653 h 2982"/>
                <a:gd name="T94" fmla="*/ 415 w 1520"/>
                <a:gd name="T95" fmla="*/ 832 h 2982"/>
                <a:gd name="T96" fmla="*/ 479 w 1520"/>
                <a:gd name="T97" fmla="*/ 1005 h 2982"/>
                <a:gd name="T98" fmla="*/ 673 w 1520"/>
                <a:gd name="T99" fmla="*/ 1112 h 2982"/>
                <a:gd name="T100" fmla="*/ 857 w 1520"/>
                <a:gd name="T101" fmla="*/ 1542 h 2982"/>
                <a:gd name="T102" fmla="*/ 857 w 1520"/>
                <a:gd name="T103" fmla="*/ 2175 h 2982"/>
                <a:gd name="T104" fmla="*/ 1083 w 1520"/>
                <a:gd name="T105" fmla="*/ 2058 h 2982"/>
                <a:gd name="T106" fmla="*/ 1162 w 1520"/>
                <a:gd name="T107" fmla="*/ 1853 h 2982"/>
                <a:gd name="T108" fmla="*/ 1085 w 1520"/>
                <a:gd name="T109" fmla="*/ 1658 h 2982"/>
                <a:gd name="T110" fmla="*/ 857 w 1520"/>
                <a:gd name="T111" fmla="*/ 1542 h 2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20" h="2982">
                  <a:moveTo>
                    <a:pt x="857" y="119"/>
                  </a:moveTo>
                  <a:cubicBezTo>
                    <a:pt x="857" y="275"/>
                    <a:pt x="857" y="275"/>
                    <a:pt x="857" y="275"/>
                  </a:cubicBezTo>
                  <a:cubicBezTo>
                    <a:pt x="960" y="286"/>
                    <a:pt x="1049" y="307"/>
                    <a:pt x="1122" y="339"/>
                  </a:cubicBezTo>
                  <a:cubicBezTo>
                    <a:pt x="1196" y="371"/>
                    <a:pt x="1261" y="419"/>
                    <a:pt x="1316" y="484"/>
                  </a:cubicBezTo>
                  <a:cubicBezTo>
                    <a:pt x="1359" y="533"/>
                    <a:pt x="1393" y="583"/>
                    <a:pt x="1416" y="636"/>
                  </a:cubicBezTo>
                  <a:cubicBezTo>
                    <a:pt x="1440" y="688"/>
                    <a:pt x="1452" y="735"/>
                    <a:pt x="1452" y="779"/>
                  </a:cubicBezTo>
                  <a:cubicBezTo>
                    <a:pt x="1452" y="827"/>
                    <a:pt x="1434" y="869"/>
                    <a:pt x="1399" y="904"/>
                  </a:cubicBezTo>
                  <a:cubicBezTo>
                    <a:pt x="1364" y="939"/>
                    <a:pt x="1321" y="957"/>
                    <a:pt x="1271" y="957"/>
                  </a:cubicBezTo>
                  <a:cubicBezTo>
                    <a:pt x="1176" y="957"/>
                    <a:pt x="1115" y="906"/>
                    <a:pt x="1087" y="803"/>
                  </a:cubicBezTo>
                  <a:cubicBezTo>
                    <a:pt x="1055" y="683"/>
                    <a:pt x="978" y="603"/>
                    <a:pt x="857" y="563"/>
                  </a:cubicBezTo>
                  <a:cubicBezTo>
                    <a:pt x="857" y="1165"/>
                    <a:pt x="857" y="1165"/>
                    <a:pt x="857" y="1165"/>
                  </a:cubicBezTo>
                  <a:cubicBezTo>
                    <a:pt x="976" y="1198"/>
                    <a:pt x="1072" y="1228"/>
                    <a:pt x="1143" y="1255"/>
                  </a:cubicBezTo>
                  <a:cubicBezTo>
                    <a:pt x="1214" y="1282"/>
                    <a:pt x="1277" y="1321"/>
                    <a:pt x="1333" y="1372"/>
                  </a:cubicBezTo>
                  <a:cubicBezTo>
                    <a:pt x="1393" y="1425"/>
                    <a:pt x="1439" y="1489"/>
                    <a:pt x="1471" y="1562"/>
                  </a:cubicBezTo>
                  <a:cubicBezTo>
                    <a:pt x="1504" y="1636"/>
                    <a:pt x="1520" y="1717"/>
                    <a:pt x="1520" y="1805"/>
                  </a:cubicBezTo>
                  <a:cubicBezTo>
                    <a:pt x="1520" y="1915"/>
                    <a:pt x="1494" y="2018"/>
                    <a:pt x="1442" y="2114"/>
                  </a:cubicBezTo>
                  <a:cubicBezTo>
                    <a:pt x="1391" y="2210"/>
                    <a:pt x="1315" y="2288"/>
                    <a:pt x="1214" y="2349"/>
                  </a:cubicBezTo>
                  <a:cubicBezTo>
                    <a:pt x="1114" y="2410"/>
                    <a:pt x="995" y="2446"/>
                    <a:pt x="857" y="2458"/>
                  </a:cubicBezTo>
                  <a:cubicBezTo>
                    <a:pt x="857" y="2818"/>
                    <a:pt x="857" y="2818"/>
                    <a:pt x="857" y="2818"/>
                  </a:cubicBezTo>
                  <a:cubicBezTo>
                    <a:pt x="857" y="2875"/>
                    <a:pt x="851" y="2916"/>
                    <a:pt x="840" y="2942"/>
                  </a:cubicBezTo>
                  <a:cubicBezTo>
                    <a:pt x="829" y="2969"/>
                    <a:pt x="805" y="2982"/>
                    <a:pt x="767" y="2982"/>
                  </a:cubicBezTo>
                  <a:cubicBezTo>
                    <a:pt x="732" y="2982"/>
                    <a:pt x="708" y="2971"/>
                    <a:pt x="694" y="2950"/>
                  </a:cubicBezTo>
                  <a:cubicBezTo>
                    <a:pt x="680" y="2928"/>
                    <a:pt x="673" y="2896"/>
                    <a:pt x="673" y="2851"/>
                  </a:cubicBezTo>
                  <a:cubicBezTo>
                    <a:pt x="673" y="2461"/>
                    <a:pt x="673" y="2461"/>
                    <a:pt x="673" y="2461"/>
                  </a:cubicBezTo>
                  <a:cubicBezTo>
                    <a:pt x="560" y="2448"/>
                    <a:pt x="461" y="2421"/>
                    <a:pt x="377" y="2381"/>
                  </a:cubicBezTo>
                  <a:cubicBezTo>
                    <a:pt x="293" y="2340"/>
                    <a:pt x="222" y="2290"/>
                    <a:pt x="166" y="2230"/>
                  </a:cubicBezTo>
                  <a:cubicBezTo>
                    <a:pt x="109" y="2169"/>
                    <a:pt x="68" y="2107"/>
                    <a:pt x="41" y="2042"/>
                  </a:cubicBezTo>
                  <a:cubicBezTo>
                    <a:pt x="14" y="1976"/>
                    <a:pt x="0" y="1913"/>
                    <a:pt x="0" y="1850"/>
                  </a:cubicBezTo>
                  <a:cubicBezTo>
                    <a:pt x="0" y="1803"/>
                    <a:pt x="18" y="1762"/>
                    <a:pt x="54" y="1725"/>
                  </a:cubicBezTo>
                  <a:cubicBezTo>
                    <a:pt x="91" y="1687"/>
                    <a:pt x="136" y="1669"/>
                    <a:pt x="190" y="1669"/>
                  </a:cubicBezTo>
                  <a:cubicBezTo>
                    <a:pt x="233" y="1669"/>
                    <a:pt x="270" y="1679"/>
                    <a:pt x="300" y="1699"/>
                  </a:cubicBezTo>
                  <a:cubicBezTo>
                    <a:pt x="330" y="1720"/>
                    <a:pt x="350" y="1748"/>
                    <a:pt x="362" y="1785"/>
                  </a:cubicBezTo>
                  <a:cubicBezTo>
                    <a:pt x="388" y="1864"/>
                    <a:pt x="411" y="1924"/>
                    <a:pt x="430" y="1966"/>
                  </a:cubicBezTo>
                  <a:cubicBezTo>
                    <a:pt x="449" y="2008"/>
                    <a:pt x="478" y="2047"/>
                    <a:pt x="517" y="2081"/>
                  </a:cubicBezTo>
                  <a:cubicBezTo>
                    <a:pt x="557" y="2116"/>
                    <a:pt x="608" y="2143"/>
                    <a:pt x="673" y="2161"/>
                  </a:cubicBezTo>
                  <a:cubicBezTo>
                    <a:pt x="673" y="1488"/>
                    <a:pt x="673" y="1488"/>
                    <a:pt x="673" y="1488"/>
                  </a:cubicBezTo>
                  <a:cubicBezTo>
                    <a:pt x="544" y="1452"/>
                    <a:pt x="436" y="1412"/>
                    <a:pt x="349" y="1369"/>
                  </a:cubicBezTo>
                  <a:cubicBezTo>
                    <a:pt x="262" y="1325"/>
                    <a:pt x="192" y="1262"/>
                    <a:pt x="138" y="1181"/>
                  </a:cubicBezTo>
                  <a:cubicBezTo>
                    <a:pt x="84" y="1100"/>
                    <a:pt x="57" y="996"/>
                    <a:pt x="57" y="869"/>
                  </a:cubicBezTo>
                  <a:cubicBezTo>
                    <a:pt x="57" y="703"/>
                    <a:pt x="109" y="567"/>
                    <a:pt x="215" y="460"/>
                  </a:cubicBezTo>
                  <a:cubicBezTo>
                    <a:pt x="321" y="354"/>
                    <a:pt x="473" y="293"/>
                    <a:pt x="673" y="275"/>
                  </a:cubicBezTo>
                  <a:cubicBezTo>
                    <a:pt x="673" y="122"/>
                    <a:pt x="673" y="122"/>
                    <a:pt x="673" y="122"/>
                  </a:cubicBezTo>
                  <a:cubicBezTo>
                    <a:pt x="673" y="41"/>
                    <a:pt x="703" y="0"/>
                    <a:pt x="764" y="0"/>
                  </a:cubicBezTo>
                  <a:cubicBezTo>
                    <a:pt x="826" y="0"/>
                    <a:pt x="857" y="40"/>
                    <a:pt x="857" y="119"/>
                  </a:cubicBezTo>
                  <a:close/>
                  <a:moveTo>
                    <a:pt x="673" y="1112"/>
                  </a:moveTo>
                  <a:cubicBezTo>
                    <a:pt x="673" y="557"/>
                    <a:pt x="673" y="557"/>
                    <a:pt x="673" y="557"/>
                  </a:cubicBezTo>
                  <a:cubicBezTo>
                    <a:pt x="592" y="582"/>
                    <a:pt x="529" y="613"/>
                    <a:pt x="483" y="653"/>
                  </a:cubicBezTo>
                  <a:cubicBezTo>
                    <a:pt x="438" y="692"/>
                    <a:pt x="415" y="752"/>
                    <a:pt x="415" y="832"/>
                  </a:cubicBezTo>
                  <a:cubicBezTo>
                    <a:pt x="415" y="909"/>
                    <a:pt x="437" y="966"/>
                    <a:pt x="479" y="1005"/>
                  </a:cubicBezTo>
                  <a:cubicBezTo>
                    <a:pt x="522" y="1044"/>
                    <a:pt x="586" y="1080"/>
                    <a:pt x="673" y="1112"/>
                  </a:cubicBezTo>
                  <a:close/>
                  <a:moveTo>
                    <a:pt x="857" y="1542"/>
                  </a:moveTo>
                  <a:cubicBezTo>
                    <a:pt x="857" y="2175"/>
                    <a:pt x="857" y="2175"/>
                    <a:pt x="857" y="2175"/>
                  </a:cubicBezTo>
                  <a:cubicBezTo>
                    <a:pt x="954" y="2156"/>
                    <a:pt x="1030" y="2117"/>
                    <a:pt x="1083" y="2058"/>
                  </a:cubicBezTo>
                  <a:cubicBezTo>
                    <a:pt x="1136" y="1999"/>
                    <a:pt x="1162" y="1931"/>
                    <a:pt x="1162" y="1853"/>
                  </a:cubicBezTo>
                  <a:cubicBezTo>
                    <a:pt x="1162" y="1769"/>
                    <a:pt x="1136" y="1704"/>
                    <a:pt x="1085" y="1658"/>
                  </a:cubicBezTo>
                  <a:cubicBezTo>
                    <a:pt x="1033" y="1612"/>
                    <a:pt x="957" y="1573"/>
                    <a:pt x="857" y="154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grpSp>
        <p:nvGrpSpPr>
          <p:cNvPr id="53" name="Group 11"/>
          <p:cNvGrpSpPr>
            <a:grpSpLocks noChangeAspect="1"/>
          </p:cNvGrpSpPr>
          <p:nvPr/>
        </p:nvGrpSpPr>
        <p:grpSpPr bwMode="auto">
          <a:xfrm>
            <a:off x="4081963" y="2109200"/>
            <a:ext cx="478651" cy="477846"/>
            <a:chOff x="-7908" y="473"/>
            <a:chExt cx="8326" cy="8312"/>
          </a:xfrm>
        </p:grpSpPr>
        <p:sp>
          <p:nvSpPr>
            <p:cNvPr id="74" name="Oval 12"/>
            <p:cNvSpPr>
              <a:spLocks noChangeArrowheads="1"/>
            </p:cNvSpPr>
            <p:nvPr/>
          </p:nvSpPr>
          <p:spPr bwMode="auto">
            <a:xfrm>
              <a:off x="-7908" y="473"/>
              <a:ext cx="8326" cy="8312"/>
            </a:xfrm>
            <a:prstGeom prst="ellipse">
              <a:avLst/>
            </a:prstGeom>
            <a:solidFill>
              <a:srgbClr val="EA47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75" name="Freeform 13"/>
            <p:cNvSpPr>
              <a:spLocks noEditPoints="1"/>
            </p:cNvSpPr>
            <p:nvPr/>
          </p:nvSpPr>
          <p:spPr bwMode="auto">
            <a:xfrm>
              <a:off x="-5324" y="1815"/>
              <a:ext cx="3044" cy="5964"/>
            </a:xfrm>
            <a:custGeom>
              <a:avLst/>
              <a:gdLst>
                <a:gd name="T0" fmla="*/ 857 w 1520"/>
                <a:gd name="T1" fmla="*/ 119 h 2982"/>
                <a:gd name="T2" fmla="*/ 857 w 1520"/>
                <a:gd name="T3" fmla="*/ 275 h 2982"/>
                <a:gd name="T4" fmla="*/ 1122 w 1520"/>
                <a:gd name="T5" fmla="*/ 339 h 2982"/>
                <a:gd name="T6" fmla="*/ 1316 w 1520"/>
                <a:gd name="T7" fmla="*/ 484 h 2982"/>
                <a:gd name="T8" fmla="*/ 1416 w 1520"/>
                <a:gd name="T9" fmla="*/ 636 h 2982"/>
                <a:gd name="T10" fmla="*/ 1452 w 1520"/>
                <a:gd name="T11" fmla="*/ 779 h 2982"/>
                <a:gd name="T12" fmla="*/ 1399 w 1520"/>
                <a:gd name="T13" fmla="*/ 904 h 2982"/>
                <a:gd name="T14" fmla="*/ 1271 w 1520"/>
                <a:gd name="T15" fmla="*/ 957 h 2982"/>
                <a:gd name="T16" fmla="*/ 1087 w 1520"/>
                <a:gd name="T17" fmla="*/ 803 h 2982"/>
                <a:gd name="T18" fmla="*/ 857 w 1520"/>
                <a:gd name="T19" fmla="*/ 563 h 2982"/>
                <a:gd name="T20" fmla="*/ 857 w 1520"/>
                <a:gd name="T21" fmla="*/ 1165 h 2982"/>
                <a:gd name="T22" fmla="*/ 1143 w 1520"/>
                <a:gd name="T23" fmla="*/ 1255 h 2982"/>
                <a:gd name="T24" fmla="*/ 1333 w 1520"/>
                <a:gd name="T25" fmla="*/ 1372 h 2982"/>
                <a:gd name="T26" fmla="*/ 1471 w 1520"/>
                <a:gd name="T27" fmla="*/ 1562 h 2982"/>
                <a:gd name="T28" fmla="*/ 1520 w 1520"/>
                <a:gd name="T29" fmla="*/ 1805 h 2982"/>
                <a:gd name="T30" fmla="*/ 1442 w 1520"/>
                <a:gd name="T31" fmla="*/ 2114 h 2982"/>
                <a:gd name="T32" fmla="*/ 1214 w 1520"/>
                <a:gd name="T33" fmla="*/ 2349 h 2982"/>
                <a:gd name="T34" fmla="*/ 857 w 1520"/>
                <a:gd name="T35" fmla="*/ 2458 h 2982"/>
                <a:gd name="T36" fmla="*/ 857 w 1520"/>
                <a:gd name="T37" fmla="*/ 2818 h 2982"/>
                <a:gd name="T38" fmla="*/ 840 w 1520"/>
                <a:gd name="T39" fmla="*/ 2942 h 2982"/>
                <a:gd name="T40" fmla="*/ 767 w 1520"/>
                <a:gd name="T41" fmla="*/ 2982 h 2982"/>
                <a:gd name="T42" fmla="*/ 694 w 1520"/>
                <a:gd name="T43" fmla="*/ 2950 h 2982"/>
                <a:gd name="T44" fmla="*/ 673 w 1520"/>
                <a:gd name="T45" fmla="*/ 2851 h 2982"/>
                <a:gd name="T46" fmla="*/ 673 w 1520"/>
                <a:gd name="T47" fmla="*/ 2461 h 2982"/>
                <a:gd name="T48" fmla="*/ 377 w 1520"/>
                <a:gd name="T49" fmla="*/ 2381 h 2982"/>
                <a:gd name="T50" fmla="*/ 166 w 1520"/>
                <a:gd name="T51" fmla="*/ 2230 h 2982"/>
                <a:gd name="T52" fmla="*/ 41 w 1520"/>
                <a:gd name="T53" fmla="*/ 2042 h 2982"/>
                <a:gd name="T54" fmla="*/ 0 w 1520"/>
                <a:gd name="T55" fmla="*/ 1850 h 2982"/>
                <a:gd name="T56" fmla="*/ 54 w 1520"/>
                <a:gd name="T57" fmla="*/ 1725 h 2982"/>
                <a:gd name="T58" fmla="*/ 190 w 1520"/>
                <a:gd name="T59" fmla="*/ 1669 h 2982"/>
                <a:gd name="T60" fmla="*/ 300 w 1520"/>
                <a:gd name="T61" fmla="*/ 1699 h 2982"/>
                <a:gd name="T62" fmla="*/ 362 w 1520"/>
                <a:gd name="T63" fmla="*/ 1785 h 2982"/>
                <a:gd name="T64" fmla="*/ 430 w 1520"/>
                <a:gd name="T65" fmla="*/ 1966 h 2982"/>
                <a:gd name="T66" fmla="*/ 517 w 1520"/>
                <a:gd name="T67" fmla="*/ 2081 h 2982"/>
                <a:gd name="T68" fmla="*/ 673 w 1520"/>
                <a:gd name="T69" fmla="*/ 2161 h 2982"/>
                <a:gd name="T70" fmla="*/ 673 w 1520"/>
                <a:gd name="T71" fmla="*/ 1488 h 2982"/>
                <a:gd name="T72" fmla="*/ 349 w 1520"/>
                <a:gd name="T73" fmla="*/ 1369 h 2982"/>
                <a:gd name="T74" fmla="*/ 138 w 1520"/>
                <a:gd name="T75" fmla="*/ 1181 h 2982"/>
                <a:gd name="T76" fmla="*/ 57 w 1520"/>
                <a:gd name="T77" fmla="*/ 869 h 2982"/>
                <a:gd name="T78" fmla="*/ 215 w 1520"/>
                <a:gd name="T79" fmla="*/ 460 h 2982"/>
                <a:gd name="T80" fmla="*/ 673 w 1520"/>
                <a:gd name="T81" fmla="*/ 275 h 2982"/>
                <a:gd name="T82" fmla="*/ 673 w 1520"/>
                <a:gd name="T83" fmla="*/ 122 h 2982"/>
                <a:gd name="T84" fmla="*/ 764 w 1520"/>
                <a:gd name="T85" fmla="*/ 0 h 2982"/>
                <a:gd name="T86" fmla="*/ 857 w 1520"/>
                <a:gd name="T87" fmla="*/ 119 h 2982"/>
                <a:gd name="T88" fmla="*/ 673 w 1520"/>
                <a:gd name="T89" fmla="*/ 1112 h 2982"/>
                <a:gd name="T90" fmla="*/ 673 w 1520"/>
                <a:gd name="T91" fmla="*/ 557 h 2982"/>
                <a:gd name="T92" fmla="*/ 483 w 1520"/>
                <a:gd name="T93" fmla="*/ 653 h 2982"/>
                <a:gd name="T94" fmla="*/ 415 w 1520"/>
                <a:gd name="T95" fmla="*/ 832 h 2982"/>
                <a:gd name="T96" fmla="*/ 479 w 1520"/>
                <a:gd name="T97" fmla="*/ 1005 h 2982"/>
                <a:gd name="T98" fmla="*/ 673 w 1520"/>
                <a:gd name="T99" fmla="*/ 1112 h 2982"/>
                <a:gd name="T100" fmla="*/ 857 w 1520"/>
                <a:gd name="T101" fmla="*/ 1542 h 2982"/>
                <a:gd name="T102" fmla="*/ 857 w 1520"/>
                <a:gd name="T103" fmla="*/ 2175 h 2982"/>
                <a:gd name="T104" fmla="*/ 1083 w 1520"/>
                <a:gd name="T105" fmla="*/ 2058 h 2982"/>
                <a:gd name="T106" fmla="*/ 1162 w 1520"/>
                <a:gd name="T107" fmla="*/ 1853 h 2982"/>
                <a:gd name="T108" fmla="*/ 1085 w 1520"/>
                <a:gd name="T109" fmla="*/ 1658 h 2982"/>
                <a:gd name="T110" fmla="*/ 857 w 1520"/>
                <a:gd name="T111" fmla="*/ 1542 h 2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20" h="2982">
                  <a:moveTo>
                    <a:pt x="857" y="119"/>
                  </a:moveTo>
                  <a:cubicBezTo>
                    <a:pt x="857" y="275"/>
                    <a:pt x="857" y="275"/>
                    <a:pt x="857" y="275"/>
                  </a:cubicBezTo>
                  <a:cubicBezTo>
                    <a:pt x="960" y="286"/>
                    <a:pt x="1049" y="307"/>
                    <a:pt x="1122" y="339"/>
                  </a:cubicBezTo>
                  <a:cubicBezTo>
                    <a:pt x="1196" y="371"/>
                    <a:pt x="1261" y="419"/>
                    <a:pt x="1316" y="484"/>
                  </a:cubicBezTo>
                  <a:cubicBezTo>
                    <a:pt x="1359" y="533"/>
                    <a:pt x="1393" y="583"/>
                    <a:pt x="1416" y="636"/>
                  </a:cubicBezTo>
                  <a:cubicBezTo>
                    <a:pt x="1440" y="688"/>
                    <a:pt x="1452" y="735"/>
                    <a:pt x="1452" y="779"/>
                  </a:cubicBezTo>
                  <a:cubicBezTo>
                    <a:pt x="1452" y="827"/>
                    <a:pt x="1434" y="869"/>
                    <a:pt x="1399" y="904"/>
                  </a:cubicBezTo>
                  <a:cubicBezTo>
                    <a:pt x="1364" y="939"/>
                    <a:pt x="1321" y="957"/>
                    <a:pt x="1271" y="957"/>
                  </a:cubicBezTo>
                  <a:cubicBezTo>
                    <a:pt x="1176" y="957"/>
                    <a:pt x="1115" y="906"/>
                    <a:pt x="1087" y="803"/>
                  </a:cubicBezTo>
                  <a:cubicBezTo>
                    <a:pt x="1055" y="683"/>
                    <a:pt x="978" y="603"/>
                    <a:pt x="857" y="563"/>
                  </a:cubicBezTo>
                  <a:cubicBezTo>
                    <a:pt x="857" y="1165"/>
                    <a:pt x="857" y="1165"/>
                    <a:pt x="857" y="1165"/>
                  </a:cubicBezTo>
                  <a:cubicBezTo>
                    <a:pt x="976" y="1198"/>
                    <a:pt x="1072" y="1228"/>
                    <a:pt x="1143" y="1255"/>
                  </a:cubicBezTo>
                  <a:cubicBezTo>
                    <a:pt x="1214" y="1282"/>
                    <a:pt x="1277" y="1321"/>
                    <a:pt x="1333" y="1372"/>
                  </a:cubicBezTo>
                  <a:cubicBezTo>
                    <a:pt x="1393" y="1425"/>
                    <a:pt x="1439" y="1489"/>
                    <a:pt x="1471" y="1562"/>
                  </a:cubicBezTo>
                  <a:cubicBezTo>
                    <a:pt x="1504" y="1636"/>
                    <a:pt x="1520" y="1717"/>
                    <a:pt x="1520" y="1805"/>
                  </a:cubicBezTo>
                  <a:cubicBezTo>
                    <a:pt x="1520" y="1915"/>
                    <a:pt x="1494" y="2018"/>
                    <a:pt x="1442" y="2114"/>
                  </a:cubicBezTo>
                  <a:cubicBezTo>
                    <a:pt x="1391" y="2210"/>
                    <a:pt x="1315" y="2288"/>
                    <a:pt x="1214" y="2349"/>
                  </a:cubicBezTo>
                  <a:cubicBezTo>
                    <a:pt x="1114" y="2410"/>
                    <a:pt x="995" y="2446"/>
                    <a:pt x="857" y="2458"/>
                  </a:cubicBezTo>
                  <a:cubicBezTo>
                    <a:pt x="857" y="2818"/>
                    <a:pt x="857" y="2818"/>
                    <a:pt x="857" y="2818"/>
                  </a:cubicBezTo>
                  <a:cubicBezTo>
                    <a:pt x="857" y="2875"/>
                    <a:pt x="851" y="2916"/>
                    <a:pt x="840" y="2942"/>
                  </a:cubicBezTo>
                  <a:cubicBezTo>
                    <a:pt x="829" y="2969"/>
                    <a:pt x="805" y="2982"/>
                    <a:pt x="767" y="2982"/>
                  </a:cubicBezTo>
                  <a:cubicBezTo>
                    <a:pt x="732" y="2982"/>
                    <a:pt x="708" y="2971"/>
                    <a:pt x="694" y="2950"/>
                  </a:cubicBezTo>
                  <a:cubicBezTo>
                    <a:pt x="680" y="2928"/>
                    <a:pt x="673" y="2896"/>
                    <a:pt x="673" y="2851"/>
                  </a:cubicBezTo>
                  <a:cubicBezTo>
                    <a:pt x="673" y="2461"/>
                    <a:pt x="673" y="2461"/>
                    <a:pt x="673" y="2461"/>
                  </a:cubicBezTo>
                  <a:cubicBezTo>
                    <a:pt x="560" y="2448"/>
                    <a:pt x="461" y="2421"/>
                    <a:pt x="377" y="2381"/>
                  </a:cubicBezTo>
                  <a:cubicBezTo>
                    <a:pt x="293" y="2340"/>
                    <a:pt x="222" y="2290"/>
                    <a:pt x="166" y="2230"/>
                  </a:cubicBezTo>
                  <a:cubicBezTo>
                    <a:pt x="109" y="2169"/>
                    <a:pt x="68" y="2107"/>
                    <a:pt x="41" y="2042"/>
                  </a:cubicBezTo>
                  <a:cubicBezTo>
                    <a:pt x="14" y="1976"/>
                    <a:pt x="0" y="1913"/>
                    <a:pt x="0" y="1850"/>
                  </a:cubicBezTo>
                  <a:cubicBezTo>
                    <a:pt x="0" y="1803"/>
                    <a:pt x="18" y="1762"/>
                    <a:pt x="54" y="1725"/>
                  </a:cubicBezTo>
                  <a:cubicBezTo>
                    <a:pt x="91" y="1687"/>
                    <a:pt x="136" y="1669"/>
                    <a:pt x="190" y="1669"/>
                  </a:cubicBezTo>
                  <a:cubicBezTo>
                    <a:pt x="233" y="1669"/>
                    <a:pt x="270" y="1679"/>
                    <a:pt x="300" y="1699"/>
                  </a:cubicBezTo>
                  <a:cubicBezTo>
                    <a:pt x="330" y="1720"/>
                    <a:pt x="350" y="1748"/>
                    <a:pt x="362" y="1785"/>
                  </a:cubicBezTo>
                  <a:cubicBezTo>
                    <a:pt x="388" y="1864"/>
                    <a:pt x="411" y="1924"/>
                    <a:pt x="430" y="1966"/>
                  </a:cubicBezTo>
                  <a:cubicBezTo>
                    <a:pt x="449" y="2008"/>
                    <a:pt x="478" y="2047"/>
                    <a:pt x="517" y="2081"/>
                  </a:cubicBezTo>
                  <a:cubicBezTo>
                    <a:pt x="557" y="2116"/>
                    <a:pt x="608" y="2143"/>
                    <a:pt x="673" y="2161"/>
                  </a:cubicBezTo>
                  <a:cubicBezTo>
                    <a:pt x="673" y="1488"/>
                    <a:pt x="673" y="1488"/>
                    <a:pt x="673" y="1488"/>
                  </a:cubicBezTo>
                  <a:cubicBezTo>
                    <a:pt x="544" y="1452"/>
                    <a:pt x="436" y="1412"/>
                    <a:pt x="349" y="1369"/>
                  </a:cubicBezTo>
                  <a:cubicBezTo>
                    <a:pt x="262" y="1325"/>
                    <a:pt x="192" y="1262"/>
                    <a:pt x="138" y="1181"/>
                  </a:cubicBezTo>
                  <a:cubicBezTo>
                    <a:pt x="84" y="1100"/>
                    <a:pt x="57" y="996"/>
                    <a:pt x="57" y="869"/>
                  </a:cubicBezTo>
                  <a:cubicBezTo>
                    <a:pt x="57" y="703"/>
                    <a:pt x="109" y="567"/>
                    <a:pt x="215" y="460"/>
                  </a:cubicBezTo>
                  <a:cubicBezTo>
                    <a:pt x="321" y="354"/>
                    <a:pt x="473" y="293"/>
                    <a:pt x="673" y="275"/>
                  </a:cubicBezTo>
                  <a:cubicBezTo>
                    <a:pt x="673" y="122"/>
                    <a:pt x="673" y="122"/>
                    <a:pt x="673" y="122"/>
                  </a:cubicBezTo>
                  <a:cubicBezTo>
                    <a:pt x="673" y="41"/>
                    <a:pt x="703" y="0"/>
                    <a:pt x="764" y="0"/>
                  </a:cubicBezTo>
                  <a:cubicBezTo>
                    <a:pt x="826" y="0"/>
                    <a:pt x="857" y="40"/>
                    <a:pt x="857" y="119"/>
                  </a:cubicBezTo>
                  <a:close/>
                  <a:moveTo>
                    <a:pt x="673" y="1112"/>
                  </a:moveTo>
                  <a:cubicBezTo>
                    <a:pt x="673" y="557"/>
                    <a:pt x="673" y="557"/>
                    <a:pt x="673" y="557"/>
                  </a:cubicBezTo>
                  <a:cubicBezTo>
                    <a:pt x="592" y="582"/>
                    <a:pt x="529" y="613"/>
                    <a:pt x="483" y="653"/>
                  </a:cubicBezTo>
                  <a:cubicBezTo>
                    <a:pt x="438" y="692"/>
                    <a:pt x="415" y="752"/>
                    <a:pt x="415" y="832"/>
                  </a:cubicBezTo>
                  <a:cubicBezTo>
                    <a:pt x="415" y="909"/>
                    <a:pt x="437" y="966"/>
                    <a:pt x="479" y="1005"/>
                  </a:cubicBezTo>
                  <a:cubicBezTo>
                    <a:pt x="522" y="1044"/>
                    <a:pt x="586" y="1080"/>
                    <a:pt x="673" y="1112"/>
                  </a:cubicBezTo>
                  <a:close/>
                  <a:moveTo>
                    <a:pt x="857" y="1542"/>
                  </a:moveTo>
                  <a:cubicBezTo>
                    <a:pt x="857" y="2175"/>
                    <a:pt x="857" y="2175"/>
                    <a:pt x="857" y="2175"/>
                  </a:cubicBezTo>
                  <a:cubicBezTo>
                    <a:pt x="954" y="2156"/>
                    <a:pt x="1030" y="2117"/>
                    <a:pt x="1083" y="2058"/>
                  </a:cubicBezTo>
                  <a:cubicBezTo>
                    <a:pt x="1136" y="1999"/>
                    <a:pt x="1162" y="1931"/>
                    <a:pt x="1162" y="1853"/>
                  </a:cubicBezTo>
                  <a:cubicBezTo>
                    <a:pt x="1162" y="1769"/>
                    <a:pt x="1136" y="1704"/>
                    <a:pt x="1085" y="1658"/>
                  </a:cubicBezTo>
                  <a:cubicBezTo>
                    <a:pt x="1033" y="1612"/>
                    <a:pt x="957" y="1573"/>
                    <a:pt x="857" y="154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grpSp>
        <p:nvGrpSpPr>
          <p:cNvPr id="54" name="Group 5"/>
          <p:cNvGrpSpPr>
            <a:grpSpLocks noChangeAspect="1"/>
          </p:cNvGrpSpPr>
          <p:nvPr/>
        </p:nvGrpSpPr>
        <p:grpSpPr bwMode="auto">
          <a:xfrm>
            <a:off x="7952488" y="3965934"/>
            <a:ext cx="404996" cy="404281"/>
            <a:chOff x="-2812" y="2641"/>
            <a:chExt cx="2835" cy="2830"/>
          </a:xfrm>
        </p:grpSpPr>
        <p:sp>
          <p:nvSpPr>
            <p:cNvPr id="77" name="Oval 6"/>
            <p:cNvSpPr>
              <a:spLocks noChangeArrowheads="1"/>
            </p:cNvSpPr>
            <p:nvPr/>
          </p:nvSpPr>
          <p:spPr bwMode="auto">
            <a:xfrm>
              <a:off x="-2812" y="2641"/>
              <a:ext cx="2835" cy="2830"/>
            </a:xfrm>
            <a:prstGeom prst="ellipse">
              <a:avLst/>
            </a:prstGeom>
            <a:solidFill>
              <a:srgbClr val="EA47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78" name="Freeform 7"/>
            <p:cNvSpPr>
              <a:spLocks noEditPoints="1"/>
            </p:cNvSpPr>
            <p:nvPr/>
          </p:nvSpPr>
          <p:spPr bwMode="auto">
            <a:xfrm>
              <a:off x="-1596" y="3063"/>
              <a:ext cx="400" cy="2005"/>
            </a:xfrm>
            <a:custGeom>
              <a:avLst/>
              <a:gdLst>
                <a:gd name="T0" fmla="*/ 80 w 587"/>
                <a:gd name="T1" fmla="*/ 1665 h 2945"/>
                <a:gd name="T2" fmla="*/ 18 w 587"/>
                <a:gd name="T3" fmla="*/ 733 h 2945"/>
                <a:gd name="T4" fmla="*/ 0 w 587"/>
                <a:gd name="T5" fmla="*/ 342 h 2945"/>
                <a:gd name="T6" fmla="*/ 85 w 587"/>
                <a:gd name="T7" fmla="*/ 91 h 2945"/>
                <a:gd name="T8" fmla="*/ 307 w 587"/>
                <a:gd name="T9" fmla="*/ 0 h 2945"/>
                <a:gd name="T10" fmla="*/ 531 w 587"/>
                <a:gd name="T11" fmla="*/ 116 h 2945"/>
                <a:gd name="T12" fmla="*/ 587 w 587"/>
                <a:gd name="T13" fmla="*/ 449 h 2945"/>
                <a:gd name="T14" fmla="*/ 574 w 587"/>
                <a:gd name="T15" fmla="*/ 710 h 2945"/>
                <a:gd name="T16" fmla="*/ 490 w 587"/>
                <a:gd name="T17" fmla="*/ 1669 h 2945"/>
                <a:gd name="T18" fmla="*/ 432 w 587"/>
                <a:gd name="T19" fmla="*/ 1932 h 2945"/>
                <a:gd name="T20" fmla="*/ 284 w 587"/>
                <a:gd name="T21" fmla="*/ 2023 h 2945"/>
                <a:gd name="T22" fmla="*/ 138 w 587"/>
                <a:gd name="T23" fmla="*/ 1935 h 2945"/>
                <a:gd name="T24" fmla="*/ 80 w 587"/>
                <a:gd name="T25" fmla="*/ 1665 h 2945"/>
                <a:gd name="T26" fmla="*/ 296 w 587"/>
                <a:gd name="T27" fmla="*/ 2945 h 2945"/>
                <a:gd name="T28" fmla="*/ 89 w 587"/>
                <a:gd name="T29" fmla="*/ 2868 h 2945"/>
                <a:gd name="T30" fmla="*/ 0 w 587"/>
                <a:gd name="T31" fmla="*/ 2653 h 2945"/>
                <a:gd name="T32" fmla="*/ 85 w 587"/>
                <a:gd name="T33" fmla="*/ 2448 h 2945"/>
                <a:gd name="T34" fmla="*/ 292 w 587"/>
                <a:gd name="T35" fmla="*/ 2363 h 2945"/>
                <a:gd name="T36" fmla="*/ 501 w 587"/>
                <a:gd name="T37" fmla="*/ 2448 h 2945"/>
                <a:gd name="T38" fmla="*/ 587 w 587"/>
                <a:gd name="T39" fmla="*/ 2653 h 2945"/>
                <a:gd name="T40" fmla="*/ 500 w 587"/>
                <a:gd name="T41" fmla="*/ 2867 h 2945"/>
                <a:gd name="T42" fmla="*/ 296 w 587"/>
                <a:gd name="T43" fmla="*/ 2945 h 2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7" h="2945">
                  <a:moveTo>
                    <a:pt x="80" y="1665"/>
                  </a:moveTo>
                  <a:cubicBezTo>
                    <a:pt x="18" y="733"/>
                    <a:pt x="18" y="733"/>
                    <a:pt x="18" y="733"/>
                  </a:cubicBezTo>
                  <a:cubicBezTo>
                    <a:pt x="6" y="552"/>
                    <a:pt x="0" y="422"/>
                    <a:pt x="0" y="342"/>
                  </a:cubicBezTo>
                  <a:cubicBezTo>
                    <a:pt x="0" y="235"/>
                    <a:pt x="28" y="151"/>
                    <a:pt x="85" y="91"/>
                  </a:cubicBezTo>
                  <a:cubicBezTo>
                    <a:pt x="141" y="30"/>
                    <a:pt x="215" y="0"/>
                    <a:pt x="307" y="0"/>
                  </a:cubicBezTo>
                  <a:cubicBezTo>
                    <a:pt x="419" y="0"/>
                    <a:pt x="493" y="39"/>
                    <a:pt x="531" y="116"/>
                  </a:cubicBezTo>
                  <a:cubicBezTo>
                    <a:pt x="569" y="193"/>
                    <a:pt x="587" y="304"/>
                    <a:pt x="587" y="449"/>
                  </a:cubicBezTo>
                  <a:cubicBezTo>
                    <a:pt x="587" y="535"/>
                    <a:pt x="583" y="622"/>
                    <a:pt x="574" y="710"/>
                  </a:cubicBezTo>
                  <a:cubicBezTo>
                    <a:pt x="490" y="1669"/>
                    <a:pt x="490" y="1669"/>
                    <a:pt x="490" y="1669"/>
                  </a:cubicBezTo>
                  <a:cubicBezTo>
                    <a:pt x="481" y="1783"/>
                    <a:pt x="462" y="1871"/>
                    <a:pt x="432" y="1932"/>
                  </a:cubicBezTo>
                  <a:cubicBezTo>
                    <a:pt x="402" y="1993"/>
                    <a:pt x="353" y="2023"/>
                    <a:pt x="284" y="2023"/>
                  </a:cubicBezTo>
                  <a:cubicBezTo>
                    <a:pt x="214" y="2023"/>
                    <a:pt x="165" y="1994"/>
                    <a:pt x="138" y="1935"/>
                  </a:cubicBezTo>
                  <a:cubicBezTo>
                    <a:pt x="111" y="1876"/>
                    <a:pt x="91" y="1786"/>
                    <a:pt x="80" y="1665"/>
                  </a:cubicBezTo>
                  <a:close/>
                  <a:moveTo>
                    <a:pt x="296" y="2945"/>
                  </a:moveTo>
                  <a:cubicBezTo>
                    <a:pt x="217" y="2945"/>
                    <a:pt x="148" y="2919"/>
                    <a:pt x="89" y="2868"/>
                  </a:cubicBezTo>
                  <a:cubicBezTo>
                    <a:pt x="30" y="2817"/>
                    <a:pt x="0" y="2745"/>
                    <a:pt x="0" y="2653"/>
                  </a:cubicBezTo>
                  <a:cubicBezTo>
                    <a:pt x="0" y="2573"/>
                    <a:pt x="28" y="2504"/>
                    <a:pt x="85" y="2448"/>
                  </a:cubicBezTo>
                  <a:cubicBezTo>
                    <a:pt x="141" y="2392"/>
                    <a:pt x="210" y="2363"/>
                    <a:pt x="292" y="2363"/>
                  </a:cubicBezTo>
                  <a:cubicBezTo>
                    <a:pt x="373" y="2363"/>
                    <a:pt x="443" y="2392"/>
                    <a:pt x="501" y="2448"/>
                  </a:cubicBezTo>
                  <a:cubicBezTo>
                    <a:pt x="559" y="2504"/>
                    <a:pt x="587" y="2573"/>
                    <a:pt x="587" y="2653"/>
                  </a:cubicBezTo>
                  <a:cubicBezTo>
                    <a:pt x="587" y="2744"/>
                    <a:pt x="558" y="2815"/>
                    <a:pt x="500" y="2867"/>
                  </a:cubicBezTo>
                  <a:cubicBezTo>
                    <a:pt x="442" y="2919"/>
                    <a:pt x="373" y="2945"/>
                    <a:pt x="296" y="2945"/>
                  </a:cubicBezTo>
                  <a:close/>
                </a:path>
              </a:pathLst>
            </a:custGeom>
            <a:solidFill>
              <a:srgbClr val="FFFFFF"/>
            </a:solidFill>
            <a:ln w="17463" cap="flat">
              <a:solidFill>
                <a:srgbClr val="FFFFFF"/>
              </a:solidFill>
              <a:prstDash val="solid"/>
              <a:miter lim="800000"/>
              <a:headEnd/>
              <a:tailEnd/>
            </a:ln>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grpSp>
        <p:nvGrpSpPr>
          <p:cNvPr id="55" name="Group 11"/>
          <p:cNvGrpSpPr>
            <a:grpSpLocks noChangeAspect="1"/>
          </p:cNvGrpSpPr>
          <p:nvPr/>
        </p:nvGrpSpPr>
        <p:grpSpPr bwMode="auto">
          <a:xfrm>
            <a:off x="8343248" y="1904065"/>
            <a:ext cx="457086" cy="456317"/>
            <a:chOff x="-7908" y="473"/>
            <a:chExt cx="8326" cy="8312"/>
          </a:xfrm>
        </p:grpSpPr>
        <p:sp>
          <p:nvSpPr>
            <p:cNvPr id="86" name="Oval 12"/>
            <p:cNvSpPr>
              <a:spLocks noChangeArrowheads="1"/>
            </p:cNvSpPr>
            <p:nvPr/>
          </p:nvSpPr>
          <p:spPr bwMode="auto">
            <a:xfrm>
              <a:off x="-7908" y="473"/>
              <a:ext cx="8326" cy="8312"/>
            </a:xfrm>
            <a:prstGeom prst="ellipse">
              <a:avLst/>
            </a:prstGeom>
            <a:solidFill>
              <a:srgbClr val="EA47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87" name="Freeform 13"/>
            <p:cNvSpPr>
              <a:spLocks noEditPoints="1"/>
            </p:cNvSpPr>
            <p:nvPr/>
          </p:nvSpPr>
          <p:spPr bwMode="auto">
            <a:xfrm>
              <a:off x="-5324" y="1815"/>
              <a:ext cx="3044" cy="5964"/>
            </a:xfrm>
            <a:custGeom>
              <a:avLst/>
              <a:gdLst>
                <a:gd name="T0" fmla="*/ 857 w 1520"/>
                <a:gd name="T1" fmla="*/ 119 h 2982"/>
                <a:gd name="T2" fmla="*/ 857 w 1520"/>
                <a:gd name="T3" fmla="*/ 275 h 2982"/>
                <a:gd name="T4" fmla="*/ 1122 w 1520"/>
                <a:gd name="T5" fmla="*/ 339 h 2982"/>
                <a:gd name="T6" fmla="*/ 1316 w 1520"/>
                <a:gd name="T7" fmla="*/ 484 h 2982"/>
                <a:gd name="T8" fmla="*/ 1416 w 1520"/>
                <a:gd name="T9" fmla="*/ 636 h 2982"/>
                <a:gd name="T10" fmla="*/ 1452 w 1520"/>
                <a:gd name="T11" fmla="*/ 779 h 2982"/>
                <a:gd name="T12" fmla="*/ 1399 w 1520"/>
                <a:gd name="T13" fmla="*/ 904 h 2982"/>
                <a:gd name="T14" fmla="*/ 1271 w 1520"/>
                <a:gd name="T15" fmla="*/ 957 h 2982"/>
                <a:gd name="T16" fmla="*/ 1087 w 1520"/>
                <a:gd name="T17" fmla="*/ 803 h 2982"/>
                <a:gd name="T18" fmla="*/ 857 w 1520"/>
                <a:gd name="T19" fmla="*/ 563 h 2982"/>
                <a:gd name="T20" fmla="*/ 857 w 1520"/>
                <a:gd name="T21" fmla="*/ 1165 h 2982"/>
                <a:gd name="T22" fmla="*/ 1143 w 1520"/>
                <a:gd name="T23" fmla="*/ 1255 h 2982"/>
                <a:gd name="T24" fmla="*/ 1333 w 1520"/>
                <a:gd name="T25" fmla="*/ 1372 h 2982"/>
                <a:gd name="T26" fmla="*/ 1471 w 1520"/>
                <a:gd name="T27" fmla="*/ 1562 h 2982"/>
                <a:gd name="T28" fmla="*/ 1520 w 1520"/>
                <a:gd name="T29" fmla="*/ 1805 h 2982"/>
                <a:gd name="T30" fmla="*/ 1442 w 1520"/>
                <a:gd name="T31" fmla="*/ 2114 h 2982"/>
                <a:gd name="T32" fmla="*/ 1214 w 1520"/>
                <a:gd name="T33" fmla="*/ 2349 h 2982"/>
                <a:gd name="T34" fmla="*/ 857 w 1520"/>
                <a:gd name="T35" fmla="*/ 2458 h 2982"/>
                <a:gd name="T36" fmla="*/ 857 w 1520"/>
                <a:gd name="T37" fmla="*/ 2818 h 2982"/>
                <a:gd name="T38" fmla="*/ 840 w 1520"/>
                <a:gd name="T39" fmla="*/ 2942 h 2982"/>
                <a:gd name="T40" fmla="*/ 767 w 1520"/>
                <a:gd name="T41" fmla="*/ 2982 h 2982"/>
                <a:gd name="T42" fmla="*/ 694 w 1520"/>
                <a:gd name="T43" fmla="*/ 2950 h 2982"/>
                <a:gd name="T44" fmla="*/ 673 w 1520"/>
                <a:gd name="T45" fmla="*/ 2851 h 2982"/>
                <a:gd name="T46" fmla="*/ 673 w 1520"/>
                <a:gd name="T47" fmla="*/ 2461 h 2982"/>
                <a:gd name="T48" fmla="*/ 377 w 1520"/>
                <a:gd name="T49" fmla="*/ 2381 h 2982"/>
                <a:gd name="T50" fmla="*/ 166 w 1520"/>
                <a:gd name="T51" fmla="*/ 2230 h 2982"/>
                <a:gd name="T52" fmla="*/ 41 w 1520"/>
                <a:gd name="T53" fmla="*/ 2042 h 2982"/>
                <a:gd name="T54" fmla="*/ 0 w 1520"/>
                <a:gd name="T55" fmla="*/ 1850 h 2982"/>
                <a:gd name="T56" fmla="*/ 54 w 1520"/>
                <a:gd name="T57" fmla="*/ 1725 h 2982"/>
                <a:gd name="T58" fmla="*/ 190 w 1520"/>
                <a:gd name="T59" fmla="*/ 1669 h 2982"/>
                <a:gd name="T60" fmla="*/ 300 w 1520"/>
                <a:gd name="T61" fmla="*/ 1699 h 2982"/>
                <a:gd name="T62" fmla="*/ 362 w 1520"/>
                <a:gd name="T63" fmla="*/ 1785 h 2982"/>
                <a:gd name="T64" fmla="*/ 430 w 1520"/>
                <a:gd name="T65" fmla="*/ 1966 h 2982"/>
                <a:gd name="T66" fmla="*/ 517 w 1520"/>
                <a:gd name="T67" fmla="*/ 2081 h 2982"/>
                <a:gd name="T68" fmla="*/ 673 w 1520"/>
                <a:gd name="T69" fmla="*/ 2161 h 2982"/>
                <a:gd name="T70" fmla="*/ 673 w 1520"/>
                <a:gd name="T71" fmla="*/ 1488 h 2982"/>
                <a:gd name="T72" fmla="*/ 349 w 1520"/>
                <a:gd name="T73" fmla="*/ 1369 h 2982"/>
                <a:gd name="T74" fmla="*/ 138 w 1520"/>
                <a:gd name="T75" fmla="*/ 1181 h 2982"/>
                <a:gd name="T76" fmla="*/ 57 w 1520"/>
                <a:gd name="T77" fmla="*/ 869 h 2982"/>
                <a:gd name="T78" fmla="*/ 215 w 1520"/>
                <a:gd name="T79" fmla="*/ 460 h 2982"/>
                <a:gd name="T80" fmla="*/ 673 w 1520"/>
                <a:gd name="T81" fmla="*/ 275 h 2982"/>
                <a:gd name="T82" fmla="*/ 673 w 1520"/>
                <a:gd name="T83" fmla="*/ 122 h 2982"/>
                <a:gd name="T84" fmla="*/ 764 w 1520"/>
                <a:gd name="T85" fmla="*/ 0 h 2982"/>
                <a:gd name="T86" fmla="*/ 857 w 1520"/>
                <a:gd name="T87" fmla="*/ 119 h 2982"/>
                <a:gd name="T88" fmla="*/ 673 w 1520"/>
                <a:gd name="T89" fmla="*/ 1112 h 2982"/>
                <a:gd name="T90" fmla="*/ 673 w 1520"/>
                <a:gd name="T91" fmla="*/ 557 h 2982"/>
                <a:gd name="T92" fmla="*/ 483 w 1520"/>
                <a:gd name="T93" fmla="*/ 653 h 2982"/>
                <a:gd name="T94" fmla="*/ 415 w 1520"/>
                <a:gd name="T95" fmla="*/ 832 h 2982"/>
                <a:gd name="T96" fmla="*/ 479 w 1520"/>
                <a:gd name="T97" fmla="*/ 1005 h 2982"/>
                <a:gd name="T98" fmla="*/ 673 w 1520"/>
                <a:gd name="T99" fmla="*/ 1112 h 2982"/>
                <a:gd name="T100" fmla="*/ 857 w 1520"/>
                <a:gd name="T101" fmla="*/ 1542 h 2982"/>
                <a:gd name="T102" fmla="*/ 857 w 1520"/>
                <a:gd name="T103" fmla="*/ 2175 h 2982"/>
                <a:gd name="T104" fmla="*/ 1083 w 1520"/>
                <a:gd name="T105" fmla="*/ 2058 h 2982"/>
                <a:gd name="T106" fmla="*/ 1162 w 1520"/>
                <a:gd name="T107" fmla="*/ 1853 h 2982"/>
                <a:gd name="T108" fmla="*/ 1085 w 1520"/>
                <a:gd name="T109" fmla="*/ 1658 h 2982"/>
                <a:gd name="T110" fmla="*/ 857 w 1520"/>
                <a:gd name="T111" fmla="*/ 1542 h 2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20" h="2982">
                  <a:moveTo>
                    <a:pt x="857" y="119"/>
                  </a:moveTo>
                  <a:cubicBezTo>
                    <a:pt x="857" y="275"/>
                    <a:pt x="857" y="275"/>
                    <a:pt x="857" y="275"/>
                  </a:cubicBezTo>
                  <a:cubicBezTo>
                    <a:pt x="960" y="286"/>
                    <a:pt x="1049" y="307"/>
                    <a:pt x="1122" y="339"/>
                  </a:cubicBezTo>
                  <a:cubicBezTo>
                    <a:pt x="1196" y="371"/>
                    <a:pt x="1261" y="419"/>
                    <a:pt x="1316" y="484"/>
                  </a:cubicBezTo>
                  <a:cubicBezTo>
                    <a:pt x="1359" y="533"/>
                    <a:pt x="1393" y="583"/>
                    <a:pt x="1416" y="636"/>
                  </a:cubicBezTo>
                  <a:cubicBezTo>
                    <a:pt x="1440" y="688"/>
                    <a:pt x="1452" y="735"/>
                    <a:pt x="1452" y="779"/>
                  </a:cubicBezTo>
                  <a:cubicBezTo>
                    <a:pt x="1452" y="827"/>
                    <a:pt x="1434" y="869"/>
                    <a:pt x="1399" y="904"/>
                  </a:cubicBezTo>
                  <a:cubicBezTo>
                    <a:pt x="1364" y="939"/>
                    <a:pt x="1321" y="957"/>
                    <a:pt x="1271" y="957"/>
                  </a:cubicBezTo>
                  <a:cubicBezTo>
                    <a:pt x="1176" y="957"/>
                    <a:pt x="1115" y="906"/>
                    <a:pt x="1087" y="803"/>
                  </a:cubicBezTo>
                  <a:cubicBezTo>
                    <a:pt x="1055" y="683"/>
                    <a:pt x="978" y="603"/>
                    <a:pt x="857" y="563"/>
                  </a:cubicBezTo>
                  <a:cubicBezTo>
                    <a:pt x="857" y="1165"/>
                    <a:pt x="857" y="1165"/>
                    <a:pt x="857" y="1165"/>
                  </a:cubicBezTo>
                  <a:cubicBezTo>
                    <a:pt x="976" y="1198"/>
                    <a:pt x="1072" y="1228"/>
                    <a:pt x="1143" y="1255"/>
                  </a:cubicBezTo>
                  <a:cubicBezTo>
                    <a:pt x="1214" y="1282"/>
                    <a:pt x="1277" y="1321"/>
                    <a:pt x="1333" y="1372"/>
                  </a:cubicBezTo>
                  <a:cubicBezTo>
                    <a:pt x="1393" y="1425"/>
                    <a:pt x="1439" y="1489"/>
                    <a:pt x="1471" y="1562"/>
                  </a:cubicBezTo>
                  <a:cubicBezTo>
                    <a:pt x="1504" y="1636"/>
                    <a:pt x="1520" y="1717"/>
                    <a:pt x="1520" y="1805"/>
                  </a:cubicBezTo>
                  <a:cubicBezTo>
                    <a:pt x="1520" y="1915"/>
                    <a:pt x="1494" y="2018"/>
                    <a:pt x="1442" y="2114"/>
                  </a:cubicBezTo>
                  <a:cubicBezTo>
                    <a:pt x="1391" y="2210"/>
                    <a:pt x="1315" y="2288"/>
                    <a:pt x="1214" y="2349"/>
                  </a:cubicBezTo>
                  <a:cubicBezTo>
                    <a:pt x="1114" y="2410"/>
                    <a:pt x="995" y="2446"/>
                    <a:pt x="857" y="2458"/>
                  </a:cubicBezTo>
                  <a:cubicBezTo>
                    <a:pt x="857" y="2818"/>
                    <a:pt x="857" y="2818"/>
                    <a:pt x="857" y="2818"/>
                  </a:cubicBezTo>
                  <a:cubicBezTo>
                    <a:pt x="857" y="2875"/>
                    <a:pt x="851" y="2916"/>
                    <a:pt x="840" y="2942"/>
                  </a:cubicBezTo>
                  <a:cubicBezTo>
                    <a:pt x="829" y="2969"/>
                    <a:pt x="805" y="2982"/>
                    <a:pt x="767" y="2982"/>
                  </a:cubicBezTo>
                  <a:cubicBezTo>
                    <a:pt x="732" y="2982"/>
                    <a:pt x="708" y="2971"/>
                    <a:pt x="694" y="2950"/>
                  </a:cubicBezTo>
                  <a:cubicBezTo>
                    <a:pt x="680" y="2928"/>
                    <a:pt x="673" y="2896"/>
                    <a:pt x="673" y="2851"/>
                  </a:cubicBezTo>
                  <a:cubicBezTo>
                    <a:pt x="673" y="2461"/>
                    <a:pt x="673" y="2461"/>
                    <a:pt x="673" y="2461"/>
                  </a:cubicBezTo>
                  <a:cubicBezTo>
                    <a:pt x="560" y="2448"/>
                    <a:pt x="461" y="2421"/>
                    <a:pt x="377" y="2381"/>
                  </a:cubicBezTo>
                  <a:cubicBezTo>
                    <a:pt x="293" y="2340"/>
                    <a:pt x="222" y="2290"/>
                    <a:pt x="166" y="2230"/>
                  </a:cubicBezTo>
                  <a:cubicBezTo>
                    <a:pt x="109" y="2169"/>
                    <a:pt x="68" y="2107"/>
                    <a:pt x="41" y="2042"/>
                  </a:cubicBezTo>
                  <a:cubicBezTo>
                    <a:pt x="14" y="1976"/>
                    <a:pt x="0" y="1913"/>
                    <a:pt x="0" y="1850"/>
                  </a:cubicBezTo>
                  <a:cubicBezTo>
                    <a:pt x="0" y="1803"/>
                    <a:pt x="18" y="1762"/>
                    <a:pt x="54" y="1725"/>
                  </a:cubicBezTo>
                  <a:cubicBezTo>
                    <a:pt x="91" y="1687"/>
                    <a:pt x="136" y="1669"/>
                    <a:pt x="190" y="1669"/>
                  </a:cubicBezTo>
                  <a:cubicBezTo>
                    <a:pt x="233" y="1669"/>
                    <a:pt x="270" y="1679"/>
                    <a:pt x="300" y="1699"/>
                  </a:cubicBezTo>
                  <a:cubicBezTo>
                    <a:pt x="330" y="1720"/>
                    <a:pt x="350" y="1748"/>
                    <a:pt x="362" y="1785"/>
                  </a:cubicBezTo>
                  <a:cubicBezTo>
                    <a:pt x="388" y="1864"/>
                    <a:pt x="411" y="1924"/>
                    <a:pt x="430" y="1966"/>
                  </a:cubicBezTo>
                  <a:cubicBezTo>
                    <a:pt x="449" y="2008"/>
                    <a:pt x="478" y="2047"/>
                    <a:pt x="517" y="2081"/>
                  </a:cubicBezTo>
                  <a:cubicBezTo>
                    <a:pt x="557" y="2116"/>
                    <a:pt x="608" y="2143"/>
                    <a:pt x="673" y="2161"/>
                  </a:cubicBezTo>
                  <a:cubicBezTo>
                    <a:pt x="673" y="1488"/>
                    <a:pt x="673" y="1488"/>
                    <a:pt x="673" y="1488"/>
                  </a:cubicBezTo>
                  <a:cubicBezTo>
                    <a:pt x="544" y="1452"/>
                    <a:pt x="436" y="1412"/>
                    <a:pt x="349" y="1369"/>
                  </a:cubicBezTo>
                  <a:cubicBezTo>
                    <a:pt x="262" y="1325"/>
                    <a:pt x="192" y="1262"/>
                    <a:pt x="138" y="1181"/>
                  </a:cubicBezTo>
                  <a:cubicBezTo>
                    <a:pt x="84" y="1100"/>
                    <a:pt x="57" y="996"/>
                    <a:pt x="57" y="869"/>
                  </a:cubicBezTo>
                  <a:cubicBezTo>
                    <a:pt x="57" y="703"/>
                    <a:pt x="109" y="567"/>
                    <a:pt x="215" y="460"/>
                  </a:cubicBezTo>
                  <a:cubicBezTo>
                    <a:pt x="321" y="354"/>
                    <a:pt x="473" y="293"/>
                    <a:pt x="673" y="275"/>
                  </a:cubicBezTo>
                  <a:cubicBezTo>
                    <a:pt x="673" y="122"/>
                    <a:pt x="673" y="122"/>
                    <a:pt x="673" y="122"/>
                  </a:cubicBezTo>
                  <a:cubicBezTo>
                    <a:pt x="673" y="41"/>
                    <a:pt x="703" y="0"/>
                    <a:pt x="764" y="0"/>
                  </a:cubicBezTo>
                  <a:cubicBezTo>
                    <a:pt x="826" y="0"/>
                    <a:pt x="857" y="40"/>
                    <a:pt x="857" y="119"/>
                  </a:cubicBezTo>
                  <a:close/>
                  <a:moveTo>
                    <a:pt x="673" y="1112"/>
                  </a:moveTo>
                  <a:cubicBezTo>
                    <a:pt x="673" y="557"/>
                    <a:pt x="673" y="557"/>
                    <a:pt x="673" y="557"/>
                  </a:cubicBezTo>
                  <a:cubicBezTo>
                    <a:pt x="592" y="582"/>
                    <a:pt x="529" y="613"/>
                    <a:pt x="483" y="653"/>
                  </a:cubicBezTo>
                  <a:cubicBezTo>
                    <a:pt x="438" y="692"/>
                    <a:pt x="415" y="752"/>
                    <a:pt x="415" y="832"/>
                  </a:cubicBezTo>
                  <a:cubicBezTo>
                    <a:pt x="415" y="909"/>
                    <a:pt x="437" y="966"/>
                    <a:pt x="479" y="1005"/>
                  </a:cubicBezTo>
                  <a:cubicBezTo>
                    <a:pt x="522" y="1044"/>
                    <a:pt x="586" y="1080"/>
                    <a:pt x="673" y="1112"/>
                  </a:cubicBezTo>
                  <a:close/>
                  <a:moveTo>
                    <a:pt x="857" y="1542"/>
                  </a:moveTo>
                  <a:cubicBezTo>
                    <a:pt x="857" y="2175"/>
                    <a:pt x="857" y="2175"/>
                    <a:pt x="857" y="2175"/>
                  </a:cubicBezTo>
                  <a:cubicBezTo>
                    <a:pt x="954" y="2156"/>
                    <a:pt x="1030" y="2117"/>
                    <a:pt x="1083" y="2058"/>
                  </a:cubicBezTo>
                  <a:cubicBezTo>
                    <a:pt x="1136" y="1999"/>
                    <a:pt x="1162" y="1931"/>
                    <a:pt x="1162" y="1853"/>
                  </a:cubicBezTo>
                  <a:cubicBezTo>
                    <a:pt x="1162" y="1769"/>
                    <a:pt x="1136" y="1704"/>
                    <a:pt x="1085" y="1658"/>
                  </a:cubicBezTo>
                  <a:cubicBezTo>
                    <a:pt x="1033" y="1612"/>
                    <a:pt x="957" y="1573"/>
                    <a:pt x="857" y="154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grpSp>
        <p:nvGrpSpPr>
          <p:cNvPr id="56" name="Group 11"/>
          <p:cNvGrpSpPr>
            <a:grpSpLocks noChangeAspect="1"/>
          </p:cNvGrpSpPr>
          <p:nvPr/>
        </p:nvGrpSpPr>
        <p:grpSpPr bwMode="auto">
          <a:xfrm>
            <a:off x="2787858" y="2895056"/>
            <a:ext cx="438988" cy="438249"/>
            <a:chOff x="-7908" y="473"/>
            <a:chExt cx="8326" cy="8312"/>
          </a:xfrm>
        </p:grpSpPr>
        <p:sp>
          <p:nvSpPr>
            <p:cNvPr id="89" name="Oval 12"/>
            <p:cNvSpPr>
              <a:spLocks noChangeArrowheads="1"/>
            </p:cNvSpPr>
            <p:nvPr/>
          </p:nvSpPr>
          <p:spPr bwMode="auto">
            <a:xfrm>
              <a:off x="-7908" y="473"/>
              <a:ext cx="8326" cy="8312"/>
            </a:xfrm>
            <a:prstGeom prst="ellipse">
              <a:avLst/>
            </a:prstGeom>
            <a:solidFill>
              <a:srgbClr val="EA47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90" name="Freeform 13"/>
            <p:cNvSpPr>
              <a:spLocks noEditPoints="1"/>
            </p:cNvSpPr>
            <p:nvPr/>
          </p:nvSpPr>
          <p:spPr bwMode="auto">
            <a:xfrm>
              <a:off x="-5324" y="1815"/>
              <a:ext cx="3044" cy="5964"/>
            </a:xfrm>
            <a:custGeom>
              <a:avLst/>
              <a:gdLst>
                <a:gd name="T0" fmla="*/ 857 w 1520"/>
                <a:gd name="T1" fmla="*/ 119 h 2982"/>
                <a:gd name="T2" fmla="*/ 857 w 1520"/>
                <a:gd name="T3" fmla="*/ 275 h 2982"/>
                <a:gd name="T4" fmla="*/ 1122 w 1520"/>
                <a:gd name="T5" fmla="*/ 339 h 2982"/>
                <a:gd name="T6" fmla="*/ 1316 w 1520"/>
                <a:gd name="T7" fmla="*/ 484 h 2982"/>
                <a:gd name="T8" fmla="*/ 1416 w 1520"/>
                <a:gd name="T9" fmla="*/ 636 h 2982"/>
                <a:gd name="T10" fmla="*/ 1452 w 1520"/>
                <a:gd name="T11" fmla="*/ 779 h 2982"/>
                <a:gd name="T12" fmla="*/ 1399 w 1520"/>
                <a:gd name="T13" fmla="*/ 904 h 2982"/>
                <a:gd name="T14" fmla="*/ 1271 w 1520"/>
                <a:gd name="T15" fmla="*/ 957 h 2982"/>
                <a:gd name="T16" fmla="*/ 1087 w 1520"/>
                <a:gd name="T17" fmla="*/ 803 h 2982"/>
                <a:gd name="T18" fmla="*/ 857 w 1520"/>
                <a:gd name="T19" fmla="*/ 563 h 2982"/>
                <a:gd name="T20" fmla="*/ 857 w 1520"/>
                <a:gd name="T21" fmla="*/ 1165 h 2982"/>
                <a:gd name="T22" fmla="*/ 1143 w 1520"/>
                <a:gd name="T23" fmla="*/ 1255 h 2982"/>
                <a:gd name="T24" fmla="*/ 1333 w 1520"/>
                <a:gd name="T25" fmla="*/ 1372 h 2982"/>
                <a:gd name="T26" fmla="*/ 1471 w 1520"/>
                <a:gd name="T27" fmla="*/ 1562 h 2982"/>
                <a:gd name="T28" fmla="*/ 1520 w 1520"/>
                <a:gd name="T29" fmla="*/ 1805 h 2982"/>
                <a:gd name="T30" fmla="*/ 1442 w 1520"/>
                <a:gd name="T31" fmla="*/ 2114 h 2982"/>
                <a:gd name="T32" fmla="*/ 1214 w 1520"/>
                <a:gd name="T33" fmla="*/ 2349 h 2982"/>
                <a:gd name="T34" fmla="*/ 857 w 1520"/>
                <a:gd name="T35" fmla="*/ 2458 h 2982"/>
                <a:gd name="T36" fmla="*/ 857 w 1520"/>
                <a:gd name="T37" fmla="*/ 2818 h 2982"/>
                <a:gd name="T38" fmla="*/ 840 w 1520"/>
                <a:gd name="T39" fmla="*/ 2942 h 2982"/>
                <a:gd name="T40" fmla="*/ 767 w 1520"/>
                <a:gd name="T41" fmla="*/ 2982 h 2982"/>
                <a:gd name="T42" fmla="*/ 694 w 1520"/>
                <a:gd name="T43" fmla="*/ 2950 h 2982"/>
                <a:gd name="T44" fmla="*/ 673 w 1520"/>
                <a:gd name="T45" fmla="*/ 2851 h 2982"/>
                <a:gd name="T46" fmla="*/ 673 w 1520"/>
                <a:gd name="T47" fmla="*/ 2461 h 2982"/>
                <a:gd name="T48" fmla="*/ 377 w 1520"/>
                <a:gd name="T49" fmla="*/ 2381 h 2982"/>
                <a:gd name="T50" fmla="*/ 166 w 1520"/>
                <a:gd name="T51" fmla="*/ 2230 h 2982"/>
                <a:gd name="T52" fmla="*/ 41 w 1520"/>
                <a:gd name="T53" fmla="*/ 2042 h 2982"/>
                <a:gd name="T54" fmla="*/ 0 w 1520"/>
                <a:gd name="T55" fmla="*/ 1850 h 2982"/>
                <a:gd name="T56" fmla="*/ 54 w 1520"/>
                <a:gd name="T57" fmla="*/ 1725 h 2982"/>
                <a:gd name="T58" fmla="*/ 190 w 1520"/>
                <a:gd name="T59" fmla="*/ 1669 h 2982"/>
                <a:gd name="T60" fmla="*/ 300 w 1520"/>
                <a:gd name="T61" fmla="*/ 1699 h 2982"/>
                <a:gd name="T62" fmla="*/ 362 w 1520"/>
                <a:gd name="T63" fmla="*/ 1785 h 2982"/>
                <a:gd name="T64" fmla="*/ 430 w 1520"/>
                <a:gd name="T65" fmla="*/ 1966 h 2982"/>
                <a:gd name="T66" fmla="*/ 517 w 1520"/>
                <a:gd name="T67" fmla="*/ 2081 h 2982"/>
                <a:gd name="T68" fmla="*/ 673 w 1520"/>
                <a:gd name="T69" fmla="*/ 2161 h 2982"/>
                <a:gd name="T70" fmla="*/ 673 w 1520"/>
                <a:gd name="T71" fmla="*/ 1488 h 2982"/>
                <a:gd name="T72" fmla="*/ 349 w 1520"/>
                <a:gd name="T73" fmla="*/ 1369 h 2982"/>
                <a:gd name="T74" fmla="*/ 138 w 1520"/>
                <a:gd name="T75" fmla="*/ 1181 h 2982"/>
                <a:gd name="T76" fmla="*/ 57 w 1520"/>
                <a:gd name="T77" fmla="*/ 869 h 2982"/>
                <a:gd name="T78" fmla="*/ 215 w 1520"/>
                <a:gd name="T79" fmla="*/ 460 h 2982"/>
                <a:gd name="T80" fmla="*/ 673 w 1520"/>
                <a:gd name="T81" fmla="*/ 275 h 2982"/>
                <a:gd name="T82" fmla="*/ 673 w 1520"/>
                <a:gd name="T83" fmla="*/ 122 h 2982"/>
                <a:gd name="T84" fmla="*/ 764 w 1520"/>
                <a:gd name="T85" fmla="*/ 0 h 2982"/>
                <a:gd name="T86" fmla="*/ 857 w 1520"/>
                <a:gd name="T87" fmla="*/ 119 h 2982"/>
                <a:gd name="T88" fmla="*/ 673 w 1520"/>
                <a:gd name="T89" fmla="*/ 1112 h 2982"/>
                <a:gd name="T90" fmla="*/ 673 w 1520"/>
                <a:gd name="T91" fmla="*/ 557 h 2982"/>
                <a:gd name="T92" fmla="*/ 483 w 1520"/>
                <a:gd name="T93" fmla="*/ 653 h 2982"/>
                <a:gd name="T94" fmla="*/ 415 w 1520"/>
                <a:gd name="T95" fmla="*/ 832 h 2982"/>
                <a:gd name="T96" fmla="*/ 479 w 1520"/>
                <a:gd name="T97" fmla="*/ 1005 h 2982"/>
                <a:gd name="T98" fmla="*/ 673 w 1520"/>
                <a:gd name="T99" fmla="*/ 1112 h 2982"/>
                <a:gd name="T100" fmla="*/ 857 w 1520"/>
                <a:gd name="T101" fmla="*/ 1542 h 2982"/>
                <a:gd name="T102" fmla="*/ 857 w 1520"/>
                <a:gd name="T103" fmla="*/ 2175 h 2982"/>
                <a:gd name="T104" fmla="*/ 1083 w 1520"/>
                <a:gd name="T105" fmla="*/ 2058 h 2982"/>
                <a:gd name="T106" fmla="*/ 1162 w 1520"/>
                <a:gd name="T107" fmla="*/ 1853 h 2982"/>
                <a:gd name="T108" fmla="*/ 1085 w 1520"/>
                <a:gd name="T109" fmla="*/ 1658 h 2982"/>
                <a:gd name="T110" fmla="*/ 857 w 1520"/>
                <a:gd name="T111" fmla="*/ 1542 h 2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20" h="2982">
                  <a:moveTo>
                    <a:pt x="857" y="119"/>
                  </a:moveTo>
                  <a:cubicBezTo>
                    <a:pt x="857" y="275"/>
                    <a:pt x="857" y="275"/>
                    <a:pt x="857" y="275"/>
                  </a:cubicBezTo>
                  <a:cubicBezTo>
                    <a:pt x="960" y="286"/>
                    <a:pt x="1049" y="307"/>
                    <a:pt x="1122" y="339"/>
                  </a:cubicBezTo>
                  <a:cubicBezTo>
                    <a:pt x="1196" y="371"/>
                    <a:pt x="1261" y="419"/>
                    <a:pt x="1316" y="484"/>
                  </a:cubicBezTo>
                  <a:cubicBezTo>
                    <a:pt x="1359" y="533"/>
                    <a:pt x="1393" y="583"/>
                    <a:pt x="1416" y="636"/>
                  </a:cubicBezTo>
                  <a:cubicBezTo>
                    <a:pt x="1440" y="688"/>
                    <a:pt x="1452" y="735"/>
                    <a:pt x="1452" y="779"/>
                  </a:cubicBezTo>
                  <a:cubicBezTo>
                    <a:pt x="1452" y="827"/>
                    <a:pt x="1434" y="869"/>
                    <a:pt x="1399" y="904"/>
                  </a:cubicBezTo>
                  <a:cubicBezTo>
                    <a:pt x="1364" y="939"/>
                    <a:pt x="1321" y="957"/>
                    <a:pt x="1271" y="957"/>
                  </a:cubicBezTo>
                  <a:cubicBezTo>
                    <a:pt x="1176" y="957"/>
                    <a:pt x="1115" y="906"/>
                    <a:pt x="1087" y="803"/>
                  </a:cubicBezTo>
                  <a:cubicBezTo>
                    <a:pt x="1055" y="683"/>
                    <a:pt x="978" y="603"/>
                    <a:pt x="857" y="563"/>
                  </a:cubicBezTo>
                  <a:cubicBezTo>
                    <a:pt x="857" y="1165"/>
                    <a:pt x="857" y="1165"/>
                    <a:pt x="857" y="1165"/>
                  </a:cubicBezTo>
                  <a:cubicBezTo>
                    <a:pt x="976" y="1198"/>
                    <a:pt x="1072" y="1228"/>
                    <a:pt x="1143" y="1255"/>
                  </a:cubicBezTo>
                  <a:cubicBezTo>
                    <a:pt x="1214" y="1282"/>
                    <a:pt x="1277" y="1321"/>
                    <a:pt x="1333" y="1372"/>
                  </a:cubicBezTo>
                  <a:cubicBezTo>
                    <a:pt x="1393" y="1425"/>
                    <a:pt x="1439" y="1489"/>
                    <a:pt x="1471" y="1562"/>
                  </a:cubicBezTo>
                  <a:cubicBezTo>
                    <a:pt x="1504" y="1636"/>
                    <a:pt x="1520" y="1717"/>
                    <a:pt x="1520" y="1805"/>
                  </a:cubicBezTo>
                  <a:cubicBezTo>
                    <a:pt x="1520" y="1915"/>
                    <a:pt x="1494" y="2018"/>
                    <a:pt x="1442" y="2114"/>
                  </a:cubicBezTo>
                  <a:cubicBezTo>
                    <a:pt x="1391" y="2210"/>
                    <a:pt x="1315" y="2288"/>
                    <a:pt x="1214" y="2349"/>
                  </a:cubicBezTo>
                  <a:cubicBezTo>
                    <a:pt x="1114" y="2410"/>
                    <a:pt x="995" y="2446"/>
                    <a:pt x="857" y="2458"/>
                  </a:cubicBezTo>
                  <a:cubicBezTo>
                    <a:pt x="857" y="2818"/>
                    <a:pt x="857" y="2818"/>
                    <a:pt x="857" y="2818"/>
                  </a:cubicBezTo>
                  <a:cubicBezTo>
                    <a:pt x="857" y="2875"/>
                    <a:pt x="851" y="2916"/>
                    <a:pt x="840" y="2942"/>
                  </a:cubicBezTo>
                  <a:cubicBezTo>
                    <a:pt x="829" y="2969"/>
                    <a:pt x="805" y="2982"/>
                    <a:pt x="767" y="2982"/>
                  </a:cubicBezTo>
                  <a:cubicBezTo>
                    <a:pt x="732" y="2982"/>
                    <a:pt x="708" y="2971"/>
                    <a:pt x="694" y="2950"/>
                  </a:cubicBezTo>
                  <a:cubicBezTo>
                    <a:pt x="680" y="2928"/>
                    <a:pt x="673" y="2896"/>
                    <a:pt x="673" y="2851"/>
                  </a:cubicBezTo>
                  <a:cubicBezTo>
                    <a:pt x="673" y="2461"/>
                    <a:pt x="673" y="2461"/>
                    <a:pt x="673" y="2461"/>
                  </a:cubicBezTo>
                  <a:cubicBezTo>
                    <a:pt x="560" y="2448"/>
                    <a:pt x="461" y="2421"/>
                    <a:pt x="377" y="2381"/>
                  </a:cubicBezTo>
                  <a:cubicBezTo>
                    <a:pt x="293" y="2340"/>
                    <a:pt x="222" y="2290"/>
                    <a:pt x="166" y="2230"/>
                  </a:cubicBezTo>
                  <a:cubicBezTo>
                    <a:pt x="109" y="2169"/>
                    <a:pt x="68" y="2107"/>
                    <a:pt x="41" y="2042"/>
                  </a:cubicBezTo>
                  <a:cubicBezTo>
                    <a:pt x="14" y="1976"/>
                    <a:pt x="0" y="1913"/>
                    <a:pt x="0" y="1850"/>
                  </a:cubicBezTo>
                  <a:cubicBezTo>
                    <a:pt x="0" y="1803"/>
                    <a:pt x="18" y="1762"/>
                    <a:pt x="54" y="1725"/>
                  </a:cubicBezTo>
                  <a:cubicBezTo>
                    <a:pt x="91" y="1687"/>
                    <a:pt x="136" y="1669"/>
                    <a:pt x="190" y="1669"/>
                  </a:cubicBezTo>
                  <a:cubicBezTo>
                    <a:pt x="233" y="1669"/>
                    <a:pt x="270" y="1679"/>
                    <a:pt x="300" y="1699"/>
                  </a:cubicBezTo>
                  <a:cubicBezTo>
                    <a:pt x="330" y="1720"/>
                    <a:pt x="350" y="1748"/>
                    <a:pt x="362" y="1785"/>
                  </a:cubicBezTo>
                  <a:cubicBezTo>
                    <a:pt x="388" y="1864"/>
                    <a:pt x="411" y="1924"/>
                    <a:pt x="430" y="1966"/>
                  </a:cubicBezTo>
                  <a:cubicBezTo>
                    <a:pt x="449" y="2008"/>
                    <a:pt x="478" y="2047"/>
                    <a:pt x="517" y="2081"/>
                  </a:cubicBezTo>
                  <a:cubicBezTo>
                    <a:pt x="557" y="2116"/>
                    <a:pt x="608" y="2143"/>
                    <a:pt x="673" y="2161"/>
                  </a:cubicBezTo>
                  <a:cubicBezTo>
                    <a:pt x="673" y="1488"/>
                    <a:pt x="673" y="1488"/>
                    <a:pt x="673" y="1488"/>
                  </a:cubicBezTo>
                  <a:cubicBezTo>
                    <a:pt x="544" y="1452"/>
                    <a:pt x="436" y="1412"/>
                    <a:pt x="349" y="1369"/>
                  </a:cubicBezTo>
                  <a:cubicBezTo>
                    <a:pt x="262" y="1325"/>
                    <a:pt x="192" y="1262"/>
                    <a:pt x="138" y="1181"/>
                  </a:cubicBezTo>
                  <a:cubicBezTo>
                    <a:pt x="84" y="1100"/>
                    <a:pt x="57" y="996"/>
                    <a:pt x="57" y="869"/>
                  </a:cubicBezTo>
                  <a:cubicBezTo>
                    <a:pt x="57" y="703"/>
                    <a:pt x="109" y="567"/>
                    <a:pt x="215" y="460"/>
                  </a:cubicBezTo>
                  <a:cubicBezTo>
                    <a:pt x="321" y="354"/>
                    <a:pt x="473" y="293"/>
                    <a:pt x="673" y="275"/>
                  </a:cubicBezTo>
                  <a:cubicBezTo>
                    <a:pt x="673" y="122"/>
                    <a:pt x="673" y="122"/>
                    <a:pt x="673" y="122"/>
                  </a:cubicBezTo>
                  <a:cubicBezTo>
                    <a:pt x="673" y="41"/>
                    <a:pt x="703" y="0"/>
                    <a:pt x="764" y="0"/>
                  </a:cubicBezTo>
                  <a:cubicBezTo>
                    <a:pt x="826" y="0"/>
                    <a:pt x="857" y="40"/>
                    <a:pt x="857" y="119"/>
                  </a:cubicBezTo>
                  <a:close/>
                  <a:moveTo>
                    <a:pt x="673" y="1112"/>
                  </a:moveTo>
                  <a:cubicBezTo>
                    <a:pt x="673" y="557"/>
                    <a:pt x="673" y="557"/>
                    <a:pt x="673" y="557"/>
                  </a:cubicBezTo>
                  <a:cubicBezTo>
                    <a:pt x="592" y="582"/>
                    <a:pt x="529" y="613"/>
                    <a:pt x="483" y="653"/>
                  </a:cubicBezTo>
                  <a:cubicBezTo>
                    <a:pt x="438" y="692"/>
                    <a:pt x="415" y="752"/>
                    <a:pt x="415" y="832"/>
                  </a:cubicBezTo>
                  <a:cubicBezTo>
                    <a:pt x="415" y="909"/>
                    <a:pt x="437" y="966"/>
                    <a:pt x="479" y="1005"/>
                  </a:cubicBezTo>
                  <a:cubicBezTo>
                    <a:pt x="522" y="1044"/>
                    <a:pt x="586" y="1080"/>
                    <a:pt x="673" y="1112"/>
                  </a:cubicBezTo>
                  <a:close/>
                  <a:moveTo>
                    <a:pt x="857" y="1542"/>
                  </a:moveTo>
                  <a:cubicBezTo>
                    <a:pt x="857" y="2175"/>
                    <a:pt x="857" y="2175"/>
                    <a:pt x="857" y="2175"/>
                  </a:cubicBezTo>
                  <a:cubicBezTo>
                    <a:pt x="954" y="2156"/>
                    <a:pt x="1030" y="2117"/>
                    <a:pt x="1083" y="2058"/>
                  </a:cubicBezTo>
                  <a:cubicBezTo>
                    <a:pt x="1136" y="1999"/>
                    <a:pt x="1162" y="1931"/>
                    <a:pt x="1162" y="1853"/>
                  </a:cubicBezTo>
                  <a:cubicBezTo>
                    <a:pt x="1162" y="1769"/>
                    <a:pt x="1136" y="1704"/>
                    <a:pt x="1085" y="1658"/>
                  </a:cubicBezTo>
                  <a:cubicBezTo>
                    <a:pt x="1033" y="1612"/>
                    <a:pt x="957" y="1573"/>
                    <a:pt x="857" y="154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grpSp>
        <p:nvGrpSpPr>
          <p:cNvPr id="57" name="Group 17"/>
          <p:cNvGrpSpPr>
            <a:grpSpLocks noChangeAspect="1"/>
          </p:cNvGrpSpPr>
          <p:nvPr/>
        </p:nvGrpSpPr>
        <p:grpSpPr bwMode="auto">
          <a:xfrm>
            <a:off x="3786801" y="2951252"/>
            <a:ext cx="527095" cy="526209"/>
            <a:chOff x="-5241" y="578"/>
            <a:chExt cx="8326" cy="8312"/>
          </a:xfrm>
        </p:grpSpPr>
        <p:sp>
          <p:nvSpPr>
            <p:cNvPr id="100" name="Oval 18"/>
            <p:cNvSpPr>
              <a:spLocks noChangeArrowheads="1"/>
            </p:cNvSpPr>
            <p:nvPr/>
          </p:nvSpPr>
          <p:spPr bwMode="auto">
            <a:xfrm>
              <a:off x="-5241" y="578"/>
              <a:ext cx="8326" cy="8312"/>
            </a:xfrm>
            <a:prstGeom prst="ellipse">
              <a:avLst/>
            </a:prstGeom>
            <a:solidFill>
              <a:srgbClr val="EA47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01" name="Freeform 19"/>
            <p:cNvSpPr>
              <a:spLocks noEditPoints="1"/>
            </p:cNvSpPr>
            <p:nvPr/>
          </p:nvSpPr>
          <p:spPr bwMode="auto">
            <a:xfrm>
              <a:off x="-4822" y="3178"/>
              <a:ext cx="2347" cy="3064"/>
            </a:xfrm>
            <a:custGeom>
              <a:avLst/>
              <a:gdLst>
                <a:gd name="T0" fmla="*/ 702 w 1172"/>
                <a:gd name="T1" fmla="*/ 1378 h 1532"/>
                <a:gd name="T2" fmla="*/ 702 w 1172"/>
                <a:gd name="T3" fmla="*/ 1189 h 1532"/>
                <a:gd name="T4" fmla="*/ 193 w 1172"/>
                <a:gd name="T5" fmla="*/ 1189 h 1532"/>
                <a:gd name="T6" fmla="*/ 48 w 1172"/>
                <a:gd name="T7" fmla="*/ 1146 h 1532"/>
                <a:gd name="T8" fmla="*/ 0 w 1172"/>
                <a:gd name="T9" fmla="*/ 1027 h 1532"/>
                <a:gd name="T10" fmla="*/ 7 w 1172"/>
                <a:gd name="T11" fmla="*/ 988 h 1532"/>
                <a:gd name="T12" fmla="*/ 28 w 1172"/>
                <a:gd name="T13" fmla="*/ 946 h 1532"/>
                <a:gd name="T14" fmla="*/ 58 w 1172"/>
                <a:gd name="T15" fmla="*/ 904 h 1532"/>
                <a:gd name="T16" fmla="*/ 95 w 1172"/>
                <a:gd name="T17" fmla="*/ 855 h 1532"/>
                <a:gd name="T18" fmla="*/ 633 w 1172"/>
                <a:gd name="T19" fmla="*/ 135 h 1532"/>
                <a:gd name="T20" fmla="*/ 720 w 1172"/>
                <a:gd name="T21" fmla="*/ 32 h 1532"/>
                <a:gd name="T22" fmla="*/ 801 w 1172"/>
                <a:gd name="T23" fmla="*/ 0 h 1532"/>
                <a:gd name="T24" fmla="*/ 956 w 1172"/>
                <a:gd name="T25" fmla="*/ 177 h 1532"/>
                <a:gd name="T26" fmla="*/ 956 w 1172"/>
                <a:gd name="T27" fmla="*/ 962 h 1532"/>
                <a:gd name="T28" fmla="*/ 999 w 1172"/>
                <a:gd name="T29" fmla="*/ 962 h 1532"/>
                <a:gd name="T30" fmla="*/ 1125 w 1172"/>
                <a:gd name="T31" fmla="*/ 983 h 1532"/>
                <a:gd name="T32" fmla="*/ 1172 w 1172"/>
                <a:gd name="T33" fmla="*/ 1077 h 1532"/>
                <a:gd name="T34" fmla="*/ 1133 w 1172"/>
                <a:gd name="T35" fmla="*/ 1163 h 1532"/>
                <a:gd name="T36" fmla="*/ 1018 w 1172"/>
                <a:gd name="T37" fmla="*/ 1189 h 1532"/>
                <a:gd name="T38" fmla="*/ 956 w 1172"/>
                <a:gd name="T39" fmla="*/ 1189 h 1532"/>
                <a:gd name="T40" fmla="*/ 956 w 1172"/>
                <a:gd name="T41" fmla="*/ 1378 h 1532"/>
                <a:gd name="T42" fmla="*/ 921 w 1172"/>
                <a:gd name="T43" fmla="*/ 1494 h 1532"/>
                <a:gd name="T44" fmla="*/ 829 w 1172"/>
                <a:gd name="T45" fmla="*/ 1532 h 1532"/>
                <a:gd name="T46" fmla="*/ 737 w 1172"/>
                <a:gd name="T47" fmla="*/ 1493 h 1532"/>
                <a:gd name="T48" fmla="*/ 702 w 1172"/>
                <a:gd name="T49" fmla="*/ 1378 h 1532"/>
                <a:gd name="T50" fmla="*/ 266 w 1172"/>
                <a:gd name="T51" fmla="*/ 962 h 1532"/>
                <a:gd name="T52" fmla="*/ 702 w 1172"/>
                <a:gd name="T53" fmla="*/ 962 h 1532"/>
                <a:gd name="T54" fmla="*/ 702 w 1172"/>
                <a:gd name="T55" fmla="*/ 372 h 1532"/>
                <a:gd name="T56" fmla="*/ 266 w 1172"/>
                <a:gd name="T57" fmla="*/ 96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2" h="1532">
                  <a:moveTo>
                    <a:pt x="702" y="1378"/>
                  </a:moveTo>
                  <a:cubicBezTo>
                    <a:pt x="702" y="1189"/>
                    <a:pt x="702" y="1189"/>
                    <a:pt x="702" y="1189"/>
                  </a:cubicBezTo>
                  <a:cubicBezTo>
                    <a:pt x="193" y="1189"/>
                    <a:pt x="193" y="1189"/>
                    <a:pt x="193" y="1189"/>
                  </a:cubicBezTo>
                  <a:cubicBezTo>
                    <a:pt x="128" y="1189"/>
                    <a:pt x="80" y="1175"/>
                    <a:pt x="48" y="1146"/>
                  </a:cubicBezTo>
                  <a:cubicBezTo>
                    <a:pt x="16" y="1117"/>
                    <a:pt x="0" y="1077"/>
                    <a:pt x="0" y="1027"/>
                  </a:cubicBezTo>
                  <a:cubicBezTo>
                    <a:pt x="0" y="1014"/>
                    <a:pt x="2" y="1001"/>
                    <a:pt x="7" y="988"/>
                  </a:cubicBezTo>
                  <a:cubicBezTo>
                    <a:pt x="12" y="975"/>
                    <a:pt x="19" y="961"/>
                    <a:pt x="28" y="946"/>
                  </a:cubicBezTo>
                  <a:cubicBezTo>
                    <a:pt x="38" y="932"/>
                    <a:pt x="47" y="918"/>
                    <a:pt x="58" y="904"/>
                  </a:cubicBezTo>
                  <a:cubicBezTo>
                    <a:pt x="68" y="891"/>
                    <a:pt x="80" y="874"/>
                    <a:pt x="95" y="855"/>
                  </a:cubicBezTo>
                  <a:cubicBezTo>
                    <a:pt x="633" y="135"/>
                    <a:pt x="633" y="135"/>
                    <a:pt x="633" y="135"/>
                  </a:cubicBezTo>
                  <a:cubicBezTo>
                    <a:pt x="668" y="88"/>
                    <a:pt x="697" y="53"/>
                    <a:pt x="720" y="32"/>
                  </a:cubicBezTo>
                  <a:cubicBezTo>
                    <a:pt x="742" y="11"/>
                    <a:pt x="770" y="0"/>
                    <a:pt x="801" y="0"/>
                  </a:cubicBezTo>
                  <a:cubicBezTo>
                    <a:pt x="904" y="0"/>
                    <a:pt x="956" y="59"/>
                    <a:pt x="956" y="177"/>
                  </a:cubicBezTo>
                  <a:cubicBezTo>
                    <a:pt x="956" y="962"/>
                    <a:pt x="956" y="962"/>
                    <a:pt x="956" y="962"/>
                  </a:cubicBezTo>
                  <a:cubicBezTo>
                    <a:pt x="999" y="962"/>
                    <a:pt x="999" y="962"/>
                    <a:pt x="999" y="962"/>
                  </a:cubicBezTo>
                  <a:cubicBezTo>
                    <a:pt x="1051" y="962"/>
                    <a:pt x="1093" y="969"/>
                    <a:pt x="1125" y="983"/>
                  </a:cubicBezTo>
                  <a:cubicBezTo>
                    <a:pt x="1156" y="998"/>
                    <a:pt x="1172" y="1029"/>
                    <a:pt x="1172" y="1077"/>
                  </a:cubicBezTo>
                  <a:cubicBezTo>
                    <a:pt x="1172" y="1116"/>
                    <a:pt x="1159" y="1145"/>
                    <a:pt x="1133" y="1163"/>
                  </a:cubicBezTo>
                  <a:cubicBezTo>
                    <a:pt x="1108" y="1180"/>
                    <a:pt x="1069" y="1189"/>
                    <a:pt x="1018" y="1189"/>
                  </a:cubicBezTo>
                  <a:cubicBezTo>
                    <a:pt x="956" y="1189"/>
                    <a:pt x="956" y="1189"/>
                    <a:pt x="956" y="1189"/>
                  </a:cubicBezTo>
                  <a:cubicBezTo>
                    <a:pt x="956" y="1378"/>
                    <a:pt x="956" y="1378"/>
                    <a:pt x="956" y="1378"/>
                  </a:cubicBezTo>
                  <a:cubicBezTo>
                    <a:pt x="956" y="1430"/>
                    <a:pt x="944" y="1469"/>
                    <a:pt x="921" y="1494"/>
                  </a:cubicBezTo>
                  <a:cubicBezTo>
                    <a:pt x="898" y="1520"/>
                    <a:pt x="867" y="1532"/>
                    <a:pt x="829" y="1532"/>
                  </a:cubicBezTo>
                  <a:cubicBezTo>
                    <a:pt x="791" y="1532"/>
                    <a:pt x="760" y="1519"/>
                    <a:pt x="737" y="1493"/>
                  </a:cubicBezTo>
                  <a:cubicBezTo>
                    <a:pt x="714" y="1467"/>
                    <a:pt x="702" y="1429"/>
                    <a:pt x="702" y="1378"/>
                  </a:cubicBezTo>
                  <a:close/>
                  <a:moveTo>
                    <a:pt x="266" y="962"/>
                  </a:moveTo>
                  <a:cubicBezTo>
                    <a:pt x="702" y="962"/>
                    <a:pt x="702" y="962"/>
                    <a:pt x="702" y="962"/>
                  </a:cubicBezTo>
                  <a:cubicBezTo>
                    <a:pt x="702" y="372"/>
                    <a:pt x="702" y="372"/>
                    <a:pt x="702" y="372"/>
                  </a:cubicBezTo>
                  <a:lnTo>
                    <a:pt x="266" y="96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02" name="Freeform 20"/>
            <p:cNvSpPr>
              <a:spLocks noEditPoints="1"/>
            </p:cNvSpPr>
            <p:nvPr/>
          </p:nvSpPr>
          <p:spPr bwMode="auto">
            <a:xfrm>
              <a:off x="-2205" y="3194"/>
              <a:ext cx="2081" cy="3044"/>
            </a:xfrm>
            <a:custGeom>
              <a:avLst/>
              <a:gdLst>
                <a:gd name="T0" fmla="*/ 1039 w 1039"/>
                <a:gd name="T1" fmla="*/ 769 h 1522"/>
                <a:gd name="T2" fmla="*/ 1019 w 1039"/>
                <a:gd name="T3" fmla="*/ 1056 h 1522"/>
                <a:gd name="T4" fmla="*/ 944 w 1039"/>
                <a:gd name="T5" fmla="*/ 1273 h 1522"/>
                <a:gd name="T6" fmla="*/ 765 w 1039"/>
                <a:gd name="T7" fmla="*/ 1457 h 1522"/>
                <a:gd name="T8" fmla="*/ 522 w 1039"/>
                <a:gd name="T9" fmla="*/ 1522 h 1522"/>
                <a:gd name="T10" fmla="*/ 245 w 1039"/>
                <a:gd name="T11" fmla="*/ 1435 h 1522"/>
                <a:gd name="T12" fmla="*/ 61 w 1039"/>
                <a:gd name="T13" fmla="*/ 1194 h 1522"/>
                <a:gd name="T14" fmla="*/ 15 w 1039"/>
                <a:gd name="T15" fmla="*/ 1007 h 1522"/>
                <a:gd name="T16" fmla="*/ 0 w 1039"/>
                <a:gd name="T17" fmla="*/ 787 h 1522"/>
                <a:gd name="T18" fmla="*/ 16 w 1039"/>
                <a:gd name="T19" fmla="*/ 511 h 1522"/>
                <a:gd name="T20" fmla="*/ 67 w 1039"/>
                <a:gd name="T21" fmla="*/ 299 h 1522"/>
                <a:gd name="T22" fmla="*/ 241 w 1039"/>
                <a:gd name="T23" fmla="*/ 77 h 1522"/>
                <a:gd name="T24" fmla="*/ 513 w 1039"/>
                <a:gd name="T25" fmla="*/ 0 h 1522"/>
                <a:gd name="T26" fmla="*/ 703 w 1039"/>
                <a:gd name="T27" fmla="*/ 34 h 1522"/>
                <a:gd name="T28" fmla="*/ 853 w 1039"/>
                <a:gd name="T29" fmla="*/ 134 h 1522"/>
                <a:gd name="T30" fmla="*/ 962 w 1039"/>
                <a:gd name="T31" fmla="*/ 295 h 1522"/>
                <a:gd name="T32" fmla="*/ 1039 w 1039"/>
                <a:gd name="T33" fmla="*/ 769 h 1522"/>
                <a:gd name="T34" fmla="*/ 761 w 1039"/>
                <a:gd name="T35" fmla="*/ 749 h 1522"/>
                <a:gd name="T36" fmla="*/ 739 w 1039"/>
                <a:gd name="T37" fmla="*/ 445 h 1522"/>
                <a:gd name="T38" fmla="*/ 664 w 1039"/>
                <a:gd name="T39" fmla="*/ 267 h 1522"/>
                <a:gd name="T40" fmla="*/ 517 w 1039"/>
                <a:gd name="T41" fmla="*/ 206 h 1522"/>
                <a:gd name="T42" fmla="*/ 331 w 1039"/>
                <a:gd name="T43" fmla="*/ 341 h 1522"/>
                <a:gd name="T44" fmla="*/ 279 w 1039"/>
                <a:gd name="T45" fmla="*/ 757 h 1522"/>
                <a:gd name="T46" fmla="*/ 301 w 1039"/>
                <a:gd name="T47" fmla="*/ 1070 h 1522"/>
                <a:gd name="T48" fmla="*/ 376 w 1039"/>
                <a:gd name="T49" fmla="*/ 1254 h 1522"/>
                <a:gd name="T50" fmla="*/ 519 w 1039"/>
                <a:gd name="T51" fmla="*/ 1316 h 1522"/>
                <a:gd name="T52" fmla="*/ 666 w 1039"/>
                <a:gd name="T53" fmla="*/ 1251 h 1522"/>
                <a:gd name="T54" fmla="*/ 740 w 1039"/>
                <a:gd name="T55" fmla="*/ 1066 h 1522"/>
                <a:gd name="T56" fmla="*/ 761 w 1039"/>
                <a:gd name="T57" fmla="*/ 749 h 1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39" h="1522">
                  <a:moveTo>
                    <a:pt x="1039" y="769"/>
                  </a:moveTo>
                  <a:cubicBezTo>
                    <a:pt x="1039" y="880"/>
                    <a:pt x="1032" y="976"/>
                    <a:pt x="1019" y="1056"/>
                  </a:cubicBezTo>
                  <a:cubicBezTo>
                    <a:pt x="1005" y="1135"/>
                    <a:pt x="980" y="1208"/>
                    <a:pt x="944" y="1273"/>
                  </a:cubicBezTo>
                  <a:cubicBezTo>
                    <a:pt x="898" y="1353"/>
                    <a:pt x="838" y="1414"/>
                    <a:pt x="765" y="1457"/>
                  </a:cubicBezTo>
                  <a:cubicBezTo>
                    <a:pt x="692" y="1501"/>
                    <a:pt x="611" y="1522"/>
                    <a:pt x="522" y="1522"/>
                  </a:cubicBezTo>
                  <a:cubicBezTo>
                    <a:pt x="419" y="1522"/>
                    <a:pt x="326" y="1493"/>
                    <a:pt x="245" y="1435"/>
                  </a:cubicBezTo>
                  <a:cubicBezTo>
                    <a:pt x="163" y="1377"/>
                    <a:pt x="102" y="1296"/>
                    <a:pt x="61" y="1194"/>
                  </a:cubicBezTo>
                  <a:cubicBezTo>
                    <a:pt x="40" y="1137"/>
                    <a:pt x="24" y="1075"/>
                    <a:pt x="15" y="1007"/>
                  </a:cubicBezTo>
                  <a:cubicBezTo>
                    <a:pt x="5" y="939"/>
                    <a:pt x="0" y="866"/>
                    <a:pt x="0" y="787"/>
                  </a:cubicBezTo>
                  <a:cubicBezTo>
                    <a:pt x="0" y="684"/>
                    <a:pt x="5" y="592"/>
                    <a:pt x="16" y="511"/>
                  </a:cubicBezTo>
                  <a:cubicBezTo>
                    <a:pt x="27" y="429"/>
                    <a:pt x="44" y="358"/>
                    <a:pt x="67" y="299"/>
                  </a:cubicBezTo>
                  <a:cubicBezTo>
                    <a:pt x="107" y="202"/>
                    <a:pt x="165" y="128"/>
                    <a:pt x="241" y="77"/>
                  </a:cubicBezTo>
                  <a:cubicBezTo>
                    <a:pt x="317" y="26"/>
                    <a:pt x="408" y="0"/>
                    <a:pt x="513" y="0"/>
                  </a:cubicBezTo>
                  <a:cubicBezTo>
                    <a:pt x="583" y="0"/>
                    <a:pt x="646" y="11"/>
                    <a:pt x="703" y="34"/>
                  </a:cubicBezTo>
                  <a:cubicBezTo>
                    <a:pt x="760" y="57"/>
                    <a:pt x="810" y="90"/>
                    <a:pt x="853" y="134"/>
                  </a:cubicBezTo>
                  <a:cubicBezTo>
                    <a:pt x="896" y="177"/>
                    <a:pt x="932" y="231"/>
                    <a:pt x="962" y="295"/>
                  </a:cubicBezTo>
                  <a:cubicBezTo>
                    <a:pt x="1013" y="407"/>
                    <a:pt x="1039" y="565"/>
                    <a:pt x="1039" y="769"/>
                  </a:cubicBezTo>
                  <a:close/>
                  <a:moveTo>
                    <a:pt x="761" y="749"/>
                  </a:moveTo>
                  <a:cubicBezTo>
                    <a:pt x="761" y="625"/>
                    <a:pt x="754" y="524"/>
                    <a:pt x="739" y="445"/>
                  </a:cubicBezTo>
                  <a:cubicBezTo>
                    <a:pt x="724" y="366"/>
                    <a:pt x="699" y="307"/>
                    <a:pt x="664" y="267"/>
                  </a:cubicBezTo>
                  <a:cubicBezTo>
                    <a:pt x="628" y="226"/>
                    <a:pt x="580" y="206"/>
                    <a:pt x="517" y="206"/>
                  </a:cubicBezTo>
                  <a:cubicBezTo>
                    <a:pt x="428" y="206"/>
                    <a:pt x="366" y="251"/>
                    <a:pt x="331" y="341"/>
                  </a:cubicBezTo>
                  <a:cubicBezTo>
                    <a:pt x="296" y="431"/>
                    <a:pt x="279" y="570"/>
                    <a:pt x="279" y="757"/>
                  </a:cubicBezTo>
                  <a:cubicBezTo>
                    <a:pt x="279" y="884"/>
                    <a:pt x="286" y="989"/>
                    <a:pt x="301" y="1070"/>
                  </a:cubicBezTo>
                  <a:cubicBezTo>
                    <a:pt x="316" y="1151"/>
                    <a:pt x="341" y="1212"/>
                    <a:pt x="376" y="1254"/>
                  </a:cubicBezTo>
                  <a:cubicBezTo>
                    <a:pt x="412" y="1296"/>
                    <a:pt x="459" y="1316"/>
                    <a:pt x="519" y="1316"/>
                  </a:cubicBezTo>
                  <a:cubicBezTo>
                    <a:pt x="582" y="1316"/>
                    <a:pt x="630" y="1295"/>
                    <a:pt x="666" y="1251"/>
                  </a:cubicBezTo>
                  <a:cubicBezTo>
                    <a:pt x="701" y="1208"/>
                    <a:pt x="726" y="1146"/>
                    <a:pt x="740" y="1066"/>
                  </a:cubicBezTo>
                  <a:cubicBezTo>
                    <a:pt x="754" y="985"/>
                    <a:pt x="761" y="880"/>
                    <a:pt x="761" y="74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03" name="Freeform 21"/>
            <p:cNvSpPr>
              <a:spLocks noEditPoints="1"/>
            </p:cNvSpPr>
            <p:nvPr/>
          </p:nvSpPr>
          <p:spPr bwMode="auto">
            <a:xfrm>
              <a:off x="125" y="3178"/>
              <a:ext cx="2347" cy="3064"/>
            </a:xfrm>
            <a:custGeom>
              <a:avLst/>
              <a:gdLst>
                <a:gd name="T0" fmla="*/ 702 w 1172"/>
                <a:gd name="T1" fmla="*/ 1378 h 1532"/>
                <a:gd name="T2" fmla="*/ 702 w 1172"/>
                <a:gd name="T3" fmla="*/ 1189 h 1532"/>
                <a:gd name="T4" fmla="*/ 193 w 1172"/>
                <a:gd name="T5" fmla="*/ 1189 h 1532"/>
                <a:gd name="T6" fmla="*/ 48 w 1172"/>
                <a:gd name="T7" fmla="*/ 1146 h 1532"/>
                <a:gd name="T8" fmla="*/ 0 w 1172"/>
                <a:gd name="T9" fmla="*/ 1027 h 1532"/>
                <a:gd name="T10" fmla="*/ 7 w 1172"/>
                <a:gd name="T11" fmla="*/ 988 h 1532"/>
                <a:gd name="T12" fmla="*/ 28 w 1172"/>
                <a:gd name="T13" fmla="*/ 946 h 1532"/>
                <a:gd name="T14" fmla="*/ 58 w 1172"/>
                <a:gd name="T15" fmla="*/ 904 h 1532"/>
                <a:gd name="T16" fmla="*/ 95 w 1172"/>
                <a:gd name="T17" fmla="*/ 855 h 1532"/>
                <a:gd name="T18" fmla="*/ 633 w 1172"/>
                <a:gd name="T19" fmla="*/ 135 h 1532"/>
                <a:gd name="T20" fmla="*/ 720 w 1172"/>
                <a:gd name="T21" fmla="*/ 32 h 1532"/>
                <a:gd name="T22" fmla="*/ 802 w 1172"/>
                <a:gd name="T23" fmla="*/ 0 h 1532"/>
                <a:gd name="T24" fmla="*/ 956 w 1172"/>
                <a:gd name="T25" fmla="*/ 177 h 1532"/>
                <a:gd name="T26" fmla="*/ 956 w 1172"/>
                <a:gd name="T27" fmla="*/ 962 h 1532"/>
                <a:gd name="T28" fmla="*/ 1000 w 1172"/>
                <a:gd name="T29" fmla="*/ 962 h 1532"/>
                <a:gd name="T30" fmla="*/ 1125 w 1172"/>
                <a:gd name="T31" fmla="*/ 983 h 1532"/>
                <a:gd name="T32" fmla="*/ 1172 w 1172"/>
                <a:gd name="T33" fmla="*/ 1077 h 1532"/>
                <a:gd name="T34" fmla="*/ 1134 w 1172"/>
                <a:gd name="T35" fmla="*/ 1163 h 1532"/>
                <a:gd name="T36" fmla="*/ 1018 w 1172"/>
                <a:gd name="T37" fmla="*/ 1189 h 1532"/>
                <a:gd name="T38" fmla="*/ 956 w 1172"/>
                <a:gd name="T39" fmla="*/ 1189 h 1532"/>
                <a:gd name="T40" fmla="*/ 956 w 1172"/>
                <a:gd name="T41" fmla="*/ 1378 h 1532"/>
                <a:gd name="T42" fmla="*/ 921 w 1172"/>
                <a:gd name="T43" fmla="*/ 1494 h 1532"/>
                <a:gd name="T44" fmla="*/ 829 w 1172"/>
                <a:gd name="T45" fmla="*/ 1532 h 1532"/>
                <a:gd name="T46" fmla="*/ 737 w 1172"/>
                <a:gd name="T47" fmla="*/ 1493 h 1532"/>
                <a:gd name="T48" fmla="*/ 702 w 1172"/>
                <a:gd name="T49" fmla="*/ 1378 h 1532"/>
                <a:gd name="T50" fmla="*/ 266 w 1172"/>
                <a:gd name="T51" fmla="*/ 962 h 1532"/>
                <a:gd name="T52" fmla="*/ 702 w 1172"/>
                <a:gd name="T53" fmla="*/ 962 h 1532"/>
                <a:gd name="T54" fmla="*/ 702 w 1172"/>
                <a:gd name="T55" fmla="*/ 372 h 1532"/>
                <a:gd name="T56" fmla="*/ 266 w 1172"/>
                <a:gd name="T57" fmla="*/ 96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2" h="1532">
                  <a:moveTo>
                    <a:pt x="702" y="1378"/>
                  </a:moveTo>
                  <a:cubicBezTo>
                    <a:pt x="702" y="1189"/>
                    <a:pt x="702" y="1189"/>
                    <a:pt x="702" y="1189"/>
                  </a:cubicBezTo>
                  <a:cubicBezTo>
                    <a:pt x="193" y="1189"/>
                    <a:pt x="193" y="1189"/>
                    <a:pt x="193" y="1189"/>
                  </a:cubicBezTo>
                  <a:cubicBezTo>
                    <a:pt x="128" y="1189"/>
                    <a:pt x="80" y="1175"/>
                    <a:pt x="48" y="1146"/>
                  </a:cubicBezTo>
                  <a:cubicBezTo>
                    <a:pt x="16" y="1117"/>
                    <a:pt x="0" y="1077"/>
                    <a:pt x="0" y="1027"/>
                  </a:cubicBezTo>
                  <a:cubicBezTo>
                    <a:pt x="0" y="1014"/>
                    <a:pt x="2" y="1001"/>
                    <a:pt x="7" y="988"/>
                  </a:cubicBezTo>
                  <a:cubicBezTo>
                    <a:pt x="12" y="975"/>
                    <a:pt x="19" y="961"/>
                    <a:pt x="28" y="946"/>
                  </a:cubicBezTo>
                  <a:cubicBezTo>
                    <a:pt x="38" y="932"/>
                    <a:pt x="48" y="918"/>
                    <a:pt x="58" y="904"/>
                  </a:cubicBezTo>
                  <a:cubicBezTo>
                    <a:pt x="68" y="891"/>
                    <a:pt x="80" y="874"/>
                    <a:pt x="95" y="855"/>
                  </a:cubicBezTo>
                  <a:cubicBezTo>
                    <a:pt x="633" y="135"/>
                    <a:pt x="633" y="135"/>
                    <a:pt x="633" y="135"/>
                  </a:cubicBezTo>
                  <a:cubicBezTo>
                    <a:pt x="668" y="88"/>
                    <a:pt x="697" y="53"/>
                    <a:pt x="720" y="32"/>
                  </a:cubicBezTo>
                  <a:cubicBezTo>
                    <a:pt x="743" y="11"/>
                    <a:pt x="770" y="0"/>
                    <a:pt x="802" y="0"/>
                  </a:cubicBezTo>
                  <a:cubicBezTo>
                    <a:pt x="905" y="0"/>
                    <a:pt x="956" y="59"/>
                    <a:pt x="956" y="177"/>
                  </a:cubicBezTo>
                  <a:cubicBezTo>
                    <a:pt x="956" y="962"/>
                    <a:pt x="956" y="962"/>
                    <a:pt x="956" y="962"/>
                  </a:cubicBezTo>
                  <a:cubicBezTo>
                    <a:pt x="1000" y="962"/>
                    <a:pt x="1000" y="962"/>
                    <a:pt x="1000" y="962"/>
                  </a:cubicBezTo>
                  <a:cubicBezTo>
                    <a:pt x="1052" y="962"/>
                    <a:pt x="1093" y="969"/>
                    <a:pt x="1125" y="983"/>
                  </a:cubicBezTo>
                  <a:cubicBezTo>
                    <a:pt x="1156" y="998"/>
                    <a:pt x="1172" y="1029"/>
                    <a:pt x="1172" y="1077"/>
                  </a:cubicBezTo>
                  <a:cubicBezTo>
                    <a:pt x="1172" y="1116"/>
                    <a:pt x="1159" y="1145"/>
                    <a:pt x="1134" y="1163"/>
                  </a:cubicBezTo>
                  <a:cubicBezTo>
                    <a:pt x="1108" y="1180"/>
                    <a:pt x="1069" y="1189"/>
                    <a:pt x="1018" y="1189"/>
                  </a:cubicBezTo>
                  <a:cubicBezTo>
                    <a:pt x="956" y="1189"/>
                    <a:pt x="956" y="1189"/>
                    <a:pt x="956" y="1189"/>
                  </a:cubicBezTo>
                  <a:cubicBezTo>
                    <a:pt x="956" y="1378"/>
                    <a:pt x="956" y="1378"/>
                    <a:pt x="956" y="1378"/>
                  </a:cubicBezTo>
                  <a:cubicBezTo>
                    <a:pt x="956" y="1430"/>
                    <a:pt x="944" y="1469"/>
                    <a:pt x="921" y="1494"/>
                  </a:cubicBezTo>
                  <a:cubicBezTo>
                    <a:pt x="898" y="1520"/>
                    <a:pt x="868" y="1532"/>
                    <a:pt x="829" y="1532"/>
                  </a:cubicBezTo>
                  <a:cubicBezTo>
                    <a:pt x="791" y="1532"/>
                    <a:pt x="761" y="1519"/>
                    <a:pt x="737" y="1493"/>
                  </a:cubicBezTo>
                  <a:cubicBezTo>
                    <a:pt x="714" y="1467"/>
                    <a:pt x="702" y="1429"/>
                    <a:pt x="702" y="1378"/>
                  </a:cubicBezTo>
                  <a:close/>
                  <a:moveTo>
                    <a:pt x="266" y="962"/>
                  </a:moveTo>
                  <a:cubicBezTo>
                    <a:pt x="702" y="962"/>
                    <a:pt x="702" y="962"/>
                    <a:pt x="702" y="962"/>
                  </a:cubicBezTo>
                  <a:cubicBezTo>
                    <a:pt x="702" y="372"/>
                    <a:pt x="702" y="372"/>
                    <a:pt x="702" y="372"/>
                  </a:cubicBezTo>
                  <a:lnTo>
                    <a:pt x="266" y="96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grpSp>
        <p:nvGrpSpPr>
          <p:cNvPr id="58" name="Group 17"/>
          <p:cNvGrpSpPr>
            <a:grpSpLocks noChangeAspect="1"/>
          </p:cNvGrpSpPr>
          <p:nvPr/>
        </p:nvGrpSpPr>
        <p:grpSpPr bwMode="auto">
          <a:xfrm>
            <a:off x="6842682" y="1964540"/>
            <a:ext cx="1112853" cy="1110982"/>
            <a:chOff x="-5241" y="578"/>
            <a:chExt cx="8326" cy="8312"/>
          </a:xfrm>
        </p:grpSpPr>
        <p:sp>
          <p:nvSpPr>
            <p:cNvPr id="108" name="Oval 18"/>
            <p:cNvSpPr>
              <a:spLocks noChangeArrowheads="1"/>
            </p:cNvSpPr>
            <p:nvPr/>
          </p:nvSpPr>
          <p:spPr bwMode="auto">
            <a:xfrm>
              <a:off x="-5241" y="578"/>
              <a:ext cx="8326" cy="8312"/>
            </a:xfrm>
            <a:prstGeom prst="ellipse">
              <a:avLst/>
            </a:prstGeom>
            <a:solidFill>
              <a:srgbClr val="EA47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09" name="Freeform 19"/>
            <p:cNvSpPr>
              <a:spLocks noEditPoints="1"/>
            </p:cNvSpPr>
            <p:nvPr/>
          </p:nvSpPr>
          <p:spPr bwMode="auto">
            <a:xfrm>
              <a:off x="-4822" y="3178"/>
              <a:ext cx="2347" cy="3064"/>
            </a:xfrm>
            <a:custGeom>
              <a:avLst/>
              <a:gdLst>
                <a:gd name="T0" fmla="*/ 702 w 1172"/>
                <a:gd name="T1" fmla="*/ 1378 h 1532"/>
                <a:gd name="T2" fmla="*/ 702 w 1172"/>
                <a:gd name="T3" fmla="*/ 1189 h 1532"/>
                <a:gd name="T4" fmla="*/ 193 w 1172"/>
                <a:gd name="T5" fmla="*/ 1189 h 1532"/>
                <a:gd name="T6" fmla="*/ 48 w 1172"/>
                <a:gd name="T7" fmla="*/ 1146 h 1532"/>
                <a:gd name="T8" fmla="*/ 0 w 1172"/>
                <a:gd name="T9" fmla="*/ 1027 h 1532"/>
                <a:gd name="T10" fmla="*/ 7 w 1172"/>
                <a:gd name="T11" fmla="*/ 988 h 1532"/>
                <a:gd name="T12" fmla="*/ 28 w 1172"/>
                <a:gd name="T13" fmla="*/ 946 h 1532"/>
                <a:gd name="T14" fmla="*/ 58 w 1172"/>
                <a:gd name="T15" fmla="*/ 904 h 1532"/>
                <a:gd name="T16" fmla="*/ 95 w 1172"/>
                <a:gd name="T17" fmla="*/ 855 h 1532"/>
                <a:gd name="T18" fmla="*/ 633 w 1172"/>
                <a:gd name="T19" fmla="*/ 135 h 1532"/>
                <a:gd name="T20" fmla="*/ 720 w 1172"/>
                <a:gd name="T21" fmla="*/ 32 h 1532"/>
                <a:gd name="T22" fmla="*/ 801 w 1172"/>
                <a:gd name="T23" fmla="*/ 0 h 1532"/>
                <a:gd name="T24" fmla="*/ 956 w 1172"/>
                <a:gd name="T25" fmla="*/ 177 h 1532"/>
                <a:gd name="T26" fmla="*/ 956 w 1172"/>
                <a:gd name="T27" fmla="*/ 962 h 1532"/>
                <a:gd name="T28" fmla="*/ 999 w 1172"/>
                <a:gd name="T29" fmla="*/ 962 h 1532"/>
                <a:gd name="T30" fmla="*/ 1125 w 1172"/>
                <a:gd name="T31" fmla="*/ 983 h 1532"/>
                <a:gd name="T32" fmla="*/ 1172 w 1172"/>
                <a:gd name="T33" fmla="*/ 1077 h 1532"/>
                <a:gd name="T34" fmla="*/ 1133 w 1172"/>
                <a:gd name="T35" fmla="*/ 1163 h 1532"/>
                <a:gd name="T36" fmla="*/ 1018 w 1172"/>
                <a:gd name="T37" fmla="*/ 1189 h 1532"/>
                <a:gd name="T38" fmla="*/ 956 w 1172"/>
                <a:gd name="T39" fmla="*/ 1189 h 1532"/>
                <a:gd name="T40" fmla="*/ 956 w 1172"/>
                <a:gd name="T41" fmla="*/ 1378 h 1532"/>
                <a:gd name="T42" fmla="*/ 921 w 1172"/>
                <a:gd name="T43" fmla="*/ 1494 h 1532"/>
                <a:gd name="T44" fmla="*/ 829 w 1172"/>
                <a:gd name="T45" fmla="*/ 1532 h 1532"/>
                <a:gd name="T46" fmla="*/ 737 w 1172"/>
                <a:gd name="T47" fmla="*/ 1493 h 1532"/>
                <a:gd name="T48" fmla="*/ 702 w 1172"/>
                <a:gd name="T49" fmla="*/ 1378 h 1532"/>
                <a:gd name="T50" fmla="*/ 266 w 1172"/>
                <a:gd name="T51" fmla="*/ 962 h 1532"/>
                <a:gd name="T52" fmla="*/ 702 w 1172"/>
                <a:gd name="T53" fmla="*/ 962 h 1532"/>
                <a:gd name="T54" fmla="*/ 702 w 1172"/>
                <a:gd name="T55" fmla="*/ 372 h 1532"/>
                <a:gd name="T56" fmla="*/ 266 w 1172"/>
                <a:gd name="T57" fmla="*/ 96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2" h="1532">
                  <a:moveTo>
                    <a:pt x="702" y="1378"/>
                  </a:moveTo>
                  <a:cubicBezTo>
                    <a:pt x="702" y="1189"/>
                    <a:pt x="702" y="1189"/>
                    <a:pt x="702" y="1189"/>
                  </a:cubicBezTo>
                  <a:cubicBezTo>
                    <a:pt x="193" y="1189"/>
                    <a:pt x="193" y="1189"/>
                    <a:pt x="193" y="1189"/>
                  </a:cubicBezTo>
                  <a:cubicBezTo>
                    <a:pt x="128" y="1189"/>
                    <a:pt x="80" y="1175"/>
                    <a:pt x="48" y="1146"/>
                  </a:cubicBezTo>
                  <a:cubicBezTo>
                    <a:pt x="16" y="1117"/>
                    <a:pt x="0" y="1077"/>
                    <a:pt x="0" y="1027"/>
                  </a:cubicBezTo>
                  <a:cubicBezTo>
                    <a:pt x="0" y="1014"/>
                    <a:pt x="2" y="1001"/>
                    <a:pt x="7" y="988"/>
                  </a:cubicBezTo>
                  <a:cubicBezTo>
                    <a:pt x="12" y="975"/>
                    <a:pt x="19" y="961"/>
                    <a:pt x="28" y="946"/>
                  </a:cubicBezTo>
                  <a:cubicBezTo>
                    <a:pt x="38" y="932"/>
                    <a:pt x="47" y="918"/>
                    <a:pt x="58" y="904"/>
                  </a:cubicBezTo>
                  <a:cubicBezTo>
                    <a:pt x="68" y="891"/>
                    <a:pt x="80" y="874"/>
                    <a:pt x="95" y="855"/>
                  </a:cubicBezTo>
                  <a:cubicBezTo>
                    <a:pt x="633" y="135"/>
                    <a:pt x="633" y="135"/>
                    <a:pt x="633" y="135"/>
                  </a:cubicBezTo>
                  <a:cubicBezTo>
                    <a:pt x="668" y="88"/>
                    <a:pt x="697" y="53"/>
                    <a:pt x="720" y="32"/>
                  </a:cubicBezTo>
                  <a:cubicBezTo>
                    <a:pt x="742" y="11"/>
                    <a:pt x="770" y="0"/>
                    <a:pt x="801" y="0"/>
                  </a:cubicBezTo>
                  <a:cubicBezTo>
                    <a:pt x="904" y="0"/>
                    <a:pt x="956" y="59"/>
                    <a:pt x="956" y="177"/>
                  </a:cubicBezTo>
                  <a:cubicBezTo>
                    <a:pt x="956" y="962"/>
                    <a:pt x="956" y="962"/>
                    <a:pt x="956" y="962"/>
                  </a:cubicBezTo>
                  <a:cubicBezTo>
                    <a:pt x="999" y="962"/>
                    <a:pt x="999" y="962"/>
                    <a:pt x="999" y="962"/>
                  </a:cubicBezTo>
                  <a:cubicBezTo>
                    <a:pt x="1051" y="962"/>
                    <a:pt x="1093" y="969"/>
                    <a:pt x="1125" y="983"/>
                  </a:cubicBezTo>
                  <a:cubicBezTo>
                    <a:pt x="1156" y="998"/>
                    <a:pt x="1172" y="1029"/>
                    <a:pt x="1172" y="1077"/>
                  </a:cubicBezTo>
                  <a:cubicBezTo>
                    <a:pt x="1172" y="1116"/>
                    <a:pt x="1159" y="1145"/>
                    <a:pt x="1133" y="1163"/>
                  </a:cubicBezTo>
                  <a:cubicBezTo>
                    <a:pt x="1108" y="1180"/>
                    <a:pt x="1069" y="1189"/>
                    <a:pt x="1018" y="1189"/>
                  </a:cubicBezTo>
                  <a:cubicBezTo>
                    <a:pt x="956" y="1189"/>
                    <a:pt x="956" y="1189"/>
                    <a:pt x="956" y="1189"/>
                  </a:cubicBezTo>
                  <a:cubicBezTo>
                    <a:pt x="956" y="1378"/>
                    <a:pt x="956" y="1378"/>
                    <a:pt x="956" y="1378"/>
                  </a:cubicBezTo>
                  <a:cubicBezTo>
                    <a:pt x="956" y="1430"/>
                    <a:pt x="944" y="1469"/>
                    <a:pt x="921" y="1494"/>
                  </a:cubicBezTo>
                  <a:cubicBezTo>
                    <a:pt x="898" y="1520"/>
                    <a:pt x="867" y="1532"/>
                    <a:pt x="829" y="1532"/>
                  </a:cubicBezTo>
                  <a:cubicBezTo>
                    <a:pt x="791" y="1532"/>
                    <a:pt x="760" y="1519"/>
                    <a:pt x="737" y="1493"/>
                  </a:cubicBezTo>
                  <a:cubicBezTo>
                    <a:pt x="714" y="1467"/>
                    <a:pt x="702" y="1429"/>
                    <a:pt x="702" y="1378"/>
                  </a:cubicBezTo>
                  <a:close/>
                  <a:moveTo>
                    <a:pt x="266" y="962"/>
                  </a:moveTo>
                  <a:cubicBezTo>
                    <a:pt x="702" y="962"/>
                    <a:pt x="702" y="962"/>
                    <a:pt x="702" y="962"/>
                  </a:cubicBezTo>
                  <a:cubicBezTo>
                    <a:pt x="702" y="372"/>
                    <a:pt x="702" y="372"/>
                    <a:pt x="702" y="372"/>
                  </a:cubicBezTo>
                  <a:lnTo>
                    <a:pt x="266" y="96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10" name="Freeform 20"/>
            <p:cNvSpPr>
              <a:spLocks noEditPoints="1"/>
            </p:cNvSpPr>
            <p:nvPr/>
          </p:nvSpPr>
          <p:spPr bwMode="auto">
            <a:xfrm>
              <a:off x="-2205" y="3194"/>
              <a:ext cx="2081" cy="3044"/>
            </a:xfrm>
            <a:custGeom>
              <a:avLst/>
              <a:gdLst>
                <a:gd name="T0" fmla="*/ 1039 w 1039"/>
                <a:gd name="T1" fmla="*/ 769 h 1522"/>
                <a:gd name="T2" fmla="*/ 1019 w 1039"/>
                <a:gd name="T3" fmla="*/ 1056 h 1522"/>
                <a:gd name="T4" fmla="*/ 944 w 1039"/>
                <a:gd name="T5" fmla="*/ 1273 h 1522"/>
                <a:gd name="T6" fmla="*/ 765 w 1039"/>
                <a:gd name="T7" fmla="*/ 1457 h 1522"/>
                <a:gd name="T8" fmla="*/ 522 w 1039"/>
                <a:gd name="T9" fmla="*/ 1522 h 1522"/>
                <a:gd name="T10" fmla="*/ 245 w 1039"/>
                <a:gd name="T11" fmla="*/ 1435 h 1522"/>
                <a:gd name="T12" fmla="*/ 61 w 1039"/>
                <a:gd name="T13" fmla="*/ 1194 h 1522"/>
                <a:gd name="T14" fmla="*/ 15 w 1039"/>
                <a:gd name="T15" fmla="*/ 1007 h 1522"/>
                <a:gd name="T16" fmla="*/ 0 w 1039"/>
                <a:gd name="T17" fmla="*/ 787 h 1522"/>
                <a:gd name="T18" fmla="*/ 16 w 1039"/>
                <a:gd name="T19" fmla="*/ 511 h 1522"/>
                <a:gd name="T20" fmla="*/ 67 w 1039"/>
                <a:gd name="T21" fmla="*/ 299 h 1522"/>
                <a:gd name="T22" fmla="*/ 241 w 1039"/>
                <a:gd name="T23" fmla="*/ 77 h 1522"/>
                <a:gd name="T24" fmla="*/ 513 w 1039"/>
                <a:gd name="T25" fmla="*/ 0 h 1522"/>
                <a:gd name="T26" fmla="*/ 703 w 1039"/>
                <a:gd name="T27" fmla="*/ 34 h 1522"/>
                <a:gd name="T28" fmla="*/ 853 w 1039"/>
                <a:gd name="T29" fmla="*/ 134 h 1522"/>
                <a:gd name="T30" fmla="*/ 962 w 1039"/>
                <a:gd name="T31" fmla="*/ 295 h 1522"/>
                <a:gd name="T32" fmla="*/ 1039 w 1039"/>
                <a:gd name="T33" fmla="*/ 769 h 1522"/>
                <a:gd name="T34" fmla="*/ 761 w 1039"/>
                <a:gd name="T35" fmla="*/ 749 h 1522"/>
                <a:gd name="T36" fmla="*/ 739 w 1039"/>
                <a:gd name="T37" fmla="*/ 445 h 1522"/>
                <a:gd name="T38" fmla="*/ 664 w 1039"/>
                <a:gd name="T39" fmla="*/ 267 h 1522"/>
                <a:gd name="T40" fmla="*/ 517 w 1039"/>
                <a:gd name="T41" fmla="*/ 206 h 1522"/>
                <a:gd name="T42" fmla="*/ 331 w 1039"/>
                <a:gd name="T43" fmla="*/ 341 h 1522"/>
                <a:gd name="T44" fmla="*/ 279 w 1039"/>
                <a:gd name="T45" fmla="*/ 757 h 1522"/>
                <a:gd name="T46" fmla="*/ 301 w 1039"/>
                <a:gd name="T47" fmla="*/ 1070 h 1522"/>
                <a:gd name="T48" fmla="*/ 376 w 1039"/>
                <a:gd name="T49" fmla="*/ 1254 h 1522"/>
                <a:gd name="T50" fmla="*/ 519 w 1039"/>
                <a:gd name="T51" fmla="*/ 1316 h 1522"/>
                <a:gd name="T52" fmla="*/ 666 w 1039"/>
                <a:gd name="T53" fmla="*/ 1251 h 1522"/>
                <a:gd name="T54" fmla="*/ 740 w 1039"/>
                <a:gd name="T55" fmla="*/ 1066 h 1522"/>
                <a:gd name="T56" fmla="*/ 761 w 1039"/>
                <a:gd name="T57" fmla="*/ 749 h 1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39" h="1522">
                  <a:moveTo>
                    <a:pt x="1039" y="769"/>
                  </a:moveTo>
                  <a:cubicBezTo>
                    <a:pt x="1039" y="880"/>
                    <a:pt x="1032" y="976"/>
                    <a:pt x="1019" y="1056"/>
                  </a:cubicBezTo>
                  <a:cubicBezTo>
                    <a:pt x="1005" y="1135"/>
                    <a:pt x="980" y="1208"/>
                    <a:pt x="944" y="1273"/>
                  </a:cubicBezTo>
                  <a:cubicBezTo>
                    <a:pt x="898" y="1353"/>
                    <a:pt x="838" y="1414"/>
                    <a:pt x="765" y="1457"/>
                  </a:cubicBezTo>
                  <a:cubicBezTo>
                    <a:pt x="692" y="1501"/>
                    <a:pt x="611" y="1522"/>
                    <a:pt x="522" y="1522"/>
                  </a:cubicBezTo>
                  <a:cubicBezTo>
                    <a:pt x="419" y="1522"/>
                    <a:pt x="326" y="1493"/>
                    <a:pt x="245" y="1435"/>
                  </a:cubicBezTo>
                  <a:cubicBezTo>
                    <a:pt x="163" y="1377"/>
                    <a:pt x="102" y="1296"/>
                    <a:pt x="61" y="1194"/>
                  </a:cubicBezTo>
                  <a:cubicBezTo>
                    <a:pt x="40" y="1137"/>
                    <a:pt x="24" y="1075"/>
                    <a:pt x="15" y="1007"/>
                  </a:cubicBezTo>
                  <a:cubicBezTo>
                    <a:pt x="5" y="939"/>
                    <a:pt x="0" y="866"/>
                    <a:pt x="0" y="787"/>
                  </a:cubicBezTo>
                  <a:cubicBezTo>
                    <a:pt x="0" y="684"/>
                    <a:pt x="5" y="592"/>
                    <a:pt x="16" y="511"/>
                  </a:cubicBezTo>
                  <a:cubicBezTo>
                    <a:pt x="27" y="429"/>
                    <a:pt x="44" y="358"/>
                    <a:pt x="67" y="299"/>
                  </a:cubicBezTo>
                  <a:cubicBezTo>
                    <a:pt x="107" y="202"/>
                    <a:pt x="165" y="128"/>
                    <a:pt x="241" y="77"/>
                  </a:cubicBezTo>
                  <a:cubicBezTo>
                    <a:pt x="317" y="26"/>
                    <a:pt x="408" y="0"/>
                    <a:pt x="513" y="0"/>
                  </a:cubicBezTo>
                  <a:cubicBezTo>
                    <a:pt x="583" y="0"/>
                    <a:pt x="646" y="11"/>
                    <a:pt x="703" y="34"/>
                  </a:cubicBezTo>
                  <a:cubicBezTo>
                    <a:pt x="760" y="57"/>
                    <a:pt x="810" y="90"/>
                    <a:pt x="853" y="134"/>
                  </a:cubicBezTo>
                  <a:cubicBezTo>
                    <a:pt x="896" y="177"/>
                    <a:pt x="932" y="231"/>
                    <a:pt x="962" y="295"/>
                  </a:cubicBezTo>
                  <a:cubicBezTo>
                    <a:pt x="1013" y="407"/>
                    <a:pt x="1039" y="565"/>
                    <a:pt x="1039" y="769"/>
                  </a:cubicBezTo>
                  <a:close/>
                  <a:moveTo>
                    <a:pt x="761" y="749"/>
                  </a:moveTo>
                  <a:cubicBezTo>
                    <a:pt x="761" y="625"/>
                    <a:pt x="754" y="524"/>
                    <a:pt x="739" y="445"/>
                  </a:cubicBezTo>
                  <a:cubicBezTo>
                    <a:pt x="724" y="366"/>
                    <a:pt x="699" y="307"/>
                    <a:pt x="664" y="267"/>
                  </a:cubicBezTo>
                  <a:cubicBezTo>
                    <a:pt x="628" y="226"/>
                    <a:pt x="580" y="206"/>
                    <a:pt x="517" y="206"/>
                  </a:cubicBezTo>
                  <a:cubicBezTo>
                    <a:pt x="428" y="206"/>
                    <a:pt x="366" y="251"/>
                    <a:pt x="331" y="341"/>
                  </a:cubicBezTo>
                  <a:cubicBezTo>
                    <a:pt x="296" y="431"/>
                    <a:pt x="279" y="570"/>
                    <a:pt x="279" y="757"/>
                  </a:cubicBezTo>
                  <a:cubicBezTo>
                    <a:pt x="279" y="884"/>
                    <a:pt x="286" y="989"/>
                    <a:pt x="301" y="1070"/>
                  </a:cubicBezTo>
                  <a:cubicBezTo>
                    <a:pt x="316" y="1151"/>
                    <a:pt x="341" y="1212"/>
                    <a:pt x="376" y="1254"/>
                  </a:cubicBezTo>
                  <a:cubicBezTo>
                    <a:pt x="412" y="1296"/>
                    <a:pt x="459" y="1316"/>
                    <a:pt x="519" y="1316"/>
                  </a:cubicBezTo>
                  <a:cubicBezTo>
                    <a:pt x="582" y="1316"/>
                    <a:pt x="630" y="1295"/>
                    <a:pt x="666" y="1251"/>
                  </a:cubicBezTo>
                  <a:cubicBezTo>
                    <a:pt x="701" y="1208"/>
                    <a:pt x="726" y="1146"/>
                    <a:pt x="740" y="1066"/>
                  </a:cubicBezTo>
                  <a:cubicBezTo>
                    <a:pt x="754" y="985"/>
                    <a:pt x="761" y="880"/>
                    <a:pt x="761" y="74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11" name="Freeform 21"/>
            <p:cNvSpPr>
              <a:spLocks noEditPoints="1"/>
            </p:cNvSpPr>
            <p:nvPr/>
          </p:nvSpPr>
          <p:spPr bwMode="auto">
            <a:xfrm>
              <a:off x="125" y="3178"/>
              <a:ext cx="2347" cy="3064"/>
            </a:xfrm>
            <a:custGeom>
              <a:avLst/>
              <a:gdLst>
                <a:gd name="T0" fmla="*/ 702 w 1172"/>
                <a:gd name="T1" fmla="*/ 1378 h 1532"/>
                <a:gd name="T2" fmla="*/ 702 w 1172"/>
                <a:gd name="T3" fmla="*/ 1189 h 1532"/>
                <a:gd name="T4" fmla="*/ 193 w 1172"/>
                <a:gd name="T5" fmla="*/ 1189 h 1532"/>
                <a:gd name="T6" fmla="*/ 48 w 1172"/>
                <a:gd name="T7" fmla="*/ 1146 h 1532"/>
                <a:gd name="T8" fmla="*/ 0 w 1172"/>
                <a:gd name="T9" fmla="*/ 1027 h 1532"/>
                <a:gd name="T10" fmla="*/ 7 w 1172"/>
                <a:gd name="T11" fmla="*/ 988 h 1532"/>
                <a:gd name="T12" fmla="*/ 28 w 1172"/>
                <a:gd name="T13" fmla="*/ 946 h 1532"/>
                <a:gd name="T14" fmla="*/ 58 w 1172"/>
                <a:gd name="T15" fmla="*/ 904 h 1532"/>
                <a:gd name="T16" fmla="*/ 95 w 1172"/>
                <a:gd name="T17" fmla="*/ 855 h 1532"/>
                <a:gd name="T18" fmla="*/ 633 w 1172"/>
                <a:gd name="T19" fmla="*/ 135 h 1532"/>
                <a:gd name="T20" fmla="*/ 720 w 1172"/>
                <a:gd name="T21" fmla="*/ 32 h 1532"/>
                <a:gd name="T22" fmla="*/ 802 w 1172"/>
                <a:gd name="T23" fmla="*/ 0 h 1532"/>
                <a:gd name="T24" fmla="*/ 956 w 1172"/>
                <a:gd name="T25" fmla="*/ 177 h 1532"/>
                <a:gd name="T26" fmla="*/ 956 w 1172"/>
                <a:gd name="T27" fmla="*/ 962 h 1532"/>
                <a:gd name="T28" fmla="*/ 1000 w 1172"/>
                <a:gd name="T29" fmla="*/ 962 h 1532"/>
                <a:gd name="T30" fmla="*/ 1125 w 1172"/>
                <a:gd name="T31" fmla="*/ 983 h 1532"/>
                <a:gd name="T32" fmla="*/ 1172 w 1172"/>
                <a:gd name="T33" fmla="*/ 1077 h 1532"/>
                <a:gd name="T34" fmla="*/ 1134 w 1172"/>
                <a:gd name="T35" fmla="*/ 1163 h 1532"/>
                <a:gd name="T36" fmla="*/ 1018 w 1172"/>
                <a:gd name="T37" fmla="*/ 1189 h 1532"/>
                <a:gd name="T38" fmla="*/ 956 w 1172"/>
                <a:gd name="T39" fmla="*/ 1189 h 1532"/>
                <a:gd name="T40" fmla="*/ 956 w 1172"/>
                <a:gd name="T41" fmla="*/ 1378 h 1532"/>
                <a:gd name="T42" fmla="*/ 921 w 1172"/>
                <a:gd name="T43" fmla="*/ 1494 h 1532"/>
                <a:gd name="T44" fmla="*/ 829 w 1172"/>
                <a:gd name="T45" fmla="*/ 1532 h 1532"/>
                <a:gd name="T46" fmla="*/ 737 w 1172"/>
                <a:gd name="T47" fmla="*/ 1493 h 1532"/>
                <a:gd name="T48" fmla="*/ 702 w 1172"/>
                <a:gd name="T49" fmla="*/ 1378 h 1532"/>
                <a:gd name="T50" fmla="*/ 266 w 1172"/>
                <a:gd name="T51" fmla="*/ 962 h 1532"/>
                <a:gd name="T52" fmla="*/ 702 w 1172"/>
                <a:gd name="T53" fmla="*/ 962 h 1532"/>
                <a:gd name="T54" fmla="*/ 702 w 1172"/>
                <a:gd name="T55" fmla="*/ 372 h 1532"/>
                <a:gd name="T56" fmla="*/ 266 w 1172"/>
                <a:gd name="T57" fmla="*/ 96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2" h="1532">
                  <a:moveTo>
                    <a:pt x="702" y="1378"/>
                  </a:moveTo>
                  <a:cubicBezTo>
                    <a:pt x="702" y="1189"/>
                    <a:pt x="702" y="1189"/>
                    <a:pt x="702" y="1189"/>
                  </a:cubicBezTo>
                  <a:cubicBezTo>
                    <a:pt x="193" y="1189"/>
                    <a:pt x="193" y="1189"/>
                    <a:pt x="193" y="1189"/>
                  </a:cubicBezTo>
                  <a:cubicBezTo>
                    <a:pt x="128" y="1189"/>
                    <a:pt x="80" y="1175"/>
                    <a:pt x="48" y="1146"/>
                  </a:cubicBezTo>
                  <a:cubicBezTo>
                    <a:pt x="16" y="1117"/>
                    <a:pt x="0" y="1077"/>
                    <a:pt x="0" y="1027"/>
                  </a:cubicBezTo>
                  <a:cubicBezTo>
                    <a:pt x="0" y="1014"/>
                    <a:pt x="2" y="1001"/>
                    <a:pt x="7" y="988"/>
                  </a:cubicBezTo>
                  <a:cubicBezTo>
                    <a:pt x="12" y="975"/>
                    <a:pt x="19" y="961"/>
                    <a:pt x="28" y="946"/>
                  </a:cubicBezTo>
                  <a:cubicBezTo>
                    <a:pt x="38" y="932"/>
                    <a:pt x="48" y="918"/>
                    <a:pt x="58" y="904"/>
                  </a:cubicBezTo>
                  <a:cubicBezTo>
                    <a:pt x="68" y="891"/>
                    <a:pt x="80" y="874"/>
                    <a:pt x="95" y="855"/>
                  </a:cubicBezTo>
                  <a:cubicBezTo>
                    <a:pt x="633" y="135"/>
                    <a:pt x="633" y="135"/>
                    <a:pt x="633" y="135"/>
                  </a:cubicBezTo>
                  <a:cubicBezTo>
                    <a:pt x="668" y="88"/>
                    <a:pt x="697" y="53"/>
                    <a:pt x="720" y="32"/>
                  </a:cubicBezTo>
                  <a:cubicBezTo>
                    <a:pt x="743" y="11"/>
                    <a:pt x="770" y="0"/>
                    <a:pt x="802" y="0"/>
                  </a:cubicBezTo>
                  <a:cubicBezTo>
                    <a:pt x="905" y="0"/>
                    <a:pt x="956" y="59"/>
                    <a:pt x="956" y="177"/>
                  </a:cubicBezTo>
                  <a:cubicBezTo>
                    <a:pt x="956" y="962"/>
                    <a:pt x="956" y="962"/>
                    <a:pt x="956" y="962"/>
                  </a:cubicBezTo>
                  <a:cubicBezTo>
                    <a:pt x="1000" y="962"/>
                    <a:pt x="1000" y="962"/>
                    <a:pt x="1000" y="962"/>
                  </a:cubicBezTo>
                  <a:cubicBezTo>
                    <a:pt x="1052" y="962"/>
                    <a:pt x="1093" y="969"/>
                    <a:pt x="1125" y="983"/>
                  </a:cubicBezTo>
                  <a:cubicBezTo>
                    <a:pt x="1156" y="998"/>
                    <a:pt x="1172" y="1029"/>
                    <a:pt x="1172" y="1077"/>
                  </a:cubicBezTo>
                  <a:cubicBezTo>
                    <a:pt x="1172" y="1116"/>
                    <a:pt x="1159" y="1145"/>
                    <a:pt x="1134" y="1163"/>
                  </a:cubicBezTo>
                  <a:cubicBezTo>
                    <a:pt x="1108" y="1180"/>
                    <a:pt x="1069" y="1189"/>
                    <a:pt x="1018" y="1189"/>
                  </a:cubicBezTo>
                  <a:cubicBezTo>
                    <a:pt x="956" y="1189"/>
                    <a:pt x="956" y="1189"/>
                    <a:pt x="956" y="1189"/>
                  </a:cubicBezTo>
                  <a:cubicBezTo>
                    <a:pt x="956" y="1378"/>
                    <a:pt x="956" y="1378"/>
                    <a:pt x="956" y="1378"/>
                  </a:cubicBezTo>
                  <a:cubicBezTo>
                    <a:pt x="956" y="1430"/>
                    <a:pt x="944" y="1469"/>
                    <a:pt x="921" y="1494"/>
                  </a:cubicBezTo>
                  <a:cubicBezTo>
                    <a:pt x="898" y="1520"/>
                    <a:pt x="868" y="1532"/>
                    <a:pt x="829" y="1532"/>
                  </a:cubicBezTo>
                  <a:cubicBezTo>
                    <a:pt x="791" y="1532"/>
                    <a:pt x="761" y="1519"/>
                    <a:pt x="737" y="1493"/>
                  </a:cubicBezTo>
                  <a:cubicBezTo>
                    <a:pt x="714" y="1467"/>
                    <a:pt x="702" y="1429"/>
                    <a:pt x="702" y="1378"/>
                  </a:cubicBezTo>
                  <a:close/>
                  <a:moveTo>
                    <a:pt x="266" y="962"/>
                  </a:moveTo>
                  <a:cubicBezTo>
                    <a:pt x="702" y="962"/>
                    <a:pt x="702" y="962"/>
                    <a:pt x="702" y="962"/>
                  </a:cubicBezTo>
                  <a:cubicBezTo>
                    <a:pt x="702" y="372"/>
                    <a:pt x="702" y="372"/>
                    <a:pt x="702" y="372"/>
                  </a:cubicBezTo>
                  <a:lnTo>
                    <a:pt x="266" y="96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grpSp>
        <p:nvGrpSpPr>
          <p:cNvPr id="59" name="Group 17"/>
          <p:cNvGrpSpPr>
            <a:grpSpLocks noChangeAspect="1"/>
          </p:cNvGrpSpPr>
          <p:nvPr/>
        </p:nvGrpSpPr>
        <p:grpSpPr bwMode="auto">
          <a:xfrm>
            <a:off x="2448966" y="3965934"/>
            <a:ext cx="513756" cy="512892"/>
            <a:chOff x="-5241" y="578"/>
            <a:chExt cx="8326" cy="8312"/>
          </a:xfrm>
        </p:grpSpPr>
        <p:sp>
          <p:nvSpPr>
            <p:cNvPr id="113" name="Oval 18"/>
            <p:cNvSpPr>
              <a:spLocks noChangeArrowheads="1"/>
            </p:cNvSpPr>
            <p:nvPr/>
          </p:nvSpPr>
          <p:spPr bwMode="auto">
            <a:xfrm>
              <a:off x="-5241" y="578"/>
              <a:ext cx="8326" cy="8312"/>
            </a:xfrm>
            <a:prstGeom prst="ellipse">
              <a:avLst/>
            </a:prstGeom>
            <a:solidFill>
              <a:srgbClr val="EA47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14" name="Freeform 19"/>
            <p:cNvSpPr>
              <a:spLocks noEditPoints="1"/>
            </p:cNvSpPr>
            <p:nvPr/>
          </p:nvSpPr>
          <p:spPr bwMode="auto">
            <a:xfrm>
              <a:off x="-4822" y="3178"/>
              <a:ext cx="2347" cy="3064"/>
            </a:xfrm>
            <a:custGeom>
              <a:avLst/>
              <a:gdLst>
                <a:gd name="T0" fmla="*/ 702 w 1172"/>
                <a:gd name="T1" fmla="*/ 1378 h 1532"/>
                <a:gd name="T2" fmla="*/ 702 w 1172"/>
                <a:gd name="T3" fmla="*/ 1189 h 1532"/>
                <a:gd name="T4" fmla="*/ 193 w 1172"/>
                <a:gd name="T5" fmla="*/ 1189 h 1532"/>
                <a:gd name="T6" fmla="*/ 48 w 1172"/>
                <a:gd name="T7" fmla="*/ 1146 h 1532"/>
                <a:gd name="T8" fmla="*/ 0 w 1172"/>
                <a:gd name="T9" fmla="*/ 1027 h 1532"/>
                <a:gd name="T10" fmla="*/ 7 w 1172"/>
                <a:gd name="T11" fmla="*/ 988 h 1532"/>
                <a:gd name="T12" fmla="*/ 28 w 1172"/>
                <a:gd name="T13" fmla="*/ 946 h 1532"/>
                <a:gd name="T14" fmla="*/ 58 w 1172"/>
                <a:gd name="T15" fmla="*/ 904 h 1532"/>
                <a:gd name="T16" fmla="*/ 95 w 1172"/>
                <a:gd name="T17" fmla="*/ 855 h 1532"/>
                <a:gd name="T18" fmla="*/ 633 w 1172"/>
                <a:gd name="T19" fmla="*/ 135 h 1532"/>
                <a:gd name="T20" fmla="*/ 720 w 1172"/>
                <a:gd name="T21" fmla="*/ 32 h 1532"/>
                <a:gd name="T22" fmla="*/ 801 w 1172"/>
                <a:gd name="T23" fmla="*/ 0 h 1532"/>
                <a:gd name="T24" fmla="*/ 956 w 1172"/>
                <a:gd name="T25" fmla="*/ 177 h 1532"/>
                <a:gd name="T26" fmla="*/ 956 w 1172"/>
                <a:gd name="T27" fmla="*/ 962 h 1532"/>
                <a:gd name="T28" fmla="*/ 999 w 1172"/>
                <a:gd name="T29" fmla="*/ 962 h 1532"/>
                <a:gd name="T30" fmla="*/ 1125 w 1172"/>
                <a:gd name="T31" fmla="*/ 983 h 1532"/>
                <a:gd name="T32" fmla="*/ 1172 w 1172"/>
                <a:gd name="T33" fmla="*/ 1077 h 1532"/>
                <a:gd name="T34" fmla="*/ 1133 w 1172"/>
                <a:gd name="T35" fmla="*/ 1163 h 1532"/>
                <a:gd name="T36" fmla="*/ 1018 w 1172"/>
                <a:gd name="T37" fmla="*/ 1189 h 1532"/>
                <a:gd name="T38" fmla="*/ 956 w 1172"/>
                <a:gd name="T39" fmla="*/ 1189 h 1532"/>
                <a:gd name="T40" fmla="*/ 956 w 1172"/>
                <a:gd name="T41" fmla="*/ 1378 h 1532"/>
                <a:gd name="T42" fmla="*/ 921 w 1172"/>
                <a:gd name="T43" fmla="*/ 1494 h 1532"/>
                <a:gd name="T44" fmla="*/ 829 w 1172"/>
                <a:gd name="T45" fmla="*/ 1532 h 1532"/>
                <a:gd name="T46" fmla="*/ 737 w 1172"/>
                <a:gd name="T47" fmla="*/ 1493 h 1532"/>
                <a:gd name="T48" fmla="*/ 702 w 1172"/>
                <a:gd name="T49" fmla="*/ 1378 h 1532"/>
                <a:gd name="T50" fmla="*/ 266 w 1172"/>
                <a:gd name="T51" fmla="*/ 962 h 1532"/>
                <a:gd name="T52" fmla="*/ 702 w 1172"/>
                <a:gd name="T53" fmla="*/ 962 h 1532"/>
                <a:gd name="T54" fmla="*/ 702 w 1172"/>
                <a:gd name="T55" fmla="*/ 372 h 1532"/>
                <a:gd name="T56" fmla="*/ 266 w 1172"/>
                <a:gd name="T57" fmla="*/ 96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2" h="1532">
                  <a:moveTo>
                    <a:pt x="702" y="1378"/>
                  </a:moveTo>
                  <a:cubicBezTo>
                    <a:pt x="702" y="1189"/>
                    <a:pt x="702" y="1189"/>
                    <a:pt x="702" y="1189"/>
                  </a:cubicBezTo>
                  <a:cubicBezTo>
                    <a:pt x="193" y="1189"/>
                    <a:pt x="193" y="1189"/>
                    <a:pt x="193" y="1189"/>
                  </a:cubicBezTo>
                  <a:cubicBezTo>
                    <a:pt x="128" y="1189"/>
                    <a:pt x="80" y="1175"/>
                    <a:pt x="48" y="1146"/>
                  </a:cubicBezTo>
                  <a:cubicBezTo>
                    <a:pt x="16" y="1117"/>
                    <a:pt x="0" y="1077"/>
                    <a:pt x="0" y="1027"/>
                  </a:cubicBezTo>
                  <a:cubicBezTo>
                    <a:pt x="0" y="1014"/>
                    <a:pt x="2" y="1001"/>
                    <a:pt x="7" y="988"/>
                  </a:cubicBezTo>
                  <a:cubicBezTo>
                    <a:pt x="12" y="975"/>
                    <a:pt x="19" y="961"/>
                    <a:pt x="28" y="946"/>
                  </a:cubicBezTo>
                  <a:cubicBezTo>
                    <a:pt x="38" y="932"/>
                    <a:pt x="47" y="918"/>
                    <a:pt x="58" y="904"/>
                  </a:cubicBezTo>
                  <a:cubicBezTo>
                    <a:pt x="68" y="891"/>
                    <a:pt x="80" y="874"/>
                    <a:pt x="95" y="855"/>
                  </a:cubicBezTo>
                  <a:cubicBezTo>
                    <a:pt x="633" y="135"/>
                    <a:pt x="633" y="135"/>
                    <a:pt x="633" y="135"/>
                  </a:cubicBezTo>
                  <a:cubicBezTo>
                    <a:pt x="668" y="88"/>
                    <a:pt x="697" y="53"/>
                    <a:pt x="720" y="32"/>
                  </a:cubicBezTo>
                  <a:cubicBezTo>
                    <a:pt x="742" y="11"/>
                    <a:pt x="770" y="0"/>
                    <a:pt x="801" y="0"/>
                  </a:cubicBezTo>
                  <a:cubicBezTo>
                    <a:pt x="904" y="0"/>
                    <a:pt x="956" y="59"/>
                    <a:pt x="956" y="177"/>
                  </a:cubicBezTo>
                  <a:cubicBezTo>
                    <a:pt x="956" y="962"/>
                    <a:pt x="956" y="962"/>
                    <a:pt x="956" y="962"/>
                  </a:cubicBezTo>
                  <a:cubicBezTo>
                    <a:pt x="999" y="962"/>
                    <a:pt x="999" y="962"/>
                    <a:pt x="999" y="962"/>
                  </a:cubicBezTo>
                  <a:cubicBezTo>
                    <a:pt x="1051" y="962"/>
                    <a:pt x="1093" y="969"/>
                    <a:pt x="1125" y="983"/>
                  </a:cubicBezTo>
                  <a:cubicBezTo>
                    <a:pt x="1156" y="998"/>
                    <a:pt x="1172" y="1029"/>
                    <a:pt x="1172" y="1077"/>
                  </a:cubicBezTo>
                  <a:cubicBezTo>
                    <a:pt x="1172" y="1116"/>
                    <a:pt x="1159" y="1145"/>
                    <a:pt x="1133" y="1163"/>
                  </a:cubicBezTo>
                  <a:cubicBezTo>
                    <a:pt x="1108" y="1180"/>
                    <a:pt x="1069" y="1189"/>
                    <a:pt x="1018" y="1189"/>
                  </a:cubicBezTo>
                  <a:cubicBezTo>
                    <a:pt x="956" y="1189"/>
                    <a:pt x="956" y="1189"/>
                    <a:pt x="956" y="1189"/>
                  </a:cubicBezTo>
                  <a:cubicBezTo>
                    <a:pt x="956" y="1378"/>
                    <a:pt x="956" y="1378"/>
                    <a:pt x="956" y="1378"/>
                  </a:cubicBezTo>
                  <a:cubicBezTo>
                    <a:pt x="956" y="1430"/>
                    <a:pt x="944" y="1469"/>
                    <a:pt x="921" y="1494"/>
                  </a:cubicBezTo>
                  <a:cubicBezTo>
                    <a:pt x="898" y="1520"/>
                    <a:pt x="867" y="1532"/>
                    <a:pt x="829" y="1532"/>
                  </a:cubicBezTo>
                  <a:cubicBezTo>
                    <a:pt x="791" y="1532"/>
                    <a:pt x="760" y="1519"/>
                    <a:pt x="737" y="1493"/>
                  </a:cubicBezTo>
                  <a:cubicBezTo>
                    <a:pt x="714" y="1467"/>
                    <a:pt x="702" y="1429"/>
                    <a:pt x="702" y="1378"/>
                  </a:cubicBezTo>
                  <a:close/>
                  <a:moveTo>
                    <a:pt x="266" y="962"/>
                  </a:moveTo>
                  <a:cubicBezTo>
                    <a:pt x="702" y="962"/>
                    <a:pt x="702" y="962"/>
                    <a:pt x="702" y="962"/>
                  </a:cubicBezTo>
                  <a:cubicBezTo>
                    <a:pt x="702" y="372"/>
                    <a:pt x="702" y="372"/>
                    <a:pt x="702" y="372"/>
                  </a:cubicBezTo>
                  <a:lnTo>
                    <a:pt x="266" y="96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15" name="Freeform 20"/>
            <p:cNvSpPr>
              <a:spLocks noEditPoints="1"/>
            </p:cNvSpPr>
            <p:nvPr/>
          </p:nvSpPr>
          <p:spPr bwMode="auto">
            <a:xfrm>
              <a:off x="-2205" y="3194"/>
              <a:ext cx="2081" cy="3044"/>
            </a:xfrm>
            <a:custGeom>
              <a:avLst/>
              <a:gdLst>
                <a:gd name="T0" fmla="*/ 1039 w 1039"/>
                <a:gd name="T1" fmla="*/ 769 h 1522"/>
                <a:gd name="T2" fmla="*/ 1019 w 1039"/>
                <a:gd name="T3" fmla="*/ 1056 h 1522"/>
                <a:gd name="T4" fmla="*/ 944 w 1039"/>
                <a:gd name="T5" fmla="*/ 1273 h 1522"/>
                <a:gd name="T6" fmla="*/ 765 w 1039"/>
                <a:gd name="T7" fmla="*/ 1457 h 1522"/>
                <a:gd name="T8" fmla="*/ 522 w 1039"/>
                <a:gd name="T9" fmla="*/ 1522 h 1522"/>
                <a:gd name="T10" fmla="*/ 245 w 1039"/>
                <a:gd name="T11" fmla="*/ 1435 h 1522"/>
                <a:gd name="T12" fmla="*/ 61 w 1039"/>
                <a:gd name="T13" fmla="*/ 1194 h 1522"/>
                <a:gd name="T14" fmla="*/ 15 w 1039"/>
                <a:gd name="T15" fmla="*/ 1007 h 1522"/>
                <a:gd name="T16" fmla="*/ 0 w 1039"/>
                <a:gd name="T17" fmla="*/ 787 h 1522"/>
                <a:gd name="T18" fmla="*/ 16 w 1039"/>
                <a:gd name="T19" fmla="*/ 511 h 1522"/>
                <a:gd name="T20" fmla="*/ 67 w 1039"/>
                <a:gd name="T21" fmla="*/ 299 h 1522"/>
                <a:gd name="T22" fmla="*/ 241 w 1039"/>
                <a:gd name="T23" fmla="*/ 77 h 1522"/>
                <a:gd name="T24" fmla="*/ 513 w 1039"/>
                <a:gd name="T25" fmla="*/ 0 h 1522"/>
                <a:gd name="T26" fmla="*/ 703 w 1039"/>
                <a:gd name="T27" fmla="*/ 34 h 1522"/>
                <a:gd name="T28" fmla="*/ 853 w 1039"/>
                <a:gd name="T29" fmla="*/ 134 h 1522"/>
                <a:gd name="T30" fmla="*/ 962 w 1039"/>
                <a:gd name="T31" fmla="*/ 295 h 1522"/>
                <a:gd name="T32" fmla="*/ 1039 w 1039"/>
                <a:gd name="T33" fmla="*/ 769 h 1522"/>
                <a:gd name="T34" fmla="*/ 761 w 1039"/>
                <a:gd name="T35" fmla="*/ 749 h 1522"/>
                <a:gd name="T36" fmla="*/ 739 w 1039"/>
                <a:gd name="T37" fmla="*/ 445 h 1522"/>
                <a:gd name="T38" fmla="*/ 664 w 1039"/>
                <a:gd name="T39" fmla="*/ 267 h 1522"/>
                <a:gd name="T40" fmla="*/ 517 w 1039"/>
                <a:gd name="T41" fmla="*/ 206 h 1522"/>
                <a:gd name="T42" fmla="*/ 331 w 1039"/>
                <a:gd name="T43" fmla="*/ 341 h 1522"/>
                <a:gd name="T44" fmla="*/ 279 w 1039"/>
                <a:gd name="T45" fmla="*/ 757 h 1522"/>
                <a:gd name="T46" fmla="*/ 301 w 1039"/>
                <a:gd name="T47" fmla="*/ 1070 h 1522"/>
                <a:gd name="T48" fmla="*/ 376 w 1039"/>
                <a:gd name="T49" fmla="*/ 1254 h 1522"/>
                <a:gd name="T50" fmla="*/ 519 w 1039"/>
                <a:gd name="T51" fmla="*/ 1316 h 1522"/>
                <a:gd name="T52" fmla="*/ 666 w 1039"/>
                <a:gd name="T53" fmla="*/ 1251 h 1522"/>
                <a:gd name="T54" fmla="*/ 740 w 1039"/>
                <a:gd name="T55" fmla="*/ 1066 h 1522"/>
                <a:gd name="T56" fmla="*/ 761 w 1039"/>
                <a:gd name="T57" fmla="*/ 749 h 1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39" h="1522">
                  <a:moveTo>
                    <a:pt x="1039" y="769"/>
                  </a:moveTo>
                  <a:cubicBezTo>
                    <a:pt x="1039" y="880"/>
                    <a:pt x="1032" y="976"/>
                    <a:pt x="1019" y="1056"/>
                  </a:cubicBezTo>
                  <a:cubicBezTo>
                    <a:pt x="1005" y="1135"/>
                    <a:pt x="980" y="1208"/>
                    <a:pt x="944" y="1273"/>
                  </a:cubicBezTo>
                  <a:cubicBezTo>
                    <a:pt x="898" y="1353"/>
                    <a:pt x="838" y="1414"/>
                    <a:pt x="765" y="1457"/>
                  </a:cubicBezTo>
                  <a:cubicBezTo>
                    <a:pt x="692" y="1501"/>
                    <a:pt x="611" y="1522"/>
                    <a:pt x="522" y="1522"/>
                  </a:cubicBezTo>
                  <a:cubicBezTo>
                    <a:pt x="419" y="1522"/>
                    <a:pt x="326" y="1493"/>
                    <a:pt x="245" y="1435"/>
                  </a:cubicBezTo>
                  <a:cubicBezTo>
                    <a:pt x="163" y="1377"/>
                    <a:pt x="102" y="1296"/>
                    <a:pt x="61" y="1194"/>
                  </a:cubicBezTo>
                  <a:cubicBezTo>
                    <a:pt x="40" y="1137"/>
                    <a:pt x="24" y="1075"/>
                    <a:pt x="15" y="1007"/>
                  </a:cubicBezTo>
                  <a:cubicBezTo>
                    <a:pt x="5" y="939"/>
                    <a:pt x="0" y="866"/>
                    <a:pt x="0" y="787"/>
                  </a:cubicBezTo>
                  <a:cubicBezTo>
                    <a:pt x="0" y="684"/>
                    <a:pt x="5" y="592"/>
                    <a:pt x="16" y="511"/>
                  </a:cubicBezTo>
                  <a:cubicBezTo>
                    <a:pt x="27" y="429"/>
                    <a:pt x="44" y="358"/>
                    <a:pt x="67" y="299"/>
                  </a:cubicBezTo>
                  <a:cubicBezTo>
                    <a:pt x="107" y="202"/>
                    <a:pt x="165" y="128"/>
                    <a:pt x="241" y="77"/>
                  </a:cubicBezTo>
                  <a:cubicBezTo>
                    <a:pt x="317" y="26"/>
                    <a:pt x="408" y="0"/>
                    <a:pt x="513" y="0"/>
                  </a:cubicBezTo>
                  <a:cubicBezTo>
                    <a:pt x="583" y="0"/>
                    <a:pt x="646" y="11"/>
                    <a:pt x="703" y="34"/>
                  </a:cubicBezTo>
                  <a:cubicBezTo>
                    <a:pt x="760" y="57"/>
                    <a:pt x="810" y="90"/>
                    <a:pt x="853" y="134"/>
                  </a:cubicBezTo>
                  <a:cubicBezTo>
                    <a:pt x="896" y="177"/>
                    <a:pt x="932" y="231"/>
                    <a:pt x="962" y="295"/>
                  </a:cubicBezTo>
                  <a:cubicBezTo>
                    <a:pt x="1013" y="407"/>
                    <a:pt x="1039" y="565"/>
                    <a:pt x="1039" y="769"/>
                  </a:cubicBezTo>
                  <a:close/>
                  <a:moveTo>
                    <a:pt x="761" y="749"/>
                  </a:moveTo>
                  <a:cubicBezTo>
                    <a:pt x="761" y="625"/>
                    <a:pt x="754" y="524"/>
                    <a:pt x="739" y="445"/>
                  </a:cubicBezTo>
                  <a:cubicBezTo>
                    <a:pt x="724" y="366"/>
                    <a:pt x="699" y="307"/>
                    <a:pt x="664" y="267"/>
                  </a:cubicBezTo>
                  <a:cubicBezTo>
                    <a:pt x="628" y="226"/>
                    <a:pt x="580" y="206"/>
                    <a:pt x="517" y="206"/>
                  </a:cubicBezTo>
                  <a:cubicBezTo>
                    <a:pt x="428" y="206"/>
                    <a:pt x="366" y="251"/>
                    <a:pt x="331" y="341"/>
                  </a:cubicBezTo>
                  <a:cubicBezTo>
                    <a:pt x="296" y="431"/>
                    <a:pt x="279" y="570"/>
                    <a:pt x="279" y="757"/>
                  </a:cubicBezTo>
                  <a:cubicBezTo>
                    <a:pt x="279" y="884"/>
                    <a:pt x="286" y="989"/>
                    <a:pt x="301" y="1070"/>
                  </a:cubicBezTo>
                  <a:cubicBezTo>
                    <a:pt x="316" y="1151"/>
                    <a:pt x="341" y="1212"/>
                    <a:pt x="376" y="1254"/>
                  </a:cubicBezTo>
                  <a:cubicBezTo>
                    <a:pt x="412" y="1296"/>
                    <a:pt x="459" y="1316"/>
                    <a:pt x="519" y="1316"/>
                  </a:cubicBezTo>
                  <a:cubicBezTo>
                    <a:pt x="582" y="1316"/>
                    <a:pt x="630" y="1295"/>
                    <a:pt x="666" y="1251"/>
                  </a:cubicBezTo>
                  <a:cubicBezTo>
                    <a:pt x="701" y="1208"/>
                    <a:pt x="726" y="1146"/>
                    <a:pt x="740" y="1066"/>
                  </a:cubicBezTo>
                  <a:cubicBezTo>
                    <a:pt x="754" y="985"/>
                    <a:pt x="761" y="880"/>
                    <a:pt x="761" y="74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16" name="Freeform 21"/>
            <p:cNvSpPr>
              <a:spLocks noEditPoints="1"/>
            </p:cNvSpPr>
            <p:nvPr/>
          </p:nvSpPr>
          <p:spPr bwMode="auto">
            <a:xfrm>
              <a:off x="125" y="3178"/>
              <a:ext cx="2347" cy="3064"/>
            </a:xfrm>
            <a:custGeom>
              <a:avLst/>
              <a:gdLst>
                <a:gd name="T0" fmla="*/ 702 w 1172"/>
                <a:gd name="T1" fmla="*/ 1378 h 1532"/>
                <a:gd name="T2" fmla="*/ 702 w 1172"/>
                <a:gd name="T3" fmla="*/ 1189 h 1532"/>
                <a:gd name="T4" fmla="*/ 193 w 1172"/>
                <a:gd name="T5" fmla="*/ 1189 h 1532"/>
                <a:gd name="T6" fmla="*/ 48 w 1172"/>
                <a:gd name="T7" fmla="*/ 1146 h 1532"/>
                <a:gd name="T8" fmla="*/ 0 w 1172"/>
                <a:gd name="T9" fmla="*/ 1027 h 1532"/>
                <a:gd name="T10" fmla="*/ 7 w 1172"/>
                <a:gd name="T11" fmla="*/ 988 h 1532"/>
                <a:gd name="T12" fmla="*/ 28 w 1172"/>
                <a:gd name="T13" fmla="*/ 946 h 1532"/>
                <a:gd name="T14" fmla="*/ 58 w 1172"/>
                <a:gd name="T15" fmla="*/ 904 h 1532"/>
                <a:gd name="T16" fmla="*/ 95 w 1172"/>
                <a:gd name="T17" fmla="*/ 855 h 1532"/>
                <a:gd name="T18" fmla="*/ 633 w 1172"/>
                <a:gd name="T19" fmla="*/ 135 h 1532"/>
                <a:gd name="T20" fmla="*/ 720 w 1172"/>
                <a:gd name="T21" fmla="*/ 32 h 1532"/>
                <a:gd name="T22" fmla="*/ 802 w 1172"/>
                <a:gd name="T23" fmla="*/ 0 h 1532"/>
                <a:gd name="T24" fmla="*/ 956 w 1172"/>
                <a:gd name="T25" fmla="*/ 177 h 1532"/>
                <a:gd name="T26" fmla="*/ 956 w 1172"/>
                <a:gd name="T27" fmla="*/ 962 h 1532"/>
                <a:gd name="T28" fmla="*/ 1000 w 1172"/>
                <a:gd name="T29" fmla="*/ 962 h 1532"/>
                <a:gd name="T30" fmla="*/ 1125 w 1172"/>
                <a:gd name="T31" fmla="*/ 983 h 1532"/>
                <a:gd name="T32" fmla="*/ 1172 w 1172"/>
                <a:gd name="T33" fmla="*/ 1077 h 1532"/>
                <a:gd name="T34" fmla="*/ 1134 w 1172"/>
                <a:gd name="T35" fmla="*/ 1163 h 1532"/>
                <a:gd name="T36" fmla="*/ 1018 w 1172"/>
                <a:gd name="T37" fmla="*/ 1189 h 1532"/>
                <a:gd name="T38" fmla="*/ 956 w 1172"/>
                <a:gd name="T39" fmla="*/ 1189 h 1532"/>
                <a:gd name="T40" fmla="*/ 956 w 1172"/>
                <a:gd name="T41" fmla="*/ 1378 h 1532"/>
                <a:gd name="T42" fmla="*/ 921 w 1172"/>
                <a:gd name="T43" fmla="*/ 1494 h 1532"/>
                <a:gd name="T44" fmla="*/ 829 w 1172"/>
                <a:gd name="T45" fmla="*/ 1532 h 1532"/>
                <a:gd name="T46" fmla="*/ 737 w 1172"/>
                <a:gd name="T47" fmla="*/ 1493 h 1532"/>
                <a:gd name="T48" fmla="*/ 702 w 1172"/>
                <a:gd name="T49" fmla="*/ 1378 h 1532"/>
                <a:gd name="T50" fmla="*/ 266 w 1172"/>
                <a:gd name="T51" fmla="*/ 962 h 1532"/>
                <a:gd name="T52" fmla="*/ 702 w 1172"/>
                <a:gd name="T53" fmla="*/ 962 h 1532"/>
                <a:gd name="T54" fmla="*/ 702 w 1172"/>
                <a:gd name="T55" fmla="*/ 372 h 1532"/>
                <a:gd name="T56" fmla="*/ 266 w 1172"/>
                <a:gd name="T57" fmla="*/ 96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2" h="1532">
                  <a:moveTo>
                    <a:pt x="702" y="1378"/>
                  </a:moveTo>
                  <a:cubicBezTo>
                    <a:pt x="702" y="1189"/>
                    <a:pt x="702" y="1189"/>
                    <a:pt x="702" y="1189"/>
                  </a:cubicBezTo>
                  <a:cubicBezTo>
                    <a:pt x="193" y="1189"/>
                    <a:pt x="193" y="1189"/>
                    <a:pt x="193" y="1189"/>
                  </a:cubicBezTo>
                  <a:cubicBezTo>
                    <a:pt x="128" y="1189"/>
                    <a:pt x="80" y="1175"/>
                    <a:pt x="48" y="1146"/>
                  </a:cubicBezTo>
                  <a:cubicBezTo>
                    <a:pt x="16" y="1117"/>
                    <a:pt x="0" y="1077"/>
                    <a:pt x="0" y="1027"/>
                  </a:cubicBezTo>
                  <a:cubicBezTo>
                    <a:pt x="0" y="1014"/>
                    <a:pt x="2" y="1001"/>
                    <a:pt x="7" y="988"/>
                  </a:cubicBezTo>
                  <a:cubicBezTo>
                    <a:pt x="12" y="975"/>
                    <a:pt x="19" y="961"/>
                    <a:pt x="28" y="946"/>
                  </a:cubicBezTo>
                  <a:cubicBezTo>
                    <a:pt x="38" y="932"/>
                    <a:pt x="48" y="918"/>
                    <a:pt x="58" y="904"/>
                  </a:cubicBezTo>
                  <a:cubicBezTo>
                    <a:pt x="68" y="891"/>
                    <a:pt x="80" y="874"/>
                    <a:pt x="95" y="855"/>
                  </a:cubicBezTo>
                  <a:cubicBezTo>
                    <a:pt x="633" y="135"/>
                    <a:pt x="633" y="135"/>
                    <a:pt x="633" y="135"/>
                  </a:cubicBezTo>
                  <a:cubicBezTo>
                    <a:pt x="668" y="88"/>
                    <a:pt x="697" y="53"/>
                    <a:pt x="720" y="32"/>
                  </a:cubicBezTo>
                  <a:cubicBezTo>
                    <a:pt x="743" y="11"/>
                    <a:pt x="770" y="0"/>
                    <a:pt x="802" y="0"/>
                  </a:cubicBezTo>
                  <a:cubicBezTo>
                    <a:pt x="905" y="0"/>
                    <a:pt x="956" y="59"/>
                    <a:pt x="956" y="177"/>
                  </a:cubicBezTo>
                  <a:cubicBezTo>
                    <a:pt x="956" y="962"/>
                    <a:pt x="956" y="962"/>
                    <a:pt x="956" y="962"/>
                  </a:cubicBezTo>
                  <a:cubicBezTo>
                    <a:pt x="1000" y="962"/>
                    <a:pt x="1000" y="962"/>
                    <a:pt x="1000" y="962"/>
                  </a:cubicBezTo>
                  <a:cubicBezTo>
                    <a:pt x="1052" y="962"/>
                    <a:pt x="1093" y="969"/>
                    <a:pt x="1125" y="983"/>
                  </a:cubicBezTo>
                  <a:cubicBezTo>
                    <a:pt x="1156" y="998"/>
                    <a:pt x="1172" y="1029"/>
                    <a:pt x="1172" y="1077"/>
                  </a:cubicBezTo>
                  <a:cubicBezTo>
                    <a:pt x="1172" y="1116"/>
                    <a:pt x="1159" y="1145"/>
                    <a:pt x="1134" y="1163"/>
                  </a:cubicBezTo>
                  <a:cubicBezTo>
                    <a:pt x="1108" y="1180"/>
                    <a:pt x="1069" y="1189"/>
                    <a:pt x="1018" y="1189"/>
                  </a:cubicBezTo>
                  <a:cubicBezTo>
                    <a:pt x="956" y="1189"/>
                    <a:pt x="956" y="1189"/>
                    <a:pt x="956" y="1189"/>
                  </a:cubicBezTo>
                  <a:cubicBezTo>
                    <a:pt x="956" y="1378"/>
                    <a:pt x="956" y="1378"/>
                    <a:pt x="956" y="1378"/>
                  </a:cubicBezTo>
                  <a:cubicBezTo>
                    <a:pt x="956" y="1430"/>
                    <a:pt x="944" y="1469"/>
                    <a:pt x="921" y="1494"/>
                  </a:cubicBezTo>
                  <a:cubicBezTo>
                    <a:pt x="898" y="1520"/>
                    <a:pt x="868" y="1532"/>
                    <a:pt x="829" y="1532"/>
                  </a:cubicBezTo>
                  <a:cubicBezTo>
                    <a:pt x="791" y="1532"/>
                    <a:pt x="761" y="1519"/>
                    <a:pt x="737" y="1493"/>
                  </a:cubicBezTo>
                  <a:cubicBezTo>
                    <a:pt x="714" y="1467"/>
                    <a:pt x="702" y="1429"/>
                    <a:pt x="702" y="1378"/>
                  </a:cubicBezTo>
                  <a:close/>
                  <a:moveTo>
                    <a:pt x="266" y="962"/>
                  </a:moveTo>
                  <a:cubicBezTo>
                    <a:pt x="702" y="962"/>
                    <a:pt x="702" y="962"/>
                    <a:pt x="702" y="962"/>
                  </a:cubicBezTo>
                  <a:cubicBezTo>
                    <a:pt x="702" y="372"/>
                    <a:pt x="702" y="372"/>
                    <a:pt x="702" y="372"/>
                  </a:cubicBezTo>
                  <a:lnTo>
                    <a:pt x="266" y="96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grpSp>
        <p:nvGrpSpPr>
          <p:cNvPr id="62" name="Group 17"/>
          <p:cNvGrpSpPr>
            <a:grpSpLocks noChangeAspect="1"/>
          </p:cNvGrpSpPr>
          <p:nvPr/>
        </p:nvGrpSpPr>
        <p:grpSpPr bwMode="auto">
          <a:xfrm>
            <a:off x="8231577" y="4517588"/>
            <a:ext cx="513756" cy="512892"/>
            <a:chOff x="-5241" y="578"/>
            <a:chExt cx="8326" cy="8312"/>
          </a:xfrm>
        </p:grpSpPr>
        <p:sp>
          <p:nvSpPr>
            <p:cNvPr id="118" name="Oval 18"/>
            <p:cNvSpPr>
              <a:spLocks noChangeArrowheads="1"/>
            </p:cNvSpPr>
            <p:nvPr/>
          </p:nvSpPr>
          <p:spPr bwMode="auto">
            <a:xfrm>
              <a:off x="-5241" y="578"/>
              <a:ext cx="8326" cy="8312"/>
            </a:xfrm>
            <a:prstGeom prst="ellipse">
              <a:avLst/>
            </a:prstGeom>
            <a:solidFill>
              <a:srgbClr val="EA47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19" name="Freeform 19"/>
            <p:cNvSpPr>
              <a:spLocks noEditPoints="1"/>
            </p:cNvSpPr>
            <p:nvPr/>
          </p:nvSpPr>
          <p:spPr bwMode="auto">
            <a:xfrm>
              <a:off x="-4822" y="3178"/>
              <a:ext cx="2347" cy="3064"/>
            </a:xfrm>
            <a:custGeom>
              <a:avLst/>
              <a:gdLst>
                <a:gd name="T0" fmla="*/ 702 w 1172"/>
                <a:gd name="T1" fmla="*/ 1378 h 1532"/>
                <a:gd name="T2" fmla="*/ 702 w 1172"/>
                <a:gd name="T3" fmla="*/ 1189 h 1532"/>
                <a:gd name="T4" fmla="*/ 193 w 1172"/>
                <a:gd name="T5" fmla="*/ 1189 h 1532"/>
                <a:gd name="T6" fmla="*/ 48 w 1172"/>
                <a:gd name="T7" fmla="*/ 1146 h 1532"/>
                <a:gd name="T8" fmla="*/ 0 w 1172"/>
                <a:gd name="T9" fmla="*/ 1027 h 1532"/>
                <a:gd name="T10" fmla="*/ 7 w 1172"/>
                <a:gd name="T11" fmla="*/ 988 h 1532"/>
                <a:gd name="T12" fmla="*/ 28 w 1172"/>
                <a:gd name="T13" fmla="*/ 946 h 1532"/>
                <a:gd name="T14" fmla="*/ 58 w 1172"/>
                <a:gd name="T15" fmla="*/ 904 h 1532"/>
                <a:gd name="T16" fmla="*/ 95 w 1172"/>
                <a:gd name="T17" fmla="*/ 855 h 1532"/>
                <a:gd name="T18" fmla="*/ 633 w 1172"/>
                <a:gd name="T19" fmla="*/ 135 h 1532"/>
                <a:gd name="T20" fmla="*/ 720 w 1172"/>
                <a:gd name="T21" fmla="*/ 32 h 1532"/>
                <a:gd name="T22" fmla="*/ 801 w 1172"/>
                <a:gd name="T23" fmla="*/ 0 h 1532"/>
                <a:gd name="T24" fmla="*/ 956 w 1172"/>
                <a:gd name="T25" fmla="*/ 177 h 1532"/>
                <a:gd name="T26" fmla="*/ 956 w 1172"/>
                <a:gd name="T27" fmla="*/ 962 h 1532"/>
                <a:gd name="T28" fmla="*/ 999 w 1172"/>
                <a:gd name="T29" fmla="*/ 962 h 1532"/>
                <a:gd name="T30" fmla="*/ 1125 w 1172"/>
                <a:gd name="T31" fmla="*/ 983 h 1532"/>
                <a:gd name="T32" fmla="*/ 1172 w 1172"/>
                <a:gd name="T33" fmla="*/ 1077 h 1532"/>
                <a:gd name="T34" fmla="*/ 1133 w 1172"/>
                <a:gd name="T35" fmla="*/ 1163 h 1532"/>
                <a:gd name="T36" fmla="*/ 1018 w 1172"/>
                <a:gd name="T37" fmla="*/ 1189 h 1532"/>
                <a:gd name="T38" fmla="*/ 956 w 1172"/>
                <a:gd name="T39" fmla="*/ 1189 h 1532"/>
                <a:gd name="T40" fmla="*/ 956 w 1172"/>
                <a:gd name="T41" fmla="*/ 1378 h 1532"/>
                <a:gd name="T42" fmla="*/ 921 w 1172"/>
                <a:gd name="T43" fmla="*/ 1494 h 1532"/>
                <a:gd name="T44" fmla="*/ 829 w 1172"/>
                <a:gd name="T45" fmla="*/ 1532 h 1532"/>
                <a:gd name="T46" fmla="*/ 737 w 1172"/>
                <a:gd name="T47" fmla="*/ 1493 h 1532"/>
                <a:gd name="T48" fmla="*/ 702 w 1172"/>
                <a:gd name="T49" fmla="*/ 1378 h 1532"/>
                <a:gd name="T50" fmla="*/ 266 w 1172"/>
                <a:gd name="T51" fmla="*/ 962 h 1532"/>
                <a:gd name="T52" fmla="*/ 702 w 1172"/>
                <a:gd name="T53" fmla="*/ 962 h 1532"/>
                <a:gd name="T54" fmla="*/ 702 w 1172"/>
                <a:gd name="T55" fmla="*/ 372 h 1532"/>
                <a:gd name="T56" fmla="*/ 266 w 1172"/>
                <a:gd name="T57" fmla="*/ 96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2" h="1532">
                  <a:moveTo>
                    <a:pt x="702" y="1378"/>
                  </a:moveTo>
                  <a:cubicBezTo>
                    <a:pt x="702" y="1189"/>
                    <a:pt x="702" y="1189"/>
                    <a:pt x="702" y="1189"/>
                  </a:cubicBezTo>
                  <a:cubicBezTo>
                    <a:pt x="193" y="1189"/>
                    <a:pt x="193" y="1189"/>
                    <a:pt x="193" y="1189"/>
                  </a:cubicBezTo>
                  <a:cubicBezTo>
                    <a:pt x="128" y="1189"/>
                    <a:pt x="80" y="1175"/>
                    <a:pt x="48" y="1146"/>
                  </a:cubicBezTo>
                  <a:cubicBezTo>
                    <a:pt x="16" y="1117"/>
                    <a:pt x="0" y="1077"/>
                    <a:pt x="0" y="1027"/>
                  </a:cubicBezTo>
                  <a:cubicBezTo>
                    <a:pt x="0" y="1014"/>
                    <a:pt x="2" y="1001"/>
                    <a:pt x="7" y="988"/>
                  </a:cubicBezTo>
                  <a:cubicBezTo>
                    <a:pt x="12" y="975"/>
                    <a:pt x="19" y="961"/>
                    <a:pt x="28" y="946"/>
                  </a:cubicBezTo>
                  <a:cubicBezTo>
                    <a:pt x="38" y="932"/>
                    <a:pt x="47" y="918"/>
                    <a:pt x="58" y="904"/>
                  </a:cubicBezTo>
                  <a:cubicBezTo>
                    <a:pt x="68" y="891"/>
                    <a:pt x="80" y="874"/>
                    <a:pt x="95" y="855"/>
                  </a:cubicBezTo>
                  <a:cubicBezTo>
                    <a:pt x="633" y="135"/>
                    <a:pt x="633" y="135"/>
                    <a:pt x="633" y="135"/>
                  </a:cubicBezTo>
                  <a:cubicBezTo>
                    <a:pt x="668" y="88"/>
                    <a:pt x="697" y="53"/>
                    <a:pt x="720" y="32"/>
                  </a:cubicBezTo>
                  <a:cubicBezTo>
                    <a:pt x="742" y="11"/>
                    <a:pt x="770" y="0"/>
                    <a:pt x="801" y="0"/>
                  </a:cubicBezTo>
                  <a:cubicBezTo>
                    <a:pt x="904" y="0"/>
                    <a:pt x="956" y="59"/>
                    <a:pt x="956" y="177"/>
                  </a:cubicBezTo>
                  <a:cubicBezTo>
                    <a:pt x="956" y="962"/>
                    <a:pt x="956" y="962"/>
                    <a:pt x="956" y="962"/>
                  </a:cubicBezTo>
                  <a:cubicBezTo>
                    <a:pt x="999" y="962"/>
                    <a:pt x="999" y="962"/>
                    <a:pt x="999" y="962"/>
                  </a:cubicBezTo>
                  <a:cubicBezTo>
                    <a:pt x="1051" y="962"/>
                    <a:pt x="1093" y="969"/>
                    <a:pt x="1125" y="983"/>
                  </a:cubicBezTo>
                  <a:cubicBezTo>
                    <a:pt x="1156" y="998"/>
                    <a:pt x="1172" y="1029"/>
                    <a:pt x="1172" y="1077"/>
                  </a:cubicBezTo>
                  <a:cubicBezTo>
                    <a:pt x="1172" y="1116"/>
                    <a:pt x="1159" y="1145"/>
                    <a:pt x="1133" y="1163"/>
                  </a:cubicBezTo>
                  <a:cubicBezTo>
                    <a:pt x="1108" y="1180"/>
                    <a:pt x="1069" y="1189"/>
                    <a:pt x="1018" y="1189"/>
                  </a:cubicBezTo>
                  <a:cubicBezTo>
                    <a:pt x="956" y="1189"/>
                    <a:pt x="956" y="1189"/>
                    <a:pt x="956" y="1189"/>
                  </a:cubicBezTo>
                  <a:cubicBezTo>
                    <a:pt x="956" y="1378"/>
                    <a:pt x="956" y="1378"/>
                    <a:pt x="956" y="1378"/>
                  </a:cubicBezTo>
                  <a:cubicBezTo>
                    <a:pt x="956" y="1430"/>
                    <a:pt x="944" y="1469"/>
                    <a:pt x="921" y="1494"/>
                  </a:cubicBezTo>
                  <a:cubicBezTo>
                    <a:pt x="898" y="1520"/>
                    <a:pt x="867" y="1532"/>
                    <a:pt x="829" y="1532"/>
                  </a:cubicBezTo>
                  <a:cubicBezTo>
                    <a:pt x="791" y="1532"/>
                    <a:pt x="760" y="1519"/>
                    <a:pt x="737" y="1493"/>
                  </a:cubicBezTo>
                  <a:cubicBezTo>
                    <a:pt x="714" y="1467"/>
                    <a:pt x="702" y="1429"/>
                    <a:pt x="702" y="1378"/>
                  </a:cubicBezTo>
                  <a:close/>
                  <a:moveTo>
                    <a:pt x="266" y="962"/>
                  </a:moveTo>
                  <a:cubicBezTo>
                    <a:pt x="702" y="962"/>
                    <a:pt x="702" y="962"/>
                    <a:pt x="702" y="962"/>
                  </a:cubicBezTo>
                  <a:cubicBezTo>
                    <a:pt x="702" y="372"/>
                    <a:pt x="702" y="372"/>
                    <a:pt x="702" y="372"/>
                  </a:cubicBezTo>
                  <a:lnTo>
                    <a:pt x="266" y="96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20" name="Freeform 20"/>
            <p:cNvSpPr>
              <a:spLocks noEditPoints="1"/>
            </p:cNvSpPr>
            <p:nvPr/>
          </p:nvSpPr>
          <p:spPr bwMode="auto">
            <a:xfrm>
              <a:off x="-2205" y="3194"/>
              <a:ext cx="2081" cy="3044"/>
            </a:xfrm>
            <a:custGeom>
              <a:avLst/>
              <a:gdLst>
                <a:gd name="T0" fmla="*/ 1039 w 1039"/>
                <a:gd name="T1" fmla="*/ 769 h 1522"/>
                <a:gd name="T2" fmla="*/ 1019 w 1039"/>
                <a:gd name="T3" fmla="*/ 1056 h 1522"/>
                <a:gd name="T4" fmla="*/ 944 w 1039"/>
                <a:gd name="T5" fmla="*/ 1273 h 1522"/>
                <a:gd name="T6" fmla="*/ 765 w 1039"/>
                <a:gd name="T7" fmla="*/ 1457 h 1522"/>
                <a:gd name="T8" fmla="*/ 522 w 1039"/>
                <a:gd name="T9" fmla="*/ 1522 h 1522"/>
                <a:gd name="T10" fmla="*/ 245 w 1039"/>
                <a:gd name="T11" fmla="*/ 1435 h 1522"/>
                <a:gd name="T12" fmla="*/ 61 w 1039"/>
                <a:gd name="T13" fmla="*/ 1194 h 1522"/>
                <a:gd name="T14" fmla="*/ 15 w 1039"/>
                <a:gd name="T15" fmla="*/ 1007 h 1522"/>
                <a:gd name="T16" fmla="*/ 0 w 1039"/>
                <a:gd name="T17" fmla="*/ 787 h 1522"/>
                <a:gd name="T18" fmla="*/ 16 w 1039"/>
                <a:gd name="T19" fmla="*/ 511 h 1522"/>
                <a:gd name="T20" fmla="*/ 67 w 1039"/>
                <a:gd name="T21" fmla="*/ 299 h 1522"/>
                <a:gd name="T22" fmla="*/ 241 w 1039"/>
                <a:gd name="T23" fmla="*/ 77 h 1522"/>
                <a:gd name="T24" fmla="*/ 513 w 1039"/>
                <a:gd name="T25" fmla="*/ 0 h 1522"/>
                <a:gd name="T26" fmla="*/ 703 w 1039"/>
                <a:gd name="T27" fmla="*/ 34 h 1522"/>
                <a:gd name="T28" fmla="*/ 853 w 1039"/>
                <a:gd name="T29" fmla="*/ 134 h 1522"/>
                <a:gd name="T30" fmla="*/ 962 w 1039"/>
                <a:gd name="T31" fmla="*/ 295 h 1522"/>
                <a:gd name="T32" fmla="*/ 1039 w 1039"/>
                <a:gd name="T33" fmla="*/ 769 h 1522"/>
                <a:gd name="T34" fmla="*/ 761 w 1039"/>
                <a:gd name="T35" fmla="*/ 749 h 1522"/>
                <a:gd name="T36" fmla="*/ 739 w 1039"/>
                <a:gd name="T37" fmla="*/ 445 h 1522"/>
                <a:gd name="T38" fmla="*/ 664 w 1039"/>
                <a:gd name="T39" fmla="*/ 267 h 1522"/>
                <a:gd name="T40" fmla="*/ 517 w 1039"/>
                <a:gd name="T41" fmla="*/ 206 h 1522"/>
                <a:gd name="T42" fmla="*/ 331 w 1039"/>
                <a:gd name="T43" fmla="*/ 341 h 1522"/>
                <a:gd name="T44" fmla="*/ 279 w 1039"/>
                <a:gd name="T45" fmla="*/ 757 h 1522"/>
                <a:gd name="T46" fmla="*/ 301 w 1039"/>
                <a:gd name="T47" fmla="*/ 1070 h 1522"/>
                <a:gd name="T48" fmla="*/ 376 w 1039"/>
                <a:gd name="T49" fmla="*/ 1254 h 1522"/>
                <a:gd name="T50" fmla="*/ 519 w 1039"/>
                <a:gd name="T51" fmla="*/ 1316 h 1522"/>
                <a:gd name="T52" fmla="*/ 666 w 1039"/>
                <a:gd name="T53" fmla="*/ 1251 h 1522"/>
                <a:gd name="T54" fmla="*/ 740 w 1039"/>
                <a:gd name="T55" fmla="*/ 1066 h 1522"/>
                <a:gd name="T56" fmla="*/ 761 w 1039"/>
                <a:gd name="T57" fmla="*/ 749 h 1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39" h="1522">
                  <a:moveTo>
                    <a:pt x="1039" y="769"/>
                  </a:moveTo>
                  <a:cubicBezTo>
                    <a:pt x="1039" y="880"/>
                    <a:pt x="1032" y="976"/>
                    <a:pt x="1019" y="1056"/>
                  </a:cubicBezTo>
                  <a:cubicBezTo>
                    <a:pt x="1005" y="1135"/>
                    <a:pt x="980" y="1208"/>
                    <a:pt x="944" y="1273"/>
                  </a:cubicBezTo>
                  <a:cubicBezTo>
                    <a:pt x="898" y="1353"/>
                    <a:pt x="838" y="1414"/>
                    <a:pt x="765" y="1457"/>
                  </a:cubicBezTo>
                  <a:cubicBezTo>
                    <a:pt x="692" y="1501"/>
                    <a:pt x="611" y="1522"/>
                    <a:pt x="522" y="1522"/>
                  </a:cubicBezTo>
                  <a:cubicBezTo>
                    <a:pt x="419" y="1522"/>
                    <a:pt x="326" y="1493"/>
                    <a:pt x="245" y="1435"/>
                  </a:cubicBezTo>
                  <a:cubicBezTo>
                    <a:pt x="163" y="1377"/>
                    <a:pt x="102" y="1296"/>
                    <a:pt x="61" y="1194"/>
                  </a:cubicBezTo>
                  <a:cubicBezTo>
                    <a:pt x="40" y="1137"/>
                    <a:pt x="24" y="1075"/>
                    <a:pt x="15" y="1007"/>
                  </a:cubicBezTo>
                  <a:cubicBezTo>
                    <a:pt x="5" y="939"/>
                    <a:pt x="0" y="866"/>
                    <a:pt x="0" y="787"/>
                  </a:cubicBezTo>
                  <a:cubicBezTo>
                    <a:pt x="0" y="684"/>
                    <a:pt x="5" y="592"/>
                    <a:pt x="16" y="511"/>
                  </a:cubicBezTo>
                  <a:cubicBezTo>
                    <a:pt x="27" y="429"/>
                    <a:pt x="44" y="358"/>
                    <a:pt x="67" y="299"/>
                  </a:cubicBezTo>
                  <a:cubicBezTo>
                    <a:pt x="107" y="202"/>
                    <a:pt x="165" y="128"/>
                    <a:pt x="241" y="77"/>
                  </a:cubicBezTo>
                  <a:cubicBezTo>
                    <a:pt x="317" y="26"/>
                    <a:pt x="408" y="0"/>
                    <a:pt x="513" y="0"/>
                  </a:cubicBezTo>
                  <a:cubicBezTo>
                    <a:pt x="583" y="0"/>
                    <a:pt x="646" y="11"/>
                    <a:pt x="703" y="34"/>
                  </a:cubicBezTo>
                  <a:cubicBezTo>
                    <a:pt x="760" y="57"/>
                    <a:pt x="810" y="90"/>
                    <a:pt x="853" y="134"/>
                  </a:cubicBezTo>
                  <a:cubicBezTo>
                    <a:pt x="896" y="177"/>
                    <a:pt x="932" y="231"/>
                    <a:pt x="962" y="295"/>
                  </a:cubicBezTo>
                  <a:cubicBezTo>
                    <a:pt x="1013" y="407"/>
                    <a:pt x="1039" y="565"/>
                    <a:pt x="1039" y="769"/>
                  </a:cubicBezTo>
                  <a:close/>
                  <a:moveTo>
                    <a:pt x="761" y="749"/>
                  </a:moveTo>
                  <a:cubicBezTo>
                    <a:pt x="761" y="625"/>
                    <a:pt x="754" y="524"/>
                    <a:pt x="739" y="445"/>
                  </a:cubicBezTo>
                  <a:cubicBezTo>
                    <a:pt x="724" y="366"/>
                    <a:pt x="699" y="307"/>
                    <a:pt x="664" y="267"/>
                  </a:cubicBezTo>
                  <a:cubicBezTo>
                    <a:pt x="628" y="226"/>
                    <a:pt x="580" y="206"/>
                    <a:pt x="517" y="206"/>
                  </a:cubicBezTo>
                  <a:cubicBezTo>
                    <a:pt x="428" y="206"/>
                    <a:pt x="366" y="251"/>
                    <a:pt x="331" y="341"/>
                  </a:cubicBezTo>
                  <a:cubicBezTo>
                    <a:pt x="296" y="431"/>
                    <a:pt x="279" y="570"/>
                    <a:pt x="279" y="757"/>
                  </a:cubicBezTo>
                  <a:cubicBezTo>
                    <a:pt x="279" y="884"/>
                    <a:pt x="286" y="989"/>
                    <a:pt x="301" y="1070"/>
                  </a:cubicBezTo>
                  <a:cubicBezTo>
                    <a:pt x="316" y="1151"/>
                    <a:pt x="341" y="1212"/>
                    <a:pt x="376" y="1254"/>
                  </a:cubicBezTo>
                  <a:cubicBezTo>
                    <a:pt x="412" y="1296"/>
                    <a:pt x="459" y="1316"/>
                    <a:pt x="519" y="1316"/>
                  </a:cubicBezTo>
                  <a:cubicBezTo>
                    <a:pt x="582" y="1316"/>
                    <a:pt x="630" y="1295"/>
                    <a:pt x="666" y="1251"/>
                  </a:cubicBezTo>
                  <a:cubicBezTo>
                    <a:pt x="701" y="1208"/>
                    <a:pt x="726" y="1146"/>
                    <a:pt x="740" y="1066"/>
                  </a:cubicBezTo>
                  <a:cubicBezTo>
                    <a:pt x="754" y="985"/>
                    <a:pt x="761" y="880"/>
                    <a:pt x="761" y="74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21" name="Freeform 21"/>
            <p:cNvSpPr>
              <a:spLocks noEditPoints="1"/>
            </p:cNvSpPr>
            <p:nvPr/>
          </p:nvSpPr>
          <p:spPr bwMode="auto">
            <a:xfrm>
              <a:off x="125" y="3178"/>
              <a:ext cx="2347" cy="3064"/>
            </a:xfrm>
            <a:custGeom>
              <a:avLst/>
              <a:gdLst>
                <a:gd name="T0" fmla="*/ 702 w 1172"/>
                <a:gd name="T1" fmla="*/ 1378 h 1532"/>
                <a:gd name="T2" fmla="*/ 702 w 1172"/>
                <a:gd name="T3" fmla="*/ 1189 h 1532"/>
                <a:gd name="T4" fmla="*/ 193 w 1172"/>
                <a:gd name="T5" fmla="*/ 1189 h 1532"/>
                <a:gd name="T6" fmla="*/ 48 w 1172"/>
                <a:gd name="T7" fmla="*/ 1146 h 1532"/>
                <a:gd name="T8" fmla="*/ 0 w 1172"/>
                <a:gd name="T9" fmla="*/ 1027 h 1532"/>
                <a:gd name="T10" fmla="*/ 7 w 1172"/>
                <a:gd name="T11" fmla="*/ 988 h 1532"/>
                <a:gd name="T12" fmla="*/ 28 w 1172"/>
                <a:gd name="T13" fmla="*/ 946 h 1532"/>
                <a:gd name="T14" fmla="*/ 58 w 1172"/>
                <a:gd name="T15" fmla="*/ 904 h 1532"/>
                <a:gd name="T16" fmla="*/ 95 w 1172"/>
                <a:gd name="T17" fmla="*/ 855 h 1532"/>
                <a:gd name="T18" fmla="*/ 633 w 1172"/>
                <a:gd name="T19" fmla="*/ 135 h 1532"/>
                <a:gd name="T20" fmla="*/ 720 w 1172"/>
                <a:gd name="T21" fmla="*/ 32 h 1532"/>
                <a:gd name="T22" fmla="*/ 802 w 1172"/>
                <a:gd name="T23" fmla="*/ 0 h 1532"/>
                <a:gd name="T24" fmla="*/ 956 w 1172"/>
                <a:gd name="T25" fmla="*/ 177 h 1532"/>
                <a:gd name="T26" fmla="*/ 956 w 1172"/>
                <a:gd name="T27" fmla="*/ 962 h 1532"/>
                <a:gd name="T28" fmla="*/ 1000 w 1172"/>
                <a:gd name="T29" fmla="*/ 962 h 1532"/>
                <a:gd name="T30" fmla="*/ 1125 w 1172"/>
                <a:gd name="T31" fmla="*/ 983 h 1532"/>
                <a:gd name="T32" fmla="*/ 1172 w 1172"/>
                <a:gd name="T33" fmla="*/ 1077 h 1532"/>
                <a:gd name="T34" fmla="*/ 1134 w 1172"/>
                <a:gd name="T35" fmla="*/ 1163 h 1532"/>
                <a:gd name="T36" fmla="*/ 1018 w 1172"/>
                <a:gd name="T37" fmla="*/ 1189 h 1532"/>
                <a:gd name="T38" fmla="*/ 956 w 1172"/>
                <a:gd name="T39" fmla="*/ 1189 h 1532"/>
                <a:gd name="T40" fmla="*/ 956 w 1172"/>
                <a:gd name="T41" fmla="*/ 1378 h 1532"/>
                <a:gd name="T42" fmla="*/ 921 w 1172"/>
                <a:gd name="T43" fmla="*/ 1494 h 1532"/>
                <a:gd name="T44" fmla="*/ 829 w 1172"/>
                <a:gd name="T45" fmla="*/ 1532 h 1532"/>
                <a:gd name="T46" fmla="*/ 737 w 1172"/>
                <a:gd name="T47" fmla="*/ 1493 h 1532"/>
                <a:gd name="T48" fmla="*/ 702 w 1172"/>
                <a:gd name="T49" fmla="*/ 1378 h 1532"/>
                <a:gd name="T50" fmla="*/ 266 w 1172"/>
                <a:gd name="T51" fmla="*/ 962 h 1532"/>
                <a:gd name="T52" fmla="*/ 702 w 1172"/>
                <a:gd name="T53" fmla="*/ 962 h 1532"/>
                <a:gd name="T54" fmla="*/ 702 w 1172"/>
                <a:gd name="T55" fmla="*/ 372 h 1532"/>
                <a:gd name="T56" fmla="*/ 266 w 1172"/>
                <a:gd name="T57" fmla="*/ 96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2" h="1532">
                  <a:moveTo>
                    <a:pt x="702" y="1378"/>
                  </a:moveTo>
                  <a:cubicBezTo>
                    <a:pt x="702" y="1189"/>
                    <a:pt x="702" y="1189"/>
                    <a:pt x="702" y="1189"/>
                  </a:cubicBezTo>
                  <a:cubicBezTo>
                    <a:pt x="193" y="1189"/>
                    <a:pt x="193" y="1189"/>
                    <a:pt x="193" y="1189"/>
                  </a:cubicBezTo>
                  <a:cubicBezTo>
                    <a:pt x="128" y="1189"/>
                    <a:pt x="80" y="1175"/>
                    <a:pt x="48" y="1146"/>
                  </a:cubicBezTo>
                  <a:cubicBezTo>
                    <a:pt x="16" y="1117"/>
                    <a:pt x="0" y="1077"/>
                    <a:pt x="0" y="1027"/>
                  </a:cubicBezTo>
                  <a:cubicBezTo>
                    <a:pt x="0" y="1014"/>
                    <a:pt x="2" y="1001"/>
                    <a:pt x="7" y="988"/>
                  </a:cubicBezTo>
                  <a:cubicBezTo>
                    <a:pt x="12" y="975"/>
                    <a:pt x="19" y="961"/>
                    <a:pt x="28" y="946"/>
                  </a:cubicBezTo>
                  <a:cubicBezTo>
                    <a:pt x="38" y="932"/>
                    <a:pt x="48" y="918"/>
                    <a:pt x="58" y="904"/>
                  </a:cubicBezTo>
                  <a:cubicBezTo>
                    <a:pt x="68" y="891"/>
                    <a:pt x="80" y="874"/>
                    <a:pt x="95" y="855"/>
                  </a:cubicBezTo>
                  <a:cubicBezTo>
                    <a:pt x="633" y="135"/>
                    <a:pt x="633" y="135"/>
                    <a:pt x="633" y="135"/>
                  </a:cubicBezTo>
                  <a:cubicBezTo>
                    <a:pt x="668" y="88"/>
                    <a:pt x="697" y="53"/>
                    <a:pt x="720" y="32"/>
                  </a:cubicBezTo>
                  <a:cubicBezTo>
                    <a:pt x="743" y="11"/>
                    <a:pt x="770" y="0"/>
                    <a:pt x="802" y="0"/>
                  </a:cubicBezTo>
                  <a:cubicBezTo>
                    <a:pt x="905" y="0"/>
                    <a:pt x="956" y="59"/>
                    <a:pt x="956" y="177"/>
                  </a:cubicBezTo>
                  <a:cubicBezTo>
                    <a:pt x="956" y="962"/>
                    <a:pt x="956" y="962"/>
                    <a:pt x="956" y="962"/>
                  </a:cubicBezTo>
                  <a:cubicBezTo>
                    <a:pt x="1000" y="962"/>
                    <a:pt x="1000" y="962"/>
                    <a:pt x="1000" y="962"/>
                  </a:cubicBezTo>
                  <a:cubicBezTo>
                    <a:pt x="1052" y="962"/>
                    <a:pt x="1093" y="969"/>
                    <a:pt x="1125" y="983"/>
                  </a:cubicBezTo>
                  <a:cubicBezTo>
                    <a:pt x="1156" y="998"/>
                    <a:pt x="1172" y="1029"/>
                    <a:pt x="1172" y="1077"/>
                  </a:cubicBezTo>
                  <a:cubicBezTo>
                    <a:pt x="1172" y="1116"/>
                    <a:pt x="1159" y="1145"/>
                    <a:pt x="1134" y="1163"/>
                  </a:cubicBezTo>
                  <a:cubicBezTo>
                    <a:pt x="1108" y="1180"/>
                    <a:pt x="1069" y="1189"/>
                    <a:pt x="1018" y="1189"/>
                  </a:cubicBezTo>
                  <a:cubicBezTo>
                    <a:pt x="956" y="1189"/>
                    <a:pt x="956" y="1189"/>
                    <a:pt x="956" y="1189"/>
                  </a:cubicBezTo>
                  <a:cubicBezTo>
                    <a:pt x="956" y="1378"/>
                    <a:pt x="956" y="1378"/>
                    <a:pt x="956" y="1378"/>
                  </a:cubicBezTo>
                  <a:cubicBezTo>
                    <a:pt x="956" y="1430"/>
                    <a:pt x="944" y="1469"/>
                    <a:pt x="921" y="1494"/>
                  </a:cubicBezTo>
                  <a:cubicBezTo>
                    <a:pt x="898" y="1520"/>
                    <a:pt x="868" y="1532"/>
                    <a:pt x="829" y="1532"/>
                  </a:cubicBezTo>
                  <a:cubicBezTo>
                    <a:pt x="791" y="1532"/>
                    <a:pt x="761" y="1519"/>
                    <a:pt x="737" y="1493"/>
                  </a:cubicBezTo>
                  <a:cubicBezTo>
                    <a:pt x="714" y="1467"/>
                    <a:pt x="702" y="1429"/>
                    <a:pt x="702" y="1378"/>
                  </a:cubicBezTo>
                  <a:close/>
                  <a:moveTo>
                    <a:pt x="266" y="962"/>
                  </a:moveTo>
                  <a:cubicBezTo>
                    <a:pt x="702" y="962"/>
                    <a:pt x="702" y="962"/>
                    <a:pt x="702" y="962"/>
                  </a:cubicBezTo>
                  <a:cubicBezTo>
                    <a:pt x="702" y="372"/>
                    <a:pt x="702" y="372"/>
                    <a:pt x="702" y="372"/>
                  </a:cubicBezTo>
                  <a:lnTo>
                    <a:pt x="266" y="96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grpSp>
        <p:nvGrpSpPr>
          <p:cNvPr id="63" name="Group 17"/>
          <p:cNvGrpSpPr>
            <a:grpSpLocks noChangeAspect="1"/>
          </p:cNvGrpSpPr>
          <p:nvPr/>
        </p:nvGrpSpPr>
        <p:grpSpPr bwMode="auto">
          <a:xfrm>
            <a:off x="2509830" y="1972627"/>
            <a:ext cx="513756" cy="512892"/>
            <a:chOff x="-5241" y="578"/>
            <a:chExt cx="8326" cy="8312"/>
          </a:xfrm>
        </p:grpSpPr>
        <p:sp>
          <p:nvSpPr>
            <p:cNvPr id="123" name="Oval 18"/>
            <p:cNvSpPr>
              <a:spLocks noChangeArrowheads="1"/>
            </p:cNvSpPr>
            <p:nvPr/>
          </p:nvSpPr>
          <p:spPr bwMode="auto">
            <a:xfrm>
              <a:off x="-5241" y="578"/>
              <a:ext cx="8326" cy="8312"/>
            </a:xfrm>
            <a:prstGeom prst="ellipse">
              <a:avLst/>
            </a:prstGeom>
            <a:solidFill>
              <a:srgbClr val="EA47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24" name="Freeform 19"/>
            <p:cNvSpPr>
              <a:spLocks noEditPoints="1"/>
            </p:cNvSpPr>
            <p:nvPr/>
          </p:nvSpPr>
          <p:spPr bwMode="auto">
            <a:xfrm>
              <a:off x="-4822" y="3178"/>
              <a:ext cx="2347" cy="3064"/>
            </a:xfrm>
            <a:custGeom>
              <a:avLst/>
              <a:gdLst>
                <a:gd name="T0" fmla="*/ 702 w 1172"/>
                <a:gd name="T1" fmla="*/ 1378 h 1532"/>
                <a:gd name="T2" fmla="*/ 702 w 1172"/>
                <a:gd name="T3" fmla="*/ 1189 h 1532"/>
                <a:gd name="T4" fmla="*/ 193 w 1172"/>
                <a:gd name="T5" fmla="*/ 1189 h 1532"/>
                <a:gd name="T6" fmla="*/ 48 w 1172"/>
                <a:gd name="T7" fmla="*/ 1146 h 1532"/>
                <a:gd name="T8" fmla="*/ 0 w 1172"/>
                <a:gd name="T9" fmla="*/ 1027 h 1532"/>
                <a:gd name="T10" fmla="*/ 7 w 1172"/>
                <a:gd name="T11" fmla="*/ 988 h 1532"/>
                <a:gd name="T12" fmla="*/ 28 w 1172"/>
                <a:gd name="T13" fmla="*/ 946 h 1532"/>
                <a:gd name="T14" fmla="*/ 58 w 1172"/>
                <a:gd name="T15" fmla="*/ 904 h 1532"/>
                <a:gd name="T16" fmla="*/ 95 w 1172"/>
                <a:gd name="T17" fmla="*/ 855 h 1532"/>
                <a:gd name="T18" fmla="*/ 633 w 1172"/>
                <a:gd name="T19" fmla="*/ 135 h 1532"/>
                <a:gd name="T20" fmla="*/ 720 w 1172"/>
                <a:gd name="T21" fmla="*/ 32 h 1532"/>
                <a:gd name="T22" fmla="*/ 801 w 1172"/>
                <a:gd name="T23" fmla="*/ 0 h 1532"/>
                <a:gd name="T24" fmla="*/ 956 w 1172"/>
                <a:gd name="T25" fmla="*/ 177 h 1532"/>
                <a:gd name="T26" fmla="*/ 956 w 1172"/>
                <a:gd name="T27" fmla="*/ 962 h 1532"/>
                <a:gd name="T28" fmla="*/ 999 w 1172"/>
                <a:gd name="T29" fmla="*/ 962 h 1532"/>
                <a:gd name="T30" fmla="*/ 1125 w 1172"/>
                <a:gd name="T31" fmla="*/ 983 h 1532"/>
                <a:gd name="T32" fmla="*/ 1172 w 1172"/>
                <a:gd name="T33" fmla="*/ 1077 h 1532"/>
                <a:gd name="T34" fmla="*/ 1133 w 1172"/>
                <a:gd name="T35" fmla="*/ 1163 h 1532"/>
                <a:gd name="T36" fmla="*/ 1018 w 1172"/>
                <a:gd name="T37" fmla="*/ 1189 h 1532"/>
                <a:gd name="T38" fmla="*/ 956 w 1172"/>
                <a:gd name="T39" fmla="*/ 1189 h 1532"/>
                <a:gd name="T40" fmla="*/ 956 w 1172"/>
                <a:gd name="T41" fmla="*/ 1378 h 1532"/>
                <a:gd name="T42" fmla="*/ 921 w 1172"/>
                <a:gd name="T43" fmla="*/ 1494 h 1532"/>
                <a:gd name="T44" fmla="*/ 829 w 1172"/>
                <a:gd name="T45" fmla="*/ 1532 h 1532"/>
                <a:gd name="T46" fmla="*/ 737 w 1172"/>
                <a:gd name="T47" fmla="*/ 1493 h 1532"/>
                <a:gd name="T48" fmla="*/ 702 w 1172"/>
                <a:gd name="T49" fmla="*/ 1378 h 1532"/>
                <a:gd name="T50" fmla="*/ 266 w 1172"/>
                <a:gd name="T51" fmla="*/ 962 h 1532"/>
                <a:gd name="T52" fmla="*/ 702 w 1172"/>
                <a:gd name="T53" fmla="*/ 962 h 1532"/>
                <a:gd name="T54" fmla="*/ 702 w 1172"/>
                <a:gd name="T55" fmla="*/ 372 h 1532"/>
                <a:gd name="T56" fmla="*/ 266 w 1172"/>
                <a:gd name="T57" fmla="*/ 96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2" h="1532">
                  <a:moveTo>
                    <a:pt x="702" y="1378"/>
                  </a:moveTo>
                  <a:cubicBezTo>
                    <a:pt x="702" y="1189"/>
                    <a:pt x="702" y="1189"/>
                    <a:pt x="702" y="1189"/>
                  </a:cubicBezTo>
                  <a:cubicBezTo>
                    <a:pt x="193" y="1189"/>
                    <a:pt x="193" y="1189"/>
                    <a:pt x="193" y="1189"/>
                  </a:cubicBezTo>
                  <a:cubicBezTo>
                    <a:pt x="128" y="1189"/>
                    <a:pt x="80" y="1175"/>
                    <a:pt x="48" y="1146"/>
                  </a:cubicBezTo>
                  <a:cubicBezTo>
                    <a:pt x="16" y="1117"/>
                    <a:pt x="0" y="1077"/>
                    <a:pt x="0" y="1027"/>
                  </a:cubicBezTo>
                  <a:cubicBezTo>
                    <a:pt x="0" y="1014"/>
                    <a:pt x="2" y="1001"/>
                    <a:pt x="7" y="988"/>
                  </a:cubicBezTo>
                  <a:cubicBezTo>
                    <a:pt x="12" y="975"/>
                    <a:pt x="19" y="961"/>
                    <a:pt x="28" y="946"/>
                  </a:cubicBezTo>
                  <a:cubicBezTo>
                    <a:pt x="38" y="932"/>
                    <a:pt x="47" y="918"/>
                    <a:pt x="58" y="904"/>
                  </a:cubicBezTo>
                  <a:cubicBezTo>
                    <a:pt x="68" y="891"/>
                    <a:pt x="80" y="874"/>
                    <a:pt x="95" y="855"/>
                  </a:cubicBezTo>
                  <a:cubicBezTo>
                    <a:pt x="633" y="135"/>
                    <a:pt x="633" y="135"/>
                    <a:pt x="633" y="135"/>
                  </a:cubicBezTo>
                  <a:cubicBezTo>
                    <a:pt x="668" y="88"/>
                    <a:pt x="697" y="53"/>
                    <a:pt x="720" y="32"/>
                  </a:cubicBezTo>
                  <a:cubicBezTo>
                    <a:pt x="742" y="11"/>
                    <a:pt x="770" y="0"/>
                    <a:pt x="801" y="0"/>
                  </a:cubicBezTo>
                  <a:cubicBezTo>
                    <a:pt x="904" y="0"/>
                    <a:pt x="956" y="59"/>
                    <a:pt x="956" y="177"/>
                  </a:cubicBezTo>
                  <a:cubicBezTo>
                    <a:pt x="956" y="962"/>
                    <a:pt x="956" y="962"/>
                    <a:pt x="956" y="962"/>
                  </a:cubicBezTo>
                  <a:cubicBezTo>
                    <a:pt x="999" y="962"/>
                    <a:pt x="999" y="962"/>
                    <a:pt x="999" y="962"/>
                  </a:cubicBezTo>
                  <a:cubicBezTo>
                    <a:pt x="1051" y="962"/>
                    <a:pt x="1093" y="969"/>
                    <a:pt x="1125" y="983"/>
                  </a:cubicBezTo>
                  <a:cubicBezTo>
                    <a:pt x="1156" y="998"/>
                    <a:pt x="1172" y="1029"/>
                    <a:pt x="1172" y="1077"/>
                  </a:cubicBezTo>
                  <a:cubicBezTo>
                    <a:pt x="1172" y="1116"/>
                    <a:pt x="1159" y="1145"/>
                    <a:pt x="1133" y="1163"/>
                  </a:cubicBezTo>
                  <a:cubicBezTo>
                    <a:pt x="1108" y="1180"/>
                    <a:pt x="1069" y="1189"/>
                    <a:pt x="1018" y="1189"/>
                  </a:cubicBezTo>
                  <a:cubicBezTo>
                    <a:pt x="956" y="1189"/>
                    <a:pt x="956" y="1189"/>
                    <a:pt x="956" y="1189"/>
                  </a:cubicBezTo>
                  <a:cubicBezTo>
                    <a:pt x="956" y="1378"/>
                    <a:pt x="956" y="1378"/>
                    <a:pt x="956" y="1378"/>
                  </a:cubicBezTo>
                  <a:cubicBezTo>
                    <a:pt x="956" y="1430"/>
                    <a:pt x="944" y="1469"/>
                    <a:pt x="921" y="1494"/>
                  </a:cubicBezTo>
                  <a:cubicBezTo>
                    <a:pt x="898" y="1520"/>
                    <a:pt x="867" y="1532"/>
                    <a:pt x="829" y="1532"/>
                  </a:cubicBezTo>
                  <a:cubicBezTo>
                    <a:pt x="791" y="1532"/>
                    <a:pt x="760" y="1519"/>
                    <a:pt x="737" y="1493"/>
                  </a:cubicBezTo>
                  <a:cubicBezTo>
                    <a:pt x="714" y="1467"/>
                    <a:pt x="702" y="1429"/>
                    <a:pt x="702" y="1378"/>
                  </a:cubicBezTo>
                  <a:close/>
                  <a:moveTo>
                    <a:pt x="266" y="962"/>
                  </a:moveTo>
                  <a:cubicBezTo>
                    <a:pt x="702" y="962"/>
                    <a:pt x="702" y="962"/>
                    <a:pt x="702" y="962"/>
                  </a:cubicBezTo>
                  <a:cubicBezTo>
                    <a:pt x="702" y="372"/>
                    <a:pt x="702" y="372"/>
                    <a:pt x="702" y="372"/>
                  </a:cubicBezTo>
                  <a:lnTo>
                    <a:pt x="266" y="96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25" name="Freeform 20"/>
            <p:cNvSpPr>
              <a:spLocks noEditPoints="1"/>
            </p:cNvSpPr>
            <p:nvPr/>
          </p:nvSpPr>
          <p:spPr bwMode="auto">
            <a:xfrm>
              <a:off x="-2205" y="3194"/>
              <a:ext cx="2081" cy="3044"/>
            </a:xfrm>
            <a:custGeom>
              <a:avLst/>
              <a:gdLst>
                <a:gd name="T0" fmla="*/ 1039 w 1039"/>
                <a:gd name="T1" fmla="*/ 769 h 1522"/>
                <a:gd name="T2" fmla="*/ 1019 w 1039"/>
                <a:gd name="T3" fmla="*/ 1056 h 1522"/>
                <a:gd name="T4" fmla="*/ 944 w 1039"/>
                <a:gd name="T5" fmla="*/ 1273 h 1522"/>
                <a:gd name="T6" fmla="*/ 765 w 1039"/>
                <a:gd name="T7" fmla="*/ 1457 h 1522"/>
                <a:gd name="T8" fmla="*/ 522 w 1039"/>
                <a:gd name="T9" fmla="*/ 1522 h 1522"/>
                <a:gd name="T10" fmla="*/ 245 w 1039"/>
                <a:gd name="T11" fmla="*/ 1435 h 1522"/>
                <a:gd name="T12" fmla="*/ 61 w 1039"/>
                <a:gd name="T13" fmla="*/ 1194 h 1522"/>
                <a:gd name="T14" fmla="*/ 15 w 1039"/>
                <a:gd name="T15" fmla="*/ 1007 h 1522"/>
                <a:gd name="T16" fmla="*/ 0 w 1039"/>
                <a:gd name="T17" fmla="*/ 787 h 1522"/>
                <a:gd name="T18" fmla="*/ 16 w 1039"/>
                <a:gd name="T19" fmla="*/ 511 h 1522"/>
                <a:gd name="T20" fmla="*/ 67 w 1039"/>
                <a:gd name="T21" fmla="*/ 299 h 1522"/>
                <a:gd name="T22" fmla="*/ 241 w 1039"/>
                <a:gd name="T23" fmla="*/ 77 h 1522"/>
                <a:gd name="T24" fmla="*/ 513 w 1039"/>
                <a:gd name="T25" fmla="*/ 0 h 1522"/>
                <a:gd name="T26" fmla="*/ 703 w 1039"/>
                <a:gd name="T27" fmla="*/ 34 h 1522"/>
                <a:gd name="T28" fmla="*/ 853 w 1039"/>
                <a:gd name="T29" fmla="*/ 134 h 1522"/>
                <a:gd name="T30" fmla="*/ 962 w 1039"/>
                <a:gd name="T31" fmla="*/ 295 h 1522"/>
                <a:gd name="T32" fmla="*/ 1039 w 1039"/>
                <a:gd name="T33" fmla="*/ 769 h 1522"/>
                <a:gd name="T34" fmla="*/ 761 w 1039"/>
                <a:gd name="T35" fmla="*/ 749 h 1522"/>
                <a:gd name="T36" fmla="*/ 739 w 1039"/>
                <a:gd name="T37" fmla="*/ 445 h 1522"/>
                <a:gd name="T38" fmla="*/ 664 w 1039"/>
                <a:gd name="T39" fmla="*/ 267 h 1522"/>
                <a:gd name="T40" fmla="*/ 517 w 1039"/>
                <a:gd name="T41" fmla="*/ 206 h 1522"/>
                <a:gd name="T42" fmla="*/ 331 w 1039"/>
                <a:gd name="T43" fmla="*/ 341 h 1522"/>
                <a:gd name="T44" fmla="*/ 279 w 1039"/>
                <a:gd name="T45" fmla="*/ 757 h 1522"/>
                <a:gd name="T46" fmla="*/ 301 w 1039"/>
                <a:gd name="T47" fmla="*/ 1070 h 1522"/>
                <a:gd name="T48" fmla="*/ 376 w 1039"/>
                <a:gd name="T49" fmla="*/ 1254 h 1522"/>
                <a:gd name="T50" fmla="*/ 519 w 1039"/>
                <a:gd name="T51" fmla="*/ 1316 h 1522"/>
                <a:gd name="T52" fmla="*/ 666 w 1039"/>
                <a:gd name="T53" fmla="*/ 1251 h 1522"/>
                <a:gd name="T54" fmla="*/ 740 w 1039"/>
                <a:gd name="T55" fmla="*/ 1066 h 1522"/>
                <a:gd name="T56" fmla="*/ 761 w 1039"/>
                <a:gd name="T57" fmla="*/ 749 h 1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39" h="1522">
                  <a:moveTo>
                    <a:pt x="1039" y="769"/>
                  </a:moveTo>
                  <a:cubicBezTo>
                    <a:pt x="1039" y="880"/>
                    <a:pt x="1032" y="976"/>
                    <a:pt x="1019" y="1056"/>
                  </a:cubicBezTo>
                  <a:cubicBezTo>
                    <a:pt x="1005" y="1135"/>
                    <a:pt x="980" y="1208"/>
                    <a:pt x="944" y="1273"/>
                  </a:cubicBezTo>
                  <a:cubicBezTo>
                    <a:pt x="898" y="1353"/>
                    <a:pt x="838" y="1414"/>
                    <a:pt x="765" y="1457"/>
                  </a:cubicBezTo>
                  <a:cubicBezTo>
                    <a:pt x="692" y="1501"/>
                    <a:pt x="611" y="1522"/>
                    <a:pt x="522" y="1522"/>
                  </a:cubicBezTo>
                  <a:cubicBezTo>
                    <a:pt x="419" y="1522"/>
                    <a:pt x="326" y="1493"/>
                    <a:pt x="245" y="1435"/>
                  </a:cubicBezTo>
                  <a:cubicBezTo>
                    <a:pt x="163" y="1377"/>
                    <a:pt x="102" y="1296"/>
                    <a:pt x="61" y="1194"/>
                  </a:cubicBezTo>
                  <a:cubicBezTo>
                    <a:pt x="40" y="1137"/>
                    <a:pt x="24" y="1075"/>
                    <a:pt x="15" y="1007"/>
                  </a:cubicBezTo>
                  <a:cubicBezTo>
                    <a:pt x="5" y="939"/>
                    <a:pt x="0" y="866"/>
                    <a:pt x="0" y="787"/>
                  </a:cubicBezTo>
                  <a:cubicBezTo>
                    <a:pt x="0" y="684"/>
                    <a:pt x="5" y="592"/>
                    <a:pt x="16" y="511"/>
                  </a:cubicBezTo>
                  <a:cubicBezTo>
                    <a:pt x="27" y="429"/>
                    <a:pt x="44" y="358"/>
                    <a:pt x="67" y="299"/>
                  </a:cubicBezTo>
                  <a:cubicBezTo>
                    <a:pt x="107" y="202"/>
                    <a:pt x="165" y="128"/>
                    <a:pt x="241" y="77"/>
                  </a:cubicBezTo>
                  <a:cubicBezTo>
                    <a:pt x="317" y="26"/>
                    <a:pt x="408" y="0"/>
                    <a:pt x="513" y="0"/>
                  </a:cubicBezTo>
                  <a:cubicBezTo>
                    <a:pt x="583" y="0"/>
                    <a:pt x="646" y="11"/>
                    <a:pt x="703" y="34"/>
                  </a:cubicBezTo>
                  <a:cubicBezTo>
                    <a:pt x="760" y="57"/>
                    <a:pt x="810" y="90"/>
                    <a:pt x="853" y="134"/>
                  </a:cubicBezTo>
                  <a:cubicBezTo>
                    <a:pt x="896" y="177"/>
                    <a:pt x="932" y="231"/>
                    <a:pt x="962" y="295"/>
                  </a:cubicBezTo>
                  <a:cubicBezTo>
                    <a:pt x="1013" y="407"/>
                    <a:pt x="1039" y="565"/>
                    <a:pt x="1039" y="769"/>
                  </a:cubicBezTo>
                  <a:close/>
                  <a:moveTo>
                    <a:pt x="761" y="749"/>
                  </a:moveTo>
                  <a:cubicBezTo>
                    <a:pt x="761" y="625"/>
                    <a:pt x="754" y="524"/>
                    <a:pt x="739" y="445"/>
                  </a:cubicBezTo>
                  <a:cubicBezTo>
                    <a:pt x="724" y="366"/>
                    <a:pt x="699" y="307"/>
                    <a:pt x="664" y="267"/>
                  </a:cubicBezTo>
                  <a:cubicBezTo>
                    <a:pt x="628" y="226"/>
                    <a:pt x="580" y="206"/>
                    <a:pt x="517" y="206"/>
                  </a:cubicBezTo>
                  <a:cubicBezTo>
                    <a:pt x="428" y="206"/>
                    <a:pt x="366" y="251"/>
                    <a:pt x="331" y="341"/>
                  </a:cubicBezTo>
                  <a:cubicBezTo>
                    <a:pt x="296" y="431"/>
                    <a:pt x="279" y="570"/>
                    <a:pt x="279" y="757"/>
                  </a:cubicBezTo>
                  <a:cubicBezTo>
                    <a:pt x="279" y="884"/>
                    <a:pt x="286" y="989"/>
                    <a:pt x="301" y="1070"/>
                  </a:cubicBezTo>
                  <a:cubicBezTo>
                    <a:pt x="316" y="1151"/>
                    <a:pt x="341" y="1212"/>
                    <a:pt x="376" y="1254"/>
                  </a:cubicBezTo>
                  <a:cubicBezTo>
                    <a:pt x="412" y="1296"/>
                    <a:pt x="459" y="1316"/>
                    <a:pt x="519" y="1316"/>
                  </a:cubicBezTo>
                  <a:cubicBezTo>
                    <a:pt x="582" y="1316"/>
                    <a:pt x="630" y="1295"/>
                    <a:pt x="666" y="1251"/>
                  </a:cubicBezTo>
                  <a:cubicBezTo>
                    <a:pt x="701" y="1208"/>
                    <a:pt x="726" y="1146"/>
                    <a:pt x="740" y="1066"/>
                  </a:cubicBezTo>
                  <a:cubicBezTo>
                    <a:pt x="754" y="985"/>
                    <a:pt x="761" y="880"/>
                    <a:pt x="761" y="74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26" name="Freeform 21"/>
            <p:cNvSpPr>
              <a:spLocks noEditPoints="1"/>
            </p:cNvSpPr>
            <p:nvPr/>
          </p:nvSpPr>
          <p:spPr bwMode="auto">
            <a:xfrm>
              <a:off x="125" y="3178"/>
              <a:ext cx="2347" cy="3064"/>
            </a:xfrm>
            <a:custGeom>
              <a:avLst/>
              <a:gdLst>
                <a:gd name="T0" fmla="*/ 702 w 1172"/>
                <a:gd name="T1" fmla="*/ 1378 h 1532"/>
                <a:gd name="T2" fmla="*/ 702 w 1172"/>
                <a:gd name="T3" fmla="*/ 1189 h 1532"/>
                <a:gd name="T4" fmla="*/ 193 w 1172"/>
                <a:gd name="T5" fmla="*/ 1189 h 1532"/>
                <a:gd name="T6" fmla="*/ 48 w 1172"/>
                <a:gd name="T7" fmla="*/ 1146 h 1532"/>
                <a:gd name="T8" fmla="*/ 0 w 1172"/>
                <a:gd name="T9" fmla="*/ 1027 h 1532"/>
                <a:gd name="T10" fmla="*/ 7 w 1172"/>
                <a:gd name="T11" fmla="*/ 988 h 1532"/>
                <a:gd name="T12" fmla="*/ 28 w 1172"/>
                <a:gd name="T13" fmla="*/ 946 h 1532"/>
                <a:gd name="T14" fmla="*/ 58 w 1172"/>
                <a:gd name="T15" fmla="*/ 904 h 1532"/>
                <a:gd name="T16" fmla="*/ 95 w 1172"/>
                <a:gd name="T17" fmla="*/ 855 h 1532"/>
                <a:gd name="T18" fmla="*/ 633 w 1172"/>
                <a:gd name="T19" fmla="*/ 135 h 1532"/>
                <a:gd name="T20" fmla="*/ 720 w 1172"/>
                <a:gd name="T21" fmla="*/ 32 h 1532"/>
                <a:gd name="T22" fmla="*/ 802 w 1172"/>
                <a:gd name="T23" fmla="*/ 0 h 1532"/>
                <a:gd name="T24" fmla="*/ 956 w 1172"/>
                <a:gd name="T25" fmla="*/ 177 h 1532"/>
                <a:gd name="T26" fmla="*/ 956 w 1172"/>
                <a:gd name="T27" fmla="*/ 962 h 1532"/>
                <a:gd name="T28" fmla="*/ 1000 w 1172"/>
                <a:gd name="T29" fmla="*/ 962 h 1532"/>
                <a:gd name="T30" fmla="*/ 1125 w 1172"/>
                <a:gd name="T31" fmla="*/ 983 h 1532"/>
                <a:gd name="T32" fmla="*/ 1172 w 1172"/>
                <a:gd name="T33" fmla="*/ 1077 h 1532"/>
                <a:gd name="T34" fmla="*/ 1134 w 1172"/>
                <a:gd name="T35" fmla="*/ 1163 h 1532"/>
                <a:gd name="T36" fmla="*/ 1018 w 1172"/>
                <a:gd name="T37" fmla="*/ 1189 h 1532"/>
                <a:gd name="T38" fmla="*/ 956 w 1172"/>
                <a:gd name="T39" fmla="*/ 1189 h 1532"/>
                <a:gd name="T40" fmla="*/ 956 w 1172"/>
                <a:gd name="T41" fmla="*/ 1378 h 1532"/>
                <a:gd name="T42" fmla="*/ 921 w 1172"/>
                <a:gd name="T43" fmla="*/ 1494 h 1532"/>
                <a:gd name="T44" fmla="*/ 829 w 1172"/>
                <a:gd name="T45" fmla="*/ 1532 h 1532"/>
                <a:gd name="T46" fmla="*/ 737 w 1172"/>
                <a:gd name="T47" fmla="*/ 1493 h 1532"/>
                <a:gd name="T48" fmla="*/ 702 w 1172"/>
                <a:gd name="T49" fmla="*/ 1378 h 1532"/>
                <a:gd name="T50" fmla="*/ 266 w 1172"/>
                <a:gd name="T51" fmla="*/ 962 h 1532"/>
                <a:gd name="T52" fmla="*/ 702 w 1172"/>
                <a:gd name="T53" fmla="*/ 962 h 1532"/>
                <a:gd name="T54" fmla="*/ 702 w 1172"/>
                <a:gd name="T55" fmla="*/ 372 h 1532"/>
                <a:gd name="T56" fmla="*/ 266 w 1172"/>
                <a:gd name="T57" fmla="*/ 96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2" h="1532">
                  <a:moveTo>
                    <a:pt x="702" y="1378"/>
                  </a:moveTo>
                  <a:cubicBezTo>
                    <a:pt x="702" y="1189"/>
                    <a:pt x="702" y="1189"/>
                    <a:pt x="702" y="1189"/>
                  </a:cubicBezTo>
                  <a:cubicBezTo>
                    <a:pt x="193" y="1189"/>
                    <a:pt x="193" y="1189"/>
                    <a:pt x="193" y="1189"/>
                  </a:cubicBezTo>
                  <a:cubicBezTo>
                    <a:pt x="128" y="1189"/>
                    <a:pt x="80" y="1175"/>
                    <a:pt x="48" y="1146"/>
                  </a:cubicBezTo>
                  <a:cubicBezTo>
                    <a:pt x="16" y="1117"/>
                    <a:pt x="0" y="1077"/>
                    <a:pt x="0" y="1027"/>
                  </a:cubicBezTo>
                  <a:cubicBezTo>
                    <a:pt x="0" y="1014"/>
                    <a:pt x="2" y="1001"/>
                    <a:pt x="7" y="988"/>
                  </a:cubicBezTo>
                  <a:cubicBezTo>
                    <a:pt x="12" y="975"/>
                    <a:pt x="19" y="961"/>
                    <a:pt x="28" y="946"/>
                  </a:cubicBezTo>
                  <a:cubicBezTo>
                    <a:pt x="38" y="932"/>
                    <a:pt x="48" y="918"/>
                    <a:pt x="58" y="904"/>
                  </a:cubicBezTo>
                  <a:cubicBezTo>
                    <a:pt x="68" y="891"/>
                    <a:pt x="80" y="874"/>
                    <a:pt x="95" y="855"/>
                  </a:cubicBezTo>
                  <a:cubicBezTo>
                    <a:pt x="633" y="135"/>
                    <a:pt x="633" y="135"/>
                    <a:pt x="633" y="135"/>
                  </a:cubicBezTo>
                  <a:cubicBezTo>
                    <a:pt x="668" y="88"/>
                    <a:pt x="697" y="53"/>
                    <a:pt x="720" y="32"/>
                  </a:cubicBezTo>
                  <a:cubicBezTo>
                    <a:pt x="743" y="11"/>
                    <a:pt x="770" y="0"/>
                    <a:pt x="802" y="0"/>
                  </a:cubicBezTo>
                  <a:cubicBezTo>
                    <a:pt x="905" y="0"/>
                    <a:pt x="956" y="59"/>
                    <a:pt x="956" y="177"/>
                  </a:cubicBezTo>
                  <a:cubicBezTo>
                    <a:pt x="956" y="962"/>
                    <a:pt x="956" y="962"/>
                    <a:pt x="956" y="962"/>
                  </a:cubicBezTo>
                  <a:cubicBezTo>
                    <a:pt x="1000" y="962"/>
                    <a:pt x="1000" y="962"/>
                    <a:pt x="1000" y="962"/>
                  </a:cubicBezTo>
                  <a:cubicBezTo>
                    <a:pt x="1052" y="962"/>
                    <a:pt x="1093" y="969"/>
                    <a:pt x="1125" y="983"/>
                  </a:cubicBezTo>
                  <a:cubicBezTo>
                    <a:pt x="1156" y="998"/>
                    <a:pt x="1172" y="1029"/>
                    <a:pt x="1172" y="1077"/>
                  </a:cubicBezTo>
                  <a:cubicBezTo>
                    <a:pt x="1172" y="1116"/>
                    <a:pt x="1159" y="1145"/>
                    <a:pt x="1134" y="1163"/>
                  </a:cubicBezTo>
                  <a:cubicBezTo>
                    <a:pt x="1108" y="1180"/>
                    <a:pt x="1069" y="1189"/>
                    <a:pt x="1018" y="1189"/>
                  </a:cubicBezTo>
                  <a:cubicBezTo>
                    <a:pt x="956" y="1189"/>
                    <a:pt x="956" y="1189"/>
                    <a:pt x="956" y="1189"/>
                  </a:cubicBezTo>
                  <a:cubicBezTo>
                    <a:pt x="956" y="1378"/>
                    <a:pt x="956" y="1378"/>
                    <a:pt x="956" y="1378"/>
                  </a:cubicBezTo>
                  <a:cubicBezTo>
                    <a:pt x="956" y="1430"/>
                    <a:pt x="944" y="1469"/>
                    <a:pt x="921" y="1494"/>
                  </a:cubicBezTo>
                  <a:cubicBezTo>
                    <a:pt x="898" y="1520"/>
                    <a:pt x="868" y="1532"/>
                    <a:pt x="829" y="1532"/>
                  </a:cubicBezTo>
                  <a:cubicBezTo>
                    <a:pt x="791" y="1532"/>
                    <a:pt x="761" y="1519"/>
                    <a:pt x="737" y="1493"/>
                  </a:cubicBezTo>
                  <a:cubicBezTo>
                    <a:pt x="714" y="1467"/>
                    <a:pt x="702" y="1429"/>
                    <a:pt x="702" y="1378"/>
                  </a:cubicBezTo>
                  <a:close/>
                  <a:moveTo>
                    <a:pt x="266" y="962"/>
                  </a:moveTo>
                  <a:cubicBezTo>
                    <a:pt x="702" y="962"/>
                    <a:pt x="702" y="962"/>
                    <a:pt x="702" y="962"/>
                  </a:cubicBezTo>
                  <a:cubicBezTo>
                    <a:pt x="702" y="372"/>
                    <a:pt x="702" y="372"/>
                    <a:pt x="702" y="372"/>
                  </a:cubicBezTo>
                  <a:lnTo>
                    <a:pt x="266" y="96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grpSp>
        <p:nvGrpSpPr>
          <p:cNvPr id="64" name="Group 17"/>
          <p:cNvGrpSpPr>
            <a:grpSpLocks noChangeAspect="1"/>
          </p:cNvGrpSpPr>
          <p:nvPr/>
        </p:nvGrpSpPr>
        <p:grpSpPr bwMode="auto">
          <a:xfrm>
            <a:off x="6172484" y="2829519"/>
            <a:ext cx="273046" cy="272587"/>
            <a:chOff x="-5241" y="578"/>
            <a:chExt cx="8326" cy="8312"/>
          </a:xfrm>
        </p:grpSpPr>
        <p:sp>
          <p:nvSpPr>
            <p:cNvPr id="128" name="Oval 18"/>
            <p:cNvSpPr>
              <a:spLocks noChangeArrowheads="1"/>
            </p:cNvSpPr>
            <p:nvPr/>
          </p:nvSpPr>
          <p:spPr bwMode="auto">
            <a:xfrm>
              <a:off x="-5241" y="578"/>
              <a:ext cx="8326" cy="8312"/>
            </a:xfrm>
            <a:prstGeom prst="ellipse">
              <a:avLst/>
            </a:prstGeom>
            <a:solidFill>
              <a:srgbClr val="EA47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29" name="Freeform 19"/>
            <p:cNvSpPr>
              <a:spLocks noEditPoints="1"/>
            </p:cNvSpPr>
            <p:nvPr/>
          </p:nvSpPr>
          <p:spPr bwMode="auto">
            <a:xfrm>
              <a:off x="-4822" y="3178"/>
              <a:ext cx="2347" cy="3064"/>
            </a:xfrm>
            <a:custGeom>
              <a:avLst/>
              <a:gdLst>
                <a:gd name="T0" fmla="*/ 702 w 1172"/>
                <a:gd name="T1" fmla="*/ 1378 h 1532"/>
                <a:gd name="T2" fmla="*/ 702 w 1172"/>
                <a:gd name="T3" fmla="*/ 1189 h 1532"/>
                <a:gd name="T4" fmla="*/ 193 w 1172"/>
                <a:gd name="T5" fmla="*/ 1189 h 1532"/>
                <a:gd name="T6" fmla="*/ 48 w 1172"/>
                <a:gd name="T7" fmla="*/ 1146 h 1532"/>
                <a:gd name="T8" fmla="*/ 0 w 1172"/>
                <a:gd name="T9" fmla="*/ 1027 h 1532"/>
                <a:gd name="T10" fmla="*/ 7 w 1172"/>
                <a:gd name="T11" fmla="*/ 988 h 1532"/>
                <a:gd name="T12" fmla="*/ 28 w 1172"/>
                <a:gd name="T13" fmla="*/ 946 h 1532"/>
                <a:gd name="T14" fmla="*/ 58 w 1172"/>
                <a:gd name="T15" fmla="*/ 904 h 1532"/>
                <a:gd name="T16" fmla="*/ 95 w 1172"/>
                <a:gd name="T17" fmla="*/ 855 h 1532"/>
                <a:gd name="T18" fmla="*/ 633 w 1172"/>
                <a:gd name="T19" fmla="*/ 135 h 1532"/>
                <a:gd name="T20" fmla="*/ 720 w 1172"/>
                <a:gd name="T21" fmla="*/ 32 h 1532"/>
                <a:gd name="T22" fmla="*/ 801 w 1172"/>
                <a:gd name="T23" fmla="*/ 0 h 1532"/>
                <a:gd name="T24" fmla="*/ 956 w 1172"/>
                <a:gd name="T25" fmla="*/ 177 h 1532"/>
                <a:gd name="T26" fmla="*/ 956 w 1172"/>
                <a:gd name="T27" fmla="*/ 962 h 1532"/>
                <a:gd name="T28" fmla="*/ 999 w 1172"/>
                <a:gd name="T29" fmla="*/ 962 h 1532"/>
                <a:gd name="T30" fmla="*/ 1125 w 1172"/>
                <a:gd name="T31" fmla="*/ 983 h 1532"/>
                <a:gd name="T32" fmla="*/ 1172 w 1172"/>
                <a:gd name="T33" fmla="*/ 1077 h 1532"/>
                <a:gd name="T34" fmla="*/ 1133 w 1172"/>
                <a:gd name="T35" fmla="*/ 1163 h 1532"/>
                <a:gd name="T36" fmla="*/ 1018 w 1172"/>
                <a:gd name="T37" fmla="*/ 1189 h 1532"/>
                <a:gd name="T38" fmla="*/ 956 w 1172"/>
                <a:gd name="T39" fmla="*/ 1189 h 1532"/>
                <a:gd name="T40" fmla="*/ 956 w 1172"/>
                <a:gd name="T41" fmla="*/ 1378 h 1532"/>
                <a:gd name="T42" fmla="*/ 921 w 1172"/>
                <a:gd name="T43" fmla="*/ 1494 h 1532"/>
                <a:gd name="T44" fmla="*/ 829 w 1172"/>
                <a:gd name="T45" fmla="*/ 1532 h 1532"/>
                <a:gd name="T46" fmla="*/ 737 w 1172"/>
                <a:gd name="T47" fmla="*/ 1493 h 1532"/>
                <a:gd name="T48" fmla="*/ 702 w 1172"/>
                <a:gd name="T49" fmla="*/ 1378 h 1532"/>
                <a:gd name="T50" fmla="*/ 266 w 1172"/>
                <a:gd name="T51" fmla="*/ 962 h 1532"/>
                <a:gd name="T52" fmla="*/ 702 w 1172"/>
                <a:gd name="T53" fmla="*/ 962 h 1532"/>
                <a:gd name="T54" fmla="*/ 702 w 1172"/>
                <a:gd name="T55" fmla="*/ 372 h 1532"/>
                <a:gd name="T56" fmla="*/ 266 w 1172"/>
                <a:gd name="T57" fmla="*/ 96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2" h="1532">
                  <a:moveTo>
                    <a:pt x="702" y="1378"/>
                  </a:moveTo>
                  <a:cubicBezTo>
                    <a:pt x="702" y="1189"/>
                    <a:pt x="702" y="1189"/>
                    <a:pt x="702" y="1189"/>
                  </a:cubicBezTo>
                  <a:cubicBezTo>
                    <a:pt x="193" y="1189"/>
                    <a:pt x="193" y="1189"/>
                    <a:pt x="193" y="1189"/>
                  </a:cubicBezTo>
                  <a:cubicBezTo>
                    <a:pt x="128" y="1189"/>
                    <a:pt x="80" y="1175"/>
                    <a:pt x="48" y="1146"/>
                  </a:cubicBezTo>
                  <a:cubicBezTo>
                    <a:pt x="16" y="1117"/>
                    <a:pt x="0" y="1077"/>
                    <a:pt x="0" y="1027"/>
                  </a:cubicBezTo>
                  <a:cubicBezTo>
                    <a:pt x="0" y="1014"/>
                    <a:pt x="2" y="1001"/>
                    <a:pt x="7" y="988"/>
                  </a:cubicBezTo>
                  <a:cubicBezTo>
                    <a:pt x="12" y="975"/>
                    <a:pt x="19" y="961"/>
                    <a:pt x="28" y="946"/>
                  </a:cubicBezTo>
                  <a:cubicBezTo>
                    <a:pt x="38" y="932"/>
                    <a:pt x="47" y="918"/>
                    <a:pt x="58" y="904"/>
                  </a:cubicBezTo>
                  <a:cubicBezTo>
                    <a:pt x="68" y="891"/>
                    <a:pt x="80" y="874"/>
                    <a:pt x="95" y="855"/>
                  </a:cubicBezTo>
                  <a:cubicBezTo>
                    <a:pt x="633" y="135"/>
                    <a:pt x="633" y="135"/>
                    <a:pt x="633" y="135"/>
                  </a:cubicBezTo>
                  <a:cubicBezTo>
                    <a:pt x="668" y="88"/>
                    <a:pt x="697" y="53"/>
                    <a:pt x="720" y="32"/>
                  </a:cubicBezTo>
                  <a:cubicBezTo>
                    <a:pt x="742" y="11"/>
                    <a:pt x="770" y="0"/>
                    <a:pt x="801" y="0"/>
                  </a:cubicBezTo>
                  <a:cubicBezTo>
                    <a:pt x="904" y="0"/>
                    <a:pt x="956" y="59"/>
                    <a:pt x="956" y="177"/>
                  </a:cubicBezTo>
                  <a:cubicBezTo>
                    <a:pt x="956" y="962"/>
                    <a:pt x="956" y="962"/>
                    <a:pt x="956" y="962"/>
                  </a:cubicBezTo>
                  <a:cubicBezTo>
                    <a:pt x="999" y="962"/>
                    <a:pt x="999" y="962"/>
                    <a:pt x="999" y="962"/>
                  </a:cubicBezTo>
                  <a:cubicBezTo>
                    <a:pt x="1051" y="962"/>
                    <a:pt x="1093" y="969"/>
                    <a:pt x="1125" y="983"/>
                  </a:cubicBezTo>
                  <a:cubicBezTo>
                    <a:pt x="1156" y="998"/>
                    <a:pt x="1172" y="1029"/>
                    <a:pt x="1172" y="1077"/>
                  </a:cubicBezTo>
                  <a:cubicBezTo>
                    <a:pt x="1172" y="1116"/>
                    <a:pt x="1159" y="1145"/>
                    <a:pt x="1133" y="1163"/>
                  </a:cubicBezTo>
                  <a:cubicBezTo>
                    <a:pt x="1108" y="1180"/>
                    <a:pt x="1069" y="1189"/>
                    <a:pt x="1018" y="1189"/>
                  </a:cubicBezTo>
                  <a:cubicBezTo>
                    <a:pt x="956" y="1189"/>
                    <a:pt x="956" y="1189"/>
                    <a:pt x="956" y="1189"/>
                  </a:cubicBezTo>
                  <a:cubicBezTo>
                    <a:pt x="956" y="1378"/>
                    <a:pt x="956" y="1378"/>
                    <a:pt x="956" y="1378"/>
                  </a:cubicBezTo>
                  <a:cubicBezTo>
                    <a:pt x="956" y="1430"/>
                    <a:pt x="944" y="1469"/>
                    <a:pt x="921" y="1494"/>
                  </a:cubicBezTo>
                  <a:cubicBezTo>
                    <a:pt x="898" y="1520"/>
                    <a:pt x="867" y="1532"/>
                    <a:pt x="829" y="1532"/>
                  </a:cubicBezTo>
                  <a:cubicBezTo>
                    <a:pt x="791" y="1532"/>
                    <a:pt x="760" y="1519"/>
                    <a:pt x="737" y="1493"/>
                  </a:cubicBezTo>
                  <a:cubicBezTo>
                    <a:pt x="714" y="1467"/>
                    <a:pt x="702" y="1429"/>
                    <a:pt x="702" y="1378"/>
                  </a:cubicBezTo>
                  <a:close/>
                  <a:moveTo>
                    <a:pt x="266" y="962"/>
                  </a:moveTo>
                  <a:cubicBezTo>
                    <a:pt x="702" y="962"/>
                    <a:pt x="702" y="962"/>
                    <a:pt x="702" y="962"/>
                  </a:cubicBezTo>
                  <a:cubicBezTo>
                    <a:pt x="702" y="372"/>
                    <a:pt x="702" y="372"/>
                    <a:pt x="702" y="372"/>
                  </a:cubicBezTo>
                  <a:lnTo>
                    <a:pt x="266" y="96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30" name="Freeform 20"/>
            <p:cNvSpPr>
              <a:spLocks noEditPoints="1"/>
            </p:cNvSpPr>
            <p:nvPr/>
          </p:nvSpPr>
          <p:spPr bwMode="auto">
            <a:xfrm>
              <a:off x="-2205" y="3194"/>
              <a:ext cx="2081" cy="3044"/>
            </a:xfrm>
            <a:custGeom>
              <a:avLst/>
              <a:gdLst>
                <a:gd name="T0" fmla="*/ 1039 w 1039"/>
                <a:gd name="T1" fmla="*/ 769 h 1522"/>
                <a:gd name="T2" fmla="*/ 1019 w 1039"/>
                <a:gd name="T3" fmla="*/ 1056 h 1522"/>
                <a:gd name="T4" fmla="*/ 944 w 1039"/>
                <a:gd name="T5" fmla="*/ 1273 h 1522"/>
                <a:gd name="T6" fmla="*/ 765 w 1039"/>
                <a:gd name="T7" fmla="*/ 1457 h 1522"/>
                <a:gd name="T8" fmla="*/ 522 w 1039"/>
                <a:gd name="T9" fmla="*/ 1522 h 1522"/>
                <a:gd name="T10" fmla="*/ 245 w 1039"/>
                <a:gd name="T11" fmla="*/ 1435 h 1522"/>
                <a:gd name="T12" fmla="*/ 61 w 1039"/>
                <a:gd name="T13" fmla="*/ 1194 h 1522"/>
                <a:gd name="T14" fmla="*/ 15 w 1039"/>
                <a:gd name="T15" fmla="*/ 1007 h 1522"/>
                <a:gd name="T16" fmla="*/ 0 w 1039"/>
                <a:gd name="T17" fmla="*/ 787 h 1522"/>
                <a:gd name="T18" fmla="*/ 16 w 1039"/>
                <a:gd name="T19" fmla="*/ 511 h 1522"/>
                <a:gd name="T20" fmla="*/ 67 w 1039"/>
                <a:gd name="T21" fmla="*/ 299 h 1522"/>
                <a:gd name="T22" fmla="*/ 241 w 1039"/>
                <a:gd name="T23" fmla="*/ 77 h 1522"/>
                <a:gd name="T24" fmla="*/ 513 w 1039"/>
                <a:gd name="T25" fmla="*/ 0 h 1522"/>
                <a:gd name="T26" fmla="*/ 703 w 1039"/>
                <a:gd name="T27" fmla="*/ 34 h 1522"/>
                <a:gd name="T28" fmla="*/ 853 w 1039"/>
                <a:gd name="T29" fmla="*/ 134 h 1522"/>
                <a:gd name="T30" fmla="*/ 962 w 1039"/>
                <a:gd name="T31" fmla="*/ 295 h 1522"/>
                <a:gd name="T32" fmla="*/ 1039 w 1039"/>
                <a:gd name="T33" fmla="*/ 769 h 1522"/>
                <a:gd name="T34" fmla="*/ 761 w 1039"/>
                <a:gd name="T35" fmla="*/ 749 h 1522"/>
                <a:gd name="T36" fmla="*/ 739 w 1039"/>
                <a:gd name="T37" fmla="*/ 445 h 1522"/>
                <a:gd name="T38" fmla="*/ 664 w 1039"/>
                <a:gd name="T39" fmla="*/ 267 h 1522"/>
                <a:gd name="T40" fmla="*/ 517 w 1039"/>
                <a:gd name="T41" fmla="*/ 206 h 1522"/>
                <a:gd name="T42" fmla="*/ 331 w 1039"/>
                <a:gd name="T43" fmla="*/ 341 h 1522"/>
                <a:gd name="T44" fmla="*/ 279 w 1039"/>
                <a:gd name="T45" fmla="*/ 757 h 1522"/>
                <a:gd name="T46" fmla="*/ 301 w 1039"/>
                <a:gd name="T47" fmla="*/ 1070 h 1522"/>
                <a:gd name="T48" fmla="*/ 376 w 1039"/>
                <a:gd name="T49" fmla="*/ 1254 h 1522"/>
                <a:gd name="T50" fmla="*/ 519 w 1039"/>
                <a:gd name="T51" fmla="*/ 1316 h 1522"/>
                <a:gd name="T52" fmla="*/ 666 w 1039"/>
                <a:gd name="T53" fmla="*/ 1251 h 1522"/>
                <a:gd name="T54" fmla="*/ 740 w 1039"/>
                <a:gd name="T55" fmla="*/ 1066 h 1522"/>
                <a:gd name="T56" fmla="*/ 761 w 1039"/>
                <a:gd name="T57" fmla="*/ 749 h 1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39" h="1522">
                  <a:moveTo>
                    <a:pt x="1039" y="769"/>
                  </a:moveTo>
                  <a:cubicBezTo>
                    <a:pt x="1039" y="880"/>
                    <a:pt x="1032" y="976"/>
                    <a:pt x="1019" y="1056"/>
                  </a:cubicBezTo>
                  <a:cubicBezTo>
                    <a:pt x="1005" y="1135"/>
                    <a:pt x="980" y="1208"/>
                    <a:pt x="944" y="1273"/>
                  </a:cubicBezTo>
                  <a:cubicBezTo>
                    <a:pt x="898" y="1353"/>
                    <a:pt x="838" y="1414"/>
                    <a:pt x="765" y="1457"/>
                  </a:cubicBezTo>
                  <a:cubicBezTo>
                    <a:pt x="692" y="1501"/>
                    <a:pt x="611" y="1522"/>
                    <a:pt x="522" y="1522"/>
                  </a:cubicBezTo>
                  <a:cubicBezTo>
                    <a:pt x="419" y="1522"/>
                    <a:pt x="326" y="1493"/>
                    <a:pt x="245" y="1435"/>
                  </a:cubicBezTo>
                  <a:cubicBezTo>
                    <a:pt x="163" y="1377"/>
                    <a:pt x="102" y="1296"/>
                    <a:pt x="61" y="1194"/>
                  </a:cubicBezTo>
                  <a:cubicBezTo>
                    <a:pt x="40" y="1137"/>
                    <a:pt x="24" y="1075"/>
                    <a:pt x="15" y="1007"/>
                  </a:cubicBezTo>
                  <a:cubicBezTo>
                    <a:pt x="5" y="939"/>
                    <a:pt x="0" y="866"/>
                    <a:pt x="0" y="787"/>
                  </a:cubicBezTo>
                  <a:cubicBezTo>
                    <a:pt x="0" y="684"/>
                    <a:pt x="5" y="592"/>
                    <a:pt x="16" y="511"/>
                  </a:cubicBezTo>
                  <a:cubicBezTo>
                    <a:pt x="27" y="429"/>
                    <a:pt x="44" y="358"/>
                    <a:pt x="67" y="299"/>
                  </a:cubicBezTo>
                  <a:cubicBezTo>
                    <a:pt x="107" y="202"/>
                    <a:pt x="165" y="128"/>
                    <a:pt x="241" y="77"/>
                  </a:cubicBezTo>
                  <a:cubicBezTo>
                    <a:pt x="317" y="26"/>
                    <a:pt x="408" y="0"/>
                    <a:pt x="513" y="0"/>
                  </a:cubicBezTo>
                  <a:cubicBezTo>
                    <a:pt x="583" y="0"/>
                    <a:pt x="646" y="11"/>
                    <a:pt x="703" y="34"/>
                  </a:cubicBezTo>
                  <a:cubicBezTo>
                    <a:pt x="760" y="57"/>
                    <a:pt x="810" y="90"/>
                    <a:pt x="853" y="134"/>
                  </a:cubicBezTo>
                  <a:cubicBezTo>
                    <a:pt x="896" y="177"/>
                    <a:pt x="932" y="231"/>
                    <a:pt x="962" y="295"/>
                  </a:cubicBezTo>
                  <a:cubicBezTo>
                    <a:pt x="1013" y="407"/>
                    <a:pt x="1039" y="565"/>
                    <a:pt x="1039" y="769"/>
                  </a:cubicBezTo>
                  <a:close/>
                  <a:moveTo>
                    <a:pt x="761" y="749"/>
                  </a:moveTo>
                  <a:cubicBezTo>
                    <a:pt x="761" y="625"/>
                    <a:pt x="754" y="524"/>
                    <a:pt x="739" y="445"/>
                  </a:cubicBezTo>
                  <a:cubicBezTo>
                    <a:pt x="724" y="366"/>
                    <a:pt x="699" y="307"/>
                    <a:pt x="664" y="267"/>
                  </a:cubicBezTo>
                  <a:cubicBezTo>
                    <a:pt x="628" y="226"/>
                    <a:pt x="580" y="206"/>
                    <a:pt x="517" y="206"/>
                  </a:cubicBezTo>
                  <a:cubicBezTo>
                    <a:pt x="428" y="206"/>
                    <a:pt x="366" y="251"/>
                    <a:pt x="331" y="341"/>
                  </a:cubicBezTo>
                  <a:cubicBezTo>
                    <a:pt x="296" y="431"/>
                    <a:pt x="279" y="570"/>
                    <a:pt x="279" y="757"/>
                  </a:cubicBezTo>
                  <a:cubicBezTo>
                    <a:pt x="279" y="884"/>
                    <a:pt x="286" y="989"/>
                    <a:pt x="301" y="1070"/>
                  </a:cubicBezTo>
                  <a:cubicBezTo>
                    <a:pt x="316" y="1151"/>
                    <a:pt x="341" y="1212"/>
                    <a:pt x="376" y="1254"/>
                  </a:cubicBezTo>
                  <a:cubicBezTo>
                    <a:pt x="412" y="1296"/>
                    <a:pt x="459" y="1316"/>
                    <a:pt x="519" y="1316"/>
                  </a:cubicBezTo>
                  <a:cubicBezTo>
                    <a:pt x="582" y="1316"/>
                    <a:pt x="630" y="1295"/>
                    <a:pt x="666" y="1251"/>
                  </a:cubicBezTo>
                  <a:cubicBezTo>
                    <a:pt x="701" y="1208"/>
                    <a:pt x="726" y="1146"/>
                    <a:pt x="740" y="1066"/>
                  </a:cubicBezTo>
                  <a:cubicBezTo>
                    <a:pt x="754" y="985"/>
                    <a:pt x="761" y="880"/>
                    <a:pt x="761" y="74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31" name="Freeform 21"/>
            <p:cNvSpPr>
              <a:spLocks noEditPoints="1"/>
            </p:cNvSpPr>
            <p:nvPr/>
          </p:nvSpPr>
          <p:spPr bwMode="auto">
            <a:xfrm>
              <a:off x="125" y="3178"/>
              <a:ext cx="2347" cy="3064"/>
            </a:xfrm>
            <a:custGeom>
              <a:avLst/>
              <a:gdLst>
                <a:gd name="T0" fmla="*/ 702 w 1172"/>
                <a:gd name="T1" fmla="*/ 1378 h 1532"/>
                <a:gd name="T2" fmla="*/ 702 w 1172"/>
                <a:gd name="T3" fmla="*/ 1189 h 1532"/>
                <a:gd name="T4" fmla="*/ 193 w 1172"/>
                <a:gd name="T5" fmla="*/ 1189 h 1532"/>
                <a:gd name="T6" fmla="*/ 48 w 1172"/>
                <a:gd name="T7" fmla="*/ 1146 h 1532"/>
                <a:gd name="T8" fmla="*/ 0 w 1172"/>
                <a:gd name="T9" fmla="*/ 1027 h 1532"/>
                <a:gd name="T10" fmla="*/ 7 w 1172"/>
                <a:gd name="T11" fmla="*/ 988 h 1532"/>
                <a:gd name="T12" fmla="*/ 28 w 1172"/>
                <a:gd name="T13" fmla="*/ 946 h 1532"/>
                <a:gd name="T14" fmla="*/ 58 w 1172"/>
                <a:gd name="T15" fmla="*/ 904 h 1532"/>
                <a:gd name="T16" fmla="*/ 95 w 1172"/>
                <a:gd name="T17" fmla="*/ 855 h 1532"/>
                <a:gd name="T18" fmla="*/ 633 w 1172"/>
                <a:gd name="T19" fmla="*/ 135 h 1532"/>
                <a:gd name="T20" fmla="*/ 720 w 1172"/>
                <a:gd name="T21" fmla="*/ 32 h 1532"/>
                <a:gd name="T22" fmla="*/ 802 w 1172"/>
                <a:gd name="T23" fmla="*/ 0 h 1532"/>
                <a:gd name="T24" fmla="*/ 956 w 1172"/>
                <a:gd name="T25" fmla="*/ 177 h 1532"/>
                <a:gd name="T26" fmla="*/ 956 w 1172"/>
                <a:gd name="T27" fmla="*/ 962 h 1532"/>
                <a:gd name="T28" fmla="*/ 1000 w 1172"/>
                <a:gd name="T29" fmla="*/ 962 h 1532"/>
                <a:gd name="T30" fmla="*/ 1125 w 1172"/>
                <a:gd name="T31" fmla="*/ 983 h 1532"/>
                <a:gd name="T32" fmla="*/ 1172 w 1172"/>
                <a:gd name="T33" fmla="*/ 1077 h 1532"/>
                <a:gd name="T34" fmla="*/ 1134 w 1172"/>
                <a:gd name="T35" fmla="*/ 1163 h 1532"/>
                <a:gd name="T36" fmla="*/ 1018 w 1172"/>
                <a:gd name="T37" fmla="*/ 1189 h 1532"/>
                <a:gd name="T38" fmla="*/ 956 w 1172"/>
                <a:gd name="T39" fmla="*/ 1189 h 1532"/>
                <a:gd name="T40" fmla="*/ 956 w 1172"/>
                <a:gd name="T41" fmla="*/ 1378 h 1532"/>
                <a:gd name="T42" fmla="*/ 921 w 1172"/>
                <a:gd name="T43" fmla="*/ 1494 h 1532"/>
                <a:gd name="T44" fmla="*/ 829 w 1172"/>
                <a:gd name="T45" fmla="*/ 1532 h 1532"/>
                <a:gd name="T46" fmla="*/ 737 w 1172"/>
                <a:gd name="T47" fmla="*/ 1493 h 1532"/>
                <a:gd name="T48" fmla="*/ 702 w 1172"/>
                <a:gd name="T49" fmla="*/ 1378 h 1532"/>
                <a:gd name="T50" fmla="*/ 266 w 1172"/>
                <a:gd name="T51" fmla="*/ 962 h 1532"/>
                <a:gd name="T52" fmla="*/ 702 w 1172"/>
                <a:gd name="T53" fmla="*/ 962 h 1532"/>
                <a:gd name="T54" fmla="*/ 702 w 1172"/>
                <a:gd name="T55" fmla="*/ 372 h 1532"/>
                <a:gd name="T56" fmla="*/ 266 w 1172"/>
                <a:gd name="T57" fmla="*/ 96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2" h="1532">
                  <a:moveTo>
                    <a:pt x="702" y="1378"/>
                  </a:moveTo>
                  <a:cubicBezTo>
                    <a:pt x="702" y="1189"/>
                    <a:pt x="702" y="1189"/>
                    <a:pt x="702" y="1189"/>
                  </a:cubicBezTo>
                  <a:cubicBezTo>
                    <a:pt x="193" y="1189"/>
                    <a:pt x="193" y="1189"/>
                    <a:pt x="193" y="1189"/>
                  </a:cubicBezTo>
                  <a:cubicBezTo>
                    <a:pt x="128" y="1189"/>
                    <a:pt x="80" y="1175"/>
                    <a:pt x="48" y="1146"/>
                  </a:cubicBezTo>
                  <a:cubicBezTo>
                    <a:pt x="16" y="1117"/>
                    <a:pt x="0" y="1077"/>
                    <a:pt x="0" y="1027"/>
                  </a:cubicBezTo>
                  <a:cubicBezTo>
                    <a:pt x="0" y="1014"/>
                    <a:pt x="2" y="1001"/>
                    <a:pt x="7" y="988"/>
                  </a:cubicBezTo>
                  <a:cubicBezTo>
                    <a:pt x="12" y="975"/>
                    <a:pt x="19" y="961"/>
                    <a:pt x="28" y="946"/>
                  </a:cubicBezTo>
                  <a:cubicBezTo>
                    <a:pt x="38" y="932"/>
                    <a:pt x="48" y="918"/>
                    <a:pt x="58" y="904"/>
                  </a:cubicBezTo>
                  <a:cubicBezTo>
                    <a:pt x="68" y="891"/>
                    <a:pt x="80" y="874"/>
                    <a:pt x="95" y="855"/>
                  </a:cubicBezTo>
                  <a:cubicBezTo>
                    <a:pt x="633" y="135"/>
                    <a:pt x="633" y="135"/>
                    <a:pt x="633" y="135"/>
                  </a:cubicBezTo>
                  <a:cubicBezTo>
                    <a:pt x="668" y="88"/>
                    <a:pt x="697" y="53"/>
                    <a:pt x="720" y="32"/>
                  </a:cubicBezTo>
                  <a:cubicBezTo>
                    <a:pt x="743" y="11"/>
                    <a:pt x="770" y="0"/>
                    <a:pt x="802" y="0"/>
                  </a:cubicBezTo>
                  <a:cubicBezTo>
                    <a:pt x="905" y="0"/>
                    <a:pt x="956" y="59"/>
                    <a:pt x="956" y="177"/>
                  </a:cubicBezTo>
                  <a:cubicBezTo>
                    <a:pt x="956" y="962"/>
                    <a:pt x="956" y="962"/>
                    <a:pt x="956" y="962"/>
                  </a:cubicBezTo>
                  <a:cubicBezTo>
                    <a:pt x="1000" y="962"/>
                    <a:pt x="1000" y="962"/>
                    <a:pt x="1000" y="962"/>
                  </a:cubicBezTo>
                  <a:cubicBezTo>
                    <a:pt x="1052" y="962"/>
                    <a:pt x="1093" y="969"/>
                    <a:pt x="1125" y="983"/>
                  </a:cubicBezTo>
                  <a:cubicBezTo>
                    <a:pt x="1156" y="998"/>
                    <a:pt x="1172" y="1029"/>
                    <a:pt x="1172" y="1077"/>
                  </a:cubicBezTo>
                  <a:cubicBezTo>
                    <a:pt x="1172" y="1116"/>
                    <a:pt x="1159" y="1145"/>
                    <a:pt x="1134" y="1163"/>
                  </a:cubicBezTo>
                  <a:cubicBezTo>
                    <a:pt x="1108" y="1180"/>
                    <a:pt x="1069" y="1189"/>
                    <a:pt x="1018" y="1189"/>
                  </a:cubicBezTo>
                  <a:cubicBezTo>
                    <a:pt x="956" y="1189"/>
                    <a:pt x="956" y="1189"/>
                    <a:pt x="956" y="1189"/>
                  </a:cubicBezTo>
                  <a:cubicBezTo>
                    <a:pt x="956" y="1378"/>
                    <a:pt x="956" y="1378"/>
                    <a:pt x="956" y="1378"/>
                  </a:cubicBezTo>
                  <a:cubicBezTo>
                    <a:pt x="956" y="1430"/>
                    <a:pt x="944" y="1469"/>
                    <a:pt x="921" y="1494"/>
                  </a:cubicBezTo>
                  <a:cubicBezTo>
                    <a:pt x="898" y="1520"/>
                    <a:pt x="868" y="1532"/>
                    <a:pt x="829" y="1532"/>
                  </a:cubicBezTo>
                  <a:cubicBezTo>
                    <a:pt x="791" y="1532"/>
                    <a:pt x="761" y="1519"/>
                    <a:pt x="737" y="1493"/>
                  </a:cubicBezTo>
                  <a:cubicBezTo>
                    <a:pt x="714" y="1467"/>
                    <a:pt x="702" y="1429"/>
                    <a:pt x="702" y="1378"/>
                  </a:cubicBezTo>
                  <a:close/>
                  <a:moveTo>
                    <a:pt x="266" y="962"/>
                  </a:moveTo>
                  <a:cubicBezTo>
                    <a:pt x="702" y="962"/>
                    <a:pt x="702" y="962"/>
                    <a:pt x="702" y="962"/>
                  </a:cubicBezTo>
                  <a:cubicBezTo>
                    <a:pt x="702" y="372"/>
                    <a:pt x="702" y="372"/>
                    <a:pt x="702" y="372"/>
                  </a:cubicBezTo>
                  <a:lnTo>
                    <a:pt x="266" y="96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grpSp>
        <p:nvGrpSpPr>
          <p:cNvPr id="67" name="Group 103"/>
          <p:cNvGrpSpPr/>
          <p:nvPr/>
        </p:nvGrpSpPr>
        <p:grpSpPr>
          <a:xfrm>
            <a:off x="4659666" y="3823371"/>
            <a:ext cx="2620758" cy="1738690"/>
            <a:chOff x="-7104063" y="3906838"/>
            <a:chExt cx="2943226" cy="1952625"/>
          </a:xfrm>
          <a:solidFill>
            <a:schemeClr val="accent2"/>
          </a:solidFill>
        </p:grpSpPr>
        <p:sp>
          <p:nvSpPr>
            <p:cNvPr id="105" name="Freeform 18"/>
            <p:cNvSpPr>
              <a:spLocks/>
            </p:cNvSpPr>
            <p:nvPr/>
          </p:nvSpPr>
          <p:spPr bwMode="auto">
            <a:xfrm>
              <a:off x="-5057775" y="5472113"/>
              <a:ext cx="896938" cy="387350"/>
            </a:xfrm>
            <a:custGeom>
              <a:avLst/>
              <a:gdLst>
                <a:gd name="T0" fmla="*/ 67 w 67"/>
                <a:gd name="T1" fmla="*/ 29 h 29"/>
                <a:gd name="T2" fmla="*/ 0 w 67"/>
                <a:gd name="T3" fmla="*/ 29 h 29"/>
                <a:gd name="T4" fmla="*/ 0 w 67"/>
                <a:gd name="T5" fmla="*/ 0 h 29"/>
                <a:gd name="T6" fmla="*/ 67 w 67"/>
                <a:gd name="T7" fmla="*/ 0 h 29"/>
                <a:gd name="T8" fmla="*/ 67 w 67"/>
                <a:gd name="T9" fmla="*/ 29 h 29"/>
              </a:gdLst>
              <a:ahLst/>
              <a:cxnLst>
                <a:cxn ang="0">
                  <a:pos x="T0" y="T1"/>
                </a:cxn>
                <a:cxn ang="0">
                  <a:pos x="T2" y="T3"/>
                </a:cxn>
                <a:cxn ang="0">
                  <a:pos x="T4" y="T5"/>
                </a:cxn>
                <a:cxn ang="0">
                  <a:pos x="T6" y="T7"/>
                </a:cxn>
                <a:cxn ang="0">
                  <a:pos x="T8" y="T9"/>
                </a:cxn>
              </a:cxnLst>
              <a:rect l="0" t="0" r="r" b="b"/>
              <a:pathLst>
                <a:path w="67" h="29">
                  <a:moveTo>
                    <a:pt x="67" y="29"/>
                  </a:moveTo>
                  <a:cubicBezTo>
                    <a:pt x="44" y="29"/>
                    <a:pt x="23" y="29"/>
                    <a:pt x="0" y="29"/>
                  </a:cubicBezTo>
                  <a:cubicBezTo>
                    <a:pt x="0" y="19"/>
                    <a:pt x="0" y="10"/>
                    <a:pt x="0" y="0"/>
                  </a:cubicBezTo>
                  <a:cubicBezTo>
                    <a:pt x="22" y="0"/>
                    <a:pt x="44" y="0"/>
                    <a:pt x="67" y="0"/>
                  </a:cubicBezTo>
                  <a:cubicBezTo>
                    <a:pt x="67" y="9"/>
                    <a:pt x="67" y="19"/>
                    <a:pt x="67" y="2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06" name="Freeform 19"/>
            <p:cNvSpPr>
              <a:spLocks/>
            </p:cNvSpPr>
            <p:nvPr/>
          </p:nvSpPr>
          <p:spPr bwMode="auto">
            <a:xfrm>
              <a:off x="-7104063" y="3906838"/>
              <a:ext cx="2943225" cy="387350"/>
            </a:xfrm>
            <a:custGeom>
              <a:avLst/>
              <a:gdLst>
                <a:gd name="T0" fmla="*/ 220 w 220"/>
                <a:gd name="T1" fmla="*/ 29 h 29"/>
                <a:gd name="T2" fmla="*/ 0 w 220"/>
                <a:gd name="T3" fmla="*/ 29 h 29"/>
                <a:gd name="T4" fmla="*/ 0 w 220"/>
                <a:gd name="T5" fmla="*/ 0 h 29"/>
                <a:gd name="T6" fmla="*/ 220 w 220"/>
                <a:gd name="T7" fmla="*/ 0 h 29"/>
                <a:gd name="T8" fmla="*/ 220 w 220"/>
                <a:gd name="T9" fmla="*/ 29 h 29"/>
              </a:gdLst>
              <a:ahLst/>
              <a:cxnLst>
                <a:cxn ang="0">
                  <a:pos x="T0" y="T1"/>
                </a:cxn>
                <a:cxn ang="0">
                  <a:pos x="T2" y="T3"/>
                </a:cxn>
                <a:cxn ang="0">
                  <a:pos x="T4" y="T5"/>
                </a:cxn>
                <a:cxn ang="0">
                  <a:pos x="T6" y="T7"/>
                </a:cxn>
                <a:cxn ang="0">
                  <a:pos x="T8" y="T9"/>
                </a:cxn>
              </a:cxnLst>
              <a:rect l="0" t="0" r="r" b="b"/>
              <a:pathLst>
                <a:path w="220" h="29">
                  <a:moveTo>
                    <a:pt x="220" y="29"/>
                  </a:moveTo>
                  <a:cubicBezTo>
                    <a:pt x="146" y="29"/>
                    <a:pt x="73" y="29"/>
                    <a:pt x="0" y="29"/>
                  </a:cubicBezTo>
                  <a:cubicBezTo>
                    <a:pt x="0" y="19"/>
                    <a:pt x="0" y="10"/>
                    <a:pt x="0" y="0"/>
                  </a:cubicBezTo>
                  <a:cubicBezTo>
                    <a:pt x="72" y="0"/>
                    <a:pt x="145" y="0"/>
                    <a:pt x="220" y="0"/>
                  </a:cubicBezTo>
                  <a:cubicBezTo>
                    <a:pt x="220" y="10"/>
                    <a:pt x="220" y="19"/>
                    <a:pt x="220" y="2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32" name="Freeform 20"/>
            <p:cNvSpPr>
              <a:spLocks/>
            </p:cNvSpPr>
            <p:nvPr/>
          </p:nvSpPr>
          <p:spPr bwMode="auto">
            <a:xfrm>
              <a:off x="-6088063" y="5618163"/>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5"/>
                    <a:pt x="0" y="2"/>
                    <a:pt x="0" y="0"/>
                  </a:cubicBezTo>
                  <a:cubicBezTo>
                    <a:pt x="22" y="0"/>
                    <a:pt x="44" y="0"/>
                    <a:pt x="67" y="0"/>
                  </a:cubicBezTo>
                  <a:cubicBezTo>
                    <a:pt x="67" y="2"/>
                    <a:pt x="67" y="5"/>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33" name="Freeform 21"/>
            <p:cNvSpPr>
              <a:spLocks/>
            </p:cNvSpPr>
            <p:nvPr/>
          </p:nvSpPr>
          <p:spPr bwMode="auto">
            <a:xfrm>
              <a:off x="-6088063" y="5753100"/>
              <a:ext cx="896938" cy="106363"/>
            </a:xfrm>
            <a:custGeom>
              <a:avLst/>
              <a:gdLst>
                <a:gd name="T0" fmla="*/ 67 w 67"/>
                <a:gd name="T1" fmla="*/ 8 h 8"/>
                <a:gd name="T2" fmla="*/ 0 w 67"/>
                <a:gd name="T3" fmla="*/ 8 h 8"/>
                <a:gd name="T4" fmla="*/ 0 w 67"/>
                <a:gd name="T5" fmla="*/ 0 h 8"/>
                <a:gd name="T6" fmla="*/ 67 w 67"/>
                <a:gd name="T7" fmla="*/ 0 h 8"/>
                <a:gd name="T8" fmla="*/ 67 w 67"/>
                <a:gd name="T9" fmla="*/ 8 h 8"/>
              </a:gdLst>
              <a:ahLst/>
              <a:cxnLst>
                <a:cxn ang="0">
                  <a:pos x="T0" y="T1"/>
                </a:cxn>
                <a:cxn ang="0">
                  <a:pos x="T2" y="T3"/>
                </a:cxn>
                <a:cxn ang="0">
                  <a:pos x="T4" y="T5"/>
                </a:cxn>
                <a:cxn ang="0">
                  <a:pos x="T6" y="T7"/>
                </a:cxn>
                <a:cxn ang="0">
                  <a:pos x="T8" y="T9"/>
                </a:cxn>
              </a:cxnLst>
              <a:rect l="0" t="0" r="r" b="b"/>
              <a:pathLst>
                <a:path w="67" h="8">
                  <a:moveTo>
                    <a:pt x="67" y="8"/>
                  </a:moveTo>
                  <a:cubicBezTo>
                    <a:pt x="44" y="8"/>
                    <a:pt x="23" y="8"/>
                    <a:pt x="0" y="8"/>
                  </a:cubicBezTo>
                  <a:cubicBezTo>
                    <a:pt x="0" y="5"/>
                    <a:pt x="0" y="3"/>
                    <a:pt x="0" y="0"/>
                  </a:cubicBezTo>
                  <a:cubicBezTo>
                    <a:pt x="22" y="0"/>
                    <a:pt x="44" y="0"/>
                    <a:pt x="67" y="0"/>
                  </a:cubicBezTo>
                  <a:cubicBezTo>
                    <a:pt x="67" y="3"/>
                    <a:pt x="67" y="5"/>
                    <a:pt x="67"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34" name="Freeform 22"/>
            <p:cNvSpPr>
              <a:spLocks/>
            </p:cNvSpPr>
            <p:nvPr/>
          </p:nvSpPr>
          <p:spPr bwMode="auto">
            <a:xfrm>
              <a:off x="-6088063" y="5472113"/>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5"/>
                    <a:pt x="0" y="3"/>
                    <a:pt x="0" y="0"/>
                  </a:cubicBezTo>
                  <a:cubicBezTo>
                    <a:pt x="22" y="0"/>
                    <a:pt x="44" y="0"/>
                    <a:pt x="67" y="0"/>
                  </a:cubicBezTo>
                  <a:cubicBezTo>
                    <a:pt x="67" y="3"/>
                    <a:pt x="67" y="5"/>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35" name="Freeform 23"/>
            <p:cNvSpPr>
              <a:spLocks/>
            </p:cNvSpPr>
            <p:nvPr/>
          </p:nvSpPr>
          <p:spPr bwMode="auto">
            <a:xfrm>
              <a:off x="-5057775" y="4575175"/>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5"/>
                    <a:pt x="0" y="2"/>
                    <a:pt x="0" y="0"/>
                  </a:cubicBezTo>
                  <a:cubicBezTo>
                    <a:pt x="22" y="0"/>
                    <a:pt x="44" y="0"/>
                    <a:pt x="67" y="0"/>
                  </a:cubicBezTo>
                  <a:cubicBezTo>
                    <a:pt x="67" y="2"/>
                    <a:pt x="67" y="5"/>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36" name="Freeform 24"/>
            <p:cNvSpPr>
              <a:spLocks/>
            </p:cNvSpPr>
            <p:nvPr/>
          </p:nvSpPr>
          <p:spPr bwMode="auto">
            <a:xfrm>
              <a:off x="-5057775" y="4722813"/>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4"/>
                    <a:pt x="0" y="2"/>
                    <a:pt x="0" y="0"/>
                  </a:cubicBezTo>
                  <a:cubicBezTo>
                    <a:pt x="22" y="0"/>
                    <a:pt x="44" y="0"/>
                    <a:pt x="67" y="0"/>
                  </a:cubicBezTo>
                  <a:cubicBezTo>
                    <a:pt x="67" y="2"/>
                    <a:pt x="67" y="4"/>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37" name="Freeform 25"/>
            <p:cNvSpPr>
              <a:spLocks/>
            </p:cNvSpPr>
            <p:nvPr/>
          </p:nvSpPr>
          <p:spPr bwMode="auto">
            <a:xfrm>
              <a:off x="-5057775" y="4427538"/>
              <a:ext cx="896938" cy="107950"/>
            </a:xfrm>
            <a:custGeom>
              <a:avLst/>
              <a:gdLst>
                <a:gd name="T0" fmla="*/ 67 w 67"/>
                <a:gd name="T1" fmla="*/ 8 h 8"/>
                <a:gd name="T2" fmla="*/ 0 w 67"/>
                <a:gd name="T3" fmla="*/ 8 h 8"/>
                <a:gd name="T4" fmla="*/ 0 w 67"/>
                <a:gd name="T5" fmla="*/ 0 h 8"/>
                <a:gd name="T6" fmla="*/ 67 w 67"/>
                <a:gd name="T7" fmla="*/ 0 h 8"/>
                <a:gd name="T8" fmla="*/ 67 w 67"/>
                <a:gd name="T9" fmla="*/ 8 h 8"/>
              </a:gdLst>
              <a:ahLst/>
              <a:cxnLst>
                <a:cxn ang="0">
                  <a:pos x="T0" y="T1"/>
                </a:cxn>
                <a:cxn ang="0">
                  <a:pos x="T2" y="T3"/>
                </a:cxn>
                <a:cxn ang="0">
                  <a:pos x="T4" y="T5"/>
                </a:cxn>
                <a:cxn ang="0">
                  <a:pos x="T6" y="T7"/>
                </a:cxn>
                <a:cxn ang="0">
                  <a:pos x="T8" y="T9"/>
                </a:cxn>
              </a:cxnLst>
              <a:rect l="0" t="0" r="r" b="b"/>
              <a:pathLst>
                <a:path w="67" h="8">
                  <a:moveTo>
                    <a:pt x="67" y="8"/>
                  </a:moveTo>
                  <a:cubicBezTo>
                    <a:pt x="44" y="8"/>
                    <a:pt x="23" y="8"/>
                    <a:pt x="0" y="8"/>
                  </a:cubicBezTo>
                  <a:cubicBezTo>
                    <a:pt x="0" y="5"/>
                    <a:pt x="0" y="3"/>
                    <a:pt x="0" y="0"/>
                  </a:cubicBezTo>
                  <a:cubicBezTo>
                    <a:pt x="22" y="0"/>
                    <a:pt x="44" y="0"/>
                    <a:pt x="67" y="0"/>
                  </a:cubicBezTo>
                  <a:cubicBezTo>
                    <a:pt x="67" y="3"/>
                    <a:pt x="67" y="5"/>
                    <a:pt x="67"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38" name="Freeform 26"/>
            <p:cNvSpPr>
              <a:spLocks/>
            </p:cNvSpPr>
            <p:nvPr/>
          </p:nvSpPr>
          <p:spPr bwMode="auto">
            <a:xfrm>
              <a:off x="-5057775" y="5003800"/>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4"/>
                    <a:pt x="0" y="2"/>
                    <a:pt x="0" y="0"/>
                  </a:cubicBezTo>
                  <a:cubicBezTo>
                    <a:pt x="22" y="0"/>
                    <a:pt x="44" y="0"/>
                    <a:pt x="67" y="0"/>
                  </a:cubicBezTo>
                  <a:cubicBezTo>
                    <a:pt x="67" y="2"/>
                    <a:pt x="67" y="4"/>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39" name="Freeform 27"/>
            <p:cNvSpPr>
              <a:spLocks/>
            </p:cNvSpPr>
            <p:nvPr/>
          </p:nvSpPr>
          <p:spPr bwMode="auto">
            <a:xfrm>
              <a:off x="-5057775" y="5137150"/>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5"/>
                    <a:pt x="0" y="3"/>
                    <a:pt x="0" y="0"/>
                  </a:cubicBezTo>
                  <a:cubicBezTo>
                    <a:pt x="22" y="0"/>
                    <a:pt x="44" y="0"/>
                    <a:pt x="67" y="0"/>
                  </a:cubicBezTo>
                  <a:cubicBezTo>
                    <a:pt x="67" y="2"/>
                    <a:pt x="67" y="5"/>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40" name="Freeform 28"/>
            <p:cNvSpPr>
              <a:spLocks/>
            </p:cNvSpPr>
            <p:nvPr/>
          </p:nvSpPr>
          <p:spPr bwMode="auto">
            <a:xfrm>
              <a:off x="-5057775" y="4856163"/>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5"/>
                    <a:pt x="0" y="2"/>
                    <a:pt x="0" y="0"/>
                  </a:cubicBezTo>
                  <a:cubicBezTo>
                    <a:pt x="22" y="0"/>
                    <a:pt x="44" y="0"/>
                    <a:pt x="67" y="0"/>
                  </a:cubicBezTo>
                  <a:cubicBezTo>
                    <a:pt x="67" y="2"/>
                    <a:pt x="67" y="5"/>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41" name="Freeform 29"/>
            <p:cNvSpPr>
              <a:spLocks/>
            </p:cNvSpPr>
            <p:nvPr/>
          </p:nvSpPr>
          <p:spPr bwMode="auto">
            <a:xfrm>
              <a:off x="-7104063" y="5618163"/>
              <a:ext cx="882650" cy="93663"/>
            </a:xfrm>
            <a:custGeom>
              <a:avLst/>
              <a:gdLst>
                <a:gd name="T0" fmla="*/ 66 w 66"/>
                <a:gd name="T1" fmla="*/ 7 h 7"/>
                <a:gd name="T2" fmla="*/ 0 w 66"/>
                <a:gd name="T3" fmla="*/ 7 h 7"/>
                <a:gd name="T4" fmla="*/ 0 w 66"/>
                <a:gd name="T5" fmla="*/ 0 h 7"/>
                <a:gd name="T6" fmla="*/ 66 w 66"/>
                <a:gd name="T7" fmla="*/ 0 h 7"/>
                <a:gd name="T8" fmla="*/ 66 w 66"/>
                <a:gd name="T9" fmla="*/ 7 h 7"/>
              </a:gdLst>
              <a:ahLst/>
              <a:cxnLst>
                <a:cxn ang="0">
                  <a:pos x="T0" y="T1"/>
                </a:cxn>
                <a:cxn ang="0">
                  <a:pos x="T2" y="T3"/>
                </a:cxn>
                <a:cxn ang="0">
                  <a:pos x="T4" y="T5"/>
                </a:cxn>
                <a:cxn ang="0">
                  <a:pos x="T6" y="T7"/>
                </a:cxn>
                <a:cxn ang="0">
                  <a:pos x="T8" y="T9"/>
                </a:cxn>
              </a:cxnLst>
              <a:rect l="0" t="0" r="r" b="b"/>
              <a:pathLst>
                <a:path w="66" h="7">
                  <a:moveTo>
                    <a:pt x="66" y="7"/>
                  </a:moveTo>
                  <a:cubicBezTo>
                    <a:pt x="43" y="7"/>
                    <a:pt x="22" y="7"/>
                    <a:pt x="0" y="7"/>
                  </a:cubicBezTo>
                  <a:cubicBezTo>
                    <a:pt x="0" y="5"/>
                    <a:pt x="0" y="2"/>
                    <a:pt x="0" y="0"/>
                  </a:cubicBezTo>
                  <a:cubicBezTo>
                    <a:pt x="21" y="0"/>
                    <a:pt x="43" y="0"/>
                    <a:pt x="66" y="0"/>
                  </a:cubicBezTo>
                  <a:cubicBezTo>
                    <a:pt x="66" y="2"/>
                    <a:pt x="66" y="5"/>
                    <a:pt x="66"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42" name="Freeform 30"/>
            <p:cNvSpPr>
              <a:spLocks/>
            </p:cNvSpPr>
            <p:nvPr/>
          </p:nvSpPr>
          <p:spPr bwMode="auto">
            <a:xfrm>
              <a:off x="-7104063" y="5753100"/>
              <a:ext cx="882650" cy="106363"/>
            </a:xfrm>
            <a:custGeom>
              <a:avLst/>
              <a:gdLst>
                <a:gd name="T0" fmla="*/ 66 w 66"/>
                <a:gd name="T1" fmla="*/ 8 h 8"/>
                <a:gd name="T2" fmla="*/ 0 w 66"/>
                <a:gd name="T3" fmla="*/ 8 h 8"/>
                <a:gd name="T4" fmla="*/ 0 w 66"/>
                <a:gd name="T5" fmla="*/ 0 h 8"/>
                <a:gd name="T6" fmla="*/ 66 w 66"/>
                <a:gd name="T7" fmla="*/ 0 h 8"/>
                <a:gd name="T8" fmla="*/ 66 w 66"/>
                <a:gd name="T9" fmla="*/ 8 h 8"/>
              </a:gdLst>
              <a:ahLst/>
              <a:cxnLst>
                <a:cxn ang="0">
                  <a:pos x="T0" y="T1"/>
                </a:cxn>
                <a:cxn ang="0">
                  <a:pos x="T2" y="T3"/>
                </a:cxn>
                <a:cxn ang="0">
                  <a:pos x="T4" y="T5"/>
                </a:cxn>
                <a:cxn ang="0">
                  <a:pos x="T6" y="T7"/>
                </a:cxn>
                <a:cxn ang="0">
                  <a:pos x="T8" y="T9"/>
                </a:cxn>
              </a:cxnLst>
              <a:rect l="0" t="0" r="r" b="b"/>
              <a:pathLst>
                <a:path w="66" h="8">
                  <a:moveTo>
                    <a:pt x="66" y="8"/>
                  </a:moveTo>
                  <a:cubicBezTo>
                    <a:pt x="43" y="8"/>
                    <a:pt x="22" y="8"/>
                    <a:pt x="0" y="8"/>
                  </a:cubicBezTo>
                  <a:cubicBezTo>
                    <a:pt x="0" y="5"/>
                    <a:pt x="0" y="3"/>
                    <a:pt x="0" y="0"/>
                  </a:cubicBezTo>
                  <a:cubicBezTo>
                    <a:pt x="21" y="0"/>
                    <a:pt x="43" y="0"/>
                    <a:pt x="66" y="0"/>
                  </a:cubicBezTo>
                  <a:cubicBezTo>
                    <a:pt x="66" y="3"/>
                    <a:pt x="66" y="5"/>
                    <a:pt x="66"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43" name="Freeform 31"/>
            <p:cNvSpPr>
              <a:spLocks/>
            </p:cNvSpPr>
            <p:nvPr/>
          </p:nvSpPr>
          <p:spPr bwMode="auto">
            <a:xfrm>
              <a:off x="-7104063" y="5472113"/>
              <a:ext cx="882650" cy="93663"/>
            </a:xfrm>
            <a:custGeom>
              <a:avLst/>
              <a:gdLst>
                <a:gd name="T0" fmla="*/ 66 w 66"/>
                <a:gd name="T1" fmla="*/ 7 h 7"/>
                <a:gd name="T2" fmla="*/ 0 w 66"/>
                <a:gd name="T3" fmla="*/ 7 h 7"/>
                <a:gd name="T4" fmla="*/ 0 w 66"/>
                <a:gd name="T5" fmla="*/ 0 h 7"/>
                <a:gd name="T6" fmla="*/ 66 w 66"/>
                <a:gd name="T7" fmla="*/ 0 h 7"/>
                <a:gd name="T8" fmla="*/ 66 w 66"/>
                <a:gd name="T9" fmla="*/ 7 h 7"/>
              </a:gdLst>
              <a:ahLst/>
              <a:cxnLst>
                <a:cxn ang="0">
                  <a:pos x="T0" y="T1"/>
                </a:cxn>
                <a:cxn ang="0">
                  <a:pos x="T2" y="T3"/>
                </a:cxn>
                <a:cxn ang="0">
                  <a:pos x="T4" y="T5"/>
                </a:cxn>
                <a:cxn ang="0">
                  <a:pos x="T6" y="T7"/>
                </a:cxn>
                <a:cxn ang="0">
                  <a:pos x="T8" y="T9"/>
                </a:cxn>
              </a:cxnLst>
              <a:rect l="0" t="0" r="r" b="b"/>
              <a:pathLst>
                <a:path w="66" h="7">
                  <a:moveTo>
                    <a:pt x="66" y="7"/>
                  </a:moveTo>
                  <a:cubicBezTo>
                    <a:pt x="43" y="7"/>
                    <a:pt x="22" y="7"/>
                    <a:pt x="0" y="7"/>
                  </a:cubicBezTo>
                  <a:cubicBezTo>
                    <a:pt x="0" y="5"/>
                    <a:pt x="0" y="3"/>
                    <a:pt x="0" y="0"/>
                  </a:cubicBezTo>
                  <a:cubicBezTo>
                    <a:pt x="21" y="0"/>
                    <a:pt x="43" y="0"/>
                    <a:pt x="66" y="0"/>
                  </a:cubicBezTo>
                  <a:cubicBezTo>
                    <a:pt x="66" y="3"/>
                    <a:pt x="66" y="5"/>
                    <a:pt x="66"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44" name="Freeform 32"/>
            <p:cNvSpPr>
              <a:spLocks/>
            </p:cNvSpPr>
            <p:nvPr/>
          </p:nvSpPr>
          <p:spPr bwMode="auto">
            <a:xfrm>
              <a:off x="-7104063" y="4575175"/>
              <a:ext cx="1912938" cy="93663"/>
            </a:xfrm>
            <a:custGeom>
              <a:avLst/>
              <a:gdLst>
                <a:gd name="T0" fmla="*/ 143 w 143"/>
                <a:gd name="T1" fmla="*/ 7 h 7"/>
                <a:gd name="T2" fmla="*/ 0 w 143"/>
                <a:gd name="T3" fmla="*/ 7 h 7"/>
                <a:gd name="T4" fmla="*/ 0 w 143"/>
                <a:gd name="T5" fmla="*/ 0 h 7"/>
                <a:gd name="T6" fmla="*/ 143 w 143"/>
                <a:gd name="T7" fmla="*/ 0 h 7"/>
                <a:gd name="T8" fmla="*/ 143 w 143"/>
                <a:gd name="T9" fmla="*/ 7 h 7"/>
              </a:gdLst>
              <a:ahLst/>
              <a:cxnLst>
                <a:cxn ang="0">
                  <a:pos x="T0" y="T1"/>
                </a:cxn>
                <a:cxn ang="0">
                  <a:pos x="T2" y="T3"/>
                </a:cxn>
                <a:cxn ang="0">
                  <a:pos x="T4" y="T5"/>
                </a:cxn>
                <a:cxn ang="0">
                  <a:pos x="T6" y="T7"/>
                </a:cxn>
                <a:cxn ang="0">
                  <a:pos x="T8" y="T9"/>
                </a:cxn>
              </a:cxnLst>
              <a:rect l="0" t="0" r="r" b="b"/>
              <a:pathLst>
                <a:path w="143" h="7">
                  <a:moveTo>
                    <a:pt x="143" y="7"/>
                  </a:moveTo>
                  <a:cubicBezTo>
                    <a:pt x="95" y="7"/>
                    <a:pt x="48" y="7"/>
                    <a:pt x="0" y="7"/>
                  </a:cubicBezTo>
                  <a:cubicBezTo>
                    <a:pt x="0" y="5"/>
                    <a:pt x="0" y="2"/>
                    <a:pt x="0" y="0"/>
                  </a:cubicBezTo>
                  <a:cubicBezTo>
                    <a:pt x="47" y="0"/>
                    <a:pt x="94" y="0"/>
                    <a:pt x="143" y="0"/>
                  </a:cubicBezTo>
                  <a:cubicBezTo>
                    <a:pt x="143" y="2"/>
                    <a:pt x="143" y="5"/>
                    <a:pt x="143"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45" name="Freeform 33"/>
            <p:cNvSpPr>
              <a:spLocks/>
            </p:cNvSpPr>
            <p:nvPr/>
          </p:nvSpPr>
          <p:spPr bwMode="auto">
            <a:xfrm>
              <a:off x="-7104063" y="4722813"/>
              <a:ext cx="1912938" cy="93663"/>
            </a:xfrm>
            <a:custGeom>
              <a:avLst/>
              <a:gdLst>
                <a:gd name="T0" fmla="*/ 143 w 143"/>
                <a:gd name="T1" fmla="*/ 7 h 7"/>
                <a:gd name="T2" fmla="*/ 0 w 143"/>
                <a:gd name="T3" fmla="*/ 7 h 7"/>
                <a:gd name="T4" fmla="*/ 0 w 143"/>
                <a:gd name="T5" fmla="*/ 0 h 7"/>
                <a:gd name="T6" fmla="*/ 143 w 143"/>
                <a:gd name="T7" fmla="*/ 0 h 7"/>
                <a:gd name="T8" fmla="*/ 143 w 143"/>
                <a:gd name="T9" fmla="*/ 7 h 7"/>
              </a:gdLst>
              <a:ahLst/>
              <a:cxnLst>
                <a:cxn ang="0">
                  <a:pos x="T0" y="T1"/>
                </a:cxn>
                <a:cxn ang="0">
                  <a:pos x="T2" y="T3"/>
                </a:cxn>
                <a:cxn ang="0">
                  <a:pos x="T4" y="T5"/>
                </a:cxn>
                <a:cxn ang="0">
                  <a:pos x="T6" y="T7"/>
                </a:cxn>
                <a:cxn ang="0">
                  <a:pos x="T8" y="T9"/>
                </a:cxn>
              </a:cxnLst>
              <a:rect l="0" t="0" r="r" b="b"/>
              <a:pathLst>
                <a:path w="143" h="7">
                  <a:moveTo>
                    <a:pt x="143" y="7"/>
                  </a:moveTo>
                  <a:cubicBezTo>
                    <a:pt x="95" y="7"/>
                    <a:pt x="48" y="7"/>
                    <a:pt x="0" y="7"/>
                  </a:cubicBezTo>
                  <a:cubicBezTo>
                    <a:pt x="0" y="4"/>
                    <a:pt x="0" y="2"/>
                    <a:pt x="0" y="0"/>
                  </a:cubicBezTo>
                  <a:cubicBezTo>
                    <a:pt x="47" y="0"/>
                    <a:pt x="94" y="0"/>
                    <a:pt x="143" y="0"/>
                  </a:cubicBezTo>
                  <a:cubicBezTo>
                    <a:pt x="143" y="2"/>
                    <a:pt x="143" y="4"/>
                    <a:pt x="143"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46" name="Freeform 34"/>
            <p:cNvSpPr>
              <a:spLocks/>
            </p:cNvSpPr>
            <p:nvPr/>
          </p:nvSpPr>
          <p:spPr bwMode="auto">
            <a:xfrm>
              <a:off x="-7104063" y="4427538"/>
              <a:ext cx="1912938" cy="107950"/>
            </a:xfrm>
            <a:custGeom>
              <a:avLst/>
              <a:gdLst>
                <a:gd name="T0" fmla="*/ 143 w 143"/>
                <a:gd name="T1" fmla="*/ 8 h 8"/>
                <a:gd name="T2" fmla="*/ 0 w 143"/>
                <a:gd name="T3" fmla="*/ 8 h 8"/>
                <a:gd name="T4" fmla="*/ 0 w 143"/>
                <a:gd name="T5" fmla="*/ 0 h 8"/>
                <a:gd name="T6" fmla="*/ 143 w 143"/>
                <a:gd name="T7" fmla="*/ 0 h 8"/>
                <a:gd name="T8" fmla="*/ 143 w 143"/>
                <a:gd name="T9" fmla="*/ 8 h 8"/>
              </a:gdLst>
              <a:ahLst/>
              <a:cxnLst>
                <a:cxn ang="0">
                  <a:pos x="T0" y="T1"/>
                </a:cxn>
                <a:cxn ang="0">
                  <a:pos x="T2" y="T3"/>
                </a:cxn>
                <a:cxn ang="0">
                  <a:pos x="T4" y="T5"/>
                </a:cxn>
                <a:cxn ang="0">
                  <a:pos x="T6" y="T7"/>
                </a:cxn>
                <a:cxn ang="0">
                  <a:pos x="T8" y="T9"/>
                </a:cxn>
              </a:cxnLst>
              <a:rect l="0" t="0" r="r" b="b"/>
              <a:pathLst>
                <a:path w="143" h="8">
                  <a:moveTo>
                    <a:pt x="143" y="8"/>
                  </a:moveTo>
                  <a:cubicBezTo>
                    <a:pt x="95" y="8"/>
                    <a:pt x="48" y="8"/>
                    <a:pt x="0" y="8"/>
                  </a:cubicBezTo>
                  <a:cubicBezTo>
                    <a:pt x="0" y="5"/>
                    <a:pt x="0" y="3"/>
                    <a:pt x="0" y="0"/>
                  </a:cubicBezTo>
                  <a:cubicBezTo>
                    <a:pt x="47" y="0"/>
                    <a:pt x="94" y="0"/>
                    <a:pt x="143" y="0"/>
                  </a:cubicBezTo>
                  <a:cubicBezTo>
                    <a:pt x="143" y="3"/>
                    <a:pt x="143" y="5"/>
                    <a:pt x="143"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47" name="Freeform 35"/>
            <p:cNvSpPr>
              <a:spLocks/>
            </p:cNvSpPr>
            <p:nvPr/>
          </p:nvSpPr>
          <p:spPr bwMode="auto">
            <a:xfrm>
              <a:off x="-7104063" y="5003800"/>
              <a:ext cx="1069975" cy="214313"/>
            </a:xfrm>
            <a:custGeom>
              <a:avLst/>
              <a:gdLst>
                <a:gd name="T0" fmla="*/ 0 w 80"/>
                <a:gd name="T1" fmla="*/ 0 h 16"/>
                <a:gd name="T2" fmla="*/ 80 w 80"/>
                <a:gd name="T3" fmla="*/ 0 h 16"/>
                <a:gd name="T4" fmla="*/ 80 w 80"/>
                <a:gd name="T5" fmla="*/ 16 h 16"/>
                <a:gd name="T6" fmla="*/ 0 w 80"/>
                <a:gd name="T7" fmla="*/ 16 h 16"/>
                <a:gd name="T8" fmla="*/ 0 w 80"/>
                <a:gd name="T9" fmla="*/ 0 h 16"/>
              </a:gdLst>
              <a:ahLst/>
              <a:cxnLst>
                <a:cxn ang="0">
                  <a:pos x="T0" y="T1"/>
                </a:cxn>
                <a:cxn ang="0">
                  <a:pos x="T2" y="T3"/>
                </a:cxn>
                <a:cxn ang="0">
                  <a:pos x="T4" y="T5"/>
                </a:cxn>
                <a:cxn ang="0">
                  <a:pos x="T6" y="T7"/>
                </a:cxn>
                <a:cxn ang="0">
                  <a:pos x="T8" y="T9"/>
                </a:cxn>
              </a:cxnLst>
              <a:rect l="0" t="0" r="r" b="b"/>
              <a:pathLst>
                <a:path w="80" h="16">
                  <a:moveTo>
                    <a:pt x="0" y="0"/>
                  </a:moveTo>
                  <a:cubicBezTo>
                    <a:pt x="27" y="0"/>
                    <a:pt x="53" y="0"/>
                    <a:pt x="80" y="0"/>
                  </a:cubicBezTo>
                  <a:cubicBezTo>
                    <a:pt x="80" y="5"/>
                    <a:pt x="80" y="10"/>
                    <a:pt x="80" y="16"/>
                  </a:cubicBezTo>
                  <a:cubicBezTo>
                    <a:pt x="54" y="16"/>
                    <a:pt x="27" y="16"/>
                    <a:pt x="0" y="16"/>
                  </a:cubicBezTo>
                  <a:cubicBezTo>
                    <a:pt x="0" y="11"/>
                    <a:pt x="0" y="6"/>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48" name="Freeform 38"/>
            <p:cNvSpPr>
              <a:spLocks/>
            </p:cNvSpPr>
            <p:nvPr/>
          </p:nvSpPr>
          <p:spPr bwMode="auto">
            <a:xfrm>
              <a:off x="-5057775" y="5472113"/>
              <a:ext cx="896938" cy="387350"/>
            </a:xfrm>
            <a:custGeom>
              <a:avLst/>
              <a:gdLst>
                <a:gd name="T0" fmla="*/ 67 w 67"/>
                <a:gd name="T1" fmla="*/ 29 h 29"/>
                <a:gd name="T2" fmla="*/ 0 w 67"/>
                <a:gd name="T3" fmla="*/ 29 h 29"/>
                <a:gd name="T4" fmla="*/ 0 w 67"/>
                <a:gd name="T5" fmla="*/ 0 h 29"/>
                <a:gd name="T6" fmla="*/ 67 w 67"/>
                <a:gd name="T7" fmla="*/ 0 h 29"/>
                <a:gd name="T8" fmla="*/ 67 w 67"/>
                <a:gd name="T9" fmla="*/ 29 h 29"/>
              </a:gdLst>
              <a:ahLst/>
              <a:cxnLst>
                <a:cxn ang="0">
                  <a:pos x="T0" y="T1"/>
                </a:cxn>
                <a:cxn ang="0">
                  <a:pos x="T2" y="T3"/>
                </a:cxn>
                <a:cxn ang="0">
                  <a:pos x="T4" y="T5"/>
                </a:cxn>
                <a:cxn ang="0">
                  <a:pos x="T6" y="T7"/>
                </a:cxn>
                <a:cxn ang="0">
                  <a:pos x="T8" y="T9"/>
                </a:cxn>
              </a:cxnLst>
              <a:rect l="0" t="0" r="r" b="b"/>
              <a:pathLst>
                <a:path w="67" h="29">
                  <a:moveTo>
                    <a:pt x="67" y="29"/>
                  </a:moveTo>
                  <a:cubicBezTo>
                    <a:pt x="44" y="29"/>
                    <a:pt x="23" y="29"/>
                    <a:pt x="0" y="29"/>
                  </a:cubicBezTo>
                  <a:cubicBezTo>
                    <a:pt x="0" y="19"/>
                    <a:pt x="0" y="10"/>
                    <a:pt x="0" y="0"/>
                  </a:cubicBezTo>
                  <a:cubicBezTo>
                    <a:pt x="22" y="0"/>
                    <a:pt x="44" y="0"/>
                    <a:pt x="67" y="0"/>
                  </a:cubicBezTo>
                  <a:cubicBezTo>
                    <a:pt x="67" y="9"/>
                    <a:pt x="67" y="19"/>
                    <a:pt x="67" y="2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49" name="Freeform 39"/>
            <p:cNvSpPr>
              <a:spLocks/>
            </p:cNvSpPr>
            <p:nvPr/>
          </p:nvSpPr>
          <p:spPr bwMode="auto">
            <a:xfrm>
              <a:off x="-7104063" y="3906838"/>
              <a:ext cx="2943225" cy="387350"/>
            </a:xfrm>
            <a:custGeom>
              <a:avLst/>
              <a:gdLst>
                <a:gd name="T0" fmla="*/ 220 w 220"/>
                <a:gd name="T1" fmla="*/ 29 h 29"/>
                <a:gd name="T2" fmla="*/ 0 w 220"/>
                <a:gd name="T3" fmla="*/ 29 h 29"/>
                <a:gd name="T4" fmla="*/ 0 w 220"/>
                <a:gd name="T5" fmla="*/ 0 h 29"/>
                <a:gd name="T6" fmla="*/ 220 w 220"/>
                <a:gd name="T7" fmla="*/ 0 h 29"/>
                <a:gd name="T8" fmla="*/ 220 w 220"/>
                <a:gd name="T9" fmla="*/ 29 h 29"/>
              </a:gdLst>
              <a:ahLst/>
              <a:cxnLst>
                <a:cxn ang="0">
                  <a:pos x="T0" y="T1"/>
                </a:cxn>
                <a:cxn ang="0">
                  <a:pos x="T2" y="T3"/>
                </a:cxn>
                <a:cxn ang="0">
                  <a:pos x="T4" y="T5"/>
                </a:cxn>
                <a:cxn ang="0">
                  <a:pos x="T6" y="T7"/>
                </a:cxn>
                <a:cxn ang="0">
                  <a:pos x="T8" y="T9"/>
                </a:cxn>
              </a:cxnLst>
              <a:rect l="0" t="0" r="r" b="b"/>
              <a:pathLst>
                <a:path w="220" h="29">
                  <a:moveTo>
                    <a:pt x="220" y="29"/>
                  </a:moveTo>
                  <a:cubicBezTo>
                    <a:pt x="146" y="29"/>
                    <a:pt x="73" y="29"/>
                    <a:pt x="0" y="29"/>
                  </a:cubicBezTo>
                  <a:cubicBezTo>
                    <a:pt x="0" y="19"/>
                    <a:pt x="0" y="10"/>
                    <a:pt x="0" y="0"/>
                  </a:cubicBezTo>
                  <a:cubicBezTo>
                    <a:pt x="72" y="0"/>
                    <a:pt x="145" y="0"/>
                    <a:pt x="220" y="0"/>
                  </a:cubicBezTo>
                  <a:cubicBezTo>
                    <a:pt x="220" y="10"/>
                    <a:pt x="220" y="19"/>
                    <a:pt x="220" y="2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50" name="Freeform 40"/>
            <p:cNvSpPr>
              <a:spLocks/>
            </p:cNvSpPr>
            <p:nvPr/>
          </p:nvSpPr>
          <p:spPr bwMode="auto">
            <a:xfrm>
              <a:off x="-6088063" y="5618163"/>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5"/>
                    <a:pt x="0" y="2"/>
                    <a:pt x="0" y="0"/>
                  </a:cubicBezTo>
                  <a:cubicBezTo>
                    <a:pt x="22" y="0"/>
                    <a:pt x="44" y="0"/>
                    <a:pt x="67" y="0"/>
                  </a:cubicBezTo>
                  <a:cubicBezTo>
                    <a:pt x="67" y="2"/>
                    <a:pt x="67" y="5"/>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51" name="Freeform 41"/>
            <p:cNvSpPr>
              <a:spLocks/>
            </p:cNvSpPr>
            <p:nvPr/>
          </p:nvSpPr>
          <p:spPr bwMode="auto">
            <a:xfrm>
              <a:off x="-6088063" y="5753100"/>
              <a:ext cx="896938" cy="106363"/>
            </a:xfrm>
            <a:custGeom>
              <a:avLst/>
              <a:gdLst>
                <a:gd name="T0" fmla="*/ 67 w 67"/>
                <a:gd name="T1" fmla="*/ 8 h 8"/>
                <a:gd name="T2" fmla="*/ 0 w 67"/>
                <a:gd name="T3" fmla="*/ 8 h 8"/>
                <a:gd name="T4" fmla="*/ 0 w 67"/>
                <a:gd name="T5" fmla="*/ 0 h 8"/>
                <a:gd name="T6" fmla="*/ 67 w 67"/>
                <a:gd name="T7" fmla="*/ 0 h 8"/>
                <a:gd name="T8" fmla="*/ 67 w 67"/>
                <a:gd name="T9" fmla="*/ 8 h 8"/>
              </a:gdLst>
              <a:ahLst/>
              <a:cxnLst>
                <a:cxn ang="0">
                  <a:pos x="T0" y="T1"/>
                </a:cxn>
                <a:cxn ang="0">
                  <a:pos x="T2" y="T3"/>
                </a:cxn>
                <a:cxn ang="0">
                  <a:pos x="T4" y="T5"/>
                </a:cxn>
                <a:cxn ang="0">
                  <a:pos x="T6" y="T7"/>
                </a:cxn>
                <a:cxn ang="0">
                  <a:pos x="T8" y="T9"/>
                </a:cxn>
              </a:cxnLst>
              <a:rect l="0" t="0" r="r" b="b"/>
              <a:pathLst>
                <a:path w="67" h="8">
                  <a:moveTo>
                    <a:pt x="67" y="8"/>
                  </a:moveTo>
                  <a:cubicBezTo>
                    <a:pt x="44" y="8"/>
                    <a:pt x="23" y="8"/>
                    <a:pt x="0" y="8"/>
                  </a:cubicBezTo>
                  <a:cubicBezTo>
                    <a:pt x="0" y="5"/>
                    <a:pt x="0" y="3"/>
                    <a:pt x="0" y="0"/>
                  </a:cubicBezTo>
                  <a:cubicBezTo>
                    <a:pt x="22" y="0"/>
                    <a:pt x="44" y="0"/>
                    <a:pt x="67" y="0"/>
                  </a:cubicBezTo>
                  <a:cubicBezTo>
                    <a:pt x="67" y="3"/>
                    <a:pt x="67" y="5"/>
                    <a:pt x="67"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52" name="Freeform 42"/>
            <p:cNvSpPr>
              <a:spLocks/>
            </p:cNvSpPr>
            <p:nvPr/>
          </p:nvSpPr>
          <p:spPr bwMode="auto">
            <a:xfrm>
              <a:off x="-6088063" y="5472113"/>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5"/>
                    <a:pt x="0" y="3"/>
                    <a:pt x="0" y="0"/>
                  </a:cubicBezTo>
                  <a:cubicBezTo>
                    <a:pt x="22" y="0"/>
                    <a:pt x="44" y="0"/>
                    <a:pt x="67" y="0"/>
                  </a:cubicBezTo>
                  <a:cubicBezTo>
                    <a:pt x="67" y="3"/>
                    <a:pt x="67" y="5"/>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53" name="Freeform 43"/>
            <p:cNvSpPr>
              <a:spLocks/>
            </p:cNvSpPr>
            <p:nvPr/>
          </p:nvSpPr>
          <p:spPr bwMode="auto">
            <a:xfrm>
              <a:off x="-5057775" y="4575175"/>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5"/>
                    <a:pt x="0" y="2"/>
                    <a:pt x="0" y="0"/>
                  </a:cubicBezTo>
                  <a:cubicBezTo>
                    <a:pt x="22" y="0"/>
                    <a:pt x="44" y="0"/>
                    <a:pt x="67" y="0"/>
                  </a:cubicBezTo>
                  <a:cubicBezTo>
                    <a:pt x="67" y="2"/>
                    <a:pt x="67" y="5"/>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54" name="Freeform 44"/>
            <p:cNvSpPr>
              <a:spLocks/>
            </p:cNvSpPr>
            <p:nvPr/>
          </p:nvSpPr>
          <p:spPr bwMode="auto">
            <a:xfrm>
              <a:off x="-5057775" y="4722813"/>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4"/>
                    <a:pt x="0" y="2"/>
                    <a:pt x="0" y="0"/>
                  </a:cubicBezTo>
                  <a:cubicBezTo>
                    <a:pt x="22" y="0"/>
                    <a:pt x="44" y="0"/>
                    <a:pt x="67" y="0"/>
                  </a:cubicBezTo>
                  <a:cubicBezTo>
                    <a:pt x="67" y="2"/>
                    <a:pt x="67" y="4"/>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55" name="Freeform 45"/>
            <p:cNvSpPr>
              <a:spLocks/>
            </p:cNvSpPr>
            <p:nvPr/>
          </p:nvSpPr>
          <p:spPr bwMode="auto">
            <a:xfrm>
              <a:off x="-5057775" y="4427538"/>
              <a:ext cx="896938" cy="107950"/>
            </a:xfrm>
            <a:custGeom>
              <a:avLst/>
              <a:gdLst>
                <a:gd name="T0" fmla="*/ 67 w 67"/>
                <a:gd name="T1" fmla="*/ 8 h 8"/>
                <a:gd name="T2" fmla="*/ 0 w 67"/>
                <a:gd name="T3" fmla="*/ 8 h 8"/>
                <a:gd name="T4" fmla="*/ 0 w 67"/>
                <a:gd name="T5" fmla="*/ 0 h 8"/>
                <a:gd name="T6" fmla="*/ 67 w 67"/>
                <a:gd name="T7" fmla="*/ 0 h 8"/>
                <a:gd name="T8" fmla="*/ 67 w 67"/>
                <a:gd name="T9" fmla="*/ 8 h 8"/>
              </a:gdLst>
              <a:ahLst/>
              <a:cxnLst>
                <a:cxn ang="0">
                  <a:pos x="T0" y="T1"/>
                </a:cxn>
                <a:cxn ang="0">
                  <a:pos x="T2" y="T3"/>
                </a:cxn>
                <a:cxn ang="0">
                  <a:pos x="T4" y="T5"/>
                </a:cxn>
                <a:cxn ang="0">
                  <a:pos x="T6" y="T7"/>
                </a:cxn>
                <a:cxn ang="0">
                  <a:pos x="T8" y="T9"/>
                </a:cxn>
              </a:cxnLst>
              <a:rect l="0" t="0" r="r" b="b"/>
              <a:pathLst>
                <a:path w="67" h="8">
                  <a:moveTo>
                    <a:pt x="67" y="8"/>
                  </a:moveTo>
                  <a:cubicBezTo>
                    <a:pt x="44" y="8"/>
                    <a:pt x="23" y="8"/>
                    <a:pt x="0" y="8"/>
                  </a:cubicBezTo>
                  <a:cubicBezTo>
                    <a:pt x="0" y="5"/>
                    <a:pt x="0" y="3"/>
                    <a:pt x="0" y="0"/>
                  </a:cubicBezTo>
                  <a:cubicBezTo>
                    <a:pt x="22" y="0"/>
                    <a:pt x="44" y="0"/>
                    <a:pt x="67" y="0"/>
                  </a:cubicBezTo>
                  <a:cubicBezTo>
                    <a:pt x="67" y="3"/>
                    <a:pt x="67" y="5"/>
                    <a:pt x="67"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56" name="Freeform 46"/>
            <p:cNvSpPr>
              <a:spLocks/>
            </p:cNvSpPr>
            <p:nvPr/>
          </p:nvSpPr>
          <p:spPr bwMode="auto">
            <a:xfrm>
              <a:off x="-5057775" y="5003800"/>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4"/>
                    <a:pt x="0" y="2"/>
                    <a:pt x="0" y="0"/>
                  </a:cubicBezTo>
                  <a:cubicBezTo>
                    <a:pt x="22" y="0"/>
                    <a:pt x="44" y="0"/>
                    <a:pt x="67" y="0"/>
                  </a:cubicBezTo>
                  <a:cubicBezTo>
                    <a:pt x="67" y="2"/>
                    <a:pt x="67" y="4"/>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57" name="Freeform 47"/>
            <p:cNvSpPr>
              <a:spLocks/>
            </p:cNvSpPr>
            <p:nvPr/>
          </p:nvSpPr>
          <p:spPr bwMode="auto">
            <a:xfrm>
              <a:off x="-5057775" y="5137150"/>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5"/>
                    <a:pt x="0" y="3"/>
                    <a:pt x="0" y="0"/>
                  </a:cubicBezTo>
                  <a:cubicBezTo>
                    <a:pt x="22" y="0"/>
                    <a:pt x="44" y="0"/>
                    <a:pt x="67" y="0"/>
                  </a:cubicBezTo>
                  <a:cubicBezTo>
                    <a:pt x="67" y="2"/>
                    <a:pt x="67" y="5"/>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58" name="Freeform 48"/>
            <p:cNvSpPr>
              <a:spLocks/>
            </p:cNvSpPr>
            <p:nvPr/>
          </p:nvSpPr>
          <p:spPr bwMode="auto">
            <a:xfrm>
              <a:off x="-5057775" y="4856163"/>
              <a:ext cx="896938" cy="93663"/>
            </a:xfrm>
            <a:custGeom>
              <a:avLst/>
              <a:gdLst>
                <a:gd name="T0" fmla="*/ 67 w 67"/>
                <a:gd name="T1" fmla="*/ 7 h 7"/>
                <a:gd name="T2" fmla="*/ 0 w 67"/>
                <a:gd name="T3" fmla="*/ 7 h 7"/>
                <a:gd name="T4" fmla="*/ 0 w 67"/>
                <a:gd name="T5" fmla="*/ 0 h 7"/>
                <a:gd name="T6" fmla="*/ 67 w 67"/>
                <a:gd name="T7" fmla="*/ 0 h 7"/>
                <a:gd name="T8" fmla="*/ 67 w 67"/>
                <a:gd name="T9" fmla="*/ 7 h 7"/>
              </a:gdLst>
              <a:ahLst/>
              <a:cxnLst>
                <a:cxn ang="0">
                  <a:pos x="T0" y="T1"/>
                </a:cxn>
                <a:cxn ang="0">
                  <a:pos x="T2" y="T3"/>
                </a:cxn>
                <a:cxn ang="0">
                  <a:pos x="T4" y="T5"/>
                </a:cxn>
                <a:cxn ang="0">
                  <a:pos x="T6" y="T7"/>
                </a:cxn>
                <a:cxn ang="0">
                  <a:pos x="T8" y="T9"/>
                </a:cxn>
              </a:cxnLst>
              <a:rect l="0" t="0" r="r" b="b"/>
              <a:pathLst>
                <a:path w="67" h="7">
                  <a:moveTo>
                    <a:pt x="67" y="7"/>
                  </a:moveTo>
                  <a:cubicBezTo>
                    <a:pt x="44" y="7"/>
                    <a:pt x="23" y="7"/>
                    <a:pt x="0" y="7"/>
                  </a:cubicBezTo>
                  <a:cubicBezTo>
                    <a:pt x="0" y="5"/>
                    <a:pt x="0" y="2"/>
                    <a:pt x="0" y="0"/>
                  </a:cubicBezTo>
                  <a:cubicBezTo>
                    <a:pt x="22" y="0"/>
                    <a:pt x="44" y="0"/>
                    <a:pt x="67" y="0"/>
                  </a:cubicBezTo>
                  <a:cubicBezTo>
                    <a:pt x="67" y="2"/>
                    <a:pt x="67" y="5"/>
                    <a:pt x="6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59" name="Freeform 49"/>
            <p:cNvSpPr>
              <a:spLocks/>
            </p:cNvSpPr>
            <p:nvPr/>
          </p:nvSpPr>
          <p:spPr bwMode="auto">
            <a:xfrm>
              <a:off x="-7104063" y="5618163"/>
              <a:ext cx="882650" cy="93663"/>
            </a:xfrm>
            <a:custGeom>
              <a:avLst/>
              <a:gdLst>
                <a:gd name="T0" fmla="*/ 66 w 66"/>
                <a:gd name="T1" fmla="*/ 7 h 7"/>
                <a:gd name="T2" fmla="*/ 0 w 66"/>
                <a:gd name="T3" fmla="*/ 7 h 7"/>
                <a:gd name="T4" fmla="*/ 0 w 66"/>
                <a:gd name="T5" fmla="*/ 0 h 7"/>
                <a:gd name="T6" fmla="*/ 66 w 66"/>
                <a:gd name="T7" fmla="*/ 0 h 7"/>
                <a:gd name="T8" fmla="*/ 66 w 66"/>
                <a:gd name="T9" fmla="*/ 7 h 7"/>
              </a:gdLst>
              <a:ahLst/>
              <a:cxnLst>
                <a:cxn ang="0">
                  <a:pos x="T0" y="T1"/>
                </a:cxn>
                <a:cxn ang="0">
                  <a:pos x="T2" y="T3"/>
                </a:cxn>
                <a:cxn ang="0">
                  <a:pos x="T4" y="T5"/>
                </a:cxn>
                <a:cxn ang="0">
                  <a:pos x="T6" y="T7"/>
                </a:cxn>
                <a:cxn ang="0">
                  <a:pos x="T8" y="T9"/>
                </a:cxn>
              </a:cxnLst>
              <a:rect l="0" t="0" r="r" b="b"/>
              <a:pathLst>
                <a:path w="66" h="7">
                  <a:moveTo>
                    <a:pt x="66" y="7"/>
                  </a:moveTo>
                  <a:cubicBezTo>
                    <a:pt x="43" y="7"/>
                    <a:pt x="22" y="7"/>
                    <a:pt x="0" y="7"/>
                  </a:cubicBezTo>
                  <a:cubicBezTo>
                    <a:pt x="0" y="5"/>
                    <a:pt x="0" y="2"/>
                    <a:pt x="0" y="0"/>
                  </a:cubicBezTo>
                  <a:cubicBezTo>
                    <a:pt x="21" y="0"/>
                    <a:pt x="43" y="0"/>
                    <a:pt x="66" y="0"/>
                  </a:cubicBezTo>
                  <a:cubicBezTo>
                    <a:pt x="66" y="2"/>
                    <a:pt x="66" y="5"/>
                    <a:pt x="66"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60" name="Freeform 50"/>
            <p:cNvSpPr>
              <a:spLocks/>
            </p:cNvSpPr>
            <p:nvPr/>
          </p:nvSpPr>
          <p:spPr bwMode="auto">
            <a:xfrm>
              <a:off x="-7104063" y="5753100"/>
              <a:ext cx="882650" cy="106363"/>
            </a:xfrm>
            <a:custGeom>
              <a:avLst/>
              <a:gdLst>
                <a:gd name="T0" fmla="*/ 66 w 66"/>
                <a:gd name="T1" fmla="*/ 8 h 8"/>
                <a:gd name="T2" fmla="*/ 0 w 66"/>
                <a:gd name="T3" fmla="*/ 8 h 8"/>
                <a:gd name="T4" fmla="*/ 0 w 66"/>
                <a:gd name="T5" fmla="*/ 0 h 8"/>
                <a:gd name="T6" fmla="*/ 66 w 66"/>
                <a:gd name="T7" fmla="*/ 0 h 8"/>
                <a:gd name="T8" fmla="*/ 66 w 66"/>
                <a:gd name="T9" fmla="*/ 8 h 8"/>
              </a:gdLst>
              <a:ahLst/>
              <a:cxnLst>
                <a:cxn ang="0">
                  <a:pos x="T0" y="T1"/>
                </a:cxn>
                <a:cxn ang="0">
                  <a:pos x="T2" y="T3"/>
                </a:cxn>
                <a:cxn ang="0">
                  <a:pos x="T4" y="T5"/>
                </a:cxn>
                <a:cxn ang="0">
                  <a:pos x="T6" y="T7"/>
                </a:cxn>
                <a:cxn ang="0">
                  <a:pos x="T8" y="T9"/>
                </a:cxn>
              </a:cxnLst>
              <a:rect l="0" t="0" r="r" b="b"/>
              <a:pathLst>
                <a:path w="66" h="8">
                  <a:moveTo>
                    <a:pt x="66" y="8"/>
                  </a:moveTo>
                  <a:cubicBezTo>
                    <a:pt x="43" y="8"/>
                    <a:pt x="22" y="8"/>
                    <a:pt x="0" y="8"/>
                  </a:cubicBezTo>
                  <a:cubicBezTo>
                    <a:pt x="0" y="5"/>
                    <a:pt x="0" y="3"/>
                    <a:pt x="0" y="0"/>
                  </a:cubicBezTo>
                  <a:cubicBezTo>
                    <a:pt x="21" y="0"/>
                    <a:pt x="43" y="0"/>
                    <a:pt x="66" y="0"/>
                  </a:cubicBezTo>
                  <a:cubicBezTo>
                    <a:pt x="66" y="3"/>
                    <a:pt x="66" y="5"/>
                    <a:pt x="66"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61" name="Freeform 51"/>
            <p:cNvSpPr>
              <a:spLocks/>
            </p:cNvSpPr>
            <p:nvPr/>
          </p:nvSpPr>
          <p:spPr bwMode="auto">
            <a:xfrm>
              <a:off x="-7104063" y="5472113"/>
              <a:ext cx="882650" cy="93663"/>
            </a:xfrm>
            <a:custGeom>
              <a:avLst/>
              <a:gdLst>
                <a:gd name="T0" fmla="*/ 66 w 66"/>
                <a:gd name="T1" fmla="*/ 7 h 7"/>
                <a:gd name="T2" fmla="*/ 0 w 66"/>
                <a:gd name="T3" fmla="*/ 7 h 7"/>
                <a:gd name="T4" fmla="*/ 0 w 66"/>
                <a:gd name="T5" fmla="*/ 0 h 7"/>
                <a:gd name="T6" fmla="*/ 66 w 66"/>
                <a:gd name="T7" fmla="*/ 0 h 7"/>
                <a:gd name="T8" fmla="*/ 66 w 66"/>
                <a:gd name="T9" fmla="*/ 7 h 7"/>
              </a:gdLst>
              <a:ahLst/>
              <a:cxnLst>
                <a:cxn ang="0">
                  <a:pos x="T0" y="T1"/>
                </a:cxn>
                <a:cxn ang="0">
                  <a:pos x="T2" y="T3"/>
                </a:cxn>
                <a:cxn ang="0">
                  <a:pos x="T4" y="T5"/>
                </a:cxn>
                <a:cxn ang="0">
                  <a:pos x="T6" y="T7"/>
                </a:cxn>
                <a:cxn ang="0">
                  <a:pos x="T8" y="T9"/>
                </a:cxn>
              </a:cxnLst>
              <a:rect l="0" t="0" r="r" b="b"/>
              <a:pathLst>
                <a:path w="66" h="7">
                  <a:moveTo>
                    <a:pt x="66" y="7"/>
                  </a:moveTo>
                  <a:cubicBezTo>
                    <a:pt x="43" y="7"/>
                    <a:pt x="22" y="7"/>
                    <a:pt x="0" y="7"/>
                  </a:cubicBezTo>
                  <a:cubicBezTo>
                    <a:pt x="0" y="5"/>
                    <a:pt x="0" y="3"/>
                    <a:pt x="0" y="0"/>
                  </a:cubicBezTo>
                  <a:cubicBezTo>
                    <a:pt x="21" y="0"/>
                    <a:pt x="43" y="0"/>
                    <a:pt x="66" y="0"/>
                  </a:cubicBezTo>
                  <a:cubicBezTo>
                    <a:pt x="66" y="3"/>
                    <a:pt x="66" y="5"/>
                    <a:pt x="66"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62" name="Freeform 52"/>
            <p:cNvSpPr>
              <a:spLocks/>
            </p:cNvSpPr>
            <p:nvPr/>
          </p:nvSpPr>
          <p:spPr bwMode="auto">
            <a:xfrm>
              <a:off x="-7104063" y="4575175"/>
              <a:ext cx="1912938" cy="93663"/>
            </a:xfrm>
            <a:custGeom>
              <a:avLst/>
              <a:gdLst>
                <a:gd name="T0" fmla="*/ 143 w 143"/>
                <a:gd name="T1" fmla="*/ 7 h 7"/>
                <a:gd name="T2" fmla="*/ 0 w 143"/>
                <a:gd name="T3" fmla="*/ 7 h 7"/>
                <a:gd name="T4" fmla="*/ 0 w 143"/>
                <a:gd name="T5" fmla="*/ 0 h 7"/>
                <a:gd name="T6" fmla="*/ 143 w 143"/>
                <a:gd name="T7" fmla="*/ 0 h 7"/>
                <a:gd name="T8" fmla="*/ 143 w 143"/>
                <a:gd name="T9" fmla="*/ 7 h 7"/>
              </a:gdLst>
              <a:ahLst/>
              <a:cxnLst>
                <a:cxn ang="0">
                  <a:pos x="T0" y="T1"/>
                </a:cxn>
                <a:cxn ang="0">
                  <a:pos x="T2" y="T3"/>
                </a:cxn>
                <a:cxn ang="0">
                  <a:pos x="T4" y="T5"/>
                </a:cxn>
                <a:cxn ang="0">
                  <a:pos x="T6" y="T7"/>
                </a:cxn>
                <a:cxn ang="0">
                  <a:pos x="T8" y="T9"/>
                </a:cxn>
              </a:cxnLst>
              <a:rect l="0" t="0" r="r" b="b"/>
              <a:pathLst>
                <a:path w="143" h="7">
                  <a:moveTo>
                    <a:pt x="143" y="7"/>
                  </a:moveTo>
                  <a:cubicBezTo>
                    <a:pt x="95" y="7"/>
                    <a:pt x="48" y="7"/>
                    <a:pt x="0" y="7"/>
                  </a:cubicBezTo>
                  <a:cubicBezTo>
                    <a:pt x="0" y="5"/>
                    <a:pt x="0" y="2"/>
                    <a:pt x="0" y="0"/>
                  </a:cubicBezTo>
                  <a:cubicBezTo>
                    <a:pt x="47" y="0"/>
                    <a:pt x="94" y="0"/>
                    <a:pt x="143" y="0"/>
                  </a:cubicBezTo>
                  <a:cubicBezTo>
                    <a:pt x="143" y="2"/>
                    <a:pt x="143" y="5"/>
                    <a:pt x="143"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63" name="Freeform 53"/>
            <p:cNvSpPr>
              <a:spLocks/>
            </p:cNvSpPr>
            <p:nvPr/>
          </p:nvSpPr>
          <p:spPr bwMode="auto">
            <a:xfrm>
              <a:off x="-7104063" y="4722813"/>
              <a:ext cx="1912938" cy="93663"/>
            </a:xfrm>
            <a:custGeom>
              <a:avLst/>
              <a:gdLst>
                <a:gd name="T0" fmla="*/ 143 w 143"/>
                <a:gd name="T1" fmla="*/ 7 h 7"/>
                <a:gd name="T2" fmla="*/ 0 w 143"/>
                <a:gd name="T3" fmla="*/ 7 h 7"/>
                <a:gd name="T4" fmla="*/ 0 w 143"/>
                <a:gd name="T5" fmla="*/ 0 h 7"/>
                <a:gd name="T6" fmla="*/ 143 w 143"/>
                <a:gd name="T7" fmla="*/ 0 h 7"/>
                <a:gd name="T8" fmla="*/ 143 w 143"/>
                <a:gd name="T9" fmla="*/ 7 h 7"/>
              </a:gdLst>
              <a:ahLst/>
              <a:cxnLst>
                <a:cxn ang="0">
                  <a:pos x="T0" y="T1"/>
                </a:cxn>
                <a:cxn ang="0">
                  <a:pos x="T2" y="T3"/>
                </a:cxn>
                <a:cxn ang="0">
                  <a:pos x="T4" y="T5"/>
                </a:cxn>
                <a:cxn ang="0">
                  <a:pos x="T6" y="T7"/>
                </a:cxn>
                <a:cxn ang="0">
                  <a:pos x="T8" y="T9"/>
                </a:cxn>
              </a:cxnLst>
              <a:rect l="0" t="0" r="r" b="b"/>
              <a:pathLst>
                <a:path w="143" h="7">
                  <a:moveTo>
                    <a:pt x="143" y="7"/>
                  </a:moveTo>
                  <a:cubicBezTo>
                    <a:pt x="95" y="7"/>
                    <a:pt x="48" y="7"/>
                    <a:pt x="0" y="7"/>
                  </a:cubicBezTo>
                  <a:cubicBezTo>
                    <a:pt x="0" y="4"/>
                    <a:pt x="0" y="2"/>
                    <a:pt x="0" y="0"/>
                  </a:cubicBezTo>
                  <a:cubicBezTo>
                    <a:pt x="47" y="0"/>
                    <a:pt x="94" y="0"/>
                    <a:pt x="143" y="0"/>
                  </a:cubicBezTo>
                  <a:cubicBezTo>
                    <a:pt x="143" y="2"/>
                    <a:pt x="143" y="4"/>
                    <a:pt x="143"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64" name="Freeform 54"/>
            <p:cNvSpPr>
              <a:spLocks/>
            </p:cNvSpPr>
            <p:nvPr/>
          </p:nvSpPr>
          <p:spPr bwMode="auto">
            <a:xfrm>
              <a:off x="-7104063" y="4427538"/>
              <a:ext cx="1912938" cy="107950"/>
            </a:xfrm>
            <a:custGeom>
              <a:avLst/>
              <a:gdLst>
                <a:gd name="T0" fmla="*/ 143 w 143"/>
                <a:gd name="T1" fmla="*/ 8 h 8"/>
                <a:gd name="T2" fmla="*/ 0 w 143"/>
                <a:gd name="T3" fmla="*/ 8 h 8"/>
                <a:gd name="T4" fmla="*/ 0 w 143"/>
                <a:gd name="T5" fmla="*/ 0 h 8"/>
                <a:gd name="T6" fmla="*/ 143 w 143"/>
                <a:gd name="T7" fmla="*/ 0 h 8"/>
                <a:gd name="T8" fmla="*/ 143 w 143"/>
                <a:gd name="T9" fmla="*/ 8 h 8"/>
              </a:gdLst>
              <a:ahLst/>
              <a:cxnLst>
                <a:cxn ang="0">
                  <a:pos x="T0" y="T1"/>
                </a:cxn>
                <a:cxn ang="0">
                  <a:pos x="T2" y="T3"/>
                </a:cxn>
                <a:cxn ang="0">
                  <a:pos x="T4" y="T5"/>
                </a:cxn>
                <a:cxn ang="0">
                  <a:pos x="T6" y="T7"/>
                </a:cxn>
                <a:cxn ang="0">
                  <a:pos x="T8" y="T9"/>
                </a:cxn>
              </a:cxnLst>
              <a:rect l="0" t="0" r="r" b="b"/>
              <a:pathLst>
                <a:path w="143" h="8">
                  <a:moveTo>
                    <a:pt x="143" y="8"/>
                  </a:moveTo>
                  <a:cubicBezTo>
                    <a:pt x="95" y="8"/>
                    <a:pt x="48" y="8"/>
                    <a:pt x="0" y="8"/>
                  </a:cubicBezTo>
                  <a:cubicBezTo>
                    <a:pt x="0" y="5"/>
                    <a:pt x="0" y="3"/>
                    <a:pt x="0" y="0"/>
                  </a:cubicBezTo>
                  <a:cubicBezTo>
                    <a:pt x="47" y="0"/>
                    <a:pt x="94" y="0"/>
                    <a:pt x="143" y="0"/>
                  </a:cubicBezTo>
                  <a:cubicBezTo>
                    <a:pt x="143" y="3"/>
                    <a:pt x="143" y="5"/>
                    <a:pt x="143"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65" name="Freeform 55"/>
            <p:cNvSpPr>
              <a:spLocks/>
            </p:cNvSpPr>
            <p:nvPr/>
          </p:nvSpPr>
          <p:spPr bwMode="auto">
            <a:xfrm>
              <a:off x="-7104063" y="5003800"/>
              <a:ext cx="1069975" cy="214313"/>
            </a:xfrm>
            <a:custGeom>
              <a:avLst/>
              <a:gdLst>
                <a:gd name="T0" fmla="*/ 0 w 80"/>
                <a:gd name="T1" fmla="*/ 0 h 16"/>
                <a:gd name="T2" fmla="*/ 80 w 80"/>
                <a:gd name="T3" fmla="*/ 0 h 16"/>
                <a:gd name="T4" fmla="*/ 80 w 80"/>
                <a:gd name="T5" fmla="*/ 16 h 16"/>
                <a:gd name="T6" fmla="*/ 0 w 80"/>
                <a:gd name="T7" fmla="*/ 16 h 16"/>
                <a:gd name="T8" fmla="*/ 0 w 80"/>
                <a:gd name="T9" fmla="*/ 0 h 16"/>
              </a:gdLst>
              <a:ahLst/>
              <a:cxnLst>
                <a:cxn ang="0">
                  <a:pos x="T0" y="T1"/>
                </a:cxn>
                <a:cxn ang="0">
                  <a:pos x="T2" y="T3"/>
                </a:cxn>
                <a:cxn ang="0">
                  <a:pos x="T4" y="T5"/>
                </a:cxn>
                <a:cxn ang="0">
                  <a:pos x="T6" y="T7"/>
                </a:cxn>
                <a:cxn ang="0">
                  <a:pos x="T8" y="T9"/>
                </a:cxn>
              </a:cxnLst>
              <a:rect l="0" t="0" r="r" b="b"/>
              <a:pathLst>
                <a:path w="80" h="16">
                  <a:moveTo>
                    <a:pt x="0" y="0"/>
                  </a:moveTo>
                  <a:cubicBezTo>
                    <a:pt x="27" y="0"/>
                    <a:pt x="53" y="0"/>
                    <a:pt x="80" y="0"/>
                  </a:cubicBezTo>
                  <a:cubicBezTo>
                    <a:pt x="80" y="5"/>
                    <a:pt x="80" y="10"/>
                    <a:pt x="80" y="16"/>
                  </a:cubicBezTo>
                  <a:cubicBezTo>
                    <a:pt x="54" y="16"/>
                    <a:pt x="27" y="16"/>
                    <a:pt x="0" y="16"/>
                  </a:cubicBezTo>
                  <a:cubicBezTo>
                    <a:pt x="0" y="11"/>
                    <a:pt x="0" y="6"/>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sp>
        <p:nvSpPr>
          <p:cNvPr id="2" name="Rectangle 1"/>
          <p:cNvSpPr/>
          <p:nvPr/>
        </p:nvSpPr>
        <p:spPr bwMode="auto">
          <a:xfrm>
            <a:off x="882" y="6200615"/>
            <a:ext cx="12434711" cy="793910"/>
          </a:xfrm>
          <a:prstGeom prst="rect">
            <a:avLst/>
          </a:prstGeom>
          <a:solidFill>
            <a:schemeClr val="bg2"/>
          </a:solidFill>
          <a:ln w="25400" cap="flat" cmpd="sng" algn="ctr">
            <a:noFill/>
            <a:prstDash val="solid"/>
            <a:miter lim="0"/>
            <a:headEnd type="none" w="med" len="med"/>
            <a:tailEnd type="none" w="med" len="med"/>
          </a:ln>
          <a:effectLst/>
        </p:spPr>
        <p:txBody>
          <a:bodyPr vert="horz" wrap="square" lIns="36430" tIns="36430" rIns="36430" bIns="36430" numCol="1" rtlCol="0" anchor="ctr" anchorCtr="0" compatLnSpc="1">
            <a:prstTxWarp prst="textNoShape">
              <a:avLst/>
            </a:prstTxWarp>
          </a:bodyPr>
          <a:lstStyle/>
          <a:p>
            <a:pPr marL="174879" algn="ctr" defTabSz="297942" fontAlgn="base" hangingPunct="0">
              <a:spcBef>
                <a:spcPct val="0"/>
              </a:spcBef>
              <a:spcAft>
                <a:spcPct val="0"/>
              </a:spcAft>
            </a:pPr>
            <a:endParaRPr lang="en-US" sz="2958">
              <a:solidFill>
                <a:srgbClr val="000000"/>
              </a:solidFill>
              <a:latin typeface="Gill Sans" pitchFamily="26" charset="0"/>
              <a:ea typeface="Gill Sans" pitchFamily="26" charset="0"/>
              <a:cs typeface="Gill Sans" pitchFamily="26" charset="0"/>
              <a:sym typeface="Gill Sans" pitchFamily="26" charset="0"/>
            </a:endParaRPr>
          </a:p>
        </p:txBody>
      </p:sp>
      <p:grpSp>
        <p:nvGrpSpPr>
          <p:cNvPr id="70" name="Group 11"/>
          <p:cNvGrpSpPr>
            <a:grpSpLocks noChangeAspect="1"/>
          </p:cNvGrpSpPr>
          <p:nvPr/>
        </p:nvGrpSpPr>
        <p:grpSpPr bwMode="auto">
          <a:xfrm>
            <a:off x="7331052" y="5002288"/>
            <a:ext cx="932603" cy="931035"/>
            <a:chOff x="-7908" y="473"/>
            <a:chExt cx="8326" cy="8312"/>
          </a:xfrm>
        </p:grpSpPr>
        <p:sp>
          <p:nvSpPr>
            <p:cNvPr id="170" name="Oval 12"/>
            <p:cNvSpPr>
              <a:spLocks noChangeArrowheads="1"/>
            </p:cNvSpPr>
            <p:nvPr/>
          </p:nvSpPr>
          <p:spPr bwMode="auto">
            <a:xfrm>
              <a:off x="-7908" y="473"/>
              <a:ext cx="8326" cy="8312"/>
            </a:xfrm>
            <a:prstGeom prst="ellipse">
              <a:avLst/>
            </a:prstGeom>
            <a:solidFill>
              <a:srgbClr val="EA47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71" name="Freeform 13"/>
            <p:cNvSpPr>
              <a:spLocks noEditPoints="1"/>
            </p:cNvSpPr>
            <p:nvPr/>
          </p:nvSpPr>
          <p:spPr bwMode="auto">
            <a:xfrm>
              <a:off x="-5324" y="1815"/>
              <a:ext cx="3044" cy="5964"/>
            </a:xfrm>
            <a:custGeom>
              <a:avLst/>
              <a:gdLst>
                <a:gd name="T0" fmla="*/ 857 w 1520"/>
                <a:gd name="T1" fmla="*/ 119 h 2982"/>
                <a:gd name="T2" fmla="*/ 857 w 1520"/>
                <a:gd name="T3" fmla="*/ 275 h 2982"/>
                <a:gd name="T4" fmla="*/ 1122 w 1520"/>
                <a:gd name="T5" fmla="*/ 339 h 2982"/>
                <a:gd name="T6" fmla="*/ 1316 w 1520"/>
                <a:gd name="T7" fmla="*/ 484 h 2982"/>
                <a:gd name="T8" fmla="*/ 1416 w 1520"/>
                <a:gd name="T9" fmla="*/ 636 h 2982"/>
                <a:gd name="T10" fmla="*/ 1452 w 1520"/>
                <a:gd name="T11" fmla="*/ 779 h 2982"/>
                <a:gd name="T12" fmla="*/ 1399 w 1520"/>
                <a:gd name="T13" fmla="*/ 904 h 2982"/>
                <a:gd name="T14" fmla="*/ 1271 w 1520"/>
                <a:gd name="T15" fmla="*/ 957 h 2982"/>
                <a:gd name="T16" fmla="*/ 1087 w 1520"/>
                <a:gd name="T17" fmla="*/ 803 h 2982"/>
                <a:gd name="T18" fmla="*/ 857 w 1520"/>
                <a:gd name="T19" fmla="*/ 563 h 2982"/>
                <a:gd name="T20" fmla="*/ 857 w 1520"/>
                <a:gd name="T21" fmla="*/ 1165 h 2982"/>
                <a:gd name="T22" fmla="*/ 1143 w 1520"/>
                <a:gd name="T23" fmla="*/ 1255 h 2982"/>
                <a:gd name="T24" fmla="*/ 1333 w 1520"/>
                <a:gd name="T25" fmla="*/ 1372 h 2982"/>
                <a:gd name="T26" fmla="*/ 1471 w 1520"/>
                <a:gd name="T27" fmla="*/ 1562 h 2982"/>
                <a:gd name="T28" fmla="*/ 1520 w 1520"/>
                <a:gd name="T29" fmla="*/ 1805 h 2982"/>
                <a:gd name="T30" fmla="*/ 1442 w 1520"/>
                <a:gd name="T31" fmla="*/ 2114 h 2982"/>
                <a:gd name="T32" fmla="*/ 1214 w 1520"/>
                <a:gd name="T33" fmla="*/ 2349 h 2982"/>
                <a:gd name="T34" fmla="*/ 857 w 1520"/>
                <a:gd name="T35" fmla="*/ 2458 h 2982"/>
                <a:gd name="T36" fmla="*/ 857 w 1520"/>
                <a:gd name="T37" fmla="*/ 2818 h 2982"/>
                <a:gd name="T38" fmla="*/ 840 w 1520"/>
                <a:gd name="T39" fmla="*/ 2942 h 2982"/>
                <a:gd name="T40" fmla="*/ 767 w 1520"/>
                <a:gd name="T41" fmla="*/ 2982 h 2982"/>
                <a:gd name="T42" fmla="*/ 694 w 1520"/>
                <a:gd name="T43" fmla="*/ 2950 h 2982"/>
                <a:gd name="T44" fmla="*/ 673 w 1520"/>
                <a:gd name="T45" fmla="*/ 2851 h 2982"/>
                <a:gd name="T46" fmla="*/ 673 w 1520"/>
                <a:gd name="T47" fmla="*/ 2461 h 2982"/>
                <a:gd name="T48" fmla="*/ 377 w 1520"/>
                <a:gd name="T49" fmla="*/ 2381 h 2982"/>
                <a:gd name="T50" fmla="*/ 166 w 1520"/>
                <a:gd name="T51" fmla="*/ 2230 h 2982"/>
                <a:gd name="T52" fmla="*/ 41 w 1520"/>
                <a:gd name="T53" fmla="*/ 2042 h 2982"/>
                <a:gd name="T54" fmla="*/ 0 w 1520"/>
                <a:gd name="T55" fmla="*/ 1850 h 2982"/>
                <a:gd name="T56" fmla="*/ 54 w 1520"/>
                <a:gd name="T57" fmla="*/ 1725 h 2982"/>
                <a:gd name="T58" fmla="*/ 190 w 1520"/>
                <a:gd name="T59" fmla="*/ 1669 h 2982"/>
                <a:gd name="T60" fmla="*/ 300 w 1520"/>
                <a:gd name="T61" fmla="*/ 1699 h 2982"/>
                <a:gd name="T62" fmla="*/ 362 w 1520"/>
                <a:gd name="T63" fmla="*/ 1785 h 2982"/>
                <a:gd name="T64" fmla="*/ 430 w 1520"/>
                <a:gd name="T65" fmla="*/ 1966 h 2982"/>
                <a:gd name="T66" fmla="*/ 517 w 1520"/>
                <a:gd name="T67" fmla="*/ 2081 h 2982"/>
                <a:gd name="T68" fmla="*/ 673 w 1520"/>
                <a:gd name="T69" fmla="*/ 2161 h 2982"/>
                <a:gd name="T70" fmla="*/ 673 w 1520"/>
                <a:gd name="T71" fmla="*/ 1488 h 2982"/>
                <a:gd name="T72" fmla="*/ 349 w 1520"/>
                <a:gd name="T73" fmla="*/ 1369 h 2982"/>
                <a:gd name="T74" fmla="*/ 138 w 1520"/>
                <a:gd name="T75" fmla="*/ 1181 h 2982"/>
                <a:gd name="T76" fmla="*/ 57 w 1520"/>
                <a:gd name="T77" fmla="*/ 869 h 2982"/>
                <a:gd name="T78" fmla="*/ 215 w 1520"/>
                <a:gd name="T79" fmla="*/ 460 h 2982"/>
                <a:gd name="T80" fmla="*/ 673 w 1520"/>
                <a:gd name="T81" fmla="*/ 275 h 2982"/>
                <a:gd name="T82" fmla="*/ 673 w 1520"/>
                <a:gd name="T83" fmla="*/ 122 h 2982"/>
                <a:gd name="T84" fmla="*/ 764 w 1520"/>
                <a:gd name="T85" fmla="*/ 0 h 2982"/>
                <a:gd name="T86" fmla="*/ 857 w 1520"/>
                <a:gd name="T87" fmla="*/ 119 h 2982"/>
                <a:gd name="T88" fmla="*/ 673 w 1520"/>
                <a:gd name="T89" fmla="*/ 1112 h 2982"/>
                <a:gd name="T90" fmla="*/ 673 w 1520"/>
                <a:gd name="T91" fmla="*/ 557 h 2982"/>
                <a:gd name="T92" fmla="*/ 483 w 1520"/>
                <a:gd name="T93" fmla="*/ 653 h 2982"/>
                <a:gd name="T94" fmla="*/ 415 w 1520"/>
                <a:gd name="T95" fmla="*/ 832 h 2982"/>
                <a:gd name="T96" fmla="*/ 479 w 1520"/>
                <a:gd name="T97" fmla="*/ 1005 h 2982"/>
                <a:gd name="T98" fmla="*/ 673 w 1520"/>
                <a:gd name="T99" fmla="*/ 1112 h 2982"/>
                <a:gd name="T100" fmla="*/ 857 w 1520"/>
                <a:gd name="T101" fmla="*/ 1542 h 2982"/>
                <a:gd name="T102" fmla="*/ 857 w 1520"/>
                <a:gd name="T103" fmla="*/ 2175 h 2982"/>
                <a:gd name="T104" fmla="*/ 1083 w 1520"/>
                <a:gd name="T105" fmla="*/ 2058 h 2982"/>
                <a:gd name="T106" fmla="*/ 1162 w 1520"/>
                <a:gd name="T107" fmla="*/ 1853 h 2982"/>
                <a:gd name="T108" fmla="*/ 1085 w 1520"/>
                <a:gd name="T109" fmla="*/ 1658 h 2982"/>
                <a:gd name="T110" fmla="*/ 857 w 1520"/>
                <a:gd name="T111" fmla="*/ 1542 h 2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20" h="2982">
                  <a:moveTo>
                    <a:pt x="857" y="119"/>
                  </a:moveTo>
                  <a:cubicBezTo>
                    <a:pt x="857" y="275"/>
                    <a:pt x="857" y="275"/>
                    <a:pt x="857" y="275"/>
                  </a:cubicBezTo>
                  <a:cubicBezTo>
                    <a:pt x="960" y="286"/>
                    <a:pt x="1049" y="307"/>
                    <a:pt x="1122" y="339"/>
                  </a:cubicBezTo>
                  <a:cubicBezTo>
                    <a:pt x="1196" y="371"/>
                    <a:pt x="1261" y="419"/>
                    <a:pt x="1316" y="484"/>
                  </a:cubicBezTo>
                  <a:cubicBezTo>
                    <a:pt x="1359" y="533"/>
                    <a:pt x="1393" y="583"/>
                    <a:pt x="1416" y="636"/>
                  </a:cubicBezTo>
                  <a:cubicBezTo>
                    <a:pt x="1440" y="688"/>
                    <a:pt x="1452" y="735"/>
                    <a:pt x="1452" y="779"/>
                  </a:cubicBezTo>
                  <a:cubicBezTo>
                    <a:pt x="1452" y="827"/>
                    <a:pt x="1434" y="869"/>
                    <a:pt x="1399" y="904"/>
                  </a:cubicBezTo>
                  <a:cubicBezTo>
                    <a:pt x="1364" y="939"/>
                    <a:pt x="1321" y="957"/>
                    <a:pt x="1271" y="957"/>
                  </a:cubicBezTo>
                  <a:cubicBezTo>
                    <a:pt x="1176" y="957"/>
                    <a:pt x="1115" y="906"/>
                    <a:pt x="1087" y="803"/>
                  </a:cubicBezTo>
                  <a:cubicBezTo>
                    <a:pt x="1055" y="683"/>
                    <a:pt x="978" y="603"/>
                    <a:pt x="857" y="563"/>
                  </a:cubicBezTo>
                  <a:cubicBezTo>
                    <a:pt x="857" y="1165"/>
                    <a:pt x="857" y="1165"/>
                    <a:pt x="857" y="1165"/>
                  </a:cubicBezTo>
                  <a:cubicBezTo>
                    <a:pt x="976" y="1198"/>
                    <a:pt x="1072" y="1228"/>
                    <a:pt x="1143" y="1255"/>
                  </a:cubicBezTo>
                  <a:cubicBezTo>
                    <a:pt x="1214" y="1282"/>
                    <a:pt x="1277" y="1321"/>
                    <a:pt x="1333" y="1372"/>
                  </a:cubicBezTo>
                  <a:cubicBezTo>
                    <a:pt x="1393" y="1425"/>
                    <a:pt x="1439" y="1489"/>
                    <a:pt x="1471" y="1562"/>
                  </a:cubicBezTo>
                  <a:cubicBezTo>
                    <a:pt x="1504" y="1636"/>
                    <a:pt x="1520" y="1717"/>
                    <a:pt x="1520" y="1805"/>
                  </a:cubicBezTo>
                  <a:cubicBezTo>
                    <a:pt x="1520" y="1915"/>
                    <a:pt x="1494" y="2018"/>
                    <a:pt x="1442" y="2114"/>
                  </a:cubicBezTo>
                  <a:cubicBezTo>
                    <a:pt x="1391" y="2210"/>
                    <a:pt x="1315" y="2288"/>
                    <a:pt x="1214" y="2349"/>
                  </a:cubicBezTo>
                  <a:cubicBezTo>
                    <a:pt x="1114" y="2410"/>
                    <a:pt x="995" y="2446"/>
                    <a:pt x="857" y="2458"/>
                  </a:cubicBezTo>
                  <a:cubicBezTo>
                    <a:pt x="857" y="2818"/>
                    <a:pt x="857" y="2818"/>
                    <a:pt x="857" y="2818"/>
                  </a:cubicBezTo>
                  <a:cubicBezTo>
                    <a:pt x="857" y="2875"/>
                    <a:pt x="851" y="2916"/>
                    <a:pt x="840" y="2942"/>
                  </a:cubicBezTo>
                  <a:cubicBezTo>
                    <a:pt x="829" y="2969"/>
                    <a:pt x="805" y="2982"/>
                    <a:pt x="767" y="2982"/>
                  </a:cubicBezTo>
                  <a:cubicBezTo>
                    <a:pt x="732" y="2982"/>
                    <a:pt x="708" y="2971"/>
                    <a:pt x="694" y="2950"/>
                  </a:cubicBezTo>
                  <a:cubicBezTo>
                    <a:pt x="680" y="2928"/>
                    <a:pt x="673" y="2896"/>
                    <a:pt x="673" y="2851"/>
                  </a:cubicBezTo>
                  <a:cubicBezTo>
                    <a:pt x="673" y="2461"/>
                    <a:pt x="673" y="2461"/>
                    <a:pt x="673" y="2461"/>
                  </a:cubicBezTo>
                  <a:cubicBezTo>
                    <a:pt x="560" y="2448"/>
                    <a:pt x="461" y="2421"/>
                    <a:pt x="377" y="2381"/>
                  </a:cubicBezTo>
                  <a:cubicBezTo>
                    <a:pt x="293" y="2340"/>
                    <a:pt x="222" y="2290"/>
                    <a:pt x="166" y="2230"/>
                  </a:cubicBezTo>
                  <a:cubicBezTo>
                    <a:pt x="109" y="2169"/>
                    <a:pt x="68" y="2107"/>
                    <a:pt x="41" y="2042"/>
                  </a:cubicBezTo>
                  <a:cubicBezTo>
                    <a:pt x="14" y="1976"/>
                    <a:pt x="0" y="1913"/>
                    <a:pt x="0" y="1850"/>
                  </a:cubicBezTo>
                  <a:cubicBezTo>
                    <a:pt x="0" y="1803"/>
                    <a:pt x="18" y="1762"/>
                    <a:pt x="54" y="1725"/>
                  </a:cubicBezTo>
                  <a:cubicBezTo>
                    <a:pt x="91" y="1687"/>
                    <a:pt x="136" y="1669"/>
                    <a:pt x="190" y="1669"/>
                  </a:cubicBezTo>
                  <a:cubicBezTo>
                    <a:pt x="233" y="1669"/>
                    <a:pt x="270" y="1679"/>
                    <a:pt x="300" y="1699"/>
                  </a:cubicBezTo>
                  <a:cubicBezTo>
                    <a:pt x="330" y="1720"/>
                    <a:pt x="350" y="1748"/>
                    <a:pt x="362" y="1785"/>
                  </a:cubicBezTo>
                  <a:cubicBezTo>
                    <a:pt x="388" y="1864"/>
                    <a:pt x="411" y="1924"/>
                    <a:pt x="430" y="1966"/>
                  </a:cubicBezTo>
                  <a:cubicBezTo>
                    <a:pt x="449" y="2008"/>
                    <a:pt x="478" y="2047"/>
                    <a:pt x="517" y="2081"/>
                  </a:cubicBezTo>
                  <a:cubicBezTo>
                    <a:pt x="557" y="2116"/>
                    <a:pt x="608" y="2143"/>
                    <a:pt x="673" y="2161"/>
                  </a:cubicBezTo>
                  <a:cubicBezTo>
                    <a:pt x="673" y="1488"/>
                    <a:pt x="673" y="1488"/>
                    <a:pt x="673" y="1488"/>
                  </a:cubicBezTo>
                  <a:cubicBezTo>
                    <a:pt x="544" y="1452"/>
                    <a:pt x="436" y="1412"/>
                    <a:pt x="349" y="1369"/>
                  </a:cubicBezTo>
                  <a:cubicBezTo>
                    <a:pt x="262" y="1325"/>
                    <a:pt x="192" y="1262"/>
                    <a:pt x="138" y="1181"/>
                  </a:cubicBezTo>
                  <a:cubicBezTo>
                    <a:pt x="84" y="1100"/>
                    <a:pt x="57" y="996"/>
                    <a:pt x="57" y="869"/>
                  </a:cubicBezTo>
                  <a:cubicBezTo>
                    <a:pt x="57" y="703"/>
                    <a:pt x="109" y="567"/>
                    <a:pt x="215" y="460"/>
                  </a:cubicBezTo>
                  <a:cubicBezTo>
                    <a:pt x="321" y="354"/>
                    <a:pt x="473" y="293"/>
                    <a:pt x="673" y="275"/>
                  </a:cubicBezTo>
                  <a:cubicBezTo>
                    <a:pt x="673" y="122"/>
                    <a:pt x="673" y="122"/>
                    <a:pt x="673" y="122"/>
                  </a:cubicBezTo>
                  <a:cubicBezTo>
                    <a:pt x="673" y="41"/>
                    <a:pt x="703" y="0"/>
                    <a:pt x="764" y="0"/>
                  </a:cubicBezTo>
                  <a:cubicBezTo>
                    <a:pt x="826" y="0"/>
                    <a:pt x="857" y="40"/>
                    <a:pt x="857" y="119"/>
                  </a:cubicBezTo>
                  <a:close/>
                  <a:moveTo>
                    <a:pt x="673" y="1112"/>
                  </a:moveTo>
                  <a:cubicBezTo>
                    <a:pt x="673" y="557"/>
                    <a:pt x="673" y="557"/>
                    <a:pt x="673" y="557"/>
                  </a:cubicBezTo>
                  <a:cubicBezTo>
                    <a:pt x="592" y="582"/>
                    <a:pt x="529" y="613"/>
                    <a:pt x="483" y="653"/>
                  </a:cubicBezTo>
                  <a:cubicBezTo>
                    <a:pt x="438" y="692"/>
                    <a:pt x="415" y="752"/>
                    <a:pt x="415" y="832"/>
                  </a:cubicBezTo>
                  <a:cubicBezTo>
                    <a:pt x="415" y="909"/>
                    <a:pt x="437" y="966"/>
                    <a:pt x="479" y="1005"/>
                  </a:cubicBezTo>
                  <a:cubicBezTo>
                    <a:pt x="522" y="1044"/>
                    <a:pt x="586" y="1080"/>
                    <a:pt x="673" y="1112"/>
                  </a:cubicBezTo>
                  <a:close/>
                  <a:moveTo>
                    <a:pt x="857" y="1542"/>
                  </a:moveTo>
                  <a:cubicBezTo>
                    <a:pt x="857" y="2175"/>
                    <a:pt x="857" y="2175"/>
                    <a:pt x="857" y="2175"/>
                  </a:cubicBezTo>
                  <a:cubicBezTo>
                    <a:pt x="954" y="2156"/>
                    <a:pt x="1030" y="2117"/>
                    <a:pt x="1083" y="2058"/>
                  </a:cubicBezTo>
                  <a:cubicBezTo>
                    <a:pt x="1136" y="1999"/>
                    <a:pt x="1162" y="1931"/>
                    <a:pt x="1162" y="1853"/>
                  </a:cubicBezTo>
                  <a:cubicBezTo>
                    <a:pt x="1162" y="1769"/>
                    <a:pt x="1136" y="1704"/>
                    <a:pt x="1085" y="1658"/>
                  </a:cubicBezTo>
                  <a:cubicBezTo>
                    <a:pt x="1033" y="1612"/>
                    <a:pt x="957" y="1573"/>
                    <a:pt x="857" y="154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grpSp>
        <p:nvGrpSpPr>
          <p:cNvPr id="73" name="Group 5"/>
          <p:cNvGrpSpPr>
            <a:grpSpLocks noChangeAspect="1"/>
          </p:cNvGrpSpPr>
          <p:nvPr/>
        </p:nvGrpSpPr>
        <p:grpSpPr bwMode="auto">
          <a:xfrm>
            <a:off x="8869248" y="4532404"/>
            <a:ext cx="816028" cy="814588"/>
            <a:chOff x="-2812" y="2641"/>
            <a:chExt cx="2835" cy="2830"/>
          </a:xfrm>
        </p:grpSpPr>
        <p:sp>
          <p:nvSpPr>
            <p:cNvPr id="173" name="Oval 6"/>
            <p:cNvSpPr>
              <a:spLocks noChangeArrowheads="1"/>
            </p:cNvSpPr>
            <p:nvPr/>
          </p:nvSpPr>
          <p:spPr bwMode="auto">
            <a:xfrm>
              <a:off x="-2812" y="2641"/>
              <a:ext cx="2835" cy="2830"/>
            </a:xfrm>
            <a:prstGeom prst="ellipse">
              <a:avLst/>
            </a:prstGeom>
            <a:solidFill>
              <a:srgbClr val="EA47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74" name="Freeform 7"/>
            <p:cNvSpPr>
              <a:spLocks noEditPoints="1"/>
            </p:cNvSpPr>
            <p:nvPr/>
          </p:nvSpPr>
          <p:spPr bwMode="auto">
            <a:xfrm>
              <a:off x="-1596" y="3063"/>
              <a:ext cx="400" cy="2005"/>
            </a:xfrm>
            <a:custGeom>
              <a:avLst/>
              <a:gdLst>
                <a:gd name="T0" fmla="*/ 80 w 587"/>
                <a:gd name="T1" fmla="*/ 1665 h 2945"/>
                <a:gd name="T2" fmla="*/ 18 w 587"/>
                <a:gd name="T3" fmla="*/ 733 h 2945"/>
                <a:gd name="T4" fmla="*/ 0 w 587"/>
                <a:gd name="T5" fmla="*/ 342 h 2945"/>
                <a:gd name="T6" fmla="*/ 85 w 587"/>
                <a:gd name="T7" fmla="*/ 91 h 2945"/>
                <a:gd name="T8" fmla="*/ 307 w 587"/>
                <a:gd name="T9" fmla="*/ 0 h 2945"/>
                <a:gd name="T10" fmla="*/ 531 w 587"/>
                <a:gd name="T11" fmla="*/ 116 h 2945"/>
                <a:gd name="T12" fmla="*/ 587 w 587"/>
                <a:gd name="T13" fmla="*/ 449 h 2945"/>
                <a:gd name="T14" fmla="*/ 574 w 587"/>
                <a:gd name="T15" fmla="*/ 710 h 2945"/>
                <a:gd name="T16" fmla="*/ 490 w 587"/>
                <a:gd name="T17" fmla="*/ 1669 h 2945"/>
                <a:gd name="T18" fmla="*/ 432 w 587"/>
                <a:gd name="T19" fmla="*/ 1932 h 2945"/>
                <a:gd name="T20" fmla="*/ 284 w 587"/>
                <a:gd name="T21" fmla="*/ 2023 h 2945"/>
                <a:gd name="T22" fmla="*/ 138 w 587"/>
                <a:gd name="T23" fmla="*/ 1935 h 2945"/>
                <a:gd name="T24" fmla="*/ 80 w 587"/>
                <a:gd name="T25" fmla="*/ 1665 h 2945"/>
                <a:gd name="T26" fmla="*/ 296 w 587"/>
                <a:gd name="T27" fmla="*/ 2945 h 2945"/>
                <a:gd name="T28" fmla="*/ 89 w 587"/>
                <a:gd name="T29" fmla="*/ 2868 h 2945"/>
                <a:gd name="T30" fmla="*/ 0 w 587"/>
                <a:gd name="T31" fmla="*/ 2653 h 2945"/>
                <a:gd name="T32" fmla="*/ 85 w 587"/>
                <a:gd name="T33" fmla="*/ 2448 h 2945"/>
                <a:gd name="T34" fmla="*/ 292 w 587"/>
                <a:gd name="T35" fmla="*/ 2363 h 2945"/>
                <a:gd name="T36" fmla="*/ 501 w 587"/>
                <a:gd name="T37" fmla="*/ 2448 h 2945"/>
                <a:gd name="T38" fmla="*/ 587 w 587"/>
                <a:gd name="T39" fmla="*/ 2653 h 2945"/>
                <a:gd name="T40" fmla="*/ 500 w 587"/>
                <a:gd name="T41" fmla="*/ 2867 h 2945"/>
                <a:gd name="T42" fmla="*/ 296 w 587"/>
                <a:gd name="T43" fmla="*/ 2945 h 2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7" h="2945">
                  <a:moveTo>
                    <a:pt x="80" y="1665"/>
                  </a:moveTo>
                  <a:cubicBezTo>
                    <a:pt x="18" y="733"/>
                    <a:pt x="18" y="733"/>
                    <a:pt x="18" y="733"/>
                  </a:cubicBezTo>
                  <a:cubicBezTo>
                    <a:pt x="6" y="552"/>
                    <a:pt x="0" y="422"/>
                    <a:pt x="0" y="342"/>
                  </a:cubicBezTo>
                  <a:cubicBezTo>
                    <a:pt x="0" y="235"/>
                    <a:pt x="28" y="151"/>
                    <a:pt x="85" y="91"/>
                  </a:cubicBezTo>
                  <a:cubicBezTo>
                    <a:pt x="141" y="30"/>
                    <a:pt x="215" y="0"/>
                    <a:pt x="307" y="0"/>
                  </a:cubicBezTo>
                  <a:cubicBezTo>
                    <a:pt x="419" y="0"/>
                    <a:pt x="493" y="39"/>
                    <a:pt x="531" y="116"/>
                  </a:cubicBezTo>
                  <a:cubicBezTo>
                    <a:pt x="569" y="193"/>
                    <a:pt x="587" y="304"/>
                    <a:pt x="587" y="449"/>
                  </a:cubicBezTo>
                  <a:cubicBezTo>
                    <a:pt x="587" y="535"/>
                    <a:pt x="583" y="622"/>
                    <a:pt x="574" y="710"/>
                  </a:cubicBezTo>
                  <a:cubicBezTo>
                    <a:pt x="490" y="1669"/>
                    <a:pt x="490" y="1669"/>
                    <a:pt x="490" y="1669"/>
                  </a:cubicBezTo>
                  <a:cubicBezTo>
                    <a:pt x="481" y="1783"/>
                    <a:pt x="462" y="1871"/>
                    <a:pt x="432" y="1932"/>
                  </a:cubicBezTo>
                  <a:cubicBezTo>
                    <a:pt x="402" y="1993"/>
                    <a:pt x="353" y="2023"/>
                    <a:pt x="284" y="2023"/>
                  </a:cubicBezTo>
                  <a:cubicBezTo>
                    <a:pt x="214" y="2023"/>
                    <a:pt x="165" y="1994"/>
                    <a:pt x="138" y="1935"/>
                  </a:cubicBezTo>
                  <a:cubicBezTo>
                    <a:pt x="111" y="1876"/>
                    <a:pt x="91" y="1786"/>
                    <a:pt x="80" y="1665"/>
                  </a:cubicBezTo>
                  <a:close/>
                  <a:moveTo>
                    <a:pt x="296" y="2945"/>
                  </a:moveTo>
                  <a:cubicBezTo>
                    <a:pt x="217" y="2945"/>
                    <a:pt x="148" y="2919"/>
                    <a:pt x="89" y="2868"/>
                  </a:cubicBezTo>
                  <a:cubicBezTo>
                    <a:pt x="30" y="2817"/>
                    <a:pt x="0" y="2745"/>
                    <a:pt x="0" y="2653"/>
                  </a:cubicBezTo>
                  <a:cubicBezTo>
                    <a:pt x="0" y="2573"/>
                    <a:pt x="28" y="2504"/>
                    <a:pt x="85" y="2448"/>
                  </a:cubicBezTo>
                  <a:cubicBezTo>
                    <a:pt x="141" y="2392"/>
                    <a:pt x="210" y="2363"/>
                    <a:pt x="292" y="2363"/>
                  </a:cubicBezTo>
                  <a:cubicBezTo>
                    <a:pt x="373" y="2363"/>
                    <a:pt x="443" y="2392"/>
                    <a:pt x="501" y="2448"/>
                  </a:cubicBezTo>
                  <a:cubicBezTo>
                    <a:pt x="559" y="2504"/>
                    <a:pt x="587" y="2573"/>
                    <a:pt x="587" y="2653"/>
                  </a:cubicBezTo>
                  <a:cubicBezTo>
                    <a:pt x="587" y="2744"/>
                    <a:pt x="558" y="2815"/>
                    <a:pt x="500" y="2867"/>
                  </a:cubicBezTo>
                  <a:cubicBezTo>
                    <a:pt x="442" y="2919"/>
                    <a:pt x="373" y="2945"/>
                    <a:pt x="296" y="2945"/>
                  </a:cubicBezTo>
                  <a:close/>
                </a:path>
              </a:pathLst>
            </a:custGeom>
            <a:solidFill>
              <a:srgbClr val="FFFFFF"/>
            </a:solidFill>
            <a:ln w="17463" cap="flat">
              <a:solidFill>
                <a:srgbClr val="FFFFFF"/>
              </a:solidFill>
              <a:prstDash val="solid"/>
              <a:miter lim="800000"/>
              <a:headEnd/>
              <a:tailEnd/>
            </a:ln>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sp>
        <p:nvSpPr>
          <p:cNvPr id="168" name="Rectangle 167"/>
          <p:cNvSpPr/>
          <p:nvPr/>
        </p:nvSpPr>
        <p:spPr bwMode="auto">
          <a:xfrm>
            <a:off x="10920113" y="2934835"/>
            <a:ext cx="2910900" cy="208227"/>
          </a:xfrm>
          <a:prstGeom prst="rect">
            <a:avLst/>
          </a:prstGeom>
          <a:solidFill>
            <a:schemeClr val="accent2"/>
          </a:solidFill>
          <a:ln w="25400" cap="flat" cmpd="sng" algn="ctr">
            <a:noFill/>
            <a:prstDash val="solid"/>
            <a:miter lim="0"/>
            <a:headEnd type="none" w="med" len="med"/>
            <a:tailEnd type="none" w="med" len="med"/>
          </a:ln>
          <a:effectLst/>
        </p:spPr>
        <p:txBody>
          <a:bodyPr vert="horz" wrap="square" lIns="36430" tIns="36430" rIns="36430" bIns="36430" numCol="1" rtlCol="0" anchor="ctr" anchorCtr="0" compatLnSpc="1">
            <a:prstTxWarp prst="textNoShape">
              <a:avLst/>
            </a:prstTxWarp>
          </a:bodyPr>
          <a:lstStyle/>
          <a:p>
            <a:pPr marL="174879" algn="ctr" defTabSz="297942" fontAlgn="base" hangingPunct="0">
              <a:spcBef>
                <a:spcPct val="0"/>
              </a:spcBef>
              <a:spcAft>
                <a:spcPct val="0"/>
              </a:spcAft>
            </a:pPr>
            <a:endParaRPr lang="en-US" sz="2958">
              <a:solidFill>
                <a:srgbClr val="000000"/>
              </a:solidFill>
              <a:latin typeface="Gill Sans" pitchFamily="26" charset="0"/>
              <a:ea typeface="Gill Sans" pitchFamily="26" charset="0"/>
              <a:cs typeface="Gill Sans" pitchFamily="26" charset="0"/>
              <a:sym typeface="Gill Sans" pitchFamily="26" charset="0"/>
            </a:endParaRPr>
          </a:p>
        </p:txBody>
      </p:sp>
      <p:sp>
        <p:nvSpPr>
          <p:cNvPr id="178" name="Rectangle 177"/>
          <p:cNvSpPr/>
          <p:nvPr/>
        </p:nvSpPr>
        <p:spPr bwMode="auto">
          <a:xfrm>
            <a:off x="10920113" y="3338914"/>
            <a:ext cx="2910900" cy="215328"/>
          </a:xfrm>
          <a:prstGeom prst="rect">
            <a:avLst/>
          </a:prstGeom>
          <a:solidFill>
            <a:schemeClr val="accent2"/>
          </a:solidFill>
          <a:ln w="25400" cap="flat" cmpd="sng" algn="ctr">
            <a:noFill/>
            <a:prstDash val="solid"/>
            <a:miter lim="0"/>
            <a:headEnd type="none" w="med" len="med"/>
            <a:tailEnd type="none" w="med" len="med"/>
          </a:ln>
          <a:effectLst/>
        </p:spPr>
        <p:txBody>
          <a:bodyPr vert="horz" wrap="square" lIns="36430" tIns="36430" rIns="36430" bIns="36430" numCol="1" rtlCol="0" anchor="ctr" anchorCtr="0" compatLnSpc="1">
            <a:prstTxWarp prst="textNoShape">
              <a:avLst/>
            </a:prstTxWarp>
          </a:bodyPr>
          <a:lstStyle/>
          <a:p>
            <a:pPr marL="174879" algn="ctr" defTabSz="297942" fontAlgn="base" hangingPunct="0">
              <a:spcBef>
                <a:spcPct val="0"/>
              </a:spcBef>
              <a:spcAft>
                <a:spcPct val="0"/>
              </a:spcAft>
            </a:pPr>
            <a:endParaRPr lang="en-US" sz="2958">
              <a:solidFill>
                <a:srgbClr val="000000"/>
              </a:solidFill>
              <a:latin typeface="Gill Sans" pitchFamily="26" charset="0"/>
              <a:ea typeface="Gill Sans" pitchFamily="26" charset="0"/>
              <a:cs typeface="Gill Sans" pitchFamily="26" charset="0"/>
              <a:sym typeface="Gill Sans" pitchFamily="26" charset="0"/>
            </a:endParaRPr>
          </a:p>
        </p:txBody>
      </p:sp>
      <p:sp>
        <p:nvSpPr>
          <p:cNvPr id="181" name="Rectangle 180"/>
          <p:cNvSpPr/>
          <p:nvPr/>
        </p:nvSpPr>
        <p:spPr bwMode="auto">
          <a:xfrm>
            <a:off x="10920112" y="4124940"/>
            <a:ext cx="2910900" cy="215328"/>
          </a:xfrm>
          <a:prstGeom prst="rect">
            <a:avLst/>
          </a:prstGeom>
          <a:solidFill>
            <a:schemeClr val="accent2"/>
          </a:solidFill>
          <a:ln w="25400" cap="flat" cmpd="sng" algn="ctr">
            <a:noFill/>
            <a:prstDash val="solid"/>
            <a:miter lim="0"/>
            <a:headEnd type="none" w="med" len="med"/>
            <a:tailEnd type="none" w="med" len="med"/>
          </a:ln>
          <a:effectLst/>
        </p:spPr>
        <p:txBody>
          <a:bodyPr vert="horz" wrap="square" lIns="36430" tIns="36430" rIns="36430" bIns="36430" numCol="1" rtlCol="0" anchor="ctr" anchorCtr="0" compatLnSpc="1">
            <a:prstTxWarp prst="textNoShape">
              <a:avLst/>
            </a:prstTxWarp>
          </a:bodyPr>
          <a:lstStyle/>
          <a:p>
            <a:pPr marL="174879" algn="ctr" defTabSz="297942" fontAlgn="base" hangingPunct="0">
              <a:spcBef>
                <a:spcPct val="0"/>
              </a:spcBef>
              <a:spcAft>
                <a:spcPct val="0"/>
              </a:spcAft>
            </a:pPr>
            <a:endParaRPr lang="en-US" sz="2958">
              <a:solidFill>
                <a:srgbClr val="000000"/>
              </a:solidFill>
              <a:latin typeface="Gill Sans" pitchFamily="26" charset="0"/>
              <a:ea typeface="Gill Sans" pitchFamily="26" charset="0"/>
              <a:cs typeface="Gill Sans" pitchFamily="26" charset="0"/>
              <a:sym typeface="Gill Sans" pitchFamily="26" charset="0"/>
            </a:endParaRPr>
          </a:p>
        </p:txBody>
      </p:sp>
      <p:sp>
        <p:nvSpPr>
          <p:cNvPr id="182" name="Rectangle 181"/>
          <p:cNvSpPr/>
          <p:nvPr/>
        </p:nvSpPr>
        <p:spPr bwMode="auto">
          <a:xfrm>
            <a:off x="10170021" y="4546376"/>
            <a:ext cx="3660992" cy="210717"/>
          </a:xfrm>
          <a:prstGeom prst="rect">
            <a:avLst/>
          </a:prstGeom>
          <a:solidFill>
            <a:schemeClr val="accent2"/>
          </a:solidFill>
          <a:ln w="25400" cap="flat" cmpd="sng" algn="ctr">
            <a:noFill/>
            <a:prstDash val="solid"/>
            <a:miter lim="0"/>
            <a:headEnd type="none" w="med" len="med"/>
            <a:tailEnd type="none" w="med" len="med"/>
          </a:ln>
          <a:effectLst/>
        </p:spPr>
        <p:txBody>
          <a:bodyPr vert="horz" wrap="square" lIns="36430" tIns="36430" rIns="36430" bIns="36430" numCol="1" rtlCol="0" anchor="ctr" anchorCtr="0" compatLnSpc="1">
            <a:prstTxWarp prst="textNoShape">
              <a:avLst/>
            </a:prstTxWarp>
          </a:bodyPr>
          <a:lstStyle/>
          <a:p>
            <a:pPr marL="174879" algn="ctr" defTabSz="297942" fontAlgn="base" hangingPunct="0">
              <a:spcBef>
                <a:spcPct val="0"/>
              </a:spcBef>
              <a:spcAft>
                <a:spcPct val="0"/>
              </a:spcAft>
            </a:pPr>
            <a:endParaRPr lang="en-US" sz="2958">
              <a:solidFill>
                <a:srgbClr val="000000"/>
              </a:solidFill>
              <a:latin typeface="Gill Sans" pitchFamily="26" charset="0"/>
              <a:ea typeface="Gill Sans" pitchFamily="26" charset="0"/>
              <a:cs typeface="Gill Sans" pitchFamily="26" charset="0"/>
              <a:sym typeface="Gill Sans" pitchFamily="26" charset="0"/>
            </a:endParaRPr>
          </a:p>
        </p:txBody>
      </p:sp>
      <p:grpSp>
        <p:nvGrpSpPr>
          <p:cNvPr id="76" name="Group 11"/>
          <p:cNvGrpSpPr>
            <a:grpSpLocks noChangeAspect="1"/>
          </p:cNvGrpSpPr>
          <p:nvPr/>
        </p:nvGrpSpPr>
        <p:grpSpPr bwMode="auto">
          <a:xfrm>
            <a:off x="10531527" y="3994007"/>
            <a:ext cx="478651" cy="477846"/>
            <a:chOff x="-7908" y="473"/>
            <a:chExt cx="8326" cy="8312"/>
          </a:xfrm>
        </p:grpSpPr>
        <p:sp>
          <p:nvSpPr>
            <p:cNvPr id="184" name="Oval 12"/>
            <p:cNvSpPr>
              <a:spLocks noChangeArrowheads="1"/>
            </p:cNvSpPr>
            <p:nvPr/>
          </p:nvSpPr>
          <p:spPr bwMode="auto">
            <a:xfrm>
              <a:off x="-7908" y="473"/>
              <a:ext cx="8326" cy="8312"/>
            </a:xfrm>
            <a:prstGeom prst="ellipse">
              <a:avLst/>
            </a:prstGeom>
            <a:solidFill>
              <a:srgbClr val="EA4731"/>
            </a:solidFill>
            <a:ln w="60325">
              <a:solidFill>
                <a:schemeClr val="bg1"/>
              </a:solidFill>
              <a:round/>
              <a:headEnd/>
              <a:tailEnd/>
            </a:ln>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85" name="Freeform 13"/>
            <p:cNvSpPr>
              <a:spLocks noEditPoints="1"/>
            </p:cNvSpPr>
            <p:nvPr/>
          </p:nvSpPr>
          <p:spPr bwMode="auto">
            <a:xfrm>
              <a:off x="-5324" y="1815"/>
              <a:ext cx="3044" cy="5964"/>
            </a:xfrm>
            <a:custGeom>
              <a:avLst/>
              <a:gdLst>
                <a:gd name="T0" fmla="*/ 857 w 1520"/>
                <a:gd name="T1" fmla="*/ 119 h 2982"/>
                <a:gd name="T2" fmla="*/ 857 w 1520"/>
                <a:gd name="T3" fmla="*/ 275 h 2982"/>
                <a:gd name="T4" fmla="*/ 1122 w 1520"/>
                <a:gd name="T5" fmla="*/ 339 h 2982"/>
                <a:gd name="T6" fmla="*/ 1316 w 1520"/>
                <a:gd name="T7" fmla="*/ 484 h 2982"/>
                <a:gd name="T8" fmla="*/ 1416 w 1520"/>
                <a:gd name="T9" fmla="*/ 636 h 2982"/>
                <a:gd name="T10" fmla="*/ 1452 w 1520"/>
                <a:gd name="T11" fmla="*/ 779 h 2982"/>
                <a:gd name="T12" fmla="*/ 1399 w 1520"/>
                <a:gd name="T13" fmla="*/ 904 h 2982"/>
                <a:gd name="T14" fmla="*/ 1271 w 1520"/>
                <a:gd name="T15" fmla="*/ 957 h 2982"/>
                <a:gd name="T16" fmla="*/ 1087 w 1520"/>
                <a:gd name="T17" fmla="*/ 803 h 2982"/>
                <a:gd name="T18" fmla="*/ 857 w 1520"/>
                <a:gd name="T19" fmla="*/ 563 h 2982"/>
                <a:gd name="T20" fmla="*/ 857 w 1520"/>
                <a:gd name="T21" fmla="*/ 1165 h 2982"/>
                <a:gd name="T22" fmla="*/ 1143 w 1520"/>
                <a:gd name="T23" fmla="*/ 1255 h 2982"/>
                <a:gd name="T24" fmla="*/ 1333 w 1520"/>
                <a:gd name="T25" fmla="*/ 1372 h 2982"/>
                <a:gd name="T26" fmla="*/ 1471 w 1520"/>
                <a:gd name="T27" fmla="*/ 1562 h 2982"/>
                <a:gd name="T28" fmla="*/ 1520 w 1520"/>
                <a:gd name="T29" fmla="*/ 1805 h 2982"/>
                <a:gd name="T30" fmla="*/ 1442 w 1520"/>
                <a:gd name="T31" fmla="*/ 2114 h 2982"/>
                <a:gd name="T32" fmla="*/ 1214 w 1520"/>
                <a:gd name="T33" fmla="*/ 2349 h 2982"/>
                <a:gd name="T34" fmla="*/ 857 w 1520"/>
                <a:gd name="T35" fmla="*/ 2458 h 2982"/>
                <a:gd name="T36" fmla="*/ 857 w 1520"/>
                <a:gd name="T37" fmla="*/ 2818 h 2982"/>
                <a:gd name="T38" fmla="*/ 840 w 1520"/>
                <a:gd name="T39" fmla="*/ 2942 h 2982"/>
                <a:gd name="T40" fmla="*/ 767 w 1520"/>
                <a:gd name="T41" fmla="*/ 2982 h 2982"/>
                <a:gd name="T42" fmla="*/ 694 w 1520"/>
                <a:gd name="T43" fmla="*/ 2950 h 2982"/>
                <a:gd name="T44" fmla="*/ 673 w 1520"/>
                <a:gd name="T45" fmla="*/ 2851 h 2982"/>
                <a:gd name="T46" fmla="*/ 673 w 1520"/>
                <a:gd name="T47" fmla="*/ 2461 h 2982"/>
                <a:gd name="T48" fmla="*/ 377 w 1520"/>
                <a:gd name="T49" fmla="*/ 2381 h 2982"/>
                <a:gd name="T50" fmla="*/ 166 w 1520"/>
                <a:gd name="T51" fmla="*/ 2230 h 2982"/>
                <a:gd name="T52" fmla="*/ 41 w 1520"/>
                <a:gd name="T53" fmla="*/ 2042 h 2982"/>
                <a:gd name="T54" fmla="*/ 0 w 1520"/>
                <a:gd name="T55" fmla="*/ 1850 h 2982"/>
                <a:gd name="T56" fmla="*/ 54 w 1520"/>
                <a:gd name="T57" fmla="*/ 1725 h 2982"/>
                <a:gd name="T58" fmla="*/ 190 w 1520"/>
                <a:gd name="T59" fmla="*/ 1669 h 2982"/>
                <a:gd name="T60" fmla="*/ 300 w 1520"/>
                <a:gd name="T61" fmla="*/ 1699 h 2982"/>
                <a:gd name="T62" fmla="*/ 362 w 1520"/>
                <a:gd name="T63" fmla="*/ 1785 h 2982"/>
                <a:gd name="T64" fmla="*/ 430 w 1520"/>
                <a:gd name="T65" fmla="*/ 1966 h 2982"/>
                <a:gd name="T66" fmla="*/ 517 w 1520"/>
                <a:gd name="T67" fmla="*/ 2081 h 2982"/>
                <a:gd name="T68" fmla="*/ 673 w 1520"/>
                <a:gd name="T69" fmla="*/ 2161 h 2982"/>
                <a:gd name="T70" fmla="*/ 673 w 1520"/>
                <a:gd name="T71" fmla="*/ 1488 h 2982"/>
                <a:gd name="T72" fmla="*/ 349 w 1520"/>
                <a:gd name="T73" fmla="*/ 1369 h 2982"/>
                <a:gd name="T74" fmla="*/ 138 w 1520"/>
                <a:gd name="T75" fmla="*/ 1181 h 2982"/>
                <a:gd name="T76" fmla="*/ 57 w 1520"/>
                <a:gd name="T77" fmla="*/ 869 h 2982"/>
                <a:gd name="T78" fmla="*/ 215 w 1520"/>
                <a:gd name="T79" fmla="*/ 460 h 2982"/>
                <a:gd name="T80" fmla="*/ 673 w 1520"/>
                <a:gd name="T81" fmla="*/ 275 h 2982"/>
                <a:gd name="T82" fmla="*/ 673 w 1520"/>
                <a:gd name="T83" fmla="*/ 122 h 2982"/>
                <a:gd name="T84" fmla="*/ 764 w 1520"/>
                <a:gd name="T85" fmla="*/ 0 h 2982"/>
                <a:gd name="T86" fmla="*/ 857 w 1520"/>
                <a:gd name="T87" fmla="*/ 119 h 2982"/>
                <a:gd name="T88" fmla="*/ 673 w 1520"/>
                <a:gd name="T89" fmla="*/ 1112 h 2982"/>
                <a:gd name="T90" fmla="*/ 673 w 1520"/>
                <a:gd name="T91" fmla="*/ 557 h 2982"/>
                <a:gd name="T92" fmla="*/ 483 w 1520"/>
                <a:gd name="T93" fmla="*/ 653 h 2982"/>
                <a:gd name="T94" fmla="*/ 415 w 1520"/>
                <a:gd name="T95" fmla="*/ 832 h 2982"/>
                <a:gd name="T96" fmla="*/ 479 w 1520"/>
                <a:gd name="T97" fmla="*/ 1005 h 2982"/>
                <a:gd name="T98" fmla="*/ 673 w 1520"/>
                <a:gd name="T99" fmla="*/ 1112 h 2982"/>
                <a:gd name="T100" fmla="*/ 857 w 1520"/>
                <a:gd name="T101" fmla="*/ 1542 h 2982"/>
                <a:gd name="T102" fmla="*/ 857 w 1520"/>
                <a:gd name="T103" fmla="*/ 2175 h 2982"/>
                <a:gd name="T104" fmla="*/ 1083 w 1520"/>
                <a:gd name="T105" fmla="*/ 2058 h 2982"/>
                <a:gd name="T106" fmla="*/ 1162 w 1520"/>
                <a:gd name="T107" fmla="*/ 1853 h 2982"/>
                <a:gd name="T108" fmla="*/ 1085 w 1520"/>
                <a:gd name="T109" fmla="*/ 1658 h 2982"/>
                <a:gd name="T110" fmla="*/ 857 w 1520"/>
                <a:gd name="T111" fmla="*/ 1542 h 2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20" h="2982">
                  <a:moveTo>
                    <a:pt x="857" y="119"/>
                  </a:moveTo>
                  <a:cubicBezTo>
                    <a:pt x="857" y="275"/>
                    <a:pt x="857" y="275"/>
                    <a:pt x="857" y="275"/>
                  </a:cubicBezTo>
                  <a:cubicBezTo>
                    <a:pt x="960" y="286"/>
                    <a:pt x="1049" y="307"/>
                    <a:pt x="1122" y="339"/>
                  </a:cubicBezTo>
                  <a:cubicBezTo>
                    <a:pt x="1196" y="371"/>
                    <a:pt x="1261" y="419"/>
                    <a:pt x="1316" y="484"/>
                  </a:cubicBezTo>
                  <a:cubicBezTo>
                    <a:pt x="1359" y="533"/>
                    <a:pt x="1393" y="583"/>
                    <a:pt x="1416" y="636"/>
                  </a:cubicBezTo>
                  <a:cubicBezTo>
                    <a:pt x="1440" y="688"/>
                    <a:pt x="1452" y="735"/>
                    <a:pt x="1452" y="779"/>
                  </a:cubicBezTo>
                  <a:cubicBezTo>
                    <a:pt x="1452" y="827"/>
                    <a:pt x="1434" y="869"/>
                    <a:pt x="1399" y="904"/>
                  </a:cubicBezTo>
                  <a:cubicBezTo>
                    <a:pt x="1364" y="939"/>
                    <a:pt x="1321" y="957"/>
                    <a:pt x="1271" y="957"/>
                  </a:cubicBezTo>
                  <a:cubicBezTo>
                    <a:pt x="1176" y="957"/>
                    <a:pt x="1115" y="906"/>
                    <a:pt x="1087" y="803"/>
                  </a:cubicBezTo>
                  <a:cubicBezTo>
                    <a:pt x="1055" y="683"/>
                    <a:pt x="978" y="603"/>
                    <a:pt x="857" y="563"/>
                  </a:cubicBezTo>
                  <a:cubicBezTo>
                    <a:pt x="857" y="1165"/>
                    <a:pt x="857" y="1165"/>
                    <a:pt x="857" y="1165"/>
                  </a:cubicBezTo>
                  <a:cubicBezTo>
                    <a:pt x="976" y="1198"/>
                    <a:pt x="1072" y="1228"/>
                    <a:pt x="1143" y="1255"/>
                  </a:cubicBezTo>
                  <a:cubicBezTo>
                    <a:pt x="1214" y="1282"/>
                    <a:pt x="1277" y="1321"/>
                    <a:pt x="1333" y="1372"/>
                  </a:cubicBezTo>
                  <a:cubicBezTo>
                    <a:pt x="1393" y="1425"/>
                    <a:pt x="1439" y="1489"/>
                    <a:pt x="1471" y="1562"/>
                  </a:cubicBezTo>
                  <a:cubicBezTo>
                    <a:pt x="1504" y="1636"/>
                    <a:pt x="1520" y="1717"/>
                    <a:pt x="1520" y="1805"/>
                  </a:cubicBezTo>
                  <a:cubicBezTo>
                    <a:pt x="1520" y="1915"/>
                    <a:pt x="1494" y="2018"/>
                    <a:pt x="1442" y="2114"/>
                  </a:cubicBezTo>
                  <a:cubicBezTo>
                    <a:pt x="1391" y="2210"/>
                    <a:pt x="1315" y="2288"/>
                    <a:pt x="1214" y="2349"/>
                  </a:cubicBezTo>
                  <a:cubicBezTo>
                    <a:pt x="1114" y="2410"/>
                    <a:pt x="995" y="2446"/>
                    <a:pt x="857" y="2458"/>
                  </a:cubicBezTo>
                  <a:cubicBezTo>
                    <a:pt x="857" y="2818"/>
                    <a:pt x="857" y="2818"/>
                    <a:pt x="857" y="2818"/>
                  </a:cubicBezTo>
                  <a:cubicBezTo>
                    <a:pt x="857" y="2875"/>
                    <a:pt x="851" y="2916"/>
                    <a:pt x="840" y="2942"/>
                  </a:cubicBezTo>
                  <a:cubicBezTo>
                    <a:pt x="829" y="2969"/>
                    <a:pt x="805" y="2982"/>
                    <a:pt x="767" y="2982"/>
                  </a:cubicBezTo>
                  <a:cubicBezTo>
                    <a:pt x="732" y="2982"/>
                    <a:pt x="708" y="2971"/>
                    <a:pt x="694" y="2950"/>
                  </a:cubicBezTo>
                  <a:cubicBezTo>
                    <a:pt x="680" y="2928"/>
                    <a:pt x="673" y="2896"/>
                    <a:pt x="673" y="2851"/>
                  </a:cubicBezTo>
                  <a:cubicBezTo>
                    <a:pt x="673" y="2461"/>
                    <a:pt x="673" y="2461"/>
                    <a:pt x="673" y="2461"/>
                  </a:cubicBezTo>
                  <a:cubicBezTo>
                    <a:pt x="560" y="2448"/>
                    <a:pt x="461" y="2421"/>
                    <a:pt x="377" y="2381"/>
                  </a:cubicBezTo>
                  <a:cubicBezTo>
                    <a:pt x="293" y="2340"/>
                    <a:pt x="222" y="2290"/>
                    <a:pt x="166" y="2230"/>
                  </a:cubicBezTo>
                  <a:cubicBezTo>
                    <a:pt x="109" y="2169"/>
                    <a:pt x="68" y="2107"/>
                    <a:pt x="41" y="2042"/>
                  </a:cubicBezTo>
                  <a:cubicBezTo>
                    <a:pt x="14" y="1976"/>
                    <a:pt x="0" y="1913"/>
                    <a:pt x="0" y="1850"/>
                  </a:cubicBezTo>
                  <a:cubicBezTo>
                    <a:pt x="0" y="1803"/>
                    <a:pt x="18" y="1762"/>
                    <a:pt x="54" y="1725"/>
                  </a:cubicBezTo>
                  <a:cubicBezTo>
                    <a:pt x="91" y="1687"/>
                    <a:pt x="136" y="1669"/>
                    <a:pt x="190" y="1669"/>
                  </a:cubicBezTo>
                  <a:cubicBezTo>
                    <a:pt x="233" y="1669"/>
                    <a:pt x="270" y="1679"/>
                    <a:pt x="300" y="1699"/>
                  </a:cubicBezTo>
                  <a:cubicBezTo>
                    <a:pt x="330" y="1720"/>
                    <a:pt x="350" y="1748"/>
                    <a:pt x="362" y="1785"/>
                  </a:cubicBezTo>
                  <a:cubicBezTo>
                    <a:pt x="388" y="1864"/>
                    <a:pt x="411" y="1924"/>
                    <a:pt x="430" y="1966"/>
                  </a:cubicBezTo>
                  <a:cubicBezTo>
                    <a:pt x="449" y="2008"/>
                    <a:pt x="478" y="2047"/>
                    <a:pt x="517" y="2081"/>
                  </a:cubicBezTo>
                  <a:cubicBezTo>
                    <a:pt x="557" y="2116"/>
                    <a:pt x="608" y="2143"/>
                    <a:pt x="673" y="2161"/>
                  </a:cubicBezTo>
                  <a:cubicBezTo>
                    <a:pt x="673" y="1488"/>
                    <a:pt x="673" y="1488"/>
                    <a:pt x="673" y="1488"/>
                  </a:cubicBezTo>
                  <a:cubicBezTo>
                    <a:pt x="544" y="1452"/>
                    <a:pt x="436" y="1412"/>
                    <a:pt x="349" y="1369"/>
                  </a:cubicBezTo>
                  <a:cubicBezTo>
                    <a:pt x="262" y="1325"/>
                    <a:pt x="192" y="1262"/>
                    <a:pt x="138" y="1181"/>
                  </a:cubicBezTo>
                  <a:cubicBezTo>
                    <a:pt x="84" y="1100"/>
                    <a:pt x="57" y="996"/>
                    <a:pt x="57" y="869"/>
                  </a:cubicBezTo>
                  <a:cubicBezTo>
                    <a:pt x="57" y="703"/>
                    <a:pt x="109" y="567"/>
                    <a:pt x="215" y="460"/>
                  </a:cubicBezTo>
                  <a:cubicBezTo>
                    <a:pt x="321" y="354"/>
                    <a:pt x="473" y="293"/>
                    <a:pt x="673" y="275"/>
                  </a:cubicBezTo>
                  <a:cubicBezTo>
                    <a:pt x="673" y="122"/>
                    <a:pt x="673" y="122"/>
                    <a:pt x="673" y="122"/>
                  </a:cubicBezTo>
                  <a:cubicBezTo>
                    <a:pt x="673" y="41"/>
                    <a:pt x="703" y="0"/>
                    <a:pt x="764" y="0"/>
                  </a:cubicBezTo>
                  <a:cubicBezTo>
                    <a:pt x="826" y="0"/>
                    <a:pt x="857" y="40"/>
                    <a:pt x="857" y="119"/>
                  </a:cubicBezTo>
                  <a:close/>
                  <a:moveTo>
                    <a:pt x="673" y="1112"/>
                  </a:moveTo>
                  <a:cubicBezTo>
                    <a:pt x="673" y="557"/>
                    <a:pt x="673" y="557"/>
                    <a:pt x="673" y="557"/>
                  </a:cubicBezTo>
                  <a:cubicBezTo>
                    <a:pt x="592" y="582"/>
                    <a:pt x="529" y="613"/>
                    <a:pt x="483" y="653"/>
                  </a:cubicBezTo>
                  <a:cubicBezTo>
                    <a:pt x="438" y="692"/>
                    <a:pt x="415" y="752"/>
                    <a:pt x="415" y="832"/>
                  </a:cubicBezTo>
                  <a:cubicBezTo>
                    <a:pt x="415" y="909"/>
                    <a:pt x="437" y="966"/>
                    <a:pt x="479" y="1005"/>
                  </a:cubicBezTo>
                  <a:cubicBezTo>
                    <a:pt x="522" y="1044"/>
                    <a:pt x="586" y="1080"/>
                    <a:pt x="673" y="1112"/>
                  </a:cubicBezTo>
                  <a:close/>
                  <a:moveTo>
                    <a:pt x="857" y="1542"/>
                  </a:moveTo>
                  <a:cubicBezTo>
                    <a:pt x="857" y="2175"/>
                    <a:pt x="857" y="2175"/>
                    <a:pt x="857" y="2175"/>
                  </a:cubicBezTo>
                  <a:cubicBezTo>
                    <a:pt x="954" y="2156"/>
                    <a:pt x="1030" y="2117"/>
                    <a:pt x="1083" y="2058"/>
                  </a:cubicBezTo>
                  <a:cubicBezTo>
                    <a:pt x="1136" y="1999"/>
                    <a:pt x="1162" y="1931"/>
                    <a:pt x="1162" y="1853"/>
                  </a:cubicBezTo>
                  <a:cubicBezTo>
                    <a:pt x="1162" y="1769"/>
                    <a:pt x="1136" y="1704"/>
                    <a:pt x="1085" y="1658"/>
                  </a:cubicBezTo>
                  <a:cubicBezTo>
                    <a:pt x="1033" y="1612"/>
                    <a:pt x="957" y="1573"/>
                    <a:pt x="857" y="154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grpSp>
        <p:nvGrpSpPr>
          <p:cNvPr id="79" name="Group 5"/>
          <p:cNvGrpSpPr>
            <a:grpSpLocks noChangeAspect="1"/>
          </p:cNvGrpSpPr>
          <p:nvPr/>
        </p:nvGrpSpPr>
        <p:grpSpPr bwMode="auto">
          <a:xfrm>
            <a:off x="10453811" y="2671143"/>
            <a:ext cx="610197" cy="609121"/>
            <a:chOff x="-2812" y="2641"/>
            <a:chExt cx="2835" cy="2830"/>
          </a:xfrm>
        </p:grpSpPr>
        <p:sp>
          <p:nvSpPr>
            <p:cNvPr id="187" name="Oval 6"/>
            <p:cNvSpPr>
              <a:spLocks noChangeArrowheads="1"/>
            </p:cNvSpPr>
            <p:nvPr/>
          </p:nvSpPr>
          <p:spPr bwMode="auto">
            <a:xfrm>
              <a:off x="-2812" y="2641"/>
              <a:ext cx="2835" cy="2830"/>
            </a:xfrm>
            <a:prstGeom prst="ellipse">
              <a:avLst/>
            </a:prstGeom>
            <a:solidFill>
              <a:srgbClr val="EA4731"/>
            </a:solidFill>
            <a:ln w="60325">
              <a:solidFill>
                <a:schemeClr val="bg1"/>
              </a:solidFill>
              <a:round/>
              <a:headEnd/>
              <a:tailEnd/>
            </a:ln>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88" name="Freeform 7"/>
            <p:cNvSpPr>
              <a:spLocks noEditPoints="1"/>
            </p:cNvSpPr>
            <p:nvPr/>
          </p:nvSpPr>
          <p:spPr bwMode="auto">
            <a:xfrm>
              <a:off x="-1596" y="3063"/>
              <a:ext cx="400" cy="2005"/>
            </a:xfrm>
            <a:custGeom>
              <a:avLst/>
              <a:gdLst>
                <a:gd name="T0" fmla="*/ 80 w 587"/>
                <a:gd name="T1" fmla="*/ 1665 h 2945"/>
                <a:gd name="T2" fmla="*/ 18 w 587"/>
                <a:gd name="T3" fmla="*/ 733 h 2945"/>
                <a:gd name="T4" fmla="*/ 0 w 587"/>
                <a:gd name="T5" fmla="*/ 342 h 2945"/>
                <a:gd name="T6" fmla="*/ 85 w 587"/>
                <a:gd name="T7" fmla="*/ 91 h 2945"/>
                <a:gd name="T8" fmla="*/ 307 w 587"/>
                <a:gd name="T9" fmla="*/ 0 h 2945"/>
                <a:gd name="T10" fmla="*/ 531 w 587"/>
                <a:gd name="T11" fmla="*/ 116 h 2945"/>
                <a:gd name="T12" fmla="*/ 587 w 587"/>
                <a:gd name="T13" fmla="*/ 449 h 2945"/>
                <a:gd name="T14" fmla="*/ 574 w 587"/>
                <a:gd name="T15" fmla="*/ 710 h 2945"/>
                <a:gd name="T16" fmla="*/ 490 w 587"/>
                <a:gd name="T17" fmla="*/ 1669 h 2945"/>
                <a:gd name="T18" fmla="*/ 432 w 587"/>
                <a:gd name="T19" fmla="*/ 1932 h 2945"/>
                <a:gd name="T20" fmla="*/ 284 w 587"/>
                <a:gd name="T21" fmla="*/ 2023 h 2945"/>
                <a:gd name="T22" fmla="*/ 138 w 587"/>
                <a:gd name="T23" fmla="*/ 1935 h 2945"/>
                <a:gd name="T24" fmla="*/ 80 w 587"/>
                <a:gd name="T25" fmla="*/ 1665 h 2945"/>
                <a:gd name="T26" fmla="*/ 296 w 587"/>
                <a:gd name="T27" fmla="*/ 2945 h 2945"/>
                <a:gd name="T28" fmla="*/ 89 w 587"/>
                <a:gd name="T29" fmla="*/ 2868 h 2945"/>
                <a:gd name="T30" fmla="*/ 0 w 587"/>
                <a:gd name="T31" fmla="*/ 2653 h 2945"/>
                <a:gd name="T32" fmla="*/ 85 w 587"/>
                <a:gd name="T33" fmla="*/ 2448 h 2945"/>
                <a:gd name="T34" fmla="*/ 292 w 587"/>
                <a:gd name="T35" fmla="*/ 2363 h 2945"/>
                <a:gd name="T36" fmla="*/ 501 w 587"/>
                <a:gd name="T37" fmla="*/ 2448 h 2945"/>
                <a:gd name="T38" fmla="*/ 587 w 587"/>
                <a:gd name="T39" fmla="*/ 2653 h 2945"/>
                <a:gd name="T40" fmla="*/ 500 w 587"/>
                <a:gd name="T41" fmla="*/ 2867 h 2945"/>
                <a:gd name="T42" fmla="*/ 296 w 587"/>
                <a:gd name="T43" fmla="*/ 2945 h 2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7" h="2945">
                  <a:moveTo>
                    <a:pt x="80" y="1665"/>
                  </a:moveTo>
                  <a:cubicBezTo>
                    <a:pt x="18" y="733"/>
                    <a:pt x="18" y="733"/>
                    <a:pt x="18" y="733"/>
                  </a:cubicBezTo>
                  <a:cubicBezTo>
                    <a:pt x="6" y="552"/>
                    <a:pt x="0" y="422"/>
                    <a:pt x="0" y="342"/>
                  </a:cubicBezTo>
                  <a:cubicBezTo>
                    <a:pt x="0" y="235"/>
                    <a:pt x="28" y="151"/>
                    <a:pt x="85" y="91"/>
                  </a:cubicBezTo>
                  <a:cubicBezTo>
                    <a:pt x="141" y="30"/>
                    <a:pt x="215" y="0"/>
                    <a:pt x="307" y="0"/>
                  </a:cubicBezTo>
                  <a:cubicBezTo>
                    <a:pt x="419" y="0"/>
                    <a:pt x="493" y="39"/>
                    <a:pt x="531" y="116"/>
                  </a:cubicBezTo>
                  <a:cubicBezTo>
                    <a:pt x="569" y="193"/>
                    <a:pt x="587" y="304"/>
                    <a:pt x="587" y="449"/>
                  </a:cubicBezTo>
                  <a:cubicBezTo>
                    <a:pt x="587" y="535"/>
                    <a:pt x="583" y="622"/>
                    <a:pt x="574" y="710"/>
                  </a:cubicBezTo>
                  <a:cubicBezTo>
                    <a:pt x="490" y="1669"/>
                    <a:pt x="490" y="1669"/>
                    <a:pt x="490" y="1669"/>
                  </a:cubicBezTo>
                  <a:cubicBezTo>
                    <a:pt x="481" y="1783"/>
                    <a:pt x="462" y="1871"/>
                    <a:pt x="432" y="1932"/>
                  </a:cubicBezTo>
                  <a:cubicBezTo>
                    <a:pt x="402" y="1993"/>
                    <a:pt x="353" y="2023"/>
                    <a:pt x="284" y="2023"/>
                  </a:cubicBezTo>
                  <a:cubicBezTo>
                    <a:pt x="214" y="2023"/>
                    <a:pt x="165" y="1994"/>
                    <a:pt x="138" y="1935"/>
                  </a:cubicBezTo>
                  <a:cubicBezTo>
                    <a:pt x="111" y="1876"/>
                    <a:pt x="91" y="1786"/>
                    <a:pt x="80" y="1665"/>
                  </a:cubicBezTo>
                  <a:close/>
                  <a:moveTo>
                    <a:pt x="296" y="2945"/>
                  </a:moveTo>
                  <a:cubicBezTo>
                    <a:pt x="217" y="2945"/>
                    <a:pt x="148" y="2919"/>
                    <a:pt x="89" y="2868"/>
                  </a:cubicBezTo>
                  <a:cubicBezTo>
                    <a:pt x="30" y="2817"/>
                    <a:pt x="0" y="2745"/>
                    <a:pt x="0" y="2653"/>
                  </a:cubicBezTo>
                  <a:cubicBezTo>
                    <a:pt x="0" y="2573"/>
                    <a:pt x="28" y="2504"/>
                    <a:pt x="85" y="2448"/>
                  </a:cubicBezTo>
                  <a:cubicBezTo>
                    <a:pt x="141" y="2392"/>
                    <a:pt x="210" y="2363"/>
                    <a:pt x="292" y="2363"/>
                  </a:cubicBezTo>
                  <a:cubicBezTo>
                    <a:pt x="373" y="2363"/>
                    <a:pt x="443" y="2392"/>
                    <a:pt x="501" y="2448"/>
                  </a:cubicBezTo>
                  <a:cubicBezTo>
                    <a:pt x="559" y="2504"/>
                    <a:pt x="587" y="2573"/>
                    <a:pt x="587" y="2653"/>
                  </a:cubicBezTo>
                  <a:cubicBezTo>
                    <a:pt x="587" y="2744"/>
                    <a:pt x="558" y="2815"/>
                    <a:pt x="500" y="2867"/>
                  </a:cubicBezTo>
                  <a:cubicBezTo>
                    <a:pt x="442" y="2919"/>
                    <a:pt x="373" y="2945"/>
                    <a:pt x="296" y="2945"/>
                  </a:cubicBezTo>
                  <a:close/>
                </a:path>
              </a:pathLst>
            </a:custGeom>
            <a:solidFill>
              <a:srgbClr val="FFFFFF"/>
            </a:solidFill>
            <a:ln w="17463" cap="flat">
              <a:solidFill>
                <a:srgbClr val="FFFFFF"/>
              </a:solidFill>
              <a:prstDash val="solid"/>
              <a:miter lim="800000"/>
              <a:headEnd/>
              <a:tailEnd/>
            </a:ln>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grpSp>
        <p:nvGrpSpPr>
          <p:cNvPr id="82" name="Group 17"/>
          <p:cNvGrpSpPr>
            <a:grpSpLocks noChangeAspect="1"/>
          </p:cNvGrpSpPr>
          <p:nvPr/>
        </p:nvGrpSpPr>
        <p:grpSpPr bwMode="auto">
          <a:xfrm>
            <a:off x="10483083" y="3208720"/>
            <a:ext cx="488288" cy="487467"/>
            <a:chOff x="-5241" y="578"/>
            <a:chExt cx="8326" cy="8312"/>
          </a:xfrm>
        </p:grpSpPr>
        <p:sp>
          <p:nvSpPr>
            <p:cNvPr id="190" name="Oval 18"/>
            <p:cNvSpPr>
              <a:spLocks noChangeArrowheads="1"/>
            </p:cNvSpPr>
            <p:nvPr/>
          </p:nvSpPr>
          <p:spPr bwMode="auto">
            <a:xfrm>
              <a:off x="-5241" y="578"/>
              <a:ext cx="8326" cy="8312"/>
            </a:xfrm>
            <a:prstGeom prst="ellipse">
              <a:avLst/>
            </a:prstGeom>
            <a:solidFill>
              <a:srgbClr val="EA4731"/>
            </a:solidFill>
            <a:ln w="60325">
              <a:solidFill>
                <a:schemeClr val="bg1"/>
              </a:solidFill>
              <a:round/>
              <a:headEnd/>
              <a:tailEnd/>
            </a:ln>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91" name="Freeform 19"/>
            <p:cNvSpPr>
              <a:spLocks noEditPoints="1"/>
            </p:cNvSpPr>
            <p:nvPr/>
          </p:nvSpPr>
          <p:spPr bwMode="auto">
            <a:xfrm>
              <a:off x="-4822" y="3178"/>
              <a:ext cx="2347" cy="3064"/>
            </a:xfrm>
            <a:custGeom>
              <a:avLst/>
              <a:gdLst>
                <a:gd name="T0" fmla="*/ 702 w 1172"/>
                <a:gd name="T1" fmla="*/ 1378 h 1532"/>
                <a:gd name="T2" fmla="*/ 702 w 1172"/>
                <a:gd name="T3" fmla="*/ 1189 h 1532"/>
                <a:gd name="T4" fmla="*/ 193 w 1172"/>
                <a:gd name="T5" fmla="*/ 1189 h 1532"/>
                <a:gd name="T6" fmla="*/ 48 w 1172"/>
                <a:gd name="T7" fmla="*/ 1146 h 1532"/>
                <a:gd name="T8" fmla="*/ 0 w 1172"/>
                <a:gd name="T9" fmla="*/ 1027 h 1532"/>
                <a:gd name="T10" fmla="*/ 7 w 1172"/>
                <a:gd name="T11" fmla="*/ 988 h 1532"/>
                <a:gd name="T12" fmla="*/ 28 w 1172"/>
                <a:gd name="T13" fmla="*/ 946 h 1532"/>
                <a:gd name="T14" fmla="*/ 58 w 1172"/>
                <a:gd name="T15" fmla="*/ 904 h 1532"/>
                <a:gd name="T16" fmla="*/ 95 w 1172"/>
                <a:gd name="T17" fmla="*/ 855 h 1532"/>
                <a:gd name="T18" fmla="*/ 633 w 1172"/>
                <a:gd name="T19" fmla="*/ 135 h 1532"/>
                <a:gd name="T20" fmla="*/ 720 w 1172"/>
                <a:gd name="T21" fmla="*/ 32 h 1532"/>
                <a:gd name="T22" fmla="*/ 801 w 1172"/>
                <a:gd name="T23" fmla="*/ 0 h 1532"/>
                <a:gd name="T24" fmla="*/ 956 w 1172"/>
                <a:gd name="T25" fmla="*/ 177 h 1532"/>
                <a:gd name="T26" fmla="*/ 956 w 1172"/>
                <a:gd name="T27" fmla="*/ 962 h 1532"/>
                <a:gd name="T28" fmla="*/ 999 w 1172"/>
                <a:gd name="T29" fmla="*/ 962 h 1532"/>
                <a:gd name="T30" fmla="*/ 1125 w 1172"/>
                <a:gd name="T31" fmla="*/ 983 h 1532"/>
                <a:gd name="T32" fmla="*/ 1172 w 1172"/>
                <a:gd name="T33" fmla="*/ 1077 h 1532"/>
                <a:gd name="T34" fmla="*/ 1133 w 1172"/>
                <a:gd name="T35" fmla="*/ 1163 h 1532"/>
                <a:gd name="T36" fmla="*/ 1018 w 1172"/>
                <a:gd name="T37" fmla="*/ 1189 h 1532"/>
                <a:gd name="T38" fmla="*/ 956 w 1172"/>
                <a:gd name="T39" fmla="*/ 1189 h 1532"/>
                <a:gd name="T40" fmla="*/ 956 w 1172"/>
                <a:gd name="T41" fmla="*/ 1378 h 1532"/>
                <a:gd name="T42" fmla="*/ 921 w 1172"/>
                <a:gd name="T43" fmla="*/ 1494 h 1532"/>
                <a:gd name="T44" fmla="*/ 829 w 1172"/>
                <a:gd name="T45" fmla="*/ 1532 h 1532"/>
                <a:gd name="T46" fmla="*/ 737 w 1172"/>
                <a:gd name="T47" fmla="*/ 1493 h 1532"/>
                <a:gd name="T48" fmla="*/ 702 w 1172"/>
                <a:gd name="T49" fmla="*/ 1378 h 1532"/>
                <a:gd name="T50" fmla="*/ 266 w 1172"/>
                <a:gd name="T51" fmla="*/ 962 h 1532"/>
                <a:gd name="T52" fmla="*/ 702 w 1172"/>
                <a:gd name="T53" fmla="*/ 962 h 1532"/>
                <a:gd name="T54" fmla="*/ 702 w 1172"/>
                <a:gd name="T55" fmla="*/ 372 h 1532"/>
                <a:gd name="T56" fmla="*/ 266 w 1172"/>
                <a:gd name="T57" fmla="*/ 96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2" h="1532">
                  <a:moveTo>
                    <a:pt x="702" y="1378"/>
                  </a:moveTo>
                  <a:cubicBezTo>
                    <a:pt x="702" y="1189"/>
                    <a:pt x="702" y="1189"/>
                    <a:pt x="702" y="1189"/>
                  </a:cubicBezTo>
                  <a:cubicBezTo>
                    <a:pt x="193" y="1189"/>
                    <a:pt x="193" y="1189"/>
                    <a:pt x="193" y="1189"/>
                  </a:cubicBezTo>
                  <a:cubicBezTo>
                    <a:pt x="128" y="1189"/>
                    <a:pt x="80" y="1175"/>
                    <a:pt x="48" y="1146"/>
                  </a:cubicBezTo>
                  <a:cubicBezTo>
                    <a:pt x="16" y="1117"/>
                    <a:pt x="0" y="1077"/>
                    <a:pt x="0" y="1027"/>
                  </a:cubicBezTo>
                  <a:cubicBezTo>
                    <a:pt x="0" y="1014"/>
                    <a:pt x="2" y="1001"/>
                    <a:pt x="7" y="988"/>
                  </a:cubicBezTo>
                  <a:cubicBezTo>
                    <a:pt x="12" y="975"/>
                    <a:pt x="19" y="961"/>
                    <a:pt x="28" y="946"/>
                  </a:cubicBezTo>
                  <a:cubicBezTo>
                    <a:pt x="38" y="932"/>
                    <a:pt x="47" y="918"/>
                    <a:pt x="58" y="904"/>
                  </a:cubicBezTo>
                  <a:cubicBezTo>
                    <a:pt x="68" y="891"/>
                    <a:pt x="80" y="874"/>
                    <a:pt x="95" y="855"/>
                  </a:cubicBezTo>
                  <a:cubicBezTo>
                    <a:pt x="633" y="135"/>
                    <a:pt x="633" y="135"/>
                    <a:pt x="633" y="135"/>
                  </a:cubicBezTo>
                  <a:cubicBezTo>
                    <a:pt x="668" y="88"/>
                    <a:pt x="697" y="53"/>
                    <a:pt x="720" y="32"/>
                  </a:cubicBezTo>
                  <a:cubicBezTo>
                    <a:pt x="742" y="11"/>
                    <a:pt x="770" y="0"/>
                    <a:pt x="801" y="0"/>
                  </a:cubicBezTo>
                  <a:cubicBezTo>
                    <a:pt x="904" y="0"/>
                    <a:pt x="956" y="59"/>
                    <a:pt x="956" y="177"/>
                  </a:cubicBezTo>
                  <a:cubicBezTo>
                    <a:pt x="956" y="962"/>
                    <a:pt x="956" y="962"/>
                    <a:pt x="956" y="962"/>
                  </a:cubicBezTo>
                  <a:cubicBezTo>
                    <a:pt x="999" y="962"/>
                    <a:pt x="999" y="962"/>
                    <a:pt x="999" y="962"/>
                  </a:cubicBezTo>
                  <a:cubicBezTo>
                    <a:pt x="1051" y="962"/>
                    <a:pt x="1093" y="969"/>
                    <a:pt x="1125" y="983"/>
                  </a:cubicBezTo>
                  <a:cubicBezTo>
                    <a:pt x="1156" y="998"/>
                    <a:pt x="1172" y="1029"/>
                    <a:pt x="1172" y="1077"/>
                  </a:cubicBezTo>
                  <a:cubicBezTo>
                    <a:pt x="1172" y="1116"/>
                    <a:pt x="1159" y="1145"/>
                    <a:pt x="1133" y="1163"/>
                  </a:cubicBezTo>
                  <a:cubicBezTo>
                    <a:pt x="1108" y="1180"/>
                    <a:pt x="1069" y="1189"/>
                    <a:pt x="1018" y="1189"/>
                  </a:cubicBezTo>
                  <a:cubicBezTo>
                    <a:pt x="956" y="1189"/>
                    <a:pt x="956" y="1189"/>
                    <a:pt x="956" y="1189"/>
                  </a:cubicBezTo>
                  <a:cubicBezTo>
                    <a:pt x="956" y="1378"/>
                    <a:pt x="956" y="1378"/>
                    <a:pt x="956" y="1378"/>
                  </a:cubicBezTo>
                  <a:cubicBezTo>
                    <a:pt x="956" y="1430"/>
                    <a:pt x="944" y="1469"/>
                    <a:pt x="921" y="1494"/>
                  </a:cubicBezTo>
                  <a:cubicBezTo>
                    <a:pt x="898" y="1520"/>
                    <a:pt x="867" y="1532"/>
                    <a:pt x="829" y="1532"/>
                  </a:cubicBezTo>
                  <a:cubicBezTo>
                    <a:pt x="791" y="1532"/>
                    <a:pt x="760" y="1519"/>
                    <a:pt x="737" y="1493"/>
                  </a:cubicBezTo>
                  <a:cubicBezTo>
                    <a:pt x="714" y="1467"/>
                    <a:pt x="702" y="1429"/>
                    <a:pt x="702" y="1378"/>
                  </a:cubicBezTo>
                  <a:close/>
                  <a:moveTo>
                    <a:pt x="266" y="962"/>
                  </a:moveTo>
                  <a:cubicBezTo>
                    <a:pt x="702" y="962"/>
                    <a:pt x="702" y="962"/>
                    <a:pt x="702" y="962"/>
                  </a:cubicBezTo>
                  <a:cubicBezTo>
                    <a:pt x="702" y="372"/>
                    <a:pt x="702" y="372"/>
                    <a:pt x="702" y="372"/>
                  </a:cubicBezTo>
                  <a:lnTo>
                    <a:pt x="266" y="96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92" name="Freeform 20"/>
            <p:cNvSpPr>
              <a:spLocks noEditPoints="1"/>
            </p:cNvSpPr>
            <p:nvPr/>
          </p:nvSpPr>
          <p:spPr bwMode="auto">
            <a:xfrm>
              <a:off x="-2205" y="3194"/>
              <a:ext cx="2081" cy="3044"/>
            </a:xfrm>
            <a:custGeom>
              <a:avLst/>
              <a:gdLst>
                <a:gd name="T0" fmla="*/ 1039 w 1039"/>
                <a:gd name="T1" fmla="*/ 769 h 1522"/>
                <a:gd name="T2" fmla="*/ 1019 w 1039"/>
                <a:gd name="T3" fmla="*/ 1056 h 1522"/>
                <a:gd name="T4" fmla="*/ 944 w 1039"/>
                <a:gd name="T5" fmla="*/ 1273 h 1522"/>
                <a:gd name="T6" fmla="*/ 765 w 1039"/>
                <a:gd name="T7" fmla="*/ 1457 h 1522"/>
                <a:gd name="T8" fmla="*/ 522 w 1039"/>
                <a:gd name="T9" fmla="*/ 1522 h 1522"/>
                <a:gd name="T10" fmla="*/ 245 w 1039"/>
                <a:gd name="T11" fmla="*/ 1435 h 1522"/>
                <a:gd name="T12" fmla="*/ 61 w 1039"/>
                <a:gd name="T13" fmla="*/ 1194 h 1522"/>
                <a:gd name="T14" fmla="*/ 15 w 1039"/>
                <a:gd name="T15" fmla="*/ 1007 h 1522"/>
                <a:gd name="T16" fmla="*/ 0 w 1039"/>
                <a:gd name="T17" fmla="*/ 787 h 1522"/>
                <a:gd name="T18" fmla="*/ 16 w 1039"/>
                <a:gd name="T19" fmla="*/ 511 h 1522"/>
                <a:gd name="T20" fmla="*/ 67 w 1039"/>
                <a:gd name="T21" fmla="*/ 299 h 1522"/>
                <a:gd name="T22" fmla="*/ 241 w 1039"/>
                <a:gd name="T23" fmla="*/ 77 h 1522"/>
                <a:gd name="T24" fmla="*/ 513 w 1039"/>
                <a:gd name="T25" fmla="*/ 0 h 1522"/>
                <a:gd name="T26" fmla="*/ 703 w 1039"/>
                <a:gd name="T27" fmla="*/ 34 h 1522"/>
                <a:gd name="T28" fmla="*/ 853 w 1039"/>
                <a:gd name="T29" fmla="*/ 134 h 1522"/>
                <a:gd name="T30" fmla="*/ 962 w 1039"/>
                <a:gd name="T31" fmla="*/ 295 h 1522"/>
                <a:gd name="T32" fmla="*/ 1039 w 1039"/>
                <a:gd name="T33" fmla="*/ 769 h 1522"/>
                <a:gd name="T34" fmla="*/ 761 w 1039"/>
                <a:gd name="T35" fmla="*/ 749 h 1522"/>
                <a:gd name="T36" fmla="*/ 739 w 1039"/>
                <a:gd name="T37" fmla="*/ 445 h 1522"/>
                <a:gd name="T38" fmla="*/ 664 w 1039"/>
                <a:gd name="T39" fmla="*/ 267 h 1522"/>
                <a:gd name="T40" fmla="*/ 517 w 1039"/>
                <a:gd name="T41" fmla="*/ 206 h 1522"/>
                <a:gd name="T42" fmla="*/ 331 w 1039"/>
                <a:gd name="T43" fmla="*/ 341 h 1522"/>
                <a:gd name="T44" fmla="*/ 279 w 1039"/>
                <a:gd name="T45" fmla="*/ 757 h 1522"/>
                <a:gd name="T46" fmla="*/ 301 w 1039"/>
                <a:gd name="T47" fmla="*/ 1070 h 1522"/>
                <a:gd name="T48" fmla="*/ 376 w 1039"/>
                <a:gd name="T49" fmla="*/ 1254 h 1522"/>
                <a:gd name="T50" fmla="*/ 519 w 1039"/>
                <a:gd name="T51" fmla="*/ 1316 h 1522"/>
                <a:gd name="T52" fmla="*/ 666 w 1039"/>
                <a:gd name="T53" fmla="*/ 1251 h 1522"/>
                <a:gd name="T54" fmla="*/ 740 w 1039"/>
                <a:gd name="T55" fmla="*/ 1066 h 1522"/>
                <a:gd name="T56" fmla="*/ 761 w 1039"/>
                <a:gd name="T57" fmla="*/ 749 h 1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39" h="1522">
                  <a:moveTo>
                    <a:pt x="1039" y="769"/>
                  </a:moveTo>
                  <a:cubicBezTo>
                    <a:pt x="1039" y="880"/>
                    <a:pt x="1032" y="976"/>
                    <a:pt x="1019" y="1056"/>
                  </a:cubicBezTo>
                  <a:cubicBezTo>
                    <a:pt x="1005" y="1135"/>
                    <a:pt x="980" y="1208"/>
                    <a:pt x="944" y="1273"/>
                  </a:cubicBezTo>
                  <a:cubicBezTo>
                    <a:pt x="898" y="1353"/>
                    <a:pt x="838" y="1414"/>
                    <a:pt x="765" y="1457"/>
                  </a:cubicBezTo>
                  <a:cubicBezTo>
                    <a:pt x="692" y="1501"/>
                    <a:pt x="611" y="1522"/>
                    <a:pt x="522" y="1522"/>
                  </a:cubicBezTo>
                  <a:cubicBezTo>
                    <a:pt x="419" y="1522"/>
                    <a:pt x="326" y="1493"/>
                    <a:pt x="245" y="1435"/>
                  </a:cubicBezTo>
                  <a:cubicBezTo>
                    <a:pt x="163" y="1377"/>
                    <a:pt x="102" y="1296"/>
                    <a:pt x="61" y="1194"/>
                  </a:cubicBezTo>
                  <a:cubicBezTo>
                    <a:pt x="40" y="1137"/>
                    <a:pt x="24" y="1075"/>
                    <a:pt x="15" y="1007"/>
                  </a:cubicBezTo>
                  <a:cubicBezTo>
                    <a:pt x="5" y="939"/>
                    <a:pt x="0" y="866"/>
                    <a:pt x="0" y="787"/>
                  </a:cubicBezTo>
                  <a:cubicBezTo>
                    <a:pt x="0" y="684"/>
                    <a:pt x="5" y="592"/>
                    <a:pt x="16" y="511"/>
                  </a:cubicBezTo>
                  <a:cubicBezTo>
                    <a:pt x="27" y="429"/>
                    <a:pt x="44" y="358"/>
                    <a:pt x="67" y="299"/>
                  </a:cubicBezTo>
                  <a:cubicBezTo>
                    <a:pt x="107" y="202"/>
                    <a:pt x="165" y="128"/>
                    <a:pt x="241" y="77"/>
                  </a:cubicBezTo>
                  <a:cubicBezTo>
                    <a:pt x="317" y="26"/>
                    <a:pt x="408" y="0"/>
                    <a:pt x="513" y="0"/>
                  </a:cubicBezTo>
                  <a:cubicBezTo>
                    <a:pt x="583" y="0"/>
                    <a:pt x="646" y="11"/>
                    <a:pt x="703" y="34"/>
                  </a:cubicBezTo>
                  <a:cubicBezTo>
                    <a:pt x="760" y="57"/>
                    <a:pt x="810" y="90"/>
                    <a:pt x="853" y="134"/>
                  </a:cubicBezTo>
                  <a:cubicBezTo>
                    <a:pt x="896" y="177"/>
                    <a:pt x="932" y="231"/>
                    <a:pt x="962" y="295"/>
                  </a:cubicBezTo>
                  <a:cubicBezTo>
                    <a:pt x="1013" y="407"/>
                    <a:pt x="1039" y="565"/>
                    <a:pt x="1039" y="769"/>
                  </a:cubicBezTo>
                  <a:close/>
                  <a:moveTo>
                    <a:pt x="761" y="749"/>
                  </a:moveTo>
                  <a:cubicBezTo>
                    <a:pt x="761" y="625"/>
                    <a:pt x="754" y="524"/>
                    <a:pt x="739" y="445"/>
                  </a:cubicBezTo>
                  <a:cubicBezTo>
                    <a:pt x="724" y="366"/>
                    <a:pt x="699" y="307"/>
                    <a:pt x="664" y="267"/>
                  </a:cubicBezTo>
                  <a:cubicBezTo>
                    <a:pt x="628" y="226"/>
                    <a:pt x="580" y="206"/>
                    <a:pt x="517" y="206"/>
                  </a:cubicBezTo>
                  <a:cubicBezTo>
                    <a:pt x="428" y="206"/>
                    <a:pt x="366" y="251"/>
                    <a:pt x="331" y="341"/>
                  </a:cubicBezTo>
                  <a:cubicBezTo>
                    <a:pt x="296" y="431"/>
                    <a:pt x="279" y="570"/>
                    <a:pt x="279" y="757"/>
                  </a:cubicBezTo>
                  <a:cubicBezTo>
                    <a:pt x="279" y="884"/>
                    <a:pt x="286" y="989"/>
                    <a:pt x="301" y="1070"/>
                  </a:cubicBezTo>
                  <a:cubicBezTo>
                    <a:pt x="316" y="1151"/>
                    <a:pt x="341" y="1212"/>
                    <a:pt x="376" y="1254"/>
                  </a:cubicBezTo>
                  <a:cubicBezTo>
                    <a:pt x="412" y="1296"/>
                    <a:pt x="459" y="1316"/>
                    <a:pt x="519" y="1316"/>
                  </a:cubicBezTo>
                  <a:cubicBezTo>
                    <a:pt x="582" y="1316"/>
                    <a:pt x="630" y="1295"/>
                    <a:pt x="666" y="1251"/>
                  </a:cubicBezTo>
                  <a:cubicBezTo>
                    <a:pt x="701" y="1208"/>
                    <a:pt x="726" y="1146"/>
                    <a:pt x="740" y="1066"/>
                  </a:cubicBezTo>
                  <a:cubicBezTo>
                    <a:pt x="754" y="985"/>
                    <a:pt x="761" y="880"/>
                    <a:pt x="761" y="74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93" name="Freeform 21"/>
            <p:cNvSpPr>
              <a:spLocks noEditPoints="1"/>
            </p:cNvSpPr>
            <p:nvPr/>
          </p:nvSpPr>
          <p:spPr bwMode="auto">
            <a:xfrm>
              <a:off x="125" y="3178"/>
              <a:ext cx="2347" cy="3064"/>
            </a:xfrm>
            <a:custGeom>
              <a:avLst/>
              <a:gdLst>
                <a:gd name="T0" fmla="*/ 702 w 1172"/>
                <a:gd name="T1" fmla="*/ 1378 h 1532"/>
                <a:gd name="T2" fmla="*/ 702 w 1172"/>
                <a:gd name="T3" fmla="*/ 1189 h 1532"/>
                <a:gd name="T4" fmla="*/ 193 w 1172"/>
                <a:gd name="T5" fmla="*/ 1189 h 1532"/>
                <a:gd name="T6" fmla="*/ 48 w 1172"/>
                <a:gd name="T7" fmla="*/ 1146 h 1532"/>
                <a:gd name="T8" fmla="*/ 0 w 1172"/>
                <a:gd name="T9" fmla="*/ 1027 h 1532"/>
                <a:gd name="T10" fmla="*/ 7 w 1172"/>
                <a:gd name="T11" fmla="*/ 988 h 1532"/>
                <a:gd name="T12" fmla="*/ 28 w 1172"/>
                <a:gd name="T13" fmla="*/ 946 h 1532"/>
                <a:gd name="T14" fmla="*/ 58 w 1172"/>
                <a:gd name="T15" fmla="*/ 904 h 1532"/>
                <a:gd name="T16" fmla="*/ 95 w 1172"/>
                <a:gd name="T17" fmla="*/ 855 h 1532"/>
                <a:gd name="T18" fmla="*/ 633 w 1172"/>
                <a:gd name="T19" fmla="*/ 135 h 1532"/>
                <a:gd name="T20" fmla="*/ 720 w 1172"/>
                <a:gd name="T21" fmla="*/ 32 h 1532"/>
                <a:gd name="T22" fmla="*/ 802 w 1172"/>
                <a:gd name="T23" fmla="*/ 0 h 1532"/>
                <a:gd name="T24" fmla="*/ 956 w 1172"/>
                <a:gd name="T25" fmla="*/ 177 h 1532"/>
                <a:gd name="T26" fmla="*/ 956 w 1172"/>
                <a:gd name="T27" fmla="*/ 962 h 1532"/>
                <a:gd name="T28" fmla="*/ 1000 w 1172"/>
                <a:gd name="T29" fmla="*/ 962 h 1532"/>
                <a:gd name="T30" fmla="*/ 1125 w 1172"/>
                <a:gd name="T31" fmla="*/ 983 h 1532"/>
                <a:gd name="T32" fmla="*/ 1172 w 1172"/>
                <a:gd name="T33" fmla="*/ 1077 h 1532"/>
                <a:gd name="T34" fmla="*/ 1134 w 1172"/>
                <a:gd name="T35" fmla="*/ 1163 h 1532"/>
                <a:gd name="T36" fmla="*/ 1018 w 1172"/>
                <a:gd name="T37" fmla="*/ 1189 h 1532"/>
                <a:gd name="T38" fmla="*/ 956 w 1172"/>
                <a:gd name="T39" fmla="*/ 1189 h 1532"/>
                <a:gd name="T40" fmla="*/ 956 w 1172"/>
                <a:gd name="T41" fmla="*/ 1378 h 1532"/>
                <a:gd name="T42" fmla="*/ 921 w 1172"/>
                <a:gd name="T43" fmla="*/ 1494 h 1532"/>
                <a:gd name="T44" fmla="*/ 829 w 1172"/>
                <a:gd name="T45" fmla="*/ 1532 h 1532"/>
                <a:gd name="T46" fmla="*/ 737 w 1172"/>
                <a:gd name="T47" fmla="*/ 1493 h 1532"/>
                <a:gd name="T48" fmla="*/ 702 w 1172"/>
                <a:gd name="T49" fmla="*/ 1378 h 1532"/>
                <a:gd name="T50" fmla="*/ 266 w 1172"/>
                <a:gd name="T51" fmla="*/ 962 h 1532"/>
                <a:gd name="T52" fmla="*/ 702 w 1172"/>
                <a:gd name="T53" fmla="*/ 962 h 1532"/>
                <a:gd name="T54" fmla="*/ 702 w 1172"/>
                <a:gd name="T55" fmla="*/ 372 h 1532"/>
                <a:gd name="T56" fmla="*/ 266 w 1172"/>
                <a:gd name="T57" fmla="*/ 96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2" h="1532">
                  <a:moveTo>
                    <a:pt x="702" y="1378"/>
                  </a:moveTo>
                  <a:cubicBezTo>
                    <a:pt x="702" y="1189"/>
                    <a:pt x="702" y="1189"/>
                    <a:pt x="702" y="1189"/>
                  </a:cubicBezTo>
                  <a:cubicBezTo>
                    <a:pt x="193" y="1189"/>
                    <a:pt x="193" y="1189"/>
                    <a:pt x="193" y="1189"/>
                  </a:cubicBezTo>
                  <a:cubicBezTo>
                    <a:pt x="128" y="1189"/>
                    <a:pt x="80" y="1175"/>
                    <a:pt x="48" y="1146"/>
                  </a:cubicBezTo>
                  <a:cubicBezTo>
                    <a:pt x="16" y="1117"/>
                    <a:pt x="0" y="1077"/>
                    <a:pt x="0" y="1027"/>
                  </a:cubicBezTo>
                  <a:cubicBezTo>
                    <a:pt x="0" y="1014"/>
                    <a:pt x="2" y="1001"/>
                    <a:pt x="7" y="988"/>
                  </a:cubicBezTo>
                  <a:cubicBezTo>
                    <a:pt x="12" y="975"/>
                    <a:pt x="19" y="961"/>
                    <a:pt x="28" y="946"/>
                  </a:cubicBezTo>
                  <a:cubicBezTo>
                    <a:pt x="38" y="932"/>
                    <a:pt x="48" y="918"/>
                    <a:pt x="58" y="904"/>
                  </a:cubicBezTo>
                  <a:cubicBezTo>
                    <a:pt x="68" y="891"/>
                    <a:pt x="80" y="874"/>
                    <a:pt x="95" y="855"/>
                  </a:cubicBezTo>
                  <a:cubicBezTo>
                    <a:pt x="633" y="135"/>
                    <a:pt x="633" y="135"/>
                    <a:pt x="633" y="135"/>
                  </a:cubicBezTo>
                  <a:cubicBezTo>
                    <a:pt x="668" y="88"/>
                    <a:pt x="697" y="53"/>
                    <a:pt x="720" y="32"/>
                  </a:cubicBezTo>
                  <a:cubicBezTo>
                    <a:pt x="743" y="11"/>
                    <a:pt x="770" y="0"/>
                    <a:pt x="802" y="0"/>
                  </a:cubicBezTo>
                  <a:cubicBezTo>
                    <a:pt x="905" y="0"/>
                    <a:pt x="956" y="59"/>
                    <a:pt x="956" y="177"/>
                  </a:cubicBezTo>
                  <a:cubicBezTo>
                    <a:pt x="956" y="962"/>
                    <a:pt x="956" y="962"/>
                    <a:pt x="956" y="962"/>
                  </a:cubicBezTo>
                  <a:cubicBezTo>
                    <a:pt x="1000" y="962"/>
                    <a:pt x="1000" y="962"/>
                    <a:pt x="1000" y="962"/>
                  </a:cubicBezTo>
                  <a:cubicBezTo>
                    <a:pt x="1052" y="962"/>
                    <a:pt x="1093" y="969"/>
                    <a:pt x="1125" y="983"/>
                  </a:cubicBezTo>
                  <a:cubicBezTo>
                    <a:pt x="1156" y="998"/>
                    <a:pt x="1172" y="1029"/>
                    <a:pt x="1172" y="1077"/>
                  </a:cubicBezTo>
                  <a:cubicBezTo>
                    <a:pt x="1172" y="1116"/>
                    <a:pt x="1159" y="1145"/>
                    <a:pt x="1134" y="1163"/>
                  </a:cubicBezTo>
                  <a:cubicBezTo>
                    <a:pt x="1108" y="1180"/>
                    <a:pt x="1069" y="1189"/>
                    <a:pt x="1018" y="1189"/>
                  </a:cubicBezTo>
                  <a:cubicBezTo>
                    <a:pt x="956" y="1189"/>
                    <a:pt x="956" y="1189"/>
                    <a:pt x="956" y="1189"/>
                  </a:cubicBezTo>
                  <a:cubicBezTo>
                    <a:pt x="956" y="1378"/>
                    <a:pt x="956" y="1378"/>
                    <a:pt x="956" y="1378"/>
                  </a:cubicBezTo>
                  <a:cubicBezTo>
                    <a:pt x="956" y="1430"/>
                    <a:pt x="944" y="1469"/>
                    <a:pt x="921" y="1494"/>
                  </a:cubicBezTo>
                  <a:cubicBezTo>
                    <a:pt x="898" y="1520"/>
                    <a:pt x="868" y="1532"/>
                    <a:pt x="829" y="1532"/>
                  </a:cubicBezTo>
                  <a:cubicBezTo>
                    <a:pt x="791" y="1532"/>
                    <a:pt x="761" y="1519"/>
                    <a:pt x="737" y="1493"/>
                  </a:cubicBezTo>
                  <a:cubicBezTo>
                    <a:pt x="714" y="1467"/>
                    <a:pt x="702" y="1429"/>
                    <a:pt x="702" y="1378"/>
                  </a:cubicBezTo>
                  <a:close/>
                  <a:moveTo>
                    <a:pt x="266" y="962"/>
                  </a:moveTo>
                  <a:cubicBezTo>
                    <a:pt x="702" y="962"/>
                    <a:pt x="702" y="962"/>
                    <a:pt x="702" y="962"/>
                  </a:cubicBezTo>
                  <a:cubicBezTo>
                    <a:pt x="702" y="372"/>
                    <a:pt x="702" y="372"/>
                    <a:pt x="702" y="372"/>
                  </a:cubicBezTo>
                  <a:lnTo>
                    <a:pt x="266" y="96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grpSp>
        <p:nvGrpSpPr>
          <p:cNvPr id="83" name="Group 17"/>
          <p:cNvGrpSpPr>
            <a:grpSpLocks noChangeAspect="1"/>
          </p:cNvGrpSpPr>
          <p:nvPr/>
        </p:nvGrpSpPr>
        <p:grpSpPr bwMode="auto">
          <a:xfrm>
            <a:off x="9260999" y="3493140"/>
            <a:ext cx="848555" cy="847128"/>
            <a:chOff x="-5241" y="578"/>
            <a:chExt cx="8326" cy="8312"/>
          </a:xfrm>
        </p:grpSpPr>
        <p:sp>
          <p:nvSpPr>
            <p:cNvPr id="195" name="Oval 18"/>
            <p:cNvSpPr>
              <a:spLocks noChangeArrowheads="1"/>
            </p:cNvSpPr>
            <p:nvPr/>
          </p:nvSpPr>
          <p:spPr bwMode="auto">
            <a:xfrm>
              <a:off x="-5241" y="578"/>
              <a:ext cx="8326" cy="8312"/>
            </a:xfrm>
            <a:prstGeom prst="ellipse">
              <a:avLst/>
            </a:prstGeom>
            <a:solidFill>
              <a:srgbClr val="EA47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96" name="Freeform 19"/>
            <p:cNvSpPr>
              <a:spLocks noEditPoints="1"/>
            </p:cNvSpPr>
            <p:nvPr/>
          </p:nvSpPr>
          <p:spPr bwMode="auto">
            <a:xfrm>
              <a:off x="-4822" y="3178"/>
              <a:ext cx="2347" cy="3064"/>
            </a:xfrm>
            <a:custGeom>
              <a:avLst/>
              <a:gdLst>
                <a:gd name="T0" fmla="*/ 702 w 1172"/>
                <a:gd name="T1" fmla="*/ 1378 h 1532"/>
                <a:gd name="T2" fmla="*/ 702 w 1172"/>
                <a:gd name="T3" fmla="*/ 1189 h 1532"/>
                <a:gd name="T4" fmla="*/ 193 w 1172"/>
                <a:gd name="T5" fmla="*/ 1189 h 1532"/>
                <a:gd name="T6" fmla="*/ 48 w 1172"/>
                <a:gd name="T7" fmla="*/ 1146 h 1532"/>
                <a:gd name="T8" fmla="*/ 0 w 1172"/>
                <a:gd name="T9" fmla="*/ 1027 h 1532"/>
                <a:gd name="T10" fmla="*/ 7 w 1172"/>
                <a:gd name="T11" fmla="*/ 988 h 1532"/>
                <a:gd name="T12" fmla="*/ 28 w 1172"/>
                <a:gd name="T13" fmla="*/ 946 h 1532"/>
                <a:gd name="T14" fmla="*/ 58 w 1172"/>
                <a:gd name="T15" fmla="*/ 904 h 1532"/>
                <a:gd name="T16" fmla="*/ 95 w 1172"/>
                <a:gd name="T17" fmla="*/ 855 h 1532"/>
                <a:gd name="T18" fmla="*/ 633 w 1172"/>
                <a:gd name="T19" fmla="*/ 135 h 1532"/>
                <a:gd name="T20" fmla="*/ 720 w 1172"/>
                <a:gd name="T21" fmla="*/ 32 h 1532"/>
                <a:gd name="T22" fmla="*/ 801 w 1172"/>
                <a:gd name="T23" fmla="*/ 0 h 1532"/>
                <a:gd name="T24" fmla="*/ 956 w 1172"/>
                <a:gd name="T25" fmla="*/ 177 h 1532"/>
                <a:gd name="T26" fmla="*/ 956 w 1172"/>
                <a:gd name="T27" fmla="*/ 962 h 1532"/>
                <a:gd name="T28" fmla="*/ 999 w 1172"/>
                <a:gd name="T29" fmla="*/ 962 h 1532"/>
                <a:gd name="T30" fmla="*/ 1125 w 1172"/>
                <a:gd name="T31" fmla="*/ 983 h 1532"/>
                <a:gd name="T32" fmla="*/ 1172 w 1172"/>
                <a:gd name="T33" fmla="*/ 1077 h 1532"/>
                <a:gd name="T34" fmla="*/ 1133 w 1172"/>
                <a:gd name="T35" fmla="*/ 1163 h 1532"/>
                <a:gd name="T36" fmla="*/ 1018 w 1172"/>
                <a:gd name="T37" fmla="*/ 1189 h 1532"/>
                <a:gd name="T38" fmla="*/ 956 w 1172"/>
                <a:gd name="T39" fmla="*/ 1189 h 1532"/>
                <a:gd name="T40" fmla="*/ 956 w 1172"/>
                <a:gd name="T41" fmla="*/ 1378 h 1532"/>
                <a:gd name="T42" fmla="*/ 921 w 1172"/>
                <a:gd name="T43" fmla="*/ 1494 h 1532"/>
                <a:gd name="T44" fmla="*/ 829 w 1172"/>
                <a:gd name="T45" fmla="*/ 1532 h 1532"/>
                <a:gd name="T46" fmla="*/ 737 w 1172"/>
                <a:gd name="T47" fmla="*/ 1493 h 1532"/>
                <a:gd name="T48" fmla="*/ 702 w 1172"/>
                <a:gd name="T49" fmla="*/ 1378 h 1532"/>
                <a:gd name="T50" fmla="*/ 266 w 1172"/>
                <a:gd name="T51" fmla="*/ 962 h 1532"/>
                <a:gd name="T52" fmla="*/ 702 w 1172"/>
                <a:gd name="T53" fmla="*/ 962 h 1532"/>
                <a:gd name="T54" fmla="*/ 702 w 1172"/>
                <a:gd name="T55" fmla="*/ 372 h 1532"/>
                <a:gd name="T56" fmla="*/ 266 w 1172"/>
                <a:gd name="T57" fmla="*/ 96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2" h="1532">
                  <a:moveTo>
                    <a:pt x="702" y="1378"/>
                  </a:moveTo>
                  <a:cubicBezTo>
                    <a:pt x="702" y="1189"/>
                    <a:pt x="702" y="1189"/>
                    <a:pt x="702" y="1189"/>
                  </a:cubicBezTo>
                  <a:cubicBezTo>
                    <a:pt x="193" y="1189"/>
                    <a:pt x="193" y="1189"/>
                    <a:pt x="193" y="1189"/>
                  </a:cubicBezTo>
                  <a:cubicBezTo>
                    <a:pt x="128" y="1189"/>
                    <a:pt x="80" y="1175"/>
                    <a:pt x="48" y="1146"/>
                  </a:cubicBezTo>
                  <a:cubicBezTo>
                    <a:pt x="16" y="1117"/>
                    <a:pt x="0" y="1077"/>
                    <a:pt x="0" y="1027"/>
                  </a:cubicBezTo>
                  <a:cubicBezTo>
                    <a:pt x="0" y="1014"/>
                    <a:pt x="2" y="1001"/>
                    <a:pt x="7" y="988"/>
                  </a:cubicBezTo>
                  <a:cubicBezTo>
                    <a:pt x="12" y="975"/>
                    <a:pt x="19" y="961"/>
                    <a:pt x="28" y="946"/>
                  </a:cubicBezTo>
                  <a:cubicBezTo>
                    <a:pt x="38" y="932"/>
                    <a:pt x="47" y="918"/>
                    <a:pt x="58" y="904"/>
                  </a:cubicBezTo>
                  <a:cubicBezTo>
                    <a:pt x="68" y="891"/>
                    <a:pt x="80" y="874"/>
                    <a:pt x="95" y="855"/>
                  </a:cubicBezTo>
                  <a:cubicBezTo>
                    <a:pt x="633" y="135"/>
                    <a:pt x="633" y="135"/>
                    <a:pt x="633" y="135"/>
                  </a:cubicBezTo>
                  <a:cubicBezTo>
                    <a:pt x="668" y="88"/>
                    <a:pt x="697" y="53"/>
                    <a:pt x="720" y="32"/>
                  </a:cubicBezTo>
                  <a:cubicBezTo>
                    <a:pt x="742" y="11"/>
                    <a:pt x="770" y="0"/>
                    <a:pt x="801" y="0"/>
                  </a:cubicBezTo>
                  <a:cubicBezTo>
                    <a:pt x="904" y="0"/>
                    <a:pt x="956" y="59"/>
                    <a:pt x="956" y="177"/>
                  </a:cubicBezTo>
                  <a:cubicBezTo>
                    <a:pt x="956" y="962"/>
                    <a:pt x="956" y="962"/>
                    <a:pt x="956" y="962"/>
                  </a:cubicBezTo>
                  <a:cubicBezTo>
                    <a:pt x="999" y="962"/>
                    <a:pt x="999" y="962"/>
                    <a:pt x="999" y="962"/>
                  </a:cubicBezTo>
                  <a:cubicBezTo>
                    <a:pt x="1051" y="962"/>
                    <a:pt x="1093" y="969"/>
                    <a:pt x="1125" y="983"/>
                  </a:cubicBezTo>
                  <a:cubicBezTo>
                    <a:pt x="1156" y="998"/>
                    <a:pt x="1172" y="1029"/>
                    <a:pt x="1172" y="1077"/>
                  </a:cubicBezTo>
                  <a:cubicBezTo>
                    <a:pt x="1172" y="1116"/>
                    <a:pt x="1159" y="1145"/>
                    <a:pt x="1133" y="1163"/>
                  </a:cubicBezTo>
                  <a:cubicBezTo>
                    <a:pt x="1108" y="1180"/>
                    <a:pt x="1069" y="1189"/>
                    <a:pt x="1018" y="1189"/>
                  </a:cubicBezTo>
                  <a:cubicBezTo>
                    <a:pt x="956" y="1189"/>
                    <a:pt x="956" y="1189"/>
                    <a:pt x="956" y="1189"/>
                  </a:cubicBezTo>
                  <a:cubicBezTo>
                    <a:pt x="956" y="1378"/>
                    <a:pt x="956" y="1378"/>
                    <a:pt x="956" y="1378"/>
                  </a:cubicBezTo>
                  <a:cubicBezTo>
                    <a:pt x="956" y="1430"/>
                    <a:pt x="944" y="1469"/>
                    <a:pt x="921" y="1494"/>
                  </a:cubicBezTo>
                  <a:cubicBezTo>
                    <a:pt x="898" y="1520"/>
                    <a:pt x="867" y="1532"/>
                    <a:pt x="829" y="1532"/>
                  </a:cubicBezTo>
                  <a:cubicBezTo>
                    <a:pt x="791" y="1532"/>
                    <a:pt x="760" y="1519"/>
                    <a:pt x="737" y="1493"/>
                  </a:cubicBezTo>
                  <a:cubicBezTo>
                    <a:pt x="714" y="1467"/>
                    <a:pt x="702" y="1429"/>
                    <a:pt x="702" y="1378"/>
                  </a:cubicBezTo>
                  <a:close/>
                  <a:moveTo>
                    <a:pt x="266" y="962"/>
                  </a:moveTo>
                  <a:cubicBezTo>
                    <a:pt x="702" y="962"/>
                    <a:pt x="702" y="962"/>
                    <a:pt x="702" y="962"/>
                  </a:cubicBezTo>
                  <a:cubicBezTo>
                    <a:pt x="702" y="372"/>
                    <a:pt x="702" y="372"/>
                    <a:pt x="702" y="372"/>
                  </a:cubicBezTo>
                  <a:lnTo>
                    <a:pt x="266" y="96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97" name="Freeform 20"/>
            <p:cNvSpPr>
              <a:spLocks noEditPoints="1"/>
            </p:cNvSpPr>
            <p:nvPr/>
          </p:nvSpPr>
          <p:spPr bwMode="auto">
            <a:xfrm>
              <a:off x="-2205" y="3194"/>
              <a:ext cx="2081" cy="3044"/>
            </a:xfrm>
            <a:custGeom>
              <a:avLst/>
              <a:gdLst>
                <a:gd name="T0" fmla="*/ 1039 w 1039"/>
                <a:gd name="T1" fmla="*/ 769 h 1522"/>
                <a:gd name="T2" fmla="*/ 1019 w 1039"/>
                <a:gd name="T3" fmla="*/ 1056 h 1522"/>
                <a:gd name="T4" fmla="*/ 944 w 1039"/>
                <a:gd name="T5" fmla="*/ 1273 h 1522"/>
                <a:gd name="T6" fmla="*/ 765 w 1039"/>
                <a:gd name="T7" fmla="*/ 1457 h 1522"/>
                <a:gd name="T8" fmla="*/ 522 w 1039"/>
                <a:gd name="T9" fmla="*/ 1522 h 1522"/>
                <a:gd name="T10" fmla="*/ 245 w 1039"/>
                <a:gd name="T11" fmla="*/ 1435 h 1522"/>
                <a:gd name="T12" fmla="*/ 61 w 1039"/>
                <a:gd name="T13" fmla="*/ 1194 h 1522"/>
                <a:gd name="T14" fmla="*/ 15 w 1039"/>
                <a:gd name="T15" fmla="*/ 1007 h 1522"/>
                <a:gd name="T16" fmla="*/ 0 w 1039"/>
                <a:gd name="T17" fmla="*/ 787 h 1522"/>
                <a:gd name="T18" fmla="*/ 16 w 1039"/>
                <a:gd name="T19" fmla="*/ 511 h 1522"/>
                <a:gd name="T20" fmla="*/ 67 w 1039"/>
                <a:gd name="T21" fmla="*/ 299 h 1522"/>
                <a:gd name="T22" fmla="*/ 241 w 1039"/>
                <a:gd name="T23" fmla="*/ 77 h 1522"/>
                <a:gd name="T24" fmla="*/ 513 w 1039"/>
                <a:gd name="T25" fmla="*/ 0 h 1522"/>
                <a:gd name="T26" fmla="*/ 703 w 1039"/>
                <a:gd name="T27" fmla="*/ 34 h 1522"/>
                <a:gd name="T28" fmla="*/ 853 w 1039"/>
                <a:gd name="T29" fmla="*/ 134 h 1522"/>
                <a:gd name="T30" fmla="*/ 962 w 1039"/>
                <a:gd name="T31" fmla="*/ 295 h 1522"/>
                <a:gd name="T32" fmla="*/ 1039 w 1039"/>
                <a:gd name="T33" fmla="*/ 769 h 1522"/>
                <a:gd name="T34" fmla="*/ 761 w 1039"/>
                <a:gd name="T35" fmla="*/ 749 h 1522"/>
                <a:gd name="T36" fmla="*/ 739 w 1039"/>
                <a:gd name="T37" fmla="*/ 445 h 1522"/>
                <a:gd name="T38" fmla="*/ 664 w 1039"/>
                <a:gd name="T39" fmla="*/ 267 h 1522"/>
                <a:gd name="T40" fmla="*/ 517 w 1039"/>
                <a:gd name="T41" fmla="*/ 206 h 1522"/>
                <a:gd name="T42" fmla="*/ 331 w 1039"/>
                <a:gd name="T43" fmla="*/ 341 h 1522"/>
                <a:gd name="T44" fmla="*/ 279 w 1039"/>
                <a:gd name="T45" fmla="*/ 757 h 1522"/>
                <a:gd name="T46" fmla="*/ 301 w 1039"/>
                <a:gd name="T47" fmla="*/ 1070 h 1522"/>
                <a:gd name="T48" fmla="*/ 376 w 1039"/>
                <a:gd name="T49" fmla="*/ 1254 h 1522"/>
                <a:gd name="T50" fmla="*/ 519 w 1039"/>
                <a:gd name="T51" fmla="*/ 1316 h 1522"/>
                <a:gd name="T52" fmla="*/ 666 w 1039"/>
                <a:gd name="T53" fmla="*/ 1251 h 1522"/>
                <a:gd name="T54" fmla="*/ 740 w 1039"/>
                <a:gd name="T55" fmla="*/ 1066 h 1522"/>
                <a:gd name="T56" fmla="*/ 761 w 1039"/>
                <a:gd name="T57" fmla="*/ 749 h 1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39" h="1522">
                  <a:moveTo>
                    <a:pt x="1039" y="769"/>
                  </a:moveTo>
                  <a:cubicBezTo>
                    <a:pt x="1039" y="880"/>
                    <a:pt x="1032" y="976"/>
                    <a:pt x="1019" y="1056"/>
                  </a:cubicBezTo>
                  <a:cubicBezTo>
                    <a:pt x="1005" y="1135"/>
                    <a:pt x="980" y="1208"/>
                    <a:pt x="944" y="1273"/>
                  </a:cubicBezTo>
                  <a:cubicBezTo>
                    <a:pt x="898" y="1353"/>
                    <a:pt x="838" y="1414"/>
                    <a:pt x="765" y="1457"/>
                  </a:cubicBezTo>
                  <a:cubicBezTo>
                    <a:pt x="692" y="1501"/>
                    <a:pt x="611" y="1522"/>
                    <a:pt x="522" y="1522"/>
                  </a:cubicBezTo>
                  <a:cubicBezTo>
                    <a:pt x="419" y="1522"/>
                    <a:pt x="326" y="1493"/>
                    <a:pt x="245" y="1435"/>
                  </a:cubicBezTo>
                  <a:cubicBezTo>
                    <a:pt x="163" y="1377"/>
                    <a:pt x="102" y="1296"/>
                    <a:pt x="61" y="1194"/>
                  </a:cubicBezTo>
                  <a:cubicBezTo>
                    <a:pt x="40" y="1137"/>
                    <a:pt x="24" y="1075"/>
                    <a:pt x="15" y="1007"/>
                  </a:cubicBezTo>
                  <a:cubicBezTo>
                    <a:pt x="5" y="939"/>
                    <a:pt x="0" y="866"/>
                    <a:pt x="0" y="787"/>
                  </a:cubicBezTo>
                  <a:cubicBezTo>
                    <a:pt x="0" y="684"/>
                    <a:pt x="5" y="592"/>
                    <a:pt x="16" y="511"/>
                  </a:cubicBezTo>
                  <a:cubicBezTo>
                    <a:pt x="27" y="429"/>
                    <a:pt x="44" y="358"/>
                    <a:pt x="67" y="299"/>
                  </a:cubicBezTo>
                  <a:cubicBezTo>
                    <a:pt x="107" y="202"/>
                    <a:pt x="165" y="128"/>
                    <a:pt x="241" y="77"/>
                  </a:cubicBezTo>
                  <a:cubicBezTo>
                    <a:pt x="317" y="26"/>
                    <a:pt x="408" y="0"/>
                    <a:pt x="513" y="0"/>
                  </a:cubicBezTo>
                  <a:cubicBezTo>
                    <a:pt x="583" y="0"/>
                    <a:pt x="646" y="11"/>
                    <a:pt x="703" y="34"/>
                  </a:cubicBezTo>
                  <a:cubicBezTo>
                    <a:pt x="760" y="57"/>
                    <a:pt x="810" y="90"/>
                    <a:pt x="853" y="134"/>
                  </a:cubicBezTo>
                  <a:cubicBezTo>
                    <a:pt x="896" y="177"/>
                    <a:pt x="932" y="231"/>
                    <a:pt x="962" y="295"/>
                  </a:cubicBezTo>
                  <a:cubicBezTo>
                    <a:pt x="1013" y="407"/>
                    <a:pt x="1039" y="565"/>
                    <a:pt x="1039" y="769"/>
                  </a:cubicBezTo>
                  <a:close/>
                  <a:moveTo>
                    <a:pt x="761" y="749"/>
                  </a:moveTo>
                  <a:cubicBezTo>
                    <a:pt x="761" y="625"/>
                    <a:pt x="754" y="524"/>
                    <a:pt x="739" y="445"/>
                  </a:cubicBezTo>
                  <a:cubicBezTo>
                    <a:pt x="724" y="366"/>
                    <a:pt x="699" y="307"/>
                    <a:pt x="664" y="267"/>
                  </a:cubicBezTo>
                  <a:cubicBezTo>
                    <a:pt x="628" y="226"/>
                    <a:pt x="580" y="206"/>
                    <a:pt x="517" y="206"/>
                  </a:cubicBezTo>
                  <a:cubicBezTo>
                    <a:pt x="428" y="206"/>
                    <a:pt x="366" y="251"/>
                    <a:pt x="331" y="341"/>
                  </a:cubicBezTo>
                  <a:cubicBezTo>
                    <a:pt x="296" y="431"/>
                    <a:pt x="279" y="570"/>
                    <a:pt x="279" y="757"/>
                  </a:cubicBezTo>
                  <a:cubicBezTo>
                    <a:pt x="279" y="884"/>
                    <a:pt x="286" y="989"/>
                    <a:pt x="301" y="1070"/>
                  </a:cubicBezTo>
                  <a:cubicBezTo>
                    <a:pt x="316" y="1151"/>
                    <a:pt x="341" y="1212"/>
                    <a:pt x="376" y="1254"/>
                  </a:cubicBezTo>
                  <a:cubicBezTo>
                    <a:pt x="412" y="1296"/>
                    <a:pt x="459" y="1316"/>
                    <a:pt x="519" y="1316"/>
                  </a:cubicBezTo>
                  <a:cubicBezTo>
                    <a:pt x="582" y="1316"/>
                    <a:pt x="630" y="1295"/>
                    <a:pt x="666" y="1251"/>
                  </a:cubicBezTo>
                  <a:cubicBezTo>
                    <a:pt x="701" y="1208"/>
                    <a:pt x="726" y="1146"/>
                    <a:pt x="740" y="1066"/>
                  </a:cubicBezTo>
                  <a:cubicBezTo>
                    <a:pt x="754" y="985"/>
                    <a:pt x="761" y="880"/>
                    <a:pt x="761" y="74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98" name="Freeform 21"/>
            <p:cNvSpPr>
              <a:spLocks noEditPoints="1"/>
            </p:cNvSpPr>
            <p:nvPr/>
          </p:nvSpPr>
          <p:spPr bwMode="auto">
            <a:xfrm>
              <a:off x="125" y="3178"/>
              <a:ext cx="2347" cy="3064"/>
            </a:xfrm>
            <a:custGeom>
              <a:avLst/>
              <a:gdLst>
                <a:gd name="T0" fmla="*/ 702 w 1172"/>
                <a:gd name="T1" fmla="*/ 1378 h 1532"/>
                <a:gd name="T2" fmla="*/ 702 w 1172"/>
                <a:gd name="T3" fmla="*/ 1189 h 1532"/>
                <a:gd name="T4" fmla="*/ 193 w 1172"/>
                <a:gd name="T5" fmla="*/ 1189 h 1532"/>
                <a:gd name="T6" fmla="*/ 48 w 1172"/>
                <a:gd name="T7" fmla="*/ 1146 h 1532"/>
                <a:gd name="T8" fmla="*/ 0 w 1172"/>
                <a:gd name="T9" fmla="*/ 1027 h 1532"/>
                <a:gd name="T10" fmla="*/ 7 w 1172"/>
                <a:gd name="T11" fmla="*/ 988 h 1532"/>
                <a:gd name="T12" fmla="*/ 28 w 1172"/>
                <a:gd name="T13" fmla="*/ 946 h 1532"/>
                <a:gd name="T14" fmla="*/ 58 w 1172"/>
                <a:gd name="T15" fmla="*/ 904 h 1532"/>
                <a:gd name="T16" fmla="*/ 95 w 1172"/>
                <a:gd name="T17" fmla="*/ 855 h 1532"/>
                <a:gd name="T18" fmla="*/ 633 w 1172"/>
                <a:gd name="T19" fmla="*/ 135 h 1532"/>
                <a:gd name="T20" fmla="*/ 720 w 1172"/>
                <a:gd name="T21" fmla="*/ 32 h 1532"/>
                <a:gd name="T22" fmla="*/ 802 w 1172"/>
                <a:gd name="T23" fmla="*/ 0 h 1532"/>
                <a:gd name="T24" fmla="*/ 956 w 1172"/>
                <a:gd name="T25" fmla="*/ 177 h 1532"/>
                <a:gd name="T26" fmla="*/ 956 w 1172"/>
                <a:gd name="T27" fmla="*/ 962 h 1532"/>
                <a:gd name="T28" fmla="*/ 1000 w 1172"/>
                <a:gd name="T29" fmla="*/ 962 h 1532"/>
                <a:gd name="T30" fmla="*/ 1125 w 1172"/>
                <a:gd name="T31" fmla="*/ 983 h 1532"/>
                <a:gd name="T32" fmla="*/ 1172 w 1172"/>
                <a:gd name="T33" fmla="*/ 1077 h 1532"/>
                <a:gd name="T34" fmla="*/ 1134 w 1172"/>
                <a:gd name="T35" fmla="*/ 1163 h 1532"/>
                <a:gd name="T36" fmla="*/ 1018 w 1172"/>
                <a:gd name="T37" fmla="*/ 1189 h 1532"/>
                <a:gd name="T38" fmla="*/ 956 w 1172"/>
                <a:gd name="T39" fmla="*/ 1189 h 1532"/>
                <a:gd name="T40" fmla="*/ 956 w 1172"/>
                <a:gd name="T41" fmla="*/ 1378 h 1532"/>
                <a:gd name="T42" fmla="*/ 921 w 1172"/>
                <a:gd name="T43" fmla="*/ 1494 h 1532"/>
                <a:gd name="T44" fmla="*/ 829 w 1172"/>
                <a:gd name="T45" fmla="*/ 1532 h 1532"/>
                <a:gd name="T46" fmla="*/ 737 w 1172"/>
                <a:gd name="T47" fmla="*/ 1493 h 1532"/>
                <a:gd name="T48" fmla="*/ 702 w 1172"/>
                <a:gd name="T49" fmla="*/ 1378 h 1532"/>
                <a:gd name="T50" fmla="*/ 266 w 1172"/>
                <a:gd name="T51" fmla="*/ 962 h 1532"/>
                <a:gd name="T52" fmla="*/ 702 w 1172"/>
                <a:gd name="T53" fmla="*/ 962 h 1532"/>
                <a:gd name="T54" fmla="*/ 702 w 1172"/>
                <a:gd name="T55" fmla="*/ 372 h 1532"/>
                <a:gd name="T56" fmla="*/ 266 w 1172"/>
                <a:gd name="T57" fmla="*/ 96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2" h="1532">
                  <a:moveTo>
                    <a:pt x="702" y="1378"/>
                  </a:moveTo>
                  <a:cubicBezTo>
                    <a:pt x="702" y="1189"/>
                    <a:pt x="702" y="1189"/>
                    <a:pt x="702" y="1189"/>
                  </a:cubicBezTo>
                  <a:cubicBezTo>
                    <a:pt x="193" y="1189"/>
                    <a:pt x="193" y="1189"/>
                    <a:pt x="193" y="1189"/>
                  </a:cubicBezTo>
                  <a:cubicBezTo>
                    <a:pt x="128" y="1189"/>
                    <a:pt x="80" y="1175"/>
                    <a:pt x="48" y="1146"/>
                  </a:cubicBezTo>
                  <a:cubicBezTo>
                    <a:pt x="16" y="1117"/>
                    <a:pt x="0" y="1077"/>
                    <a:pt x="0" y="1027"/>
                  </a:cubicBezTo>
                  <a:cubicBezTo>
                    <a:pt x="0" y="1014"/>
                    <a:pt x="2" y="1001"/>
                    <a:pt x="7" y="988"/>
                  </a:cubicBezTo>
                  <a:cubicBezTo>
                    <a:pt x="12" y="975"/>
                    <a:pt x="19" y="961"/>
                    <a:pt x="28" y="946"/>
                  </a:cubicBezTo>
                  <a:cubicBezTo>
                    <a:pt x="38" y="932"/>
                    <a:pt x="48" y="918"/>
                    <a:pt x="58" y="904"/>
                  </a:cubicBezTo>
                  <a:cubicBezTo>
                    <a:pt x="68" y="891"/>
                    <a:pt x="80" y="874"/>
                    <a:pt x="95" y="855"/>
                  </a:cubicBezTo>
                  <a:cubicBezTo>
                    <a:pt x="633" y="135"/>
                    <a:pt x="633" y="135"/>
                    <a:pt x="633" y="135"/>
                  </a:cubicBezTo>
                  <a:cubicBezTo>
                    <a:pt x="668" y="88"/>
                    <a:pt x="697" y="53"/>
                    <a:pt x="720" y="32"/>
                  </a:cubicBezTo>
                  <a:cubicBezTo>
                    <a:pt x="743" y="11"/>
                    <a:pt x="770" y="0"/>
                    <a:pt x="802" y="0"/>
                  </a:cubicBezTo>
                  <a:cubicBezTo>
                    <a:pt x="905" y="0"/>
                    <a:pt x="956" y="59"/>
                    <a:pt x="956" y="177"/>
                  </a:cubicBezTo>
                  <a:cubicBezTo>
                    <a:pt x="956" y="962"/>
                    <a:pt x="956" y="962"/>
                    <a:pt x="956" y="962"/>
                  </a:cubicBezTo>
                  <a:cubicBezTo>
                    <a:pt x="1000" y="962"/>
                    <a:pt x="1000" y="962"/>
                    <a:pt x="1000" y="962"/>
                  </a:cubicBezTo>
                  <a:cubicBezTo>
                    <a:pt x="1052" y="962"/>
                    <a:pt x="1093" y="969"/>
                    <a:pt x="1125" y="983"/>
                  </a:cubicBezTo>
                  <a:cubicBezTo>
                    <a:pt x="1156" y="998"/>
                    <a:pt x="1172" y="1029"/>
                    <a:pt x="1172" y="1077"/>
                  </a:cubicBezTo>
                  <a:cubicBezTo>
                    <a:pt x="1172" y="1116"/>
                    <a:pt x="1159" y="1145"/>
                    <a:pt x="1134" y="1163"/>
                  </a:cubicBezTo>
                  <a:cubicBezTo>
                    <a:pt x="1108" y="1180"/>
                    <a:pt x="1069" y="1189"/>
                    <a:pt x="1018" y="1189"/>
                  </a:cubicBezTo>
                  <a:cubicBezTo>
                    <a:pt x="956" y="1189"/>
                    <a:pt x="956" y="1189"/>
                    <a:pt x="956" y="1189"/>
                  </a:cubicBezTo>
                  <a:cubicBezTo>
                    <a:pt x="956" y="1378"/>
                    <a:pt x="956" y="1378"/>
                    <a:pt x="956" y="1378"/>
                  </a:cubicBezTo>
                  <a:cubicBezTo>
                    <a:pt x="956" y="1430"/>
                    <a:pt x="944" y="1469"/>
                    <a:pt x="921" y="1494"/>
                  </a:cubicBezTo>
                  <a:cubicBezTo>
                    <a:pt x="898" y="1520"/>
                    <a:pt x="868" y="1532"/>
                    <a:pt x="829" y="1532"/>
                  </a:cubicBezTo>
                  <a:cubicBezTo>
                    <a:pt x="791" y="1532"/>
                    <a:pt x="761" y="1519"/>
                    <a:pt x="737" y="1493"/>
                  </a:cubicBezTo>
                  <a:cubicBezTo>
                    <a:pt x="714" y="1467"/>
                    <a:pt x="702" y="1429"/>
                    <a:pt x="702" y="1378"/>
                  </a:cubicBezTo>
                  <a:close/>
                  <a:moveTo>
                    <a:pt x="266" y="962"/>
                  </a:moveTo>
                  <a:cubicBezTo>
                    <a:pt x="702" y="962"/>
                    <a:pt x="702" y="962"/>
                    <a:pt x="702" y="962"/>
                  </a:cubicBezTo>
                  <a:cubicBezTo>
                    <a:pt x="702" y="372"/>
                    <a:pt x="702" y="372"/>
                    <a:pt x="702" y="372"/>
                  </a:cubicBezTo>
                  <a:lnTo>
                    <a:pt x="266" y="96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grpSp>
        <p:nvGrpSpPr>
          <p:cNvPr id="84" name="Group 5"/>
          <p:cNvGrpSpPr>
            <a:grpSpLocks noChangeAspect="1"/>
          </p:cNvGrpSpPr>
          <p:nvPr/>
        </p:nvGrpSpPr>
        <p:grpSpPr bwMode="auto">
          <a:xfrm>
            <a:off x="9754358" y="4394088"/>
            <a:ext cx="522430" cy="521508"/>
            <a:chOff x="-2812" y="2641"/>
            <a:chExt cx="2835" cy="2830"/>
          </a:xfrm>
        </p:grpSpPr>
        <p:sp>
          <p:nvSpPr>
            <p:cNvPr id="176" name="Oval 6"/>
            <p:cNvSpPr>
              <a:spLocks noChangeArrowheads="1"/>
            </p:cNvSpPr>
            <p:nvPr/>
          </p:nvSpPr>
          <p:spPr bwMode="auto">
            <a:xfrm>
              <a:off x="-2812" y="2641"/>
              <a:ext cx="2835" cy="2830"/>
            </a:xfrm>
            <a:prstGeom prst="ellipse">
              <a:avLst/>
            </a:prstGeom>
            <a:solidFill>
              <a:srgbClr val="EA4731"/>
            </a:solidFill>
            <a:ln w="60325">
              <a:solidFill>
                <a:schemeClr val="bg1"/>
              </a:solidFill>
              <a:round/>
              <a:headEnd/>
              <a:tailEnd/>
            </a:ln>
            <a:extLst/>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sp>
          <p:nvSpPr>
            <p:cNvPr id="177" name="Freeform 7"/>
            <p:cNvSpPr>
              <a:spLocks noEditPoints="1"/>
            </p:cNvSpPr>
            <p:nvPr/>
          </p:nvSpPr>
          <p:spPr bwMode="auto">
            <a:xfrm>
              <a:off x="-1596" y="3063"/>
              <a:ext cx="400" cy="2005"/>
            </a:xfrm>
            <a:custGeom>
              <a:avLst/>
              <a:gdLst>
                <a:gd name="T0" fmla="*/ 80 w 587"/>
                <a:gd name="T1" fmla="*/ 1665 h 2945"/>
                <a:gd name="T2" fmla="*/ 18 w 587"/>
                <a:gd name="T3" fmla="*/ 733 h 2945"/>
                <a:gd name="T4" fmla="*/ 0 w 587"/>
                <a:gd name="T5" fmla="*/ 342 h 2945"/>
                <a:gd name="T6" fmla="*/ 85 w 587"/>
                <a:gd name="T7" fmla="*/ 91 h 2945"/>
                <a:gd name="T8" fmla="*/ 307 w 587"/>
                <a:gd name="T9" fmla="*/ 0 h 2945"/>
                <a:gd name="T10" fmla="*/ 531 w 587"/>
                <a:gd name="T11" fmla="*/ 116 h 2945"/>
                <a:gd name="T12" fmla="*/ 587 w 587"/>
                <a:gd name="T13" fmla="*/ 449 h 2945"/>
                <a:gd name="T14" fmla="*/ 574 w 587"/>
                <a:gd name="T15" fmla="*/ 710 h 2945"/>
                <a:gd name="T16" fmla="*/ 490 w 587"/>
                <a:gd name="T17" fmla="*/ 1669 h 2945"/>
                <a:gd name="T18" fmla="*/ 432 w 587"/>
                <a:gd name="T19" fmla="*/ 1932 h 2945"/>
                <a:gd name="T20" fmla="*/ 284 w 587"/>
                <a:gd name="T21" fmla="*/ 2023 h 2945"/>
                <a:gd name="T22" fmla="*/ 138 w 587"/>
                <a:gd name="T23" fmla="*/ 1935 h 2945"/>
                <a:gd name="T24" fmla="*/ 80 w 587"/>
                <a:gd name="T25" fmla="*/ 1665 h 2945"/>
                <a:gd name="T26" fmla="*/ 296 w 587"/>
                <a:gd name="T27" fmla="*/ 2945 h 2945"/>
                <a:gd name="T28" fmla="*/ 89 w 587"/>
                <a:gd name="T29" fmla="*/ 2868 h 2945"/>
                <a:gd name="T30" fmla="*/ 0 w 587"/>
                <a:gd name="T31" fmla="*/ 2653 h 2945"/>
                <a:gd name="T32" fmla="*/ 85 w 587"/>
                <a:gd name="T33" fmla="*/ 2448 h 2945"/>
                <a:gd name="T34" fmla="*/ 292 w 587"/>
                <a:gd name="T35" fmla="*/ 2363 h 2945"/>
                <a:gd name="T36" fmla="*/ 501 w 587"/>
                <a:gd name="T37" fmla="*/ 2448 h 2945"/>
                <a:gd name="T38" fmla="*/ 587 w 587"/>
                <a:gd name="T39" fmla="*/ 2653 h 2945"/>
                <a:gd name="T40" fmla="*/ 500 w 587"/>
                <a:gd name="T41" fmla="*/ 2867 h 2945"/>
                <a:gd name="T42" fmla="*/ 296 w 587"/>
                <a:gd name="T43" fmla="*/ 2945 h 2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7" h="2945">
                  <a:moveTo>
                    <a:pt x="80" y="1665"/>
                  </a:moveTo>
                  <a:cubicBezTo>
                    <a:pt x="18" y="733"/>
                    <a:pt x="18" y="733"/>
                    <a:pt x="18" y="733"/>
                  </a:cubicBezTo>
                  <a:cubicBezTo>
                    <a:pt x="6" y="552"/>
                    <a:pt x="0" y="422"/>
                    <a:pt x="0" y="342"/>
                  </a:cubicBezTo>
                  <a:cubicBezTo>
                    <a:pt x="0" y="235"/>
                    <a:pt x="28" y="151"/>
                    <a:pt x="85" y="91"/>
                  </a:cubicBezTo>
                  <a:cubicBezTo>
                    <a:pt x="141" y="30"/>
                    <a:pt x="215" y="0"/>
                    <a:pt x="307" y="0"/>
                  </a:cubicBezTo>
                  <a:cubicBezTo>
                    <a:pt x="419" y="0"/>
                    <a:pt x="493" y="39"/>
                    <a:pt x="531" y="116"/>
                  </a:cubicBezTo>
                  <a:cubicBezTo>
                    <a:pt x="569" y="193"/>
                    <a:pt x="587" y="304"/>
                    <a:pt x="587" y="449"/>
                  </a:cubicBezTo>
                  <a:cubicBezTo>
                    <a:pt x="587" y="535"/>
                    <a:pt x="583" y="622"/>
                    <a:pt x="574" y="710"/>
                  </a:cubicBezTo>
                  <a:cubicBezTo>
                    <a:pt x="490" y="1669"/>
                    <a:pt x="490" y="1669"/>
                    <a:pt x="490" y="1669"/>
                  </a:cubicBezTo>
                  <a:cubicBezTo>
                    <a:pt x="481" y="1783"/>
                    <a:pt x="462" y="1871"/>
                    <a:pt x="432" y="1932"/>
                  </a:cubicBezTo>
                  <a:cubicBezTo>
                    <a:pt x="402" y="1993"/>
                    <a:pt x="353" y="2023"/>
                    <a:pt x="284" y="2023"/>
                  </a:cubicBezTo>
                  <a:cubicBezTo>
                    <a:pt x="214" y="2023"/>
                    <a:pt x="165" y="1994"/>
                    <a:pt x="138" y="1935"/>
                  </a:cubicBezTo>
                  <a:cubicBezTo>
                    <a:pt x="111" y="1876"/>
                    <a:pt x="91" y="1786"/>
                    <a:pt x="80" y="1665"/>
                  </a:cubicBezTo>
                  <a:close/>
                  <a:moveTo>
                    <a:pt x="296" y="2945"/>
                  </a:moveTo>
                  <a:cubicBezTo>
                    <a:pt x="217" y="2945"/>
                    <a:pt x="148" y="2919"/>
                    <a:pt x="89" y="2868"/>
                  </a:cubicBezTo>
                  <a:cubicBezTo>
                    <a:pt x="30" y="2817"/>
                    <a:pt x="0" y="2745"/>
                    <a:pt x="0" y="2653"/>
                  </a:cubicBezTo>
                  <a:cubicBezTo>
                    <a:pt x="0" y="2573"/>
                    <a:pt x="28" y="2504"/>
                    <a:pt x="85" y="2448"/>
                  </a:cubicBezTo>
                  <a:cubicBezTo>
                    <a:pt x="141" y="2392"/>
                    <a:pt x="210" y="2363"/>
                    <a:pt x="292" y="2363"/>
                  </a:cubicBezTo>
                  <a:cubicBezTo>
                    <a:pt x="373" y="2363"/>
                    <a:pt x="443" y="2392"/>
                    <a:pt x="501" y="2448"/>
                  </a:cubicBezTo>
                  <a:cubicBezTo>
                    <a:pt x="559" y="2504"/>
                    <a:pt x="587" y="2573"/>
                    <a:pt x="587" y="2653"/>
                  </a:cubicBezTo>
                  <a:cubicBezTo>
                    <a:pt x="587" y="2744"/>
                    <a:pt x="558" y="2815"/>
                    <a:pt x="500" y="2867"/>
                  </a:cubicBezTo>
                  <a:cubicBezTo>
                    <a:pt x="442" y="2919"/>
                    <a:pt x="373" y="2945"/>
                    <a:pt x="296" y="2945"/>
                  </a:cubicBezTo>
                  <a:close/>
                </a:path>
              </a:pathLst>
            </a:custGeom>
            <a:solidFill>
              <a:srgbClr val="FFFFFF"/>
            </a:solidFill>
            <a:ln w="17463" cap="flat">
              <a:solidFill>
                <a:srgbClr val="FFFFFF"/>
              </a:solidFill>
              <a:prstDash val="solid"/>
              <a:miter lim="800000"/>
              <a:headEnd/>
              <a:tailEnd/>
            </a:ln>
          </p:spPr>
          <p:txBody>
            <a:bodyPr vert="horz" wrap="square" lIns="46630" tIns="23315" rIns="46630" bIns="23315" numCol="1" anchor="t" anchorCtr="0" compatLnSpc="1">
              <a:prstTxWarp prst="textNoShape">
                <a:avLst/>
              </a:prstTxWarp>
            </a:bodyPr>
            <a:lstStyle/>
            <a:p>
              <a:endParaRPr lang="en-US" sz="918">
                <a:solidFill>
                  <a:srgbClr val="404040"/>
                </a:solidFill>
              </a:endParaRPr>
            </a:p>
          </p:txBody>
        </p:sp>
      </p:grpSp>
      <p:sp>
        <p:nvSpPr>
          <p:cNvPr id="172" name="Title 7"/>
          <p:cNvSpPr txBox="1">
            <a:spLocks/>
          </p:cNvSpPr>
          <p:nvPr/>
        </p:nvSpPr>
        <p:spPr>
          <a:xfrm>
            <a:off x="234632" y="5450"/>
            <a:ext cx="11197078" cy="582877"/>
          </a:xfrm>
          <a:prstGeom prst="rect">
            <a:avLst/>
          </a:prstGeom>
          <a:noFill/>
          <a:ln w="9525">
            <a:noFill/>
            <a:round/>
            <a:headEnd/>
            <a:tailEnd/>
          </a:ln>
          <a:effectLst>
            <a:outerShdw blurRad="393700" dist="38100" dir="2700000">
              <a:srgbClr val="000000">
                <a:alpha val="43000"/>
              </a:srgbClr>
            </a:outerShdw>
          </a:effectLst>
        </p:spPr>
        <p:txBody>
          <a:bodyPr lIns="0" tIns="0" rIns="0" bIns="0">
            <a:prstTxWarp prst="textNoShape">
              <a:avLst/>
            </a:prstTxWarp>
          </a:bodyPr>
          <a:lstStyle/>
          <a:p>
            <a:pPr defTabSz="297942" eaLnBrk="0" fontAlgn="base" hangingPunct="0">
              <a:lnSpc>
                <a:spcPct val="80000"/>
              </a:lnSpc>
              <a:spcBef>
                <a:spcPct val="0"/>
              </a:spcBef>
              <a:spcAft>
                <a:spcPct val="0"/>
              </a:spcAft>
              <a:buClr>
                <a:srgbClr val="555555"/>
              </a:buClr>
              <a:defRPr/>
            </a:pPr>
            <a:endParaRPr lang="en-US" sz="4488" b="1" spc="-204" dirty="0">
              <a:solidFill>
                <a:srgbClr val="FFFFFF"/>
              </a:solidFill>
              <a:latin typeface="Helvetica Neue" panose="02000503000000020004" pitchFamily="2"/>
              <a:ea typeface="Gill Sans" charset="0"/>
              <a:cs typeface="Gill Sans" charset="0"/>
              <a:sym typeface="Gill Sans" charset="0"/>
            </a:endParaRPr>
          </a:p>
        </p:txBody>
      </p:sp>
      <p:pic>
        <p:nvPicPr>
          <p:cNvPr id="179" name="Picture 8" descr="title-page.png"/>
          <p:cNvPicPr>
            <a:picLocks noChangeAspect="1"/>
          </p:cNvPicPr>
          <p:nvPr/>
        </p:nvPicPr>
        <p:blipFill rotWithShape="1">
          <a:blip r:embed="rId3"/>
          <a:srcRect t="82682" r="36516" b="5001"/>
          <a:stretch/>
        </p:blipFill>
        <p:spPr bwMode="auto">
          <a:xfrm>
            <a:off x="7745179" y="6392862"/>
            <a:ext cx="4505149" cy="491776"/>
          </a:xfrm>
          <a:prstGeom prst="rect">
            <a:avLst/>
          </a:prstGeom>
          <a:noFill/>
          <a:ln w="9525">
            <a:noFill/>
            <a:miter lim="800000"/>
            <a:headEnd/>
            <a:tailEnd/>
          </a:ln>
        </p:spPr>
      </p:pic>
    </p:spTree>
    <p:extLst>
      <p:ext uri="{BB962C8B-B14F-4D97-AF65-F5344CB8AC3E}">
        <p14:creationId xmlns:p14="http://schemas.microsoft.com/office/powerpoint/2010/main" val="10104150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800"/>
                                        <p:tgtEl>
                                          <p:spTgt spid="9"/>
                                        </p:tgtEl>
                                      </p:cBhvr>
                                    </p:animEffect>
                                    <p:set>
                                      <p:cBhvr>
                                        <p:cTn id="7" dur="1" fill="hold">
                                          <p:stCondLst>
                                            <p:cond delay="799"/>
                                          </p:stCondLst>
                                        </p:cTn>
                                        <p:tgtEl>
                                          <p:spTgt spid="9"/>
                                        </p:tgtEl>
                                        <p:attrNameLst>
                                          <p:attrName>style.visibility</p:attrName>
                                        </p:attrNameLst>
                                      </p:cBhvr>
                                      <p:to>
                                        <p:strVal val="hidden"/>
                                      </p:to>
                                    </p:set>
                                  </p:childTnLst>
                                </p:cTn>
                              </p:par>
                              <p:par>
                                <p:cTn id="8" presetID="10" presetClass="entr" presetSubtype="0" fill="hold" grpId="0" nodeType="withEffect">
                                  <p:stCondLst>
                                    <p:cond delay="50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500"/>
                                        <p:tgtEl>
                                          <p:spTgt spid="7">
                                            <p:txEl>
                                              <p:pRg st="0" end="0"/>
                                            </p:txEl>
                                          </p:spTgt>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200"/>
                                  </p:stCondLst>
                                  <p:childTnLst>
                                    <p:set>
                                      <p:cBhvr>
                                        <p:cTn id="17" dur="1" fill="hold">
                                          <p:stCondLst>
                                            <p:cond delay="0"/>
                                          </p:stCondLst>
                                        </p:cTn>
                                        <p:tgtEl>
                                          <p:spTgt spid="63"/>
                                        </p:tgtEl>
                                        <p:attrNameLst>
                                          <p:attrName>style.visibility</p:attrName>
                                        </p:attrNameLst>
                                      </p:cBhvr>
                                      <p:to>
                                        <p:strVal val="visible"/>
                                      </p:to>
                                    </p:set>
                                    <p:anim calcmode="lin" valueType="num">
                                      <p:cBhvr>
                                        <p:cTn id="18" dur="500" fill="hold"/>
                                        <p:tgtEl>
                                          <p:spTgt spid="63"/>
                                        </p:tgtEl>
                                        <p:attrNameLst>
                                          <p:attrName>ppt_w</p:attrName>
                                        </p:attrNameLst>
                                      </p:cBhvr>
                                      <p:tavLst>
                                        <p:tav tm="0">
                                          <p:val>
                                            <p:fltVal val="0"/>
                                          </p:val>
                                        </p:tav>
                                        <p:tav tm="100000">
                                          <p:val>
                                            <p:strVal val="#ppt_w"/>
                                          </p:val>
                                        </p:tav>
                                      </p:tavLst>
                                    </p:anim>
                                    <p:anim calcmode="lin" valueType="num">
                                      <p:cBhvr>
                                        <p:cTn id="19" dur="500" fill="hold"/>
                                        <p:tgtEl>
                                          <p:spTgt spid="63"/>
                                        </p:tgtEl>
                                        <p:attrNameLst>
                                          <p:attrName>ppt_h</p:attrName>
                                        </p:attrNameLst>
                                      </p:cBhvr>
                                      <p:tavLst>
                                        <p:tav tm="0">
                                          <p:val>
                                            <p:fltVal val="0"/>
                                          </p:val>
                                        </p:tav>
                                        <p:tav tm="100000">
                                          <p:val>
                                            <p:strVal val="#ppt_h"/>
                                          </p:val>
                                        </p:tav>
                                      </p:tavLst>
                                    </p:anim>
                                    <p:animEffect transition="in" filter="fade">
                                      <p:cBhvr>
                                        <p:cTn id="20" dur="500"/>
                                        <p:tgtEl>
                                          <p:spTgt spid="63"/>
                                        </p:tgtEl>
                                      </p:cBhvr>
                                    </p:animEffect>
                                  </p:childTnLst>
                                </p:cTn>
                              </p:par>
                              <p:par>
                                <p:cTn id="21" presetID="53" presetClass="entr" presetSubtype="16" fill="hold" nodeType="withEffect">
                                  <p:stCondLst>
                                    <p:cond delay="700"/>
                                  </p:stCondLst>
                                  <p:childTnLst>
                                    <p:set>
                                      <p:cBhvr>
                                        <p:cTn id="22" dur="1" fill="hold">
                                          <p:stCondLst>
                                            <p:cond delay="0"/>
                                          </p:stCondLst>
                                        </p:cTn>
                                        <p:tgtEl>
                                          <p:spTgt spid="56"/>
                                        </p:tgtEl>
                                        <p:attrNameLst>
                                          <p:attrName>style.visibility</p:attrName>
                                        </p:attrNameLst>
                                      </p:cBhvr>
                                      <p:to>
                                        <p:strVal val="visible"/>
                                      </p:to>
                                    </p:set>
                                    <p:anim calcmode="lin" valueType="num">
                                      <p:cBhvr>
                                        <p:cTn id="23" dur="500" fill="hold"/>
                                        <p:tgtEl>
                                          <p:spTgt spid="56"/>
                                        </p:tgtEl>
                                        <p:attrNameLst>
                                          <p:attrName>ppt_w</p:attrName>
                                        </p:attrNameLst>
                                      </p:cBhvr>
                                      <p:tavLst>
                                        <p:tav tm="0">
                                          <p:val>
                                            <p:fltVal val="0"/>
                                          </p:val>
                                        </p:tav>
                                        <p:tav tm="100000">
                                          <p:val>
                                            <p:strVal val="#ppt_w"/>
                                          </p:val>
                                        </p:tav>
                                      </p:tavLst>
                                    </p:anim>
                                    <p:anim calcmode="lin" valueType="num">
                                      <p:cBhvr>
                                        <p:cTn id="24" dur="500" fill="hold"/>
                                        <p:tgtEl>
                                          <p:spTgt spid="56"/>
                                        </p:tgtEl>
                                        <p:attrNameLst>
                                          <p:attrName>ppt_h</p:attrName>
                                        </p:attrNameLst>
                                      </p:cBhvr>
                                      <p:tavLst>
                                        <p:tav tm="0">
                                          <p:val>
                                            <p:fltVal val="0"/>
                                          </p:val>
                                        </p:tav>
                                        <p:tav tm="100000">
                                          <p:val>
                                            <p:strVal val="#ppt_h"/>
                                          </p:val>
                                        </p:tav>
                                      </p:tavLst>
                                    </p:anim>
                                    <p:animEffect transition="in" filter="fade">
                                      <p:cBhvr>
                                        <p:cTn id="25" dur="500"/>
                                        <p:tgtEl>
                                          <p:spTgt spid="56"/>
                                        </p:tgtEl>
                                      </p:cBhvr>
                                    </p:animEffect>
                                  </p:childTnLst>
                                </p:cTn>
                              </p:par>
                              <p:par>
                                <p:cTn id="26" presetID="53" presetClass="entr" presetSubtype="16" fill="hold" nodeType="withEffect">
                                  <p:stCondLst>
                                    <p:cond delay="100"/>
                                  </p:stCondLst>
                                  <p:childTnLst>
                                    <p:set>
                                      <p:cBhvr>
                                        <p:cTn id="27" dur="1" fill="hold">
                                          <p:stCondLst>
                                            <p:cond delay="0"/>
                                          </p:stCondLst>
                                        </p:cTn>
                                        <p:tgtEl>
                                          <p:spTgt spid="59"/>
                                        </p:tgtEl>
                                        <p:attrNameLst>
                                          <p:attrName>style.visibility</p:attrName>
                                        </p:attrNameLst>
                                      </p:cBhvr>
                                      <p:to>
                                        <p:strVal val="visible"/>
                                      </p:to>
                                    </p:set>
                                    <p:anim calcmode="lin" valueType="num">
                                      <p:cBhvr>
                                        <p:cTn id="28" dur="500" fill="hold"/>
                                        <p:tgtEl>
                                          <p:spTgt spid="59"/>
                                        </p:tgtEl>
                                        <p:attrNameLst>
                                          <p:attrName>ppt_w</p:attrName>
                                        </p:attrNameLst>
                                      </p:cBhvr>
                                      <p:tavLst>
                                        <p:tav tm="0">
                                          <p:val>
                                            <p:fltVal val="0"/>
                                          </p:val>
                                        </p:tav>
                                        <p:tav tm="100000">
                                          <p:val>
                                            <p:strVal val="#ppt_w"/>
                                          </p:val>
                                        </p:tav>
                                      </p:tavLst>
                                    </p:anim>
                                    <p:anim calcmode="lin" valueType="num">
                                      <p:cBhvr>
                                        <p:cTn id="29" dur="500" fill="hold"/>
                                        <p:tgtEl>
                                          <p:spTgt spid="59"/>
                                        </p:tgtEl>
                                        <p:attrNameLst>
                                          <p:attrName>ppt_h</p:attrName>
                                        </p:attrNameLst>
                                      </p:cBhvr>
                                      <p:tavLst>
                                        <p:tav tm="0">
                                          <p:val>
                                            <p:fltVal val="0"/>
                                          </p:val>
                                        </p:tav>
                                        <p:tav tm="100000">
                                          <p:val>
                                            <p:strVal val="#ppt_h"/>
                                          </p:val>
                                        </p:tav>
                                      </p:tavLst>
                                    </p:anim>
                                    <p:animEffect transition="in" filter="fade">
                                      <p:cBhvr>
                                        <p:cTn id="30" dur="500"/>
                                        <p:tgtEl>
                                          <p:spTgt spid="59"/>
                                        </p:tgtEl>
                                      </p:cBhvr>
                                    </p:animEffect>
                                  </p:childTnLst>
                                </p:cTn>
                              </p:par>
                              <p:par>
                                <p:cTn id="31" presetID="53" presetClass="entr" presetSubtype="16" fill="hold" nodeType="withEffect">
                                  <p:stCondLst>
                                    <p:cond delay="70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53" presetClass="entr" presetSubtype="16" fill="hold" nodeType="withEffect">
                                  <p:stCondLst>
                                    <p:cond delay="1000"/>
                                  </p:stCondLst>
                                  <p:childTnLst>
                                    <p:set>
                                      <p:cBhvr>
                                        <p:cTn id="37" dur="1" fill="hold">
                                          <p:stCondLst>
                                            <p:cond delay="0"/>
                                          </p:stCondLst>
                                        </p:cTn>
                                        <p:tgtEl>
                                          <p:spTgt spid="57"/>
                                        </p:tgtEl>
                                        <p:attrNameLst>
                                          <p:attrName>style.visibility</p:attrName>
                                        </p:attrNameLst>
                                      </p:cBhvr>
                                      <p:to>
                                        <p:strVal val="visible"/>
                                      </p:to>
                                    </p:set>
                                    <p:anim calcmode="lin" valueType="num">
                                      <p:cBhvr>
                                        <p:cTn id="38" dur="500" fill="hold"/>
                                        <p:tgtEl>
                                          <p:spTgt spid="57"/>
                                        </p:tgtEl>
                                        <p:attrNameLst>
                                          <p:attrName>ppt_w</p:attrName>
                                        </p:attrNameLst>
                                      </p:cBhvr>
                                      <p:tavLst>
                                        <p:tav tm="0">
                                          <p:val>
                                            <p:fltVal val="0"/>
                                          </p:val>
                                        </p:tav>
                                        <p:tav tm="100000">
                                          <p:val>
                                            <p:strVal val="#ppt_w"/>
                                          </p:val>
                                        </p:tav>
                                      </p:tavLst>
                                    </p:anim>
                                    <p:anim calcmode="lin" valueType="num">
                                      <p:cBhvr>
                                        <p:cTn id="39" dur="500" fill="hold"/>
                                        <p:tgtEl>
                                          <p:spTgt spid="57"/>
                                        </p:tgtEl>
                                        <p:attrNameLst>
                                          <p:attrName>ppt_h</p:attrName>
                                        </p:attrNameLst>
                                      </p:cBhvr>
                                      <p:tavLst>
                                        <p:tav tm="0">
                                          <p:val>
                                            <p:fltVal val="0"/>
                                          </p:val>
                                        </p:tav>
                                        <p:tav tm="100000">
                                          <p:val>
                                            <p:strVal val="#ppt_h"/>
                                          </p:val>
                                        </p:tav>
                                      </p:tavLst>
                                    </p:anim>
                                    <p:animEffect transition="in" filter="fade">
                                      <p:cBhvr>
                                        <p:cTn id="40" dur="500"/>
                                        <p:tgtEl>
                                          <p:spTgt spid="57"/>
                                        </p:tgtEl>
                                      </p:cBhvr>
                                    </p:animEffect>
                                  </p:childTnLst>
                                </p:cTn>
                              </p:par>
                              <p:par>
                                <p:cTn id="41" presetID="53" presetClass="entr" presetSubtype="16" fill="hold" nodeType="withEffect">
                                  <p:stCondLst>
                                    <p:cond delay="300"/>
                                  </p:stCondLst>
                                  <p:childTnLst>
                                    <p:set>
                                      <p:cBhvr>
                                        <p:cTn id="42" dur="1" fill="hold">
                                          <p:stCondLst>
                                            <p:cond delay="0"/>
                                          </p:stCondLst>
                                        </p:cTn>
                                        <p:tgtEl>
                                          <p:spTgt spid="53"/>
                                        </p:tgtEl>
                                        <p:attrNameLst>
                                          <p:attrName>style.visibility</p:attrName>
                                        </p:attrNameLst>
                                      </p:cBhvr>
                                      <p:to>
                                        <p:strVal val="visible"/>
                                      </p:to>
                                    </p:set>
                                    <p:anim calcmode="lin" valueType="num">
                                      <p:cBhvr>
                                        <p:cTn id="43" dur="500" fill="hold"/>
                                        <p:tgtEl>
                                          <p:spTgt spid="53"/>
                                        </p:tgtEl>
                                        <p:attrNameLst>
                                          <p:attrName>ppt_w</p:attrName>
                                        </p:attrNameLst>
                                      </p:cBhvr>
                                      <p:tavLst>
                                        <p:tav tm="0">
                                          <p:val>
                                            <p:fltVal val="0"/>
                                          </p:val>
                                        </p:tav>
                                        <p:tav tm="100000">
                                          <p:val>
                                            <p:strVal val="#ppt_w"/>
                                          </p:val>
                                        </p:tav>
                                      </p:tavLst>
                                    </p:anim>
                                    <p:anim calcmode="lin" valueType="num">
                                      <p:cBhvr>
                                        <p:cTn id="44" dur="500" fill="hold"/>
                                        <p:tgtEl>
                                          <p:spTgt spid="53"/>
                                        </p:tgtEl>
                                        <p:attrNameLst>
                                          <p:attrName>ppt_h</p:attrName>
                                        </p:attrNameLst>
                                      </p:cBhvr>
                                      <p:tavLst>
                                        <p:tav tm="0">
                                          <p:val>
                                            <p:fltVal val="0"/>
                                          </p:val>
                                        </p:tav>
                                        <p:tav tm="100000">
                                          <p:val>
                                            <p:strVal val="#ppt_h"/>
                                          </p:val>
                                        </p:tav>
                                      </p:tavLst>
                                    </p:anim>
                                    <p:animEffect transition="in" filter="fade">
                                      <p:cBhvr>
                                        <p:cTn id="45" dur="500"/>
                                        <p:tgtEl>
                                          <p:spTgt spid="53"/>
                                        </p:tgtEl>
                                      </p:cBhvr>
                                    </p:animEffect>
                                  </p:childTnLst>
                                </p:cTn>
                              </p:par>
                              <p:par>
                                <p:cTn id="46" presetID="53" presetClass="entr" presetSubtype="16" fill="hold" nodeType="withEffect">
                                  <p:stCondLst>
                                    <p:cond delay="100"/>
                                  </p:stCondLst>
                                  <p:childTnLst>
                                    <p:set>
                                      <p:cBhvr>
                                        <p:cTn id="47" dur="1" fill="hold">
                                          <p:stCondLst>
                                            <p:cond delay="0"/>
                                          </p:stCondLst>
                                        </p:cTn>
                                        <p:tgtEl>
                                          <p:spTgt spid="3"/>
                                        </p:tgtEl>
                                        <p:attrNameLst>
                                          <p:attrName>style.visibility</p:attrName>
                                        </p:attrNameLst>
                                      </p:cBhvr>
                                      <p:to>
                                        <p:strVal val="visible"/>
                                      </p:to>
                                    </p:set>
                                    <p:anim calcmode="lin" valueType="num">
                                      <p:cBhvr>
                                        <p:cTn id="48" dur="500" fill="hold"/>
                                        <p:tgtEl>
                                          <p:spTgt spid="3"/>
                                        </p:tgtEl>
                                        <p:attrNameLst>
                                          <p:attrName>ppt_w</p:attrName>
                                        </p:attrNameLst>
                                      </p:cBhvr>
                                      <p:tavLst>
                                        <p:tav tm="0">
                                          <p:val>
                                            <p:fltVal val="0"/>
                                          </p:val>
                                        </p:tav>
                                        <p:tav tm="100000">
                                          <p:val>
                                            <p:strVal val="#ppt_w"/>
                                          </p:val>
                                        </p:tav>
                                      </p:tavLst>
                                    </p:anim>
                                    <p:anim calcmode="lin" valueType="num">
                                      <p:cBhvr>
                                        <p:cTn id="49" dur="500" fill="hold"/>
                                        <p:tgtEl>
                                          <p:spTgt spid="3"/>
                                        </p:tgtEl>
                                        <p:attrNameLst>
                                          <p:attrName>ppt_h</p:attrName>
                                        </p:attrNameLst>
                                      </p:cBhvr>
                                      <p:tavLst>
                                        <p:tav tm="0">
                                          <p:val>
                                            <p:fltVal val="0"/>
                                          </p:val>
                                        </p:tav>
                                        <p:tav tm="100000">
                                          <p:val>
                                            <p:strVal val="#ppt_h"/>
                                          </p:val>
                                        </p:tav>
                                      </p:tavLst>
                                    </p:anim>
                                    <p:animEffect transition="in" filter="fade">
                                      <p:cBhvr>
                                        <p:cTn id="50" dur="500"/>
                                        <p:tgtEl>
                                          <p:spTgt spid="3"/>
                                        </p:tgtEl>
                                      </p:cBhvr>
                                    </p:animEffect>
                                  </p:childTnLst>
                                </p:cTn>
                              </p:par>
                              <p:par>
                                <p:cTn id="51" presetID="53" presetClass="entr" presetSubtype="16" fill="hold" nodeType="withEffect">
                                  <p:stCondLst>
                                    <p:cond delay="20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Effect transition="in" filter="fade">
                                      <p:cBhvr>
                                        <p:cTn id="55" dur="500"/>
                                        <p:tgtEl>
                                          <p:spTgt spid="15"/>
                                        </p:tgtEl>
                                      </p:cBhvr>
                                    </p:animEffect>
                                  </p:childTnLst>
                                </p:cTn>
                              </p:par>
                              <p:par>
                                <p:cTn id="56" presetID="53" presetClass="entr" presetSubtype="16" fill="hold" nodeType="withEffect">
                                  <p:stCondLst>
                                    <p:cond delay="600"/>
                                  </p:stCondLst>
                                  <p:childTnLst>
                                    <p:set>
                                      <p:cBhvr>
                                        <p:cTn id="57" dur="1" fill="hold">
                                          <p:stCondLst>
                                            <p:cond delay="0"/>
                                          </p:stCondLst>
                                        </p:cTn>
                                        <p:tgtEl>
                                          <p:spTgt spid="52"/>
                                        </p:tgtEl>
                                        <p:attrNameLst>
                                          <p:attrName>style.visibility</p:attrName>
                                        </p:attrNameLst>
                                      </p:cBhvr>
                                      <p:to>
                                        <p:strVal val="visible"/>
                                      </p:to>
                                    </p:set>
                                    <p:anim calcmode="lin" valueType="num">
                                      <p:cBhvr>
                                        <p:cTn id="58" dur="500" fill="hold"/>
                                        <p:tgtEl>
                                          <p:spTgt spid="52"/>
                                        </p:tgtEl>
                                        <p:attrNameLst>
                                          <p:attrName>ppt_w</p:attrName>
                                        </p:attrNameLst>
                                      </p:cBhvr>
                                      <p:tavLst>
                                        <p:tav tm="0">
                                          <p:val>
                                            <p:fltVal val="0"/>
                                          </p:val>
                                        </p:tav>
                                        <p:tav tm="100000">
                                          <p:val>
                                            <p:strVal val="#ppt_w"/>
                                          </p:val>
                                        </p:tav>
                                      </p:tavLst>
                                    </p:anim>
                                    <p:anim calcmode="lin" valueType="num">
                                      <p:cBhvr>
                                        <p:cTn id="59" dur="500" fill="hold"/>
                                        <p:tgtEl>
                                          <p:spTgt spid="52"/>
                                        </p:tgtEl>
                                        <p:attrNameLst>
                                          <p:attrName>ppt_h</p:attrName>
                                        </p:attrNameLst>
                                      </p:cBhvr>
                                      <p:tavLst>
                                        <p:tav tm="0">
                                          <p:val>
                                            <p:fltVal val="0"/>
                                          </p:val>
                                        </p:tav>
                                        <p:tav tm="100000">
                                          <p:val>
                                            <p:strVal val="#ppt_h"/>
                                          </p:val>
                                        </p:tav>
                                      </p:tavLst>
                                    </p:anim>
                                    <p:animEffect transition="in" filter="fade">
                                      <p:cBhvr>
                                        <p:cTn id="60" dur="500"/>
                                        <p:tgtEl>
                                          <p:spTgt spid="52"/>
                                        </p:tgtEl>
                                      </p:cBhvr>
                                    </p:animEffect>
                                  </p:childTnLst>
                                </p:cTn>
                              </p:par>
                              <p:par>
                                <p:cTn id="61" presetID="53" presetClass="entr" presetSubtype="16" fill="hold" nodeType="withEffect">
                                  <p:stCondLst>
                                    <p:cond delay="200"/>
                                  </p:stCondLst>
                                  <p:childTnLst>
                                    <p:set>
                                      <p:cBhvr>
                                        <p:cTn id="62" dur="1" fill="hold">
                                          <p:stCondLst>
                                            <p:cond delay="0"/>
                                          </p:stCondLst>
                                        </p:cTn>
                                        <p:tgtEl>
                                          <p:spTgt spid="64"/>
                                        </p:tgtEl>
                                        <p:attrNameLst>
                                          <p:attrName>style.visibility</p:attrName>
                                        </p:attrNameLst>
                                      </p:cBhvr>
                                      <p:to>
                                        <p:strVal val="visible"/>
                                      </p:to>
                                    </p:set>
                                    <p:anim calcmode="lin" valueType="num">
                                      <p:cBhvr>
                                        <p:cTn id="63" dur="500" fill="hold"/>
                                        <p:tgtEl>
                                          <p:spTgt spid="64"/>
                                        </p:tgtEl>
                                        <p:attrNameLst>
                                          <p:attrName>ppt_w</p:attrName>
                                        </p:attrNameLst>
                                      </p:cBhvr>
                                      <p:tavLst>
                                        <p:tav tm="0">
                                          <p:val>
                                            <p:fltVal val="0"/>
                                          </p:val>
                                        </p:tav>
                                        <p:tav tm="100000">
                                          <p:val>
                                            <p:strVal val="#ppt_w"/>
                                          </p:val>
                                        </p:tav>
                                      </p:tavLst>
                                    </p:anim>
                                    <p:anim calcmode="lin" valueType="num">
                                      <p:cBhvr>
                                        <p:cTn id="64" dur="500" fill="hold"/>
                                        <p:tgtEl>
                                          <p:spTgt spid="64"/>
                                        </p:tgtEl>
                                        <p:attrNameLst>
                                          <p:attrName>ppt_h</p:attrName>
                                        </p:attrNameLst>
                                      </p:cBhvr>
                                      <p:tavLst>
                                        <p:tav tm="0">
                                          <p:val>
                                            <p:fltVal val="0"/>
                                          </p:val>
                                        </p:tav>
                                        <p:tav tm="100000">
                                          <p:val>
                                            <p:strVal val="#ppt_h"/>
                                          </p:val>
                                        </p:tav>
                                      </p:tavLst>
                                    </p:anim>
                                    <p:animEffect transition="in" filter="fade">
                                      <p:cBhvr>
                                        <p:cTn id="65" dur="500"/>
                                        <p:tgtEl>
                                          <p:spTgt spid="64"/>
                                        </p:tgtEl>
                                      </p:cBhvr>
                                    </p:animEffect>
                                  </p:childTnLst>
                                </p:cTn>
                              </p:par>
                              <p:par>
                                <p:cTn id="66" presetID="53" presetClass="entr" presetSubtype="16" fill="hold" nodeType="withEffect">
                                  <p:stCondLst>
                                    <p:cond delay="600"/>
                                  </p:stCondLst>
                                  <p:childTnLst>
                                    <p:set>
                                      <p:cBhvr>
                                        <p:cTn id="67" dur="1" fill="hold">
                                          <p:stCondLst>
                                            <p:cond delay="0"/>
                                          </p:stCondLst>
                                        </p:cTn>
                                        <p:tgtEl>
                                          <p:spTgt spid="58"/>
                                        </p:tgtEl>
                                        <p:attrNameLst>
                                          <p:attrName>style.visibility</p:attrName>
                                        </p:attrNameLst>
                                      </p:cBhvr>
                                      <p:to>
                                        <p:strVal val="visible"/>
                                      </p:to>
                                    </p:set>
                                    <p:anim calcmode="lin" valueType="num">
                                      <p:cBhvr>
                                        <p:cTn id="68" dur="500" fill="hold"/>
                                        <p:tgtEl>
                                          <p:spTgt spid="58"/>
                                        </p:tgtEl>
                                        <p:attrNameLst>
                                          <p:attrName>ppt_w</p:attrName>
                                        </p:attrNameLst>
                                      </p:cBhvr>
                                      <p:tavLst>
                                        <p:tav tm="0">
                                          <p:val>
                                            <p:fltVal val="0"/>
                                          </p:val>
                                        </p:tav>
                                        <p:tav tm="100000">
                                          <p:val>
                                            <p:strVal val="#ppt_w"/>
                                          </p:val>
                                        </p:tav>
                                      </p:tavLst>
                                    </p:anim>
                                    <p:anim calcmode="lin" valueType="num">
                                      <p:cBhvr>
                                        <p:cTn id="69" dur="500" fill="hold"/>
                                        <p:tgtEl>
                                          <p:spTgt spid="58"/>
                                        </p:tgtEl>
                                        <p:attrNameLst>
                                          <p:attrName>ppt_h</p:attrName>
                                        </p:attrNameLst>
                                      </p:cBhvr>
                                      <p:tavLst>
                                        <p:tav tm="0">
                                          <p:val>
                                            <p:fltVal val="0"/>
                                          </p:val>
                                        </p:tav>
                                        <p:tav tm="100000">
                                          <p:val>
                                            <p:strVal val="#ppt_h"/>
                                          </p:val>
                                        </p:tav>
                                      </p:tavLst>
                                    </p:anim>
                                    <p:animEffect transition="in" filter="fade">
                                      <p:cBhvr>
                                        <p:cTn id="70" dur="500"/>
                                        <p:tgtEl>
                                          <p:spTgt spid="58"/>
                                        </p:tgtEl>
                                      </p:cBhvr>
                                    </p:animEffect>
                                  </p:childTnLst>
                                </p:cTn>
                              </p:par>
                              <p:par>
                                <p:cTn id="71" presetID="53" presetClass="entr" presetSubtype="16" fill="hold" nodeType="withEffect">
                                  <p:stCondLst>
                                    <p:cond delay="200"/>
                                  </p:stCondLst>
                                  <p:childTnLst>
                                    <p:set>
                                      <p:cBhvr>
                                        <p:cTn id="72" dur="1" fill="hold">
                                          <p:stCondLst>
                                            <p:cond delay="0"/>
                                          </p:stCondLst>
                                        </p:cTn>
                                        <p:tgtEl>
                                          <p:spTgt spid="55"/>
                                        </p:tgtEl>
                                        <p:attrNameLst>
                                          <p:attrName>style.visibility</p:attrName>
                                        </p:attrNameLst>
                                      </p:cBhvr>
                                      <p:to>
                                        <p:strVal val="visible"/>
                                      </p:to>
                                    </p:set>
                                    <p:anim calcmode="lin" valueType="num">
                                      <p:cBhvr>
                                        <p:cTn id="73" dur="500" fill="hold"/>
                                        <p:tgtEl>
                                          <p:spTgt spid="55"/>
                                        </p:tgtEl>
                                        <p:attrNameLst>
                                          <p:attrName>ppt_w</p:attrName>
                                        </p:attrNameLst>
                                      </p:cBhvr>
                                      <p:tavLst>
                                        <p:tav tm="0">
                                          <p:val>
                                            <p:fltVal val="0"/>
                                          </p:val>
                                        </p:tav>
                                        <p:tav tm="100000">
                                          <p:val>
                                            <p:strVal val="#ppt_w"/>
                                          </p:val>
                                        </p:tav>
                                      </p:tavLst>
                                    </p:anim>
                                    <p:anim calcmode="lin" valueType="num">
                                      <p:cBhvr>
                                        <p:cTn id="74" dur="500" fill="hold"/>
                                        <p:tgtEl>
                                          <p:spTgt spid="55"/>
                                        </p:tgtEl>
                                        <p:attrNameLst>
                                          <p:attrName>ppt_h</p:attrName>
                                        </p:attrNameLst>
                                      </p:cBhvr>
                                      <p:tavLst>
                                        <p:tav tm="0">
                                          <p:val>
                                            <p:fltVal val="0"/>
                                          </p:val>
                                        </p:tav>
                                        <p:tav tm="100000">
                                          <p:val>
                                            <p:strVal val="#ppt_h"/>
                                          </p:val>
                                        </p:tav>
                                      </p:tavLst>
                                    </p:anim>
                                    <p:animEffect transition="in" filter="fade">
                                      <p:cBhvr>
                                        <p:cTn id="75" dur="500"/>
                                        <p:tgtEl>
                                          <p:spTgt spid="55"/>
                                        </p:tgtEl>
                                      </p:cBhvr>
                                    </p:animEffect>
                                  </p:childTnLst>
                                </p:cTn>
                              </p:par>
                              <p:par>
                                <p:cTn id="76" presetID="53" presetClass="entr" presetSubtype="16" fill="hold" nodeType="withEffect">
                                  <p:stCondLst>
                                    <p:cond delay="500"/>
                                  </p:stCondLst>
                                  <p:childTnLst>
                                    <p:set>
                                      <p:cBhvr>
                                        <p:cTn id="77" dur="1" fill="hold">
                                          <p:stCondLst>
                                            <p:cond delay="0"/>
                                          </p:stCondLst>
                                        </p:cTn>
                                        <p:tgtEl>
                                          <p:spTgt spid="6"/>
                                        </p:tgtEl>
                                        <p:attrNameLst>
                                          <p:attrName>style.visibility</p:attrName>
                                        </p:attrNameLst>
                                      </p:cBhvr>
                                      <p:to>
                                        <p:strVal val="visible"/>
                                      </p:to>
                                    </p:set>
                                    <p:anim calcmode="lin" valueType="num">
                                      <p:cBhvr>
                                        <p:cTn id="78" dur="500" fill="hold"/>
                                        <p:tgtEl>
                                          <p:spTgt spid="6"/>
                                        </p:tgtEl>
                                        <p:attrNameLst>
                                          <p:attrName>ppt_w</p:attrName>
                                        </p:attrNameLst>
                                      </p:cBhvr>
                                      <p:tavLst>
                                        <p:tav tm="0">
                                          <p:val>
                                            <p:fltVal val="0"/>
                                          </p:val>
                                        </p:tav>
                                        <p:tav tm="100000">
                                          <p:val>
                                            <p:strVal val="#ppt_w"/>
                                          </p:val>
                                        </p:tav>
                                      </p:tavLst>
                                    </p:anim>
                                    <p:anim calcmode="lin" valueType="num">
                                      <p:cBhvr>
                                        <p:cTn id="79" dur="500" fill="hold"/>
                                        <p:tgtEl>
                                          <p:spTgt spid="6"/>
                                        </p:tgtEl>
                                        <p:attrNameLst>
                                          <p:attrName>ppt_h</p:attrName>
                                        </p:attrNameLst>
                                      </p:cBhvr>
                                      <p:tavLst>
                                        <p:tav tm="0">
                                          <p:val>
                                            <p:fltVal val="0"/>
                                          </p:val>
                                        </p:tav>
                                        <p:tav tm="100000">
                                          <p:val>
                                            <p:strVal val="#ppt_h"/>
                                          </p:val>
                                        </p:tav>
                                      </p:tavLst>
                                    </p:anim>
                                    <p:animEffect transition="in" filter="fade">
                                      <p:cBhvr>
                                        <p:cTn id="80" dur="500"/>
                                        <p:tgtEl>
                                          <p:spTgt spid="6"/>
                                        </p:tgtEl>
                                      </p:cBhvr>
                                    </p:animEffect>
                                  </p:childTnLst>
                                </p:cTn>
                              </p:par>
                              <p:par>
                                <p:cTn id="81" presetID="53" presetClass="entr" presetSubtype="16" fill="hold" nodeType="withEffect">
                                  <p:stCondLst>
                                    <p:cond delay="100"/>
                                  </p:stCondLst>
                                  <p:childTnLst>
                                    <p:set>
                                      <p:cBhvr>
                                        <p:cTn id="82" dur="1" fill="hold">
                                          <p:stCondLst>
                                            <p:cond delay="0"/>
                                          </p:stCondLst>
                                        </p:cTn>
                                        <p:tgtEl>
                                          <p:spTgt spid="54"/>
                                        </p:tgtEl>
                                        <p:attrNameLst>
                                          <p:attrName>style.visibility</p:attrName>
                                        </p:attrNameLst>
                                      </p:cBhvr>
                                      <p:to>
                                        <p:strVal val="visible"/>
                                      </p:to>
                                    </p:set>
                                    <p:anim calcmode="lin" valueType="num">
                                      <p:cBhvr>
                                        <p:cTn id="83" dur="500" fill="hold"/>
                                        <p:tgtEl>
                                          <p:spTgt spid="54"/>
                                        </p:tgtEl>
                                        <p:attrNameLst>
                                          <p:attrName>ppt_w</p:attrName>
                                        </p:attrNameLst>
                                      </p:cBhvr>
                                      <p:tavLst>
                                        <p:tav tm="0">
                                          <p:val>
                                            <p:fltVal val="0"/>
                                          </p:val>
                                        </p:tav>
                                        <p:tav tm="100000">
                                          <p:val>
                                            <p:strVal val="#ppt_w"/>
                                          </p:val>
                                        </p:tav>
                                      </p:tavLst>
                                    </p:anim>
                                    <p:anim calcmode="lin" valueType="num">
                                      <p:cBhvr>
                                        <p:cTn id="84" dur="500" fill="hold"/>
                                        <p:tgtEl>
                                          <p:spTgt spid="54"/>
                                        </p:tgtEl>
                                        <p:attrNameLst>
                                          <p:attrName>ppt_h</p:attrName>
                                        </p:attrNameLst>
                                      </p:cBhvr>
                                      <p:tavLst>
                                        <p:tav tm="0">
                                          <p:val>
                                            <p:fltVal val="0"/>
                                          </p:val>
                                        </p:tav>
                                        <p:tav tm="100000">
                                          <p:val>
                                            <p:strVal val="#ppt_h"/>
                                          </p:val>
                                        </p:tav>
                                      </p:tavLst>
                                    </p:anim>
                                    <p:animEffect transition="in" filter="fade">
                                      <p:cBhvr>
                                        <p:cTn id="85" dur="500"/>
                                        <p:tgtEl>
                                          <p:spTgt spid="54"/>
                                        </p:tgtEl>
                                      </p:cBhvr>
                                    </p:animEffect>
                                  </p:childTnLst>
                                </p:cTn>
                              </p:par>
                              <p:par>
                                <p:cTn id="86" presetID="53" presetClass="entr" presetSubtype="16" fill="hold" nodeType="withEffect">
                                  <p:stCondLst>
                                    <p:cond delay="500"/>
                                  </p:stCondLst>
                                  <p:childTnLst>
                                    <p:set>
                                      <p:cBhvr>
                                        <p:cTn id="87" dur="1" fill="hold">
                                          <p:stCondLst>
                                            <p:cond delay="0"/>
                                          </p:stCondLst>
                                        </p:cTn>
                                        <p:tgtEl>
                                          <p:spTgt spid="62"/>
                                        </p:tgtEl>
                                        <p:attrNameLst>
                                          <p:attrName>style.visibility</p:attrName>
                                        </p:attrNameLst>
                                      </p:cBhvr>
                                      <p:to>
                                        <p:strVal val="visible"/>
                                      </p:to>
                                    </p:set>
                                    <p:anim calcmode="lin" valueType="num">
                                      <p:cBhvr>
                                        <p:cTn id="88" dur="500" fill="hold"/>
                                        <p:tgtEl>
                                          <p:spTgt spid="62"/>
                                        </p:tgtEl>
                                        <p:attrNameLst>
                                          <p:attrName>ppt_w</p:attrName>
                                        </p:attrNameLst>
                                      </p:cBhvr>
                                      <p:tavLst>
                                        <p:tav tm="0">
                                          <p:val>
                                            <p:fltVal val="0"/>
                                          </p:val>
                                        </p:tav>
                                        <p:tav tm="100000">
                                          <p:val>
                                            <p:strVal val="#ppt_w"/>
                                          </p:val>
                                        </p:tav>
                                      </p:tavLst>
                                    </p:anim>
                                    <p:anim calcmode="lin" valueType="num">
                                      <p:cBhvr>
                                        <p:cTn id="89" dur="500" fill="hold"/>
                                        <p:tgtEl>
                                          <p:spTgt spid="62"/>
                                        </p:tgtEl>
                                        <p:attrNameLst>
                                          <p:attrName>ppt_h</p:attrName>
                                        </p:attrNameLst>
                                      </p:cBhvr>
                                      <p:tavLst>
                                        <p:tav tm="0">
                                          <p:val>
                                            <p:fltVal val="0"/>
                                          </p:val>
                                        </p:tav>
                                        <p:tav tm="100000">
                                          <p:val>
                                            <p:strVal val="#ppt_h"/>
                                          </p:val>
                                        </p:tav>
                                      </p:tavLst>
                                    </p:anim>
                                    <p:animEffect transition="in" filter="fade">
                                      <p:cBhvr>
                                        <p:cTn id="90" dur="500"/>
                                        <p:tgtEl>
                                          <p:spTgt spid="62"/>
                                        </p:tgtEl>
                                      </p:cBhvr>
                                    </p:animEffect>
                                  </p:childTnLst>
                                </p:cTn>
                              </p:par>
                              <p:par>
                                <p:cTn id="91" presetID="10" presetClass="exit" presetSubtype="0" fill="hold" nodeType="withEffect">
                                  <p:stCondLst>
                                    <p:cond delay="500"/>
                                  </p:stCondLst>
                                  <p:childTnLst>
                                    <p:animEffect transition="out" filter="fade">
                                      <p:cBhvr>
                                        <p:cTn id="92" dur="500"/>
                                        <p:tgtEl>
                                          <p:spTgt spid="5"/>
                                        </p:tgtEl>
                                      </p:cBhvr>
                                    </p:animEffect>
                                    <p:set>
                                      <p:cBhvr>
                                        <p:cTn id="93" dur="1" fill="hold">
                                          <p:stCondLst>
                                            <p:cond delay="499"/>
                                          </p:stCondLst>
                                        </p:cTn>
                                        <p:tgtEl>
                                          <p:spTgt spid="5"/>
                                        </p:tgtEl>
                                        <p:attrNameLst>
                                          <p:attrName>style.visibility</p:attrName>
                                        </p:attrNameLst>
                                      </p:cBhvr>
                                      <p:to>
                                        <p:strVal val="hidden"/>
                                      </p:to>
                                    </p:set>
                                  </p:childTnLst>
                                </p:cTn>
                              </p:par>
                              <p:par>
                                <p:cTn id="94" presetID="10" presetClass="entr" presetSubtype="0" fill="hold" nodeType="withEffect">
                                  <p:stCondLst>
                                    <p:cond delay="500"/>
                                  </p:stCondLst>
                                  <p:childTnLst>
                                    <p:set>
                                      <p:cBhvr>
                                        <p:cTn id="95" dur="1" fill="hold">
                                          <p:stCondLst>
                                            <p:cond delay="0"/>
                                          </p:stCondLst>
                                        </p:cTn>
                                        <p:tgtEl>
                                          <p:spTgt spid="67"/>
                                        </p:tgtEl>
                                        <p:attrNameLst>
                                          <p:attrName>style.visibility</p:attrName>
                                        </p:attrNameLst>
                                      </p:cBhvr>
                                      <p:to>
                                        <p:strVal val="visible"/>
                                      </p:to>
                                    </p:set>
                                    <p:animEffect transition="in" filter="fade">
                                      <p:cBhvr>
                                        <p:cTn id="96" dur="1000"/>
                                        <p:tgtEl>
                                          <p:spTgt spid="67"/>
                                        </p:tgtEl>
                                      </p:cBhvr>
                                    </p:animEffect>
                                  </p:childTnLst>
                                </p:cTn>
                              </p:par>
                              <p:par>
                                <p:cTn id="97" presetID="53" presetClass="entr" presetSubtype="16" fill="hold" nodeType="withEffect">
                                  <p:stCondLst>
                                    <p:cond delay="100"/>
                                  </p:stCondLst>
                                  <p:childTnLst>
                                    <p:set>
                                      <p:cBhvr>
                                        <p:cTn id="98" dur="1" fill="hold">
                                          <p:stCondLst>
                                            <p:cond delay="0"/>
                                          </p:stCondLst>
                                        </p:cTn>
                                        <p:tgtEl>
                                          <p:spTgt spid="70"/>
                                        </p:tgtEl>
                                        <p:attrNameLst>
                                          <p:attrName>style.visibility</p:attrName>
                                        </p:attrNameLst>
                                      </p:cBhvr>
                                      <p:to>
                                        <p:strVal val="visible"/>
                                      </p:to>
                                    </p:set>
                                    <p:anim calcmode="lin" valueType="num">
                                      <p:cBhvr>
                                        <p:cTn id="99" dur="500" fill="hold"/>
                                        <p:tgtEl>
                                          <p:spTgt spid="70"/>
                                        </p:tgtEl>
                                        <p:attrNameLst>
                                          <p:attrName>ppt_w</p:attrName>
                                        </p:attrNameLst>
                                      </p:cBhvr>
                                      <p:tavLst>
                                        <p:tav tm="0">
                                          <p:val>
                                            <p:fltVal val="0"/>
                                          </p:val>
                                        </p:tav>
                                        <p:tav tm="100000">
                                          <p:val>
                                            <p:strVal val="#ppt_w"/>
                                          </p:val>
                                        </p:tav>
                                      </p:tavLst>
                                    </p:anim>
                                    <p:anim calcmode="lin" valueType="num">
                                      <p:cBhvr>
                                        <p:cTn id="100" dur="500" fill="hold"/>
                                        <p:tgtEl>
                                          <p:spTgt spid="70"/>
                                        </p:tgtEl>
                                        <p:attrNameLst>
                                          <p:attrName>ppt_h</p:attrName>
                                        </p:attrNameLst>
                                      </p:cBhvr>
                                      <p:tavLst>
                                        <p:tav tm="0">
                                          <p:val>
                                            <p:fltVal val="0"/>
                                          </p:val>
                                        </p:tav>
                                        <p:tav tm="100000">
                                          <p:val>
                                            <p:strVal val="#ppt_h"/>
                                          </p:val>
                                        </p:tav>
                                      </p:tavLst>
                                    </p:anim>
                                    <p:animEffect transition="in" filter="fade">
                                      <p:cBhvr>
                                        <p:cTn id="101" dur="500"/>
                                        <p:tgtEl>
                                          <p:spTgt spid="70"/>
                                        </p:tgtEl>
                                      </p:cBhvr>
                                    </p:animEffect>
                                  </p:childTnLst>
                                </p:cTn>
                              </p:par>
                              <p:par>
                                <p:cTn id="102" presetID="53" presetClass="entr" presetSubtype="16" fill="hold" nodeType="withEffect">
                                  <p:stCondLst>
                                    <p:cond delay="700"/>
                                  </p:stCondLst>
                                  <p:childTnLst>
                                    <p:set>
                                      <p:cBhvr>
                                        <p:cTn id="103" dur="1" fill="hold">
                                          <p:stCondLst>
                                            <p:cond delay="0"/>
                                          </p:stCondLst>
                                        </p:cTn>
                                        <p:tgtEl>
                                          <p:spTgt spid="73"/>
                                        </p:tgtEl>
                                        <p:attrNameLst>
                                          <p:attrName>style.visibility</p:attrName>
                                        </p:attrNameLst>
                                      </p:cBhvr>
                                      <p:to>
                                        <p:strVal val="visible"/>
                                      </p:to>
                                    </p:set>
                                    <p:anim calcmode="lin" valueType="num">
                                      <p:cBhvr>
                                        <p:cTn id="104" dur="500" fill="hold"/>
                                        <p:tgtEl>
                                          <p:spTgt spid="73"/>
                                        </p:tgtEl>
                                        <p:attrNameLst>
                                          <p:attrName>ppt_w</p:attrName>
                                        </p:attrNameLst>
                                      </p:cBhvr>
                                      <p:tavLst>
                                        <p:tav tm="0">
                                          <p:val>
                                            <p:fltVal val="0"/>
                                          </p:val>
                                        </p:tav>
                                        <p:tav tm="100000">
                                          <p:val>
                                            <p:strVal val="#ppt_w"/>
                                          </p:val>
                                        </p:tav>
                                      </p:tavLst>
                                    </p:anim>
                                    <p:anim calcmode="lin" valueType="num">
                                      <p:cBhvr>
                                        <p:cTn id="105" dur="500" fill="hold"/>
                                        <p:tgtEl>
                                          <p:spTgt spid="73"/>
                                        </p:tgtEl>
                                        <p:attrNameLst>
                                          <p:attrName>ppt_h</p:attrName>
                                        </p:attrNameLst>
                                      </p:cBhvr>
                                      <p:tavLst>
                                        <p:tav tm="0">
                                          <p:val>
                                            <p:fltVal val="0"/>
                                          </p:val>
                                        </p:tav>
                                        <p:tav tm="100000">
                                          <p:val>
                                            <p:strVal val="#ppt_h"/>
                                          </p:val>
                                        </p:tav>
                                      </p:tavLst>
                                    </p:anim>
                                    <p:animEffect transition="in" filter="fade">
                                      <p:cBhvr>
                                        <p:cTn id="106" dur="500"/>
                                        <p:tgtEl>
                                          <p:spTgt spid="73"/>
                                        </p:tgtEl>
                                      </p:cBhvr>
                                    </p:animEffect>
                                  </p:childTnLst>
                                </p:cTn>
                              </p:par>
                              <p:par>
                                <p:cTn id="107" presetID="53" presetClass="entr" presetSubtype="16" fill="hold" nodeType="withEffect">
                                  <p:stCondLst>
                                    <p:cond delay="700"/>
                                  </p:stCondLst>
                                  <p:childTnLst>
                                    <p:set>
                                      <p:cBhvr>
                                        <p:cTn id="108" dur="1" fill="hold">
                                          <p:stCondLst>
                                            <p:cond delay="0"/>
                                          </p:stCondLst>
                                        </p:cTn>
                                        <p:tgtEl>
                                          <p:spTgt spid="84"/>
                                        </p:tgtEl>
                                        <p:attrNameLst>
                                          <p:attrName>style.visibility</p:attrName>
                                        </p:attrNameLst>
                                      </p:cBhvr>
                                      <p:to>
                                        <p:strVal val="visible"/>
                                      </p:to>
                                    </p:set>
                                    <p:anim calcmode="lin" valueType="num">
                                      <p:cBhvr>
                                        <p:cTn id="109" dur="500" fill="hold"/>
                                        <p:tgtEl>
                                          <p:spTgt spid="84"/>
                                        </p:tgtEl>
                                        <p:attrNameLst>
                                          <p:attrName>ppt_w</p:attrName>
                                        </p:attrNameLst>
                                      </p:cBhvr>
                                      <p:tavLst>
                                        <p:tav tm="0">
                                          <p:val>
                                            <p:fltVal val="0"/>
                                          </p:val>
                                        </p:tav>
                                        <p:tav tm="100000">
                                          <p:val>
                                            <p:strVal val="#ppt_w"/>
                                          </p:val>
                                        </p:tav>
                                      </p:tavLst>
                                    </p:anim>
                                    <p:anim calcmode="lin" valueType="num">
                                      <p:cBhvr>
                                        <p:cTn id="110" dur="500" fill="hold"/>
                                        <p:tgtEl>
                                          <p:spTgt spid="84"/>
                                        </p:tgtEl>
                                        <p:attrNameLst>
                                          <p:attrName>ppt_h</p:attrName>
                                        </p:attrNameLst>
                                      </p:cBhvr>
                                      <p:tavLst>
                                        <p:tav tm="0">
                                          <p:val>
                                            <p:fltVal val="0"/>
                                          </p:val>
                                        </p:tav>
                                        <p:tav tm="100000">
                                          <p:val>
                                            <p:strVal val="#ppt_h"/>
                                          </p:val>
                                        </p:tav>
                                      </p:tavLst>
                                    </p:anim>
                                    <p:animEffect transition="in" filter="fade">
                                      <p:cBhvr>
                                        <p:cTn id="111" dur="500"/>
                                        <p:tgtEl>
                                          <p:spTgt spid="84"/>
                                        </p:tgtEl>
                                      </p:cBhvr>
                                    </p:animEffect>
                                  </p:childTnLst>
                                </p:cTn>
                              </p:par>
                              <p:par>
                                <p:cTn id="112" presetID="53" presetClass="entr" presetSubtype="16" fill="hold" nodeType="withEffect">
                                  <p:stCondLst>
                                    <p:cond delay="300"/>
                                  </p:stCondLst>
                                  <p:childTnLst>
                                    <p:set>
                                      <p:cBhvr>
                                        <p:cTn id="113" dur="1" fill="hold">
                                          <p:stCondLst>
                                            <p:cond delay="0"/>
                                          </p:stCondLst>
                                        </p:cTn>
                                        <p:tgtEl>
                                          <p:spTgt spid="76"/>
                                        </p:tgtEl>
                                        <p:attrNameLst>
                                          <p:attrName>style.visibility</p:attrName>
                                        </p:attrNameLst>
                                      </p:cBhvr>
                                      <p:to>
                                        <p:strVal val="visible"/>
                                      </p:to>
                                    </p:set>
                                    <p:anim calcmode="lin" valueType="num">
                                      <p:cBhvr>
                                        <p:cTn id="114" dur="500" fill="hold"/>
                                        <p:tgtEl>
                                          <p:spTgt spid="76"/>
                                        </p:tgtEl>
                                        <p:attrNameLst>
                                          <p:attrName>ppt_w</p:attrName>
                                        </p:attrNameLst>
                                      </p:cBhvr>
                                      <p:tavLst>
                                        <p:tav tm="0">
                                          <p:val>
                                            <p:fltVal val="0"/>
                                          </p:val>
                                        </p:tav>
                                        <p:tav tm="100000">
                                          <p:val>
                                            <p:strVal val="#ppt_w"/>
                                          </p:val>
                                        </p:tav>
                                      </p:tavLst>
                                    </p:anim>
                                    <p:anim calcmode="lin" valueType="num">
                                      <p:cBhvr>
                                        <p:cTn id="115" dur="500" fill="hold"/>
                                        <p:tgtEl>
                                          <p:spTgt spid="76"/>
                                        </p:tgtEl>
                                        <p:attrNameLst>
                                          <p:attrName>ppt_h</p:attrName>
                                        </p:attrNameLst>
                                      </p:cBhvr>
                                      <p:tavLst>
                                        <p:tav tm="0">
                                          <p:val>
                                            <p:fltVal val="0"/>
                                          </p:val>
                                        </p:tav>
                                        <p:tav tm="100000">
                                          <p:val>
                                            <p:strVal val="#ppt_h"/>
                                          </p:val>
                                        </p:tav>
                                      </p:tavLst>
                                    </p:anim>
                                    <p:animEffect transition="in" filter="fade">
                                      <p:cBhvr>
                                        <p:cTn id="116" dur="500"/>
                                        <p:tgtEl>
                                          <p:spTgt spid="76"/>
                                        </p:tgtEl>
                                      </p:cBhvr>
                                    </p:animEffect>
                                  </p:childTnLst>
                                </p:cTn>
                              </p:par>
                              <p:par>
                                <p:cTn id="117" presetID="53" presetClass="entr" presetSubtype="16" fill="hold" nodeType="withEffect">
                                  <p:stCondLst>
                                    <p:cond delay="200"/>
                                  </p:stCondLst>
                                  <p:childTnLst>
                                    <p:set>
                                      <p:cBhvr>
                                        <p:cTn id="118" dur="1" fill="hold">
                                          <p:stCondLst>
                                            <p:cond delay="0"/>
                                          </p:stCondLst>
                                        </p:cTn>
                                        <p:tgtEl>
                                          <p:spTgt spid="79"/>
                                        </p:tgtEl>
                                        <p:attrNameLst>
                                          <p:attrName>style.visibility</p:attrName>
                                        </p:attrNameLst>
                                      </p:cBhvr>
                                      <p:to>
                                        <p:strVal val="visible"/>
                                      </p:to>
                                    </p:set>
                                    <p:anim calcmode="lin" valueType="num">
                                      <p:cBhvr>
                                        <p:cTn id="119" dur="500" fill="hold"/>
                                        <p:tgtEl>
                                          <p:spTgt spid="79"/>
                                        </p:tgtEl>
                                        <p:attrNameLst>
                                          <p:attrName>ppt_w</p:attrName>
                                        </p:attrNameLst>
                                      </p:cBhvr>
                                      <p:tavLst>
                                        <p:tav tm="0">
                                          <p:val>
                                            <p:fltVal val="0"/>
                                          </p:val>
                                        </p:tav>
                                        <p:tav tm="100000">
                                          <p:val>
                                            <p:strVal val="#ppt_w"/>
                                          </p:val>
                                        </p:tav>
                                      </p:tavLst>
                                    </p:anim>
                                    <p:anim calcmode="lin" valueType="num">
                                      <p:cBhvr>
                                        <p:cTn id="120" dur="500" fill="hold"/>
                                        <p:tgtEl>
                                          <p:spTgt spid="79"/>
                                        </p:tgtEl>
                                        <p:attrNameLst>
                                          <p:attrName>ppt_h</p:attrName>
                                        </p:attrNameLst>
                                      </p:cBhvr>
                                      <p:tavLst>
                                        <p:tav tm="0">
                                          <p:val>
                                            <p:fltVal val="0"/>
                                          </p:val>
                                        </p:tav>
                                        <p:tav tm="100000">
                                          <p:val>
                                            <p:strVal val="#ppt_h"/>
                                          </p:val>
                                        </p:tav>
                                      </p:tavLst>
                                    </p:anim>
                                    <p:animEffect transition="in" filter="fade">
                                      <p:cBhvr>
                                        <p:cTn id="121" dur="500"/>
                                        <p:tgtEl>
                                          <p:spTgt spid="79"/>
                                        </p:tgtEl>
                                      </p:cBhvr>
                                    </p:animEffect>
                                  </p:childTnLst>
                                </p:cTn>
                              </p:par>
                              <p:par>
                                <p:cTn id="122" presetID="53" presetClass="entr" presetSubtype="16" fill="hold" nodeType="withEffect">
                                  <p:stCondLst>
                                    <p:cond delay="1000"/>
                                  </p:stCondLst>
                                  <p:childTnLst>
                                    <p:set>
                                      <p:cBhvr>
                                        <p:cTn id="123" dur="1" fill="hold">
                                          <p:stCondLst>
                                            <p:cond delay="0"/>
                                          </p:stCondLst>
                                        </p:cTn>
                                        <p:tgtEl>
                                          <p:spTgt spid="82"/>
                                        </p:tgtEl>
                                        <p:attrNameLst>
                                          <p:attrName>style.visibility</p:attrName>
                                        </p:attrNameLst>
                                      </p:cBhvr>
                                      <p:to>
                                        <p:strVal val="visible"/>
                                      </p:to>
                                    </p:set>
                                    <p:anim calcmode="lin" valueType="num">
                                      <p:cBhvr>
                                        <p:cTn id="124" dur="500" fill="hold"/>
                                        <p:tgtEl>
                                          <p:spTgt spid="82"/>
                                        </p:tgtEl>
                                        <p:attrNameLst>
                                          <p:attrName>ppt_w</p:attrName>
                                        </p:attrNameLst>
                                      </p:cBhvr>
                                      <p:tavLst>
                                        <p:tav tm="0">
                                          <p:val>
                                            <p:fltVal val="0"/>
                                          </p:val>
                                        </p:tav>
                                        <p:tav tm="100000">
                                          <p:val>
                                            <p:strVal val="#ppt_w"/>
                                          </p:val>
                                        </p:tav>
                                      </p:tavLst>
                                    </p:anim>
                                    <p:anim calcmode="lin" valueType="num">
                                      <p:cBhvr>
                                        <p:cTn id="125" dur="500" fill="hold"/>
                                        <p:tgtEl>
                                          <p:spTgt spid="82"/>
                                        </p:tgtEl>
                                        <p:attrNameLst>
                                          <p:attrName>ppt_h</p:attrName>
                                        </p:attrNameLst>
                                      </p:cBhvr>
                                      <p:tavLst>
                                        <p:tav tm="0">
                                          <p:val>
                                            <p:fltVal val="0"/>
                                          </p:val>
                                        </p:tav>
                                        <p:tav tm="100000">
                                          <p:val>
                                            <p:strVal val="#ppt_h"/>
                                          </p:val>
                                        </p:tav>
                                      </p:tavLst>
                                    </p:anim>
                                    <p:animEffect transition="in" filter="fade">
                                      <p:cBhvr>
                                        <p:cTn id="126" dur="500"/>
                                        <p:tgtEl>
                                          <p:spTgt spid="82"/>
                                        </p:tgtEl>
                                      </p:cBhvr>
                                    </p:animEffect>
                                  </p:childTnLst>
                                </p:cTn>
                              </p:par>
                              <p:par>
                                <p:cTn id="127" presetID="53" presetClass="entr" presetSubtype="16" fill="hold" nodeType="withEffect">
                                  <p:stCondLst>
                                    <p:cond delay="1000"/>
                                  </p:stCondLst>
                                  <p:childTnLst>
                                    <p:set>
                                      <p:cBhvr>
                                        <p:cTn id="128" dur="1" fill="hold">
                                          <p:stCondLst>
                                            <p:cond delay="0"/>
                                          </p:stCondLst>
                                        </p:cTn>
                                        <p:tgtEl>
                                          <p:spTgt spid="83"/>
                                        </p:tgtEl>
                                        <p:attrNameLst>
                                          <p:attrName>style.visibility</p:attrName>
                                        </p:attrNameLst>
                                      </p:cBhvr>
                                      <p:to>
                                        <p:strVal val="visible"/>
                                      </p:to>
                                    </p:set>
                                    <p:anim calcmode="lin" valueType="num">
                                      <p:cBhvr>
                                        <p:cTn id="129" dur="500" fill="hold"/>
                                        <p:tgtEl>
                                          <p:spTgt spid="83"/>
                                        </p:tgtEl>
                                        <p:attrNameLst>
                                          <p:attrName>ppt_w</p:attrName>
                                        </p:attrNameLst>
                                      </p:cBhvr>
                                      <p:tavLst>
                                        <p:tav tm="0">
                                          <p:val>
                                            <p:fltVal val="0"/>
                                          </p:val>
                                        </p:tav>
                                        <p:tav tm="100000">
                                          <p:val>
                                            <p:strVal val="#ppt_w"/>
                                          </p:val>
                                        </p:tav>
                                      </p:tavLst>
                                    </p:anim>
                                    <p:anim calcmode="lin" valueType="num">
                                      <p:cBhvr>
                                        <p:cTn id="130" dur="500" fill="hold"/>
                                        <p:tgtEl>
                                          <p:spTgt spid="83"/>
                                        </p:tgtEl>
                                        <p:attrNameLst>
                                          <p:attrName>ppt_h</p:attrName>
                                        </p:attrNameLst>
                                      </p:cBhvr>
                                      <p:tavLst>
                                        <p:tav tm="0">
                                          <p:val>
                                            <p:fltVal val="0"/>
                                          </p:val>
                                        </p:tav>
                                        <p:tav tm="100000">
                                          <p:val>
                                            <p:strVal val="#ppt_h"/>
                                          </p:val>
                                        </p:tav>
                                      </p:tavLst>
                                    </p:anim>
                                    <p:animEffect transition="in" filter="fade">
                                      <p:cBhvr>
                                        <p:cTn id="131" dur="500"/>
                                        <p:tgtEl>
                                          <p:spTgt spid="83"/>
                                        </p:tgtEl>
                                      </p:cBhvr>
                                    </p:animEffect>
                                  </p:childTnLst>
                                </p:cTn>
                              </p:par>
                            </p:childTnLst>
                          </p:cTn>
                        </p:par>
                        <p:par>
                          <p:cTn id="132" fill="hold">
                            <p:stCondLst>
                              <p:cond delay="1500"/>
                            </p:stCondLst>
                            <p:childTnLst>
                              <p:par>
                                <p:cTn id="133" presetID="22" presetClass="entr" presetSubtype="8" fill="hold" grpId="0" nodeType="afterEffect">
                                  <p:stCondLst>
                                    <p:cond delay="0"/>
                                  </p:stCondLst>
                                  <p:childTnLst>
                                    <p:set>
                                      <p:cBhvr>
                                        <p:cTn id="134" dur="1" fill="hold">
                                          <p:stCondLst>
                                            <p:cond delay="0"/>
                                          </p:stCondLst>
                                        </p:cTn>
                                        <p:tgtEl>
                                          <p:spTgt spid="168"/>
                                        </p:tgtEl>
                                        <p:attrNameLst>
                                          <p:attrName>style.visibility</p:attrName>
                                        </p:attrNameLst>
                                      </p:cBhvr>
                                      <p:to>
                                        <p:strVal val="visible"/>
                                      </p:to>
                                    </p:set>
                                    <p:animEffect transition="in" filter="wipe(left)">
                                      <p:cBhvr>
                                        <p:cTn id="135" dur="500"/>
                                        <p:tgtEl>
                                          <p:spTgt spid="168"/>
                                        </p:tgtEl>
                                      </p:cBhvr>
                                    </p:animEffect>
                                  </p:childTnLst>
                                </p:cTn>
                              </p:par>
                              <p:par>
                                <p:cTn id="136" presetID="22" presetClass="entr" presetSubtype="8" fill="hold" grpId="0" nodeType="withEffect">
                                  <p:stCondLst>
                                    <p:cond delay="0"/>
                                  </p:stCondLst>
                                  <p:childTnLst>
                                    <p:set>
                                      <p:cBhvr>
                                        <p:cTn id="137" dur="1" fill="hold">
                                          <p:stCondLst>
                                            <p:cond delay="0"/>
                                          </p:stCondLst>
                                        </p:cTn>
                                        <p:tgtEl>
                                          <p:spTgt spid="178"/>
                                        </p:tgtEl>
                                        <p:attrNameLst>
                                          <p:attrName>style.visibility</p:attrName>
                                        </p:attrNameLst>
                                      </p:cBhvr>
                                      <p:to>
                                        <p:strVal val="visible"/>
                                      </p:to>
                                    </p:set>
                                    <p:animEffect transition="in" filter="wipe(left)">
                                      <p:cBhvr>
                                        <p:cTn id="138" dur="500"/>
                                        <p:tgtEl>
                                          <p:spTgt spid="178"/>
                                        </p:tgtEl>
                                      </p:cBhvr>
                                    </p:animEffect>
                                  </p:childTnLst>
                                </p:cTn>
                              </p:par>
                              <p:par>
                                <p:cTn id="139" presetID="22" presetClass="entr" presetSubtype="8" fill="hold" grpId="0" nodeType="withEffect">
                                  <p:stCondLst>
                                    <p:cond delay="0"/>
                                  </p:stCondLst>
                                  <p:childTnLst>
                                    <p:set>
                                      <p:cBhvr>
                                        <p:cTn id="140" dur="1" fill="hold">
                                          <p:stCondLst>
                                            <p:cond delay="0"/>
                                          </p:stCondLst>
                                        </p:cTn>
                                        <p:tgtEl>
                                          <p:spTgt spid="181"/>
                                        </p:tgtEl>
                                        <p:attrNameLst>
                                          <p:attrName>style.visibility</p:attrName>
                                        </p:attrNameLst>
                                      </p:cBhvr>
                                      <p:to>
                                        <p:strVal val="visible"/>
                                      </p:to>
                                    </p:set>
                                    <p:animEffect transition="in" filter="wipe(left)">
                                      <p:cBhvr>
                                        <p:cTn id="141" dur="500"/>
                                        <p:tgtEl>
                                          <p:spTgt spid="181"/>
                                        </p:tgtEl>
                                      </p:cBhvr>
                                    </p:animEffect>
                                  </p:childTnLst>
                                </p:cTn>
                              </p:par>
                              <p:par>
                                <p:cTn id="142" presetID="22" presetClass="entr" presetSubtype="8" fill="hold" grpId="0" nodeType="withEffect">
                                  <p:stCondLst>
                                    <p:cond delay="0"/>
                                  </p:stCondLst>
                                  <p:childTnLst>
                                    <p:set>
                                      <p:cBhvr>
                                        <p:cTn id="143" dur="1" fill="hold">
                                          <p:stCondLst>
                                            <p:cond delay="0"/>
                                          </p:stCondLst>
                                        </p:cTn>
                                        <p:tgtEl>
                                          <p:spTgt spid="182"/>
                                        </p:tgtEl>
                                        <p:attrNameLst>
                                          <p:attrName>style.visibility</p:attrName>
                                        </p:attrNameLst>
                                      </p:cBhvr>
                                      <p:to>
                                        <p:strVal val="visible"/>
                                      </p:to>
                                    </p:set>
                                    <p:animEffect transition="in" filter="wipe(left)">
                                      <p:cBhvr>
                                        <p:cTn id="144" dur="500"/>
                                        <p:tgtEl>
                                          <p:spTgt spid="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build="p"/>
      <p:bldP spid="8" grpId="0" build="p"/>
      <p:bldP spid="168" grpId="0" animBg="1"/>
      <p:bldP spid="178" grpId="0" animBg="1"/>
      <p:bldP spid="181" grpId="0" animBg="1"/>
      <p:bldP spid="18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p:cNvGrpSpPr/>
          <p:nvPr/>
        </p:nvGrpSpPr>
        <p:grpSpPr>
          <a:xfrm>
            <a:off x="3399144" y="3894380"/>
            <a:ext cx="5072884" cy="2206399"/>
            <a:chOff x="7468818" y="9428917"/>
            <a:chExt cx="7929563" cy="3448883"/>
          </a:xfrm>
        </p:grpSpPr>
        <p:sp>
          <p:nvSpPr>
            <p:cNvPr id="29" name="Freeform 15"/>
            <p:cNvSpPr>
              <a:spLocks/>
            </p:cNvSpPr>
            <p:nvPr/>
          </p:nvSpPr>
          <p:spPr bwMode="auto">
            <a:xfrm>
              <a:off x="9530981" y="9687571"/>
              <a:ext cx="4737100" cy="2692400"/>
            </a:xfrm>
            <a:custGeom>
              <a:avLst/>
              <a:gdLst>
                <a:gd name="T0" fmla="*/ 317 w 371"/>
                <a:gd name="T1" fmla="*/ 102 h 211"/>
                <a:gd name="T2" fmla="*/ 301 w 371"/>
                <a:gd name="T3" fmla="*/ 105 h 211"/>
                <a:gd name="T4" fmla="*/ 245 w 371"/>
                <a:gd name="T5" fmla="*/ 49 h 211"/>
                <a:gd name="T6" fmla="*/ 217 w 371"/>
                <a:gd name="T7" fmla="*/ 57 h 211"/>
                <a:gd name="T8" fmla="*/ 132 w 371"/>
                <a:gd name="T9" fmla="*/ 0 h 211"/>
                <a:gd name="T10" fmla="*/ 42 w 371"/>
                <a:gd name="T11" fmla="*/ 82 h 211"/>
                <a:gd name="T12" fmla="*/ 0 w 371"/>
                <a:gd name="T13" fmla="*/ 144 h 211"/>
                <a:gd name="T14" fmla="*/ 63 w 371"/>
                <a:gd name="T15" fmla="*/ 211 h 211"/>
                <a:gd name="T16" fmla="*/ 64 w 371"/>
                <a:gd name="T17" fmla="*/ 211 h 211"/>
                <a:gd name="T18" fmla="*/ 316 w 371"/>
                <a:gd name="T19" fmla="*/ 211 h 211"/>
                <a:gd name="T20" fmla="*/ 316 w 371"/>
                <a:gd name="T21" fmla="*/ 211 h 211"/>
                <a:gd name="T22" fmla="*/ 317 w 371"/>
                <a:gd name="T23" fmla="*/ 211 h 211"/>
                <a:gd name="T24" fmla="*/ 371 w 371"/>
                <a:gd name="T25" fmla="*/ 156 h 211"/>
                <a:gd name="T26" fmla="*/ 317 w 371"/>
                <a:gd name="T27" fmla="*/ 102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1" h="211">
                  <a:moveTo>
                    <a:pt x="317" y="102"/>
                  </a:moveTo>
                  <a:cubicBezTo>
                    <a:pt x="311" y="102"/>
                    <a:pt x="306" y="103"/>
                    <a:pt x="301" y="105"/>
                  </a:cubicBezTo>
                  <a:cubicBezTo>
                    <a:pt x="301" y="74"/>
                    <a:pt x="276" y="49"/>
                    <a:pt x="245" y="49"/>
                  </a:cubicBezTo>
                  <a:cubicBezTo>
                    <a:pt x="235" y="49"/>
                    <a:pt x="225" y="52"/>
                    <a:pt x="217" y="57"/>
                  </a:cubicBezTo>
                  <a:cubicBezTo>
                    <a:pt x="203" y="24"/>
                    <a:pt x="171" y="0"/>
                    <a:pt x="132" y="0"/>
                  </a:cubicBezTo>
                  <a:cubicBezTo>
                    <a:pt x="85" y="0"/>
                    <a:pt x="46" y="36"/>
                    <a:pt x="42" y="82"/>
                  </a:cubicBezTo>
                  <a:cubicBezTo>
                    <a:pt x="17" y="92"/>
                    <a:pt x="0" y="116"/>
                    <a:pt x="0" y="144"/>
                  </a:cubicBezTo>
                  <a:cubicBezTo>
                    <a:pt x="0" y="180"/>
                    <a:pt x="28" y="209"/>
                    <a:pt x="63" y="211"/>
                  </a:cubicBezTo>
                  <a:cubicBezTo>
                    <a:pt x="64" y="211"/>
                    <a:pt x="64" y="211"/>
                    <a:pt x="64" y="211"/>
                  </a:cubicBezTo>
                  <a:cubicBezTo>
                    <a:pt x="316" y="211"/>
                    <a:pt x="316" y="211"/>
                    <a:pt x="316" y="211"/>
                  </a:cubicBezTo>
                  <a:cubicBezTo>
                    <a:pt x="316" y="211"/>
                    <a:pt x="316" y="211"/>
                    <a:pt x="316" y="211"/>
                  </a:cubicBezTo>
                  <a:cubicBezTo>
                    <a:pt x="316" y="211"/>
                    <a:pt x="317" y="211"/>
                    <a:pt x="317" y="211"/>
                  </a:cubicBezTo>
                  <a:cubicBezTo>
                    <a:pt x="347" y="211"/>
                    <a:pt x="371" y="186"/>
                    <a:pt x="371" y="156"/>
                  </a:cubicBezTo>
                  <a:cubicBezTo>
                    <a:pt x="371" y="126"/>
                    <a:pt x="347" y="102"/>
                    <a:pt x="317" y="102"/>
                  </a:cubicBezTo>
                  <a:close/>
                </a:path>
              </a:pathLst>
            </a:custGeom>
            <a:solidFill>
              <a:schemeClr val="accent1"/>
            </a:solidFill>
            <a:ln>
              <a:noFill/>
            </a:ln>
          </p:spPr>
          <p:txBody>
            <a:bodyPr vert="horz" wrap="square" lIns="46630" tIns="23315" rIns="46630" bIns="23315" numCol="1" anchor="t" anchorCtr="0" compatLnSpc="1">
              <a:prstTxWarp prst="textNoShape">
                <a:avLst/>
              </a:prstTxWarp>
            </a:bodyPr>
            <a:lstStyle/>
            <a:p>
              <a:pPr defTabSz="297935"/>
              <a:endParaRPr lang="en-US" sz="2907">
                <a:solidFill>
                  <a:srgbClr val="404040"/>
                </a:solidFill>
              </a:endParaRPr>
            </a:p>
          </p:txBody>
        </p:sp>
        <p:grpSp>
          <p:nvGrpSpPr>
            <p:cNvPr id="2" name="Group 4098"/>
            <p:cNvGrpSpPr/>
            <p:nvPr/>
          </p:nvGrpSpPr>
          <p:grpSpPr>
            <a:xfrm>
              <a:off x="7468818" y="9428917"/>
              <a:ext cx="7929563" cy="3448883"/>
              <a:chOff x="-9525000" y="5410200"/>
              <a:chExt cx="7929563" cy="3448883"/>
            </a:xfrm>
          </p:grpSpPr>
          <p:sp>
            <p:nvSpPr>
              <p:cNvPr id="4096" name="Freeform 19"/>
              <p:cNvSpPr>
                <a:spLocks noEditPoints="1"/>
              </p:cNvSpPr>
              <p:nvPr/>
            </p:nvSpPr>
            <p:spPr bwMode="auto">
              <a:xfrm>
                <a:off x="-8686800" y="5410200"/>
                <a:ext cx="7091363" cy="3433763"/>
              </a:xfrm>
              <a:custGeom>
                <a:avLst/>
                <a:gdLst>
                  <a:gd name="T0" fmla="*/ 0 w 1792"/>
                  <a:gd name="T1" fmla="*/ 0 h 868"/>
                  <a:gd name="T2" fmla="*/ 0 w 1792"/>
                  <a:gd name="T3" fmla="*/ 868 h 868"/>
                  <a:gd name="T4" fmla="*/ 1792 w 1792"/>
                  <a:gd name="T5" fmla="*/ 868 h 868"/>
                  <a:gd name="T6" fmla="*/ 1792 w 1792"/>
                  <a:gd name="T7" fmla="*/ 0 h 868"/>
                  <a:gd name="T8" fmla="*/ 0 w 1792"/>
                  <a:gd name="T9" fmla="*/ 0 h 868"/>
                  <a:gd name="T10" fmla="*/ 1313 w 1792"/>
                  <a:gd name="T11" fmla="*/ 741 h 868"/>
                  <a:gd name="T12" fmla="*/ 1309 w 1792"/>
                  <a:gd name="T13" fmla="*/ 741 h 868"/>
                  <a:gd name="T14" fmla="*/ 514 w 1792"/>
                  <a:gd name="T15" fmla="*/ 741 h 868"/>
                  <a:gd name="T16" fmla="*/ 511 w 1792"/>
                  <a:gd name="T17" fmla="*/ 741 h 868"/>
                  <a:gd name="T18" fmla="*/ 312 w 1792"/>
                  <a:gd name="T19" fmla="*/ 530 h 868"/>
                  <a:gd name="T20" fmla="*/ 445 w 1792"/>
                  <a:gd name="T21" fmla="*/ 334 h 868"/>
                  <a:gd name="T22" fmla="*/ 729 w 1792"/>
                  <a:gd name="T23" fmla="*/ 75 h 868"/>
                  <a:gd name="T24" fmla="*/ 997 w 1792"/>
                  <a:gd name="T25" fmla="*/ 255 h 868"/>
                  <a:gd name="T26" fmla="*/ 1085 w 1792"/>
                  <a:gd name="T27" fmla="*/ 230 h 868"/>
                  <a:gd name="T28" fmla="*/ 1262 w 1792"/>
                  <a:gd name="T29" fmla="*/ 406 h 868"/>
                  <a:gd name="T30" fmla="*/ 1313 w 1792"/>
                  <a:gd name="T31" fmla="*/ 397 h 868"/>
                  <a:gd name="T32" fmla="*/ 1483 w 1792"/>
                  <a:gd name="T33" fmla="*/ 567 h 868"/>
                  <a:gd name="T34" fmla="*/ 1313 w 1792"/>
                  <a:gd name="T35" fmla="*/ 741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2" h="868">
                    <a:moveTo>
                      <a:pt x="0" y="0"/>
                    </a:moveTo>
                    <a:cubicBezTo>
                      <a:pt x="0" y="868"/>
                      <a:pt x="0" y="868"/>
                      <a:pt x="0" y="868"/>
                    </a:cubicBezTo>
                    <a:cubicBezTo>
                      <a:pt x="1792" y="868"/>
                      <a:pt x="1792" y="868"/>
                      <a:pt x="1792" y="868"/>
                    </a:cubicBezTo>
                    <a:cubicBezTo>
                      <a:pt x="1792" y="0"/>
                      <a:pt x="1792" y="0"/>
                      <a:pt x="1792" y="0"/>
                    </a:cubicBezTo>
                    <a:lnTo>
                      <a:pt x="0" y="0"/>
                    </a:lnTo>
                    <a:close/>
                    <a:moveTo>
                      <a:pt x="1313" y="741"/>
                    </a:moveTo>
                    <a:cubicBezTo>
                      <a:pt x="1309" y="741"/>
                      <a:pt x="1309" y="741"/>
                      <a:pt x="1309" y="741"/>
                    </a:cubicBezTo>
                    <a:cubicBezTo>
                      <a:pt x="1309" y="741"/>
                      <a:pt x="1309" y="741"/>
                      <a:pt x="514" y="741"/>
                    </a:cubicBezTo>
                    <a:cubicBezTo>
                      <a:pt x="514" y="741"/>
                      <a:pt x="514" y="741"/>
                      <a:pt x="511" y="741"/>
                    </a:cubicBezTo>
                    <a:cubicBezTo>
                      <a:pt x="400" y="735"/>
                      <a:pt x="312" y="643"/>
                      <a:pt x="312" y="530"/>
                    </a:cubicBezTo>
                    <a:cubicBezTo>
                      <a:pt x="312" y="441"/>
                      <a:pt x="366" y="365"/>
                      <a:pt x="445" y="334"/>
                    </a:cubicBezTo>
                    <a:cubicBezTo>
                      <a:pt x="457" y="189"/>
                      <a:pt x="580" y="75"/>
                      <a:pt x="729" y="75"/>
                    </a:cubicBezTo>
                    <a:cubicBezTo>
                      <a:pt x="852" y="75"/>
                      <a:pt x="953" y="151"/>
                      <a:pt x="997" y="255"/>
                    </a:cubicBezTo>
                    <a:cubicBezTo>
                      <a:pt x="1022" y="239"/>
                      <a:pt x="1054" y="230"/>
                      <a:pt x="1085" y="230"/>
                    </a:cubicBezTo>
                    <a:cubicBezTo>
                      <a:pt x="1183" y="230"/>
                      <a:pt x="1262" y="309"/>
                      <a:pt x="1262" y="406"/>
                    </a:cubicBezTo>
                    <a:cubicBezTo>
                      <a:pt x="1278" y="400"/>
                      <a:pt x="1294" y="397"/>
                      <a:pt x="1313" y="397"/>
                    </a:cubicBezTo>
                    <a:cubicBezTo>
                      <a:pt x="1407" y="397"/>
                      <a:pt x="1483" y="473"/>
                      <a:pt x="1483" y="567"/>
                    </a:cubicBezTo>
                    <a:cubicBezTo>
                      <a:pt x="1483" y="662"/>
                      <a:pt x="1407" y="741"/>
                      <a:pt x="1313" y="74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6630" tIns="23315" rIns="46630" bIns="23315" numCol="1" anchor="t" anchorCtr="0" compatLnSpc="1">
                <a:prstTxWarp prst="textNoShape">
                  <a:avLst/>
                </a:prstTxWarp>
              </a:bodyPr>
              <a:lstStyle/>
              <a:p>
                <a:pPr defTabSz="297935"/>
                <a:endParaRPr lang="en-US" sz="2907">
                  <a:solidFill>
                    <a:srgbClr val="404040"/>
                  </a:solidFill>
                </a:endParaRPr>
              </a:p>
            </p:txBody>
          </p:sp>
          <p:sp>
            <p:nvSpPr>
              <p:cNvPr id="4097" name="Rectangle 4096"/>
              <p:cNvSpPr/>
              <p:nvPr/>
            </p:nvSpPr>
            <p:spPr bwMode="auto">
              <a:xfrm>
                <a:off x="-9525000" y="5410200"/>
                <a:ext cx="914400" cy="3448883"/>
              </a:xfrm>
              <a:prstGeom prst="rect">
                <a:avLst/>
              </a:prstGeom>
              <a:solidFill>
                <a:schemeClr val="bg1"/>
              </a:solidFill>
              <a:ln w="25400" cap="flat" cmpd="sng" algn="ctr">
                <a:noFill/>
                <a:prstDash val="solid"/>
                <a:miter lim="0"/>
                <a:headEnd type="none" w="med" len="med"/>
                <a:tailEnd type="none" w="med" len="med"/>
              </a:ln>
              <a:effectLst/>
            </p:spPr>
            <p:txBody>
              <a:bodyPr vert="horz" wrap="square" lIns="36430" tIns="36430" rIns="36430" bIns="36430" numCol="1" rtlCol="0" anchor="ctr" anchorCtr="0" compatLnSpc="1">
                <a:prstTxWarp prst="textNoShape">
                  <a:avLst/>
                </a:prstTxWarp>
              </a:bodyPr>
              <a:lstStyle/>
              <a:p>
                <a:pPr marL="174879"/>
                <a:endParaRPr lang="en-US" sz="918">
                  <a:solidFill>
                    <a:srgbClr val="404040"/>
                  </a:solidFill>
                  <a:latin typeface="Gill Sans" pitchFamily="26" charset="0"/>
                  <a:ea typeface="Gill Sans" pitchFamily="26" charset="0"/>
                  <a:cs typeface="Gill Sans" pitchFamily="26" charset="0"/>
                  <a:sym typeface="Gill Sans" pitchFamily="26" charset="0"/>
                </a:endParaRPr>
              </a:p>
            </p:txBody>
          </p:sp>
        </p:grpSp>
      </p:grpSp>
      <p:sp>
        <p:nvSpPr>
          <p:cNvPr id="15" name="Rectangle 14"/>
          <p:cNvSpPr/>
          <p:nvPr/>
        </p:nvSpPr>
        <p:spPr>
          <a:xfrm>
            <a:off x="1311907" y="2688064"/>
            <a:ext cx="2568754" cy="1096967"/>
          </a:xfrm>
          <a:prstGeom prst="rect">
            <a:avLst/>
          </a:prstGeom>
        </p:spPr>
        <p:txBody>
          <a:bodyPr wrap="square">
            <a:spAutoFit/>
          </a:bodyPr>
          <a:lstStyle/>
          <a:p>
            <a:pPr defTabSz="297935">
              <a:lnSpc>
                <a:spcPct val="80000"/>
              </a:lnSpc>
            </a:pPr>
            <a:r>
              <a:rPr lang="en-US" sz="2040" b="1" spc="-77" dirty="0">
                <a:solidFill>
                  <a:srgbClr val="53585F"/>
                </a:solidFill>
                <a:latin typeface="Helvetica Neue"/>
                <a:ea typeface="Helvetica Neue Medium" charset="0"/>
                <a:cs typeface="Helvetica Neue"/>
                <a:sym typeface="Helvetica Neue Medium" charset="0"/>
              </a:rPr>
              <a:t>We collect billions of </a:t>
            </a:r>
            <a:r>
              <a:rPr lang="en-US" sz="2040" b="1" spc="-77" dirty="0">
                <a:solidFill>
                  <a:srgbClr val="46BEDD"/>
                </a:solidFill>
                <a:latin typeface="Helvetica Neue"/>
                <a:ea typeface="Helvetica Neue Medium" charset="0"/>
                <a:cs typeface="Helvetica Neue"/>
                <a:sym typeface="Helvetica Neue Medium" charset="0"/>
              </a:rPr>
              <a:t>events</a:t>
            </a:r>
            <a:r>
              <a:rPr lang="en-US" sz="2040" b="1" spc="-77" dirty="0">
                <a:solidFill>
                  <a:srgbClr val="53585F"/>
                </a:solidFill>
                <a:latin typeface="Helvetica Neue"/>
                <a:ea typeface="Helvetica Neue Medium" charset="0"/>
                <a:cs typeface="Helvetica Neue"/>
                <a:sym typeface="Helvetica Neue Medium" charset="0"/>
              </a:rPr>
              <a:t> from inside live software using New Relic agents</a:t>
            </a:r>
            <a:endParaRPr lang="en-US" sz="2040" b="1" spc="-77" dirty="0">
              <a:solidFill>
                <a:srgbClr val="53585F"/>
              </a:solidFill>
              <a:latin typeface="Helvetica Neue"/>
              <a:ea typeface="Helvetica Neue Medium" charset="0"/>
              <a:cs typeface="Helvetica Neue"/>
            </a:endParaRPr>
          </a:p>
        </p:txBody>
      </p:sp>
      <p:sp>
        <p:nvSpPr>
          <p:cNvPr id="42" name="Rectangle 41"/>
          <p:cNvSpPr/>
          <p:nvPr/>
        </p:nvSpPr>
        <p:spPr>
          <a:xfrm>
            <a:off x="4508464" y="2689507"/>
            <a:ext cx="3070063" cy="1096967"/>
          </a:xfrm>
          <a:prstGeom prst="rect">
            <a:avLst/>
          </a:prstGeom>
        </p:spPr>
        <p:txBody>
          <a:bodyPr wrap="square">
            <a:spAutoFit/>
          </a:bodyPr>
          <a:lstStyle/>
          <a:p>
            <a:pPr defTabSz="297935">
              <a:lnSpc>
                <a:spcPct val="80000"/>
              </a:lnSpc>
            </a:pPr>
            <a:r>
              <a:rPr lang="en-US" sz="2040" b="1" spc="-77" dirty="0">
                <a:solidFill>
                  <a:srgbClr val="53585F"/>
                </a:solidFill>
                <a:latin typeface="Helvetica Neue"/>
                <a:ea typeface="Helvetica Neue Medium" charset="0"/>
                <a:cs typeface="Helvetica Neue"/>
                <a:sym typeface="Helvetica Neue Medium" charset="0"/>
              </a:rPr>
              <a:t>We store trillions of </a:t>
            </a:r>
            <a:br>
              <a:rPr lang="en-US" sz="2040" b="1" spc="-77" dirty="0">
                <a:solidFill>
                  <a:srgbClr val="53585F"/>
                </a:solidFill>
                <a:latin typeface="Helvetica Neue"/>
                <a:ea typeface="Helvetica Neue Medium" charset="0"/>
                <a:cs typeface="Helvetica Neue"/>
                <a:sym typeface="Helvetica Neue Medium" charset="0"/>
              </a:rPr>
            </a:br>
            <a:r>
              <a:rPr lang="en-US" sz="2040" b="1" spc="-77" dirty="0">
                <a:solidFill>
                  <a:srgbClr val="53585F"/>
                </a:solidFill>
                <a:latin typeface="Helvetica Neue"/>
                <a:ea typeface="Helvetica Neue Medium" charset="0"/>
                <a:cs typeface="Helvetica Neue"/>
                <a:sym typeface="Helvetica Neue Medium" charset="0"/>
              </a:rPr>
              <a:t>metrics in a purpose-built, schema-less, big data </a:t>
            </a:r>
            <a:r>
              <a:rPr lang="en-US" sz="2040" b="1" spc="-77" dirty="0">
                <a:solidFill>
                  <a:srgbClr val="46BEDD"/>
                </a:solidFill>
                <a:latin typeface="Helvetica Neue"/>
                <a:ea typeface="Helvetica Neue Medium" charset="0"/>
                <a:cs typeface="Helvetica Neue"/>
                <a:sym typeface="Helvetica Neue Medium" charset="0"/>
              </a:rPr>
              <a:t>database</a:t>
            </a:r>
          </a:p>
        </p:txBody>
      </p:sp>
      <p:sp>
        <p:nvSpPr>
          <p:cNvPr id="47" name="Rectangle 46"/>
          <p:cNvSpPr/>
          <p:nvPr/>
        </p:nvSpPr>
        <p:spPr>
          <a:xfrm>
            <a:off x="8042778" y="2681234"/>
            <a:ext cx="3307949" cy="1096967"/>
          </a:xfrm>
          <a:prstGeom prst="rect">
            <a:avLst/>
          </a:prstGeom>
        </p:spPr>
        <p:txBody>
          <a:bodyPr wrap="square">
            <a:spAutoFit/>
          </a:bodyPr>
          <a:lstStyle/>
          <a:p>
            <a:pPr defTabSz="297935">
              <a:lnSpc>
                <a:spcPct val="80000"/>
              </a:lnSpc>
            </a:pPr>
            <a:r>
              <a:rPr lang="en-US" sz="2040" b="1" spc="-77" dirty="0">
                <a:solidFill>
                  <a:srgbClr val="53585F"/>
                </a:solidFill>
                <a:latin typeface="Helvetica Neue"/>
                <a:ea typeface="Helvetica Neue Medium" charset="0"/>
                <a:cs typeface="Helvetica Neue"/>
                <a:sym typeface="Helvetica Neue Medium" charset="0"/>
              </a:rPr>
              <a:t>We use an intuitive </a:t>
            </a:r>
            <a:r>
              <a:rPr lang="en-US" sz="2040" b="1" spc="-77" dirty="0">
                <a:solidFill>
                  <a:srgbClr val="46BEDD"/>
                </a:solidFill>
                <a:latin typeface="Helvetica Neue"/>
                <a:ea typeface="Helvetica Neue Medium" charset="0"/>
                <a:cs typeface="Helvetica Neue"/>
                <a:sym typeface="Helvetica Neue Medium" charset="0"/>
              </a:rPr>
              <a:t>query language </a:t>
            </a:r>
            <a:r>
              <a:rPr lang="en-US" sz="2040" b="1" spc="-77" dirty="0">
                <a:solidFill>
                  <a:srgbClr val="53585F"/>
                </a:solidFill>
                <a:latin typeface="Helvetica Neue"/>
                <a:ea typeface="Helvetica Neue Medium" charset="0"/>
                <a:cs typeface="Helvetica Neue"/>
                <a:sym typeface="Helvetica Neue Medium" charset="0"/>
              </a:rPr>
              <a:t>to present immediate results with simple </a:t>
            </a:r>
            <a:r>
              <a:rPr lang="en-US" sz="2040" b="1" spc="-77" dirty="0">
                <a:solidFill>
                  <a:srgbClr val="46BEDD"/>
                </a:solidFill>
                <a:latin typeface="Helvetica Neue"/>
                <a:ea typeface="Helvetica Neue Medium" charset="0"/>
                <a:cs typeface="Helvetica Neue"/>
                <a:sym typeface="Helvetica Neue Medium" charset="0"/>
              </a:rPr>
              <a:t>dashboards</a:t>
            </a:r>
            <a:r>
              <a:rPr lang="en-US" sz="2040" b="1" spc="-77" dirty="0">
                <a:solidFill>
                  <a:srgbClr val="53585F"/>
                </a:solidFill>
                <a:latin typeface="Helvetica Neue"/>
                <a:ea typeface="Helvetica Neue Medium" charset="0"/>
                <a:cs typeface="Helvetica Neue"/>
                <a:sym typeface="Helvetica Neue Medium" charset="0"/>
              </a:rPr>
              <a:t> </a:t>
            </a:r>
          </a:p>
        </p:txBody>
      </p:sp>
      <p:sp>
        <p:nvSpPr>
          <p:cNvPr id="50" name="Freeform 36"/>
          <p:cNvSpPr>
            <a:spLocks noEditPoints="1"/>
          </p:cNvSpPr>
          <p:nvPr/>
        </p:nvSpPr>
        <p:spPr bwMode="auto">
          <a:xfrm>
            <a:off x="8588604" y="4102242"/>
            <a:ext cx="2564180" cy="1726528"/>
          </a:xfrm>
          <a:custGeom>
            <a:avLst/>
            <a:gdLst>
              <a:gd name="T0" fmla="*/ 12 w 303"/>
              <a:gd name="T1" fmla="*/ 204 h 204"/>
              <a:gd name="T2" fmla="*/ 0 w 303"/>
              <a:gd name="T3" fmla="*/ 188 h 204"/>
              <a:gd name="T4" fmla="*/ 0 w 303"/>
              <a:gd name="T5" fmla="*/ 17 h 204"/>
              <a:gd name="T6" fmla="*/ 17 w 303"/>
              <a:gd name="T7" fmla="*/ 0 h 204"/>
              <a:gd name="T8" fmla="*/ 287 w 303"/>
              <a:gd name="T9" fmla="*/ 0 h 204"/>
              <a:gd name="T10" fmla="*/ 303 w 303"/>
              <a:gd name="T11" fmla="*/ 17 h 204"/>
              <a:gd name="T12" fmla="*/ 303 w 303"/>
              <a:gd name="T13" fmla="*/ 188 h 204"/>
              <a:gd name="T14" fmla="*/ 291 w 303"/>
              <a:gd name="T15" fmla="*/ 204 h 204"/>
              <a:gd name="T16" fmla="*/ 285 w 303"/>
              <a:gd name="T17" fmla="*/ 204 h 204"/>
              <a:gd name="T18" fmla="*/ 12 w 303"/>
              <a:gd name="T19" fmla="*/ 204 h 204"/>
              <a:gd name="T20" fmla="*/ 15 w 303"/>
              <a:gd name="T21" fmla="*/ 191 h 204"/>
              <a:gd name="T22" fmla="*/ 288 w 303"/>
              <a:gd name="T23" fmla="*/ 191 h 204"/>
              <a:gd name="T24" fmla="*/ 288 w 303"/>
              <a:gd name="T25" fmla="*/ 14 h 204"/>
              <a:gd name="T26" fmla="*/ 15 w 303"/>
              <a:gd name="T27" fmla="*/ 14 h 204"/>
              <a:gd name="T28" fmla="*/ 15 w 303"/>
              <a:gd name="T29" fmla="*/ 19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3" h="204">
                <a:moveTo>
                  <a:pt x="12" y="204"/>
                </a:moveTo>
                <a:cubicBezTo>
                  <a:pt x="5" y="202"/>
                  <a:pt x="0" y="195"/>
                  <a:pt x="0" y="188"/>
                </a:cubicBezTo>
                <a:cubicBezTo>
                  <a:pt x="0" y="17"/>
                  <a:pt x="0" y="17"/>
                  <a:pt x="0" y="17"/>
                </a:cubicBezTo>
                <a:cubicBezTo>
                  <a:pt x="0" y="8"/>
                  <a:pt x="7" y="0"/>
                  <a:pt x="17" y="0"/>
                </a:cubicBezTo>
                <a:cubicBezTo>
                  <a:pt x="287" y="0"/>
                  <a:pt x="287" y="0"/>
                  <a:pt x="287" y="0"/>
                </a:cubicBezTo>
                <a:cubicBezTo>
                  <a:pt x="296" y="0"/>
                  <a:pt x="303" y="8"/>
                  <a:pt x="303" y="17"/>
                </a:cubicBezTo>
                <a:cubicBezTo>
                  <a:pt x="303" y="188"/>
                  <a:pt x="303" y="188"/>
                  <a:pt x="303" y="188"/>
                </a:cubicBezTo>
                <a:cubicBezTo>
                  <a:pt x="303" y="195"/>
                  <a:pt x="298" y="202"/>
                  <a:pt x="291" y="204"/>
                </a:cubicBezTo>
                <a:cubicBezTo>
                  <a:pt x="285" y="204"/>
                  <a:pt x="285" y="204"/>
                  <a:pt x="285" y="204"/>
                </a:cubicBezTo>
                <a:lnTo>
                  <a:pt x="12" y="204"/>
                </a:lnTo>
                <a:close/>
                <a:moveTo>
                  <a:pt x="15" y="191"/>
                </a:moveTo>
                <a:cubicBezTo>
                  <a:pt x="288" y="191"/>
                  <a:pt x="288" y="191"/>
                  <a:pt x="288" y="191"/>
                </a:cubicBezTo>
                <a:cubicBezTo>
                  <a:pt x="288" y="14"/>
                  <a:pt x="288" y="14"/>
                  <a:pt x="288" y="14"/>
                </a:cubicBezTo>
                <a:cubicBezTo>
                  <a:pt x="15" y="14"/>
                  <a:pt x="15" y="14"/>
                  <a:pt x="15" y="14"/>
                </a:cubicBezTo>
                <a:cubicBezTo>
                  <a:pt x="15" y="191"/>
                  <a:pt x="15" y="191"/>
                  <a:pt x="15" y="191"/>
                </a:cubicBezTo>
                <a:close/>
              </a:path>
            </a:pathLst>
          </a:custGeom>
          <a:solidFill>
            <a:schemeClr val="accent1"/>
          </a:solidFill>
          <a:ln w="60325">
            <a:noFill/>
          </a:ln>
          <a:extLst/>
        </p:spPr>
        <p:txBody>
          <a:bodyPr vert="horz" wrap="square" lIns="46630" tIns="23315" rIns="46630" bIns="23315" numCol="1" anchor="t" anchorCtr="0" compatLnSpc="1">
            <a:prstTxWarp prst="textNoShape">
              <a:avLst/>
            </a:prstTxWarp>
          </a:bodyPr>
          <a:lstStyle/>
          <a:p>
            <a:pPr defTabSz="466344">
              <a:defRPr/>
            </a:pPr>
            <a:endParaRPr lang="en-US" sz="918" kern="0">
              <a:solidFill>
                <a:sysClr val="windowText" lastClr="000000"/>
              </a:solidFill>
            </a:endParaRPr>
          </a:p>
        </p:txBody>
      </p:sp>
      <p:grpSp>
        <p:nvGrpSpPr>
          <p:cNvPr id="8" name="Group 7"/>
          <p:cNvGrpSpPr/>
          <p:nvPr/>
        </p:nvGrpSpPr>
        <p:grpSpPr>
          <a:xfrm>
            <a:off x="1311907" y="3894380"/>
            <a:ext cx="2568754" cy="1975965"/>
            <a:chOff x="2570872" y="7636733"/>
            <a:chExt cx="5037230" cy="3874792"/>
          </a:xfrm>
        </p:grpSpPr>
        <p:sp>
          <p:nvSpPr>
            <p:cNvPr id="9" name="Freeform 9"/>
            <p:cNvSpPr>
              <a:spLocks/>
            </p:cNvSpPr>
            <p:nvPr/>
          </p:nvSpPr>
          <p:spPr bwMode="auto">
            <a:xfrm>
              <a:off x="3401737" y="8508701"/>
              <a:ext cx="2853914" cy="2982672"/>
            </a:xfrm>
            <a:custGeom>
              <a:avLst/>
              <a:gdLst>
                <a:gd name="T0" fmla="*/ 5260 w 6124"/>
                <a:gd name="T1" fmla="*/ 3412 h 6396"/>
                <a:gd name="T2" fmla="*/ 3884 w 6124"/>
                <a:gd name="T3" fmla="*/ 0 h 6396"/>
                <a:gd name="T4" fmla="*/ 2666 w 6124"/>
                <a:gd name="T5" fmla="*/ 32 h 6396"/>
                <a:gd name="T6" fmla="*/ 791 w 6124"/>
                <a:gd name="T7" fmla="*/ 4465 h 6396"/>
                <a:gd name="T8" fmla="*/ 3244 w 6124"/>
                <a:gd name="T9" fmla="*/ 6396 h 6396"/>
                <a:gd name="T10" fmla="*/ 5260 w 6124"/>
                <a:gd name="T11" fmla="*/ 3412 h 6396"/>
              </a:gdLst>
              <a:ahLst/>
              <a:cxnLst>
                <a:cxn ang="0">
                  <a:pos x="T0" y="T1"/>
                </a:cxn>
                <a:cxn ang="0">
                  <a:pos x="T2" y="T3"/>
                </a:cxn>
                <a:cxn ang="0">
                  <a:pos x="T4" y="T5"/>
                </a:cxn>
                <a:cxn ang="0">
                  <a:pos x="T6" y="T7"/>
                </a:cxn>
                <a:cxn ang="0">
                  <a:pos x="T8" y="T9"/>
                </a:cxn>
                <a:cxn ang="0">
                  <a:pos x="T10" y="T11"/>
                </a:cxn>
              </a:cxnLst>
              <a:rect l="0" t="0" r="r" b="b"/>
              <a:pathLst>
                <a:path w="6124" h="6396">
                  <a:moveTo>
                    <a:pt x="5260" y="3412"/>
                  </a:moveTo>
                  <a:cubicBezTo>
                    <a:pt x="4545" y="1661"/>
                    <a:pt x="5086" y="331"/>
                    <a:pt x="3884" y="0"/>
                  </a:cubicBezTo>
                  <a:cubicBezTo>
                    <a:pt x="2666" y="32"/>
                    <a:pt x="2666" y="32"/>
                    <a:pt x="2666" y="32"/>
                  </a:cubicBezTo>
                  <a:cubicBezTo>
                    <a:pt x="1460" y="372"/>
                    <a:pt x="2188" y="2521"/>
                    <a:pt x="791" y="4465"/>
                  </a:cubicBezTo>
                  <a:cubicBezTo>
                    <a:pt x="0" y="5565"/>
                    <a:pt x="637" y="6396"/>
                    <a:pt x="3244" y="6396"/>
                  </a:cubicBezTo>
                  <a:cubicBezTo>
                    <a:pt x="5851" y="6396"/>
                    <a:pt x="6124" y="5529"/>
                    <a:pt x="5260" y="3412"/>
                  </a:cubicBezTo>
                  <a:close/>
                </a:path>
              </a:pathLst>
            </a:custGeom>
            <a:solidFill>
              <a:schemeClr val="accent1"/>
            </a:solidFill>
            <a:ln>
              <a:noFill/>
            </a:ln>
          </p:spPr>
          <p:txBody>
            <a:bodyPr vert="horz" wrap="square" lIns="46630" tIns="23315" rIns="46630" bIns="23315" numCol="1" anchor="t" anchorCtr="0" compatLnSpc="1">
              <a:prstTxWarp prst="textNoShape">
                <a:avLst/>
              </a:prstTxWarp>
            </a:bodyPr>
            <a:lstStyle/>
            <a:p>
              <a:pPr defTabSz="297935"/>
              <a:endParaRPr lang="en-US" sz="2907">
                <a:solidFill>
                  <a:srgbClr val="404040"/>
                </a:solidFill>
              </a:endParaRPr>
            </a:p>
          </p:txBody>
        </p:sp>
        <p:sp>
          <p:nvSpPr>
            <p:cNvPr id="4" name="Freeform 6"/>
            <p:cNvSpPr>
              <a:spLocks/>
            </p:cNvSpPr>
            <p:nvPr/>
          </p:nvSpPr>
          <p:spPr bwMode="auto">
            <a:xfrm>
              <a:off x="2570872" y="8508702"/>
              <a:ext cx="5037230" cy="3002823"/>
            </a:xfrm>
            <a:custGeom>
              <a:avLst/>
              <a:gdLst>
                <a:gd name="T0" fmla="*/ 7303 w 7524"/>
                <a:gd name="T1" fmla="*/ 4253 h 6287"/>
                <a:gd name="T2" fmla="*/ 4341 w 7524"/>
                <a:gd name="T3" fmla="*/ 0 h 6287"/>
                <a:gd name="T4" fmla="*/ 3195 w 7524"/>
                <a:gd name="T5" fmla="*/ 0 h 6287"/>
                <a:gd name="T6" fmla="*/ 221 w 7524"/>
                <a:gd name="T7" fmla="*/ 4253 h 6287"/>
                <a:gd name="T8" fmla="*/ 3762 w 7524"/>
                <a:gd name="T9" fmla="*/ 6287 h 6287"/>
                <a:gd name="T10" fmla="*/ 7303 w 7524"/>
                <a:gd name="T11" fmla="*/ 4253 h 6287"/>
              </a:gdLst>
              <a:ahLst/>
              <a:cxnLst>
                <a:cxn ang="0">
                  <a:pos x="T0" y="T1"/>
                </a:cxn>
                <a:cxn ang="0">
                  <a:pos x="T2" y="T3"/>
                </a:cxn>
                <a:cxn ang="0">
                  <a:pos x="T4" y="T5"/>
                </a:cxn>
                <a:cxn ang="0">
                  <a:pos x="T6" y="T7"/>
                </a:cxn>
                <a:cxn ang="0">
                  <a:pos x="T8" y="T9"/>
                </a:cxn>
                <a:cxn ang="0">
                  <a:pos x="T10" y="T11"/>
                </a:cxn>
              </a:cxnLst>
              <a:rect l="0" t="0" r="r" b="b"/>
              <a:pathLst>
                <a:path w="7524" h="6287">
                  <a:moveTo>
                    <a:pt x="7303" y="4253"/>
                  </a:moveTo>
                  <a:cubicBezTo>
                    <a:pt x="7303" y="2236"/>
                    <a:pt x="6075" y="349"/>
                    <a:pt x="4341" y="0"/>
                  </a:cubicBezTo>
                  <a:cubicBezTo>
                    <a:pt x="3195" y="0"/>
                    <a:pt x="3195" y="0"/>
                    <a:pt x="3195" y="0"/>
                  </a:cubicBezTo>
                  <a:cubicBezTo>
                    <a:pt x="1454" y="358"/>
                    <a:pt x="221" y="2327"/>
                    <a:pt x="221" y="4253"/>
                  </a:cubicBezTo>
                  <a:cubicBezTo>
                    <a:pt x="221" y="5655"/>
                    <a:pt x="0" y="6287"/>
                    <a:pt x="3762" y="6287"/>
                  </a:cubicBezTo>
                  <a:cubicBezTo>
                    <a:pt x="7524" y="6287"/>
                    <a:pt x="7303" y="5655"/>
                    <a:pt x="7303" y="4253"/>
                  </a:cubicBezTo>
                  <a:close/>
                </a:path>
              </a:pathLst>
            </a:custGeom>
            <a:solidFill>
              <a:schemeClr val="accent1"/>
            </a:solidFill>
            <a:ln>
              <a:noFill/>
            </a:ln>
          </p:spPr>
          <p:txBody>
            <a:bodyPr vert="horz" wrap="square" lIns="46630" tIns="23315" rIns="46630" bIns="23315" numCol="1" anchor="t" anchorCtr="0" compatLnSpc="1">
              <a:prstTxWarp prst="textNoShape">
                <a:avLst/>
              </a:prstTxWarp>
            </a:bodyPr>
            <a:lstStyle/>
            <a:p>
              <a:pPr defTabSz="297935"/>
              <a:endParaRPr lang="en-US" sz="2907">
                <a:solidFill>
                  <a:srgbClr val="404040"/>
                </a:solidFill>
              </a:endParaRPr>
            </a:p>
          </p:txBody>
        </p:sp>
        <p:grpSp>
          <p:nvGrpSpPr>
            <p:cNvPr id="5" name="Group 7"/>
            <p:cNvGrpSpPr/>
            <p:nvPr/>
          </p:nvGrpSpPr>
          <p:grpSpPr>
            <a:xfrm>
              <a:off x="4448898" y="7636733"/>
              <a:ext cx="1175141" cy="832866"/>
              <a:chOff x="3830637" y="2220117"/>
              <a:chExt cx="1144588" cy="811213"/>
            </a:xfrm>
          </p:grpSpPr>
          <p:sp>
            <p:nvSpPr>
              <p:cNvPr id="10" name="Freeform 7"/>
              <p:cNvSpPr>
                <a:spLocks/>
              </p:cNvSpPr>
              <p:nvPr/>
            </p:nvSpPr>
            <p:spPr bwMode="auto">
              <a:xfrm>
                <a:off x="3830637" y="2220117"/>
                <a:ext cx="1144588" cy="544513"/>
              </a:xfrm>
              <a:custGeom>
                <a:avLst/>
                <a:gdLst>
                  <a:gd name="T0" fmla="*/ 1809 w 2522"/>
                  <a:gd name="T1" fmla="*/ 1198 h 1198"/>
                  <a:gd name="T2" fmla="*/ 589 w 2522"/>
                  <a:gd name="T3" fmla="*/ 1198 h 1198"/>
                  <a:gd name="T4" fmla="*/ 0 w 2522"/>
                  <a:gd name="T5" fmla="*/ 392 h 1198"/>
                  <a:gd name="T6" fmla="*/ 871 w 2522"/>
                  <a:gd name="T7" fmla="*/ 104 h 1198"/>
                  <a:gd name="T8" fmla="*/ 1897 w 2522"/>
                  <a:gd name="T9" fmla="*/ 201 h 1198"/>
                  <a:gd name="T10" fmla="*/ 2522 w 2522"/>
                  <a:gd name="T11" fmla="*/ 21 h 1198"/>
                  <a:gd name="T12" fmla="*/ 1809 w 2522"/>
                  <a:gd name="T13" fmla="*/ 1198 h 1198"/>
                </a:gdLst>
                <a:ahLst/>
                <a:cxnLst>
                  <a:cxn ang="0">
                    <a:pos x="T0" y="T1"/>
                  </a:cxn>
                  <a:cxn ang="0">
                    <a:pos x="T2" y="T3"/>
                  </a:cxn>
                  <a:cxn ang="0">
                    <a:pos x="T4" y="T5"/>
                  </a:cxn>
                  <a:cxn ang="0">
                    <a:pos x="T6" y="T7"/>
                  </a:cxn>
                  <a:cxn ang="0">
                    <a:pos x="T8" y="T9"/>
                  </a:cxn>
                  <a:cxn ang="0">
                    <a:pos x="T10" y="T11"/>
                  </a:cxn>
                  <a:cxn ang="0">
                    <a:pos x="T12" y="T13"/>
                  </a:cxn>
                </a:cxnLst>
                <a:rect l="0" t="0" r="r" b="b"/>
                <a:pathLst>
                  <a:path w="2522" h="1198">
                    <a:moveTo>
                      <a:pt x="1809" y="1198"/>
                    </a:moveTo>
                    <a:cubicBezTo>
                      <a:pt x="1809" y="1198"/>
                      <a:pt x="642" y="1198"/>
                      <a:pt x="589" y="1198"/>
                    </a:cubicBezTo>
                    <a:cubicBezTo>
                      <a:pt x="257" y="1198"/>
                      <a:pt x="113" y="618"/>
                      <a:pt x="0" y="392"/>
                    </a:cubicBezTo>
                    <a:cubicBezTo>
                      <a:pt x="253" y="708"/>
                      <a:pt x="535" y="183"/>
                      <a:pt x="871" y="104"/>
                    </a:cubicBezTo>
                    <a:cubicBezTo>
                      <a:pt x="1316" y="0"/>
                      <a:pt x="1468" y="103"/>
                      <a:pt x="1897" y="201"/>
                    </a:cubicBezTo>
                    <a:cubicBezTo>
                      <a:pt x="2175" y="264"/>
                      <a:pt x="2280" y="127"/>
                      <a:pt x="2522" y="21"/>
                    </a:cubicBezTo>
                    <a:cubicBezTo>
                      <a:pt x="2465" y="163"/>
                      <a:pt x="1933" y="1198"/>
                      <a:pt x="1809" y="1198"/>
                    </a:cubicBezTo>
                    <a:close/>
                  </a:path>
                </a:pathLst>
              </a:custGeom>
              <a:solidFill>
                <a:schemeClr val="accent1"/>
              </a:solidFill>
              <a:ln>
                <a:noFill/>
              </a:ln>
            </p:spPr>
            <p:txBody>
              <a:bodyPr vert="horz" wrap="square" lIns="46630" tIns="23315" rIns="46630" bIns="23315" numCol="1" anchor="t" anchorCtr="0" compatLnSpc="1">
                <a:prstTxWarp prst="textNoShape">
                  <a:avLst/>
                </a:prstTxWarp>
              </a:bodyPr>
              <a:lstStyle/>
              <a:p>
                <a:pPr defTabSz="297935"/>
                <a:endParaRPr lang="en-US" sz="2907">
                  <a:solidFill>
                    <a:srgbClr val="404040"/>
                  </a:solidFill>
                </a:endParaRPr>
              </a:p>
            </p:txBody>
          </p:sp>
          <p:sp>
            <p:nvSpPr>
              <p:cNvPr id="11" name="Freeform 8"/>
              <p:cNvSpPr>
                <a:spLocks/>
              </p:cNvSpPr>
              <p:nvPr/>
            </p:nvSpPr>
            <p:spPr bwMode="auto">
              <a:xfrm>
                <a:off x="4003675" y="2813842"/>
                <a:ext cx="742950" cy="217488"/>
              </a:xfrm>
              <a:custGeom>
                <a:avLst/>
                <a:gdLst>
                  <a:gd name="T0" fmla="*/ 1636 w 1636"/>
                  <a:gd name="T1" fmla="*/ 239 h 479"/>
                  <a:gd name="T2" fmla="*/ 1396 w 1636"/>
                  <a:gd name="T3" fmla="*/ 479 h 479"/>
                  <a:gd name="T4" fmla="*/ 240 w 1636"/>
                  <a:gd name="T5" fmla="*/ 479 h 479"/>
                  <a:gd name="T6" fmla="*/ 0 w 1636"/>
                  <a:gd name="T7" fmla="*/ 239 h 479"/>
                  <a:gd name="T8" fmla="*/ 0 w 1636"/>
                  <a:gd name="T9" fmla="*/ 239 h 479"/>
                  <a:gd name="T10" fmla="*/ 240 w 1636"/>
                  <a:gd name="T11" fmla="*/ 0 h 479"/>
                  <a:gd name="T12" fmla="*/ 1396 w 1636"/>
                  <a:gd name="T13" fmla="*/ 0 h 479"/>
                  <a:gd name="T14" fmla="*/ 1636 w 1636"/>
                  <a:gd name="T15" fmla="*/ 239 h 4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6" h="479">
                    <a:moveTo>
                      <a:pt x="1636" y="239"/>
                    </a:moveTo>
                    <a:cubicBezTo>
                      <a:pt x="1636" y="372"/>
                      <a:pt x="1529" y="479"/>
                      <a:pt x="1396" y="479"/>
                    </a:cubicBezTo>
                    <a:cubicBezTo>
                      <a:pt x="240" y="479"/>
                      <a:pt x="240" y="479"/>
                      <a:pt x="240" y="479"/>
                    </a:cubicBezTo>
                    <a:cubicBezTo>
                      <a:pt x="108" y="479"/>
                      <a:pt x="0" y="372"/>
                      <a:pt x="0" y="239"/>
                    </a:cubicBezTo>
                    <a:cubicBezTo>
                      <a:pt x="0" y="239"/>
                      <a:pt x="0" y="239"/>
                      <a:pt x="0" y="239"/>
                    </a:cubicBezTo>
                    <a:cubicBezTo>
                      <a:pt x="0" y="107"/>
                      <a:pt x="108" y="0"/>
                      <a:pt x="240" y="0"/>
                    </a:cubicBezTo>
                    <a:cubicBezTo>
                      <a:pt x="1396" y="0"/>
                      <a:pt x="1396" y="0"/>
                      <a:pt x="1396" y="0"/>
                    </a:cubicBezTo>
                    <a:cubicBezTo>
                      <a:pt x="1529" y="0"/>
                      <a:pt x="1636" y="107"/>
                      <a:pt x="1636" y="239"/>
                    </a:cubicBezTo>
                    <a:close/>
                  </a:path>
                </a:pathLst>
              </a:custGeom>
              <a:solidFill>
                <a:schemeClr val="accent1"/>
              </a:solidFill>
              <a:ln>
                <a:noFill/>
              </a:ln>
            </p:spPr>
            <p:txBody>
              <a:bodyPr vert="horz" wrap="square" lIns="46630" tIns="23315" rIns="46630" bIns="23315" numCol="1" anchor="t" anchorCtr="0" compatLnSpc="1">
                <a:prstTxWarp prst="textNoShape">
                  <a:avLst/>
                </a:prstTxWarp>
              </a:bodyPr>
              <a:lstStyle/>
              <a:p>
                <a:pPr defTabSz="297935"/>
                <a:endParaRPr lang="en-US" sz="2907">
                  <a:solidFill>
                    <a:srgbClr val="404040"/>
                  </a:solidFill>
                </a:endParaRPr>
              </a:p>
            </p:txBody>
          </p:sp>
        </p:grpSp>
      </p:grpSp>
      <p:sp>
        <p:nvSpPr>
          <p:cNvPr id="53" name="Rectangle 52"/>
          <p:cNvSpPr/>
          <p:nvPr/>
        </p:nvSpPr>
        <p:spPr>
          <a:xfrm>
            <a:off x="1608706" y="1836052"/>
            <a:ext cx="1967155" cy="513026"/>
          </a:xfrm>
          <a:prstGeom prst="rect">
            <a:avLst/>
          </a:prstGeom>
        </p:spPr>
        <p:txBody>
          <a:bodyPr wrap="square">
            <a:spAutoFit/>
          </a:bodyPr>
          <a:lstStyle/>
          <a:p>
            <a:pPr marL="174875" indent="-174875" defTabSz="297935" eaLnBrk="0">
              <a:lnSpc>
                <a:spcPct val="80000"/>
              </a:lnSpc>
            </a:pPr>
            <a:r>
              <a:rPr lang="en-US" sz="3417" b="1" spc="-153" dirty="0">
                <a:solidFill>
                  <a:srgbClr val="EA4731"/>
                </a:solidFill>
                <a:latin typeface="Helvetica Neue"/>
                <a:ea typeface="Gill Sans"/>
                <a:cs typeface="Gill Sans"/>
                <a:sym typeface="Helvetica Neue Medium" charset="0"/>
              </a:rPr>
              <a:t>Collect</a:t>
            </a:r>
            <a:endParaRPr lang="en-US" sz="3417" b="1" spc="-153" dirty="0">
              <a:solidFill>
                <a:srgbClr val="EA4731"/>
              </a:solidFill>
              <a:latin typeface="Helvetica Neue"/>
              <a:ea typeface="Gill Sans"/>
              <a:cs typeface="Gill Sans"/>
            </a:endParaRPr>
          </a:p>
        </p:txBody>
      </p:sp>
      <p:sp>
        <p:nvSpPr>
          <p:cNvPr id="54" name="Rectangle 53"/>
          <p:cNvSpPr/>
          <p:nvPr/>
        </p:nvSpPr>
        <p:spPr>
          <a:xfrm>
            <a:off x="5013624" y="1836052"/>
            <a:ext cx="1967155" cy="513026"/>
          </a:xfrm>
          <a:prstGeom prst="rect">
            <a:avLst/>
          </a:prstGeom>
        </p:spPr>
        <p:txBody>
          <a:bodyPr wrap="square">
            <a:spAutoFit/>
          </a:bodyPr>
          <a:lstStyle/>
          <a:p>
            <a:pPr marL="174875" indent="-174875" defTabSz="297935" eaLnBrk="0">
              <a:lnSpc>
                <a:spcPct val="80000"/>
              </a:lnSpc>
            </a:pPr>
            <a:r>
              <a:rPr lang="en-US" sz="3417" b="1" spc="-153" dirty="0">
                <a:solidFill>
                  <a:srgbClr val="EA4731"/>
                </a:solidFill>
                <a:latin typeface="Helvetica Neue"/>
                <a:ea typeface="Gill Sans"/>
                <a:cs typeface="Gill Sans"/>
                <a:sym typeface="Helvetica Neue Medium" charset="0"/>
              </a:rPr>
              <a:t>Store</a:t>
            </a:r>
            <a:endParaRPr lang="en-US" sz="3417" b="1" spc="-153" dirty="0">
              <a:solidFill>
                <a:srgbClr val="EA4731"/>
              </a:solidFill>
              <a:latin typeface="Helvetica Neue"/>
              <a:ea typeface="Gill Sans"/>
              <a:cs typeface="Gill Sans"/>
            </a:endParaRPr>
          </a:p>
        </p:txBody>
      </p:sp>
      <p:sp>
        <p:nvSpPr>
          <p:cNvPr id="55" name="Rectangle 54"/>
          <p:cNvSpPr/>
          <p:nvPr/>
        </p:nvSpPr>
        <p:spPr>
          <a:xfrm>
            <a:off x="8744037" y="1836052"/>
            <a:ext cx="1967155" cy="513026"/>
          </a:xfrm>
          <a:prstGeom prst="rect">
            <a:avLst/>
          </a:prstGeom>
        </p:spPr>
        <p:txBody>
          <a:bodyPr wrap="square">
            <a:spAutoFit/>
          </a:bodyPr>
          <a:lstStyle/>
          <a:p>
            <a:pPr marL="174875" indent="-174875" defTabSz="297935" eaLnBrk="0">
              <a:lnSpc>
                <a:spcPct val="80000"/>
              </a:lnSpc>
            </a:pPr>
            <a:r>
              <a:rPr lang="en-US" sz="3417" b="1" spc="-153" dirty="0">
                <a:solidFill>
                  <a:srgbClr val="EA4731"/>
                </a:solidFill>
                <a:latin typeface="Helvetica Neue"/>
                <a:ea typeface="Gill Sans"/>
                <a:cs typeface="Gill Sans"/>
                <a:sym typeface="Helvetica Neue Medium" charset="0"/>
              </a:rPr>
              <a:t>Present</a:t>
            </a:r>
            <a:endParaRPr lang="en-US" sz="3417" b="1" spc="-153" dirty="0">
              <a:solidFill>
                <a:srgbClr val="EA4731"/>
              </a:solidFill>
              <a:latin typeface="Helvetica Neue"/>
              <a:ea typeface="Gill Sans"/>
              <a:cs typeface="Gill Sans"/>
            </a:endParaRPr>
          </a:p>
        </p:txBody>
      </p:sp>
      <p:sp>
        <p:nvSpPr>
          <p:cNvPr id="6" name="Rectangle 5"/>
          <p:cNvSpPr/>
          <p:nvPr/>
        </p:nvSpPr>
        <p:spPr bwMode="auto">
          <a:xfrm>
            <a:off x="882" y="-1"/>
            <a:ext cx="12434711" cy="1204613"/>
          </a:xfrm>
          <a:prstGeom prst="rect">
            <a:avLst/>
          </a:prstGeom>
          <a:solidFill>
            <a:schemeClr val="bg1"/>
          </a:solidFill>
          <a:ln w="25400" cap="flat" cmpd="sng" algn="ctr">
            <a:noFill/>
            <a:prstDash val="solid"/>
            <a:miter lim="0"/>
            <a:headEnd type="none" w="med" len="med"/>
            <a:tailEnd type="none" w="med" len="med"/>
          </a:ln>
          <a:effectLst/>
        </p:spPr>
        <p:txBody>
          <a:bodyPr vert="horz" wrap="square" lIns="36430" tIns="36430" rIns="36430" bIns="36430" numCol="1" rtlCol="0" anchor="ctr" anchorCtr="0" compatLnSpc="1">
            <a:prstTxWarp prst="textNoShape">
              <a:avLst/>
            </a:prstTxWarp>
          </a:bodyPr>
          <a:lstStyle/>
          <a:p>
            <a:pPr marL="174879"/>
            <a:endParaRPr lang="en-US" sz="918">
              <a:solidFill>
                <a:srgbClr val="404040"/>
              </a:solidFill>
              <a:latin typeface="Gill Sans" pitchFamily="26" charset="0"/>
              <a:ea typeface="Gill Sans" pitchFamily="26" charset="0"/>
              <a:cs typeface="Gill Sans" pitchFamily="26" charset="0"/>
              <a:sym typeface="Gill Sans" pitchFamily="26" charset="0"/>
            </a:endParaRPr>
          </a:p>
        </p:txBody>
      </p:sp>
      <p:sp>
        <p:nvSpPr>
          <p:cNvPr id="3" name="Text Placeholder 2"/>
          <p:cNvSpPr>
            <a:spLocks noGrp="1"/>
          </p:cNvSpPr>
          <p:nvPr>
            <p:ph type="body" sz="quarter" idx="4294967295"/>
          </p:nvPr>
        </p:nvSpPr>
        <p:spPr>
          <a:xfrm>
            <a:off x="0" y="257175"/>
            <a:ext cx="9418637" cy="1687513"/>
          </a:xfrm>
        </p:spPr>
        <p:txBody>
          <a:bodyPr/>
          <a:lstStyle/>
          <a:p>
            <a:r>
              <a:rPr lang="en-US" dirty="0"/>
              <a:t>What is New Relic Insights</a:t>
            </a:r>
            <a:r>
              <a:rPr lang="en-US" dirty="0" smtClean="0"/>
              <a:t>?</a:t>
            </a:r>
          </a:p>
          <a:p>
            <a:r>
              <a:rPr lang="en-US" sz="2754" dirty="0">
                <a:solidFill>
                  <a:schemeClr val="accent1"/>
                </a:solidFill>
              </a:rPr>
              <a:t>A new Real-Time Analytics Platform</a:t>
            </a:r>
            <a:endParaRPr lang="en-US" dirty="0">
              <a:solidFill>
                <a:schemeClr val="accent1"/>
              </a:solidFill>
            </a:endParaRPr>
          </a:p>
          <a:p>
            <a:endParaRPr lang="en-US" dirty="0"/>
          </a:p>
        </p:txBody>
      </p:sp>
      <p:sp>
        <p:nvSpPr>
          <p:cNvPr id="41" name="TextBox 40"/>
          <p:cNvSpPr txBox="1"/>
          <p:nvPr/>
        </p:nvSpPr>
        <p:spPr>
          <a:xfrm>
            <a:off x="472316" y="4408736"/>
            <a:ext cx="4246084" cy="1381404"/>
          </a:xfrm>
          <a:prstGeom prst="rect">
            <a:avLst/>
          </a:prstGeom>
          <a:noFill/>
          <a:ln w="9525">
            <a:noFill/>
            <a:round/>
            <a:headEnd/>
            <a:tailEnd/>
          </a:ln>
        </p:spPr>
        <p:txBody>
          <a:bodyPr wrap="square" lIns="0" tIns="0" rIns="0" bIns="0" rtlCol="0">
            <a:prstTxWarp prst="textNoShape">
              <a:avLst/>
            </a:prstTxWarp>
            <a:spAutoFit/>
          </a:bodyPr>
          <a:lstStyle/>
          <a:p>
            <a:pPr defTabSz="466344">
              <a:defRPr/>
            </a:pPr>
            <a:r>
              <a:rPr lang="en-US" sz="2244" kern="0" dirty="0">
                <a:solidFill>
                  <a:srgbClr val="FFFFFF"/>
                </a:solidFill>
                <a:latin typeface="Helvetica"/>
              </a:rPr>
              <a:t>01000010010</a:t>
            </a:r>
          </a:p>
          <a:p>
            <a:pPr defTabSz="466344">
              <a:defRPr/>
            </a:pPr>
            <a:r>
              <a:rPr lang="en-US" sz="2244" kern="0" dirty="0">
                <a:solidFill>
                  <a:srgbClr val="FFFFFF"/>
                </a:solidFill>
                <a:latin typeface="Helvetica"/>
              </a:rPr>
              <a:t>01001001010001</a:t>
            </a:r>
          </a:p>
          <a:p>
            <a:pPr defTabSz="466344">
              <a:defRPr/>
            </a:pPr>
            <a:r>
              <a:rPr lang="en-US" sz="2244" kern="0" dirty="0">
                <a:solidFill>
                  <a:srgbClr val="FFFFFF"/>
                </a:solidFill>
                <a:latin typeface="Helvetica"/>
              </a:rPr>
              <a:t>1100101000110010</a:t>
            </a:r>
          </a:p>
          <a:p>
            <a:pPr defTabSz="466344">
              <a:defRPr/>
            </a:pPr>
            <a:r>
              <a:rPr lang="en-US" sz="2244" kern="0" dirty="0">
                <a:solidFill>
                  <a:srgbClr val="FFFFFF"/>
                </a:solidFill>
                <a:latin typeface="Helvetica"/>
              </a:rPr>
              <a:t>0101000101011101</a:t>
            </a:r>
          </a:p>
        </p:txBody>
      </p:sp>
      <p:pic>
        <p:nvPicPr>
          <p:cNvPr id="28" name="Picture 3" descr="C:\Users\Hiram\Desktop\screen.png"/>
          <p:cNvPicPr>
            <a:picLocks noChangeAspect="1" noChangeArrowheads="1"/>
          </p:cNvPicPr>
          <p:nvPr/>
        </p:nvPicPr>
        <p:blipFill rotWithShape="1">
          <a:blip r:embed="rId3">
            <a:extLst>
              <a:ext uri="{28A0092B-C50C-407E-A947-70E740481C1C}">
                <a14:useLocalDpi xmlns:a14="http://schemas.microsoft.com/office/drawing/2010/main" val="0"/>
              </a:ext>
            </a:extLst>
          </a:blip>
          <a:srcRect l="14608" t="22756" r="15329" b="23152"/>
          <a:stretch/>
        </p:blipFill>
        <p:spPr bwMode="auto">
          <a:xfrm>
            <a:off x="8705179" y="4235573"/>
            <a:ext cx="2326527" cy="1464404"/>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8" descr="title-page.png"/>
          <p:cNvPicPr>
            <a:picLocks noChangeAspect="1"/>
          </p:cNvPicPr>
          <p:nvPr/>
        </p:nvPicPr>
        <p:blipFill rotWithShape="1">
          <a:blip r:embed="rId4"/>
          <a:srcRect t="82682" r="36516" b="5001"/>
          <a:stretch/>
        </p:blipFill>
        <p:spPr bwMode="auto">
          <a:xfrm>
            <a:off x="7745179" y="6392862"/>
            <a:ext cx="4505149" cy="491776"/>
          </a:xfrm>
          <a:prstGeom prst="rect">
            <a:avLst/>
          </a:prstGeom>
          <a:noFill/>
          <a:ln w="9525">
            <a:noFill/>
            <a:miter lim="800000"/>
            <a:headEnd/>
            <a:tailEnd/>
          </a:ln>
        </p:spPr>
      </p:pic>
    </p:spTree>
    <p:extLst>
      <p:ext uri="{BB962C8B-B14F-4D97-AF65-F5344CB8AC3E}">
        <p14:creationId xmlns:p14="http://schemas.microsoft.com/office/powerpoint/2010/main" val="423036707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2500" decel="4625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600" fill="hold"/>
                                        <p:tgtEl>
                                          <p:spTgt spid="53"/>
                                        </p:tgtEl>
                                        <p:attrNameLst>
                                          <p:attrName>ppt_x</p:attrName>
                                        </p:attrNameLst>
                                      </p:cBhvr>
                                      <p:tavLst>
                                        <p:tav tm="0">
                                          <p:val>
                                            <p:strVal val="#ppt_x"/>
                                          </p:val>
                                        </p:tav>
                                        <p:tav tm="100000">
                                          <p:val>
                                            <p:strVal val="#ppt_x"/>
                                          </p:val>
                                        </p:tav>
                                      </p:tavLst>
                                    </p:anim>
                                    <p:anim calcmode="lin" valueType="num">
                                      <p:cBhvr additive="base">
                                        <p:cTn id="8" dur="600" fill="hold"/>
                                        <p:tgtEl>
                                          <p:spTgt spid="53"/>
                                        </p:tgtEl>
                                        <p:attrNameLst>
                                          <p:attrName>ppt_y</p:attrName>
                                        </p:attrNameLst>
                                      </p:cBhvr>
                                      <p:tavLst>
                                        <p:tav tm="0">
                                          <p:val>
                                            <p:strVal val="0-#ppt_h/2"/>
                                          </p:val>
                                        </p:tav>
                                        <p:tav tm="100000">
                                          <p:val>
                                            <p:strVal val="#ppt_y"/>
                                          </p:val>
                                        </p:tav>
                                      </p:tavLst>
                                    </p:anim>
                                  </p:childTnLst>
                                </p:cTn>
                              </p:par>
                            </p:childTnLst>
                          </p:cTn>
                        </p:par>
                        <p:par>
                          <p:cTn id="9" fill="hold">
                            <p:stCondLst>
                              <p:cond delay="600"/>
                            </p:stCondLst>
                            <p:childTnLst>
                              <p:par>
                                <p:cTn id="10" presetID="10"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accel="42500" decel="46250" fill="hold" grpId="0" nodeType="click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600" fill="hold"/>
                                        <p:tgtEl>
                                          <p:spTgt spid="54"/>
                                        </p:tgtEl>
                                        <p:attrNameLst>
                                          <p:attrName>ppt_x</p:attrName>
                                        </p:attrNameLst>
                                      </p:cBhvr>
                                      <p:tavLst>
                                        <p:tav tm="0">
                                          <p:val>
                                            <p:strVal val="#ppt_x"/>
                                          </p:val>
                                        </p:tav>
                                        <p:tav tm="100000">
                                          <p:val>
                                            <p:strVal val="#ppt_x"/>
                                          </p:val>
                                        </p:tav>
                                      </p:tavLst>
                                    </p:anim>
                                    <p:anim calcmode="lin" valueType="num">
                                      <p:cBhvr additive="base">
                                        <p:cTn id="18" dur="600" fill="hold"/>
                                        <p:tgtEl>
                                          <p:spTgt spid="54"/>
                                        </p:tgtEl>
                                        <p:attrNameLst>
                                          <p:attrName>ppt_y</p:attrName>
                                        </p:attrNameLst>
                                      </p:cBhvr>
                                      <p:tavLst>
                                        <p:tav tm="0">
                                          <p:val>
                                            <p:strVal val="0-#ppt_h/2"/>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500"/>
                                        <p:tgtEl>
                                          <p:spTgt spid="44"/>
                                        </p:tgtEl>
                                      </p:cBhvr>
                                    </p:animEffect>
                                    <p:anim calcmode="lin" valueType="num">
                                      <p:cBhvr>
                                        <p:cTn id="22" dur="500" fill="hold"/>
                                        <p:tgtEl>
                                          <p:spTgt spid="44"/>
                                        </p:tgtEl>
                                        <p:attrNameLst>
                                          <p:attrName>ppt_x</p:attrName>
                                        </p:attrNameLst>
                                      </p:cBhvr>
                                      <p:tavLst>
                                        <p:tav tm="0">
                                          <p:val>
                                            <p:strVal val="#ppt_x"/>
                                          </p:val>
                                        </p:tav>
                                        <p:tav tm="100000">
                                          <p:val>
                                            <p:strVal val="#ppt_x"/>
                                          </p:val>
                                        </p:tav>
                                      </p:tavLst>
                                    </p:anim>
                                    <p:anim calcmode="lin" valueType="num">
                                      <p:cBhvr>
                                        <p:cTn id="23" dur="500" fill="hold"/>
                                        <p:tgtEl>
                                          <p:spTgt spid="44"/>
                                        </p:tgtEl>
                                        <p:attrNameLst>
                                          <p:attrName>ppt_y</p:attrName>
                                        </p:attrNameLst>
                                      </p:cBhvr>
                                      <p:tavLst>
                                        <p:tav tm="0">
                                          <p:val>
                                            <p:strVal val="#ppt_y+.1"/>
                                          </p:val>
                                        </p:tav>
                                        <p:tav tm="100000">
                                          <p:val>
                                            <p:strVal val="#ppt_y"/>
                                          </p:val>
                                        </p:tav>
                                      </p:tavLst>
                                    </p:anim>
                                  </p:childTnLst>
                                </p:cTn>
                              </p:par>
                            </p:childTnLst>
                          </p:cTn>
                        </p:par>
                        <p:par>
                          <p:cTn id="24" fill="hold">
                            <p:stCondLst>
                              <p:cond delay="600"/>
                            </p:stCondLst>
                            <p:childTnLst>
                              <p:par>
                                <p:cTn id="25" presetID="10" presetClass="entr" presetSubtype="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1" accel="42500" decel="46250" fill="hold" grpId="0" nodeType="clickEffect">
                                  <p:stCondLst>
                                    <p:cond delay="0"/>
                                  </p:stCondLst>
                                  <p:childTnLst>
                                    <p:set>
                                      <p:cBhvr>
                                        <p:cTn id="31" dur="1" fill="hold">
                                          <p:stCondLst>
                                            <p:cond delay="0"/>
                                          </p:stCondLst>
                                        </p:cTn>
                                        <p:tgtEl>
                                          <p:spTgt spid="55"/>
                                        </p:tgtEl>
                                        <p:attrNameLst>
                                          <p:attrName>style.visibility</p:attrName>
                                        </p:attrNameLst>
                                      </p:cBhvr>
                                      <p:to>
                                        <p:strVal val="visible"/>
                                      </p:to>
                                    </p:set>
                                    <p:anim calcmode="lin" valueType="num">
                                      <p:cBhvr additive="base">
                                        <p:cTn id="32" dur="600" fill="hold"/>
                                        <p:tgtEl>
                                          <p:spTgt spid="55"/>
                                        </p:tgtEl>
                                        <p:attrNameLst>
                                          <p:attrName>ppt_x</p:attrName>
                                        </p:attrNameLst>
                                      </p:cBhvr>
                                      <p:tavLst>
                                        <p:tav tm="0">
                                          <p:val>
                                            <p:strVal val="#ppt_x"/>
                                          </p:val>
                                        </p:tav>
                                        <p:tav tm="100000">
                                          <p:val>
                                            <p:strVal val="#ppt_x"/>
                                          </p:val>
                                        </p:tav>
                                      </p:tavLst>
                                    </p:anim>
                                    <p:anim calcmode="lin" valueType="num">
                                      <p:cBhvr additive="base">
                                        <p:cTn id="33" dur="600" fill="hold"/>
                                        <p:tgtEl>
                                          <p:spTgt spid="55"/>
                                        </p:tgtEl>
                                        <p:attrNameLst>
                                          <p:attrName>ppt_y</p:attrName>
                                        </p:attrNameLst>
                                      </p:cBhvr>
                                      <p:tavLst>
                                        <p:tav tm="0">
                                          <p:val>
                                            <p:strVal val="0-#ppt_h/2"/>
                                          </p:val>
                                        </p:tav>
                                        <p:tav tm="100000">
                                          <p:val>
                                            <p:strVal val="#ppt_y"/>
                                          </p:val>
                                        </p:tav>
                                      </p:tavLst>
                                    </p:anim>
                                  </p:childTnLst>
                                </p:cTn>
                              </p:par>
                            </p:childTnLst>
                          </p:cTn>
                        </p:par>
                        <p:par>
                          <p:cTn id="34" fill="hold">
                            <p:stCondLst>
                              <p:cond delay="600"/>
                            </p:stCondLst>
                            <p:childTnLst>
                              <p:par>
                                <p:cTn id="35" presetID="10" presetClass="entr" presetSubtype="0"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childTnLst>
                                </p:cTn>
                              </p:par>
                            </p:childTnLst>
                          </p:cTn>
                        </p:par>
                        <p:par>
                          <p:cTn id="38" fill="hold">
                            <p:stCondLst>
                              <p:cond delay="1100"/>
                            </p:stCondLst>
                            <p:childTnLst>
                              <p:par>
                                <p:cTn id="39" presetID="10" presetClass="entr" presetSubtype="0" fill="hold" grpId="0"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500"/>
                                        <p:tgtEl>
                                          <p:spTgt spid="50"/>
                                        </p:tgtEl>
                                      </p:cBhvr>
                                    </p:animEffect>
                                  </p:childTnLst>
                                </p:cTn>
                              </p:par>
                              <p:par>
                                <p:cTn id="42" presetID="10" presetClass="entr" presetSubtype="0" fill="hold" nodeType="withEffect">
                                  <p:stCondLst>
                                    <p:cond delay="30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7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2" grpId="0"/>
      <p:bldP spid="47" grpId="0"/>
      <p:bldP spid="50" grpId="0" animBg="1"/>
      <p:bldP spid="53" grpId="0"/>
      <p:bldP spid="54" grpId="0"/>
      <p:bldP spid="55" grpId="0"/>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gn6FVAZRl0yE2S.mT8yNB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kwgL2Ys7pkGU52RJ.ihoU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_4HKAgTxsUu_NTHAYcUtb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i917CMXxpkOo_fBab1hv5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cUhmxgKLFE2f.EkIC21u3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OWoHaJ8ef02hXPsmbRpcng"/>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Xws_spjS60e8MkzLxSgrV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_tVNrQWGuk6s5uDKanMeaA"/>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2bGF8YQ4X0edf.cv5I.Nag"/>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WiY3ZsIntkSOucrTvopWh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5pW8q9nvbUqge8KSJaqYl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kgr.GlgqV0eCqtNZcebnk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5pW8q9nvbUqge8KSJaqYl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kgr.GlgqV0eCqtNZcebnk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cYWY7VfVm0G2xUjB1rTIC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5pW8q9nvbUqge8KSJaqYl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EVElwVwBRU.uSaZUPOUOW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kgr.GlgqV0eCqtNZcebnkw"/>
</p:tagLst>
</file>

<file path=ppt/theme/theme1.xml><?xml version="1.0" encoding="utf-8"?>
<a:theme xmlns:a="http://schemas.openxmlformats.org/drawingml/2006/main" name="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A4136940-2F30-4F5C-9ED6-88F2C49C1AE1}"/>
    </a:ext>
  </a:extLst>
</a:theme>
</file>

<file path=ppt/theme/theme2.xml><?xml version="1.0" encoding="utf-8"?>
<a:theme xmlns:a="http://schemas.openxmlformats.org/drawingml/2006/main" name="1_5-30536_Build_2014_Breakout_Template_Blue_16x9">
  <a:themeElements>
    <a:clrScheme name="Build 2014">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3"/>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C5418590-2BCF-48C6-AF37-67DC4D4291A7}"/>
    </a:ext>
  </a:extLst>
</a:theme>
</file>

<file path=ppt/theme/theme3.xml><?xml version="1.0" encoding="utf-8"?>
<a:theme xmlns:a="http://schemas.openxmlformats.org/drawingml/2006/main" name="1_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Breakout_Template.potx" id="{AF7916F5-B6CE-4446-87D4-7A61BEF9288B}" vid="{F2E341AB-B1C9-4A03-98B5-82D7F8BB090B}"/>
    </a:ext>
  </a:extLst>
</a:theme>
</file>

<file path=ppt/theme/theme4.xml><?xml version="1.0" encoding="utf-8"?>
<a:theme xmlns:a="http://schemas.openxmlformats.org/drawingml/2006/main" name="2_5-30536_Build_2014_Breakout_Template_Blue_16x9">
  <a:themeElements>
    <a:clrScheme name="Build 2014">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3"/>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Breakout_Template.potx" id="{AF7916F5-B6CE-4446-87D4-7A61BEF9288B}" vid="{C9130907-DA69-4142-9ECE-92E64A71CF56}"/>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27</Value>
      <Value>55</Value>
      <Value>28</Value>
      <Value>6</Value>
    </TaxCatchAll>
    <Event_x0020_End_x0020_Date xmlns="e36bfbf9-5e42-489c-a259-4c54eb22cb57">2014-04-04T07:00:00+00:00</Event_x0020_End_x0020_Date>
    <Event_x0020_Start_x0020_Date xmlns="e36bfbf9-5e42-489c-a259-4c54eb22cb57">2014-04-02T07:00:00+00:00</Event_x0020_Start_x0020_Date>
    <MS_x0020_Speaker xmlns="e36bfbf9-5e42-489c-a259-4c54eb22cb57">
      <UserInfo>
        <DisplayName/>
        <AccountId xsi:nil="true"/>
        <AccountType/>
      </UserInfo>
    </MS_x0020_Speaker>
    <External_x0020_Speaker xmlns="e36bfbf9-5e42-489c-a259-4c54eb22cb57">Wenming Ye</External_x0020_Speaker>
    <Session_x0020_Code xmlns="e36bfbf9-5e42-489c-a259-4c54eb22cb57">2-645</Session_x0020_Code>
    <Presentation_x0020_Date xmlns="e36bfbf9-5e42-489c-a259-4c54eb22cb57">2014-04-04T00:00:00-07:00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TermInfo xmlns="http://schemas.microsoft.com/office/infopath/2007/PartnerControls">
          <TermName xmlns="http://schemas.microsoft.com/office/infopath/2007/PartnerControls">Moscone Center</TermName>
          <TermId xmlns="http://schemas.microsoft.com/office/infopath/2007/PartnerControls">d4f36a2e-dd0d-4424-990f-7c93b4e9f063</TermId>
        </TermInfo>
      </Term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ermInfo xmlns="http://schemas.microsoft.com/office/infopath/2007/PartnerControls">
          <TermName xmlns="http://schemas.microsoft.com/office/infopath/2007/PartnerControls">Build 2014</TermName>
          <TermId xmlns="http://schemas.microsoft.com/office/infopath/2007/PartnerControls">8770012f-d296-48ca-a06e-3861b41b8494</TermId>
        </TermInfo>
      </Terms>
    </TaxKeywordTaxHTField>
    <RatedBy xmlns="http://schemas.microsoft.com/sharepoint/v3">
      <UserInfo>
        <DisplayName/>
        <AccountId xsi:nil="true"/>
        <AccountType/>
      </UserInfo>
    </RatedBy>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59190252e8f6b8110360cee8e4044d5b">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ce62f3e539b6767ca1e323fb703a26fd"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sharepoint/v3"/>
    <ds:schemaRef ds:uri="http://purl.org/dc/elements/1.1/"/>
    <ds:schemaRef ds:uri="http://schemas.microsoft.com/office/2006/documentManagement/types"/>
    <ds:schemaRef ds:uri="http://www.w3.org/XML/1998/namespace"/>
    <ds:schemaRef ds:uri="http://schemas.microsoft.com/office/2006/metadata/properties"/>
    <ds:schemaRef ds:uri="http://purl.org/dc/terms/"/>
    <ds:schemaRef ds:uri="230e9df3-be65-4c73-a93b-d1236ebd677e"/>
    <ds:schemaRef ds:uri="e36bfbf9-5e42-489c-a259-4c54eb22cb57"/>
    <ds:schemaRef ds:uri="http://schemas.microsoft.com/office/infopath/2007/PartnerControl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08D1A452-E14D-4855-86D9-B23C243AD4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Build_2014_Template</Template>
  <TotalTime>216</TotalTime>
  <Words>2417</Words>
  <Application>Microsoft Office PowerPoint</Application>
  <PresentationFormat>Custom</PresentationFormat>
  <Paragraphs>379</Paragraphs>
  <Slides>40</Slides>
  <Notes>21</Notes>
  <HiddenSlides>0</HiddenSlides>
  <MMClips>1</MMClips>
  <ScaleCrop>false</ScaleCrop>
  <HeadingPairs>
    <vt:vector size="8" baseType="variant">
      <vt:variant>
        <vt:lpstr>Fonts Used</vt:lpstr>
      </vt:variant>
      <vt:variant>
        <vt:i4>17</vt:i4>
      </vt:variant>
      <vt:variant>
        <vt:lpstr>Theme</vt:lpstr>
      </vt:variant>
      <vt:variant>
        <vt:i4>4</vt:i4>
      </vt:variant>
      <vt:variant>
        <vt:lpstr>Embedded OLE Servers</vt:lpstr>
      </vt:variant>
      <vt:variant>
        <vt:i4>1</vt:i4>
      </vt:variant>
      <vt:variant>
        <vt:lpstr>Slide Titles</vt:lpstr>
      </vt:variant>
      <vt:variant>
        <vt:i4>40</vt:i4>
      </vt:variant>
    </vt:vector>
  </HeadingPairs>
  <TitlesOfParts>
    <vt:vector size="62" baseType="lpstr">
      <vt:lpstr>微软雅黑</vt:lpstr>
      <vt:lpstr>ＭＳ Ｐゴシック</vt:lpstr>
      <vt:lpstr>宋体</vt:lpstr>
      <vt:lpstr>Arial</vt:lpstr>
      <vt:lpstr>Arial Bold</vt:lpstr>
      <vt:lpstr>Avenir LT Pro 45 Book</vt:lpstr>
      <vt:lpstr>Calibri</vt:lpstr>
      <vt:lpstr>Consolas</vt:lpstr>
      <vt:lpstr>Courier New</vt:lpstr>
      <vt:lpstr>Gill Sans</vt:lpstr>
      <vt:lpstr>Helvetica</vt:lpstr>
      <vt:lpstr>Helvetica Neue</vt:lpstr>
      <vt:lpstr>Helvetica Neue Medium</vt:lpstr>
      <vt:lpstr>Segoe Semibold</vt:lpstr>
      <vt:lpstr>Segoe UI</vt:lpstr>
      <vt:lpstr>Segoe UI Light</vt:lpstr>
      <vt:lpstr>Wingdings</vt:lpstr>
      <vt:lpstr>5-30536_Build_2014_Breakout_Template_White_16x9</vt:lpstr>
      <vt:lpstr>1_5-30536_Build_2014_Breakout_Template_Blue_16x9</vt:lpstr>
      <vt:lpstr>1_5-30536_Build_2014_Breakout_Template_White_16x9</vt:lpstr>
      <vt:lpstr>2_5-30536_Build_2014_Breakout_Template_Blue_16x9</vt:lpstr>
      <vt:lpstr>think-cell Slide</vt:lpstr>
      <vt:lpstr>PowerPoint Presentation</vt:lpstr>
      <vt:lpstr>Using big data to advance your  cloud service + device solutions</vt:lpstr>
      <vt:lpstr>Agenda </vt:lpstr>
      <vt:lpstr>What is Big Data?</vt:lpstr>
      <vt:lpstr>Solving Big Data Problems</vt:lpstr>
      <vt:lpstr>Scenario 1: Telemetry in Data Warehousing</vt:lpstr>
      <vt:lpstr>PowerPoint Presentation</vt:lpstr>
      <vt:lpstr>PowerPoint Presentation</vt:lpstr>
      <vt:lpstr>PowerPoint Presentation</vt:lpstr>
      <vt:lpstr>Demo: New Relic Insights</vt:lpstr>
      <vt:lpstr>PowerPoint Presentation</vt:lpstr>
      <vt:lpstr>Discussion: Iterate and Experiment</vt:lpstr>
      <vt:lpstr>Scenario 2: Collective Intelligence and Predictive analysis</vt:lpstr>
      <vt:lpstr>Great Games, Stories &amp; Return</vt:lpstr>
      <vt:lpstr>           Game Characters</vt:lpstr>
      <vt:lpstr>           Case Study: LaboRatz</vt:lpstr>
      <vt:lpstr>           Data = Key to Success</vt:lpstr>
      <vt:lpstr>           Data flow</vt:lpstr>
      <vt:lpstr>PowerPoint Presentation</vt:lpstr>
      <vt:lpstr>MapReduce: Move Code to the Data</vt:lpstr>
      <vt:lpstr>So How Does It Work?</vt:lpstr>
      <vt:lpstr>           Hadoop – Java MapReduce Job</vt:lpstr>
      <vt:lpstr>Demo: Better Monetization of Games</vt:lpstr>
      <vt:lpstr>           Results &amp; Analysis</vt:lpstr>
      <vt:lpstr>Discussion: Tools </vt:lpstr>
      <vt:lpstr>Scenario 3: Internet and Internet of things</vt:lpstr>
      <vt:lpstr>Internet of Things for Service Developers</vt:lpstr>
      <vt:lpstr>PowerPoint Presentation</vt:lpstr>
      <vt:lpstr>PowerPoint Presentation</vt:lpstr>
      <vt:lpstr>Streaming Tool: STORM</vt:lpstr>
      <vt:lpstr>STORM Concepts</vt:lpstr>
      <vt:lpstr>Topology: Network of Spouts and Bolts</vt:lpstr>
      <vt:lpstr>Demo: Data Streaming</vt:lpstr>
      <vt:lpstr>Video: Internet of lost things and Internet of Sharks</vt:lpstr>
      <vt:lpstr>PowerPoint Presentation</vt:lpstr>
      <vt:lpstr>Big Data Tools: Reduce the cost of Curiosity!</vt:lpstr>
      <vt:lpstr>Next Steps:</vt:lpstr>
      <vt:lpstr>References</vt:lpstr>
      <vt:lpstr>PowerPoint Presentation</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big data to advance your cloud service + device solutions</dc:title>
  <dc:subject>Build 2014</dc:subject>
  <dc:creator>Administrator</dc:creator>
  <cp:keywords>Build 2014</cp:keywords>
  <dc:description>Template: Mitchell Derrey, Silver Fox Productions
Formatting: 
Event Dates: April 2nd - 4th, 2014
Event Location: Moscone Conference Center, San Francisco, CA
Audience Type: Internal</dc:description>
  <cp:lastModifiedBy>Administrator</cp:lastModifiedBy>
  <cp:revision>36</cp:revision>
  <dcterms:created xsi:type="dcterms:W3CDTF">2014-04-02T00:16:19Z</dcterms:created>
  <dcterms:modified xsi:type="dcterms:W3CDTF">2014-04-04T21:46:47Z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28;#Moscone Center|d4f36a2e-dd0d-4424-990f-7c93b4e9f063</vt:lpwstr>
  </property>
  <property fmtid="{D5CDD505-2E9C-101B-9397-08002B2CF9AE}" pid="7" name="Track">
    <vt:lpwstr/>
  </property>
  <property fmtid="{D5CDD505-2E9C-101B-9397-08002B2CF9AE}" pid="8" name="Event Location">
    <vt:lpwstr>6;#San Francisco|84dfcb53-432b-499d-8965-93d483d36b4a</vt:lpwstr>
  </property>
  <property fmtid="{D5CDD505-2E9C-101B-9397-08002B2CF9AE}" pid="9" name="Campaign">
    <vt:lpwstr/>
  </property>
  <property fmtid="{D5CDD505-2E9C-101B-9397-08002B2CF9AE}" pid="10" name="Audience1">
    <vt:lpwstr/>
  </property>
  <property fmtid="{D5CDD505-2E9C-101B-9397-08002B2CF9AE}" pid="11" name="Event Name">
    <vt:lpwstr>27;#BUILD|58542b36-5bf5-46a6-a53f-a41fb7a73785</vt:lpwstr>
  </property>
  <property fmtid="{D5CDD505-2E9C-101B-9397-08002B2CF9AE}" pid="12" name="TaxKeyword">
    <vt:lpwstr>55;#Build 2014|8770012f-d296-48ca-a06e-3861b41b8494</vt:lpwstr>
  </property>
</Properties>
</file>