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Lst>
  <p:notesMasterIdLst>
    <p:notesMasterId r:id="rId31"/>
  </p:notesMasterIdLst>
  <p:handoutMasterIdLst>
    <p:handoutMasterId r:id="rId32"/>
  </p:handoutMasterIdLst>
  <p:sldIdLst>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7" r:id="rId28"/>
    <p:sldId id="305" r:id="rId29"/>
    <p:sldId id="306"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7"/>
            <p14:sldId id="305"/>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577" autoAdjust="0"/>
    <p:restoredTop sz="95747" autoAdjust="0"/>
  </p:normalViewPr>
  <p:slideViewPr>
    <p:cSldViewPr snapToObjects="1">
      <p:cViewPr varScale="1">
        <p:scale>
          <a:sx n="127" d="100"/>
          <a:sy n="127" d="100"/>
        </p:scale>
        <p:origin x="636"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21571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1987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02983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6DA16181-5B47-45FF-9E60-85146256A117}" type="datetime1">
              <a:rPr lang="en-US" smtClean="0">
                <a:solidFill>
                  <a:prstClr val="black"/>
                </a:solidFill>
              </a:rPr>
              <a:pPr/>
              <a:t>4/4/2014</a:t>
            </a:fld>
            <a:endParaRPr lang="en-US">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 11</a:t>
            </a:r>
            <a:endParaRPr lang="en-US" dirty="0">
              <a:solidFill>
                <a:prstClr val="black"/>
              </a:solidFill>
            </a:endParaRPr>
          </a:p>
        </p:txBody>
      </p:sp>
    </p:spTree>
    <p:extLst>
      <p:ext uri="{BB962C8B-B14F-4D97-AF65-F5344CB8AC3E}">
        <p14:creationId xmlns:p14="http://schemas.microsoft.com/office/powerpoint/2010/main" val="420155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44138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11962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6DA16181-5B47-45FF-9E60-85146256A117}" type="datetime1">
              <a:rPr lang="en-US" smtClean="0">
                <a:solidFill>
                  <a:prstClr val="black"/>
                </a:solidFill>
              </a:rPr>
              <a:pPr/>
              <a:t>4/4/2014</a:t>
            </a:fld>
            <a:endParaRPr lang="en-US">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 11</a:t>
            </a:r>
            <a:endParaRPr lang="en-US" dirty="0">
              <a:solidFill>
                <a:prstClr val="black"/>
              </a:solidFill>
            </a:endParaRPr>
          </a:p>
        </p:txBody>
      </p:sp>
    </p:spTree>
    <p:extLst>
      <p:ext uri="{BB962C8B-B14F-4D97-AF65-F5344CB8AC3E}">
        <p14:creationId xmlns:p14="http://schemas.microsoft.com/office/powerpoint/2010/main" val="340040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6DA16181-5B47-45FF-9E60-85146256A117}" type="datetime1">
              <a:rPr lang="en-US" smtClean="0">
                <a:solidFill>
                  <a:prstClr val="black"/>
                </a:solidFill>
              </a:rPr>
              <a:pPr/>
              <a:t>4/4/2014</a:t>
            </a:fld>
            <a:endParaRPr lang="en-US">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 11</a:t>
            </a:r>
            <a:endParaRPr lang="en-US" dirty="0">
              <a:solidFill>
                <a:prstClr val="black"/>
              </a:solidFill>
            </a:endParaRPr>
          </a:p>
        </p:txBody>
      </p:sp>
    </p:spTree>
    <p:extLst>
      <p:ext uri="{BB962C8B-B14F-4D97-AF65-F5344CB8AC3E}">
        <p14:creationId xmlns:p14="http://schemas.microsoft.com/office/powerpoint/2010/main" val="93085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0D4A8-4224-4F4E-BC1B-4126AE62BD27}" type="slidenum">
              <a:rPr lang="en-US" smtClean="0"/>
              <a:t>7</a:t>
            </a:fld>
            <a:endParaRPr lang="en-US"/>
          </a:p>
        </p:txBody>
      </p:sp>
    </p:spTree>
    <p:extLst>
      <p:ext uri="{BB962C8B-B14F-4D97-AF65-F5344CB8AC3E}">
        <p14:creationId xmlns:p14="http://schemas.microsoft.com/office/powerpoint/2010/main" val="414977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6DA16181-5B47-45FF-9E60-85146256A117}" type="datetime1">
              <a:rPr lang="en-US" smtClean="0">
                <a:solidFill>
                  <a:prstClr val="black"/>
                </a:solidFill>
              </a:rPr>
              <a:pPr/>
              <a:t>4/4/2014</a:t>
            </a:fld>
            <a:endParaRPr lang="en-US">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 11</a:t>
            </a:r>
            <a:endParaRPr lang="en-US" dirty="0">
              <a:solidFill>
                <a:prstClr val="black"/>
              </a:solidFill>
            </a:endParaRPr>
          </a:p>
        </p:txBody>
      </p:sp>
    </p:spTree>
    <p:extLst>
      <p:ext uri="{BB962C8B-B14F-4D97-AF65-F5344CB8AC3E}">
        <p14:creationId xmlns:p14="http://schemas.microsoft.com/office/powerpoint/2010/main" val="7135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4249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6DA16181-5B47-45FF-9E60-85146256A117}" type="datetime1">
              <a:rPr lang="en-US" smtClean="0">
                <a:solidFill>
                  <a:prstClr val="black"/>
                </a:solidFill>
              </a:rPr>
              <a:pPr/>
              <a:t>4/4/2014</a:t>
            </a:fld>
            <a:endParaRPr lang="en-US">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 11</a:t>
            </a:r>
            <a:endParaRPr lang="en-US" dirty="0">
              <a:solidFill>
                <a:prstClr val="black"/>
              </a:solidFill>
            </a:endParaRPr>
          </a:p>
        </p:txBody>
      </p:sp>
    </p:spTree>
    <p:extLst>
      <p:ext uri="{BB962C8B-B14F-4D97-AF65-F5344CB8AC3E}">
        <p14:creationId xmlns:p14="http://schemas.microsoft.com/office/powerpoint/2010/main" val="31376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40618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4007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87" indent="0">
              <a:buNone/>
              <a:defRPr sz="2040">
                <a:gradFill>
                  <a:gsLst>
                    <a:gs pos="100000">
                      <a:schemeClr val="tx1"/>
                    </a:gs>
                    <a:gs pos="6000">
                      <a:schemeClr val="tx1"/>
                    </a:gs>
                  </a:gsLst>
                  <a:lin ang="5400000" scaled="0"/>
                </a:gradFill>
              </a:defRPr>
            </a:lvl3pPr>
            <a:lvl4pPr marL="466298" indent="0">
              <a:buNone/>
              <a:defRPr sz="2040">
                <a:gradFill>
                  <a:gsLst>
                    <a:gs pos="100000">
                      <a:schemeClr val="tx1"/>
                    </a:gs>
                    <a:gs pos="6000">
                      <a:schemeClr val="tx1"/>
                    </a:gs>
                  </a:gsLst>
                  <a:lin ang="5400000" scaled="0"/>
                </a:gradFill>
              </a:defRPr>
            </a:lvl4pPr>
            <a:lvl5pPr marL="707543"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4037323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896191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 id="2147484234" r:id="rId15"/>
    <p:sldLayoutId id="2147484235" r:id="rId16"/>
    <p:sldLayoutId id="2147484236"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blogs.msdn.com/b/monaco/" TargetMode="External"/><Relationship Id="rId7" Type="http://schemas.openxmlformats.org/officeDocument/2006/relationships/image" Target="../media/image17.png"/><Relationship Id="rId2" Type="http://schemas.openxmlformats.org/officeDocument/2006/relationships/hyperlink" Target="http://channel9.msdn.com/series/visual-studio-online-monaco" TargetMode="Externa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10708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76621"/>
            <a:ext cx="11630559" cy="4749505"/>
          </a:xfrm>
        </p:spPr>
        <p:txBody>
          <a:bodyPr/>
          <a:lstStyle/>
          <a:p>
            <a:r>
              <a:rPr lang="en-US" dirty="0" smtClean="0"/>
              <a:t>Create a provisional development </a:t>
            </a:r>
            <a:r>
              <a:rPr lang="en-US" dirty="0"/>
              <a:t>s</a:t>
            </a:r>
            <a:r>
              <a:rPr lang="en-US" dirty="0" smtClean="0"/>
              <a:t>ite</a:t>
            </a:r>
          </a:p>
          <a:p>
            <a:r>
              <a:rPr lang="en-US" dirty="0" smtClean="0"/>
              <a:t>Clone from </a:t>
            </a:r>
            <a:r>
              <a:rPr lang="en-US" dirty="0" err="1" smtClean="0"/>
              <a:t>git</a:t>
            </a:r>
            <a:r>
              <a:rPr lang="en-US" dirty="0" smtClean="0"/>
              <a:t> repository</a:t>
            </a:r>
          </a:p>
          <a:p>
            <a:r>
              <a:rPr lang="en-US" dirty="0" smtClean="0"/>
              <a:t>Develop, build, test in development </a:t>
            </a:r>
            <a:r>
              <a:rPr lang="en-US" dirty="0"/>
              <a:t>s</a:t>
            </a:r>
            <a:r>
              <a:rPr lang="en-US" dirty="0" smtClean="0"/>
              <a:t>ite</a:t>
            </a:r>
          </a:p>
          <a:p>
            <a:r>
              <a:rPr lang="en-US" dirty="0" smtClean="0"/>
              <a:t>Push…</a:t>
            </a:r>
          </a:p>
          <a:p>
            <a:pPr lvl="2"/>
            <a:r>
              <a:rPr lang="en-US" dirty="0" smtClean="0"/>
              <a:t>Directly to production</a:t>
            </a:r>
          </a:p>
          <a:p>
            <a:pPr lvl="2"/>
            <a:r>
              <a:rPr lang="en-US" dirty="0" smtClean="0"/>
              <a:t>Staging site first, hot swap with production</a:t>
            </a:r>
          </a:p>
          <a:p>
            <a:pPr lvl="2"/>
            <a:r>
              <a:rPr lang="en-US" dirty="0" err="1" smtClean="0"/>
              <a:t>Git</a:t>
            </a:r>
            <a:r>
              <a:rPr lang="en-US" dirty="0" smtClean="0"/>
              <a:t> repository linked to staging or production</a:t>
            </a:r>
          </a:p>
          <a:p>
            <a:pPr lvl="2"/>
            <a:r>
              <a:rPr lang="en-US" dirty="0" smtClean="0"/>
              <a:t>Continuous build, test, and deploy</a:t>
            </a:r>
          </a:p>
        </p:txBody>
      </p:sp>
      <p:sp>
        <p:nvSpPr>
          <p:cNvPr id="3" name="Title 2"/>
          <p:cNvSpPr>
            <a:spLocks noGrp="1"/>
          </p:cNvSpPr>
          <p:nvPr>
            <p:ph type="title"/>
          </p:nvPr>
        </p:nvSpPr>
        <p:spPr/>
        <p:txBody>
          <a:bodyPr/>
          <a:lstStyle/>
          <a:p>
            <a:r>
              <a:rPr lang="en-US" dirty="0" smtClean="0"/>
              <a:t>Source code management </a:t>
            </a:r>
            <a:r>
              <a:rPr lang="en-US" dirty="0"/>
              <a:t>b</a:t>
            </a:r>
            <a:r>
              <a:rPr lang="en-US" dirty="0" smtClean="0"/>
              <a:t>est </a:t>
            </a:r>
            <a:r>
              <a:rPr lang="en-US" dirty="0"/>
              <a:t>p</a:t>
            </a:r>
            <a:r>
              <a:rPr lang="en-US" dirty="0" smtClean="0"/>
              <a:t>ractices</a:t>
            </a:r>
            <a:endParaRPr lang="en-US" dirty="0"/>
          </a:p>
        </p:txBody>
      </p:sp>
    </p:spTree>
    <p:extLst>
      <p:ext uri="{BB962C8B-B14F-4D97-AF65-F5344CB8AC3E}">
        <p14:creationId xmlns:p14="http://schemas.microsoft.com/office/powerpoint/2010/main" val="11248566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6566293" y="1354615"/>
            <a:ext cx="816539" cy="798494"/>
          </a:xfrm>
          <a:prstGeom prst="rect">
            <a:avLst/>
          </a:prstGeom>
        </p:spPr>
      </p:pic>
      <p:sp>
        <p:nvSpPr>
          <p:cNvPr id="26" name="Flowchart: Magnetic Disk 4"/>
          <p:cNvSpPr/>
          <p:nvPr/>
        </p:nvSpPr>
        <p:spPr>
          <a:xfrm>
            <a:off x="5796364" y="142199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2"/>
          <a:stretch>
            <a:fillRect/>
          </a:stretch>
        </p:blipFill>
        <p:spPr>
          <a:xfrm>
            <a:off x="6566293" y="4305177"/>
            <a:ext cx="869295" cy="850084"/>
          </a:xfrm>
          <a:prstGeom prst="rect">
            <a:avLst/>
          </a:prstGeom>
        </p:spPr>
      </p:pic>
      <p:sp>
        <p:nvSpPr>
          <p:cNvPr id="28" name="Flowchart: Magnetic Disk 4"/>
          <p:cNvSpPr/>
          <p:nvPr/>
        </p:nvSpPr>
        <p:spPr>
          <a:xfrm>
            <a:off x="5796364" y="4398346"/>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sp>
        <p:nvSpPr>
          <p:cNvPr id="29" name="Rectangle 28"/>
          <p:cNvSpPr/>
          <p:nvPr/>
        </p:nvSpPr>
        <p:spPr>
          <a:xfrm>
            <a:off x="5629833" y="5132807"/>
            <a:ext cx="962050"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Dev git</a:t>
            </a:r>
          </a:p>
        </p:txBody>
      </p:sp>
      <p:sp>
        <p:nvSpPr>
          <p:cNvPr id="30" name="Flowchart: Magnetic Disk 4"/>
          <p:cNvSpPr/>
          <p:nvPr/>
        </p:nvSpPr>
        <p:spPr>
          <a:xfrm>
            <a:off x="1821332" y="302285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2040" spc="-71" dirty="0">
              <a:solidFill>
                <a:schemeClr val="bg1"/>
              </a:solidFill>
              <a:latin typeface="Segoe UI" panose="020B0502040204020203" pitchFamily="34" charset="0"/>
              <a:cs typeface="Segoe UI" panose="020B0502040204020203" pitchFamily="34" charset="0"/>
            </a:endParaRPr>
          </a:p>
        </p:txBody>
      </p:sp>
      <p:cxnSp>
        <p:nvCxnSpPr>
          <p:cNvPr id="34" name="Straight Arrow Connector 33"/>
          <p:cNvCxnSpPr/>
          <p:nvPr/>
        </p:nvCxnSpPr>
        <p:spPr>
          <a:xfrm flipH="1" flipV="1">
            <a:off x="2384255" y="3354723"/>
            <a:ext cx="3412109" cy="137549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10224" y="3829712"/>
            <a:ext cx="776258" cy="734534"/>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clone</a:t>
            </a:r>
          </a:p>
          <a:p>
            <a:r>
              <a:rPr lang="en-US" sz="2040" spc="-71" dirty="0">
                <a:latin typeface="Segoe UI" panose="020B0502040204020203" pitchFamily="34" charset="0"/>
                <a:cs typeface="Segoe UI" panose="020B0502040204020203" pitchFamily="34" charset="0"/>
              </a:rPr>
              <a:t>push</a:t>
            </a:r>
          </a:p>
        </p:txBody>
      </p:sp>
      <p:sp>
        <p:nvSpPr>
          <p:cNvPr id="35" name="TextBox 34"/>
          <p:cNvSpPr txBox="1"/>
          <p:nvPr/>
        </p:nvSpPr>
        <p:spPr>
          <a:xfrm>
            <a:off x="7589838" y="1103862"/>
            <a:ext cx="4327723" cy="1348061"/>
          </a:xfrm>
          <a:prstGeom prst="rect">
            <a:avLst/>
          </a:prstGeom>
          <a:noFill/>
        </p:spPr>
        <p:txBody>
          <a:bodyPr wrap="none" rtlCol="0">
            <a:spAutoFit/>
          </a:bodyPr>
          <a:lstStyle/>
          <a:p>
            <a:r>
              <a:rPr lang="en-US" sz="2040" spc="-71" dirty="0">
                <a:solidFill>
                  <a:srgbClr val="7030A0"/>
                </a:solidFill>
                <a:latin typeface="Segoe UI" panose="020B0502040204020203" pitchFamily="34" charset="0"/>
                <a:cs typeface="Segoe UI" panose="020B0502040204020203" pitchFamily="34" charset="0"/>
              </a:rPr>
              <a:t>Production </a:t>
            </a:r>
            <a:r>
              <a:rPr lang="en-US" sz="2040" spc="-71" dirty="0" smtClean="0">
                <a:solidFill>
                  <a:srgbClr val="7030A0"/>
                </a:solidFill>
                <a:latin typeface="Segoe UI" panose="020B0502040204020203" pitchFamily="34" charset="0"/>
                <a:cs typeface="Segoe UI" panose="020B0502040204020203" pitchFamily="34" charset="0"/>
              </a:rPr>
              <a:t>site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mysite.azurewebsites.net</a:t>
            </a:r>
            <a:endParaRPr lang="en-US" sz="1836" b="1" dirty="0"/>
          </a:p>
          <a:p>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Disabled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latin typeface="Segoe UI" panose="020B0502040204020203" pitchFamily="34" charset="0"/>
                <a:cs typeface="Segoe UI" panose="020B0502040204020203" pitchFamily="34" charset="0"/>
              </a:rPr>
              <a:t>Local Git </a:t>
            </a:r>
            <a:r>
              <a:rPr lang="en-US" sz="2040" b="1" spc="-71" dirty="0" smtClean="0">
                <a:latin typeface="Segoe UI" panose="020B0502040204020203" pitchFamily="34" charset="0"/>
                <a:cs typeface="Segoe UI" panose="020B0502040204020203" pitchFamily="34" charset="0"/>
              </a:rPr>
              <a:t>Repo</a:t>
            </a:r>
            <a:endParaRPr lang="en-US" sz="1836" b="1" dirty="0"/>
          </a:p>
        </p:txBody>
      </p:sp>
      <p:sp>
        <p:nvSpPr>
          <p:cNvPr id="36" name="Rectangle 35"/>
          <p:cNvSpPr/>
          <p:nvPr/>
        </p:nvSpPr>
        <p:spPr>
          <a:xfrm>
            <a:off x="7589838" y="4122056"/>
            <a:ext cx="3675558" cy="1348061"/>
          </a:xfrm>
          <a:prstGeom prst="rect">
            <a:avLst/>
          </a:prstGeom>
        </p:spPr>
        <p:txBody>
          <a:bodyPr wrap="none">
            <a:spAutoFit/>
          </a:bodyPr>
          <a:lstStyle/>
          <a:p>
            <a:r>
              <a:rPr lang="en-US" sz="2040" spc="-71" dirty="0" smtClean="0">
                <a:solidFill>
                  <a:srgbClr val="7030A0"/>
                </a:solidFill>
                <a:latin typeface="Segoe UI" panose="020B0502040204020203" pitchFamily="34" charset="0"/>
                <a:cs typeface="Segoe UI" panose="020B0502040204020203" pitchFamily="34" charset="0"/>
              </a:rPr>
              <a:t>Development </a:t>
            </a:r>
            <a:r>
              <a:rPr lang="en-US" sz="2040" spc="-71" dirty="0">
                <a:solidFill>
                  <a:srgbClr val="7030A0"/>
                </a:solidFill>
                <a:latin typeface="Segoe UI" panose="020B0502040204020203" pitchFamily="34" charset="0"/>
                <a:cs typeface="Segoe UI" panose="020B0502040204020203" pitchFamily="34" charset="0"/>
              </a:rPr>
              <a:t>s</a:t>
            </a:r>
            <a:r>
              <a:rPr lang="en-US" sz="2040" spc="-71" dirty="0" smtClean="0">
                <a:solidFill>
                  <a:srgbClr val="7030A0"/>
                </a:solidFill>
                <a:latin typeface="Segoe UI" panose="020B0502040204020203" pitchFamily="34" charset="0"/>
                <a:cs typeface="Segoe UI" panose="020B0502040204020203" pitchFamily="34" charset="0"/>
              </a:rPr>
              <a:t>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t>
            </a:r>
            <a:r>
              <a:rPr lang="en-US" sz="2040" b="1" spc="-71" dirty="0">
                <a:solidFill>
                  <a:srgbClr val="7030A0"/>
                </a:solidFill>
                <a:latin typeface="Segoe UI" panose="020B0502040204020203" pitchFamily="34" charset="0"/>
                <a:cs typeface="Segoe UI" panose="020B0502040204020203" pitchFamily="34" charset="0"/>
              </a:rPr>
              <a:t>dev</a:t>
            </a:r>
            <a:r>
              <a:rPr lang="en-US" sz="2040" b="1" spc="-71" dirty="0">
                <a:latin typeface="Segoe UI" panose="020B0502040204020203" pitchFamily="34" charset="0"/>
                <a:cs typeface="Segoe UI" panose="020B0502040204020203" pitchFamily="34" charset="0"/>
              </a:rPr>
              <a:t>.azurewebsites.net</a:t>
            </a:r>
            <a:r>
              <a:rPr lang="en-US" sz="1836" b="1" dirty="0"/>
              <a:t/>
            </a:r>
            <a:br>
              <a:rPr lang="en-US" sz="1836" b="1" dirty="0"/>
            </a:br>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Enabled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latin typeface="Segoe UI" panose="020B0502040204020203" pitchFamily="34" charset="0"/>
                <a:cs typeface="Segoe UI" panose="020B0502040204020203" pitchFamily="34" charset="0"/>
              </a:rPr>
              <a:t>Disabled</a:t>
            </a:r>
            <a:endParaRPr lang="de-CH" sz="1836" b="1" dirty="0"/>
          </a:p>
        </p:txBody>
      </p:sp>
      <p:sp>
        <p:nvSpPr>
          <p:cNvPr id="37" name="TextBox 36"/>
          <p:cNvSpPr txBox="1"/>
          <p:nvPr/>
        </p:nvSpPr>
        <p:spPr>
          <a:xfrm>
            <a:off x="489302" y="2217463"/>
            <a:ext cx="3336747" cy="406265"/>
          </a:xfrm>
          <a:prstGeom prst="rect">
            <a:avLst/>
          </a:prstGeom>
          <a:noFill/>
        </p:spPr>
        <p:txBody>
          <a:bodyPr wrap="none" rtlCol="0">
            <a:spAutoFit/>
          </a:bodyPr>
          <a:lstStyle/>
          <a:p>
            <a:r>
              <a:rPr lang="en-US" sz="2040" b="1" spc="-71" dirty="0" smtClean="0">
                <a:latin typeface="Segoe UI" panose="020B0502040204020203" pitchFamily="34" charset="0"/>
                <a:cs typeface="Segoe UI" panose="020B0502040204020203" pitchFamily="34" charset="0"/>
              </a:rPr>
              <a:t>myproject.visualstudio.com</a:t>
            </a:r>
            <a:endParaRPr lang="en-US" sz="2040" b="1" spc="-71" dirty="0">
              <a:latin typeface="Segoe UI" panose="020B0502040204020203" pitchFamily="34" charset="0"/>
              <a:cs typeface="Segoe UI" panose="020B0502040204020203" pitchFamily="34" charset="0"/>
            </a:endParaRPr>
          </a:p>
        </p:txBody>
      </p:sp>
      <p:sp>
        <p:nvSpPr>
          <p:cNvPr id="38" name="Rectangle 37"/>
          <p:cNvSpPr/>
          <p:nvPr/>
        </p:nvSpPr>
        <p:spPr>
          <a:xfrm>
            <a:off x="489302" y="2469247"/>
            <a:ext cx="1720323"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remote: origin</a:t>
            </a:r>
            <a:endParaRPr lang="de-CH" sz="2040" spc="-71" dirty="0">
              <a:latin typeface="Segoe UI" panose="020B0502040204020203" pitchFamily="34" charset="0"/>
              <a:cs typeface="Segoe UI" panose="020B0502040204020203" pitchFamily="34" charset="0"/>
            </a:endParaRPr>
          </a:p>
        </p:txBody>
      </p:sp>
      <p:sp>
        <p:nvSpPr>
          <p:cNvPr id="39" name="TextBox 38"/>
          <p:cNvSpPr txBox="1"/>
          <p:nvPr/>
        </p:nvSpPr>
        <p:spPr>
          <a:xfrm>
            <a:off x="5685966" y="2126450"/>
            <a:ext cx="749372" cy="406265"/>
          </a:xfrm>
          <a:prstGeom prst="rect">
            <a:avLst/>
          </a:prstGeom>
          <a:noFill/>
        </p:spPr>
        <p:txBody>
          <a:bodyPr wrap="none" rtlCol="0">
            <a:spAutoFit/>
          </a:bodyPr>
          <a:lstStyle/>
          <a:p>
            <a:r>
              <a:rPr lang="en-US" sz="2040" spc="-71" dirty="0" smtClean="0">
                <a:latin typeface="Segoe UI" panose="020B0502040204020203" pitchFamily="34" charset="0"/>
                <a:cs typeface="Segoe UI" panose="020B0502040204020203" pitchFamily="34" charset="0"/>
              </a:rPr>
              <a:t>Kudu</a:t>
            </a:r>
            <a:endParaRPr lang="en-US" sz="2040" spc="-71" dirty="0">
              <a:latin typeface="Segoe UI" panose="020B0502040204020203" pitchFamily="34" charset="0"/>
              <a:cs typeface="Segoe UI" panose="020B0502040204020203" pitchFamily="34" charset="0"/>
            </a:endParaRPr>
          </a:p>
        </p:txBody>
      </p:sp>
      <p:sp>
        <p:nvSpPr>
          <p:cNvPr id="16" name="Rectangle 15"/>
          <p:cNvSpPr/>
          <p:nvPr/>
        </p:nvSpPr>
        <p:spPr bwMode="auto">
          <a:xfrm>
            <a:off x="5430306" y="3829712"/>
            <a:ext cx="6487255" cy="2040188"/>
          </a:xfrm>
          <a:prstGeom prst="rect">
            <a:avLst/>
          </a:prstGeom>
          <a:noFill/>
          <a:ln w="76200">
            <a:solidFill>
              <a:srgbClr val="9B4F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Companion development site</a:t>
            </a:r>
            <a:br>
              <a:rPr lang="en-US" dirty="0" smtClean="0"/>
            </a:br>
            <a:endParaRPr lang="en-US" dirty="0"/>
          </a:p>
        </p:txBody>
      </p:sp>
    </p:spTree>
    <p:extLst>
      <p:ext uri="{BB962C8B-B14F-4D97-AF65-F5344CB8AC3E}">
        <p14:creationId xmlns:p14="http://schemas.microsoft.com/office/powerpoint/2010/main" val="27177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6566293" y="1354615"/>
            <a:ext cx="816539" cy="798494"/>
          </a:xfrm>
          <a:prstGeom prst="rect">
            <a:avLst/>
          </a:prstGeom>
        </p:spPr>
      </p:pic>
      <p:sp>
        <p:nvSpPr>
          <p:cNvPr id="26" name="Flowchart: Magnetic Disk 4"/>
          <p:cNvSpPr/>
          <p:nvPr/>
        </p:nvSpPr>
        <p:spPr>
          <a:xfrm>
            <a:off x="5796364" y="142199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2"/>
          <a:stretch>
            <a:fillRect/>
          </a:stretch>
        </p:blipFill>
        <p:spPr>
          <a:xfrm>
            <a:off x="6566293" y="4305177"/>
            <a:ext cx="869295" cy="850084"/>
          </a:xfrm>
          <a:prstGeom prst="rect">
            <a:avLst/>
          </a:prstGeom>
        </p:spPr>
      </p:pic>
      <p:sp>
        <p:nvSpPr>
          <p:cNvPr id="28" name="Flowchart: Magnetic Disk 4"/>
          <p:cNvSpPr/>
          <p:nvPr/>
        </p:nvSpPr>
        <p:spPr>
          <a:xfrm>
            <a:off x="5796364" y="4398346"/>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sp>
        <p:nvSpPr>
          <p:cNvPr id="29" name="Rectangle 28"/>
          <p:cNvSpPr/>
          <p:nvPr/>
        </p:nvSpPr>
        <p:spPr>
          <a:xfrm>
            <a:off x="5629833" y="5132807"/>
            <a:ext cx="962050"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Dev git</a:t>
            </a:r>
          </a:p>
        </p:txBody>
      </p:sp>
      <p:sp>
        <p:nvSpPr>
          <p:cNvPr id="30" name="Flowchart: Magnetic Disk 4"/>
          <p:cNvSpPr/>
          <p:nvPr/>
        </p:nvSpPr>
        <p:spPr>
          <a:xfrm>
            <a:off x="1821332" y="302285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2040" spc="-71" dirty="0">
              <a:solidFill>
                <a:schemeClr val="bg1"/>
              </a:solidFill>
              <a:latin typeface="Segoe UI" panose="020B0502040204020203" pitchFamily="34" charset="0"/>
              <a:cs typeface="Segoe UI" panose="020B0502040204020203" pitchFamily="34" charset="0"/>
            </a:endParaRPr>
          </a:p>
        </p:txBody>
      </p:sp>
      <p:cxnSp>
        <p:nvCxnSpPr>
          <p:cNvPr id="34" name="Straight Arrow Connector 33"/>
          <p:cNvCxnSpPr/>
          <p:nvPr/>
        </p:nvCxnSpPr>
        <p:spPr>
          <a:xfrm flipH="1" flipV="1">
            <a:off x="2384255" y="3354723"/>
            <a:ext cx="3412109" cy="137549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10224" y="3829712"/>
            <a:ext cx="776258" cy="734534"/>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clone</a:t>
            </a:r>
          </a:p>
          <a:p>
            <a:r>
              <a:rPr lang="en-US" sz="2040" spc="-71" dirty="0">
                <a:latin typeface="Segoe UI" panose="020B0502040204020203" pitchFamily="34" charset="0"/>
                <a:cs typeface="Segoe UI" panose="020B0502040204020203" pitchFamily="34" charset="0"/>
              </a:rPr>
              <a:t>push</a:t>
            </a:r>
          </a:p>
        </p:txBody>
      </p:sp>
      <p:sp>
        <p:nvSpPr>
          <p:cNvPr id="35" name="TextBox 34"/>
          <p:cNvSpPr txBox="1"/>
          <p:nvPr/>
        </p:nvSpPr>
        <p:spPr>
          <a:xfrm>
            <a:off x="7589838" y="1103862"/>
            <a:ext cx="4327723" cy="1348061"/>
          </a:xfrm>
          <a:prstGeom prst="rect">
            <a:avLst/>
          </a:prstGeom>
          <a:noFill/>
        </p:spPr>
        <p:txBody>
          <a:bodyPr wrap="none" rtlCol="0">
            <a:spAutoFit/>
          </a:bodyPr>
          <a:lstStyle/>
          <a:p>
            <a:r>
              <a:rPr lang="en-US" sz="2040" spc="-71" dirty="0">
                <a:solidFill>
                  <a:srgbClr val="7030A0"/>
                </a:solidFill>
                <a:latin typeface="Segoe UI" panose="020B0502040204020203" pitchFamily="34" charset="0"/>
                <a:cs typeface="Segoe UI" panose="020B0502040204020203" pitchFamily="34" charset="0"/>
              </a:rPr>
              <a:t>Production </a:t>
            </a:r>
            <a:r>
              <a:rPr lang="en-US" sz="2040" spc="-71" dirty="0" smtClean="0">
                <a:solidFill>
                  <a:srgbClr val="7030A0"/>
                </a:solidFill>
                <a:latin typeface="Segoe UI" panose="020B0502040204020203" pitchFamily="34" charset="0"/>
                <a:cs typeface="Segoe UI" panose="020B0502040204020203" pitchFamily="34" charset="0"/>
              </a:rPr>
              <a:t>site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mysite.azurewebsites.net</a:t>
            </a:r>
            <a:endParaRPr lang="en-US" sz="1836" b="1" dirty="0"/>
          </a:p>
          <a:p>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Disabled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solidFill>
                  <a:schemeClr val="accent3"/>
                </a:solidFill>
                <a:latin typeface="Segoe UI" panose="020B0502040204020203" pitchFamily="34" charset="0"/>
                <a:cs typeface="Segoe UI" panose="020B0502040204020203" pitchFamily="34" charset="0"/>
              </a:rPr>
              <a:t>Local Git </a:t>
            </a:r>
            <a:r>
              <a:rPr lang="en-US" sz="2040" b="1" spc="-71" dirty="0" smtClean="0">
                <a:solidFill>
                  <a:schemeClr val="accent3"/>
                </a:solidFill>
                <a:latin typeface="Segoe UI" panose="020B0502040204020203" pitchFamily="34" charset="0"/>
                <a:cs typeface="Segoe UI" panose="020B0502040204020203" pitchFamily="34" charset="0"/>
              </a:rPr>
              <a:t>Repo</a:t>
            </a:r>
            <a:endParaRPr lang="en-US" sz="1836" b="1" dirty="0">
              <a:solidFill>
                <a:schemeClr val="accent3"/>
              </a:solidFill>
            </a:endParaRPr>
          </a:p>
        </p:txBody>
      </p:sp>
      <p:sp>
        <p:nvSpPr>
          <p:cNvPr id="36" name="Rectangle 35"/>
          <p:cNvSpPr/>
          <p:nvPr/>
        </p:nvSpPr>
        <p:spPr>
          <a:xfrm>
            <a:off x="7589838" y="4122056"/>
            <a:ext cx="3675558" cy="1348061"/>
          </a:xfrm>
          <a:prstGeom prst="rect">
            <a:avLst/>
          </a:prstGeom>
        </p:spPr>
        <p:txBody>
          <a:bodyPr wrap="none">
            <a:spAutoFit/>
          </a:bodyPr>
          <a:lstStyle/>
          <a:p>
            <a:r>
              <a:rPr lang="en-US" sz="2040" spc="-71" dirty="0" smtClean="0">
                <a:solidFill>
                  <a:srgbClr val="7030A0"/>
                </a:solidFill>
                <a:latin typeface="Segoe UI" panose="020B0502040204020203" pitchFamily="34" charset="0"/>
                <a:cs typeface="Segoe UI" panose="020B0502040204020203" pitchFamily="34" charset="0"/>
              </a:rPr>
              <a:t>Development </a:t>
            </a:r>
            <a:r>
              <a:rPr lang="en-US" sz="2040" spc="-71" dirty="0">
                <a:solidFill>
                  <a:srgbClr val="7030A0"/>
                </a:solidFill>
                <a:latin typeface="Segoe UI" panose="020B0502040204020203" pitchFamily="34" charset="0"/>
                <a:cs typeface="Segoe UI" panose="020B0502040204020203" pitchFamily="34" charset="0"/>
              </a:rPr>
              <a:t>s</a:t>
            </a:r>
            <a:r>
              <a:rPr lang="en-US" sz="2040" spc="-71" dirty="0" smtClean="0">
                <a:solidFill>
                  <a:srgbClr val="7030A0"/>
                </a:solidFill>
                <a:latin typeface="Segoe UI" panose="020B0502040204020203" pitchFamily="34" charset="0"/>
                <a:cs typeface="Segoe UI" panose="020B0502040204020203" pitchFamily="34" charset="0"/>
              </a:rPr>
              <a:t>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t>
            </a:r>
            <a:r>
              <a:rPr lang="en-US" sz="2040" b="1" spc="-71" dirty="0">
                <a:solidFill>
                  <a:srgbClr val="7030A0"/>
                </a:solidFill>
                <a:latin typeface="Segoe UI" panose="020B0502040204020203" pitchFamily="34" charset="0"/>
                <a:cs typeface="Segoe UI" panose="020B0502040204020203" pitchFamily="34" charset="0"/>
              </a:rPr>
              <a:t>dev</a:t>
            </a:r>
            <a:r>
              <a:rPr lang="en-US" sz="2040" b="1" spc="-71" dirty="0">
                <a:latin typeface="Segoe UI" panose="020B0502040204020203" pitchFamily="34" charset="0"/>
                <a:cs typeface="Segoe UI" panose="020B0502040204020203" pitchFamily="34" charset="0"/>
              </a:rPr>
              <a:t>.azurewebsites.net</a:t>
            </a:r>
            <a:r>
              <a:rPr lang="en-US" sz="1836" b="1" dirty="0"/>
              <a:t/>
            </a:r>
            <a:br>
              <a:rPr lang="en-US" sz="1836" b="1" dirty="0"/>
            </a:br>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Enabled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latin typeface="Segoe UI" panose="020B0502040204020203" pitchFamily="34" charset="0"/>
                <a:cs typeface="Segoe UI" panose="020B0502040204020203" pitchFamily="34" charset="0"/>
              </a:rPr>
              <a:t>Disabled</a:t>
            </a:r>
            <a:endParaRPr lang="de-CH" sz="1836" b="1" dirty="0"/>
          </a:p>
        </p:txBody>
      </p:sp>
      <p:cxnSp>
        <p:nvCxnSpPr>
          <p:cNvPr id="17" name="Straight Arrow Connector 16"/>
          <p:cNvCxnSpPr/>
          <p:nvPr/>
        </p:nvCxnSpPr>
        <p:spPr>
          <a:xfrm flipH="1" flipV="1">
            <a:off x="6067005" y="2513955"/>
            <a:ext cx="10821" cy="1831837"/>
          </a:xfrm>
          <a:prstGeom prst="straightConnector1">
            <a:avLst/>
          </a:prstGeom>
          <a:ln w="76200">
            <a:solidFill>
              <a:srgbClr val="9B4F9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696326" y="3129358"/>
            <a:ext cx="741357" cy="406265"/>
          </a:xfrm>
          <a:prstGeom prst="rect">
            <a:avLst/>
          </a:prstGeom>
          <a:solidFill>
            <a:schemeClr val="bg1"/>
          </a:solidFill>
        </p:spPr>
        <p:txBody>
          <a:bodyPr wrap="none">
            <a:spAutoFit/>
          </a:bodyPr>
          <a:lstStyle/>
          <a:p>
            <a:r>
              <a:rPr lang="en-US" sz="2040" b="1" spc="-71" dirty="0">
                <a:solidFill>
                  <a:schemeClr val="accent3"/>
                </a:solidFill>
                <a:latin typeface="Segoe UI" panose="020B0502040204020203" pitchFamily="34" charset="0"/>
                <a:cs typeface="Segoe UI" panose="020B0502040204020203" pitchFamily="34" charset="0"/>
              </a:rPr>
              <a:t>push</a:t>
            </a:r>
            <a:endParaRPr lang="de-CH" sz="1836" b="1" dirty="0">
              <a:solidFill>
                <a:schemeClr val="accent3"/>
              </a:solidFill>
            </a:endParaRPr>
          </a:p>
        </p:txBody>
      </p:sp>
      <p:sp>
        <p:nvSpPr>
          <p:cNvPr id="20" name="TextBox 19"/>
          <p:cNvSpPr txBox="1"/>
          <p:nvPr/>
        </p:nvSpPr>
        <p:spPr>
          <a:xfrm>
            <a:off x="489302" y="2217463"/>
            <a:ext cx="3336747" cy="406265"/>
          </a:xfrm>
          <a:prstGeom prst="rect">
            <a:avLst/>
          </a:prstGeom>
          <a:noFill/>
        </p:spPr>
        <p:txBody>
          <a:bodyPr wrap="none" rtlCol="0">
            <a:spAutoFit/>
          </a:bodyPr>
          <a:lstStyle/>
          <a:p>
            <a:r>
              <a:rPr lang="en-US" sz="2040" b="1" spc="-71" dirty="0" smtClean="0">
                <a:latin typeface="Segoe UI" panose="020B0502040204020203" pitchFamily="34" charset="0"/>
                <a:cs typeface="Segoe UI" panose="020B0502040204020203" pitchFamily="34" charset="0"/>
              </a:rPr>
              <a:t>myproject.visualstudio.com</a:t>
            </a:r>
            <a:endParaRPr lang="en-US" sz="2040" b="1" spc="-71" dirty="0">
              <a:latin typeface="Segoe UI" panose="020B0502040204020203" pitchFamily="34" charset="0"/>
              <a:cs typeface="Segoe UI" panose="020B0502040204020203" pitchFamily="34" charset="0"/>
            </a:endParaRPr>
          </a:p>
        </p:txBody>
      </p:sp>
      <p:sp>
        <p:nvSpPr>
          <p:cNvPr id="21" name="Rectangle 20"/>
          <p:cNvSpPr/>
          <p:nvPr/>
        </p:nvSpPr>
        <p:spPr>
          <a:xfrm>
            <a:off x="1297515" y="2469247"/>
            <a:ext cx="1720323"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remote: origin</a:t>
            </a:r>
            <a:endParaRPr lang="de-CH" sz="2040" spc="-71" dirty="0">
              <a:latin typeface="Segoe UI" panose="020B0502040204020203" pitchFamily="34" charset="0"/>
              <a:cs typeface="Segoe UI" panose="020B0502040204020203" pitchFamily="34" charset="0"/>
            </a:endParaRPr>
          </a:p>
        </p:txBody>
      </p:sp>
      <p:sp>
        <p:nvSpPr>
          <p:cNvPr id="22" name="TextBox 21"/>
          <p:cNvSpPr txBox="1"/>
          <p:nvPr/>
        </p:nvSpPr>
        <p:spPr>
          <a:xfrm>
            <a:off x="5685966" y="2126450"/>
            <a:ext cx="749372" cy="406265"/>
          </a:xfrm>
          <a:prstGeom prst="rect">
            <a:avLst/>
          </a:prstGeom>
          <a:noFill/>
        </p:spPr>
        <p:txBody>
          <a:bodyPr wrap="none" rtlCol="0">
            <a:spAutoFit/>
          </a:bodyPr>
          <a:lstStyle/>
          <a:p>
            <a:r>
              <a:rPr lang="en-US" sz="2040" spc="-71" dirty="0" smtClean="0">
                <a:latin typeface="Segoe UI" panose="020B0502040204020203" pitchFamily="34" charset="0"/>
                <a:cs typeface="Segoe UI" panose="020B0502040204020203" pitchFamily="34" charset="0"/>
              </a:rPr>
              <a:t>Kudu</a:t>
            </a:r>
            <a:endParaRPr lang="en-US" sz="2040" spc="-71"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smtClean="0"/>
              <a:t>Push to production from development</a:t>
            </a:r>
            <a:endParaRPr lang="en-US" dirty="0"/>
          </a:p>
        </p:txBody>
      </p:sp>
    </p:spTree>
    <p:extLst>
      <p:ext uri="{BB962C8B-B14F-4D97-AF65-F5344CB8AC3E}">
        <p14:creationId xmlns:p14="http://schemas.microsoft.com/office/powerpoint/2010/main" val="22493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6566293" y="1354615"/>
            <a:ext cx="816539" cy="798494"/>
          </a:xfrm>
          <a:prstGeom prst="rect">
            <a:avLst/>
          </a:prstGeom>
        </p:spPr>
      </p:pic>
      <p:sp>
        <p:nvSpPr>
          <p:cNvPr id="25" name="TextBox 24"/>
          <p:cNvSpPr txBox="1"/>
          <p:nvPr/>
        </p:nvSpPr>
        <p:spPr>
          <a:xfrm>
            <a:off x="5685966" y="2126450"/>
            <a:ext cx="749372" cy="406265"/>
          </a:xfrm>
          <a:prstGeom prst="rect">
            <a:avLst/>
          </a:prstGeom>
          <a:noFill/>
        </p:spPr>
        <p:txBody>
          <a:bodyPr wrap="none" rtlCol="0">
            <a:spAutoFit/>
          </a:bodyPr>
          <a:lstStyle/>
          <a:p>
            <a:r>
              <a:rPr lang="en-US" sz="2040" spc="-71" dirty="0" smtClean="0">
                <a:latin typeface="Segoe UI" panose="020B0502040204020203" pitchFamily="34" charset="0"/>
                <a:cs typeface="Segoe UI" panose="020B0502040204020203" pitchFamily="34" charset="0"/>
              </a:rPr>
              <a:t>Kudu</a:t>
            </a:r>
            <a:endParaRPr lang="en-US" sz="2040" spc="-71" dirty="0">
              <a:latin typeface="Segoe UI" panose="020B0502040204020203" pitchFamily="34" charset="0"/>
              <a:cs typeface="Segoe UI" panose="020B0502040204020203" pitchFamily="34" charset="0"/>
            </a:endParaRPr>
          </a:p>
        </p:txBody>
      </p:sp>
      <p:sp>
        <p:nvSpPr>
          <p:cNvPr id="26" name="Flowchart: Magnetic Disk 4"/>
          <p:cNvSpPr/>
          <p:nvPr/>
        </p:nvSpPr>
        <p:spPr>
          <a:xfrm>
            <a:off x="5796364" y="142199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3"/>
          <a:stretch>
            <a:fillRect/>
          </a:stretch>
        </p:blipFill>
        <p:spPr>
          <a:xfrm>
            <a:off x="6566293" y="4305177"/>
            <a:ext cx="869295" cy="850084"/>
          </a:xfrm>
          <a:prstGeom prst="rect">
            <a:avLst/>
          </a:prstGeom>
        </p:spPr>
      </p:pic>
      <p:sp>
        <p:nvSpPr>
          <p:cNvPr id="28" name="Flowchart: Magnetic Disk 4"/>
          <p:cNvSpPr/>
          <p:nvPr/>
        </p:nvSpPr>
        <p:spPr>
          <a:xfrm>
            <a:off x="5796364" y="4398346"/>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sp>
        <p:nvSpPr>
          <p:cNvPr id="29" name="Rectangle 28"/>
          <p:cNvSpPr/>
          <p:nvPr/>
        </p:nvSpPr>
        <p:spPr>
          <a:xfrm>
            <a:off x="5629833" y="5132807"/>
            <a:ext cx="962050"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Dev git</a:t>
            </a:r>
          </a:p>
        </p:txBody>
      </p:sp>
      <p:sp>
        <p:nvSpPr>
          <p:cNvPr id="30" name="Flowchart: Magnetic Disk 4"/>
          <p:cNvSpPr/>
          <p:nvPr/>
        </p:nvSpPr>
        <p:spPr>
          <a:xfrm>
            <a:off x="1821332" y="302285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2040" spc="-71" dirty="0">
              <a:solidFill>
                <a:schemeClr val="bg1"/>
              </a:solidFill>
              <a:latin typeface="Segoe UI" panose="020B0502040204020203" pitchFamily="34" charset="0"/>
              <a:cs typeface="Segoe UI" panose="020B0502040204020203" pitchFamily="34" charset="0"/>
            </a:endParaRPr>
          </a:p>
        </p:txBody>
      </p:sp>
      <p:sp>
        <p:nvSpPr>
          <p:cNvPr id="31" name="TextBox 30"/>
          <p:cNvSpPr txBox="1"/>
          <p:nvPr/>
        </p:nvSpPr>
        <p:spPr>
          <a:xfrm>
            <a:off x="489302" y="2217463"/>
            <a:ext cx="3336747" cy="406265"/>
          </a:xfrm>
          <a:prstGeom prst="rect">
            <a:avLst/>
          </a:prstGeom>
          <a:noFill/>
        </p:spPr>
        <p:txBody>
          <a:bodyPr wrap="none" rtlCol="0">
            <a:spAutoFit/>
          </a:bodyPr>
          <a:lstStyle/>
          <a:p>
            <a:r>
              <a:rPr lang="en-US" sz="2040" b="1" spc="-71" dirty="0" smtClean="0">
                <a:latin typeface="Segoe UI" panose="020B0502040204020203" pitchFamily="34" charset="0"/>
                <a:cs typeface="Segoe UI" panose="020B0502040204020203" pitchFamily="34" charset="0"/>
              </a:rPr>
              <a:t>myproject.visualstudio.com</a:t>
            </a:r>
            <a:endParaRPr lang="en-US" sz="2040" b="1" spc="-71" dirty="0">
              <a:latin typeface="Segoe UI" panose="020B0502040204020203" pitchFamily="34" charset="0"/>
              <a:cs typeface="Segoe UI" panose="020B0502040204020203" pitchFamily="34" charset="0"/>
            </a:endParaRPr>
          </a:p>
        </p:txBody>
      </p:sp>
      <p:sp>
        <p:nvSpPr>
          <p:cNvPr id="32" name="Rectangle 31"/>
          <p:cNvSpPr/>
          <p:nvPr/>
        </p:nvSpPr>
        <p:spPr>
          <a:xfrm>
            <a:off x="1297515" y="2469247"/>
            <a:ext cx="1720323"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remote: origin</a:t>
            </a:r>
            <a:endParaRPr lang="de-CH" sz="2040" spc="-71" dirty="0">
              <a:latin typeface="Segoe UI" panose="020B0502040204020203" pitchFamily="34" charset="0"/>
              <a:cs typeface="Segoe UI" panose="020B0502040204020203" pitchFamily="34" charset="0"/>
            </a:endParaRPr>
          </a:p>
        </p:txBody>
      </p:sp>
      <p:cxnSp>
        <p:nvCxnSpPr>
          <p:cNvPr id="34" name="Straight Arrow Connector 33"/>
          <p:cNvCxnSpPr/>
          <p:nvPr/>
        </p:nvCxnSpPr>
        <p:spPr>
          <a:xfrm flipH="1" flipV="1">
            <a:off x="2384255" y="3354723"/>
            <a:ext cx="3412109" cy="137549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10224" y="3829712"/>
            <a:ext cx="776258" cy="734534"/>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clone</a:t>
            </a:r>
          </a:p>
          <a:p>
            <a:r>
              <a:rPr lang="en-US" sz="2040" spc="-71" dirty="0">
                <a:latin typeface="Segoe UI" panose="020B0502040204020203" pitchFamily="34" charset="0"/>
                <a:cs typeface="Segoe UI" panose="020B0502040204020203" pitchFamily="34" charset="0"/>
              </a:rPr>
              <a:t>push</a:t>
            </a:r>
          </a:p>
        </p:txBody>
      </p:sp>
      <p:sp>
        <p:nvSpPr>
          <p:cNvPr id="35" name="TextBox 34"/>
          <p:cNvSpPr txBox="1"/>
          <p:nvPr/>
        </p:nvSpPr>
        <p:spPr>
          <a:xfrm>
            <a:off x="7589838" y="1103862"/>
            <a:ext cx="3861570" cy="1661993"/>
          </a:xfrm>
          <a:prstGeom prst="rect">
            <a:avLst/>
          </a:prstGeom>
          <a:noFill/>
        </p:spPr>
        <p:txBody>
          <a:bodyPr wrap="none" rtlCol="0">
            <a:spAutoFit/>
          </a:bodyPr>
          <a:lstStyle/>
          <a:p>
            <a:r>
              <a:rPr lang="en-US" sz="2040" spc="-71" dirty="0">
                <a:solidFill>
                  <a:srgbClr val="7030A0"/>
                </a:solidFill>
                <a:latin typeface="Segoe UI" panose="020B0502040204020203" pitchFamily="34" charset="0"/>
                <a:cs typeface="Segoe UI" panose="020B0502040204020203" pitchFamily="34" charset="0"/>
              </a:rPr>
              <a:t>Production </a:t>
            </a:r>
            <a:r>
              <a:rPr lang="en-US" sz="2040" spc="-71" dirty="0" smtClean="0">
                <a:solidFill>
                  <a:srgbClr val="7030A0"/>
                </a:solidFill>
                <a:latin typeface="Segoe UI" panose="020B0502040204020203" pitchFamily="34" charset="0"/>
                <a:cs typeface="Segoe UI" panose="020B0502040204020203" pitchFamily="34" charset="0"/>
              </a:rPr>
              <a:t>site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mysite.azurewebsites.net</a:t>
            </a:r>
            <a:endParaRPr lang="en-US" sz="1836" b="1" dirty="0"/>
          </a:p>
          <a:p>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Disabled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err="1">
                <a:solidFill>
                  <a:schemeClr val="accent3"/>
                </a:solidFill>
                <a:latin typeface="Segoe UI" panose="020B0502040204020203" pitchFamily="34" charset="0"/>
                <a:cs typeface="Segoe UI" panose="020B0502040204020203" pitchFamily="34" charset="0"/>
              </a:rPr>
              <a:t>VSOnline</a:t>
            </a:r>
            <a:r>
              <a:rPr lang="en-US" sz="2040" b="1" spc="-71" dirty="0">
                <a:solidFill>
                  <a:schemeClr val="accent3"/>
                </a:solidFill>
                <a:latin typeface="Segoe UI" panose="020B0502040204020203" pitchFamily="34" charset="0"/>
                <a:cs typeface="Segoe UI" panose="020B0502040204020203" pitchFamily="34" charset="0"/>
              </a:rPr>
              <a:t>, </a:t>
            </a:r>
            <a:br>
              <a:rPr lang="en-US" sz="2040" b="1" spc="-71" dirty="0">
                <a:solidFill>
                  <a:schemeClr val="accent3"/>
                </a:solidFill>
                <a:latin typeface="Segoe UI" panose="020B0502040204020203" pitchFamily="34" charset="0"/>
                <a:cs typeface="Segoe UI" panose="020B0502040204020203" pitchFamily="34" charset="0"/>
              </a:rPr>
            </a:br>
            <a:r>
              <a:rPr lang="en-US" sz="2040" b="1" spc="-71" dirty="0">
                <a:solidFill>
                  <a:schemeClr val="accent3"/>
                </a:solidFill>
                <a:latin typeface="Segoe UI" panose="020B0502040204020203" pitchFamily="34" charset="0"/>
                <a:cs typeface="Segoe UI" panose="020B0502040204020203" pitchFamily="34" charset="0"/>
              </a:rPr>
              <a:t>                                    GitHub, etc</a:t>
            </a:r>
            <a:r>
              <a:rPr lang="en-US" sz="2040" b="1" spc="-71" dirty="0" smtClean="0">
                <a:solidFill>
                  <a:schemeClr val="accent3"/>
                </a:solidFill>
                <a:latin typeface="Segoe UI" panose="020B0502040204020203" pitchFamily="34" charset="0"/>
                <a:cs typeface="Segoe UI" panose="020B0502040204020203" pitchFamily="34" charset="0"/>
              </a:rPr>
              <a:t>.</a:t>
            </a:r>
            <a:endParaRPr lang="de-CH" sz="1836" b="1" dirty="0">
              <a:solidFill>
                <a:schemeClr val="accent3"/>
              </a:solidFill>
            </a:endParaRPr>
          </a:p>
        </p:txBody>
      </p:sp>
      <p:sp>
        <p:nvSpPr>
          <p:cNvPr id="36" name="Rectangle 35"/>
          <p:cNvSpPr/>
          <p:nvPr/>
        </p:nvSpPr>
        <p:spPr>
          <a:xfrm>
            <a:off x="7589838" y="4122056"/>
            <a:ext cx="3675558" cy="1348061"/>
          </a:xfrm>
          <a:prstGeom prst="rect">
            <a:avLst/>
          </a:prstGeom>
        </p:spPr>
        <p:txBody>
          <a:bodyPr wrap="none">
            <a:spAutoFit/>
          </a:bodyPr>
          <a:lstStyle/>
          <a:p>
            <a:r>
              <a:rPr lang="en-US" sz="2040" spc="-71" dirty="0" smtClean="0">
                <a:solidFill>
                  <a:srgbClr val="7030A0"/>
                </a:solidFill>
                <a:latin typeface="Segoe UI" panose="020B0502040204020203" pitchFamily="34" charset="0"/>
                <a:cs typeface="Segoe UI" panose="020B0502040204020203" pitchFamily="34" charset="0"/>
              </a:rPr>
              <a:t>Development </a:t>
            </a:r>
            <a:r>
              <a:rPr lang="en-US" sz="2040" spc="-71" dirty="0">
                <a:solidFill>
                  <a:srgbClr val="7030A0"/>
                </a:solidFill>
                <a:latin typeface="Segoe UI" panose="020B0502040204020203" pitchFamily="34" charset="0"/>
                <a:cs typeface="Segoe UI" panose="020B0502040204020203" pitchFamily="34" charset="0"/>
              </a:rPr>
              <a:t>s</a:t>
            </a:r>
            <a:r>
              <a:rPr lang="en-US" sz="2040" spc="-71" dirty="0" smtClean="0">
                <a:solidFill>
                  <a:srgbClr val="7030A0"/>
                </a:solidFill>
                <a:latin typeface="Segoe UI" panose="020B0502040204020203" pitchFamily="34" charset="0"/>
                <a:cs typeface="Segoe UI" panose="020B0502040204020203" pitchFamily="34" charset="0"/>
              </a:rPr>
              <a:t>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t>
            </a:r>
            <a:r>
              <a:rPr lang="en-US" sz="2040" b="1" spc="-71" dirty="0">
                <a:solidFill>
                  <a:srgbClr val="7030A0"/>
                </a:solidFill>
                <a:latin typeface="Segoe UI" panose="020B0502040204020203" pitchFamily="34" charset="0"/>
                <a:cs typeface="Segoe UI" panose="020B0502040204020203" pitchFamily="34" charset="0"/>
              </a:rPr>
              <a:t>dev</a:t>
            </a:r>
            <a:r>
              <a:rPr lang="en-US" sz="2040" b="1" spc="-71" dirty="0">
                <a:latin typeface="Segoe UI" panose="020B0502040204020203" pitchFamily="34" charset="0"/>
                <a:cs typeface="Segoe UI" panose="020B0502040204020203" pitchFamily="34" charset="0"/>
              </a:rPr>
              <a:t>.azurewebsites.net</a:t>
            </a:r>
            <a:r>
              <a:rPr lang="en-US" sz="1836" b="1" dirty="0"/>
              <a:t/>
            </a:r>
            <a:br>
              <a:rPr lang="en-US" sz="1836" b="1" dirty="0"/>
            </a:br>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Enabled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latin typeface="Segoe UI" panose="020B0502040204020203" pitchFamily="34" charset="0"/>
                <a:cs typeface="Segoe UI" panose="020B0502040204020203" pitchFamily="34" charset="0"/>
              </a:rPr>
              <a:t>Disabled</a:t>
            </a:r>
            <a:endParaRPr lang="de-CH" sz="1836" b="1" dirty="0"/>
          </a:p>
        </p:txBody>
      </p:sp>
      <p:cxnSp>
        <p:nvCxnSpPr>
          <p:cNvPr id="17" name="Straight Arrow Connector 16"/>
          <p:cNvCxnSpPr/>
          <p:nvPr/>
        </p:nvCxnSpPr>
        <p:spPr>
          <a:xfrm flipV="1">
            <a:off x="2489901" y="1897062"/>
            <a:ext cx="3243161" cy="1345338"/>
          </a:xfrm>
          <a:prstGeom prst="straightConnector1">
            <a:avLst/>
          </a:prstGeom>
          <a:ln w="76200">
            <a:solidFill>
              <a:srgbClr val="9B4F9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38662" y="2163466"/>
            <a:ext cx="1803442" cy="406265"/>
          </a:xfrm>
          <a:prstGeom prst="rect">
            <a:avLst/>
          </a:prstGeom>
          <a:solidFill>
            <a:schemeClr val="bg1"/>
          </a:solidFill>
        </p:spPr>
        <p:txBody>
          <a:bodyPr wrap="none">
            <a:spAutoFit/>
          </a:bodyPr>
          <a:lstStyle/>
          <a:p>
            <a:r>
              <a:rPr lang="en-US" sz="2040" b="1" spc="-71" dirty="0" smtClean="0">
                <a:solidFill>
                  <a:schemeClr val="accent3"/>
                </a:solidFill>
                <a:latin typeface="Segoe UI" panose="020B0502040204020203" pitchFamily="34" charset="0"/>
                <a:cs typeface="Segoe UI" panose="020B0502040204020203" pitchFamily="34" charset="0"/>
              </a:rPr>
              <a:t>Linked Branch</a:t>
            </a:r>
            <a:endParaRPr lang="de-CH" sz="1836" b="1" dirty="0">
              <a:solidFill>
                <a:schemeClr val="accent3"/>
              </a:solidFill>
            </a:endParaRPr>
          </a:p>
        </p:txBody>
      </p:sp>
      <p:sp>
        <p:nvSpPr>
          <p:cNvPr id="4" name="Rectangle 3"/>
          <p:cNvSpPr/>
          <p:nvPr/>
        </p:nvSpPr>
        <p:spPr>
          <a:xfrm>
            <a:off x="458787" y="5807220"/>
            <a:ext cx="11520487" cy="584775"/>
          </a:xfrm>
          <a:prstGeom prst="rect">
            <a:avLst/>
          </a:prstGeom>
        </p:spPr>
        <p:txBody>
          <a:bodyPr wrap="square">
            <a:spAutoFit/>
          </a:bodyPr>
          <a:lstStyle/>
          <a:p>
            <a:r>
              <a:rPr lang="en-US" sz="3200" i="1" dirty="0"/>
              <a:t>Pushing to </a:t>
            </a:r>
            <a:r>
              <a:rPr lang="en-US" sz="3200" b="1" i="1" dirty="0" smtClean="0"/>
              <a:t>origin </a:t>
            </a:r>
            <a:r>
              <a:rPr lang="en-US" sz="3200" i="1" dirty="0" smtClean="0"/>
              <a:t>will result in a </a:t>
            </a:r>
            <a:r>
              <a:rPr lang="en-US" sz="3200" b="1" i="1" dirty="0" smtClean="0"/>
              <a:t>pull to production</a:t>
            </a:r>
            <a:endParaRPr lang="de-CH" sz="3200" i="1" dirty="0"/>
          </a:p>
        </p:txBody>
      </p:sp>
      <p:sp>
        <p:nvSpPr>
          <p:cNvPr id="2" name="Title 1"/>
          <p:cNvSpPr>
            <a:spLocks noGrp="1"/>
          </p:cNvSpPr>
          <p:nvPr>
            <p:ph type="title"/>
          </p:nvPr>
        </p:nvSpPr>
        <p:spPr/>
        <p:txBody>
          <a:bodyPr/>
          <a:lstStyle/>
          <a:p>
            <a:r>
              <a:rPr lang="en-US" dirty="0" smtClean="0"/>
              <a:t>Deploy from linked repo to production</a:t>
            </a:r>
            <a:endParaRPr lang="en-US" dirty="0"/>
          </a:p>
        </p:txBody>
      </p:sp>
    </p:spTree>
    <p:extLst>
      <p:ext uri="{BB962C8B-B14F-4D97-AF65-F5344CB8AC3E}">
        <p14:creationId xmlns:p14="http://schemas.microsoft.com/office/powerpoint/2010/main" val="114262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txBox="1">
            <a:spLocks/>
          </p:cNvSpPr>
          <p:nvPr/>
        </p:nvSpPr>
        <p:spPr>
          <a:xfrm>
            <a:off x="530467" y="233151"/>
            <a:ext cx="11373923"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pPr defTabSz="932559">
              <a:defRPr/>
            </a:pPr>
            <a:r>
              <a:rPr lang="en-US" sz="4800" spc="-102" dirty="0">
                <a:gradFill>
                  <a:gsLst>
                    <a:gs pos="1250">
                      <a:srgbClr val="000000"/>
                    </a:gs>
                    <a:gs pos="100000">
                      <a:srgbClr val="000000"/>
                    </a:gs>
                  </a:gsLst>
                  <a:lin ang="5400000" scaled="0"/>
                </a:gradFill>
              </a:rPr>
              <a:t>Deploy from </a:t>
            </a:r>
            <a:r>
              <a:rPr lang="en-US" sz="4800" spc="-102" dirty="0" smtClean="0">
                <a:gradFill>
                  <a:gsLst>
                    <a:gs pos="1250">
                      <a:srgbClr val="000000"/>
                    </a:gs>
                    <a:gs pos="100000">
                      <a:srgbClr val="000000"/>
                    </a:gs>
                  </a:gsLst>
                  <a:lin ang="5400000" scaled="0"/>
                </a:gradFill>
              </a:rPr>
              <a:t>linked </a:t>
            </a:r>
            <a:r>
              <a:rPr lang="en-US" sz="4800" spc="-102" dirty="0">
                <a:gradFill>
                  <a:gsLst>
                    <a:gs pos="1250">
                      <a:srgbClr val="000000"/>
                    </a:gs>
                    <a:gs pos="100000">
                      <a:srgbClr val="000000"/>
                    </a:gs>
                  </a:gsLst>
                  <a:lin ang="5400000" scaled="0"/>
                </a:gradFill>
              </a:rPr>
              <a:t>r</a:t>
            </a:r>
            <a:r>
              <a:rPr lang="en-US" sz="4800" spc="-102" dirty="0" smtClean="0">
                <a:gradFill>
                  <a:gsLst>
                    <a:gs pos="1250">
                      <a:srgbClr val="000000"/>
                    </a:gs>
                    <a:gs pos="100000">
                      <a:srgbClr val="000000"/>
                    </a:gs>
                  </a:gsLst>
                  <a:lin ang="5400000" scaled="0"/>
                </a:gradFill>
              </a:rPr>
              <a:t>epo </a:t>
            </a:r>
            <a:r>
              <a:rPr lang="en-US" sz="4800" spc="-102" dirty="0">
                <a:gradFill>
                  <a:gsLst>
                    <a:gs pos="1250">
                      <a:srgbClr val="000000"/>
                    </a:gs>
                    <a:gs pos="100000">
                      <a:srgbClr val="000000"/>
                    </a:gs>
                  </a:gsLst>
                  <a:lin ang="5400000" scaled="0"/>
                </a:gradFill>
              </a:rPr>
              <a:t>to </a:t>
            </a:r>
            <a:r>
              <a:rPr lang="en-US" sz="4800" b="1" i="1" spc="-102" dirty="0">
                <a:solidFill>
                  <a:schemeClr val="accent3"/>
                </a:solidFill>
              </a:rPr>
              <a:t>s</a:t>
            </a:r>
            <a:r>
              <a:rPr lang="en-US" sz="4800" b="1" i="1" spc="-102" dirty="0" smtClean="0">
                <a:solidFill>
                  <a:schemeClr val="accent3"/>
                </a:solidFill>
              </a:rPr>
              <a:t>taging</a:t>
            </a:r>
            <a:endParaRPr lang="en-US" sz="4800" b="1" i="1" spc="-102" dirty="0">
              <a:solidFill>
                <a:schemeClr val="accent3"/>
              </a:solidFill>
            </a:endParaRPr>
          </a:p>
        </p:txBody>
      </p:sp>
      <p:pic>
        <p:nvPicPr>
          <p:cNvPr id="24" name="Picture 23"/>
          <p:cNvPicPr>
            <a:picLocks noChangeAspect="1"/>
          </p:cNvPicPr>
          <p:nvPr/>
        </p:nvPicPr>
        <p:blipFill>
          <a:blip r:embed="rId2"/>
          <a:stretch>
            <a:fillRect/>
          </a:stretch>
        </p:blipFill>
        <p:spPr>
          <a:xfrm>
            <a:off x="6566293" y="1354615"/>
            <a:ext cx="816539" cy="798494"/>
          </a:xfrm>
          <a:prstGeom prst="rect">
            <a:avLst/>
          </a:prstGeom>
        </p:spPr>
      </p:pic>
      <p:sp>
        <p:nvSpPr>
          <p:cNvPr id="26" name="Flowchart: Magnetic Disk 4"/>
          <p:cNvSpPr/>
          <p:nvPr/>
        </p:nvSpPr>
        <p:spPr>
          <a:xfrm>
            <a:off x="5796364" y="142199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2"/>
          <a:stretch>
            <a:fillRect/>
          </a:stretch>
        </p:blipFill>
        <p:spPr>
          <a:xfrm>
            <a:off x="6566293" y="4305177"/>
            <a:ext cx="869295" cy="850084"/>
          </a:xfrm>
          <a:prstGeom prst="rect">
            <a:avLst/>
          </a:prstGeom>
        </p:spPr>
      </p:pic>
      <p:sp>
        <p:nvSpPr>
          <p:cNvPr id="28" name="Flowchart: Magnetic Disk 4"/>
          <p:cNvSpPr/>
          <p:nvPr/>
        </p:nvSpPr>
        <p:spPr>
          <a:xfrm>
            <a:off x="5796364" y="4398346"/>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sp>
        <p:nvSpPr>
          <p:cNvPr id="29" name="Rectangle 28"/>
          <p:cNvSpPr/>
          <p:nvPr/>
        </p:nvSpPr>
        <p:spPr>
          <a:xfrm>
            <a:off x="5629833" y="5132807"/>
            <a:ext cx="962050"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Dev git</a:t>
            </a:r>
          </a:p>
        </p:txBody>
      </p:sp>
      <p:sp>
        <p:nvSpPr>
          <p:cNvPr id="30" name="Flowchart: Magnetic Disk 4"/>
          <p:cNvSpPr/>
          <p:nvPr/>
        </p:nvSpPr>
        <p:spPr>
          <a:xfrm>
            <a:off x="1821332" y="302285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2040" spc="-71" dirty="0">
              <a:solidFill>
                <a:schemeClr val="bg1"/>
              </a:solidFill>
              <a:latin typeface="Segoe UI" panose="020B0502040204020203" pitchFamily="34" charset="0"/>
              <a:cs typeface="Segoe UI" panose="020B0502040204020203" pitchFamily="34" charset="0"/>
            </a:endParaRPr>
          </a:p>
        </p:txBody>
      </p:sp>
      <p:sp>
        <p:nvSpPr>
          <p:cNvPr id="31" name="TextBox 30"/>
          <p:cNvSpPr txBox="1"/>
          <p:nvPr/>
        </p:nvSpPr>
        <p:spPr>
          <a:xfrm>
            <a:off x="489302" y="2217463"/>
            <a:ext cx="3336747" cy="406265"/>
          </a:xfrm>
          <a:prstGeom prst="rect">
            <a:avLst/>
          </a:prstGeom>
          <a:noFill/>
        </p:spPr>
        <p:txBody>
          <a:bodyPr wrap="none" rtlCol="0">
            <a:spAutoFit/>
          </a:bodyPr>
          <a:lstStyle/>
          <a:p>
            <a:r>
              <a:rPr lang="en-US" sz="2040" b="1" spc="-71" dirty="0" smtClean="0">
                <a:latin typeface="Segoe UI" panose="020B0502040204020203" pitchFamily="34" charset="0"/>
                <a:cs typeface="Segoe UI" panose="020B0502040204020203" pitchFamily="34" charset="0"/>
              </a:rPr>
              <a:t>myproject.visualstudio.com</a:t>
            </a:r>
            <a:endParaRPr lang="en-US" sz="2040" b="1" spc="-71" dirty="0">
              <a:latin typeface="Segoe UI" panose="020B0502040204020203" pitchFamily="34" charset="0"/>
              <a:cs typeface="Segoe UI" panose="020B0502040204020203" pitchFamily="34" charset="0"/>
            </a:endParaRPr>
          </a:p>
        </p:txBody>
      </p:sp>
      <p:sp>
        <p:nvSpPr>
          <p:cNvPr id="32" name="Rectangle 31"/>
          <p:cNvSpPr/>
          <p:nvPr/>
        </p:nvSpPr>
        <p:spPr>
          <a:xfrm>
            <a:off x="1297515" y="2469247"/>
            <a:ext cx="1720323"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remote: origin</a:t>
            </a:r>
            <a:endParaRPr lang="de-CH" sz="2040" spc="-71" dirty="0">
              <a:latin typeface="Segoe UI" panose="020B0502040204020203" pitchFamily="34" charset="0"/>
              <a:cs typeface="Segoe UI" panose="020B0502040204020203" pitchFamily="34" charset="0"/>
            </a:endParaRPr>
          </a:p>
        </p:txBody>
      </p:sp>
      <p:cxnSp>
        <p:nvCxnSpPr>
          <p:cNvPr id="34" name="Straight Arrow Connector 33"/>
          <p:cNvCxnSpPr/>
          <p:nvPr/>
        </p:nvCxnSpPr>
        <p:spPr>
          <a:xfrm flipH="1" flipV="1">
            <a:off x="2384255" y="3354723"/>
            <a:ext cx="3412109" cy="137549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10224" y="3829712"/>
            <a:ext cx="776258" cy="734534"/>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clone</a:t>
            </a:r>
          </a:p>
          <a:p>
            <a:r>
              <a:rPr lang="en-US" sz="2040" spc="-71" dirty="0">
                <a:latin typeface="Segoe UI" panose="020B0502040204020203" pitchFamily="34" charset="0"/>
                <a:cs typeface="Segoe UI" panose="020B0502040204020203" pitchFamily="34" charset="0"/>
              </a:rPr>
              <a:t>push</a:t>
            </a:r>
          </a:p>
        </p:txBody>
      </p:sp>
      <p:sp>
        <p:nvSpPr>
          <p:cNvPr id="35" name="TextBox 34"/>
          <p:cNvSpPr txBox="1"/>
          <p:nvPr/>
        </p:nvSpPr>
        <p:spPr>
          <a:xfrm>
            <a:off x="7589838" y="1103862"/>
            <a:ext cx="4199355" cy="1661993"/>
          </a:xfrm>
          <a:prstGeom prst="rect">
            <a:avLst/>
          </a:prstGeom>
          <a:noFill/>
        </p:spPr>
        <p:txBody>
          <a:bodyPr wrap="none" rtlCol="0">
            <a:spAutoFit/>
          </a:bodyPr>
          <a:lstStyle/>
          <a:p>
            <a:r>
              <a:rPr lang="en-US" sz="2040" spc="-71" dirty="0" smtClean="0">
                <a:solidFill>
                  <a:srgbClr val="7030A0"/>
                </a:solidFill>
                <a:latin typeface="Segoe UI" panose="020B0502040204020203" pitchFamily="34" charset="0"/>
                <a:cs typeface="Segoe UI" panose="020B0502040204020203" pitchFamily="34" charset="0"/>
              </a:rPr>
              <a:t>Staging site</a:t>
            </a:r>
            <a:endParaRPr lang="en-US" sz="1836" b="1" dirty="0">
              <a:solidFill>
                <a:schemeClr val="accent1">
                  <a:lumMod val="75000"/>
                </a:schemeClr>
              </a:solidFill>
            </a:endParaRPr>
          </a:p>
          <a:p>
            <a:r>
              <a:rPr lang="en-US" sz="2040" b="1" spc="-71" dirty="0" smtClean="0">
                <a:latin typeface="Segoe UI" panose="020B0502040204020203" pitchFamily="34" charset="0"/>
                <a:cs typeface="Segoe UI" panose="020B0502040204020203" pitchFamily="34" charset="0"/>
              </a:rPr>
              <a:t>mysite.azurewebsites.net  </a:t>
            </a:r>
            <a:r>
              <a:rPr lang="en-US" sz="2040" b="1" spc="-71" dirty="0" smtClean="0">
                <a:solidFill>
                  <a:schemeClr val="accent3"/>
                </a:solidFill>
                <a:latin typeface="Segoe UI" panose="020B0502040204020203" pitchFamily="34" charset="0"/>
                <a:cs typeface="Segoe UI" panose="020B0502040204020203" pitchFamily="34" charset="0"/>
              </a:rPr>
              <a:t>(staging)</a:t>
            </a:r>
            <a:endParaRPr lang="en-US" sz="1836" b="1" dirty="0">
              <a:solidFill>
                <a:schemeClr val="accent3"/>
              </a:solidFill>
            </a:endParaRPr>
          </a:p>
          <a:p>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Disabled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err="1">
                <a:latin typeface="Segoe UI" panose="020B0502040204020203" pitchFamily="34" charset="0"/>
                <a:cs typeface="Segoe UI" panose="020B0502040204020203" pitchFamily="34" charset="0"/>
              </a:rPr>
              <a:t>VSOnline</a:t>
            </a:r>
            <a:r>
              <a:rPr lang="en-US" sz="2040" b="1" spc="-71" dirty="0">
                <a:latin typeface="Segoe UI" panose="020B0502040204020203" pitchFamily="34" charset="0"/>
                <a:cs typeface="Segoe UI" panose="020B0502040204020203" pitchFamily="34" charset="0"/>
              </a:rPr>
              <a:t>, </a:t>
            </a:r>
            <a:br>
              <a:rPr lang="en-US" sz="2040" b="1" spc="-71" dirty="0">
                <a:latin typeface="Segoe UI" panose="020B0502040204020203" pitchFamily="34" charset="0"/>
                <a:cs typeface="Segoe UI" panose="020B0502040204020203" pitchFamily="34" charset="0"/>
              </a:rPr>
            </a:br>
            <a:r>
              <a:rPr lang="en-US" sz="2040" b="1" spc="-71" dirty="0">
                <a:latin typeface="Segoe UI" panose="020B0502040204020203" pitchFamily="34" charset="0"/>
                <a:cs typeface="Segoe UI" panose="020B0502040204020203" pitchFamily="34" charset="0"/>
              </a:rPr>
              <a:t>                                    GitHub, etc</a:t>
            </a:r>
            <a:r>
              <a:rPr lang="en-US" sz="2040" b="1" spc="-71" dirty="0" smtClean="0">
                <a:latin typeface="Segoe UI" panose="020B0502040204020203" pitchFamily="34" charset="0"/>
                <a:cs typeface="Segoe UI" panose="020B0502040204020203" pitchFamily="34" charset="0"/>
              </a:rPr>
              <a:t>.</a:t>
            </a:r>
            <a:endParaRPr lang="de-CH" sz="1836" b="1" dirty="0"/>
          </a:p>
        </p:txBody>
      </p:sp>
      <p:sp>
        <p:nvSpPr>
          <p:cNvPr id="36" name="Rectangle 35"/>
          <p:cNvSpPr/>
          <p:nvPr/>
        </p:nvSpPr>
        <p:spPr>
          <a:xfrm>
            <a:off x="7589838" y="4122056"/>
            <a:ext cx="3675558" cy="1348061"/>
          </a:xfrm>
          <a:prstGeom prst="rect">
            <a:avLst/>
          </a:prstGeom>
        </p:spPr>
        <p:txBody>
          <a:bodyPr wrap="none">
            <a:spAutoFit/>
          </a:bodyPr>
          <a:lstStyle/>
          <a:p>
            <a:r>
              <a:rPr lang="en-US" sz="2040" spc="-71" dirty="0" smtClean="0">
                <a:solidFill>
                  <a:srgbClr val="7030A0"/>
                </a:solidFill>
                <a:latin typeface="Segoe UI" panose="020B0502040204020203" pitchFamily="34" charset="0"/>
                <a:cs typeface="Segoe UI" panose="020B0502040204020203" pitchFamily="34" charset="0"/>
              </a:rPr>
              <a:t>Development </a:t>
            </a:r>
            <a:r>
              <a:rPr lang="en-US" sz="2040" spc="-71" dirty="0">
                <a:solidFill>
                  <a:srgbClr val="7030A0"/>
                </a:solidFill>
                <a:latin typeface="Segoe UI" panose="020B0502040204020203" pitchFamily="34" charset="0"/>
                <a:cs typeface="Segoe UI" panose="020B0502040204020203" pitchFamily="34" charset="0"/>
              </a:rPr>
              <a:t>s</a:t>
            </a:r>
            <a:r>
              <a:rPr lang="en-US" sz="2040" spc="-71" dirty="0" smtClean="0">
                <a:solidFill>
                  <a:srgbClr val="7030A0"/>
                </a:solidFill>
                <a:latin typeface="Segoe UI" panose="020B0502040204020203" pitchFamily="34" charset="0"/>
                <a:cs typeface="Segoe UI" panose="020B0502040204020203" pitchFamily="34" charset="0"/>
              </a:rPr>
              <a:t>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t>
            </a:r>
            <a:r>
              <a:rPr lang="en-US" sz="2040" b="1" spc="-71" dirty="0">
                <a:solidFill>
                  <a:srgbClr val="7030A0"/>
                </a:solidFill>
                <a:latin typeface="Segoe UI" panose="020B0502040204020203" pitchFamily="34" charset="0"/>
                <a:cs typeface="Segoe UI" panose="020B0502040204020203" pitchFamily="34" charset="0"/>
              </a:rPr>
              <a:t>dev</a:t>
            </a:r>
            <a:r>
              <a:rPr lang="en-US" sz="2040" b="1" spc="-71" dirty="0">
                <a:latin typeface="Segoe UI" panose="020B0502040204020203" pitchFamily="34" charset="0"/>
                <a:cs typeface="Segoe UI" panose="020B0502040204020203" pitchFamily="34" charset="0"/>
              </a:rPr>
              <a:t>.azurewebsites.net</a:t>
            </a:r>
            <a:r>
              <a:rPr lang="en-US" sz="1836" b="1" dirty="0"/>
              <a:t/>
            </a:r>
            <a:br>
              <a:rPr lang="en-US" sz="1836" b="1" dirty="0"/>
            </a:br>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Enabled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latin typeface="Segoe UI" panose="020B0502040204020203" pitchFamily="34" charset="0"/>
                <a:cs typeface="Segoe UI" panose="020B0502040204020203" pitchFamily="34" charset="0"/>
              </a:rPr>
              <a:t>Disabled</a:t>
            </a:r>
            <a:endParaRPr lang="de-CH" sz="1836" b="1" dirty="0"/>
          </a:p>
        </p:txBody>
      </p:sp>
      <p:cxnSp>
        <p:nvCxnSpPr>
          <p:cNvPr id="17" name="Straight Arrow Connector 16"/>
          <p:cNvCxnSpPr/>
          <p:nvPr/>
        </p:nvCxnSpPr>
        <p:spPr>
          <a:xfrm flipV="1">
            <a:off x="2489901" y="1897062"/>
            <a:ext cx="3243161" cy="134533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38662" y="2163466"/>
            <a:ext cx="1678473" cy="406265"/>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Linked Branch</a:t>
            </a:r>
            <a:endParaRPr lang="de-CH" sz="2040" spc="-71" dirty="0">
              <a:latin typeface="Segoe UI" panose="020B0502040204020203" pitchFamily="34" charset="0"/>
              <a:cs typeface="Segoe UI" panose="020B0502040204020203" pitchFamily="34" charset="0"/>
            </a:endParaRPr>
          </a:p>
        </p:txBody>
      </p:sp>
      <p:sp>
        <p:nvSpPr>
          <p:cNvPr id="4" name="Rectangle 3"/>
          <p:cNvSpPr/>
          <p:nvPr/>
        </p:nvSpPr>
        <p:spPr>
          <a:xfrm>
            <a:off x="458787" y="5807220"/>
            <a:ext cx="11520487" cy="584775"/>
          </a:xfrm>
          <a:prstGeom prst="rect">
            <a:avLst/>
          </a:prstGeom>
        </p:spPr>
        <p:txBody>
          <a:bodyPr wrap="square">
            <a:spAutoFit/>
          </a:bodyPr>
          <a:lstStyle/>
          <a:p>
            <a:r>
              <a:rPr lang="en-US" sz="3200" i="1" dirty="0" smtClean="0"/>
              <a:t>Deploy to </a:t>
            </a:r>
            <a:r>
              <a:rPr lang="en-US" sz="3200" b="1" i="1" dirty="0"/>
              <a:t>s</a:t>
            </a:r>
            <a:r>
              <a:rPr lang="en-US" sz="3200" b="1" i="1" dirty="0" smtClean="0"/>
              <a:t>taging</a:t>
            </a:r>
            <a:r>
              <a:rPr lang="en-US" sz="3200" i="1" dirty="0" smtClean="0"/>
              <a:t> site lets you </a:t>
            </a:r>
            <a:r>
              <a:rPr lang="en-US" sz="3200" b="1" i="1" dirty="0" smtClean="0"/>
              <a:t>hot swap </a:t>
            </a:r>
            <a:r>
              <a:rPr lang="en-US" sz="3200" i="1" dirty="0" smtClean="0"/>
              <a:t>to </a:t>
            </a:r>
            <a:r>
              <a:rPr lang="en-US" sz="3200" b="1" i="1" dirty="0"/>
              <a:t>p</a:t>
            </a:r>
            <a:r>
              <a:rPr lang="en-US" sz="3200" b="1" i="1" dirty="0" smtClean="0"/>
              <a:t>roduction</a:t>
            </a:r>
            <a:r>
              <a:rPr lang="en-US" sz="3200" i="1" dirty="0" smtClean="0"/>
              <a:t> </a:t>
            </a:r>
            <a:endParaRPr lang="de-CH" sz="3200" i="1" dirty="0"/>
          </a:p>
        </p:txBody>
      </p:sp>
      <p:sp>
        <p:nvSpPr>
          <p:cNvPr id="2" name="Rectangle 1"/>
          <p:cNvSpPr/>
          <p:nvPr/>
        </p:nvSpPr>
        <p:spPr bwMode="auto">
          <a:xfrm>
            <a:off x="5417135" y="982662"/>
            <a:ext cx="6487255" cy="2040188"/>
          </a:xfrm>
          <a:prstGeom prst="rect">
            <a:avLst/>
          </a:prstGeom>
          <a:noFill/>
          <a:ln w="76200">
            <a:solidFill>
              <a:srgbClr val="9B4F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5685966" y="2126450"/>
            <a:ext cx="749372" cy="406265"/>
          </a:xfrm>
          <a:prstGeom prst="rect">
            <a:avLst/>
          </a:prstGeom>
          <a:noFill/>
        </p:spPr>
        <p:txBody>
          <a:bodyPr wrap="none" rtlCol="0">
            <a:spAutoFit/>
          </a:bodyPr>
          <a:lstStyle/>
          <a:p>
            <a:r>
              <a:rPr lang="en-US" sz="2040" spc="-71" dirty="0" smtClean="0">
                <a:latin typeface="Segoe UI" panose="020B0502040204020203" pitchFamily="34" charset="0"/>
                <a:cs typeface="Segoe UI" panose="020B0502040204020203" pitchFamily="34" charset="0"/>
              </a:rPr>
              <a:t>Kudu</a:t>
            </a:r>
            <a:endParaRPr lang="en-US" sz="2040" spc="-7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3933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6566293" y="1354615"/>
            <a:ext cx="816539" cy="798494"/>
          </a:xfrm>
          <a:prstGeom prst="rect">
            <a:avLst/>
          </a:prstGeom>
        </p:spPr>
      </p:pic>
      <p:sp>
        <p:nvSpPr>
          <p:cNvPr id="26" name="Flowchart: Magnetic Disk 4"/>
          <p:cNvSpPr/>
          <p:nvPr/>
        </p:nvSpPr>
        <p:spPr>
          <a:xfrm>
            <a:off x="5796364" y="1421990"/>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2"/>
          <a:stretch>
            <a:fillRect/>
          </a:stretch>
        </p:blipFill>
        <p:spPr>
          <a:xfrm>
            <a:off x="6566293" y="4305177"/>
            <a:ext cx="869295" cy="850084"/>
          </a:xfrm>
          <a:prstGeom prst="rect">
            <a:avLst/>
          </a:prstGeom>
        </p:spPr>
      </p:pic>
      <p:sp>
        <p:nvSpPr>
          <p:cNvPr id="28" name="Flowchart: Magnetic Disk 4"/>
          <p:cNvSpPr/>
          <p:nvPr/>
        </p:nvSpPr>
        <p:spPr>
          <a:xfrm>
            <a:off x="5796364" y="4398346"/>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1836" spc="-71" dirty="0">
              <a:solidFill>
                <a:schemeClr val="bg1"/>
              </a:solidFill>
              <a:latin typeface="Segoe UI" panose="020B0502040204020203" pitchFamily="34" charset="0"/>
              <a:cs typeface="Segoe UI" panose="020B0502040204020203" pitchFamily="34" charset="0"/>
            </a:endParaRPr>
          </a:p>
        </p:txBody>
      </p:sp>
      <p:sp>
        <p:nvSpPr>
          <p:cNvPr id="29" name="Rectangle 28"/>
          <p:cNvSpPr/>
          <p:nvPr/>
        </p:nvSpPr>
        <p:spPr>
          <a:xfrm>
            <a:off x="5629833" y="5132807"/>
            <a:ext cx="962050" cy="414353"/>
          </a:xfrm>
          <a:prstGeom prst="rect">
            <a:avLst/>
          </a:prstGeom>
        </p:spPr>
        <p:txBody>
          <a:bodyPr wrap="none">
            <a:spAutoFit/>
          </a:bodyPr>
          <a:lstStyle/>
          <a:p>
            <a:r>
              <a:rPr lang="en-US" sz="2040" spc="-71" dirty="0">
                <a:latin typeface="Segoe UI" panose="020B0502040204020203" pitchFamily="34" charset="0"/>
                <a:cs typeface="Segoe UI" panose="020B0502040204020203" pitchFamily="34" charset="0"/>
              </a:rPr>
              <a:t>Dev git</a:t>
            </a:r>
          </a:p>
        </p:txBody>
      </p:sp>
      <p:sp>
        <p:nvSpPr>
          <p:cNvPr id="30" name="Flowchart: Magnetic Disk 4"/>
          <p:cNvSpPr/>
          <p:nvPr/>
        </p:nvSpPr>
        <p:spPr>
          <a:xfrm>
            <a:off x="1824711" y="4469062"/>
            <a:ext cx="562923" cy="663745"/>
          </a:xfrm>
          <a:prstGeom prst="flowChartMagneticDisk">
            <a:avLst/>
          </a:prstGeom>
          <a:solidFill>
            <a:srgbClr val="0072C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36" spc="-71" dirty="0">
                <a:solidFill>
                  <a:schemeClr val="bg1"/>
                </a:solidFill>
                <a:latin typeface="Segoe UI" panose="020B0502040204020203" pitchFamily="34" charset="0"/>
                <a:cs typeface="Segoe UI" panose="020B0502040204020203" pitchFamily="34" charset="0"/>
              </a:rPr>
              <a:t> </a:t>
            </a:r>
            <a:r>
              <a:rPr lang="en-US" sz="1836" spc="-71" dirty="0" err="1">
                <a:solidFill>
                  <a:schemeClr val="bg1"/>
                </a:solidFill>
                <a:latin typeface="Segoe UI" panose="020B0502040204020203" pitchFamily="34" charset="0"/>
                <a:cs typeface="Segoe UI" panose="020B0502040204020203" pitchFamily="34" charset="0"/>
              </a:rPr>
              <a:t>git</a:t>
            </a:r>
            <a:endParaRPr lang="en-US" sz="2040" spc="-71" dirty="0">
              <a:solidFill>
                <a:schemeClr val="bg1"/>
              </a:solidFill>
              <a:latin typeface="Segoe UI" panose="020B0502040204020203" pitchFamily="34" charset="0"/>
              <a:cs typeface="Segoe UI" panose="020B0502040204020203" pitchFamily="34" charset="0"/>
            </a:endParaRPr>
          </a:p>
        </p:txBody>
      </p:sp>
      <p:cxnSp>
        <p:nvCxnSpPr>
          <p:cNvPr id="34" name="Straight Arrow Connector 33"/>
          <p:cNvCxnSpPr/>
          <p:nvPr/>
        </p:nvCxnSpPr>
        <p:spPr>
          <a:xfrm flipH="1">
            <a:off x="2541884" y="4730219"/>
            <a:ext cx="313655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703870" y="4379440"/>
            <a:ext cx="776258" cy="734534"/>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clone</a:t>
            </a:r>
          </a:p>
          <a:p>
            <a:r>
              <a:rPr lang="en-US" sz="2040" spc="-71" dirty="0">
                <a:latin typeface="Segoe UI" panose="020B0502040204020203" pitchFamily="34" charset="0"/>
                <a:cs typeface="Segoe UI" panose="020B0502040204020203" pitchFamily="34" charset="0"/>
              </a:rPr>
              <a:t>push</a:t>
            </a:r>
          </a:p>
        </p:txBody>
      </p:sp>
      <p:sp>
        <p:nvSpPr>
          <p:cNvPr id="35" name="TextBox 34"/>
          <p:cNvSpPr txBox="1"/>
          <p:nvPr/>
        </p:nvSpPr>
        <p:spPr>
          <a:xfrm>
            <a:off x="7589838" y="1103862"/>
            <a:ext cx="3861570" cy="1348061"/>
          </a:xfrm>
          <a:prstGeom prst="rect">
            <a:avLst/>
          </a:prstGeom>
          <a:noFill/>
        </p:spPr>
        <p:txBody>
          <a:bodyPr wrap="none" rtlCol="0">
            <a:spAutoFit/>
          </a:bodyPr>
          <a:lstStyle/>
          <a:p>
            <a:r>
              <a:rPr lang="en-US" sz="2040" spc="-71" dirty="0" smtClean="0">
                <a:solidFill>
                  <a:srgbClr val="7030A0"/>
                </a:solidFill>
                <a:latin typeface="Segoe UI" panose="020B0502040204020203" pitchFamily="34" charset="0"/>
                <a:cs typeface="Segoe UI" panose="020B0502040204020203" pitchFamily="34" charset="0"/>
              </a:rPr>
              <a:t>Production </a:t>
            </a:r>
            <a:r>
              <a:rPr lang="en-US" sz="2040" i="1" spc="-71" dirty="0" smtClean="0">
                <a:solidFill>
                  <a:srgbClr val="7030A0"/>
                </a:solidFill>
                <a:latin typeface="Segoe UI" panose="020B0502040204020203" pitchFamily="34" charset="0"/>
                <a:cs typeface="Segoe UI" panose="020B0502040204020203" pitchFamily="34" charset="0"/>
              </a:rPr>
              <a:t>or</a:t>
            </a:r>
            <a:r>
              <a:rPr lang="en-US" sz="2040" spc="-71" dirty="0" smtClean="0">
                <a:solidFill>
                  <a:srgbClr val="7030A0"/>
                </a:solidFill>
                <a:latin typeface="Segoe UI" panose="020B0502040204020203" pitchFamily="34" charset="0"/>
                <a:cs typeface="Segoe UI" panose="020B0502040204020203" pitchFamily="34" charset="0"/>
              </a:rPr>
              <a:t> staging </a:t>
            </a:r>
            <a:r>
              <a:rPr lang="en-US" sz="2040" spc="-71" dirty="0">
                <a:solidFill>
                  <a:srgbClr val="7030A0"/>
                </a:solidFill>
                <a:latin typeface="Segoe UI" panose="020B0502040204020203" pitchFamily="34" charset="0"/>
                <a:cs typeface="Segoe UI" panose="020B0502040204020203" pitchFamily="34" charset="0"/>
              </a:rPr>
              <a:t>s</a:t>
            </a:r>
            <a:r>
              <a:rPr lang="en-US" sz="2040" spc="-71" dirty="0" smtClean="0">
                <a:solidFill>
                  <a:srgbClr val="7030A0"/>
                </a:solidFill>
                <a:latin typeface="Segoe UI" panose="020B0502040204020203" pitchFamily="34" charset="0"/>
                <a:cs typeface="Segoe UI" panose="020B0502040204020203" pitchFamily="34" charset="0"/>
              </a:rPr>
              <a:t>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mysite.azurewebsites.net</a:t>
            </a:r>
            <a:endParaRPr lang="en-US" sz="1836" b="1" dirty="0"/>
          </a:p>
          <a:p>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Disabled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smtClean="0">
                <a:solidFill>
                  <a:schemeClr val="accent3"/>
                </a:solidFill>
                <a:latin typeface="Segoe UI" panose="020B0502040204020203" pitchFamily="34" charset="0"/>
                <a:cs typeface="Segoe UI" panose="020B0502040204020203" pitchFamily="34" charset="0"/>
              </a:rPr>
              <a:t>VS Online</a:t>
            </a:r>
            <a:endParaRPr lang="de-CH" sz="1836" b="1" dirty="0">
              <a:solidFill>
                <a:schemeClr val="accent3"/>
              </a:solidFill>
            </a:endParaRPr>
          </a:p>
        </p:txBody>
      </p:sp>
      <p:sp>
        <p:nvSpPr>
          <p:cNvPr id="36" name="Rectangle 35"/>
          <p:cNvSpPr/>
          <p:nvPr/>
        </p:nvSpPr>
        <p:spPr>
          <a:xfrm>
            <a:off x="7589838" y="4122056"/>
            <a:ext cx="3675558" cy="1348061"/>
          </a:xfrm>
          <a:prstGeom prst="rect">
            <a:avLst/>
          </a:prstGeom>
        </p:spPr>
        <p:txBody>
          <a:bodyPr wrap="none">
            <a:spAutoFit/>
          </a:bodyPr>
          <a:lstStyle/>
          <a:p>
            <a:r>
              <a:rPr lang="en-US" sz="2040" spc="-71" dirty="0" smtClean="0">
                <a:solidFill>
                  <a:srgbClr val="7030A0"/>
                </a:solidFill>
                <a:latin typeface="Segoe UI" panose="020B0502040204020203" pitchFamily="34" charset="0"/>
                <a:cs typeface="Segoe UI" panose="020B0502040204020203" pitchFamily="34" charset="0"/>
              </a:rPr>
              <a:t>Development </a:t>
            </a:r>
            <a:r>
              <a:rPr lang="en-US" sz="2040" spc="-71" dirty="0">
                <a:solidFill>
                  <a:srgbClr val="7030A0"/>
                </a:solidFill>
                <a:latin typeface="Segoe UI" panose="020B0502040204020203" pitchFamily="34" charset="0"/>
                <a:cs typeface="Segoe UI" panose="020B0502040204020203" pitchFamily="34" charset="0"/>
              </a:rPr>
              <a:t>s</a:t>
            </a:r>
            <a:r>
              <a:rPr lang="en-US" sz="2040" spc="-71" dirty="0" smtClean="0">
                <a:solidFill>
                  <a:srgbClr val="7030A0"/>
                </a:solidFill>
                <a:latin typeface="Segoe UI" panose="020B0502040204020203" pitchFamily="34" charset="0"/>
                <a:cs typeface="Segoe UI" panose="020B0502040204020203" pitchFamily="34" charset="0"/>
              </a:rPr>
              <a:t>ite</a:t>
            </a:r>
            <a:endParaRPr lang="en-US" sz="1836" b="1" dirty="0">
              <a:solidFill>
                <a:schemeClr val="accent1">
                  <a:lumMod val="75000"/>
                </a:schemeClr>
              </a:solidFill>
            </a:endParaRPr>
          </a:p>
          <a:p>
            <a:r>
              <a:rPr lang="en-US" sz="2040" b="1" spc="-71" dirty="0">
                <a:latin typeface="Segoe UI" panose="020B0502040204020203" pitchFamily="34" charset="0"/>
                <a:cs typeface="Segoe UI" panose="020B0502040204020203" pitchFamily="34" charset="0"/>
              </a:rPr>
              <a:t>mysite-</a:t>
            </a:r>
            <a:r>
              <a:rPr lang="en-US" sz="2040" b="1" spc="-71" dirty="0">
                <a:solidFill>
                  <a:srgbClr val="7030A0"/>
                </a:solidFill>
                <a:latin typeface="Segoe UI" panose="020B0502040204020203" pitchFamily="34" charset="0"/>
                <a:cs typeface="Segoe UI" panose="020B0502040204020203" pitchFamily="34" charset="0"/>
              </a:rPr>
              <a:t>dev</a:t>
            </a:r>
            <a:r>
              <a:rPr lang="en-US" sz="2040" b="1" spc="-71" dirty="0">
                <a:latin typeface="Segoe UI" panose="020B0502040204020203" pitchFamily="34" charset="0"/>
                <a:cs typeface="Segoe UI" panose="020B0502040204020203" pitchFamily="34" charset="0"/>
              </a:rPr>
              <a:t>.azurewebsites.net</a:t>
            </a:r>
            <a:r>
              <a:rPr lang="en-US" sz="1836" b="1" dirty="0"/>
              <a:t/>
            </a:r>
            <a:br>
              <a:rPr lang="en-US" sz="1836" b="1" dirty="0"/>
            </a:br>
            <a:r>
              <a:rPr lang="en-US" sz="2040" spc="-71" dirty="0">
                <a:latin typeface="Segoe UI" panose="020B0502040204020203" pitchFamily="34" charset="0"/>
                <a:cs typeface="Segoe UI" panose="020B0502040204020203" pitchFamily="34" charset="0"/>
              </a:rPr>
              <a:t>Monaco: </a:t>
            </a:r>
            <a:r>
              <a:rPr lang="en-US" sz="2040" b="1" spc="-71" dirty="0">
                <a:latin typeface="Segoe UI" panose="020B0502040204020203" pitchFamily="34" charset="0"/>
                <a:cs typeface="Segoe UI" panose="020B0502040204020203" pitchFamily="34" charset="0"/>
              </a:rPr>
              <a:t>Enabled</a:t>
            </a:r>
            <a:endParaRPr lang="en-US" sz="1836" b="1" dirty="0"/>
          </a:p>
          <a:p>
            <a:r>
              <a:rPr lang="en-US" sz="2040" spc="-71" dirty="0">
                <a:latin typeface="Segoe UI" panose="020B0502040204020203" pitchFamily="34" charset="0"/>
                <a:cs typeface="Segoe UI" panose="020B0502040204020203" pitchFamily="34" charset="0"/>
              </a:rPr>
              <a:t>Deployment from SCC: </a:t>
            </a:r>
            <a:r>
              <a:rPr lang="en-US" sz="2040" b="1" spc="-71" dirty="0">
                <a:latin typeface="Segoe UI" panose="020B0502040204020203" pitchFamily="34" charset="0"/>
                <a:cs typeface="Segoe UI" panose="020B0502040204020203" pitchFamily="34" charset="0"/>
              </a:rPr>
              <a:t>Disabled</a:t>
            </a:r>
            <a:endParaRPr lang="de-CH" sz="1836" b="1" dirty="0"/>
          </a:p>
        </p:txBody>
      </p:sp>
      <p:cxnSp>
        <p:nvCxnSpPr>
          <p:cNvPr id="17" name="Straight Arrow Connector 16"/>
          <p:cNvCxnSpPr/>
          <p:nvPr/>
        </p:nvCxnSpPr>
        <p:spPr>
          <a:xfrm>
            <a:off x="2694169" y="1847478"/>
            <a:ext cx="2984271" cy="4066"/>
          </a:xfrm>
          <a:prstGeom prst="straightConnector1">
            <a:avLst/>
          </a:prstGeom>
          <a:ln w="76200">
            <a:solidFill>
              <a:srgbClr val="9B4F9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0289" y="5549008"/>
            <a:ext cx="11520487" cy="1077218"/>
          </a:xfrm>
          <a:prstGeom prst="rect">
            <a:avLst/>
          </a:prstGeom>
        </p:spPr>
        <p:txBody>
          <a:bodyPr wrap="square">
            <a:spAutoFit/>
          </a:bodyPr>
          <a:lstStyle/>
          <a:p>
            <a:r>
              <a:rPr lang="en-US" sz="3200" i="1" dirty="0"/>
              <a:t>Pushing to </a:t>
            </a:r>
            <a:r>
              <a:rPr lang="en-US" sz="3200" b="1" i="1" dirty="0" smtClean="0"/>
              <a:t>origin </a:t>
            </a:r>
            <a:r>
              <a:rPr lang="en-US" sz="3200" i="1" dirty="0" smtClean="0"/>
              <a:t>triggers a VSO </a:t>
            </a:r>
            <a:r>
              <a:rPr lang="en-US" sz="3200" b="1" i="1" dirty="0" smtClean="0"/>
              <a:t>build, test, and deploy</a:t>
            </a:r>
            <a:br>
              <a:rPr lang="en-US" sz="3200" b="1" i="1" dirty="0" smtClean="0"/>
            </a:br>
            <a:r>
              <a:rPr lang="en-US" sz="3200" i="1" dirty="0" smtClean="0"/>
              <a:t>to </a:t>
            </a:r>
            <a:r>
              <a:rPr lang="en-US" sz="3200" b="1" i="1" dirty="0" smtClean="0"/>
              <a:t>staging</a:t>
            </a:r>
            <a:r>
              <a:rPr lang="en-US" sz="3200" i="1" dirty="0" smtClean="0"/>
              <a:t> or </a:t>
            </a:r>
            <a:r>
              <a:rPr lang="en-US" sz="3200" b="1" i="1" dirty="0" smtClean="0"/>
              <a:t>production</a:t>
            </a:r>
            <a:endParaRPr lang="de-CH" sz="3200" b="1" i="1" dirty="0"/>
          </a:p>
        </p:txBody>
      </p:sp>
      <p:pic>
        <p:nvPicPr>
          <p:cNvPr id="19" name="Picture 18"/>
          <p:cNvPicPr>
            <a:picLocks noChangeAspect="1"/>
          </p:cNvPicPr>
          <p:nvPr/>
        </p:nvPicPr>
        <p:blipFill>
          <a:blip r:embed="rId3"/>
          <a:stretch>
            <a:fillRect/>
          </a:stretch>
        </p:blipFill>
        <p:spPr>
          <a:xfrm>
            <a:off x="1719710" y="1509940"/>
            <a:ext cx="767455" cy="932603"/>
          </a:xfrm>
          <a:prstGeom prst="rect">
            <a:avLst/>
          </a:prstGeom>
        </p:spPr>
      </p:pic>
      <p:cxnSp>
        <p:nvCxnSpPr>
          <p:cNvPr id="22" name="Straight Arrow Connector 21"/>
          <p:cNvCxnSpPr/>
          <p:nvPr/>
        </p:nvCxnSpPr>
        <p:spPr>
          <a:xfrm flipV="1">
            <a:off x="2103438" y="2551624"/>
            <a:ext cx="0" cy="1753554"/>
          </a:xfrm>
          <a:prstGeom prst="straightConnector1">
            <a:avLst/>
          </a:prstGeom>
          <a:ln w="76200">
            <a:solidFill>
              <a:srgbClr val="9B4F9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95135" y="3954174"/>
            <a:ext cx="1720323" cy="414353"/>
          </a:xfrm>
          <a:prstGeom prst="rect">
            <a:avLst/>
          </a:prstGeom>
          <a:solidFill>
            <a:schemeClr val="bg1"/>
          </a:solidFill>
        </p:spPr>
        <p:txBody>
          <a:bodyPr wrap="none">
            <a:spAutoFit/>
          </a:bodyPr>
          <a:lstStyle/>
          <a:p>
            <a:r>
              <a:rPr lang="en-US" sz="2040" spc="-71" dirty="0">
                <a:latin typeface="Segoe UI" panose="020B0502040204020203" pitchFamily="34" charset="0"/>
                <a:cs typeface="Segoe UI" panose="020B0502040204020203" pitchFamily="34" charset="0"/>
              </a:rPr>
              <a:t>remote: origin</a:t>
            </a:r>
            <a:endParaRPr lang="de-CH" sz="2040" spc="-71" dirty="0">
              <a:latin typeface="Segoe UI" panose="020B0502040204020203" pitchFamily="34" charset="0"/>
              <a:cs typeface="Segoe UI" panose="020B0502040204020203" pitchFamily="34" charset="0"/>
            </a:endParaRPr>
          </a:p>
        </p:txBody>
      </p:sp>
      <p:sp>
        <p:nvSpPr>
          <p:cNvPr id="31" name="TextBox 30"/>
          <p:cNvSpPr txBox="1"/>
          <p:nvPr/>
        </p:nvSpPr>
        <p:spPr>
          <a:xfrm>
            <a:off x="486922" y="3702390"/>
            <a:ext cx="3336747" cy="406265"/>
          </a:xfrm>
          <a:prstGeom prst="rect">
            <a:avLst/>
          </a:prstGeom>
          <a:solidFill>
            <a:schemeClr val="bg1"/>
          </a:solidFill>
        </p:spPr>
        <p:txBody>
          <a:bodyPr wrap="none" rtlCol="0">
            <a:spAutoFit/>
          </a:bodyPr>
          <a:lstStyle/>
          <a:p>
            <a:r>
              <a:rPr lang="en-US" sz="2040" b="1" spc="-71" dirty="0" smtClean="0">
                <a:latin typeface="Segoe UI" panose="020B0502040204020203" pitchFamily="34" charset="0"/>
                <a:cs typeface="Segoe UI" panose="020B0502040204020203" pitchFamily="34" charset="0"/>
              </a:rPr>
              <a:t>myproject.visualstudio.com</a:t>
            </a:r>
            <a:endParaRPr lang="en-US" sz="2040" b="1" spc="-71" dirty="0">
              <a:latin typeface="Segoe UI" panose="020B0502040204020203" pitchFamily="34" charset="0"/>
              <a:cs typeface="Segoe UI" panose="020B0502040204020203" pitchFamily="34" charset="0"/>
            </a:endParaRPr>
          </a:p>
        </p:txBody>
      </p:sp>
      <p:sp>
        <p:nvSpPr>
          <p:cNvPr id="37" name="Rectangle 36"/>
          <p:cNvSpPr/>
          <p:nvPr/>
        </p:nvSpPr>
        <p:spPr>
          <a:xfrm>
            <a:off x="890814" y="1011623"/>
            <a:ext cx="2455288" cy="406265"/>
          </a:xfrm>
          <a:prstGeom prst="rect">
            <a:avLst/>
          </a:prstGeom>
        </p:spPr>
        <p:txBody>
          <a:bodyPr wrap="none">
            <a:spAutoFit/>
          </a:bodyPr>
          <a:lstStyle/>
          <a:p>
            <a:r>
              <a:rPr lang="en-US" sz="2040" b="1" spc="-71" dirty="0" smtClean="0">
                <a:solidFill>
                  <a:schemeClr val="accent3"/>
                </a:solidFill>
                <a:latin typeface="Segoe UI" panose="020B0502040204020203" pitchFamily="34" charset="0"/>
                <a:cs typeface="Segoe UI" panose="020B0502040204020203" pitchFamily="34" charset="0"/>
              </a:rPr>
              <a:t>VS online </a:t>
            </a:r>
            <a:r>
              <a:rPr lang="en-US" sz="2040" b="1" spc="-71" dirty="0">
                <a:solidFill>
                  <a:schemeClr val="accent3"/>
                </a:solidFill>
                <a:latin typeface="Segoe UI" panose="020B0502040204020203" pitchFamily="34" charset="0"/>
                <a:cs typeface="Segoe UI" panose="020B0502040204020203" pitchFamily="34" charset="0"/>
              </a:rPr>
              <a:t>b</a:t>
            </a:r>
            <a:r>
              <a:rPr lang="en-US" sz="2040" b="1" spc="-71" dirty="0" smtClean="0">
                <a:solidFill>
                  <a:schemeClr val="accent3"/>
                </a:solidFill>
                <a:latin typeface="Segoe UI" panose="020B0502040204020203" pitchFamily="34" charset="0"/>
                <a:cs typeface="Segoe UI" panose="020B0502040204020203" pitchFamily="34" charset="0"/>
              </a:rPr>
              <a:t>uild, test</a:t>
            </a:r>
            <a:endParaRPr lang="en-US" sz="1836" b="1" dirty="0">
              <a:solidFill>
                <a:schemeClr val="accent3"/>
              </a:solidFill>
            </a:endParaRPr>
          </a:p>
        </p:txBody>
      </p:sp>
      <p:sp>
        <p:nvSpPr>
          <p:cNvPr id="38" name="TextBox 37"/>
          <p:cNvSpPr txBox="1"/>
          <p:nvPr/>
        </p:nvSpPr>
        <p:spPr>
          <a:xfrm>
            <a:off x="5685966" y="2126450"/>
            <a:ext cx="749372" cy="406265"/>
          </a:xfrm>
          <a:prstGeom prst="rect">
            <a:avLst/>
          </a:prstGeom>
          <a:noFill/>
        </p:spPr>
        <p:txBody>
          <a:bodyPr wrap="none" rtlCol="0">
            <a:spAutoFit/>
          </a:bodyPr>
          <a:lstStyle/>
          <a:p>
            <a:r>
              <a:rPr lang="en-US" sz="2040" spc="-71" dirty="0" smtClean="0">
                <a:latin typeface="Segoe UI" panose="020B0502040204020203" pitchFamily="34" charset="0"/>
                <a:cs typeface="Segoe UI" panose="020B0502040204020203" pitchFamily="34" charset="0"/>
              </a:rPr>
              <a:t>Kudu</a:t>
            </a:r>
            <a:endParaRPr lang="en-US" sz="2040" spc="-71"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smtClean="0"/>
              <a:t>Continuous deployment</a:t>
            </a:r>
            <a:endParaRPr lang="en-US" dirty="0"/>
          </a:p>
        </p:txBody>
      </p:sp>
    </p:spTree>
    <p:extLst>
      <p:ext uri="{BB962C8B-B14F-4D97-AF65-F5344CB8AC3E}">
        <p14:creationId xmlns:p14="http://schemas.microsoft.com/office/powerpoint/2010/main" val="29225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Language Experiences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8870415"/>
              </p:ext>
            </p:extLst>
          </p:nvPr>
        </p:nvGraphicFramePr>
        <p:xfrm>
          <a:off x="274638" y="1592262"/>
          <a:ext cx="11887200" cy="4922839"/>
        </p:xfrm>
        <a:graphic>
          <a:graphicData uri="http://schemas.openxmlformats.org/drawingml/2006/table">
            <a:tbl>
              <a:tblPr firstRow="1">
                <a:tableStyleId>{793D81CF-94F2-401A-BA57-92F5A7B2D0C5}</a:tableStyleId>
              </a:tblPr>
              <a:tblGrid>
                <a:gridCol w="1546964"/>
                <a:gridCol w="5455085"/>
                <a:gridCol w="4885151"/>
              </a:tblGrid>
              <a:tr h="745885">
                <a:tc>
                  <a:txBody>
                    <a:bodyPr/>
                    <a:lstStyle/>
                    <a:p>
                      <a:r>
                        <a:rPr lang="en-US" sz="3200" dirty="0" smtClean="0">
                          <a:solidFill>
                            <a:schemeClr val="bg1"/>
                          </a:solidFill>
                          <a:latin typeface="+mn-lt"/>
                        </a:rPr>
                        <a:t>Level</a:t>
                      </a:r>
                      <a:endParaRPr lang="en-US" sz="3200" b="0" dirty="0">
                        <a:solidFill>
                          <a:schemeClr val="bg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CF2"/>
                    </a:solidFill>
                  </a:tcPr>
                </a:tc>
                <a:tc>
                  <a:txBody>
                    <a:bodyPr/>
                    <a:lstStyle/>
                    <a:p>
                      <a:r>
                        <a:rPr lang="en-US" sz="3200" dirty="0" smtClean="0">
                          <a:solidFill>
                            <a:schemeClr val="bg1"/>
                          </a:solidFill>
                          <a:latin typeface="+mn-lt"/>
                        </a:rPr>
                        <a:t>Experiences</a:t>
                      </a:r>
                      <a:endParaRPr lang="en-US" sz="3200" b="0" dirty="0">
                        <a:solidFill>
                          <a:schemeClr val="bg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CF2"/>
                    </a:solidFill>
                  </a:tcPr>
                </a:tc>
                <a:tc>
                  <a:txBody>
                    <a:bodyPr/>
                    <a:lstStyle/>
                    <a:p>
                      <a:r>
                        <a:rPr lang="en-US" sz="3200" dirty="0" smtClean="0">
                          <a:solidFill>
                            <a:schemeClr val="bg1"/>
                          </a:solidFill>
                          <a:latin typeface="+mn-lt"/>
                        </a:rPr>
                        <a:t>Languages</a:t>
                      </a:r>
                      <a:endParaRPr lang="en-US" sz="3200" b="0" dirty="0">
                        <a:solidFill>
                          <a:schemeClr val="bg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CF2"/>
                    </a:solidFill>
                  </a:tcPr>
                </a:tc>
              </a:tr>
              <a:tr h="1566358">
                <a:tc>
                  <a:txBody>
                    <a:bodyPr/>
                    <a:lstStyle/>
                    <a:p>
                      <a:r>
                        <a:rPr lang="en-US" sz="2800" dirty="0" smtClean="0">
                          <a:solidFill>
                            <a:schemeClr val="tx1"/>
                          </a:solidFill>
                        </a:rPr>
                        <a:t>Basic</a:t>
                      </a:r>
                      <a:endParaRPr lang="en-US" sz="2800" dirty="0">
                        <a:solidFill>
                          <a:schemeClr val="tx1"/>
                        </a:solidFill>
                      </a:endParaRPr>
                    </a:p>
                  </a:txBody>
                  <a:tcPr marT="0" marB="0" anchor="ctr">
                    <a:lnL w="12700" cmpd="sng">
                      <a:noFill/>
                    </a:lnL>
                    <a:lnR w="3175"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spc="-70" dirty="0" smtClean="0">
                          <a:latin typeface="Segoe UI" panose="020B0502040204020203" pitchFamily="34" charset="0"/>
                          <a:cs typeface="Segoe UI" panose="020B0502040204020203" pitchFamily="34" charset="0"/>
                        </a:rPr>
                        <a:t>Smart editing</a:t>
                      </a:r>
                      <a:r>
                        <a:rPr lang="en-US" sz="2800" spc="-70" baseline="0" dirty="0" smtClean="0">
                          <a:latin typeface="Segoe UI" panose="020B0502040204020203" pitchFamily="34" charset="0"/>
                          <a:cs typeface="Segoe UI" panose="020B0502040204020203" pitchFamily="34" charset="0"/>
                        </a:rPr>
                        <a:t> with coloring, bracket matching, auto indent, textual completion</a:t>
                      </a:r>
                      <a:endParaRPr lang="en-US" sz="2800" spc="-70" dirty="0" smtClean="0">
                        <a:latin typeface="Segoe UI" panose="020B0502040204020203" pitchFamily="34" charset="0"/>
                        <a:cs typeface="Segoe UI" panose="020B0502040204020203" pitchFamily="34" charset="0"/>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spc="-70" dirty="0" smtClean="0">
                          <a:latin typeface="Segoe UI" panose="020B0502040204020203" pitchFamily="34" charset="0"/>
                          <a:cs typeface="Segoe UI" panose="020B0502040204020203" pitchFamily="34" charset="0"/>
                        </a:rPr>
                        <a:t>C#,</a:t>
                      </a:r>
                      <a:r>
                        <a:rPr lang="en-US" sz="2800" spc="-70" baseline="0" dirty="0" smtClean="0">
                          <a:latin typeface="Segoe UI" panose="020B0502040204020203" pitchFamily="34" charset="0"/>
                          <a:cs typeface="Segoe UI" panose="020B0502040204020203" pitchFamily="34" charset="0"/>
                        </a:rPr>
                        <a:t> VB, Razor, Markdown, Handlebars, HTML, XML, INI, Batch, Jade, </a:t>
                      </a:r>
                      <a:r>
                        <a:rPr lang="en-US" sz="2800" spc="-70" baseline="0" dirty="0" err="1" smtClean="0">
                          <a:latin typeface="Segoe UI" panose="020B0502040204020203" pitchFamily="34" charset="0"/>
                          <a:cs typeface="Segoe UI" panose="020B0502040204020203" pitchFamily="34" charset="0"/>
                        </a:rPr>
                        <a:t>CoffeeScript</a:t>
                      </a:r>
                      <a:endParaRPr lang="en-US" sz="2800" spc="-70" dirty="0" smtClean="0">
                        <a:latin typeface="Segoe UI" panose="020B0502040204020203" pitchFamily="34" charset="0"/>
                        <a:cs typeface="Segoe UI" panose="020B0502040204020203" pitchFamily="34" charset="0"/>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r>
              <a:tr h="1566358">
                <a:tc>
                  <a:txBody>
                    <a:bodyPr/>
                    <a:lstStyle/>
                    <a:p>
                      <a:r>
                        <a:rPr lang="en-US" sz="2800" dirty="0" smtClean="0">
                          <a:solidFill>
                            <a:schemeClr val="tx1"/>
                          </a:solidFill>
                        </a:rPr>
                        <a:t>Good</a:t>
                      </a:r>
                      <a:endParaRPr lang="en-US" sz="2800" dirty="0">
                        <a:solidFill>
                          <a:schemeClr val="tx1"/>
                        </a:solidFill>
                      </a:endParaRPr>
                    </a:p>
                  </a:txBody>
                  <a:tcPr marT="0" marB="0" anchor="ctr">
                    <a:lnL w="12700" cmpd="sng">
                      <a:noFill/>
                    </a:lnL>
                    <a:lnR w="3175" cap="flat" cmpd="sng" algn="ctr">
                      <a:solidFill>
                        <a:srgbClr val="FFFFFF"/>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alpha val="10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spc="-70" dirty="0" smtClean="0">
                          <a:latin typeface="Segoe UI" panose="020B0502040204020203" pitchFamily="34" charset="0"/>
                          <a:cs typeface="Segoe UI" panose="020B0502040204020203" pitchFamily="34" charset="0"/>
                        </a:rPr>
                        <a:t>Error checking as you type, IntelliSense, go to definition, </a:t>
                      </a:r>
                      <a:br>
                        <a:rPr lang="en-US" sz="2800" spc="-70" dirty="0" smtClean="0">
                          <a:latin typeface="Segoe UI" panose="020B0502040204020203" pitchFamily="34" charset="0"/>
                          <a:cs typeface="Segoe UI" panose="020B0502040204020203" pitchFamily="34" charset="0"/>
                        </a:rPr>
                      </a:br>
                      <a:r>
                        <a:rPr lang="en-US" sz="2800" spc="-70" dirty="0" smtClean="0">
                          <a:latin typeface="Segoe UI" panose="020B0502040204020203" pitchFamily="34" charset="0"/>
                          <a:cs typeface="Segoe UI" panose="020B0502040204020203" pitchFamily="34" charset="0"/>
                        </a:rPr>
                        <a:t>outline, rename symbol</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alpha val="10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spc="-70" dirty="0" smtClean="0">
                          <a:latin typeface="Segoe UI" panose="020B0502040204020203" pitchFamily="34" charset="0"/>
                          <a:cs typeface="Segoe UI" panose="020B0502040204020203" pitchFamily="34" charset="0"/>
                        </a:rPr>
                        <a:t>JavaScript, JSON,</a:t>
                      </a:r>
                      <a:r>
                        <a:rPr lang="en-US" sz="2800" spc="-70" baseline="0" dirty="0" smtClean="0">
                          <a:latin typeface="Segoe UI" panose="020B0502040204020203" pitchFamily="34" charset="0"/>
                          <a:cs typeface="Segoe UI" panose="020B0502040204020203" pitchFamily="34" charset="0"/>
                        </a:rPr>
                        <a:t> </a:t>
                      </a:r>
                      <a:r>
                        <a:rPr lang="en-US" sz="2800" spc="-70" dirty="0" smtClean="0">
                          <a:latin typeface="Segoe UI" panose="020B0502040204020203" pitchFamily="34" charset="0"/>
                          <a:cs typeface="Segoe UI" panose="020B0502040204020203" pitchFamily="34" charset="0"/>
                        </a:rPr>
                        <a:t>CSS, </a:t>
                      </a:r>
                      <a:br>
                        <a:rPr lang="en-US" sz="2800" spc="-70" dirty="0" smtClean="0">
                          <a:latin typeface="Segoe UI" panose="020B0502040204020203" pitchFamily="34" charset="0"/>
                          <a:cs typeface="Segoe UI" panose="020B0502040204020203" pitchFamily="34" charset="0"/>
                        </a:rPr>
                      </a:br>
                      <a:r>
                        <a:rPr lang="en-US" sz="2800" spc="-70" dirty="0" smtClean="0">
                          <a:latin typeface="Segoe UI" panose="020B0502040204020203" pitchFamily="34" charset="0"/>
                          <a:cs typeface="Segoe UI" panose="020B0502040204020203" pitchFamily="34" charset="0"/>
                        </a:rPr>
                        <a:t>LESS, SASS,</a:t>
                      </a:r>
                      <a:r>
                        <a:rPr lang="en-US" sz="2800" spc="-70" baseline="0" dirty="0" smtClean="0">
                          <a:latin typeface="Segoe UI" panose="020B0502040204020203" pitchFamily="34" charset="0"/>
                          <a:cs typeface="Segoe UI" panose="020B0502040204020203" pitchFamily="34" charset="0"/>
                        </a:rPr>
                        <a:t> </a:t>
                      </a:r>
                      <a:r>
                        <a:rPr lang="en-US" sz="2800" spc="-70" dirty="0" smtClean="0">
                          <a:latin typeface="Segoe UI" panose="020B0502040204020203" pitchFamily="34" charset="0"/>
                          <a:cs typeface="Segoe UI" panose="020B0502040204020203" pitchFamily="34" charset="0"/>
                        </a:rPr>
                        <a:t>PHP</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alpha val="10000"/>
                      </a:schemeClr>
                    </a:solidFill>
                  </a:tcPr>
                </a:tc>
              </a:tr>
              <a:tr h="1044238">
                <a:tc>
                  <a:txBody>
                    <a:bodyPr/>
                    <a:lstStyle/>
                    <a:p>
                      <a:r>
                        <a:rPr lang="en-US" sz="2800" dirty="0" smtClean="0">
                          <a:solidFill>
                            <a:schemeClr val="tx1"/>
                          </a:solidFill>
                        </a:rPr>
                        <a:t>Great</a:t>
                      </a:r>
                      <a:endParaRPr lang="en-US" sz="2800" dirty="0">
                        <a:solidFill>
                          <a:schemeClr val="tx1"/>
                        </a:solidFill>
                      </a:endParaRPr>
                    </a:p>
                  </a:txBody>
                  <a:tcPr marT="0" marB="0" anchor="ctr">
                    <a:lnL w="12700" cmpd="sng">
                      <a:noFill/>
                    </a:lnL>
                    <a:lnR w="3175" cap="flat" cmpd="sng" algn="ctr">
                      <a:solidFill>
                        <a:srgbClr val="FFFFFF"/>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spc="-70" dirty="0" smtClean="0">
                          <a:latin typeface="Segoe UI" panose="020B0502040204020203" pitchFamily="34" charset="0"/>
                          <a:cs typeface="Segoe UI" panose="020B0502040204020203" pitchFamily="34" charset="0"/>
                        </a:rPr>
                        <a:t>Reference searching</a:t>
                      </a:r>
                      <a:r>
                        <a:rPr lang="en-US" sz="2800" spc="-70" baseline="0" dirty="0" smtClean="0">
                          <a:latin typeface="Segoe UI" panose="020B0502040204020203" pitchFamily="34" charset="0"/>
                          <a:cs typeface="Segoe UI" panose="020B0502040204020203" pitchFamily="34" charset="0"/>
                        </a:rPr>
                        <a:t> a</a:t>
                      </a:r>
                      <a:r>
                        <a:rPr lang="en-US" sz="2800" spc="-70" dirty="0" smtClean="0">
                          <a:latin typeface="Segoe UI" panose="020B0502040204020203" pitchFamily="34" charset="0"/>
                          <a:cs typeface="Segoe UI" panose="020B0502040204020203" pitchFamily="34" charset="0"/>
                        </a:rPr>
                        <a:t>cross files</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2800" spc="-70" dirty="0" smtClean="0">
                          <a:latin typeface="Segoe UI" panose="020B0502040204020203" pitchFamily="34" charset="0"/>
                          <a:cs typeface="Segoe UI" panose="020B0502040204020203" pitchFamily="34" charset="0"/>
                        </a:rPr>
                        <a:t>TypeScript</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287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Building node applications</a:t>
            </a:r>
            <a:endParaRPr lang="en-US" dirty="0"/>
          </a:p>
        </p:txBody>
      </p:sp>
    </p:spTree>
    <p:extLst>
      <p:ext uri="{BB962C8B-B14F-4D97-AF65-F5344CB8AC3E}">
        <p14:creationId xmlns:p14="http://schemas.microsoft.com/office/powerpoint/2010/main" val="2585226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864380"/>
          </a:xfrm>
        </p:spPr>
        <p:txBody>
          <a:bodyPr/>
          <a:lstStyle/>
          <a:p>
            <a:r>
              <a:rPr lang="en-US" dirty="0" smtClean="0"/>
              <a:t>Demo: Building ASP.NET web </a:t>
            </a:r>
            <a:r>
              <a:rPr lang="en-US" dirty="0"/>
              <a:t>a</a:t>
            </a:r>
            <a:r>
              <a:rPr lang="en-US" dirty="0" smtClean="0"/>
              <a:t>pps</a:t>
            </a:r>
            <a:endParaRPr lang="en-US" dirty="0"/>
          </a:p>
        </p:txBody>
      </p:sp>
    </p:spTree>
    <p:extLst>
      <p:ext uri="{BB962C8B-B14F-4D97-AF65-F5344CB8AC3E}">
        <p14:creationId xmlns:p14="http://schemas.microsoft.com/office/powerpoint/2010/main" val="21703889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19175" y="67228"/>
            <a:ext cx="1703030" cy="6278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Not Done</a:t>
            </a:r>
          </a:p>
        </p:txBody>
      </p:sp>
      <p:pic>
        <p:nvPicPr>
          <p:cNvPr id="7" name="Picture 6"/>
          <p:cNvPicPr>
            <a:picLocks noChangeAspect="1"/>
          </p:cNvPicPr>
          <p:nvPr/>
        </p:nvPicPr>
        <p:blipFill>
          <a:blip r:embed="rId3"/>
          <a:stretch>
            <a:fillRect/>
          </a:stretch>
        </p:blipFill>
        <p:spPr>
          <a:xfrm>
            <a:off x="3176" y="-693738"/>
            <a:ext cx="12433299" cy="8315704"/>
          </a:xfrm>
          <a:prstGeom prst="rect">
            <a:avLst/>
          </a:prstGeom>
        </p:spPr>
      </p:pic>
    </p:spTree>
    <p:extLst>
      <p:ext uri="{BB962C8B-B14F-4D97-AF65-F5344CB8AC3E}">
        <p14:creationId xmlns:p14="http://schemas.microsoft.com/office/powerpoint/2010/main" val="5130134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Chris Dias</a:t>
            </a:r>
          </a:p>
          <a:p>
            <a:r>
              <a:rPr lang="en-US" dirty="0" smtClean="0"/>
              <a:t>Principal Program Manager</a:t>
            </a:r>
          </a:p>
          <a:p>
            <a:r>
              <a:rPr lang="en-US" dirty="0" smtClean="0"/>
              <a:t>Building Azure Websites with Visual Studio Online “Monaco”</a:t>
            </a:r>
            <a:endParaRPr lang="en-US" dirty="0"/>
          </a:p>
        </p:txBody>
      </p:sp>
      <p:sp>
        <p:nvSpPr>
          <p:cNvPr id="2" name="Title 1"/>
          <p:cNvSpPr>
            <a:spLocks noGrp="1"/>
          </p:cNvSpPr>
          <p:nvPr>
            <p:ph type="title"/>
          </p:nvPr>
        </p:nvSpPr>
        <p:spPr/>
        <p:txBody>
          <a:bodyPr/>
          <a:lstStyle/>
          <a:p>
            <a:r>
              <a:rPr lang="en-US" dirty="0" smtClean="0"/>
              <a:t>Building Azure Websites with </a:t>
            </a:r>
            <a:br>
              <a:rPr lang="en-US" dirty="0" smtClean="0"/>
            </a:br>
            <a:r>
              <a:rPr lang="en-US" dirty="0" smtClean="0"/>
              <a:t>Visual Studio Online “Monaco”</a:t>
            </a:r>
            <a:endParaRPr lang="en-US" dirty="0"/>
          </a:p>
        </p:txBody>
      </p:sp>
      <p:sp>
        <p:nvSpPr>
          <p:cNvPr id="4" name="Text Placeholder 3"/>
          <p:cNvSpPr>
            <a:spLocks noGrp="1"/>
          </p:cNvSpPr>
          <p:nvPr>
            <p:ph type="body" sz="quarter" idx="13"/>
          </p:nvPr>
        </p:nvSpPr>
        <p:spPr/>
        <p:txBody>
          <a:bodyPr/>
          <a:lstStyle/>
          <a:p>
            <a:r>
              <a:rPr lang="en-US" smtClean="0"/>
              <a:t>2-646</a:t>
            </a:r>
            <a:endParaRPr lang="en-US"/>
          </a:p>
        </p:txBody>
      </p:sp>
    </p:spTree>
    <p:extLst>
      <p:ext uri="{BB962C8B-B14F-4D97-AF65-F5344CB8AC3E}">
        <p14:creationId xmlns:p14="http://schemas.microsoft.com/office/powerpoint/2010/main" val="18724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274639" y="1476621"/>
            <a:ext cx="5181598" cy="4290405"/>
          </a:xfrm>
        </p:spPr>
        <p:txBody>
          <a:bodyPr/>
          <a:lstStyle/>
          <a:p>
            <a:pPr marL="0" indent="0">
              <a:buNone/>
            </a:pPr>
            <a:r>
              <a:rPr lang="en-US" sz="3600" dirty="0" smtClean="0"/>
              <a:t>Azure Dashboard will warn when approaching quota limits.</a:t>
            </a:r>
          </a:p>
          <a:p>
            <a:pPr marL="0" indent="0">
              <a:buNone/>
            </a:pPr>
            <a:endParaRPr lang="en-US" sz="3600" dirty="0" smtClean="0"/>
          </a:p>
          <a:p>
            <a:pPr marL="0" indent="0">
              <a:buNone/>
            </a:pPr>
            <a:r>
              <a:rPr lang="en-US" sz="3600" dirty="0" smtClean="0"/>
              <a:t>Scale development site </a:t>
            </a:r>
            <a:br>
              <a:rPr lang="en-US" sz="3600" dirty="0" smtClean="0"/>
            </a:br>
            <a:r>
              <a:rPr lang="en-US" sz="3600" dirty="0" smtClean="0"/>
              <a:t>if performing CPU and memory intensive tasks.</a:t>
            </a:r>
            <a:endParaRPr lang="en-US" sz="3600" dirty="0"/>
          </a:p>
        </p:txBody>
      </p:sp>
      <p:sp>
        <p:nvSpPr>
          <p:cNvPr id="3" name="Title 2"/>
          <p:cNvSpPr>
            <a:spLocks noGrp="1"/>
          </p:cNvSpPr>
          <p:nvPr>
            <p:ph type="title"/>
          </p:nvPr>
        </p:nvSpPr>
        <p:spPr/>
        <p:txBody>
          <a:bodyPr/>
          <a:lstStyle/>
          <a:p>
            <a:r>
              <a:rPr lang="en-US" dirty="0" smtClean="0"/>
              <a:t>Avoiding out of quota</a:t>
            </a:r>
            <a:endParaRPr lang="en-US" dirty="0"/>
          </a:p>
        </p:txBody>
      </p:sp>
      <p:pic>
        <p:nvPicPr>
          <p:cNvPr id="2" name="Picture 1"/>
          <p:cNvPicPr>
            <a:picLocks noChangeAspect="1"/>
          </p:cNvPicPr>
          <p:nvPr/>
        </p:nvPicPr>
        <p:blipFill>
          <a:blip r:embed="rId2"/>
          <a:stretch>
            <a:fillRect/>
          </a:stretch>
        </p:blipFill>
        <p:spPr>
          <a:xfrm>
            <a:off x="5608637" y="3397776"/>
            <a:ext cx="10789920" cy="3117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3"/>
          <a:stretch>
            <a:fillRect/>
          </a:stretch>
        </p:blipFill>
        <p:spPr>
          <a:xfrm>
            <a:off x="5616574" y="1346780"/>
            <a:ext cx="10789920" cy="179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49925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Tips and tricks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1692700"/>
              </p:ext>
            </p:extLst>
          </p:nvPr>
        </p:nvGraphicFramePr>
        <p:xfrm>
          <a:off x="465137" y="1394143"/>
          <a:ext cx="11514138" cy="4389120"/>
        </p:xfrm>
        <a:graphic>
          <a:graphicData uri="http://schemas.openxmlformats.org/drawingml/2006/table">
            <a:tbl>
              <a:tblPr>
                <a:tableStyleId>{B301B821-A1FF-4177-AEE7-76D212191A09}</a:tableStyleId>
              </a:tblPr>
              <a:tblGrid>
                <a:gridCol w="6046994"/>
                <a:gridCol w="5467144"/>
              </a:tblGrid>
              <a:tr h="877824">
                <a:tc>
                  <a:txBody>
                    <a:bodyPr/>
                    <a:lstStyle/>
                    <a:p>
                      <a:r>
                        <a:rPr lang="en-US" sz="3700" kern="1200" spc="0" baseline="0" dirty="0" smtClean="0">
                          <a:gradFill>
                            <a:gsLst>
                              <a:gs pos="100000">
                                <a:schemeClr val="tx2"/>
                              </a:gs>
                              <a:gs pos="0">
                                <a:schemeClr val="tx2"/>
                              </a:gs>
                            </a:gsLst>
                            <a:lin ang="5400000" scaled="0"/>
                          </a:gradFill>
                          <a:latin typeface="+mj-lt"/>
                          <a:ea typeface="+mn-ea"/>
                          <a:cs typeface="+mn-cs"/>
                        </a:rPr>
                        <a:t>Find in folders</a:t>
                      </a:r>
                      <a:endParaRPr lang="en-US" sz="3700" kern="1200" spc="0" baseline="0" dirty="0">
                        <a:gradFill>
                          <a:gsLst>
                            <a:gs pos="100000">
                              <a:schemeClr val="tx2"/>
                            </a:gs>
                            <a:gs pos="0">
                              <a:schemeClr val="tx2"/>
                            </a:gs>
                          </a:gsLst>
                          <a:lin ang="5400000" scaled="0"/>
                        </a:gradFill>
                        <a:latin typeface="+mj-lt"/>
                        <a:ea typeface="+mn-ea"/>
                        <a:cs typeface="+mn-cs"/>
                      </a:endParaRPr>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3700" kern="1200" spc="0" baseline="0" dirty="0" smtClean="0">
                          <a:gradFill>
                            <a:gsLst>
                              <a:gs pos="100000">
                                <a:schemeClr val="tx2"/>
                              </a:gs>
                              <a:gs pos="0">
                                <a:schemeClr val="tx2"/>
                              </a:gs>
                            </a:gsLst>
                            <a:lin ang="5400000" scaled="0"/>
                          </a:gradFill>
                          <a:latin typeface="+mj-lt"/>
                          <a:ea typeface="+mn-ea"/>
                          <a:cs typeface="+mn-cs"/>
                        </a:rPr>
                        <a:t>Multiple cursors</a:t>
                      </a:r>
                      <a:endParaRPr lang="en-US" sz="3700" kern="1200" spc="0" baseline="0" dirty="0">
                        <a:gradFill>
                          <a:gsLst>
                            <a:gs pos="100000">
                              <a:schemeClr val="tx2"/>
                            </a:gs>
                            <a:gs pos="0">
                              <a:schemeClr val="tx2"/>
                            </a:gs>
                          </a:gsLst>
                          <a:lin ang="5400000" scaled="0"/>
                        </a:gradFill>
                        <a:latin typeface="+mj-lt"/>
                        <a:ea typeface="+mn-ea"/>
                        <a:cs typeface="+mn-cs"/>
                      </a:endParaRPr>
                    </a:p>
                  </a:txBody>
                  <a:tcPr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877824">
                <a:tc>
                  <a:txBody>
                    <a:bodyPr/>
                    <a:lstStyle/>
                    <a:p>
                      <a:r>
                        <a:rPr lang="en-US" sz="3700" kern="1200" spc="0" baseline="0" dirty="0" err="1" smtClean="0">
                          <a:gradFill>
                            <a:gsLst>
                              <a:gs pos="100000">
                                <a:schemeClr val="tx2"/>
                              </a:gs>
                              <a:gs pos="0">
                                <a:schemeClr val="tx2"/>
                              </a:gs>
                            </a:gsLst>
                            <a:lin ang="5400000" scaled="0"/>
                          </a:gradFill>
                          <a:latin typeface="+mj-lt"/>
                          <a:ea typeface="+mn-ea"/>
                          <a:cs typeface="+mn-cs"/>
                        </a:rPr>
                        <a:t>Ctrl+click</a:t>
                      </a:r>
                      <a:r>
                        <a:rPr lang="en-US" sz="3700" kern="1200" spc="0" baseline="0" dirty="0" smtClean="0">
                          <a:gradFill>
                            <a:gsLst>
                              <a:gs pos="100000">
                                <a:schemeClr val="tx2"/>
                              </a:gs>
                              <a:gs pos="0">
                                <a:schemeClr val="tx2"/>
                              </a:gs>
                            </a:gsLst>
                            <a:lin ang="5400000" scaled="0"/>
                          </a:gradFill>
                          <a:latin typeface="+mj-lt"/>
                          <a:ea typeface="+mn-ea"/>
                          <a:cs typeface="+mn-cs"/>
                        </a:rPr>
                        <a:t> to open to side</a:t>
                      </a:r>
                      <a:endParaRPr lang="en-US" sz="3700" kern="1200" spc="0" baseline="0" dirty="0">
                        <a:gradFill>
                          <a:gsLst>
                            <a:gs pos="100000">
                              <a:schemeClr val="tx2"/>
                            </a:gs>
                            <a:gs pos="0">
                              <a:schemeClr val="tx2"/>
                            </a:gs>
                          </a:gsLst>
                          <a:lin ang="5400000" scaled="0"/>
                        </a:gradFill>
                        <a:latin typeface="+mj-lt"/>
                        <a:ea typeface="+mn-ea"/>
                        <a:cs typeface="+mn-cs"/>
                      </a:endParaRPr>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3700" kern="1200" spc="0" baseline="0" dirty="0" smtClean="0">
                          <a:gradFill>
                            <a:gsLst>
                              <a:gs pos="100000">
                                <a:schemeClr val="tx2"/>
                              </a:gs>
                              <a:gs pos="0">
                                <a:schemeClr val="tx2"/>
                              </a:gs>
                            </a:gsLst>
                            <a:lin ang="5400000" scaled="0"/>
                          </a:gradFill>
                          <a:latin typeface="+mj-lt"/>
                          <a:ea typeface="+mn-ea"/>
                          <a:cs typeface="+mn-cs"/>
                        </a:rPr>
                        <a:t>Editor commands</a:t>
                      </a:r>
                    </a:p>
                  </a:txBody>
                  <a:tcPr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877824">
                <a:tc>
                  <a:txBody>
                    <a:bodyPr/>
                    <a:lstStyle/>
                    <a:p>
                      <a:r>
                        <a:rPr lang="en-US" sz="3700" kern="1200" spc="0" baseline="0" dirty="0" smtClean="0">
                          <a:gradFill>
                            <a:gsLst>
                              <a:gs pos="100000">
                                <a:schemeClr val="tx2"/>
                              </a:gs>
                              <a:gs pos="0">
                                <a:schemeClr val="tx2"/>
                              </a:gs>
                            </a:gsLst>
                            <a:lin ang="5400000" scaled="0"/>
                          </a:gradFill>
                          <a:latin typeface="+mj-lt"/>
                          <a:ea typeface="+mn-ea"/>
                          <a:cs typeface="+mn-cs"/>
                        </a:rPr>
                        <a:t>Quick open</a:t>
                      </a:r>
                      <a:endParaRPr lang="en-US" sz="3700" kern="1200" spc="0" baseline="0" dirty="0">
                        <a:gradFill>
                          <a:gsLst>
                            <a:gs pos="100000">
                              <a:schemeClr val="tx2"/>
                            </a:gs>
                            <a:gs pos="0">
                              <a:schemeClr val="tx2"/>
                            </a:gs>
                          </a:gsLst>
                          <a:lin ang="5400000" scaled="0"/>
                        </a:gradFill>
                        <a:latin typeface="+mj-lt"/>
                        <a:ea typeface="+mn-ea"/>
                        <a:cs typeface="+mn-cs"/>
                      </a:endParaRPr>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3700" kern="1200" spc="0" baseline="0" dirty="0" err="1" smtClean="0">
                          <a:gradFill>
                            <a:gsLst>
                              <a:gs pos="100000">
                                <a:schemeClr val="tx2"/>
                              </a:gs>
                              <a:gs pos="0">
                                <a:schemeClr val="tx2"/>
                              </a:gs>
                            </a:gsLst>
                            <a:lin ang="5400000" scaled="0"/>
                          </a:gradFill>
                          <a:latin typeface="+mj-lt"/>
                          <a:ea typeface="+mn-ea"/>
                          <a:cs typeface="+mn-cs"/>
                        </a:rPr>
                        <a:t>Ctrl+arrow</a:t>
                      </a:r>
                      <a:r>
                        <a:rPr lang="en-US" sz="3700" kern="1200" spc="0" baseline="0" dirty="0" smtClean="0">
                          <a:gradFill>
                            <a:gsLst>
                              <a:gs pos="100000">
                                <a:schemeClr val="tx2"/>
                              </a:gs>
                              <a:gs pos="0">
                                <a:schemeClr val="tx2"/>
                              </a:gs>
                            </a:gsLst>
                            <a:lin ang="5400000" scaled="0"/>
                          </a:gradFill>
                          <a:latin typeface="+mj-lt"/>
                          <a:ea typeface="+mn-ea"/>
                          <a:cs typeface="+mn-cs"/>
                        </a:rPr>
                        <a:t> to cycle values</a:t>
                      </a:r>
                    </a:p>
                  </a:txBody>
                  <a:tcPr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877824">
                <a:tc>
                  <a:txBody>
                    <a:bodyPr/>
                    <a:lstStyle/>
                    <a:p>
                      <a:r>
                        <a:rPr lang="en-US" sz="3700" kern="1200" spc="0" baseline="0" dirty="0" err="1" smtClean="0">
                          <a:gradFill>
                            <a:gsLst>
                              <a:gs pos="100000">
                                <a:schemeClr val="tx2"/>
                              </a:gs>
                              <a:gs pos="0">
                                <a:schemeClr val="tx2"/>
                              </a:gs>
                            </a:gsLst>
                            <a:lin ang="5400000" scaled="0"/>
                          </a:gradFill>
                          <a:latin typeface="+mj-lt"/>
                          <a:ea typeface="+mn-ea"/>
                          <a:cs typeface="+mn-cs"/>
                        </a:rPr>
                        <a:t>Ctrl+hover</a:t>
                      </a:r>
                      <a:r>
                        <a:rPr lang="en-US" sz="3700" kern="1200" spc="0" baseline="0" dirty="0" smtClean="0">
                          <a:gradFill>
                            <a:gsLst>
                              <a:gs pos="100000">
                                <a:schemeClr val="tx2"/>
                              </a:gs>
                              <a:gs pos="0">
                                <a:schemeClr val="tx2"/>
                              </a:gs>
                            </a:gsLst>
                            <a:lin ang="5400000" scaled="0"/>
                          </a:gradFill>
                          <a:latin typeface="+mj-lt"/>
                          <a:ea typeface="+mn-ea"/>
                          <a:cs typeface="+mn-cs"/>
                        </a:rPr>
                        <a:t> preview</a:t>
                      </a:r>
                      <a:endParaRPr lang="en-US" sz="3700" kern="1200" spc="0" baseline="0" dirty="0">
                        <a:gradFill>
                          <a:gsLst>
                            <a:gs pos="100000">
                              <a:schemeClr val="tx2"/>
                            </a:gs>
                            <a:gs pos="0">
                              <a:schemeClr val="tx2"/>
                            </a:gs>
                          </a:gsLst>
                          <a:lin ang="5400000" scaled="0"/>
                        </a:gradFill>
                        <a:latin typeface="+mj-lt"/>
                        <a:ea typeface="+mn-ea"/>
                        <a:cs typeface="+mn-cs"/>
                      </a:endParaRPr>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3700" kern="1200" spc="0" baseline="0" dirty="0" smtClean="0">
                          <a:gradFill>
                            <a:gsLst>
                              <a:gs pos="100000">
                                <a:schemeClr val="tx2"/>
                              </a:gs>
                              <a:gs pos="0">
                                <a:schemeClr val="tx2"/>
                              </a:gs>
                            </a:gsLst>
                            <a:lin ang="5400000" scaled="0"/>
                          </a:gradFill>
                          <a:latin typeface="+mj-lt"/>
                          <a:ea typeface="+mn-ea"/>
                          <a:cs typeface="+mn-cs"/>
                        </a:rPr>
                        <a:t>Select for compare</a:t>
                      </a:r>
                    </a:p>
                  </a:txBody>
                  <a:tcPr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877824">
                <a:tc>
                  <a:txBody>
                    <a:bodyPr/>
                    <a:lstStyle/>
                    <a:p>
                      <a:r>
                        <a:rPr lang="en-US" sz="3700" kern="1200" spc="0" baseline="0" dirty="0" smtClean="0">
                          <a:gradFill>
                            <a:gsLst>
                              <a:gs pos="100000">
                                <a:schemeClr val="tx2"/>
                              </a:gs>
                              <a:gs pos="0">
                                <a:schemeClr val="tx2"/>
                              </a:gs>
                            </a:gsLst>
                            <a:lin ang="5400000" scaled="0"/>
                          </a:gradFill>
                          <a:latin typeface="+mj-lt"/>
                          <a:ea typeface="+mn-ea"/>
                          <a:cs typeface="+mn-cs"/>
                        </a:rPr>
                        <a:t>User, team settings</a:t>
                      </a:r>
                      <a:endParaRPr lang="en-US" sz="3700" kern="1200" spc="0" baseline="0" dirty="0">
                        <a:gradFill>
                          <a:gsLst>
                            <a:gs pos="100000">
                              <a:schemeClr val="tx2"/>
                            </a:gs>
                            <a:gs pos="0">
                              <a:schemeClr val="tx2"/>
                            </a:gs>
                          </a:gsLst>
                          <a:lin ang="5400000" scaled="0"/>
                        </a:gradFill>
                        <a:latin typeface="+mj-lt"/>
                        <a:ea typeface="+mn-ea"/>
                        <a:cs typeface="+mn-cs"/>
                      </a:endParaRPr>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3700" kern="1200" spc="0" baseline="0" dirty="0" smtClean="0">
                          <a:gradFill>
                            <a:gsLst>
                              <a:gs pos="100000">
                                <a:schemeClr val="tx2"/>
                              </a:gs>
                              <a:gs pos="0">
                                <a:schemeClr val="tx2"/>
                              </a:gs>
                            </a:gsLst>
                            <a:lin ang="5400000" scaled="0"/>
                          </a:gradFill>
                          <a:latin typeface="+mj-lt"/>
                          <a:ea typeface="+mn-ea"/>
                          <a:cs typeface="+mn-cs"/>
                        </a:rPr>
                        <a:t>Stage selected changes</a:t>
                      </a:r>
                    </a:p>
                  </a:txBody>
                  <a:tcPr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05915"/>
            <a:ext cx="11630559" cy="5339347"/>
          </a:xfrm>
        </p:spPr>
        <p:txBody>
          <a:bodyPr/>
          <a:lstStyle/>
          <a:p>
            <a:r>
              <a:rPr lang="en-US" dirty="0" smtClean="0"/>
              <a:t>Learn</a:t>
            </a:r>
          </a:p>
          <a:p>
            <a:pPr lvl="1"/>
            <a:r>
              <a:rPr lang="en-US" sz="2400" dirty="0" smtClean="0"/>
              <a:t>Get started with the </a:t>
            </a:r>
            <a:r>
              <a:rPr lang="en-US" sz="2400" dirty="0" smtClean="0">
                <a:hlinkClick r:id="rId2"/>
              </a:rPr>
              <a:t>Monaco Channel9 Series</a:t>
            </a:r>
            <a:endParaRPr lang="en-US" sz="2400" dirty="0" smtClean="0"/>
          </a:p>
          <a:p>
            <a:pPr lvl="1"/>
            <a:r>
              <a:rPr lang="en-US" sz="2400" dirty="0" smtClean="0"/>
              <a:t>Keep informed on the </a:t>
            </a:r>
            <a:r>
              <a:rPr lang="en-US" sz="2400" dirty="0" smtClean="0">
                <a:hlinkClick r:id="rId3"/>
              </a:rPr>
              <a:t>Monaco Blog</a:t>
            </a:r>
            <a:endParaRPr lang="en-US" sz="2400" dirty="0" smtClean="0"/>
          </a:p>
          <a:p>
            <a:r>
              <a:rPr lang="en-US" dirty="0" smtClean="0"/>
              <a:t>Do</a:t>
            </a:r>
          </a:p>
          <a:p>
            <a:pPr lvl="1"/>
            <a:r>
              <a:rPr lang="en-US" sz="2400" dirty="0" smtClean="0"/>
              <a:t>Enable “Edit in Visual Studio Online” for your Dev sites</a:t>
            </a:r>
          </a:p>
          <a:p>
            <a:pPr lvl="1"/>
            <a:r>
              <a:rPr lang="en-US" sz="2400" dirty="0" smtClean="0"/>
              <a:t>Clone in code from Git repos on visualstudio.com</a:t>
            </a:r>
          </a:p>
          <a:p>
            <a:pPr lvl="1"/>
            <a:r>
              <a:rPr lang="en-US" sz="2400" dirty="0" smtClean="0"/>
              <a:t>Develop, build, test, and push to production</a:t>
            </a:r>
          </a:p>
          <a:p>
            <a:r>
              <a:rPr lang="en-US" dirty="0" smtClean="0"/>
              <a:t>Talk</a:t>
            </a:r>
          </a:p>
          <a:p>
            <a:pPr lvl="1"/>
            <a:r>
              <a:rPr lang="en-US" sz="2400" dirty="0" smtClean="0"/>
              <a:t>Send a Smile!</a:t>
            </a:r>
          </a:p>
          <a:p>
            <a:pPr lvl="1"/>
            <a:r>
              <a:rPr lang="en-US" sz="2400" dirty="0" smtClean="0"/>
              <a:t>@</a:t>
            </a:r>
            <a:r>
              <a:rPr lang="en-US" sz="2400" dirty="0" err="1" smtClean="0"/>
              <a:t>visualstudio</a:t>
            </a:r>
            <a:r>
              <a:rPr lang="en-US" sz="2400" dirty="0" smtClean="0"/>
              <a:t> #</a:t>
            </a:r>
            <a:r>
              <a:rPr lang="en-US" sz="2400" dirty="0" err="1" smtClean="0"/>
              <a:t>monaco</a:t>
            </a:r>
            <a:endParaRPr lang="en-US" sz="2400" dirty="0"/>
          </a:p>
        </p:txBody>
      </p:sp>
      <p:sp>
        <p:nvSpPr>
          <p:cNvPr id="2" name="Title 1"/>
          <p:cNvSpPr>
            <a:spLocks noGrp="1"/>
          </p:cNvSpPr>
          <p:nvPr>
            <p:ph type="title"/>
          </p:nvPr>
        </p:nvSpPr>
        <p:spPr/>
        <p:txBody>
          <a:bodyPr/>
          <a:lstStyle/>
          <a:p>
            <a:r>
              <a:rPr lang="en-US" smtClean="0"/>
              <a:t>Resources</a:t>
            </a:r>
            <a:endParaRPr lang="en-US" dirty="0"/>
          </a:p>
        </p:txBody>
      </p:sp>
      <p:pic>
        <p:nvPicPr>
          <p:cNvPr id="7" name="Picture 6"/>
          <p:cNvPicPr>
            <a:picLocks noChangeAspect="1"/>
          </p:cNvPicPr>
          <p:nvPr/>
        </p:nvPicPr>
        <p:blipFill rotWithShape="1">
          <a:blip r:embed="rId4"/>
          <a:srcRect r="37252"/>
          <a:stretch/>
        </p:blipFill>
        <p:spPr>
          <a:xfrm>
            <a:off x="8087066" y="1120167"/>
            <a:ext cx="3941419" cy="1405049"/>
          </a:xfrm>
          <a:prstGeom prst="rect">
            <a:avLst/>
          </a:prstGeom>
          <a:ln w="38100">
            <a:solidFill>
              <a:schemeClr val="tx1">
                <a:lumMod val="20000"/>
                <a:lumOff val="80000"/>
              </a:schemeClr>
            </a:solidFill>
          </a:ln>
          <a:effectLst/>
        </p:spPr>
      </p:pic>
      <p:pic>
        <p:nvPicPr>
          <p:cNvPr id="8" name="Picture 7"/>
          <p:cNvPicPr>
            <a:picLocks noChangeAspect="1"/>
          </p:cNvPicPr>
          <p:nvPr/>
        </p:nvPicPr>
        <p:blipFill>
          <a:blip r:embed="rId5"/>
          <a:stretch>
            <a:fillRect/>
          </a:stretch>
        </p:blipFill>
        <p:spPr>
          <a:xfrm>
            <a:off x="8087066" y="5057138"/>
            <a:ext cx="2047875" cy="1019175"/>
          </a:xfrm>
          <a:prstGeom prst="rect">
            <a:avLst/>
          </a:prstGeom>
          <a:ln w="38100">
            <a:solidFill>
              <a:schemeClr val="tx1">
                <a:lumMod val="20000"/>
                <a:lumOff val="80000"/>
              </a:schemeClr>
            </a:solidFill>
          </a:ln>
          <a:effectLst/>
        </p:spPr>
      </p:pic>
      <p:pic>
        <p:nvPicPr>
          <p:cNvPr id="9" name="Picture 8"/>
          <p:cNvPicPr>
            <a:picLocks noChangeAspect="1"/>
          </p:cNvPicPr>
          <p:nvPr/>
        </p:nvPicPr>
        <p:blipFill>
          <a:blip r:embed="rId6"/>
          <a:stretch>
            <a:fillRect/>
          </a:stretch>
        </p:blipFill>
        <p:spPr>
          <a:xfrm>
            <a:off x="8087066" y="3906790"/>
            <a:ext cx="3941419" cy="707137"/>
          </a:xfrm>
          <a:prstGeom prst="rect">
            <a:avLst/>
          </a:prstGeom>
          <a:ln w="38100">
            <a:solidFill>
              <a:schemeClr val="tx1">
                <a:lumMod val="20000"/>
                <a:lumOff val="80000"/>
              </a:schemeClr>
            </a:solidFill>
          </a:ln>
          <a:effectLst/>
        </p:spPr>
      </p:pic>
      <p:pic>
        <p:nvPicPr>
          <p:cNvPr id="10" name="Picture 9"/>
          <p:cNvPicPr>
            <a:picLocks noChangeAspect="1"/>
          </p:cNvPicPr>
          <p:nvPr/>
        </p:nvPicPr>
        <p:blipFill>
          <a:blip r:embed="rId7"/>
          <a:stretch>
            <a:fillRect/>
          </a:stretch>
        </p:blipFill>
        <p:spPr>
          <a:xfrm>
            <a:off x="8087066" y="2860369"/>
            <a:ext cx="3933825" cy="638175"/>
          </a:xfrm>
          <a:prstGeom prst="rect">
            <a:avLst/>
          </a:prstGeom>
          <a:ln w="38100">
            <a:solidFill>
              <a:schemeClr val="tx1">
                <a:lumMod val="20000"/>
                <a:lumOff val="80000"/>
              </a:schemeClr>
            </a:solidFill>
          </a:ln>
          <a:effectLst/>
        </p:spPr>
      </p:pic>
    </p:spTree>
    <p:extLst>
      <p:ext uri="{BB962C8B-B14F-4D97-AF65-F5344CB8AC3E}">
        <p14:creationId xmlns:p14="http://schemas.microsoft.com/office/powerpoint/2010/main" val="81471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457" y="2741178"/>
            <a:ext cx="4224528" cy="4224528"/>
          </a:xfrm>
          <a:prstGeom prst="rect">
            <a:avLst/>
          </a:prstGeom>
        </p:spPr>
      </p:pic>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1773090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1500" smtClean="0"/>
              <a:t>Thank You!</a:t>
            </a:r>
            <a:endParaRPr lang="en-US" sz="11500" dirty="0"/>
          </a:p>
        </p:txBody>
      </p:sp>
    </p:spTree>
    <p:extLst>
      <p:ext uri="{BB962C8B-B14F-4D97-AF65-F5344CB8AC3E}">
        <p14:creationId xmlns:p14="http://schemas.microsoft.com/office/powerpoint/2010/main" val="5885868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2014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72086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29705" y="296863"/>
            <a:ext cx="9502779" cy="6400800"/>
          </a:xfrm>
          <a:prstGeom prst="rect">
            <a:avLst/>
          </a:prstGeom>
          <a:ln>
            <a:noFill/>
          </a:ln>
          <a:effectLst/>
        </p:spPr>
      </p:pic>
    </p:spTree>
    <p:extLst>
      <p:ext uri="{BB962C8B-B14F-4D97-AF65-F5344CB8AC3E}">
        <p14:creationId xmlns:p14="http://schemas.microsoft.com/office/powerpoint/2010/main" val="15422174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06" y="1211262"/>
            <a:ext cx="8210708" cy="4358966"/>
          </a:xfrm>
          <a:prstGeom prst="rect">
            <a:avLst/>
          </a:prstGeom>
          <a:ln w="76200">
            <a:solidFill>
              <a:schemeClr val="tx1">
                <a:lumMod val="20000"/>
                <a:lumOff val="80000"/>
              </a:schemeClr>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3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9" y="1255190"/>
            <a:ext cx="11566145" cy="5314532"/>
          </a:xfrm>
        </p:spPr>
        <p:txBody>
          <a:bodyPr/>
          <a:lstStyle/>
          <a:p>
            <a:r>
              <a:rPr lang="en-US" dirty="0" smtClean="0"/>
              <a:t>Lightweight, friction free</a:t>
            </a:r>
          </a:p>
          <a:p>
            <a:pPr lvl="1"/>
            <a:r>
              <a:rPr lang="en-US" dirty="0" smtClean="0"/>
              <a:t>Companion to VS IDE, accessible from modern </a:t>
            </a:r>
            <a:br>
              <a:rPr lang="en-US" dirty="0" smtClean="0"/>
            </a:br>
            <a:r>
              <a:rPr lang="en-US" dirty="0" smtClean="0"/>
              <a:t>browsers on any device, on any platform</a:t>
            </a:r>
          </a:p>
          <a:p>
            <a:r>
              <a:rPr lang="en-US" dirty="0" smtClean="0"/>
              <a:t>Optimized for Azure</a:t>
            </a:r>
          </a:p>
          <a:p>
            <a:pPr lvl="1"/>
            <a:r>
              <a:rPr lang="en-US" dirty="0" smtClean="0"/>
              <a:t>Build, maintain, and run Websites directly in Azure</a:t>
            </a:r>
          </a:p>
          <a:p>
            <a:r>
              <a:rPr lang="en-US" dirty="0" smtClean="0"/>
              <a:t>Rich editing experiences</a:t>
            </a:r>
          </a:p>
          <a:p>
            <a:pPr lvl="1"/>
            <a:r>
              <a:rPr lang="en-US" dirty="0" smtClean="0"/>
              <a:t>Fast, fluid code editing, navigation, and understanding </a:t>
            </a:r>
            <a:br>
              <a:rPr lang="en-US" dirty="0" smtClean="0"/>
            </a:br>
            <a:r>
              <a:rPr lang="en-US" dirty="0" smtClean="0"/>
              <a:t>in the browser, without the feel of a browser</a:t>
            </a:r>
          </a:p>
          <a:p>
            <a:r>
              <a:rPr lang="en-US" dirty="0" smtClean="0"/>
              <a:t>Support for today’s frameworks and languages</a:t>
            </a:r>
          </a:p>
          <a:p>
            <a:pPr lvl="1"/>
            <a:r>
              <a:rPr lang="en-US" dirty="0" smtClean="0"/>
              <a:t>HTML5 and JavaScript (including </a:t>
            </a:r>
            <a:r>
              <a:rPr lang="en-US" dirty="0" err="1" smtClean="0"/>
              <a:t>TypeScript</a:t>
            </a:r>
            <a:r>
              <a:rPr lang="en-US" dirty="0" smtClean="0"/>
              <a:t>), Node , PHP, ASP.NET sites, and apps</a:t>
            </a:r>
            <a:endParaRPr lang="en-US" dirty="0"/>
          </a:p>
        </p:txBody>
      </p:sp>
      <p:sp>
        <p:nvSpPr>
          <p:cNvPr id="17" name="Title 16"/>
          <p:cNvSpPr>
            <a:spLocks noGrp="1"/>
          </p:cNvSpPr>
          <p:nvPr>
            <p:ph type="title"/>
          </p:nvPr>
        </p:nvSpPr>
        <p:spPr/>
        <p:txBody>
          <a:bodyPr/>
          <a:lstStyle/>
          <a:p>
            <a:r>
              <a:rPr lang="en-US" dirty="0" smtClean="0"/>
              <a:t>Monaco</a:t>
            </a:r>
            <a:endParaRPr lang="en-US" dirty="0"/>
          </a:p>
        </p:txBody>
      </p:sp>
      <p:pic>
        <p:nvPicPr>
          <p:cNvPr id="13" name="Content Placeholder 12"/>
          <p:cNvPicPr>
            <a:picLocks noChangeAspect="1"/>
          </p:cNvPicPr>
          <p:nvPr/>
        </p:nvPicPr>
        <p:blipFill>
          <a:blip r:embed="rId3"/>
          <a:stretch>
            <a:fillRect/>
          </a:stretch>
        </p:blipFill>
        <p:spPr>
          <a:xfrm>
            <a:off x="6827837" y="295274"/>
            <a:ext cx="5361805" cy="4050737"/>
          </a:xfrm>
          <a:prstGeom prst="rect">
            <a:avLst/>
          </a:prstGeom>
          <a:ln>
            <a:noFill/>
          </a:ln>
          <a:effectLst/>
        </p:spPr>
      </p:pic>
    </p:spTree>
    <p:extLst>
      <p:ext uri="{BB962C8B-B14F-4D97-AF65-F5344CB8AC3E}">
        <p14:creationId xmlns:p14="http://schemas.microsoft.com/office/powerpoint/2010/main" val="195330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12"/>
          <p:cNvPicPr>
            <a:picLocks noChangeAspect="1"/>
          </p:cNvPicPr>
          <p:nvPr/>
        </p:nvPicPr>
        <p:blipFill>
          <a:blip r:embed="rId3"/>
          <a:stretch>
            <a:fillRect/>
          </a:stretch>
        </p:blipFill>
        <p:spPr>
          <a:xfrm>
            <a:off x="5384316" y="2512141"/>
            <a:ext cx="2248270" cy="1698523"/>
          </a:xfrm>
          <a:prstGeom prst="rect">
            <a:avLst/>
          </a:prstGeom>
          <a:ln>
            <a:noFill/>
          </a:ln>
          <a:effectLst/>
        </p:spPr>
      </p:pic>
      <p:sp>
        <p:nvSpPr>
          <p:cNvPr id="6" name="Text Placeholder 5"/>
          <p:cNvSpPr>
            <a:spLocks noGrp="1"/>
          </p:cNvSpPr>
          <p:nvPr>
            <p:ph type="body" sz="quarter" idx="10"/>
          </p:nvPr>
        </p:nvSpPr>
        <p:spPr>
          <a:xfrm>
            <a:off x="274639" y="1476620"/>
            <a:ext cx="5856895" cy="4949047"/>
          </a:xfrm>
        </p:spPr>
        <p:txBody>
          <a:bodyPr/>
          <a:lstStyle/>
          <a:p>
            <a:pPr lvl="1"/>
            <a:r>
              <a:rPr lang="en-US" sz="2800" dirty="0" smtClean="0"/>
              <a:t>Monaco service available as site extension on </a:t>
            </a:r>
            <a:r>
              <a:rPr lang="en-US" sz="2800" b="1" dirty="0" smtClean="0">
                <a:solidFill>
                  <a:schemeClr val="tx1"/>
                </a:solidFill>
              </a:rPr>
              <a:t>every </a:t>
            </a:r>
            <a:r>
              <a:rPr lang="en-US" sz="2800" dirty="0" smtClean="0"/>
              <a:t>Azure site</a:t>
            </a:r>
          </a:p>
          <a:p>
            <a:pPr lvl="1"/>
            <a:endParaRPr lang="en-US" sz="2000" dirty="0" smtClean="0"/>
          </a:p>
          <a:p>
            <a:pPr lvl="1"/>
            <a:r>
              <a:rPr lang="en-US" sz="2800" b="1" dirty="0" smtClean="0">
                <a:solidFill>
                  <a:schemeClr val="tx1"/>
                </a:solidFill>
              </a:rPr>
              <a:t>Access gated </a:t>
            </a:r>
            <a:r>
              <a:rPr lang="en-US" sz="2800" dirty="0" smtClean="0"/>
              <a:t>by site </a:t>
            </a:r>
            <a:br>
              <a:rPr lang="en-US" sz="2800" dirty="0" smtClean="0"/>
            </a:br>
            <a:r>
              <a:rPr lang="en-US" sz="2800" dirty="0" smtClean="0"/>
              <a:t>configuration option and </a:t>
            </a:r>
            <a:br>
              <a:rPr lang="en-US" sz="2800" dirty="0" smtClean="0"/>
            </a:br>
            <a:r>
              <a:rPr lang="en-US" sz="2800" dirty="0" smtClean="0"/>
              <a:t>deployment credentials</a:t>
            </a:r>
          </a:p>
          <a:p>
            <a:pPr lvl="1"/>
            <a:endParaRPr lang="en-US" sz="2000" dirty="0" smtClean="0"/>
          </a:p>
          <a:p>
            <a:pPr lvl="1"/>
            <a:r>
              <a:rPr lang="en-US" sz="2800" dirty="0" smtClean="0"/>
              <a:t>Tools access via the “.</a:t>
            </a:r>
            <a:r>
              <a:rPr lang="en-US" sz="2800" dirty="0" err="1" smtClean="0"/>
              <a:t>scm</a:t>
            </a:r>
            <a:r>
              <a:rPr lang="en-US" sz="2800" dirty="0" smtClean="0"/>
              <a:t>” endpoint, </a:t>
            </a:r>
            <a:r>
              <a:rPr lang="en-US" sz="2800" b="1" dirty="0" smtClean="0">
                <a:solidFill>
                  <a:schemeClr val="tx1"/>
                </a:solidFill>
              </a:rPr>
              <a:t>live edit </a:t>
            </a:r>
            <a:r>
              <a:rPr lang="en-US" sz="2800" b="1" dirty="0" err="1" smtClean="0">
                <a:solidFill>
                  <a:schemeClr val="tx1"/>
                </a:solidFill>
              </a:rPr>
              <a:t>wwwroot</a:t>
            </a:r>
            <a:endParaRPr lang="en-US" sz="2800" b="1" dirty="0" smtClean="0">
              <a:solidFill>
                <a:schemeClr val="tx1"/>
              </a:solidFill>
            </a:endParaRPr>
          </a:p>
          <a:p>
            <a:pPr lvl="1"/>
            <a:endParaRPr lang="en-US" sz="2000" dirty="0" smtClean="0"/>
          </a:p>
          <a:p>
            <a:pPr lvl="1"/>
            <a:r>
              <a:rPr lang="en-US" sz="2800" dirty="0" smtClean="0"/>
              <a:t>Runs as </a:t>
            </a:r>
            <a:r>
              <a:rPr lang="en-US" sz="2800" b="1" dirty="0" smtClean="0">
                <a:solidFill>
                  <a:schemeClr val="tx1"/>
                </a:solidFill>
              </a:rPr>
              <a:t>peer to Azure deployment </a:t>
            </a:r>
            <a:r>
              <a:rPr lang="en-US" sz="2800" dirty="0" smtClean="0"/>
              <a:t>services (“Kudu”)</a:t>
            </a:r>
            <a:endParaRPr lang="en-US" sz="2800" dirty="0"/>
          </a:p>
        </p:txBody>
      </p:sp>
      <p:sp>
        <p:nvSpPr>
          <p:cNvPr id="17" name="Title 16"/>
          <p:cNvSpPr>
            <a:spLocks noGrp="1"/>
          </p:cNvSpPr>
          <p:nvPr>
            <p:ph type="title"/>
          </p:nvPr>
        </p:nvSpPr>
        <p:spPr/>
        <p:txBody>
          <a:bodyPr/>
          <a:lstStyle/>
          <a:p>
            <a:r>
              <a:rPr lang="en-US" smtClean="0"/>
              <a:t>Architecture</a:t>
            </a:r>
            <a:endParaRPr lang="en-US" dirty="0"/>
          </a:p>
        </p:txBody>
      </p:sp>
      <p:pic>
        <p:nvPicPr>
          <p:cNvPr id="4" name="Picture 3"/>
          <p:cNvPicPr>
            <a:picLocks noChangeAspect="1"/>
          </p:cNvPicPr>
          <p:nvPr/>
        </p:nvPicPr>
        <p:blipFill>
          <a:blip r:embed="rId4"/>
          <a:stretch>
            <a:fillRect/>
          </a:stretch>
        </p:blipFill>
        <p:spPr>
          <a:xfrm>
            <a:off x="6238966" y="486900"/>
            <a:ext cx="2211261" cy="1643264"/>
          </a:xfrm>
          <a:prstGeom prst="rect">
            <a:avLst/>
          </a:prstGeom>
        </p:spPr>
      </p:pic>
      <p:sp>
        <p:nvSpPr>
          <p:cNvPr id="5" name="Rectangle 4"/>
          <p:cNvSpPr/>
          <p:nvPr/>
        </p:nvSpPr>
        <p:spPr>
          <a:xfrm>
            <a:off x="9362470" y="1345229"/>
            <a:ext cx="2790776" cy="4422719"/>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defTabSz="466298"/>
            <a:r>
              <a:rPr lang="en-US" sz="1836" dirty="0" err="1" smtClean="0">
                <a:solidFill>
                  <a:prstClr val="white"/>
                </a:solidFill>
                <a:cs typeface="Segoe UI" panose="020B0502040204020203" pitchFamily="34" charset="0"/>
              </a:rPr>
              <a:t>ThermoCloud</a:t>
            </a:r>
            <a:r>
              <a:rPr lang="en-US" sz="1836" dirty="0" smtClean="0">
                <a:solidFill>
                  <a:prstClr val="white"/>
                </a:solidFill>
                <a:cs typeface="Segoe UI" panose="020B0502040204020203" pitchFamily="34" charset="0"/>
              </a:rPr>
              <a:t> site</a:t>
            </a:r>
            <a:endParaRPr lang="en-US" sz="1836" dirty="0">
              <a:solidFill>
                <a:prstClr val="white"/>
              </a:solidFill>
              <a:cs typeface="Segoe UI" panose="020B0502040204020203" pitchFamily="34" charset="0"/>
            </a:endParaRPr>
          </a:p>
        </p:txBody>
      </p:sp>
      <p:sp>
        <p:nvSpPr>
          <p:cNvPr id="7" name="Rectangle 6"/>
          <p:cNvSpPr/>
          <p:nvPr/>
        </p:nvSpPr>
        <p:spPr>
          <a:xfrm>
            <a:off x="9692670" y="3412068"/>
            <a:ext cx="807856" cy="788181"/>
          </a:xfrm>
          <a:prstGeom prst="rect">
            <a:avLst/>
          </a:prstGeom>
          <a:solidFill>
            <a:srgbClr val="68217A"/>
          </a:solidFill>
          <a:ln>
            <a:noFill/>
          </a:ln>
        </p:spPr>
        <p:style>
          <a:lnRef idx="1">
            <a:schemeClr val="accent2"/>
          </a:lnRef>
          <a:fillRef idx="3">
            <a:schemeClr val="accent2"/>
          </a:fillRef>
          <a:effectRef idx="2">
            <a:schemeClr val="accent2"/>
          </a:effectRef>
          <a:fontRef idx="minor">
            <a:schemeClr val="lt1"/>
          </a:fontRef>
        </p:style>
        <p:txBody>
          <a:bodyPr rtlCol="0" anchor="t" anchorCtr="0"/>
          <a:lstStyle/>
          <a:p>
            <a:pPr defTabSz="466298"/>
            <a:r>
              <a:rPr lang="en-US" sz="1224" dirty="0">
                <a:solidFill>
                  <a:schemeClr val="bg1"/>
                </a:solidFill>
                <a:latin typeface="Segoe UI" panose="020B0502040204020203" pitchFamily="34" charset="0"/>
                <a:cs typeface="Segoe UI" panose="020B0502040204020203" pitchFamily="34" charset="0"/>
              </a:rPr>
              <a:t>Monaco</a:t>
            </a:r>
          </a:p>
          <a:p>
            <a:pPr defTabSz="466298"/>
            <a:r>
              <a:rPr lang="en-US" sz="1224" dirty="0">
                <a:solidFill>
                  <a:schemeClr val="bg1"/>
                </a:solidFill>
                <a:latin typeface="Segoe UI" panose="020B0502040204020203" pitchFamily="34" charset="0"/>
                <a:cs typeface="Segoe UI" panose="020B0502040204020203" pitchFamily="34" charset="0"/>
              </a:rPr>
              <a:t>Services</a:t>
            </a:r>
          </a:p>
        </p:txBody>
      </p:sp>
      <p:sp>
        <p:nvSpPr>
          <p:cNvPr id="8" name="Rectangle 7"/>
          <p:cNvSpPr/>
          <p:nvPr/>
        </p:nvSpPr>
        <p:spPr>
          <a:xfrm>
            <a:off x="9619229" y="2001020"/>
            <a:ext cx="954739" cy="889286"/>
          </a:xfrm>
          <a:prstGeom prst="rect">
            <a:avLst/>
          </a:prstGeom>
          <a:solidFill>
            <a:srgbClr val="68217A"/>
          </a:solidFill>
          <a:ln>
            <a:noFill/>
          </a:ln>
        </p:spPr>
        <p:style>
          <a:lnRef idx="1">
            <a:schemeClr val="accent2"/>
          </a:lnRef>
          <a:fillRef idx="3">
            <a:schemeClr val="accent2"/>
          </a:fillRef>
          <a:effectRef idx="2">
            <a:schemeClr val="accent2"/>
          </a:effectRef>
          <a:fontRef idx="minor">
            <a:schemeClr val="lt1"/>
          </a:fontRef>
        </p:style>
        <p:txBody>
          <a:bodyPr rtlCol="0" anchor="t" anchorCtr="0"/>
          <a:lstStyle/>
          <a:p>
            <a:pPr defTabSz="466298"/>
            <a:r>
              <a:rPr lang="en-US" sz="1224" dirty="0">
                <a:solidFill>
                  <a:schemeClr val="bg1"/>
                </a:solidFill>
                <a:latin typeface="Segoe UI" panose="020B0502040204020203" pitchFamily="34" charset="0"/>
                <a:cs typeface="Segoe UI" panose="020B0502040204020203" pitchFamily="34" charset="0"/>
              </a:rPr>
              <a:t>IIS</a:t>
            </a:r>
          </a:p>
          <a:p>
            <a:pPr defTabSz="466298"/>
            <a:r>
              <a:rPr lang="en-US" sz="1224" dirty="0">
                <a:solidFill>
                  <a:schemeClr val="bg1"/>
                </a:solidFill>
                <a:latin typeface="Segoe UI" panose="020B0502040204020203" pitchFamily="34" charset="0"/>
                <a:cs typeface="Segoe UI" panose="020B0502040204020203" pitchFamily="34" charset="0"/>
              </a:rPr>
              <a:t>Node,</a:t>
            </a:r>
          </a:p>
          <a:p>
            <a:pPr defTabSz="466298"/>
            <a:r>
              <a:rPr lang="en-US" sz="1224" dirty="0">
                <a:solidFill>
                  <a:schemeClr val="bg1"/>
                </a:solidFill>
                <a:latin typeface="Segoe UI" panose="020B0502040204020203" pitchFamily="34" charset="0"/>
                <a:cs typeface="Segoe UI" panose="020B0502040204020203" pitchFamily="34" charset="0"/>
              </a:rPr>
              <a:t>PHP, etc.</a:t>
            </a:r>
          </a:p>
        </p:txBody>
      </p:sp>
      <p:sp>
        <p:nvSpPr>
          <p:cNvPr id="9" name="Rectangle 8"/>
          <p:cNvSpPr/>
          <p:nvPr/>
        </p:nvSpPr>
        <p:spPr>
          <a:xfrm>
            <a:off x="9619229" y="3322130"/>
            <a:ext cx="954739" cy="967168"/>
          </a:xfrm>
          <a:prstGeom prst="rect">
            <a:avLst/>
          </a:prstGeom>
          <a:noFill/>
          <a:ln>
            <a:solidFill>
              <a:schemeClr val="bg1">
                <a:lumMod val="9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66298"/>
            <a:endParaRPr lang="en-US" sz="1836">
              <a:solidFill>
                <a:prstClr val="white"/>
              </a:solidFill>
              <a:latin typeface="Segoe UI" panose="020B0502040204020203" pitchFamily="34" charset="0"/>
              <a:cs typeface="Segoe UI" panose="020B0502040204020203" pitchFamily="34" charset="0"/>
            </a:endParaRPr>
          </a:p>
        </p:txBody>
      </p:sp>
      <p:sp>
        <p:nvSpPr>
          <p:cNvPr id="10" name="TextBox 9"/>
          <p:cNvSpPr txBox="1"/>
          <p:nvPr/>
        </p:nvSpPr>
        <p:spPr>
          <a:xfrm>
            <a:off x="9618696" y="3171343"/>
            <a:ext cx="732720" cy="137223"/>
          </a:xfrm>
          <a:prstGeom prst="rect">
            <a:avLst/>
          </a:prstGeom>
          <a:solidFill>
            <a:srgbClr val="00B0F0"/>
          </a:solidFill>
        </p:spPr>
        <p:txBody>
          <a:bodyPr wrap="none" rtlCol="0" anchor="ctr">
            <a:noAutofit/>
          </a:bodyPr>
          <a:lstStyle/>
          <a:p>
            <a:pPr algn="ctr" defTabSz="466298"/>
            <a:r>
              <a:rPr lang="en-US" sz="816" dirty="0">
                <a:solidFill>
                  <a:srgbClr val="4F81BD">
                    <a:lumMod val="20000"/>
                    <a:lumOff val="80000"/>
                  </a:srgbClr>
                </a:solidFill>
                <a:latin typeface="Segoe UI" panose="020B0502040204020203" pitchFamily="34" charset="0"/>
                <a:cs typeface="Segoe UI" panose="020B0502040204020203" pitchFamily="34" charset="0"/>
              </a:rPr>
              <a:t>Site Extension</a:t>
            </a:r>
          </a:p>
        </p:txBody>
      </p:sp>
      <p:sp>
        <p:nvSpPr>
          <p:cNvPr id="12" name="TextBox 11"/>
          <p:cNvSpPr txBox="1"/>
          <p:nvPr/>
        </p:nvSpPr>
        <p:spPr>
          <a:xfrm>
            <a:off x="11216358" y="3278856"/>
            <a:ext cx="736044" cy="659198"/>
          </a:xfrm>
          <a:prstGeom prst="rect">
            <a:avLst/>
          </a:prstGeom>
          <a:solidFill>
            <a:srgbClr val="68217A"/>
          </a:solidFill>
          <a:ln>
            <a:noFill/>
          </a:ln>
        </p:spPr>
        <p:txBody>
          <a:bodyPr wrap="square" rtlCol="0">
            <a:noAutofit/>
          </a:bodyPr>
          <a:lstStyle/>
          <a:p>
            <a:pPr algn="r" defTabSz="466298"/>
            <a:r>
              <a:rPr lang="en-US" sz="1071" dirty="0" err="1">
                <a:solidFill>
                  <a:schemeClr val="bg1"/>
                </a:solidFill>
                <a:latin typeface="Segoe UI" panose="020B0502040204020203" pitchFamily="34" charset="0"/>
                <a:cs typeface="Segoe UI" panose="020B0502040204020203" pitchFamily="34" charset="0"/>
              </a:rPr>
              <a:t>wwwroot</a:t>
            </a:r>
            <a:endParaRPr lang="en-US" sz="1071" dirty="0">
              <a:solidFill>
                <a:schemeClr val="bg1"/>
              </a:solidFill>
              <a:latin typeface="Segoe UI" panose="020B0502040204020203" pitchFamily="34" charset="0"/>
              <a:cs typeface="Segoe UI" panose="020B0502040204020203" pitchFamily="34" charset="0"/>
            </a:endParaRPr>
          </a:p>
          <a:p>
            <a:pPr algn="r" defTabSz="466298"/>
            <a:endParaRPr lang="en-US" sz="1071" dirty="0">
              <a:solidFill>
                <a:schemeClr val="bg1"/>
              </a:solidFill>
              <a:latin typeface="Segoe UI" panose="020B0502040204020203" pitchFamily="34" charset="0"/>
              <a:cs typeface="Segoe UI" panose="020B0502040204020203" pitchFamily="34" charset="0"/>
            </a:endParaRPr>
          </a:p>
        </p:txBody>
      </p:sp>
      <p:cxnSp>
        <p:nvCxnSpPr>
          <p:cNvPr id="16" name="Straight Arrow Connector 15"/>
          <p:cNvCxnSpPr>
            <a:stCxn id="7" idx="3"/>
            <a:endCxn id="12" idx="1"/>
          </p:cNvCxnSpPr>
          <p:nvPr/>
        </p:nvCxnSpPr>
        <p:spPr>
          <a:xfrm flipV="1">
            <a:off x="10500527" y="3608455"/>
            <a:ext cx="715831" cy="197703"/>
          </a:xfrm>
          <a:prstGeom prst="straightConnector1">
            <a:avLst/>
          </a:prstGeom>
          <a:ln w="19050" cmpd="sng">
            <a:solidFill>
              <a:srgbClr val="68217A"/>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534795" y="3707307"/>
            <a:ext cx="587532" cy="318351"/>
          </a:xfrm>
          <a:prstGeom prst="rect">
            <a:avLst/>
          </a:prstGeom>
          <a:noFill/>
        </p:spPr>
        <p:txBody>
          <a:bodyPr wrap="square" rtlCol="0">
            <a:spAutoFit/>
          </a:bodyPr>
          <a:lstStyle/>
          <a:p>
            <a:pPr algn="ctr" defTabSz="466298"/>
            <a:r>
              <a:rPr lang="en-US" sz="714" dirty="0">
                <a:solidFill>
                  <a:srgbClr val="4F81BD">
                    <a:lumMod val="20000"/>
                    <a:lumOff val="80000"/>
                  </a:srgbClr>
                </a:solidFill>
                <a:latin typeface="Segoe UI" panose="020B0502040204020203" pitchFamily="34" charset="0"/>
                <a:cs typeface="Segoe UI" panose="020B0502040204020203" pitchFamily="34" charset="0"/>
              </a:rPr>
              <a:t>r/w</a:t>
            </a:r>
          </a:p>
          <a:p>
            <a:pPr algn="ctr" defTabSz="466298"/>
            <a:r>
              <a:rPr lang="en-US" sz="714" dirty="0">
                <a:solidFill>
                  <a:srgbClr val="4F81BD">
                    <a:lumMod val="20000"/>
                    <a:lumOff val="80000"/>
                  </a:srgbClr>
                </a:solidFill>
                <a:latin typeface="Segoe UI" panose="020B0502040204020203" pitchFamily="34" charset="0"/>
                <a:cs typeface="Segoe UI" panose="020B0502040204020203" pitchFamily="34" charset="0"/>
              </a:rPr>
              <a:t>access</a:t>
            </a:r>
          </a:p>
        </p:txBody>
      </p:sp>
      <p:cxnSp>
        <p:nvCxnSpPr>
          <p:cNvPr id="19" name="Straight Arrow Connector 18"/>
          <p:cNvCxnSpPr>
            <a:stCxn id="8" idx="3"/>
          </p:cNvCxnSpPr>
          <p:nvPr/>
        </p:nvCxnSpPr>
        <p:spPr>
          <a:xfrm>
            <a:off x="10573968" y="2445663"/>
            <a:ext cx="642390" cy="966405"/>
          </a:xfrm>
          <a:prstGeom prst="straightConnector1">
            <a:avLst/>
          </a:prstGeom>
          <a:ln w="19050" cmpd="sng">
            <a:solidFill>
              <a:srgbClr val="68217A"/>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0612618" y="2417554"/>
            <a:ext cx="415750" cy="222217"/>
          </a:xfrm>
          <a:prstGeom prst="rect">
            <a:avLst/>
          </a:prstGeom>
          <a:noFill/>
        </p:spPr>
        <p:txBody>
          <a:bodyPr wrap="square" rtlCol="0">
            <a:spAutoFit/>
          </a:bodyPr>
          <a:lstStyle/>
          <a:p>
            <a:pPr algn="r" defTabSz="466298"/>
            <a:r>
              <a:rPr lang="en-US" sz="816" dirty="0">
                <a:solidFill>
                  <a:srgbClr val="4F81BD">
                    <a:lumMod val="20000"/>
                    <a:lumOff val="80000"/>
                  </a:srgbClr>
                </a:solidFill>
                <a:latin typeface="Segoe UI" panose="020B0502040204020203" pitchFamily="34" charset="0"/>
                <a:cs typeface="Segoe UI" panose="020B0502040204020203" pitchFamily="34" charset="0"/>
              </a:rPr>
              <a:t>runs</a:t>
            </a:r>
            <a:endParaRPr lang="en-US" sz="1020" dirty="0">
              <a:solidFill>
                <a:srgbClr val="4F81BD">
                  <a:lumMod val="20000"/>
                  <a:lumOff val="80000"/>
                </a:srgbClr>
              </a:solidFill>
              <a:latin typeface="Segoe UI" panose="020B0502040204020203" pitchFamily="34" charset="0"/>
              <a:cs typeface="Segoe UI" panose="020B0502040204020203" pitchFamily="34" charset="0"/>
            </a:endParaRPr>
          </a:p>
        </p:txBody>
      </p:sp>
      <p:cxnSp>
        <p:nvCxnSpPr>
          <p:cNvPr id="21" name="Straight Arrow Connector 20"/>
          <p:cNvCxnSpPr>
            <a:stCxn id="4" idx="3"/>
            <a:endCxn id="8" idx="1"/>
          </p:cNvCxnSpPr>
          <p:nvPr/>
        </p:nvCxnSpPr>
        <p:spPr>
          <a:xfrm>
            <a:off x="8450227" y="1308532"/>
            <a:ext cx="1169002" cy="1137131"/>
          </a:xfrm>
          <a:prstGeom prst="straightConnector1">
            <a:avLst/>
          </a:prstGeom>
          <a:ln w="19050" cmpd="sng">
            <a:solidFill>
              <a:schemeClr val="accent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4" idx="3"/>
            <a:endCxn id="9" idx="1"/>
          </p:cNvCxnSpPr>
          <p:nvPr/>
        </p:nvCxnSpPr>
        <p:spPr>
          <a:xfrm>
            <a:off x="7632586" y="3361403"/>
            <a:ext cx="1986643" cy="444311"/>
          </a:xfrm>
          <a:prstGeom prst="straightConnector1">
            <a:avLst/>
          </a:prstGeom>
          <a:ln w="19050" cmpd="sng">
            <a:solidFill>
              <a:schemeClr val="accent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264071" y="4220618"/>
            <a:ext cx="4066920" cy="365760"/>
          </a:xfrm>
          <a:prstGeom prst="rect">
            <a:avLst/>
          </a:prstGeom>
          <a:solidFill>
            <a:schemeClr val="bg1"/>
          </a:solidFill>
          <a:ln>
            <a:solidFill>
              <a:srgbClr val="00B0F0"/>
            </a:solidFill>
          </a:ln>
        </p:spPr>
        <p:txBody>
          <a:bodyPr wrap="square" rtlCol="0" anchor="ctr">
            <a:noAutofit/>
          </a:bodyPr>
          <a:lstStyle/>
          <a:p>
            <a:pPr defTabSz="466298"/>
            <a:r>
              <a:rPr lang="en-US" sz="1400" dirty="0">
                <a:cs typeface="Segoe UI" panose="020B0502040204020203" pitchFamily="34" charset="0"/>
              </a:rPr>
              <a:t>https://thermocloud.</a:t>
            </a:r>
            <a:r>
              <a:rPr lang="en-US" sz="1400" b="1" dirty="0">
                <a:cs typeface="Segoe UI" panose="020B0502040204020203" pitchFamily="34" charset="0"/>
              </a:rPr>
              <a:t>scm</a:t>
            </a:r>
            <a:r>
              <a:rPr lang="en-US" sz="1400" dirty="0">
                <a:cs typeface="Segoe UI" panose="020B0502040204020203" pitchFamily="34" charset="0"/>
              </a:rPr>
              <a:t>.azurewebsites.net</a:t>
            </a:r>
            <a:r>
              <a:rPr lang="en-US" sz="1400" b="1" dirty="0">
                <a:cs typeface="Segoe UI" panose="020B0502040204020203" pitchFamily="34" charset="0"/>
              </a:rPr>
              <a:t>/dev</a:t>
            </a:r>
          </a:p>
        </p:txBody>
      </p:sp>
      <p:sp>
        <p:nvSpPr>
          <p:cNvPr id="25" name="TextBox 24"/>
          <p:cNvSpPr txBox="1"/>
          <p:nvPr/>
        </p:nvSpPr>
        <p:spPr>
          <a:xfrm>
            <a:off x="6074146" y="2133209"/>
            <a:ext cx="3183635" cy="365760"/>
          </a:xfrm>
          <a:prstGeom prst="rect">
            <a:avLst/>
          </a:prstGeom>
          <a:solidFill>
            <a:schemeClr val="bg1"/>
          </a:solidFill>
          <a:ln>
            <a:solidFill>
              <a:srgbClr val="00B0F0"/>
            </a:solidFill>
          </a:ln>
        </p:spPr>
        <p:txBody>
          <a:bodyPr wrap="square" rtlCol="0" anchor="ctr">
            <a:noAutofit/>
          </a:bodyPr>
          <a:lstStyle/>
          <a:p>
            <a:pPr defTabSz="466298"/>
            <a:r>
              <a:rPr lang="en-US" sz="1400" dirty="0">
                <a:solidFill>
                  <a:schemeClr val="tx2">
                    <a:lumMod val="50000"/>
                  </a:schemeClr>
                </a:solidFill>
                <a:cs typeface="Segoe UI" panose="020B0502040204020203" pitchFamily="34" charset="0"/>
              </a:rPr>
              <a:t>http://thermocloud.azurewebsites.net</a:t>
            </a:r>
          </a:p>
        </p:txBody>
      </p:sp>
      <p:sp>
        <p:nvSpPr>
          <p:cNvPr id="26" name="Rectangle 25"/>
          <p:cNvSpPr/>
          <p:nvPr/>
        </p:nvSpPr>
        <p:spPr>
          <a:xfrm>
            <a:off x="9705795" y="4659607"/>
            <a:ext cx="807856" cy="788181"/>
          </a:xfrm>
          <a:prstGeom prst="rect">
            <a:avLst/>
          </a:prstGeom>
          <a:solidFill>
            <a:srgbClr val="68217A"/>
          </a:solidFill>
          <a:ln>
            <a:noFill/>
          </a:ln>
        </p:spPr>
        <p:style>
          <a:lnRef idx="1">
            <a:schemeClr val="accent2"/>
          </a:lnRef>
          <a:fillRef idx="3">
            <a:schemeClr val="accent2"/>
          </a:fillRef>
          <a:effectRef idx="2">
            <a:schemeClr val="accent2"/>
          </a:effectRef>
          <a:fontRef idx="minor">
            <a:schemeClr val="lt1"/>
          </a:fontRef>
        </p:style>
        <p:txBody>
          <a:bodyPr rtlCol="0" anchor="t" anchorCtr="0"/>
          <a:lstStyle/>
          <a:p>
            <a:pPr defTabSz="466298"/>
            <a:r>
              <a:rPr lang="en-US" sz="1224" dirty="0">
                <a:solidFill>
                  <a:schemeClr val="bg1"/>
                </a:solidFill>
                <a:latin typeface="Segoe UI" panose="020B0502040204020203" pitchFamily="34" charset="0"/>
                <a:cs typeface="Segoe UI" panose="020B0502040204020203" pitchFamily="34" charset="0"/>
              </a:rPr>
              <a:t>Azure SCC Deploy</a:t>
            </a:r>
          </a:p>
        </p:txBody>
      </p:sp>
      <p:sp>
        <p:nvSpPr>
          <p:cNvPr id="27" name="Rectangle 26"/>
          <p:cNvSpPr/>
          <p:nvPr/>
        </p:nvSpPr>
        <p:spPr>
          <a:xfrm>
            <a:off x="9632354" y="4569669"/>
            <a:ext cx="954739" cy="967168"/>
          </a:xfrm>
          <a:prstGeom prst="rect">
            <a:avLst/>
          </a:prstGeom>
          <a:noFill/>
          <a:ln>
            <a:solidFill>
              <a:schemeClr val="bg1">
                <a:lumMod val="9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66298"/>
            <a:endParaRPr lang="en-US" sz="1836">
              <a:solidFill>
                <a:prstClr val="white"/>
              </a:solidFill>
              <a:latin typeface="Segoe UI" panose="020B0502040204020203" pitchFamily="34" charset="0"/>
              <a:cs typeface="Segoe UI" panose="020B0502040204020203" pitchFamily="34" charset="0"/>
            </a:endParaRPr>
          </a:p>
        </p:txBody>
      </p:sp>
      <p:sp>
        <p:nvSpPr>
          <p:cNvPr id="28" name="TextBox 27"/>
          <p:cNvSpPr txBox="1"/>
          <p:nvPr/>
        </p:nvSpPr>
        <p:spPr>
          <a:xfrm>
            <a:off x="9632354" y="4418883"/>
            <a:ext cx="732720" cy="137223"/>
          </a:xfrm>
          <a:prstGeom prst="rect">
            <a:avLst/>
          </a:prstGeom>
          <a:solidFill>
            <a:srgbClr val="00B0F0"/>
          </a:solidFill>
        </p:spPr>
        <p:txBody>
          <a:bodyPr wrap="none" rtlCol="0" anchor="ctr">
            <a:noAutofit/>
          </a:bodyPr>
          <a:lstStyle/>
          <a:p>
            <a:pPr algn="ctr" defTabSz="466298"/>
            <a:r>
              <a:rPr lang="en-US" sz="816" dirty="0">
                <a:solidFill>
                  <a:srgbClr val="4F81BD">
                    <a:lumMod val="20000"/>
                    <a:lumOff val="80000"/>
                  </a:srgbClr>
                </a:solidFill>
                <a:latin typeface="Segoe UI" panose="020B0502040204020203" pitchFamily="34" charset="0"/>
                <a:cs typeface="Segoe UI" panose="020B0502040204020203" pitchFamily="34" charset="0"/>
              </a:rPr>
              <a:t>Site Extension</a:t>
            </a:r>
          </a:p>
        </p:txBody>
      </p:sp>
      <p:cxnSp>
        <p:nvCxnSpPr>
          <p:cNvPr id="29" name="Straight Arrow Connector 28"/>
          <p:cNvCxnSpPr/>
          <p:nvPr/>
        </p:nvCxnSpPr>
        <p:spPr>
          <a:xfrm flipV="1">
            <a:off x="10513652" y="3806158"/>
            <a:ext cx="702706" cy="1247097"/>
          </a:xfrm>
          <a:prstGeom prst="straightConnector1">
            <a:avLst/>
          </a:prstGeom>
          <a:ln w="19050" cmpd="sng">
            <a:solidFill>
              <a:srgbClr val="68217A"/>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0679296" y="4495957"/>
            <a:ext cx="587532" cy="206261"/>
          </a:xfrm>
          <a:prstGeom prst="rect">
            <a:avLst/>
          </a:prstGeom>
          <a:noFill/>
        </p:spPr>
        <p:txBody>
          <a:bodyPr wrap="square" rtlCol="0">
            <a:spAutoFit/>
          </a:bodyPr>
          <a:lstStyle/>
          <a:p>
            <a:pPr algn="ctr" defTabSz="466298"/>
            <a:r>
              <a:rPr lang="en-US" sz="714" dirty="0">
                <a:solidFill>
                  <a:srgbClr val="4F81BD">
                    <a:lumMod val="20000"/>
                    <a:lumOff val="80000"/>
                  </a:srgbClr>
                </a:solidFill>
                <a:latin typeface="Segoe UI" panose="020B0502040204020203" pitchFamily="34" charset="0"/>
                <a:cs typeface="Segoe UI" panose="020B0502040204020203" pitchFamily="34" charset="0"/>
              </a:rPr>
              <a:t>writes</a:t>
            </a:r>
          </a:p>
        </p:txBody>
      </p:sp>
      <p:pic>
        <p:nvPicPr>
          <p:cNvPr id="31" name="Picture 30"/>
          <p:cNvPicPr>
            <a:picLocks noChangeAspect="1"/>
          </p:cNvPicPr>
          <p:nvPr/>
        </p:nvPicPr>
        <p:blipFill>
          <a:blip r:embed="rId5"/>
          <a:stretch>
            <a:fillRect/>
          </a:stretch>
        </p:blipFill>
        <p:spPr>
          <a:xfrm>
            <a:off x="6226203" y="4641802"/>
            <a:ext cx="2203784" cy="1667396"/>
          </a:xfrm>
          <a:prstGeom prst="rect">
            <a:avLst/>
          </a:prstGeom>
        </p:spPr>
      </p:pic>
      <p:sp>
        <p:nvSpPr>
          <p:cNvPr id="32" name="TextBox 31"/>
          <p:cNvSpPr txBox="1"/>
          <p:nvPr/>
        </p:nvSpPr>
        <p:spPr>
          <a:xfrm>
            <a:off x="6131534" y="6320357"/>
            <a:ext cx="5362146" cy="365760"/>
          </a:xfrm>
          <a:prstGeom prst="rect">
            <a:avLst/>
          </a:prstGeom>
          <a:solidFill>
            <a:schemeClr val="bg1"/>
          </a:solidFill>
          <a:ln>
            <a:solidFill>
              <a:srgbClr val="00B0F0"/>
            </a:solidFill>
          </a:ln>
        </p:spPr>
        <p:txBody>
          <a:bodyPr wrap="square" rtlCol="0" anchor="ctr">
            <a:noAutofit/>
          </a:bodyPr>
          <a:lstStyle/>
          <a:p>
            <a:pPr defTabSz="466298"/>
            <a:r>
              <a:rPr lang="en-US" sz="1400" dirty="0">
                <a:cs typeface="Segoe UI" panose="020B0502040204020203" pitchFamily="34" charset="0"/>
              </a:rPr>
              <a:t>https://thermocloud.</a:t>
            </a:r>
            <a:r>
              <a:rPr lang="en-US" sz="1400" b="1" dirty="0">
                <a:cs typeface="Segoe UI" panose="020B0502040204020203" pitchFamily="34" charset="0"/>
              </a:rPr>
              <a:t>scm</a:t>
            </a:r>
            <a:r>
              <a:rPr lang="en-US" sz="1400" dirty="0">
                <a:cs typeface="Segoe UI" panose="020B0502040204020203" pitchFamily="34" charset="0"/>
              </a:rPr>
              <a:t>.azurewebsites.net/</a:t>
            </a:r>
            <a:r>
              <a:rPr lang="en-US" sz="1400" b="1" dirty="0">
                <a:cs typeface="Segoe UI" panose="020B0502040204020203" pitchFamily="34" charset="0"/>
              </a:rPr>
              <a:t>thermocloud.git</a:t>
            </a:r>
          </a:p>
        </p:txBody>
      </p:sp>
      <p:cxnSp>
        <p:nvCxnSpPr>
          <p:cNvPr id="33" name="Straight Arrow Connector 32"/>
          <p:cNvCxnSpPr>
            <a:stCxn id="31" idx="3"/>
            <a:endCxn id="27" idx="1"/>
          </p:cNvCxnSpPr>
          <p:nvPr/>
        </p:nvCxnSpPr>
        <p:spPr>
          <a:xfrm flipV="1">
            <a:off x="8429987" y="5053253"/>
            <a:ext cx="1202367" cy="422247"/>
          </a:xfrm>
          <a:prstGeom prst="straightConnector1">
            <a:avLst/>
          </a:prstGeom>
          <a:ln w="19050" cmpd="sng">
            <a:solidFill>
              <a:schemeClr val="accent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11455561" y="3592760"/>
            <a:ext cx="249184" cy="176033"/>
            <a:chOff x="10490719" y="3890587"/>
            <a:chExt cx="244320" cy="172597"/>
          </a:xfrm>
        </p:grpSpPr>
        <p:cxnSp>
          <p:nvCxnSpPr>
            <p:cNvPr id="14" name="Straight Connector 13"/>
            <p:cNvCxnSpPr/>
            <p:nvPr/>
          </p:nvCxnSpPr>
          <p:spPr>
            <a:xfrm>
              <a:off x="10614682" y="3890587"/>
              <a:ext cx="120357" cy="172597"/>
            </a:xfrm>
            <a:prstGeom prst="line">
              <a:avLst/>
            </a:prstGeom>
            <a:solidFill>
              <a:schemeClr val="accent1">
                <a:lumMod val="40000"/>
                <a:lumOff val="60000"/>
              </a:schemeClr>
            </a:solidFill>
            <a:ln>
              <a:solidFill>
                <a:schemeClr val="bg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0490719" y="3890587"/>
              <a:ext cx="123964" cy="172597"/>
            </a:xfrm>
            <a:prstGeom prst="line">
              <a:avLst/>
            </a:prstGeom>
            <a:solidFill>
              <a:schemeClr val="accent1">
                <a:lumMod val="40000"/>
                <a:lumOff val="60000"/>
              </a:schemeClr>
            </a:solidFill>
            <a:ln>
              <a:solidFill>
                <a:schemeClr val="bg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9068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of caution!</a:t>
            </a:r>
            <a:endParaRPr lang="en-US" dirty="0"/>
          </a:p>
        </p:txBody>
      </p:sp>
      <p:pic>
        <p:nvPicPr>
          <p:cNvPr id="22" name="Picture 21"/>
          <p:cNvPicPr>
            <a:picLocks noChangeAspect="1"/>
          </p:cNvPicPr>
          <p:nvPr/>
        </p:nvPicPr>
        <p:blipFill>
          <a:blip r:embed="rId3"/>
          <a:stretch>
            <a:fillRect/>
          </a:stretch>
        </p:blipFill>
        <p:spPr>
          <a:xfrm>
            <a:off x="4515332" y="1208935"/>
            <a:ext cx="7430537" cy="5306165"/>
          </a:xfrm>
          <a:prstGeom prst="rect">
            <a:avLst/>
          </a:prstGeom>
        </p:spPr>
      </p:pic>
      <p:sp>
        <p:nvSpPr>
          <p:cNvPr id="45" name="Rectangular Callout 44"/>
          <p:cNvSpPr/>
          <p:nvPr/>
        </p:nvSpPr>
        <p:spPr bwMode="auto">
          <a:xfrm>
            <a:off x="274639" y="1373335"/>
            <a:ext cx="7605785" cy="3333343"/>
          </a:xfrm>
          <a:prstGeom prst="wedgeRectCallout">
            <a:avLst>
              <a:gd name="adj1" fmla="val 73816"/>
              <a:gd name="adj2" fmla="val 4245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i="1" dirty="0">
                <a:solidFill>
                  <a:schemeClr val="bg1"/>
                </a:solidFill>
              </a:rPr>
              <a:t>If ‘deployment from source control’ is enabled, </a:t>
            </a:r>
            <a:r>
              <a:rPr lang="en-US" sz="3600" b="1" i="1" dirty="0">
                <a:solidFill>
                  <a:schemeClr val="bg1"/>
                </a:solidFill>
              </a:rPr>
              <a:t>this can overwrite any changes made in the editor</a:t>
            </a:r>
            <a:r>
              <a:rPr lang="en-US" sz="3600" i="1" dirty="0">
                <a:solidFill>
                  <a:schemeClr val="bg1"/>
                </a:solidFill>
              </a:rPr>
              <a:t>… </a:t>
            </a:r>
          </a:p>
        </p:txBody>
      </p:sp>
    </p:spTree>
    <p:extLst>
      <p:ext uri="{BB962C8B-B14F-4D97-AF65-F5344CB8AC3E}">
        <p14:creationId xmlns:p14="http://schemas.microsoft.com/office/powerpoint/2010/main" val="15817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9" y="1212849"/>
            <a:ext cx="11630558" cy="5257786"/>
          </a:xfrm>
        </p:spPr>
        <p:txBody>
          <a:bodyPr/>
          <a:lstStyle/>
          <a:p>
            <a:r>
              <a:rPr lang="en-US" dirty="0" smtClean="0"/>
              <a:t>Integrated </a:t>
            </a:r>
            <a:r>
              <a:rPr lang="en-US" dirty="0" err="1" smtClean="0"/>
              <a:t>Git</a:t>
            </a:r>
            <a:r>
              <a:rPr lang="en-US" dirty="0" smtClean="0"/>
              <a:t> support</a:t>
            </a:r>
          </a:p>
          <a:p>
            <a:pPr lvl="1"/>
            <a:r>
              <a:rPr lang="en-US" dirty="0" smtClean="0"/>
              <a:t>Connect to any public or private </a:t>
            </a:r>
            <a:r>
              <a:rPr lang="en-US" dirty="0" err="1" smtClean="0"/>
              <a:t>Git</a:t>
            </a:r>
            <a:r>
              <a:rPr lang="en-US" dirty="0" smtClean="0"/>
              <a:t> repository</a:t>
            </a:r>
          </a:p>
          <a:p>
            <a:pPr lvl="1"/>
            <a:r>
              <a:rPr lang="en-US" dirty="0" err="1" smtClean="0"/>
              <a:t>Git</a:t>
            </a:r>
            <a:r>
              <a:rPr lang="en-US" dirty="0" smtClean="0"/>
              <a:t> </a:t>
            </a:r>
            <a:r>
              <a:rPr lang="en-US" dirty="0" err="1" smtClean="0"/>
              <a:t>viewlet</a:t>
            </a:r>
            <a:r>
              <a:rPr lang="en-US" dirty="0" smtClean="0"/>
              <a:t>, streamlined </a:t>
            </a:r>
            <a:r>
              <a:rPr lang="en-US" dirty="0" err="1" smtClean="0"/>
              <a:t>Git</a:t>
            </a:r>
            <a:r>
              <a:rPr lang="en-US" dirty="0" smtClean="0"/>
              <a:t> UI experiences, full command line control</a:t>
            </a:r>
          </a:p>
          <a:p>
            <a:r>
              <a:rPr lang="en-US" dirty="0" smtClean="0"/>
              <a:t>For quick updates to live sites</a:t>
            </a:r>
          </a:p>
          <a:p>
            <a:pPr lvl="1"/>
            <a:r>
              <a:rPr lang="en-US" dirty="0" smtClean="0"/>
              <a:t>Changes are automatically saved to the site (in </a:t>
            </a:r>
            <a:r>
              <a:rPr lang="en-US" dirty="0" err="1" smtClean="0"/>
              <a:t>wwwroot</a:t>
            </a:r>
            <a:r>
              <a:rPr lang="en-US" dirty="0" smtClean="0"/>
              <a:t>!)</a:t>
            </a:r>
          </a:p>
          <a:p>
            <a:pPr lvl="1"/>
            <a:r>
              <a:rPr lang="en-US" dirty="0" smtClean="0"/>
              <a:t>Ideal for quickly getting started, simple, static sites (e.g., WordPress, HTML/JavaScript)</a:t>
            </a:r>
          </a:p>
          <a:p>
            <a:pPr lvl="1"/>
            <a:r>
              <a:rPr lang="en-US" dirty="0" smtClean="0"/>
              <a:t>Not recommended for sites that require transform on deployment</a:t>
            </a:r>
          </a:p>
          <a:p>
            <a:r>
              <a:rPr lang="en-US" dirty="0" smtClean="0"/>
              <a:t>For in-depth modifications</a:t>
            </a:r>
          </a:p>
          <a:p>
            <a:pPr lvl="1"/>
            <a:r>
              <a:rPr lang="en-US" dirty="0" smtClean="0"/>
              <a:t>Upload or clone sources into a provisional development site</a:t>
            </a:r>
          </a:p>
          <a:p>
            <a:pPr lvl="1"/>
            <a:r>
              <a:rPr lang="en-US" dirty="0" smtClean="0"/>
              <a:t>Make modifications, build, test, run in the development site</a:t>
            </a:r>
          </a:p>
          <a:p>
            <a:pPr lvl="1"/>
            <a:r>
              <a:rPr lang="en-US" dirty="0" smtClean="0"/>
              <a:t>Push to production: </a:t>
            </a:r>
            <a:r>
              <a:rPr lang="en-US" dirty="0" err="1" smtClean="0"/>
              <a:t>git</a:t>
            </a:r>
            <a:r>
              <a:rPr lang="en-US" dirty="0" smtClean="0"/>
              <a:t> endpoint, staging, or production site</a:t>
            </a:r>
            <a:endParaRPr lang="en-US" dirty="0"/>
          </a:p>
        </p:txBody>
      </p:sp>
      <p:sp>
        <p:nvSpPr>
          <p:cNvPr id="17" name="Title 16"/>
          <p:cNvSpPr>
            <a:spLocks noGrp="1"/>
          </p:cNvSpPr>
          <p:nvPr>
            <p:ph type="title"/>
          </p:nvPr>
        </p:nvSpPr>
        <p:spPr/>
        <p:txBody>
          <a:bodyPr/>
          <a:lstStyle/>
          <a:p>
            <a:r>
              <a:rPr lang="en-US" smtClean="0"/>
              <a:t>Source code management</a:t>
            </a:r>
            <a:endParaRPr lang="en-US" dirty="0"/>
          </a:p>
        </p:txBody>
      </p:sp>
    </p:spTree>
    <p:extLst>
      <p:ext uri="{BB962C8B-B14F-4D97-AF65-F5344CB8AC3E}">
        <p14:creationId xmlns:p14="http://schemas.microsoft.com/office/powerpoint/2010/main" val="28199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New Azure website from gallery</a:t>
            </a:r>
            <a:endParaRPr lang="en-US" dirty="0"/>
          </a:p>
        </p:txBody>
      </p:sp>
      <p:pic>
        <p:nvPicPr>
          <p:cNvPr id="3" name="Picture 2"/>
          <p:cNvPicPr>
            <a:picLocks noChangeAspect="1"/>
          </p:cNvPicPr>
          <p:nvPr/>
        </p:nvPicPr>
        <p:blipFill>
          <a:blip r:embed="rId2"/>
          <a:stretch>
            <a:fillRect/>
          </a:stretch>
        </p:blipFill>
        <p:spPr>
          <a:xfrm>
            <a:off x="5932202" y="4677111"/>
            <a:ext cx="816539" cy="798494"/>
          </a:xfrm>
          <a:prstGeom prst="rect">
            <a:avLst/>
          </a:prstGeom>
        </p:spPr>
      </p:pic>
      <p:sp>
        <p:nvSpPr>
          <p:cNvPr id="4" name="TextBox 3"/>
          <p:cNvSpPr txBox="1"/>
          <p:nvPr/>
        </p:nvSpPr>
        <p:spPr>
          <a:xfrm>
            <a:off x="6827837" y="4106862"/>
            <a:ext cx="4876799" cy="1938992"/>
          </a:xfrm>
          <a:prstGeom prst="rect">
            <a:avLst/>
          </a:prstGeom>
          <a:noFill/>
        </p:spPr>
        <p:txBody>
          <a:bodyPr wrap="square" rtlCol="0">
            <a:spAutoFit/>
          </a:bodyPr>
          <a:lstStyle/>
          <a:p>
            <a:r>
              <a:rPr lang="en-US" sz="3600" spc="-71" dirty="0">
                <a:solidFill>
                  <a:srgbClr val="7030A0"/>
                </a:solidFill>
                <a:latin typeface="+mj-lt"/>
                <a:cs typeface="Segoe UI" panose="020B0502040204020203" pitchFamily="34" charset="0"/>
              </a:rPr>
              <a:t>Production Site</a:t>
            </a:r>
            <a:endParaRPr lang="en-US" sz="3600" b="1" dirty="0">
              <a:solidFill>
                <a:schemeClr val="accent1">
                  <a:lumMod val="75000"/>
                </a:schemeClr>
              </a:solidFill>
              <a:latin typeface="+mj-lt"/>
            </a:endParaRPr>
          </a:p>
          <a:p>
            <a:r>
              <a:rPr lang="en-US" sz="2800" spc="-71" dirty="0" smtClean="0">
                <a:latin typeface="+mj-lt"/>
                <a:cs typeface="Segoe UI" panose="020B0502040204020203" pitchFamily="34" charset="0"/>
              </a:rPr>
              <a:t>http://mysite.azurewebsites.net</a:t>
            </a:r>
          </a:p>
          <a:p>
            <a:r>
              <a:rPr lang="en-US" sz="2800" spc="-71" dirty="0" smtClean="0">
                <a:latin typeface="+mj-lt"/>
                <a:cs typeface="Segoe UI" panose="020B0502040204020203" pitchFamily="34" charset="0"/>
              </a:rPr>
              <a:t>Monaco: </a:t>
            </a:r>
            <a:r>
              <a:rPr lang="en-US" sz="2800" b="1" spc="-71" dirty="0" smtClean="0">
                <a:latin typeface="+mj-lt"/>
                <a:cs typeface="Segoe UI" panose="020B0502040204020203" pitchFamily="34" charset="0"/>
              </a:rPr>
              <a:t>Enabled</a:t>
            </a:r>
          </a:p>
          <a:p>
            <a:r>
              <a:rPr lang="en-US" sz="2800" spc="-71" dirty="0" smtClean="0">
                <a:latin typeface="+mj-lt"/>
                <a:cs typeface="Segoe UI" panose="020B0502040204020203" pitchFamily="34" charset="0"/>
              </a:rPr>
              <a:t>Deploy via SCC: </a:t>
            </a:r>
            <a:r>
              <a:rPr lang="en-US" sz="2800" b="1" spc="-71" dirty="0" smtClean="0">
                <a:latin typeface="+mj-lt"/>
                <a:cs typeface="Segoe UI" panose="020B0502040204020203" pitchFamily="34" charset="0"/>
              </a:rPr>
              <a:t>Disabled</a:t>
            </a:r>
            <a:endParaRPr lang="en-US" sz="2800" b="1" dirty="0">
              <a:latin typeface="+mj-lt"/>
            </a:endParaRPr>
          </a:p>
        </p:txBody>
      </p:sp>
      <p:cxnSp>
        <p:nvCxnSpPr>
          <p:cNvPr id="6" name="Straight Arrow Connector 5"/>
          <p:cNvCxnSpPr>
            <a:stCxn id="7" idx="3"/>
            <a:endCxn id="3" idx="1"/>
          </p:cNvCxnSpPr>
          <p:nvPr/>
        </p:nvCxnSpPr>
        <p:spPr>
          <a:xfrm>
            <a:off x="4389438" y="5076357"/>
            <a:ext cx="1542764"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12"/>
          <p:cNvPicPr>
            <a:picLocks noChangeAspect="1"/>
          </p:cNvPicPr>
          <p:nvPr/>
        </p:nvPicPr>
        <p:blipFill>
          <a:blip r:embed="rId3"/>
          <a:stretch>
            <a:fillRect/>
          </a:stretch>
        </p:blipFill>
        <p:spPr>
          <a:xfrm>
            <a:off x="1271692" y="3898659"/>
            <a:ext cx="3117746" cy="2355395"/>
          </a:xfrm>
          <a:prstGeom prst="rect">
            <a:avLst/>
          </a:prstGeom>
          <a:ln>
            <a:noFill/>
          </a:ln>
          <a:effectLst/>
        </p:spPr>
      </p:pic>
    </p:spTree>
    <p:extLst>
      <p:ext uri="{BB962C8B-B14F-4D97-AF65-F5344CB8AC3E}">
        <p14:creationId xmlns:p14="http://schemas.microsoft.com/office/powerpoint/2010/main" val="24091489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Chris Dias</External_x0020_Speaker>
    <Session_x0020_Code xmlns="e36bfbf9-5e42-489c-a259-4c54eb22cb57">2-646</Session_x0020_Code>
    <Presentation_x0020_Date xmlns="e36bfbf9-5e42-489c-a259-4c54eb22cb57">2014-04-04T00:00:00-07:00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http://schemas.microsoft.com/office/2006/documentManagement/types"/>
    <ds:schemaRef ds:uri="230e9df3-be65-4c73-a93b-d1236ebd677e"/>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e36bfbf9-5e42-489c-a259-4c54eb22cb5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51</TotalTime>
  <Words>2273</Words>
  <Application>Microsoft Office PowerPoint</Application>
  <PresentationFormat>Custom</PresentationFormat>
  <Paragraphs>262</Paragraphs>
  <Slides>25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PowerPoint Presentation</vt:lpstr>
      <vt:lpstr>Building Azure Websites with  Visual Studio Online “Monaco”</vt:lpstr>
      <vt:lpstr>PowerPoint Presentation</vt:lpstr>
      <vt:lpstr>PowerPoint Presentation</vt:lpstr>
      <vt:lpstr>Monaco</vt:lpstr>
      <vt:lpstr>Architecture</vt:lpstr>
      <vt:lpstr>A word of caution!</vt:lpstr>
      <vt:lpstr>Source code management</vt:lpstr>
      <vt:lpstr>Demo: New Azure website from gallery</vt:lpstr>
      <vt:lpstr>Source code management best practices</vt:lpstr>
      <vt:lpstr>Companion development site </vt:lpstr>
      <vt:lpstr>Push to production from development</vt:lpstr>
      <vt:lpstr>Deploy from linked repo to production</vt:lpstr>
      <vt:lpstr>PowerPoint Presentation</vt:lpstr>
      <vt:lpstr>Continuous deployment</vt:lpstr>
      <vt:lpstr>Language Experiences</vt:lpstr>
      <vt:lpstr>Demo: Building node applications</vt:lpstr>
      <vt:lpstr>Demo: Building ASP.NET web apps</vt:lpstr>
      <vt:lpstr>PowerPoint Presentation</vt:lpstr>
      <vt:lpstr>Avoiding out of quota</vt:lpstr>
      <vt:lpstr>Tips and tricks</vt:lpstr>
      <vt:lpstr>Resources</vt:lpstr>
      <vt:lpstr>PowerPoint Presentation</vt:lpstr>
      <vt:lpstr>Thank You!</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Azure Websites with Visual Studio Online "Monaco"</dc:title>
  <dc:subject>Build 2014</dc:subject>
  <dc:creator>Brett Perry</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19</cp:revision>
  <dcterms:created xsi:type="dcterms:W3CDTF">2014-03-31T15:58:53Z</dcterms:created>
  <dcterms:modified xsi:type="dcterms:W3CDTF">2014-04-04T21:45:35Z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