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2" r:id="rId4"/>
    <p:sldMasterId id="2147484219" r:id="rId5"/>
    <p:sldMasterId id="2147484234" r:id="rId6"/>
    <p:sldMasterId id="2147484268" r:id="rId7"/>
  </p:sldMasterIdLst>
  <p:notesMasterIdLst>
    <p:notesMasterId r:id="rId46"/>
  </p:notesMasterIdLst>
  <p:handoutMasterIdLst>
    <p:handoutMasterId r:id="rId47"/>
  </p:handoutMasterIdLst>
  <p:sldIdLst>
    <p:sldId id="282" r:id="rId8"/>
    <p:sldId id="336" r:id="rId9"/>
    <p:sldId id="284" r:id="rId10"/>
    <p:sldId id="290" r:id="rId11"/>
    <p:sldId id="337" r:id="rId12"/>
    <p:sldId id="323" r:id="rId13"/>
    <p:sldId id="287" r:id="rId14"/>
    <p:sldId id="294" r:id="rId15"/>
    <p:sldId id="291" r:id="rId16"/>
    <p:sldId id="292" r:id="rId17"/>
    <p:sldId id="293" r:id="rId18"/>
    <p:sldId id="286" r:id="rId19"/>
    <p:sldId id="299" r:id="rId20"/>
    <p:sldId id="330" r:id="rId21"/>
    <p:sldId id="331" r:id="rId22"/>
    <p:sldId id="298" r:id="rId23"/>
    <p:sldId id="324" r:id="rId24"/>
    <p:sldId id="300" r:id="rId25"/>
    <p:sldId id="312" r:id="rId26"/>
    <p:sldId id="318" r:id="rId27"/>
    <p:sldId id="338" r:id="rId28"/>
    <p:sldId id="313" r:id="rId29"/>
    <p:sldId id="314" r:id="rId30"/>
    <p:sldId id="315" r:id="rId31"/>
    <p:sldId id="322" r:id="rId32"/>
    <p:sldId id="339" r:id="rId33"/>
    <p:sldId id="317" r:id="rId34"/>
    <p:sldId id="340" r:id="rId35"/>
    <p:sldId id="326" r:id="rId36"/>
    <p:sldId id="309" r:id="rId37"/>
    <p:sldId id="332" r:id="rId38"/>
    <p:sldId id="327" r:id="rId39"/>
    <p:sldId id="302" r:id="rId40"/>
    <p:sldId id="334" r:id="rId41"/>
    <p:sldId id="333" r:id="rId42"/>
    <p:sldId id="341" r:id="rId43"/>
    <p:sldId id="335" r:id="rId44"/>
    <p:sldId id="308" r:id="rId4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5CF46F38-2ECC-4583-8D7D-57BEA9520F7C}">
          <p14:sldIdLst>
            <p14:sldId id="282"/>
            <p14:sldId id="336"/>
            <p14:sldId id="284"/>
            <p14:sldId id="290"/>
            <p14:sldId id="337"/>
            <p14:sldId id="323"/>
            <p14:sldId id="287"/>
            <p14:sldId id="294"/>
            <p14:sldId id="291"/>
            <p14:sldId id="292"/>
            <p14:sldId id="293"/>
            <p14:sldId id="286"/>
            <p14:sldId id="299"/>
            <p14:sldId id="330"/>
            <p14:sldId id="331"/>
            <p14:sldId id="298"/>
            <p14:sldId id="324"/>
            <p14:sldId id="300"/>
            <p14:sldId id="312"/>
            <p14:sldId id="318"/>
            <p14:sldId id="338"/>
            <p14:sldId id="313"/>
            <p14:sldId id="314"/>
            <p14:sldId id="315"/>
            <p14:sldId id="322"/>
            <p14:sldId id="339"/>
            <p14:sldId id="317"/>
            <p14:sldId id="340"/>
            <p14:sldId id="326"/>
            <p14:sldId id="309"/>
            <p14:sldId id="332"/>
            <p14:sldId id="327"/>
            <p14:sldId id="302"/>
            <p14:sldId id="334"/>
            <p14:sldId id="333"/>
            <p14:sldId id="341"/>
            <p14:sldId id="335"/>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4F96"/>
    <a:srgbClr val="3B414E"/>
    <a:srgbClr val="00D8CC"/>
    <a:srgbClr val="00BCF2"/>
    <a:srgbClr val="009E49"/>
    <a:srgbClr val="F472D0"/>
    <a:srgbClr val="FB8A00"/>
    <a:srgbClr val="6B227D"/>
    <a:srgbClr val="007233"/>
    <a:srgbClr val="4668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79954" autoAdjust="0"/>
  </p:normalViewPr>
  <p:slideViewPr>
    <p:cSldViewPr snapToObjects="1">
      <p:cViewPr varScale="1">
        <p:scale>
          <a:sx n="89" d="100"/>
          <a:sy n="89" d="100"/>
        </p:scale>
        <p:origin x="1278"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5566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71512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15064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981944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064456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31983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520876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320057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34193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449242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4877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1471745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27128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51787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71064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017743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186433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233496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812367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17813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90178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393555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242790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06294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25482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59738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091325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888214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955537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3916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91980311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451890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951030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527753" y="620474"/>
            <a:ext cx="11377443" cy="565027"/>
          </a:xfrm>
          <a:prstGeom prst="rect">
            <a:avLst/>
          </a:prstGeom>
        </p:spPr>
        <p:txBody>
          <a:bodyPr lIns="0"/>
          <a:lstStyle>
            <a:lvl1pPr>
              <a:defRPr lang="en-US" sz="4896" b="0" kern="1200" cap="none" spc="-102" baseline="0" dirty="0">
                <a:ln w="3175">
                  <a:noFill/>
                </a:ln>
                <a:solidFill>
                  <a:schemeClr val="tx2">
                    <a:alpha val="99000"/>
                  </a:schemeClr>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977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0854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0_Lead with Microsoft">
    <p:spTree>
      <p:nvGrpSpPr>
        <p:cNvPr id="1" name=""/>
        <p:cNvGrpSpPr/>
        <p:nvPr/>
      </p:nvGrpSpPr>
      <p:grpSpPr>
        <a:xfrm>
          <a:off x="0" y="0"/>
          <a:ext cx="0" cy="0"/>
          <a:chOff x="0" y="0"/>
          <a:chExt cx="0" cy="0"/>
        </a:xfrm>
      </p:grpSpPr>
      <p:sp>
        <p:nvSpPr>
          <p:cNvPr id="4" name="Rectangle 3"/>
          <p:cNvSpPr/>
          <p:nvPr userDrawn="1"/>
        </p:nvSpPr>
        <p:spPr>
          <a:xfrm>
            <a:off x="2175" y="2869550"/>
            <a:ext cx="12434300" cy="4124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04"/>
            <a:endParaRPr lang="en-US" sz="1938" dirty="0">
              <a:solidFill>
                <a:srgbClr val="FFFFFF"/>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gray">
          <a:xfrm>
            <a:off x="458332" y="6182091"/>
            <a:ext cx="1136720" cy="332660"/>
          </a:xfrm>
          <a:prstGeom prst="rect">
            <a:avLst/>
          </a:prstGeom>
        </p:spPr>
      </p:pic>
      <p:grpSp>
        <p:nvGrpSpPr>
          <p:cNvPr id="2" name="Group 1"/>
          <p:cNvGrpSpPr/>
          <p:nvPr userDrawn="1"/>
        </p:nvGrpSpPr>
        <p:grpSpPr>
          <a:xfrm>
            <a:off x="6586664" y="739935"/>
            <a:ext cx="5279247" cy="1298255"/>
            <a:chOff x="6455503" y="725491"/>
            <a:chExt cx="5174120" cy="1272915"/>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5503" y="725491"/>
              <a:ext cx="3158065" cy="1116187"/>
            </a:xfrm>
            <a:prstGeom prst="rect">
              <a:avLst/>
            </a:prstGeom>
          </p:spPr>
        </p:pic>
        <p:sp>
          <p:nvSpPr>
            <p:cNvPr id="3" name="TextBox 2"/>
            <p:cNvSpPr txBox="1"/>
            <p:nvPr userDrawn="1"/>
          </p:nvSpPr>
          <p:spPr>
            <a:xfrm>
              <a:off x="6774287" y="1558927"/>
              <a:ext cx="4855336" cy="439479"/>
            </a:xfrm>
            <a:prstGeom prst="rect">
              <a:avLst/>
            </a:prstGeom>
            <a:noFill/>
          </p:spPr>
          <p:txBody>
            <a:bodyPr wrap="square" lIns="0" tIns="0" rIns="0" bIns="0" rtlCol="0">
              <a:spAutoFit/>
            </a:bodyPr>
            <a:lstStyle/>
            <a:p>
              <a:pPr defTabSz="932404"/>
              <a:r>
                <a:rPr lang="en-US" sz="2856" dirty="0">
                  <a:gradFill>
                    <a:gsLst>
                      <a:gs pos="2917">
                        <a:srgbClr val="202020"/>
                      </a:gs>
                      <a:gs pos="30000">
                        <a:srgbClr val="202020"/>
                      </a:gs>
                    </a:gsLst>
                    <a:lin ang="5400000" scaled="0"/>
                  </a:gradFill>
                </a:rPr>
                <a:t>Media Applications Summit</a:t>
              </a:r>
            </a:p>
          </p:txBody>
        </p:sp>
      </p:grpSp>
    </p:spTree>
    <p:extLst>
      <p:ext uri="{BB962C8B-B14F-4D97-AF65-F5344CB8AC3E}">
        <p14:creationId xmlns:p14="http://schemas.microsoft.com/office/powerpoint/2010/main" val="229913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247325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sp>
        <p:nvSpPr>
          <p:cNvPr id="4" name="Rectangle 3"/>
          <p:cNvSpPr/>
          <p:nvPr userDrawn="1"/>
        </p:nvSpPr>
        <p:spPr>
          <a:xfrm>
            <a:off x="2175" y="2765089"/>
            <a:ext cx="12434300" cy="42294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04"/>
            <a:endParaRPr lang="en-US" sz="1938">
              <a:solidFill>
                <a:srgbClr val="FFFFFF"/>
              </a:solidFill>
            </a:endParaRPr>
          </a:p>
        </p:txBody>
      </p:sp>
      <p:sp>
        <p:nvSpPr>
          <p:cNvPr id="2" name="Title 1"/>
          <p:cNvSpPr>
            <a:spLocks noGrp="1"/>
          </p:cNvSpPr>
          <p:nvPr userDrawn="1">
            <p:ph type="title" hasCustomPrompt="1"/>
          </p:nvPr>
        </p:nvSpPr>
        <p:spPr>
          <a:xfrm>
            <a:off x="898109" y="3728854"/>
            <a:ext cx="7214014" cy="1462014"/>
          </a:xfrm>
          <a:prstGeom prst="rect">
            <a:avLst/>
          </a:prstGeom>
        </p:spPr>
        <p:txBody>
          <a:bodyPr lIns="91440" rIns="91440" anchor="b" anchorCtr="0"/>
          <a:lstStyle>
            <a:lvl1pPr marL="0" algn="l" defTabSz="932597" rtl="0" eaLnBrk="1" latinLnBrk="0" hangingPunct="1">
              <a:lnSpc>
                <a:spcPts val="5303"/>
              </a:lnSpc>
              <a:spcBef>
                <a:spcPct val="0"/>
              </a:spcBef>
              <a:buNone/>
              <a:defRPr lang="en-US" sz="4896" kern="1200" spc="-102" dirty="0">
                <a:ln w="3175">
                  <a:noFill/>
                </a:ln>
                <a:solidFill>
                  <a:schemeClr val="bg2"/>
                </a:solidFill>
                <a:latin typeface="+mj-lt"/>
                <a:ea typeface="+mn-ea"/>
                <a:cs typeface="Arial" charset="0"/>
              </a:defRPr>
            </a:lvl1pPr>
          </a:lstStyle>
          <a:p>
            <a:r>
              <a:rPr lang="en-US" dirty="0" smtClean="0"/>
              <a:t>Click to edit title style</a:t>
            </a:r>
            <a:endParaRPr lang="en-US" dirty="0"/>
          </a:p>
        </p:txBody>
      </p:sp>
      <p:sp>
        <p:nvSpPr>
          <p:cNvPr id="25" name="Text Placeholder 23"/>
          <p:cNvSpPr>
            <a:spLocks noGrp="1"/>
          </p:cNvSpPr>
          <p:nvPr userDrawn="1">
            <p:ph type="body" sz="quarter" idx="12" hasCustomPrompt="1"/>
          </p:nvPr>
        </p:nvSpPr>
        <p:spPr>
          <a:xfrm>
            <a:off x="908264" y="5301710"/>
            <a:ext cx="7203859" cy="497359"/>
          </a:xfrm>
          <a:prstGeom prst="rect">
            <a:avLst/>
          </a:prstGeom>
        </p:spPr>
        <p:txBody>
          <a:bodyPr lIns="91440" rIns="91440"/>
          <a:lstStyle>
            <a:lvl1pPr marL="0" indent="0" algn="l" defTabSz="932404" rtl="0" eaLnBrk="1" latinLnBrk="0" hangingPunct="1">
              <a:lnSpc>
                <a:spcPts val="3876"/>
              </a:lnSpc>
              <a:buFontTx/>
              <a:buNone/>
              <a:defRPr lang="en-US" sz="2040" kern="1200" spc="0" smtClean="0">
                <a:ln w="3175">
                  <a:noFill/>
                </a:ln>
                <a:solidFill>
                  <a:schemeClr val="bg2"/>
                </a:solidFill>
                <a:latin typeface="+mn-lt"/>
                <a:ea typeface="+mn-ea"/>
                <a:cs typeface="Arial" charset="0"/>
              </a:defRPr>
            </a:lvl1pPr>
            <a:lvl2pPr marL="0" algn="l" defTabSz="932404" rtl="0" eaLnBrk="1" latinLnBrk="0" hangingPunct="1">
              <a:lnSpc>
                <a:spcPts val="3876"/>
              </a:lnSpc>
              <a:defRPr lang="en-US" sz="1836" kern="1200" smtClean="0">
                <a:ln w="3175">
                  <a:noFill/>
                </a:ln>
                <a:solidFill>
                  <a:srgbClr val="4D2C8D">
                    <a:alpha val="99000"/>
                  </a:srgbClr>
                </a:solidFill>
                <a:latin typeface="+mn-lt"/>
                <a:ea typeface="+mn-ea"/>
                <a:cs typeface="Arial" charset="0"/>
              </a:defRPr>
            </a:lvl2pPr>
            <a:lvl3pPr marL="0" algn="l" defTabSz="932404" rtl="0" eaLnBrk="1" latinLnBrk="0" hangingPunct="1">
              <a:lnSpc>
                <a:spcPts val="3876"/>
              </a:lnSpc>
              <a:defRPr lang="en-US" sz="1836" kern="1200" smtClean="0">
                <a:ln w="3175">
                  <a:noFill/>
                </a:ln>
                <a:solidFill>
                  <a:srgbClr val="4D2C8D">
                    <a:alpha val="99000"/>
                  </a:srgbClr>
                </a:solidFill>
                <a:latin typeface="+mn-lt"/>
                <a:ea typeface="+mn-ea"/>
                <a:cs typeface="Arial" charset="0"/>
              </a:defRPr>
            </a:lvl3pPr>
            <a:lvl4pPr marL="0" algn="l" defTabSz="932404" rtl="0" eaLnBrk="1" latinLnBrk="0" hangingPunct="1">
              <a:lnSpc>
                <a:spcPts val="3876"/>
              </a:lnSpc>
              <a:defRPr lang="en-US" sz="1836" kern="1200" smtClean="0">
                <a:ln w="3175">
                  <a:noFill/>
                </a:ln>
                <a:solidFill>
                  <a:srgbClr val="4D2C8D">
                    <a:alpha val="99000"/>
                  </a:srgbClr>
                </a:solidFill>
                <a:latin typeface="+mn-lt"/>
                <a:ea typeface="+mn-ea"/>
                <a:cs typeface="Arial" charset="0"/>
              </a:defRPr>
            </a:lvl4pPr>
            <a:lvl5pPr marL="0" algn="l" defTabSz="932404" rtl="0" eaLnBrk="1" latinLnBrk="0" hangingPunct="1">
              <a:lnSpc>
                <a:spcPts val="3876"/>
              </a:lnSpc>
              <a:defRPr lang="en-US" sz="1836" kern="1200">
                <a:ln w="3175">
                  <a:noFill/>
                </a:ln>
                <a:solidFill>
                  <a:srgbClr val="4D2C8D">
                    <a:alpha val="99000"/>
                  </a:srgbClr>
                </a:solidFill>
                <a:latin typeface="+mn-lt"/>
                <a:ea typeface="+mn-ea"/>
                <a:cs typeface="Arial" charset="0"/>
              </a:defRPr>
            </a:lvl5pPr>
          </a:lstStyle>
          <a:p>
            <a:pPr lvl="0"/>
            <a:r>
              <a:rPr lang="en-US" dirty="0" smtClean="0"/>
              <a:t>Click to edit master</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6665" y="739935"/>
            <a:ext cx="3222230" cy="1138407"/>
          </a:xfrm>
          <a:prstGeom prst="rect">
            <a:avLst/>
          </a:prstGeom>
        </p:spPr>
      </p:pic>
      <p:sp>
        <p:nvSpPr>
          <p:cNvPr id="8" name="TextBox 7"/>
          <p:cNvSpPr txBox="1"/>
          <p:nvPr userDrawn="1"/>
        </p:nvSpPr>
        <p:spPr>
          <a:xfrm>
            <a:off x="6911925" y="1589963"/>
            <a:ext cx="4953986" cy="448228"/>
          </a:xfrm>
          <a:prstGeom prst="rect">
            <a:avLst/>
          </a:prstGeom>
          <a:noFill/>
        </p:spPr>
        <p:txBody>
          <a:bodyPr wrap="square" lIns="0" tIns="0" rIns="0" bIns="0" rtlCol="0">
            <a:spAutoFit/>
          </a:bodyPr>
          <a:lstStyle/>
          <a:p>
            <a:pPr defTabSz="932404"/>
            <a:r>
              <a:rPr lang="en-US" sz="2856" dirty="0">
                <a:gradFill>
                  <a:gsLst>
                    <a:gs pos="2917">
                      <a:srgbClr val="202020"/>
                    </a:gs>
                    <a:gs pos="30000">
                      <a:srgbClr val="202020"/>
                    </a:gs>
                  </a:gsLst>
                  <a:lin ang="5400000" scaled="0"/>
                </a:gradFill>
              </a:rPr>
              <a:t>Media Applications Summit</a:t>
            </a:r>
          </a:p>
        </p:txBody>
      </p:sp>
    </p:spTree>
    <p:extLst>
      <p:ext uri="{BB962C8B-B14F-4D97-AF65-F5344CB8AC3E}">
        <p14:creationId xmlns:p14="http://schemas.microsoft.com/office/powerpoint/2010/main" val="373881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527754" y="396171"/>
            <a:ext cx="11377444" cy="565027"/>
          </a:xfrm>
          <a:prstGeom prst="rect">
            <a:avLst/>
          </a:prstGeom>
        </p:spPr>
        <p:txBody>
          <a:bodyPr lIns="0"/>
          <a:lstStyle>
            <a:lvl1pPr>
              <a:defRPr lang="en-US" sz="4080" b="0" kern="1200" cap="none" spc="-102"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531799" y="1212385"/>
            <a:ext cx="11373008" cy="5129318"/>
          </a:xfrm>
          <a:prstGeom prst="rect">
            <a:avLst/>
          </a:prstGeom>
        </p:spPr>
        <p:txBody>
          <a:bodyPr lIns="0" rIns="0"/>
          <a:lstStyle>
            <a:lvl1pPr>
              <a:defRPr spc="0">
                <a:solidFill>
                  <a:schemeClr val="tx1">
                    <a:alpha val="99000"/>
                  </a:schemeClr>
                </a:solidFill>
              </a:defRPr>
            </a:lvl1pPr>
            <a:lvl2pPr>
              <a:defRPr>
                <a:solidFill>
                  <a:schemeClr val="tx1">
                    <a:alpha val="99000"/>
                  </a:schemeClr>
                </a:solidFill>
              </a:defRPr>
            </a:lvl2pPr>
            <a:lvl3pPr>
              <a:defRPr>
                <a:solidFill>
                  <a:schemeClr val="tx1">
                    <a:alpha val="99000"/>
                  </a:schemeClr>
                </a:solidFill>
              </a:defRPr>
            </a:lvl3pPr>
            <a:lvl4pPr>
              <a:defRPr>
                <a:solidFill>
                  <a:schemeClr val="tx1">
                    <a:alpha val="99000"/>
                  </a:schemeClr>
                </a:solidFill>
              </a:defRPr>
            </a:lvl4pPr>
            <a:lvl5pPr>
              <a:defRPr>
                <a:solidFill>
                  <a:schemeClr val="tx1">
                    <a:alpha val="99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232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754" y="396171"/>
            <a:ext cx="11377444" cy="565027"/>
          </a:xfrm>
          <a:prstGeom prst="rect">
            <a:avLst/>
          </a:prstGeom>
        </p:spPr>
        <p:txBody>
          <a:bodyPr lIns="0"/>
          <a:lstStyle>
            <a:lvl1pPr>
              <a:defRPr lang="en-US" sz="4080" b="0" kern="1200" cap="none" spc="-102" baseline="0" dirty="0">
                <a:ln w="3175">
                  <a:noFill/>
                </a:ln>
                <a:solidFill>
                  <a:schemeClr val="tx1">
                    <a:alpha val="99000"/>
                  </a:schemeClr>
                </a:solidFill>
                <a:effectLst/>
                <a:latin typeface="+mj-lt"/>
                <a:ea typeface="+mn-ea"/>
                <a:cs typeface="Arial" charset="0"/>
              </a:defRPr>
            </a:lvl1pPr>
          </a:lstStyle>
          <a:p>
            <a:r>
              <a:rPr lang="en-US" dirty="0" smtClean="0"/>
              <a:t>Code slide</a:t>
            </a:r>
            <a:endParaRPr lang="en-US" dirty="0"/>
          </a:p>
        </p:txBody>
      </p:sp>
      <p:sp>
        <p:nvSpPr>
          <p:cNvPr id="8" name="Text Placeholder 7"/>
          <p:cNvSpPr>
            <a:spLocks noGrp="1"/>
          </p:cNvSpPr>
          <p:nvPr>
            <p:ph type="body" sz="quarter" idx="10"/>
          </p:nvPr>
        </p:nvSpPr>
        <p:spPr>
          <a:xfrm>
            <a:off x="531799" y="1212385"/>
            <a:ext cx="11373008" cy="5129318"/>
          </a:xfrm>
          <a:prstGeom prst="rect">
            <a:avLst/>
          </a:prstGeom>
        </p:spPr>
        <p:txBody>
          <a:bodyPr lIns="0" rIns="0"/>
          <a:lstStyle>
            <a:lvl1pPr>
              <a:defRPr spc="0">
                <a:solidFill>
                  <a:schemeClr val="tx1">
                    <a:alpha val="99000"/>
                  </a:schemeClr>
                </a:solidFill>
                <a:latin typeface="Consolas" panose="020B0609020204030204" pitchFamily="49" charset="0"/>
                <a:cs typeface="Consolas" panose="020B0609020204030204" pitchFamily="49" charset="0"/>
              </a:defRPr>
            </a:lvl1pPr>
            <a:lvl2pPr>
              <a:defRPr>
                <a:solidFill>
                  <a:schemeClr val="tx1">
                    <a:alpha val="99000"/>
                  </a:schemeClr>
                </a:solidFill>
                <a:latin typeface="Consolas" panose="020B0609020204030204" pitchFamily="49" charset="0"/>
                <a:cs typeface="Consolas" panose="020B0609020204030204" pitchFamily="49" charset="0"/>
              </a:defRPr>
            </a:lvl2pPr>
            <a:lvl3pPr>
              <a:defRPr>
                <a:solidFill>
                  <a:schemeClr val="tx1">
                    <a:alpha val="99000"/>
                  </a:schemeClr>
                </a:solidFill>
                <a:latin typeface="Consolas" panose="020B0609020204030204" pitchFamily="49" charset="0"/>
                <a:cs typeface="Consolas" panose="020B0609020204030204" pitchFamily="49" charset="0"/>
              </a:defRPr>
            </a:lvl3pPr>
            <a:lvl4pPr>
              <a:defRPr>
                <a:solidFill>
                  <a:schemeClr val="tx1">
                    <a:alpha val="99000"/>
                  </a:schemeClr>
                </a:solidFill>
                <a:latin typeface="Consolas" panose="020B0609020204030204" pitchFamily="49" charset="0"/>
                <a:cs typeface="Consolas" panose="020B0609020204030204" pitchFamily="49" charset="0"/>
              </a:defRPr>
            </a:lvl4pPr>
            <a:lvl5pPr>
              <a:defRPr>
                <a:solidFill>
                  <a:schemeClr val="tx1">
                    <a:alpha val="99000"/>
                  </a:schemeClr>
                </a:soli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374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subtitle layout">
    <p:spTree>
      <p:nvGrpSpPr>
        <p:cNvPr id="1" name=""/>
        <p:cNvGrpSpPr/>
        <p:nvPr/>
      </p:nvGrpSpPr>
      <p:grpSpPr>
        <a:xfrm>
          <a:off x="0" y="0"/>
          <a:ext cx="0" cy="0"/>
          <a:chOff x="0" y="0"/>
          <a:chExt cx="0" cy="0"/>
        </a:xfrm>
      </p:grpSpPr>
      <p:sp>
        <p:nvSpPr>
          <p:cNvPr id="2" name="Title 1"/>
          <p:cNvSpPr>
            <a:spLocks noGrp="1"/>
          </p:cNvSpPr>
          <p:nvPr>
            <p:ph type="title"/>
          </p:nvPr>
        </p:nvSpPr>
        <p:spPr>
          <a:xfrm>
            <a:off x="527754" y="396171"/>
            <a:ext cx="11377444" cy="565027"/>
          </a:xfrm>
          <a:prstGeom prst="rect">
            <a:avLst/>
          </a:prstGeom>
        </p:spPr>
        <p:txBody>
          <a:bodyPr lIns="0"/>
          <a:lstStyle>
            <a:lvl1pPr>
              <a:defRPr lang="en-US" sz="4080" b="0" kern="1200" cap="none" spc="-102"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
        <p:nvSpPr>
          <p:cNvPr id="8" name="Text Placeholder 3"/>
          <p:cNvSpPr>
            <a:spLocks noGrp="1"/>
          </p:cNvSpPr>
          <p:nvPr>
            <p:ph type="body" sz="quarter" idx="11" hasCustomPrompt="1"/>
          </p:nvPr>
        </p:nvSpPr>
        <p:spPr>
          <a:xfrm>
            <a:off x="527754" y="991813"/>
            <a:ext cx="11368881" cy="352964"/>
          </a:xfrm>
          <a:prstGeom prst="rect">
            <a:avLst/>
          </a:prstGeom>
        </p:spPr>
        <p:txBody>
          <a:bodyPr lIns="0" rIns="0"/>
          <a:lstStyle>
            <a:lvl1pPr marL="0" indent="0">
              <a:lnSpc>
                <a:spcPct val="100000"/>
              </a:lnSpc>
              <a:buNone/>
              <a:defRPr lang="en-US" sz="1836" kern="1200" spc="0" baseline="0" dirty="0">
                <a:ln w="3175">
                  <a:noFill/>
                </a:ln>
                <a:solidFill>
                  <a:schemeClr val="tx2">
                    <a:alpha val="99000"/>
                  </a:schemeClr>
                </a:solidFill>
                <a:latin typeface="+mn-lt"/>
                <a:ea typeface="+mn-ea"/>
                <a:cs typeface="Arial" charset="0"/>
              </a:defRPr>
            </a:lvl1pPr>
          </a:lstStyle>
          <a:p>
            <a:pPr marL="0" marR="0" lvl="0" indent="0" algn="l" defTabSz="932404" rtl="0" eaLnBrk="1" fontAlgn="auto" latinLnBrk="0" hangingPunct="1">
              <a:lnSpc>
                <a:spcPct val="100000"/>
              </a:lnSpc>
              <a:spcBef>
                <a:spcPct val="20000"/>
              </a:spcBef>
              <a:spcAft>
                <a:spcPts val="0"/>
              </a:spcAft>
              <a:buClrTx/>
              <a:buSzPct val="90000"/>
              <a:buFont typeface="Arial" pitchFamily="34" charset="0"/>
              <a:buNone/>
              <a:tabLst/>
            </a:pPr>
            <a:r>
              <a:rPr lang="en-US" dirty="0" smtClean="0"/>
              <a:t>Click to add Subtitle</a:t>
            </a:r>
            <a:endParaRPr lang="en-US" dirty="0"/>
          </a:p>
        </p:txBody>
      </p:sp>
      <p:sp>
        <p:nvSpPr>
          <p:cNvPr id="10" name="Text Placeholder 5"/>
          <p:cNvSpPr>
            <a:spLocks noGrp="1"/>
          </p:cNvSpPr>
          <p:nvPr>
            <p:ph type="body" sz="quarter" idx="12"/>
          </p:nvPr>
        </p:nvSpPr>
        <p:spPr>
          <a:xfrm>
            <a:off x="531798" y="1529468"/>
            <a:ext cx="11373008" cy="4942798"/>
          </a:xfrm>
          <a:prstGeom prst="rect">
            <a:avLst/>
          </a:prstGeom>
        </p:spPr>
        <p:txBody>
          <a:bodyPr lIns="0" rIns="0"/>
          <a:lstStyle>
            <a:lvl1pPr>
              <a:defRPr spc="0">
                <a:solidFill>
                  <a:schemeClr val="tx1">
                    <a:alpha val="99000"/>
                  </a:schemeClr>
                </a:solidFill>
              </a:defRPr>
            </a:lvl1pPr>
            <a:lvl2pPr>
              <a:defRPr>
                <a:solidFill>
                  <a:schemeClr val="tx1">
                    <a:alpha val="99000"/>
                  </a:schemeClr>
                </a:solidFill>
              </a:defRPr>
            </a:lvl2pPr>
            <a:lvl3pPr>
              <a:defRPr>
                <a:solidFill>
                  <a:schemeClr val="tx1">
                    <a:alpha val="99000"/>
                  </a:schemeClr>
                </a:solidFill>
              </a:defRPr>
            </a:lvl3pPr>
            <a:lvl4pPr>
              <a:defRPr>
                <a:solidFill>
                  <a:schemeClr val="tx1">
                    <a:alpha val="99000"/>
                  </a:schemeClr>
                </a:solidFill>
              </a:defRPr>
            </a:lvl4pPr>
            <a:lvl5pPr>
              <a:defRPr>
                <a:solidFill>
                  <a:schemeClr val="tx1">
                    <a:alpha val="99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08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527754" y="396171"/>
            <a:ext cx="11377444" cy="565027"/>
          </a:xfrm>
          <a:prstGeom prst="rect">
            <a:avLst/>
          </a:prstGeom>
        </p:spPr>
        <p:txBody>
          <a:bodyPr lIns="0"/>
          <a:lstStyle>
            <a:lvl1pPr>
              <a:defRPr lang="en-US" sz="4080" b="0" kern="1200" cap="none" spc="-102" baseline="0" dirty="0">
                <a:ln w="3175">
                  <a:noFill/>
                </a:ln>
                <a:solidFill>
                  <a:schemeClr val="tx1">
                    <a:alpha val="99000"/>
                  </a:schemeClr>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7003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_1">
    <p:spTree>
      <p:nvGrpSpPr>
        <p:cNvPr id="1" name=""/>
        <p:cNvGrpSpPr/>
        <p:nvPr/>
      </p:nvGrpSpPr>
      <p:grpSpPr>
        <a:xfrm>
          <a:off x="0" y="0"/>
          <a:ext cx="0" cy="0"/>
          <a:chOff x="0" y="0"/>
          <a:chExt cx="0" cy="0"/>
        </a:xfrm>
      </p:grpSpPr>
      <p:sp>
        <p:nvSpPr>
          <p:cNvPr id="4" name="Rectangle 3"/>
          <p:cNvSpPr/>
          <p:nvPr userDrawn="1"/>
        </p:nvSpPr>
        <p:spPr>
          <a:xfrm>
            <a:off x="0" y="1805670"/>
            <a:ext cx="12436605" cy="51888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04"/>
            <a:endParaRPr lang="en-US" sz="1938">
              <a:solidFill>
                <a:srgbClr val="FFFFFF"/>
              </a:solidFill>
            </a:endParaRPr>
          </a:p>
        </p:txBody>
      </p:sp>
      <p:sp>
        <p:nvSpPr>
          <p:cNvPr id="2" name="Title 1"/>
          <p:cNvSpPr>
            <a:spLocks noGrp="1"/>
          </p:cNvSpPr>
          <p:nvPr>
            <p:ph type="title"/>
          </p:nvPr>
        </p:nvSpPr>
        <p:spPr>
          <a:xfrm>
            <a:off x="309658" y="1878726"/>
            <a:ext cx="6187385" cy="1977592"/>
          </a:xfrm>
          <a:prstGeom prst="rect">
            <a:avLst/>
          </a:prstGeom>
        </p:spPr>
        <p:txBody>
          <a:bodyPr lIns="182880" tIns="182880" rIns="91440" bIns="91440"/>
          <a:lstStyle>
            <a:lvl1pPr>
              <a:defRPr sz="6119">
                <a:solidFill>
                  <a:schemeClr val="bg1">
                    <a:alpha val="99000"/>
                  </a:schemeClr>
                </a:solidFill>
              </a:defRPr>
            </a:lvl1pPr>
          </a:lstStyle>
          <a:p>
            <a:r>
              <a:rPr lang="en-US" dirty="0" smtClean="0"/>
              <a:t>Click to edit Master title style</a:t>
            </a:r>
            <a:endParaRPr lang="en-US" dirty="0"/>
          </a:p>
        </p:txBody>
      </p:sp>
      <p:sp>
        <p:nvSpPr>
          <p:cNvPr id="23" name="Rectangle 22"/>
          <p:cNvSpPr/>
          <p:nvPr userDrawn="1"/>
        </p:nvSpPr>
        <p:spPr>
          <a:xfrm>
            <a:off x="0" y="1"/>
            <a:ext cx="12436605" cy="1797883"/>
          </a:xfrm>
          <a:prstGeom prst="rect">
            <a:avLst/>
          </a:prstGeom>
          <a:gradFill flip="none" rotWithShape="1">
            <a:gsLst>
              <a:gs pos="0">
                <a:srgbClr val="E6E6E6"/>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60" tIns="0" rIns="93260" bIns="93260" rtlCol="0" anchor="b"/>
          <a:lstStyle/>
          <a:p>
            <a:pPr defTabSz="932404"/>
            <a:endParaRPr lang="en-US" sz="2856">
              <a:solidFill>
                <a:srgbClr val="FFFFFF">
                  <a:alpha val="99000"/>
                </a:srgbClr>
              </a:solidFill>
              <a:latin typeface="Segoe UI Light"/>
            </a:endParaRPr>
          </a:p>
        </p:txBody>
      </p:sp>
      <p:sp>
        <p:nvSpPr>
          <p:cNvPr id="12" name="Text Placeholder 23"/>
          <p:cNvSpPr>
            <a:spLocks noGrp="1"/>
          </p:cNvSpPr>
          <p:nvPr>
            <p:ph type="body" sz="quarter" idx="12" hasCustomPrompt="1"/>
          </p:nvPr>
        </p:nvSpPr>
        <p:spPr>
          <a:xfrm>
            <a:off x="447652" y="1233309"/>
            <a:ext cx="6187384" cy="497359"/>
          </a:xfrm>
          <a:prstGeom prst="rect">
            <a:avLst/>
          </a:prstGeom>
        </p:spPr>
        <p:txBody>
          <a:bodyPr/>
          <a:lstStyle>
            <a:lvl1pPr marL="0" indent="0" algn="l" defTabSz="932404" rtl="0" eaLnBrk="1" latinLnBrk="0" hangingPunct="1">
              <a:lnSpc>
                <a:spcPts val="3876"/>
              </a:lnSpc>
              <a:buFontTx/>
              <a:buNone/>
              <a:defRPr lang="en-US" sz="1836" kern="1200" spc="0" smtClean="0">
                <a:ln w="3175">
                  <a:noFill/>
                </a:ln>
                <a:solidFill>
                  <a:schemeClr val="tx1">
                    <a:lumMod val="75000"/>
                    <a:lumOff val="25000"/>
                    <a:alpha val="99000"/>
                  </a:schemeClr>
                </a:solidFill>
                <a:latin typeface="+mn-lt"/>
                <a:ea typeface="+mn-ea"/>
                <a:cs typeface="Arial" charset="0"/>
              </a:defRPr>
            </a:lvl1pPr>
            <a:lvl2pPr marL="0" algn="l" defTabSz="932404" rtl="0" eaLnBrk="1" latinLnBrk="0" hangingPunct="1">
              <a:lnSpc>
                <a:spcPts val="3876"/>
              </a:lnSpc>
              <a:defRPr lang="en-US" sz="1836" kern="1200" smtClean="0">
                <a:ln w="3175">
                  <a:noFill/>
                </a:ln>
                <a:solidFill>
                  <a:srgbClr val="4D2C8D">
                    <a:alpha val="99000"/>
                  </a:srgbClr>
                </a:solidFill>
                <a:latin typeface="+mn-lt"/>
                <a:ea typeface="+mn-ea"/>
                <a:cs typeface="Arial" charset="0"/>
              </a:defRPr>
            </a:lvl2pPr>
            <a:lvl3pPr marL="0" algn="l" defTabSz="932404" rtl="0" eaLnBrk="1" latinLnBrk="0" hangingPunct="1">
              <a:lnSpc>
                <a:spcPts val="3876"/>
              </a:lnSpc>
              <a:defRPr lang="en-US" sz="1836" kern="1200" smtClean="0">
                <a:ln w="3175">
                  <a:noFill/>
                </a:ln>
                <a:solidFill>
                  <a:srgbClr val="4D2C8D">
                    <a:alpha val="99000"/>
                  </a:srgbClr>
                </a:solidFill>
                <a:latin typeface="+mn-lt"/>
                <a:ea typeface="+mn-ea"/>
                <a:cs typeface="Arial" charset="0"/>
              </a:defRPr>
            </a:lvl3pPr>
            <a:lvl4pPr marL="0" algn="l" defTabSz="932404" rtl="0" eaLnBrk="1" latinLnBrk="0" hangingPunct="1">
              <a:lnSpc>
                <a:spcPts val="3876"/>
              </a:lnSpc>
              <a:defRPr lang="en-US" sz="1836" kern="1200" smtClean="0">
                <a:ln w="3175">
                  <a:noFill/>
                </a:ln>
                <a:solidFill>
                  <a:srgbClr val="4D2C8D">
                    <a:alpha val="99000"/>
                  </a:srgbClr>
                </a:solidFill>
                <a:latin typeface="+mn-lt"/>
                <a:ea typeface="+mn-ea"/>
                <a:cs typeface="Arial" charset="0"/>
              </a:defRPr>
            </a:lvl4pPr>
            <a:lvl5pPr marL="0" algn="l" defTabSz="932404" rtl="0" eaLnBrk="1" latinLnBrk="0" hangingPunct="1">
              <a:lnSpc>
                <a:spcPts val="3876"/>
              </a:lnSpc>
              <a:defRPr lang="en-US" sz="1836" kern="1200">
                <a:ln w="3175">
                  <a:noFill/>
                </a:ln>
                <a:solidFill>
                  <a:srgbClr val="4D2C8D">
                    <a:alpha val="99000"/>
                  </a:srgbClr>
                </a:solidFill>
                <a:latin typeface="+mn-lt"/>
                <a:ea typeface="+mn-ea"/>
                <a:cs typeface="Arial" charset="0"/>
              </a:defRPr>
            </a:lvl5pPr>
          </a:lstStyle>
          <a:p>
            <a:pPr lvl="0"/>
            <a:r>
              <a:rPr lang="en-US" dirty="0" smtClean="0"/>
              <a:t>Click to edit master</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94298" y="6661929"/>
            <a:ext cx="686407" cy="208344"/>
          </a:xfrm>
          <a:prstGeom prst="rect">
            <a:avLst/>
          </a:prstGeom>
          <a:noFill/>
          <a:ln>
            <a:noFill/>
          </a:ln>
        </p:spPr>
      </p:pic>
    </p:spTree>
    <p:extLst>
      <p:ext uri="{BB962C8B-B14F-4D97-AF65-F5344CB8AC3E}">
        <p14:creationId xmlns:p14="http://schemas.microsoft.com/office/powerpoint/2010/main" val="398698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_1">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2" y="0"/>
            <a:ext cx="12436474" cy="6994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04"/>
            <a:endParaRPr lang="en-US" sz="1938">
              <a:solidFill>
                <a:srgbClr val="FFFFFF"/>
              </a:solidFill>
            </a:endParaRPr>
          </a:p>
        </p:txBody>
      </p:sp>
      <p:sp>
        <p:nvSpPr>
          <p:cNvPr id="2" name="Title 1"/>
          <p:cNvSpPr>
            <a:spLocks noGrp="1"/>
          </p:cNvSpPr>
          <p:nvPr>
            <p:ph type="title"/>
          </p:nvPr>
        </p:nvSpPr>
        <p:spPr>
          <a:xfrm>
            <a:off x="1888294" y="4547462"/>
            <a:ext cx="8450800" cy="847540"/>
          </a:xfrm>
          <a:prstGeom prst="rect">
            <a:avLst/>
          </a:prstGeom>
        </p:spPr>
        <p:txBody>
          <a:bodyPr anchor="t"/>
          <a:lstStyle>
            <a:lvl1pPr algn="l">
              <a:defRPr sz="4896">
                <a:solidFill>
                  <a:schemeClr val="bg1">
                    <a:alpha val="99000"/>
                  </a:schemeClr>
                </a:solidFill>
              </a:defRPr>
            </a:lvl1pPr>
          </a:lstStyle>
          <a:p>
            <a:r>
              <a:rPr lang="en-US" dirty="0" smtClean="0"/>
              <a:t>Click to edit Master title style</a:t>
            </a:r>
            <a:endParaRPr lang="en-US" dirty="0"/>
          </a:p>
        </p:txBody>
      </p:sp>
      <p:sp>
        <p:nvSpPr>
          <p:cNvPr id="7" name="Rectangle 6"/>
          <p:cNvSpPr/>
          <p:nvPr userDrawn="1"/>
        </p:nvSpPr>
        <p:spPr>
          <a:xfrm>
            <a:off x="0" y="0"/>
            <a:ext cx="1800649" cy="6994525"/>
          </a:xfrm>
          <a:prstGeom prst="rect">
            <a:avLst/>
          </a:prstGeom>
          <a:gradFill flip="none" rotWithShape="1">
            <a:gsLst>
              <a:gs pos="0">
                <a:srgbClr val="E6E6E6"/>
              </a:gs>
              <a:gs pos="100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3260" tIns="0" rIns="93260" bIns="93260" rtlCol="0" anchor="b"/>
          <a:lstStyle/>
          <a:p>
            <a:pPr defTabSz="932404"/>
            <a:endParaRPr lang="en-US" sz="2856">
              <a:solidFill>
                <a:srgbClr val="FFFFFF">
                  <a:alpha val="99000"/>
                </a:srgbClr>
              </a:solidFill>
              <a:latin typeface="Segoe UI Light"/>
            </a:endParaRPr>
          </a:p>
        </p:txBody>
      </p:sp>
      <p:sp>
        <p:nvSpPr>
          <p:cNvPr id="12" name="Title 1"/>
          <p:cNvSpPr txBox="1">
            <a:spLocks/>
          </p:cNvSpPr>
          <p:nvPr userDrawn="1"/>
        </p:nvSpPr>
        <p:spPr>
          <a:xfrm>
            <a:off x="0" y="4547462"/>
            <a:ext cx="1800649" cy="847540"/>
          </a:xfrm>
          <a:prstGeom prst="rect">
            <a:avLst/>
          </a:prstGeom>
        </p:spPr>
        <p:txBody>
          <a:bodyPr anchor="t"/>
          <a:lstStyle>
            <a:lvl1pPr algn="r" defTabSz="914211" rtl="0" eaLnBrk="1" latinLnBrk="0" hangingPunct="1">
              <a:lnSpc>
                <a:spcPct val="90000"/>
              </a:lnSpc>
              <a:spcBef>
                <a:spcPct val="0"/>
              </a:spcBef>
              <a:buNone/>
              <a:defRPr lang="en-US" sz="6000" b="0" kern="1200" cap="none" spc="-100" baseline="0">
                <a:ln w="3175">
                  <a:noFill/>
                </a:ln>
                <a:solidFill>
                  <a:schemeClr val="bg1">
                    <a:alpha val="99000"/>
                  </a:schemeClr>
                </a:solidFill>
                <a:effectLst/>
                <a:latin typeface="+mj-lt"/>
                <a:ea typeface="+mn-ea"/>
                <a:cs typeface="Arial" charset="0"/>
              </a:defRPr>
            </a:lvl1pPr>
          </a:lstStyle>
          <a:p>
            <a:pPr algn="ctr"/>
            <a:r>
              <a:rPr sz="4896" dirty="0" smtClean="0">
                <a:solidFill>
                  <a:srgbClr val="107C10">
                    <a:alpha val="99000"/>
                  </a:srgbClr>
                </a:solidFill>
              </a:rPr>
              <a:t>Demo</a:t>
            </a:r>
            <a:endParaRPr sz="5507" dirty="0">
              <a:solidFill>
                <a:srgbClr val="107C10">
                  <a:alpha val="99000"/>
                </a:srgbClr>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94298" y="6661929"/>
            <a:ext cx="686407" cy="208344"/>
          </a:xfrm>
          <a:prstGeom prst="rect">
            <a:avLst/>
          </a:prstGeom>
          <a:noFill/>
          <a:ln>
            <a:noFill/>
          </a:ln>
        </p:spPr>
      </p:pic>
    </p:spTree>
    <p:extLst>
      <p:ext uri="{BB962C8B-B14F-4D97-AF65-F5344CB8AC3E}">
        <p14:creationId xmlns:p14="http://schemas.microsoft.com/office/powerpoint/2010/main" val="168919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_To_A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0543" y="396171"/>
            <a:ext cx="6684655" cy="565027"/>
          </a:xfrm>
          <a:prstGeom prst="rect">
            <a:avLst/>
          </a:prstGeom>
        </p:spPr>
        <p:txBody>
          <a:bodyPr lIns="0"/>
          <a:lstStyle>
            <a:lvl1pPr>
              <a:defRPr lang="en-US" sz="4080" b="0" kern="1200" cap="none" spc="-102" baseline="0" dirty="0">
                <a:ln w="3175">
                  <a:noFill/>
                </a:ln>
                <a:solidFill>
                  <a:schemeClr val="tx1">
                    <a:alpha val="99000"/>
                  </a:schemeClr>
                </a:solidFill>
                <a:effectLst/>
                <a:latin typeface="+mj-lt"/>
                <a:ea typeface="+mn-ea"/>
                <a:cs typeface="Arial" charset="0"/>
              </a:defRPr>
            </a:lvl1pPr>
          </a:lstStyle>
          <a:p>
            <a:r>
              <a:rPr lang="en-US" dirty="0" smtClean="0"/>
              <a:t>Call To Action</a:t>
            </a:r>
            <a:endParaRPr lang="en-US" dirty="0"/>
          </a:p>
        </p:txBody>
      </p:sp>
      <p:sp>
        <p:nvSpPr>
          <p:cNvPr id="8" name="Text Placeholder 7"/>
          <p:cNvSpPr>
            <a:spLocks noGrp="1"/>
          </p:cNvSpPr>
          <p:nvPr>
            <p:ph type="body" sz="quarter" idx="10"/>
          </p:nvPr>
        </p:nvSpPr>
        <p:spPr>
          <a:xfrm>
            <a:off x="5222757" y="1212385"/>
            <a:ext cx="6682049" cy="5129318"/>
          </a:xfrm>
          <a:prstGeom prst="rect">
            <a:avLst/>
          </a:prstGeom>
        </p:spPr>
        <p:txBody>
          <a:bodyPr lIns="0" rIns="0"/>
          <a:lstStyle>
            <a:lvl1pPr>
              <a:defRPr spc="0">
                <a:solidFill>
                  <a:schemeClr val="tx1">
                    <a:alpha val="99000"/>
                  </a:schemeClr>
                </a:solidFill>
              </a:defRPr>
            </a:lvl1pPr>
            <a:lvl2pPr>
              <a:defRPr>
                <a:solidFill>
                  <a:schemeClr val="tx1">
                    <a:alpha val="99000"/>
                  </a:schemeClr>
                </a:solidFill>
              </a:defRPr>
            </a:lvl2pPr>
            <a:lvl3pPr>
              <a:defRPr>
                <a:solidFill>
                  <a:schemeClr val="tx1">
                    <a:alpha val="99000"/>
                  </a:schemeClr>
                </a:solidFill>
              </a:defRPr>
            </a:lvl3pPr>
            <a:lvl4pPr>
              <a:defRPr>
                <a:solidFill>
                  <a:schemeClr val="tx1">
                    <a:alpha val="99000"/>
                  </a:schemeClr>
                </a:solidFill>
              </a:defRPr>
            </a:lvl4pPr>
            <a:lvl5pPr>
              <a:defRPr>
                <a:solidFill>
                  <a:schemeClr val="tx1">
                    <a:alpha val="99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bwMode="auto">
          <a:xfrm>
            <a:off x="0" y="0"/>
            <a:ext cx="5092508" cy="6994525"/>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18633" b="18950"/>
          <a:stretch/>
        </p:blipFill>
        <p:spPr>
          <a:xfrm>
            <a:off x="0" y="396172"/>
            <a:ext cx="5092508" cy="5906674"/>
          </a:xfrm>
          <a:prstGeom prst="rect">
            <a:avLst/>
          </a:prstGeom>
          <a:noFill/>
        </p:spPr>
      </p:pic>
    </p:spTree>
    <p:extLst>
      <p:ext uri="{BB962C8B-B14F-4D97-AF65-F5344CB8AC3E}">
        <p14:creationId xmlns:p14="http://schemas.microsoft.com/office/powerpoint/2010/main" val="267514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peaker_notes">
    <p:bg>
      <p:bgRef idx="1001">
        <a:schemeClr val="bg1"/>
      </p:bgRef>
    </p:bg>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bwMode="white">
          <a:xfrm>
            <a:off x="274639" y="1212850"/>
            <a:ext cx="11887200" cy="2492395"/>
          </a:xfrm>
          <a:prstGeom prst="rect">
            <a:avLst/>
          </a:prstGeom>
        </p:spPr>
        <p:txBody>
          <a:bodyPr/>
          <a:lstStyle>
            <a:lvl1pPr marL="296294" indent="-296294">
              <a:buClr>
                <a:schemeClr val="tx1"/>
              </a:buClr>
              <a:buSzPct val="90000"/>
              <a:buFont typeface="Arial" pitchFamily="34" charset="0"/>
              <a:buChar char="•"/>
              <a:defRPr sz="3672">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82873" indent="-286580">
              <a:buClr>
                <a:schemeClr val="tx1"/>
              </a:buClr>
              <a:buSzPct val="90000"/>
              <a:buFont typeface="Arial" pitchFamily="34" charset="0"/>
              <a:buChar char="•"/>
              <a:defRPr sz="3264">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79167" indent="-296294">
              <a:buClr>
                <a:schemeClr val="tx1"/>
              </a:buClr>
              <a:buSzPct val="90000"/>
              <a:buFont typeface="Arial" pitchFamily="34" charset="0"/>
              <a:buChar char="•"/>
              <a:defRPr sz="2856">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112316" indent="-233149">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45465" indent="-233149">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7"/>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74"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5" name="Title 2"/>
          <p:cNvSpPr>
            <a:spLocks noGrp="1"/>
          </p:cNvSpPr>
          <p:nvPr>
            <p:ph type="title"/>
          </p:nvPr>
        </p:nvSpPr>
        <p:spPr bwMode="white">
          <a:xfrm>
            <a:off x="274321" y="296899"/>
            <a:ext cx="11889564" cy="917575"/>
          </a:xfrm>
        </p:spPr>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02500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_Image">
    <p:spTree>
      <p:nvGrpSpPr>
        <p:cNvPr id="1" name=""/>
        <p:cNvGrpSpPr/>
        <p:nvPr/>
      </p:nvGrpSpPr>
      <p:grpSpPr>
        <a:xfrm>
          <a:off x="0" y="0"/>
          <a:ext cx="0" cy="0"/>
          <a:chOff x="0" y="0"/>
          <a:chExt cx="0" cy="0"/>
        </a:xfrm>
      </p:grpSpPr>
      <p:sp>
        <p:nvSpPr>
          <p:cNvPr id="3" name="Picture Placeholder 20"/>
          <p:cNvSpPr>
            <a:spLocks noGrp="1"/>
          </p:cNvSpPr>
          <p:nvPr>
            <p:ph type="pic" sz="quarter" idx="11"/>
          </p:nvPr>
        </p:nvSpPr>
        <p:spPr>
          <a:xfrm>
            <a:off x="2" y="1"/>
            <a:ext cx="12436474" cy="6994525"/>
          </a:xfrm>
          <a:prstGeom prst="rect">
            <a:avLst/>
          </a:prstGeom>
        </p:spPr>
        <p:txBody>
          <a:bodyPr vert="horz" lIns="0" tIns="0" rIns="0" bIns="0" rtlCol="0">
            <a:noAutofit/>
          </a:bodyPr>
          <a:lstStyle>
            <a:lvl1pPr>
              <a:defRPr lang="en-US" sz="2448">
                <a:solidFill>
                  <a:schemeClr val="accent2">
                    <a:alpha val="99000"/>
                  </a:schemeClr>
                </a:solidFill>
              </a:defRPr>
            </a:lvl1pPr>
          </a:lstStyle>
          <a:p>
            <a:pPr lvl="0"/>
            <a:endParaRPr lang="en-US" dirty="0"/>
          </a:p>
        </p:txBody>
      </p:sp>
    </p:spTree>
    <p:extLst>
      <p:ext uri="{BB962C8B-B14F-4D97-AF65-F5344CB8AC3E}">
        <p14:creationId xmlns:p14="http://schemas.microsoft.com/office/powerpoint/2010/main" val="218860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500710093"/>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FIDENTIAL">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94298" y="6661929"/>
            <a:ext cx="686407" cy="208344"/>
          </a:xfrm>
          <a:prstGeom prst="rect">
            <a:avLst/>
          </a:prstGeom>
          <a:noFill/>
          <a:ln>
            <a:noFill/>
          </a:ln>
        </p:spPr>
      </p:pic>
      <p:grpSp>
        <p:nvGrpSpPr>
          <p:cNvPr id="27" name="Group 26"/>
          <p:cNvGrpSpPr/>
          <p:nvPr userDrawn="1"/>
        </p:nvGrpSpPr>
        <p:grpSpPr>
          <a:xfrm>
            <a:off x="3679669" y="2508887"/>
            <a:ext cx="5077139" cy="1976752"/>
            <a:chOff x="3627908" y="1950995"/>
            <a:chExt cx="4976037" cy="1938168"/>
          </a:xfrm>
        </p:grpSpPr>
        <p:sp>
          <p:nvSpPr>
            <p:cNvPr id="8" name="Title 1"/>
            <p:cNvSpPr txBox="1">
              <a:spLocks/>
            </p:cNvSpPr>
            <p:nvPr userDrawn="1"/>
          </p:nvSpPr>
          <p:spPr>
            <a:xfrm>
              <a:off x="3676650" y="1950995"/>
              <a:ext cx="4835524" cy="777240"/>
            </a:xfrm>
            <a:prstGeom prst="rect">
              <a:avLst/>
            </a:prstGeom>
            <a:ln w="19050">
              <a:solidFill>
                <a:schemeClr val="bg1"/>
              </a:solidFill>
            </a:ln>
          </p:spPr>
          <p:txBody>
            <a:bodyPr tIns="73152" anchor="ctr"/>
            <a:lstStyle>
              <a:lvl1pPr algn="ctr" defTabSz="914211" rtl="0" eaLnBrk="1" latinLnBrk="0" hangingPunct="1">
                <a:lnSpc>
                  <a:spcPct val="90000"/>
                </a:lnSpc>
                <a:spcBef>
                  <a:spcPct val="0"/>
                </a:spcBef>
                <a:buNone/>
                <a:defRPr lang="en-US" sz="4800" b="1" kern="0" cap="none" spc="100" baseline="0">
                  <a:ln w="3175">
                    <a:noFill/>
                  </a:ln>
                  <a:solidFill>
                    <a:schemeClr val="bg1">
                      <a:alpha val="99000"/>
                    </a:schemeClr>
                  </a:solidFill>
                  <a:effectLst/>
                  <a:latin typeface="+mj-lt"/>
                  <a:ea typeface="+mn-ea"/>
                  <a:cs typeface="Arial" charset="0"/>
                </a:defRPr>
              </a:lvl1pPr>
            </a:lstStyle>
            <a:p>
              <a:r>
                <a:rPr sz="4896" dirty="0" smtClean="0">
                  <a:solidFill>
                    <a:srgbClr val="FFFFFF">
                      <a:alpha val="99000"/>
                    </a:srgbClr>
                  </a:solidFill>
                </a:rPr>
                <a:t>CONFIDENTIAL</a:t>
              </a:r>
              <a:endParaRPr sz="4896" dirty="0">
                <a:solidFill>
                  <a:srgbClr val="FFFFFF">
                    <a:alpha val="99000"/>
                  </a:srgbClr>
                </a:solidFill>
              </a:endParaRPr>
            </a:p>
          </p:txBody>
        </p:sp>
        <p:grpSp>
          <p:nvGrpSpPr>
            <p:cNvPr id="26" name="Group 25"/>
            <p:cNvGrpSpPr/>
            <p:nvPr userDrawn="1"/>
          </p:nvGrpSpPr>
          <p:grpSpPr>
            <a:xfrm>
              <a:off x="3627908" y="3023839"/>
              <a:ext cx="4976037" cy="865324"/>
              <a:chOff x="3627908" y="3023839"/>
              <a:chExt cx="4976037" cy="865324"/>
            </a:xfrm>
          </p:grpSpPr>
          <p:grpSp>
            <p:nvGrpSpPr>
              <p:cNvPr id="25" name="Group 24"/>
              <p:cNvGrpSpPr/>
              <p:nvPr userDrawn="1"/>
            </p:nvGrpSpPr>
            <p:grpSpPr>
              <a:xfrm>
                <a:off x="3627908" y="3023839"/>
                <a:ext cx="957650" cy="862973"/>
                <a:chOff x="3374082" y="3032384"/>
                <a:chExt cx="957650" cy="862973"/>
              </a:xfrm>
            </p:grpSpPr>
            <p:pic>
              <p:nvPicPr>
                <p:cNvPr id="6" name="Picture 5"/>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47844" y="3160912"/>
                  <a:ext cx="646826" cy="525563"/>
                </a:xfrm>
                <a:prstGeom prst="rect">
                  <a:avLst/>
                </a:prstGeom>
              </p:spPr>
            </p:pic>
            <p:cxnSp>
              <p:nvCxnSpPr>
                <p:cNvPr id="3" name="Straight Connector 2"/>
                <p:cNvCxnSpPr/>
                <p:nvPr userDrawn="1"/>
              </p:nvCxnSpPr>
              <p:spPr>
                <a:xfrm flipV="1">
                  <a:off x="3374082" y="3032384"/>
                  <a:ext cx="957650" cy="862973"/>
                </a:xfrm>
                <a:prstGeom prst="line">
                  <a:avLst/>
                </a:prstGeom>
                <a:ln w="76200">
                  <a:solidFill>
                    <a:schemeClr val="bg1">
                      <a:alpha val="88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4927184" y="3026190"/>
                <a:ext cx="957650" cy="862973"/>
                <a:chOff x="4750449" y="3026190"/>
                <a:chExt cx="957650" cy="862973"/>
              </a:xfrm>
            </p:grpSpPr>
            <p:pic>
              <p:nvPicPr>
                <p:cNvPr id="10" name="Picture 9"/>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891997" y="3168759"/>
                  <a:ext cx="755242" cy="533878"/>
                </a:xfrm>
                <a:prstGeom prst="rect">
                  <a:avLst/>
                </a:prstGeom>
              </p:spPr>
            </p:pic>
            <p:cxnSp>
              <p:nvCxnSpPr>
                <p:cNvPr id="19" name="Straight Connector 18"/>
                <p:cNvCxnSpPr/>
                <p:nvPr userDrawn="1"/>
              </p:nvCxnSpPr>
              <p:spPr>
                <a:xfrm flipV="1">
                  <a:off x="4750449" y="3026190"/>
                  <a:ext cx="957650" cy="862973"/>
                </a:xfrm>
                <a:prstGeom prst="line">
                  <a:avLst/>
                </a:prstGeom>
                <a:ln w="76200">
                  <a:solidFill>
                    <a:schemeClr val="bg1">
                      <a:alpha val="88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userDrawn="1"/>
            </p:nvGrpSpPr>
            <p:grpSpPr>
              <a:xfrm>
                <a:off x="6226460" y="3026190"/>
                <a:ext cx="1078208" cy="862973"/>
                <a:chOff x="6272850" y="3026190"/>
                <a:chExt cx="1078208" cy="862973"/>
              </a:xfrm>
            </p:grpSpPr>
            <p:pic>
              <p:nvPicPr>
                <p:cNvPr id="13" name="Picture 12"/>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272850" y="3101754"/>
                  <a:ext cx="1078208" cy="666908"/>
                </a:xfrm>
                <a:prstGeom prst="rect">
                  <a:avLst/>
                </a:prstGeom>
              </p:spPr>
            </p:pic>
            <p:cxnSp>
              <p:nvCxnSpPr>
                <p:cNvPr id="20" name="Straight Connector 19"/>
                <p:cNvCxnSpPr/>
                <p:nvPr userDrawn="1"/>
              </p:nvCxnSpPr>
              <p:spPr>
                <a:xfrm flipV="1">
                  <a:off x="6301571" y="3026190"/>
                  <a:ext cx="957650" cy="862973"/>
                </a:xfrm>
                <a:prstGeom prst="line">
                  <a:avLst/>
                </a:prstGeom>
                <a:ln w="76200">
                  <a:solidFill>
                    <a:schemeClr val="bg1">
                      <a:alpha val="88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7646295" y="3023839"/>
                <a:ext cx="957650" cy="865324"/>
                <a:chOff x="7827663" y="3023839"/>
                <a:chExt cx="957650" cy="865324"/>
              </a:xfrm>
            </p:grpSpPr>
            <p:pic>
              <p:nvPicPr>
                <p:cNvPr id="16" name="Picture 15"/>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125034" y="3023839"/>
                  <a:ext cx="362909" cy="743232"/>
                </a:xfrm>
                <a:prstGeom prst="rect">
                  <a:avLst/>
                </a:prstGeom>
              </p:spPr>
            </p:pic>
            <p:cxnSp>
              <p:nvCxnSpPr>
                <p:cNvPr id="21" name="Straight Connector 20"/>
                <p:cNvCxnSpPr/>
                <p:nvPr userDrawn="1"/>
              </p:nvCxnSpPr>
              <p:spPr>
                <a:xfrm flipV="1">
                  <a:off x="7827663" y="3026190"/>
                  <a:ext cx="957650" cy="862973"/>
                </a:xfrm>
                <a:prstGeom prst="line">
                  <a:avLst/>
                </a:prstGeom>
                <a:ln w="76200">
                  <a:solidFill>
                    <a:schemeClr val="bg1">
                      <a:alpha val="88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46759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st_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 y="2"/>
            <a:ext cx="12436475" cy="34793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938"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gray">
          <a:xfrm>
            <a:off x="458332" y="388337"/>
            <a:ext cx="1136720" cy="332660"/>
          </a:xfrm>
          <a:prstGeom prst="rect">
            <a:avLst/>
          </a:prstGeom>
        </p:spPr>
      </p:pic>
      <p:sp>
        <p:nvSpPr>
          <p:cNvPr id="7" name="Text Box 3"/>
          <p:cNvSpPr txBox="1">
            <a:spLocks noChangeArrowheads="1"/>
          </p:cNvSpPr>
          <p:nvPr userDrawn="1"/>
        </p:nvSpPr>
        <p:spPr bwMode="blackWhite">
          <a:xfrm>
            <a:off x="273052" y="6079034"/>
            <a:ext cx="10974388" cy="637617"/>
          </a:xfrm>
          <a:prstGeom prst="rect">
            <a:avLst/>
          </a:prstGeom>
          <a:noFill/>
          <a:ln w="12700">
            <a:noFill/>
            <a:miter lim="800000"/>
            <a:headEnd type="none" w="sm" len="sm"/>
            <a:tailEnd type="none" w="sm" len="sm"/>
          </a:ln>
          <a:effectLst/>
        </p:spPr>
        <p:txBody>
          <a:bodyPr vert="horz" wrap="square" lIns="186521" tIns="149217" rIns="186521" bIns="149217" numCol="1" anchor="t" anchorCtr="0" compatLnSpc="1">
            <a:prstTxWarp prst="textNoShape">
              <a:avLst/>
            </a:prstTxWarp>
            <a:spAutoFit/>
          </a:bodyPr>
          <a:lstStyle/>
          <a:p>
            <a:pPr defTabSz="950843" eaLnBrk="0" hangingPunct="0"/>
            <a:r>
              <a:rPr lang="en-US" sz="714" dirty="0">
                <a:gradFill>
                  <a:gsLst>
                    <a:gs pos="0">
                      <a:srgbClr val="202020"/>
                    </a:gs>
                    <a:gs pos="100000">
                      <a:srgbClr val="202020"/>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50843" eaLnBrk="0" hangingPunct="0"/>
            <a:r>
              <a:rPr lang="en-US" sz="714" dirty="0">
                <a:gradFill>
                  <a:gsLst>
                    <a:gs pos="0">
                      <a:srgbClr val="202020"/>
                    </a:gs>
                    <a:gs pos="100000">
                      <a:srgbClr val="20202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grpSp>
        <p:nvGrpSpPr>
          <p:cNvPr id="6" name="Group 5"/>
          <p:cNvGrpSpPr/>
          <p:nvPr userDrawn="1"/>
        </p:nvGrpSpPr>
        <p:grpSpPr>
          <a:xfrm>
            <a:off x="7009871" y="3998510"/>
            <a:ext cx="5279247" cy="1298255"/>
            <a:chOff x="6455503" y="725491"/>
            <a:chExt cx="5174120" cy="1272915"/>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5503" y="725491"/>
              <a:ext cx="3158065" cy="1116187"/>
            </a:xfrm>
            <a:prstGeom prst="rect">
              <a:avLst/>
            </a:prstGeom>
          </p:spPr>
        </p:pic>
        <p:sp>
          <p:nvSpPr>
            <p:cNvPr id="10" name="TextBox 9"/>
            <p:cNvSpPr txBox="1"/>
            <p:nvPr userDrawn="1"/>
          </p:nvSpPr>
          <p:spPr>
            <a:xfrm>
              <a:off x="6774287" y="1558927"/>
              <a:ext cx="4855336" cy="439479"/>
            </a:xfrm>
            <a:prstGeom prst="rect">
              <a:avLst/>
            </a:prstGeom>
            <a:noFill/>
          </p:spPr>
          <p:txBody>
            <a:bodyPr wrap="square" lIns="0" tIns="0" rIns="0" bIns="0" rtlCol="0">
              <a:spAutoFit/>
            </a:bodyPr>
            <a:lstStyle/>
            <a:p>
              <a:pPr defTabSz="932404"/>
              <a:r>
                <a:rPr lang="en-US" sz="2856" dirty="0">
                  <a:gradFill>
                    <a:gsLst>
                      <a:gs pos="2917">
                        <a:srgbClr val="202020"/>
                      </a:gs>
                      <a:gs pos="30000">
                        <a:srgbClr val="202020"/>
                      </a:gs>
                    </a:gsLst>
                    <a:lin ang="5400000" scaled="0"/>
                  </a:gradFill>
                </a:rPr>
                <a:t>Media Applications Summit</a:t>
              </a:r>
            </a:p>
          </p:txBody>
        </p:sp>
      </p:grpSp>
    </p:spTree>
    <p:extLst>
      <p:ext uri="{BB962C8B-B14F-4D97-AF65-F5344CB8AC3E}">
        <p14:creationId xmlns:p14="http://schemas.microsoft.com/office/powerpoint/2010/main" val="39405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755" y="396171"/>
            <a:ext cx="11377444" cy="565027"/>
          </a:xfrm>
          <a:prstGeom prst="rect">
            <a:avLst/>
          </a:prstGeom>
        </p:spPr>
        <p:txBody>
          <a:bodyPr lIns="0"/>
          <a:lstStyle>
            <a:lvl1pPr>
              <a:defRPr lang="en-US" sz="4079" b="0" kern="1200" cap="none" spc="-102" baseline="0" dirty="0">
                <a:ln w="3175">
                  <a:noFill/>
                </a:ln>
                <a:solidFill>
                  <a:schemeClr val="tx2">
                    <a:alpha val="99000"/>
                  </a:schemeClr>
                </a:solidFill>
                <a:effectLst/>
                <a:latin typeface="+mj-lt"/>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226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_White">
    <p:spTree>
      <p:nvGrpSpPr>
        <p:cNvPr id="1" name=""/>
        <p:cNvGrpSpPr/>
        <p:nvPr/>
      </p:nvGrpSpPr>
      <p:grpSpPr>
        <a:xfrm>
          <a:off x="0" y="0"/>
          <a:ext cx="0" cy="0"/>
          <a:chOff x="0" y="0"/>
          <a:chExt cx="0" cy="0"/>
        </a:xfrm>
      </p:grpSpPr>
      <p:sp>
        <p:nvSpPr>
          <p:cNvPr id="2" name="Title 1"/>
          <p:cNvSpPr>
            <a:spLocks noGrp="1"/>
          </p:cNvSpPr>
          <p:nvPr>
            <p:ph type="title"/>
          </p:nvPr>
        </p:nvSpPr>
        <p:spPr>
          <a:xfrm>
            <a:off x="527754" y="396171"/>
            <a:ext cx="11377444" cy="565027"/>
          </a:xfrm>
          <a:prstGeom prst="rect">
            <a:avLst/>
          </a:prstGeom>
        </p:spPr>
        <p:txBody>
          <a:bodyPr lIns="0"/>
          <a:lstStyle>
            <a:lvl1pPr>
              <a:defRPr lang="en-US" sz="4080" b="0" kern="1200" cap="none" spc="-102" baseline="0" dirty="0">
                <a:ln w="3175">
                  <a:noFill/>
                </a:ln>
                <a:solidFill>
                  <a:schemeClr val="accent4">
                    <a:lumMod val="50000"/>
                    <a:alpha val="99000"/>
                  </a:schemeClr>
                </a:solidFill>
                <a:effectLst/>
                <a:latin typeface="+mj-lt"/>
                <a:ea typeface="+mn-ea"/>
                <a:cs typeface="Arial" charset="0"/>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531799" y="1212385"/>
            <a:ext cx="11373008" cy="5129318"/>
          </a:xfrm>
          <a:prstGeom prst="rect">
            <a:avLst/>
          </a:prstGeom>
        </p:spPr>
        <p:txBody>
          <a:bodyPr lIns="0" rIns="0"/>
          <a:lstStyle>
            <a:lvl1pPr>
              <a:defRPr spc="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5970189" y="6675879"/>
            <a:ext cx="490664" cy="144069"/>
          </a:xfrm>
          <a:prstGeom prst="rect">
            <a:avLst/>
          </a:prstGeom>
          <a:noFill/>
        </p:spPr>
        <p:txBody>
          <a:bodyPr wrap="square" lIns="0" tIns="0" rIns="0" bIns="0" rtlCol="0">
            <a:spAutoFit/>
          </a:bodyPr>
          <a:lstStyle/>
          <a:p>
            <a:pPr algn="ctr" defTabSz="932404"/>
            <a:fld id="{D1FDF147-A34E-4605-92D6-A58348E56B3A}" type="slidenum">
              <a:rPr lang="en-US" sz="918">
                <a:solidFill>
                  <a:srgbClr val="FFFFFF">
                    <a:alpha val="99000"/>
                  </a:srgbClr>
                </a:solidFill>
              </a:rPr>
              <a:pPr algn="ctr" defTabSz="932404"/>
              <a:t>‹#›</a:t>
            </a:fld>
            <a:endParaRPr lang="en-US" sz="918" dirty="0" err="1">
              <a:solidFill>
                <a:srgbClr val="FFFFFF">
                  <a:alpha val="99000"/>
                </a:srgbClr>
              </a:solidFill>
            </a:endParaRPr>
          </a:p>
        </p:txBody>
      </p:sp>
    </p:spTree>
    <p:extLst>
      <p:ext uri="{BB962C8B-B14F-4D97-AF65-F5344CB8AC3E}">
        <p14:creationId xmlns:p14="http://schemas.microsoft.com/office/powerpoint/2010/main" val="311189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Content with ScreenShot Right">
    <p:spTree>
      <p:nvGrpSpPr>
        <p:cNvPr id="1" name=""/>
        <p:cNvGrpSpPr/>
        <p:nvPr/>
      </p:nvGrpSpPr>
      <p:grpSpPr>
        <a:xfrm>
          <a:off x="0" y="0"/>
          <a:ext cx="0" cy="0"/>
          <a:chOff x="0" y="0"/>
          <a:chExt cx="0" cy="0"/>
        </a:xfrm>
      </p:grpSpPr>
      <p:sp>
        <p:nvSpPr>
          <p:cNvPr id="2" name="Title 1"/>
          <p:cNvSpPr>
            <a:spLocks noGrp="1"/>
          </p:cNvSpPr>
          <p:nvPr>
            <p:ph type="title"/>
          </p:nvPr>
        </p:nvSpPr>
        <p:spPr>
          <a:xfrm>
            <a:off x="5973640" y="396171"/>
            <a:ext cx="6165882" cy="565027"/>
          </a:xfrm>
          <a:prstGeom prst="rect">
            <a:avLst/>
          </a:prstGeom>
        </p:spPr>
        <p:txBody>
          <a:bodyPr lIns="0"/>
          <a:lstStyle>
            <a:lvl1pPr>
              <a:defRPr lang="en-US" sz="4079" b="0" kern="1200" cap="none" spc="-102" baseline="0" dirty="0">
                <a:ln w="3175">
                  <a:noFill/>
                </a:ln>
                <a:solidFill>
                  <a:schemeClr val="tx2">
                    <a:alpha val="99000"/>
                  </a:schemeClr>
                </a:solidFill>
                <a:effectLst/>
                <a:latin typeface="+mj-lt"/>
                <a:ea typeface="+mn-ea"/>
                <a:cs typeface="Arial" charset="0"/>
              </a:defRPr>
            </a:lvl1pPr>
          </a:lstStyle>
          <a:p>
            <a:r>
              <a:rPr lang="en-US" smtClean="0"/>
              <a:t>Click to edit Master title style</a:t>
            </a:r>
            <a:endParaRPr lang="en-US" dirty="0"/>
          </a:p>
        </p:txBody>
      </p:sp>
      <p:sp>
        <p:nvSpPr>
          <p:cNvPr id="11" name="Rectangle 10"/>
          <p:cNvSpPr/>
          <p:nvPr/>
        </p:nvSpPr>
        <p:spPr>
          <a:xfrm rot="10800000" flipV="1">
            <a:off x="5597742" y="6519679"/>
            <a:ext cx="6838733" cy="474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04"/>
            <a:endParaRPr lang="en-US" sz="1835" dirty="0">
              <a:solidFill>
                <a:srgbClr val="FFFFFF"/>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44932" y="6620311"/>
            <a:ext cx="746448" cy="273587"/>
          </a:xfrm>
          <a:prstGeom prst="rect">
            <a:avLst/>
          </a:prstGeom>
          <a:noFill/>
          <a:ln>
            <a:noFill/>
          </a:ln>
        </p:spPr>
      </p:pic>
      <p:sp>
        <p:nvSpPr>
          <p:cNvPr id="6" name="Text Placeholder 7"/>
          <p:cNvSpPr>
            <a:spLocks noGrp="1"/>
          </p:cNvSpPr>
          <p:nvPr>
            <p:ph type="body" sz="quarter" idx="10"/>
          </p:nvPr>
        </p:nvSpPr>
        <p:spPr>
          <a:xfrm>
            <a:off x="5977685" y="1212385"/>
            <a:ext cx="6161838" cy="5129318"/>
          </a:xfrm>
          <a:prstGeom prst="rect">
            <a:avLst/>
          </a:prstGeom>
        </p:spPr>
        <p:txBody>
          <a:bodyPr lIns="0" rIns="0"/>
          <a:lstStyle>
            <a:lvl1pPr marL="349619" indent="-349619">
              <a:spcBef>
                <a:spcPts val="918"/>
              </a:spcBef>
              <a:spcAft>
                <a:spcPts val="612"/>
              </a:spcAft>
              <a:buFont typeface="Arial" panose="020B0604020202020204" pitchFamily="34" charset="0"/>
              <a:buChar char="•"/>
              <a:defRPr spc="0">
                <a:solidFill>
                  <a:srgbClr val="007236"/>
                </a:solidFill>
                <a:latin typeface="+mj-lt"/>
              </a:defRPr>
            </a:lvl1pPr>
            <a:lvl2pPr>
              <a:spcAft>
                <a:spcPts val="612"/>
              </a:spcAft>
              <a:defRPr>
                <a:solidFill>
                  <a:schemeClr val="tx2">
                    <a:alpha val="99000"/>
                  </a:schemeClr>
                </a:solidFill>
              </a:defRPr>
            </a:lvl2pPr>
            <a:lvl3pPr>
              <a:spcAft>
                <a:spcPts val="612"/>
              </a:spcAft>
              <a:defRPr>
                <a:solidFill>
                  <a:schemeClr val="tx2">
                    <a:alpha val="99000"/>
                  </a:schemeClr>
                </a:solidFill>
              </a:defRPr>
            </a:lvl3pPr>
            <a:lvl4pPr>
              <a:spcAft>
                <a:spcPts val="612"/>
              </a:spcAft>
              <a:defRPr>
                <a:solidFill>
                  <a:schemeClr val="tx2">
                    <a:alpha val="99000"/>
                  </a:schemeClr>
                </a:solidFill>
              </a:defRPr>
            </a:lvl4pPr>
            <a:lvl5pPr>
              <a:spcAft>
                <a:spcPts val="612"/>
              </a:spcAft>
              <a:defRPr>
                <a:solidFill>
                  <a:schemeClr val="tx2">
                    <a:alpha val="99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352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755" y="396171"/>
            <a:ext cx="11375536" cy="565027"/>
          </a:xfrm>
          <a:prstGeom prst="rect">
            <a:avLst/>
          </a:prstGeom>
        </p:spPr>
        <p:txBody>
          <a:bodyPr lIns="0"/>
          <a:lstStyle>
            <a:lvl1pPr>
              <a:defRPr lang="en-US" sz="4079" b="0" kern="1200" cap="none" spc="-102" baseline="0" dirty="0">
                <a:ln w="3175">
                  <a:noFill/>
                </a:ln>
                <a:solidFill>
                  <a:schemeClr val="tx2">
                    <a:alpha val="99000"/>
                  </a:schemeClr>
                </a:solidFill>
                <a:effectLst/>
                <a:latin typeface="+mj-lt"/>
                <a:ea typeface="+mn-ea"/>
                <a:cs typeface="Arial" charset="0"/>
              </a:defRPr>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531799" y="1212385"/>
            <a:ext cx="11373008" cy="5129318"/>
          </a:xfrm>
          <a:prstGeom prst="rect">
            <a:avLst/>
          </a:prstGeom>
        </p:spPr>
        <p:txBody>
          <a:bodyPr lIns="0" rIns="0"/>
          <a:lstStyle>
            <a:lvl1pPr marL="349619" indent="-349619">
              <a:spcBef>
                <a:spcPts val="918"/>
              </a:spcBef>
              <a:spcAft>
                <a:spcPts val="612"/>
              </a:spcAft>
              <a:buFont typeface="Arial" panose="020B0604020202020204" pitchFamily="34" charset="0"/>
              <a:buChar char="•"/>
              <a:defRPr spc="0">
                <a:solidFill>
                  <a:srgbClr val="007236"/>
                </a:solidFill>
                <a:latin typeface="+mj-lt"/>
              </a:defRPr>
            </a:lvl1pPr>
            <a:lvl2pPr>
              <a:spcAft>
                <a:spcPts val="612"/>
              </a:spcAft>
              <a:defRPr>
                <a:solidFill>
                  <a:schemeClr val="tx2">
                    <a:alpha val="99000"/>
                  </a:schemeClr>
                </a:solidFill>
              </a:defRPr>
            </a:lvl2pPr>
            <a:lvl3pPr>
              <a:spcAft>
                <a:spcPts val="612"/>
              </a:spcAft>
              <a:defRPr>
                <a:solidFill>
                  <a:schemeClr val="tx2">
                    <a:alpha val="99000"/>
                  </a:schemeClr>
                </a:solidFill>
              </a:defRPr>
            </a:lvl3pPr>
            <a:lvl4pPr>
              <a:spcAft>
                <a:spcPts val="612"/>
              </a:spcAft>
              <a:defRPr>
                <a:solidFill>
                  <a:schemeClr val="tx2">
                    <a:alpha val="99000"/>
                  </a:schemeClr>
                </a:solidFill>
              </a:defRPr>
            </a:lvl4pPr>
            <a:lvl5pPr>
              <a:spcAft>
                <a:spcPts val="612"/>
              </a:spcAft>
              <a:defRPr>
                <a:solidFill>
                  <a:schemeClr val="tx2">
                    <a:alpha val="99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697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53567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617888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768367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412114422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88772596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1177658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69238040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1136634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181748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3623426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573531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94907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6784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4836391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05685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619648130"/>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527753" y="620474"/>
            <a:ext cx="11377443" cy="565027"/>
          </a:xfrm>
          <a:prstGeom prst="rect">
            <a:avLst/>
          </a:prstGeom>
        </p:spPr>
        <p:txBody>
          <a:bodyPr lIns="0"/>
          <a:lstStyle>
            <a:lvl1pPr>
              <a:defRPr lang="en-US" sz="4896" b="0" kern="1200" cap="none" spc="-102" baseline="0" dirty="0">
                <a:ln w="3175">
                  <a:noFill/>
                </a:ln>
                <a:solidFill>
                  <a:schemeClr val="tx2">
                    <a:alpha val="99000"/>
                  </a:schemeClr>
                </a:soli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82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415240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193159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373525522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07843313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1" y="6531636"/>
            <a:ext cx="1977651" cy="470856"/>
          </a:xfrm>
          <a:prstGeom prst="rect">
            <a:avLst/>
          </a:prstGeom>
          <a:noFill/>
        </p:spPr>
        <p:txBody>
          <a:bodyPr wrap="square" lIns="186521" tIns="149217" rIns="186521" bIns="149217" rtlCol="0" anchor="ctr">
            <a:spAutoFit/>
          </a:bodyPr>
          <a:lstStyle/>
          <a:p>
            <a:pPr algn="ctr" defTabSz="932404">
              <a:lnSpc>
                <a:spcPct val="90000"/>
              </a:lnSpc>
              <a:spcAft>
                <a:spcPts val="612"/>
              </a:spcAft>
            </a:pPr>
            <a:r>
              <a:rPr lang="en-US" sz="1224" dirty="0">
                <a:gradFill>
                  <a:gsLst>
                    <a:gs pos="0">
                      <a:srgbClr val="FFFFFF"/>
                    </a:gs>
                    <a:gs pos="30000">
                      <a:srgbClr val="FFFFFF"/>
                    </a:gs>
                  </a:gsLst>
                  <a:lin ang="5400000" scaled="0"/>
                </a:gradFill>
              </a:rPr>
              <a:t>Microsoft Confidential</a:t>
            </a:r>
          </a:p>
        </p:txBody>
      </p:sp>
      <p:sp>
        <p:nvSpPr>
          <p:cNvPr id="12" name="Title Placeholder 11"/>
          <p:cNvSpPr>
            <a:spLocks noGrp="1"/>
          </p:cNvSpPr>
          <p:nvPr>
            <p:ph type="title"/>
          </p:nvPr>
        </p:nvSpPr>
        <p:spPr>
          <a:xfrm>
            <a:off x="527753" y="459950"/>
            <a:ext cx="11373008" cy="565027"/>
          </a:xfrm>
          <a:prstGeom prst="rect">
            <a:avLst/>
          </a:prstGeom>
        </p:spPr>
        <p:txBody>
          <a:bodyPr vert="horz" lIns="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639518692"/>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32404" rtl="0" eaLnBrk="1" latinLnBrk="0" hangingPunct="1">
        <a:lnSpc>
          <a:spcPct val="90000"/>
        </a:lnSpc>
        <a:spcBef>
          <a:spcPct val="0"/>
        </a:spcBef>
        <a:buNone/>
        <a:defRPr lang="en-US" sz="4080" b="0" kern="1200" cap="none" spc="-102" baseline="0" dirty="0">
          <a:ln w="3175">
            <a:noFill/>
          </a:ln>
          <a:solidFill>
            <a:schemeClr val="tx1">
              <a:alpha val="99000"/>
            </a:schemeClr>
          </a:solidFill>
          <a:effectLst/>
          <a:latin typeface="+mj-lt"/>
          <a:ea typeface="+mn-ea"/>
          <a:cs typeface="Arial" charset="0"/>
        </a:defRPr>
      </a:lvl1pPr>
    </p:titleStyle>
    <p:bodyStyle>
      <a:lvl1pPr marL="0" marR="0" indent="0" algn="l" defTabSz="932404" rtl="0" eaLnBrk="1" fontAlgn="auto" latinLnBrk="0" hangingPunct="1">
        <a:lnSpc>
          <a:spcPct val="100000"/>
        </a:lnSpc>
        <a:spcBef>
          <a:spcPts val="0"/>
        </a:spcBef>
        <a:spcAft>
          <a:spcPts val="612"/>
        </a:spcAft>
        <a:buClrTx/>
        <a:buSzPct val="90000"/>
        <a:buFont typeface="Arial" pitchFamily="34" charset="0"/>
        <a:buNone/>
        <a:tabLst/>
        <a:defRPr sz="2448" kern="1200" spc="-72" baseline="0">
          <a:solidFill>
            <a:schemeClr val="accent4">
              <a:lumMod val="50000"/>
              <a:alpha val="99000"/>
            </a:schemeClr>
          </a:solidFill>
          <a:latin typeface="+mn-lt"/>
          <a:ea typeface="+mn-ea"/>
          <a:cs typeface="+mn-cs"/>
        </a:defRPr>
      </a:lvl1pPr>
      <a:lvl2pPr marL="411249" marR="0" indent="-176481" algn="l" defTabSz="932404" rtl="0" eaLnBrk="1" fontAlgn="auto" latinLnBrk="0" hangingPunct="1">
        <a:lnSpc>
          <a:spcPct val="100000"/>
        </a:lnSpc>
        <a:spcBef>
          <a:spcPts val="0"/>
        </a:spcBef>
        <a:spcAft>
          <a:spcPts val="1224"/>
        </a:spcAft>
        <a:buClrTx/>
        <a:buSzPct val="90000"/>
        <a:buFont typeface="Wingdings" pitchFamily="2" charset="2"/>
        <a:buChar char=""/>
        <a:tabLst/>
        <a:defRPr sz="1836" kern="1200" spc="0" baseline="0">
          <a:solidFill>
            <a:schemeClr val="accent4">
              <a:lumMod val="50000"/>
              <a:alpha val="99000"/>
            </a:schemeClr>
          </a:solidFill>
          <a:latin typeface="+mn-lt"/>
          <a:ea typeface="+mn-ea"/>
          <a:cs typeface="+mn-cs"/>
        </a:defRPr>
      </a:lvl2pPr>
      <a:lvl3pPr marL="579635" marR="0" indent="-168385" algn="l" defTabSz="932404" rtl="0" eaLnBrk="1" fontAlgn="auto" latinLnBrk="0" hangingPunct="1">
        <a:lnSpc>
          <a:spcPct val="100000"/>
        </a:lnSpc>
        <a:spcBef>
          <a:spcPts val="0"/>
        </a:spcBef>
        <a:spcAft>
          <a:spcPts val="1224"/>
        </a:spcAft>
        <a:buClrTx/>
        <a:buSzPct val="90000"/>
        <a:buFont typeface="Wingdings" pitchFamily="2" charset="2"/>
        <a:buChar char=""/>
        <a:tabLst/>
        <a:defRPr sz="1632" kern="1200" spc="0" baseline="0">
          <a:solidFill>
            <a:schemeClr val="accent4">
              <a:lumMod val="50000"/>
              <a:alpha val="99000"/>
            </a:schemeClr>
          </a:solidFill>
          <a:latin typeface="+mn-lt"/>
          <a:ea typeface="+mn-ea"/>
          <a:cs typeface="+mn-cs"/>
        </a:defRPr>
      </a:lvl3pPr>
      <a:lvl4pPr marL="756116" marR="0" indent="-176481" algn="l" defTabSz="932404" rtl="0" eaLnBrk="1" fontAlgn="auto" latinLnBrk="0" hangingPunct="1">
        <a:lnSpc>
          <a:spcPct val="100000"/>
        </a:lnSpc>
        <a:spcBef>
          <a:spcPts val="0"/>
        </a:spcBef>
        <a:spcAft>
          <a:spcPts val="1224"/>
        </a:spcAft>
        <a:buClrTx/>
        <a:buSzPct val="90000"/>
        <a:buFont typeface="Wingdings" pitchFamily="2" charset="2"/>
        <a:buChar char=""/>
        <a:tabLst/>
        <a:defRPr sz="1428" kern="1200" spc="0" baseline="0">
          <a:solidFill>
            <a:schemeClr val="accent4">
              <a:lumMod val="50000"/>
              <a:alpha val="99000"/>
            </a:schemeClr>
          </a:solidFill>
          <a:latin typeface="+mn-lt"/>
          <a:ea typeface="+mn-ea"/>
          <a:cs typeface="+mn-cs"/>
        </a:defRPr>
      </a:lvl4pPr>
      <a:lvl5pPr marL="932597" marR="0" indent="-176481" algn="l" defTabSz="932404" rtl="0" eaLnBrk="1" fontAlgn="auto" latinLnBrk="0" hangingPunct="1">
        <a:lnSpc>
          <a:spcPct val="100000"/>
        </a:lnSpc>
        <a:spcBef>
          <a:spcPts val="0"/>
        </a:spcBef>
        <a:spcAft>
          <a:spcPts val="1224"/>
        </a:spcAft>
        <a:buClrTx/>
        <a:buSzPct val="90000"/>
        <a:buFont typeface="Wingdings" pitchFamily="2" charset="2"/>
        <a:buChar char=""/>
        <a:tabLst/>
        <a:defRPr sz="1428" kern="1200" spc="0" baseline="0">
          <a:solidFill>
            <a:schemeClr val="accent4">
              <a:lumMod val="50000"/>
              <a:alpha val="99000"/>
            </a:schemeClr>
          </a:solidFill>
          <a:latin typeface="+mn-lt"/>
          <a:ea typeface="+mn-ea"/>
          <a:cs typeface="+mn-cs"/>
        </a:defRPr>
      </a:lvl5pPr>
      <a:lvl6pPr marL="2564113" indent="-233101" algn="l" defTabSz="9324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312" indent="-233101" algn="l" defTabSz="9324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515" indent="-233101" algn="l" defTabSz="9324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716" indent="-233101" algn="l" defTabSz="932404"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404" rtl="0" eaLnBrk="1" latinLnBrk="0" hangingPunct="1">
        <a:defRPr sz="1938" kern="1200">
          <a:solidFill>
            <a:schemeClr val="tx1"/>
          </a:solidFill>
          <a:latin typeface="+mn-lt"/>
          <a:ea typeface="+mn-ea"/>
          <a:cs typeface="+mn-cs"/>
        </a:defRPr>
      </a:lvl1pPr>
      <a:lvl2pPr marL="466201" algn="l" defTabSz="932404" rtl="0" eaLnBrk="1" latinLnBrk="0" hangingPunct="1">
        <a:defRPr sz="1938" kern="1200">
          <a:solidFill>
            <a:schemeClr val="tx1"/>
          </a:solidFill>
          <a:latin typeface="+mn-lt"/>
          <a:ea typeface="+mn-ea"/>
          <a:cs typeface="+mn-cs"/>
        </a:defRPr>
      </a:lvl2pPr>
      <a:lvl3pPr marL="932404" algn="l" defTabSz="932404" rtl="0" eaLnBrk="1" latinLnBrk="0" hangingPunct="1">
        <a:defRPr sz="1938" kern="1200">
          <a:solidFill>
            <a:schemeClr val="tx1"/>
          </a:solidFill>
          <a:latin typeface="+mn-lt"/>
          <a:ea typeface="+mn-ea"/>
          <a:cs typeface="+mn-cs"/>
        </a:defRPr>
      </a:lvl3pPr>
      <a:lvl4pPr marL="1398605" algn="l" defTabSz="932404" rtl="0" eaLnBrk="1" latinLnBrk="0" hangingPunct="1">
        <a:defRPr sz="1938" kern="1200">
          <a:solidFill>
            <a:schemeClr val="tx1"/>
          </a:solidFill>
          <a:latin typeface="+mn-lt"/>
          <a:ea typeface="+mn-ea"/>
          <a:cs typeface="+mn-cs"/>
        </a:defRPr>
      </a:lvl4pPr>
      <a:lvl5pPr marL="1864809" algn="l" defTabSz="932404" rtl="0" eaLnBrk="1" latinLnBrk="0" hangingPunct="1">
        <a:defRPr sz="1938" kern="1200">
          <a:solidFill>
            <a:schemeClr val="tx1"/>
          </a:solidFill>
          <a:latin typeface="+mn-lt"/>
          <a:ea typeface="+mn-ea"/>
          <a:cs typeface="+mn-cs"/>
        </a:defRPr>
      </a:lvl5pPr>
      <a:lvl6pPr marL="2331007" algn="l" defTabSz="932404" rtl="0" eaLnBrk="1" latinLnBrk="0" hangingPunct="1">
        <a:defRPr sz="1938" kern="1200">
          <a:solidFill>
            <a:schemeClr val="tx1"/>
          </a:solidFill>
          <a:latin typeface="+mn-lt"/>
          <a:ea typeface="+mn-ea"/>
          <a:cs typeface="+mn-cs"/>
        </a:defRPr>
      </a:lvl6pPr>
      <a:lvl7pPr marL="2797211" algn="l" defTabSz="932404" rtl="0" eaLnBrk="1" latinLnBrk="0" hangingPunct="1">
        <a:defRPr sz="1938" kern="1200">
          <a:solidFill>
            <a:schemeClr val="tx1"/>
          </a:solidFill>
          <a:latin typeface="+mn-lt"/>
          <a:ea typeface="+mn-ea"/>
          <a:cs typeface="+mn-cs"/>
        </a:defRPr>
      </a:lvl7pPr>
      <a:lvl8pPr marL="3263414" algn="l" defTabSz="932404" rtl="0" eaLnBrk="1" latinLnBrk="0" hangingPunct="1">
        <a:defRPr sz="1938" kern="1200">
          <a:solidFill>
            <a:schemeClr val="tx1"/>
          </a:solidFill>
          <a:latin typeface="+mn-lt"/>
          <a:ea typeface="+mn-ea"/>
          <a:cs typeface="+mn-cs"/>
        </a:defRPr>
      </a:lvl8pPr>
      <a:lvl9pPr marL="3729615" algn="l" defTabSz="932404" rtl="0" eaLnBrk="1" latinLnBrk="0" hangingPunct="1">
        <a:defRPr sz="193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44537922"/>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mailto:xboxdpp@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7547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4638" y="3040063"/>
            <a:ext cx="5852159" cy="914400"/>
          </a:xfrm>
        </p:spPr>
        <p:txBody>
          <a:bodyPr/>
          <a:lstStyle/>
          <a:p>
            <a:r>
              <a:rPr lang="en-US" dirty="0" smtClean="0"/>
              <a:t>Keyboard  |  Touch   | Mouse</a:t>
            </a:r>
          </a:p>
          <a:p>
            <a:pPr algn="ctr"/>
            <a:r>
              <a:rPr lang="en-US" dirty="0" smtClean="0"/>
              <a:t>versus</a:t>
            </a:r>
          </a:p>
          <a:p>
            <a:r>
              <a:rPr lang="en-US" dirty="0" smtClean="0"/>
              <a:t>Controller | Gesture | Voice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919" y="2305394"/>
            <a:ext cx="6492555" cy="3207785"/>
          </a:xfrm>
          <a:prstGeom prst="rect">
            <a:avLst/>
          </a:prstGeom>
        </p:spPr>
      </p:pic>
    </p:spTree>
    <p:extLst>
      <p:ext uri="{BB962C8B-B14F-4D97-AF65-F5344CB8AC3E}">
        <p14:creationId xmlns:p14="http://schemas.microsoft.com/office/powerpoint/2010/main" val="158469511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3336" y="1668462"/>
            <a:ext cx="5212077" cy="1828800"/>
          </a:xfrm>
        </p:spPr>
        <p:txBody>
          <a:bodyPr/>
          <a:lstStyle/>
          <a:p>
            <a:r>
              <a:rPr lang="en-US" dirty="0" smtClean="0"/>
              <a:t>Design a native </a:t>
            </a:r>
            <a:br>
              <a:rPr lang="en-US" dirty="0" smtClean="0"/>
            </a:br>
            <a:r>
              <a:rPr lang="en-US" dirty="0" smtClean="0"/>
              <a:t>user experience for each platform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614" y="0"/>
            <a:ext cx="5404861" cy="6994525"/>
          </a:xfrm>
          <a:prstGeom prst="rect">
            <a:avLst/>
          </a:prstGeom>
        </p:spPr>
      </p:pic>
    </p:spTree>
    <p:extLst>
      <p:ext uri="{BB962C8B-B14F-4D97-AF65-F5344CB8AC3E}">
        <p14:creationId xmlns:p14="http://schemas.microsoft.com/office/powerpoint/2010/main" val="112484626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HTML5/JS for markup and logic</a:t>
            </a:r>
          </a:p>
          <a:p>
            <a:endParaRPr lang="en-US" dirty="0" smtClean="0"/>
          </a:p>
          <a:p>
            <a:r>
              <a:rPr lang="en-US" dirty="0" smtClean="0"/>
              <a:t>C++/CX for shared </a:t>
            </a:r>
            <a:br>
              <a:rPr lang="en-US" dirty="0" smtClean="0"/>
            </a:br>
            <a:r>
              <a:rPr lang="en-US" dirty="0" smtClean="0"/>
              <a:t>libraries and community experience/background services</a:t>
            </a:r>
          </a:p>
        </p:txBody>
      </p:sp>
      <p:sp>
        <p:nvSpPr>
          <p:cNvPr id="5" name="Title 4"/>
          <p:cNvSpPr>
            <a:spLocks noGrp="1"/>
          </p:cNvSpPr>
          <p:nvPr>
            <p:ph type="ctrTitle"/>
          </p:nvPr>
        </p:nvSpPr>
        <p:spPr>
          <a:solidFill>
            <a:srgbClr val="6B227D"/>
          </a:solidFill>
        </p:spPr>
        <p:txBody>
          <a:bodyPr/>
          <a:lstStyle/>
          <a:p>
            <a:r>
              <a:rPr lang="en-US" dirty="0" smtClean="0"/>
              <a:t>Languages</a:t>
            </a:r>
            <a:endParaRPr lang="en-US" dirty="0"/>
          </a:p>
        </p:txBody>
      </p:sp>
    </p:spTree>
    <p:extLst>
      <p:ext uri="{BB962C8B-B14F-4D97-AF65-F5344CB8AC3E}">
        <p14:creationId xmlns:p14="http://schemas.microsoft.com/office/powerpoint/2010/main" val="125866599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3405823"/>
            <a:ext cx="7315203" cy="914400"/>
          </a:xfrm>
        </p:spPr>
        <p:txBody>
          <a:bodyPr/>
          <a:lstStyle/>
          <a:p>
            <a:r>
              <a:rPr lang="en-US" dirty="0" smtClean="0"/>
              <a:t>Entire applications can be </a:t>
            </a:r>
            <a:br>
              <a:rPr lang="en-US" dirty="0" smtClean="0"/>
            </a:br>
            <a:r>
              <a:rPr lang="en-US" dirty="0" smtClean="0"/>
              <a:t>written without </a:t>
            </a:r>
            <a:r>
              <a:rPr lang="en-US" dirty="0" err="1" smtClean="0"/>
              <a:t>WinJS</a:t>
            </a:r>
            <a:endParaRPr lang="en-US" dirty="0"/>
          </a:p>
          <a:p>
            <a:endParaRPr lang="en-US" dirty="0"/>
          </a:p>
          <a:p>
            <a:r>
              <a:rPr lang="en-US" dirty="0" smtClean="0"/>
              <a:t>All runtime and input APIs are available via </a:t>
            </a:r>
            <a:r>
              <a:rPr lang="en-US" dirty="0" err="1" smtClean="0"/>
              <a:t>Javascript</a:t>
            </a:r>
            <a:endParaRPr lang="en-US" dirty="0" smtClean="0"/>
          </a:p>
          <a:p>
            <a:endParaRPr lang="en-US" dirty="0"/>
          </a:p>
          <a:p>
            <a:r>
              <a:rPr lang="en-US" dirty="0" smtClean="0"/>
              <a:t>Need to write support for </a:t>
            </a:r>
            <a:br>
              <a:rPr lang="en-US" dirty="0" smtClean="0"/>
            </a:br>
            <a:r>
              <a:rPr lang="en-US" dirty="0" smtClean="0"/>
              <a:t>all input modalities</a:t>
            </a:r>
            <a:endParaRPr lang="en-US" dirty="0"/>
          </a:p>
        </p:txBody>
      </p:sp>
      <p:sp>
        <p:nvSpPr>
          <p:cNvPr id="3" name="Text Placeholder 2"/>
          <p:cNvSpPr>
            <a:spLocks noGrp="1"/>
          </p:cNvSpPr>
          <p:nvPr>
            <p:ph type="body" sz="quarter" idx="16"/>
          </p:nvPr>
        </p:nvSpPr>
        <p:spPr/>
        <p:txBody>
          <a:bodyPr/>
          <a:lstStyle/>
          <a:p>
            <a:r>
              <a:rPr lang="en-US" dirty="0" smtClean="0"/>
              <a:t>Community frameworks</a:t>
            </a:r>
            <a:endParaRPr lang="en-US" dirty="0"/>
          </a:p>
        </p:txBody>
      </p:sp>
      <p:sp>
        <p:nvSpPr>
          <p:cNvPr id="4" name="Title 3"/>
          <p:cNvSpPr>
            <a:spLocks noGrp="1"/>
          </p:cNvSpPr>
          <p:nvPr>
            <p:ph type="ctrTitle"/>
          </p:nvPr>
        </p:nvSpPr>
        <p:spPr>
          <a:solidFill>
            <a:srgbClr val="009E49"/>
          </a:solidFill>
        </p:spPr>
        <p:txBody>
          <a:bodyPr/>
          <a:lstStyle/>
          <a:p>
            <a:r>
              <a:rPr lang="en-US" dirty="0" err="1" smtClean="0"/>
              <a:t>WinJS</a:t>
            </a:r>
            <a:r>
              <a:rPr lang="en-US" dirty="0" smtClean="0"/>
              <a:t> is </a:t>
            </a:r>
            <a:br>
              <a:rPr lang="en-US" dirty="0" smtClean="0"/>
            </a:br>
            <a:r>
              <a:rPr lang="en-US" dirty="0" smtClean="0"/>
              <a:t>not required</a:t>
            </a:r>
            <a:endParaRPr lang="en-US" dirty="0"/>
          </a:p>
        </p:txBody>
      </p:sp>
    </p:spTree>
    <p:extLst>
      <p:ext uri="{BB962C8B-B14F-4D97-AF65-F5344CB8AC3E}">
        <p14:creationId xmlns:p14="http://schemas.microsoft.com/office/powerpoint/2010/main" val="78842939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3084131"/>
            <a:ext cx="11887200" cy="2954655"/>
          </a:xfrm>
        </p:spPr>
        <p:txBody>
          <a:bodyPr/>
          <a:lstStyle/>
          <a:p>
            <a:pPr marL="0" indent="0">
              <a:buNone/>
            </a:pPr>
            <a:r>
              <a:rPr lang="en-US" dirty="0" smtClean="0"/>
              <a:t>	</a:t>
            </a:r>
            <a:r>
              <a:rPr lang="en-US" dirty="0" smtClean="0">
                <a:solidFill>
                  <a:schemeClr val="accent1">
                    <a:lumMod val="60000"/>
                    <a:lumOff val="40000"/>
                  </a:schemeClr>
                </a:solidFill>
              </a:rPr>
              <a:t>&lt;</a:t>
            </a:r>
            <a:r>
              <a:rPr lang="en-US" dirty="0">
                <a:solidFill>
                  <a:schemeClr val="accent1">
                    <a:lumMod val="60000"/>
                    <a:lumOff val="40000"/>
                  </a:schemeClr>
                </a:solidFill>
              </a:rPr>
              <a:t>div </a:t>
            </a:r>
            <a:r>
              <a:rPr lang="en-US" dirty="0"/>
              <a:t>data-win-voice=</a:t>
            </a:r>
            <a:r>
              <a:rPr lang="en-US" dirty="0">
                <a:solidFill>
                  <a:schemeClr val="tx1"/>
                </a:solidFill>
              </a:rPr>
              <a:t>"{ </a:t>
            </a:r>
          </a:p>
          <a:p>
            <a:pPr marL="0" indent="0">
              <a:buNone/>
            </a:pPr>
            <a:r>
              <a:rPr lang="en-US" dirty="0">
                <a:solidFill>
                  <a:schemeClr val="tx1"/>
                </a:solidFill>
              </a:rPr>
              <a:t>            </a:t>
            </a:r>
            <a:r>
              <a:rPr lang="en-US" dirty="0" err="1">
                <a:solidFill>
                  <a:srgbClr val="FF0000"/>
                </a:solidFill>
              </a:rPr>
              <a:t>srcElement</a:t>
            </a:r>
            <a:r>
              <a:rPr lang="en-US" dirty="0">
                <a:solidFill>
                  <a:schemeClr val="tx1"/>
                </a:solidFill>
              </a:rPr>
              <a:t>: select('.display-text'),</a:t>
            </a:r>
          </a:p>
          <a:p>
            <a:pPr marL="0" indent="0">
              <a:buNone/>
            </a:pPr>
            <a:r>
              <a:rPr lang="en-US" dirty="0">
                <a:solidFill>
                  <a:schemeClr val="tx1"/>
                </a:solidFill>
              </a:rPr>
              <a:t>            </a:t>
            </a:r>
            <a:r>
              <a:rPr lang="en-US" dirty="0" err="1">
                <a:solidFill>
                  <a:srgbClr val="FF0000"/>
                </a:solidFill>
              </a:rPr>
              <a:t>targetElement</a:t>
            </a:r>
            <a:r>
              <a:rPr lang="en-US" dirty="0">
                <a:solidFill>
                  <a:schemeClr val="tx1"/>
                </a:solidFill>
              </a:rPr>
              <a:t>: select('.win-voice-</a:t>
            </a:r>
            <a:r>
              <a:rPr lang="en-US" dirty="0" err="1">
                <a:solidFill>
                  <a:schemeClr val="tx1"/>
                </a:solidFill>
              </a:rPr>
              <a:t>textdisplay</a:t>
            </a:r>
            <a:r>
              <a:rPr lang="en-US" dirty="0">
                <a:solidFill>
                  <a:schemeClr val="tx1"/>
                </a:solidFill>
              </a:rPr>
              <a:t>'),</a:t>
            </a:r>
          </a:p>
          <a:p>
            <a:pPr marL="0" indent="0">
              <a:buNone/>
            </a:pPr>
            <a:r>
              <a:rPr lang="en-US" dirty="0">
                <a:solidFill>
                  <a:schemeClr val="tx1"/>
                </a:solidFill>
              </a:rPr>
              <a:t>            </a:t>
            </a:r>
            <a:r>
              <a:rPr lang="en-US" dirty="0">
                <a:solidFill>
                  <a:srgbClr val="FF0000"/>
                </a:solidFill>
              </a:rPr>
              <a:t>handler</a:t>
            </a:r>
            <a:r>
              <a:rPr lang="en-US" dirty="0">
                <a:solidFill>
                  <a:schemeClr val="tx1"/>
                </a:solidFill>
              </a:rPr>
              <a:t>: </a:t>
            </a:r>
            <a:r>
              <a:rPr lang="en-US" dirty="0" err="1">
                <a:solidFill>
                  <a:schemeClr val="tx1"/>
                </a:solidFill>
              </a:rPr>
              <a:t>playArtist</a:t>
            </a:r>
            <a:r>
              <a:rPr lang="en-US" dirty="0">
                <a:solidFill>
                  <a:schemeClr val="tx1"/>
                </a:solidFill>
              </a:rPr>
              <a:t>,</a:t>
            </a:r>
          </a:p>
          <a:p>
            <a:pPr marL="0" indent="0">
              <a:buNone/>
            </a:pPr>
            <a:r>
              <a:rPr lang="en-US" dirty="0">
                <a:solidFill>
                  <a:schemeClr val="tx1"/>
                </a:solidFill>
              </a:rPr>
              <a:t>            </a:t>
            </a:r>
            <a:r>
              <a:rPr lang="en-US" dirty="0">
                <a:solidFill>
                  <a:srgbClr val="FF0000"/>
                </a:solidFill>
              </a:rPr>
              <a:t>pronunciation</a:t>
            </a:r>
            <a:r>
              <a:rPr lang="en-US" dirty="0">
                <a:solidFill>
                  <a:schemeClr val="tx1"/>
                </a:solidFill>
              </a:rPr>
              <a:t>: ‘M N M'</a:t>
            </a:r>
          </a:p>
          <a:p>
            <a:pPr marL="0" indent="0">
              <a:buNone/>
            </a:pPr>
            <a:r>
              <a:rPr lang="en-US" dirty="0">
                <a:solidFill>
                  <a:schemeClr val="tx1"/>
                </a:solidFill>
              </a:rPr>
              <a:t>            </a:t>
            </a:r>
            <a:r>
              <a:rPr lang="en-US" dirty="0">
                <a:solidFill>
                  <a:srgbClr val="FF0000"/>
                </a:solidFill>
              </a:rPr>
              <a:t>confidence</a:t>
            </a:r>
            <a:r>
              <a:rPr lang="en-US" dirty="0">
                <a:solidFill>
                  <a:schemeClr val="tx1"/>
                </a:solidFill>
              </a:rPr>
              <a:t>: 0.7,</a:t>
            </a:r>
          </a:p>
          <a:p>
            <a:pPr marL="0" indent="0">
              <a:buNone/>
            </a:pPr>
            <a:r>
              <a:rPr lang="en-US" dirty="0">
                <a:solidFill>
                  <a:schemeClr val="tx1"/>
                </a:solidFill>
              </a:rPr>
              <a:t>        </a:t>
            </a:r>
            <a:r>
              <a:rPr lang="en-US" dirty="0" smtClean="0">
                <a:solidFill>
                  <a:schemeClr val="tx1"/>
                </a:solidFill>
              </a:rPr>
              <a:t>}“ </a:t>
            </a:r>
            <a:r>
              <a:rPr lang="en-US" dirty="0" smtClean="0">
                <a:solidFill>
                  <a:schemeClr val="accent1">
                    <a:lumMod val="60000"/>
                    <a:lumOff val="40000"/>
                  </a:schemeClr>
                </a:solidFill>
              </a:rPr>
              <a:t>/&gt;</a:t>
            </a:r>
            <a:endParaRPr lang="en-US" dirty="0">
              <a:solidFill>
                <a:schemeClr val="accent1">
                  <a:lumMod val="60000"/>
                  <a:lumOff val="40000"/>
                </a:schemeClr>
              </a:solidFill>
            </a:endParaRPr>
          </a:p>
        </p:txBody>
      </p:sp>
      <p:sp>
        <p:nvSpPr>
          <p:cNvPr id="3" name="Title 2"/>
          <p:cNvSpPr>
            <a:spLocks noGrp="1"/>
          </p:cNvSpPr>
          <p:nvPr>
            <p:ph type="title"/>
          </p:nvPr>
        </p:nvSpPr>
        <p:spPr/>
        <p:txBody>
          <a:bodyPr/>
          <a:lstStyle/>
          <a:p>
            <a:r>
              <a:rPr lang="en-US" dirty="0" smtClean="0"/>
              <a:t>Adding NUI and VUI support</a:t>
            </a:r>
            <a:endParaRPr lang="en-US" dirty="0"/>
          </a:p>
        </p:txBody>
      </p:sp>
      <p:sp>
        <p:nvSpPr>
          <p:cNvPr id="6" name="TextBox 5"/>
          <p:cNvSpPr txBox="1"/>
          <p:nvPr/>
        </p:nvSpPr>
        <p:spPr>
          <a:xfrm>
            <a:off x="274639" y="1637581"/>
            <a:ext cx="9087937" cy="1446550"/>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WinJS</a:t>
            </a:r>
            <a:r>
              <a:rPr lang="en-US" sz="2400" dirty="0" smtClean="0">
                <a:gradFill>
                  <a:gsLst>
                    <a:gs pos="2917">
                      <a:schemeClr val="tx1"/>
                    </a:gs>
                    <a:gs pos="30000">
                      <a:schemeClr val="tx1"/>
                    </a:gs>
                  </a:gsLst>
                  <a:lin ang="5400000" scaled="0"/>
                </a:gradFill>
              </a:rPr>
              <a:t> Controls on Xbox One support Voice and Gesture natively</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Adding support for voice in custom controls:</a:t>
            </a:r>
          </a:p>
        </p:txBody>
      </p:sp>
    </p:spTree>
    <p:extLst>
      <p:ext uri="{BB962C8B-B14F-4D97-AF65-F5344CB8AC3E}">
        <p14:creationId xmlns:p14="http://schemas.microsoft.com/office/powerpoint/2010/main" val="226868879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668463"/>
            <a:ext cx="11887199" cy="5029200"/>
          </a:xfrm>
        </p:spPr>
        <p:txBody>
          <a:bodyPr/>
          <a:lstStyle/>
          <a:p>
            <a:pPr marL="0" indent="0">
              <a:buNone/>
            </a:pPr>
            <a:r>
              <a:rPr lang="en-US" dirty="0" smtClean="0"/>
              <a:t>Xbox One implements the same touch interaction engine as Windows</a:t>
            </a:r>
          </a:p>
          <a:p>
            <a:pPr marL="0" indent="0">
              <a:buNone/>
            </a:pPr>
            <a:endParaRPr lang="en-US" dirty="0" smtClean="0"/>
          </a:p>
          <a:p>
            <a:pPr marL="0" indent="0">
              <a:buNone/>
            </a:pPr>
            <a:r>
              <a:rPr lang="en-US" dirty="0" smtClean="0"/>
              <a:t>Kinect interaction is exposed as </a:t>
            </a:r>
            <a:r>
              <a:rPr lang="en-US" dirty="0" err="1" smtClean="0"/>
              <a:t>MSPointer</a:t>
            </a:r>
            <a:r>
              <a:rPr lang="en-US" dirty="0" smtClean="0"/>
              <a:t> events</a:t>
            </a:r>
          </a:p>
          <a:p>
            <a:pPr marL="0" indent="0">
              <a:buNone/>
            </a:pPr>
            <a:endParaRPr lang="en-US" dirty="0" smtClean="0"/>
          </a:p>
          <a:p>
            <a:pPr marL="0" indent="0">
              <a:buNone/>
            </a:pPr>
            <a:r>
              <a:rPr lang="en-US" dirty="0" smtClean="0"/>
              <a:t>In most case it just works</a:t>
            </a:r>
          </a:p>
        </p:txBody>
      </p:sp>
      <p:sp>
        <p:nvSpPr>
          <p:cNvPr id="3" name="Title 2"/>
          <p:cNvSpPr>
            <a:spLocks noGrp="1"/>
          </p:cNvSpPr>
          <p:nvPr>
            <p:ph type="title"/>
          </p:nvPr>
        </p:nvSpPr>
        <p:spPr/>
        <p:txBody>
          <a:bodyPr/>
          <a:lstStyle/>
          <a:p>
            <a:r>
              <a:rPr lang="en-US" dirty="0" smtClean="0"/>
              <a:t>Adding NUI and VUI support</a:t>
            </a:r>
            <a:endParaRPr lang="en-US" dirty="0"/>
          </a:p>
        </p:txBody>
      </p:sp>
    </p:spTree>
    <p:extLst>
      <p:ext uri="{BB962C8B-B14F-4D97-AF65-F5344CB8AC3E}">
        <p14:creationId xmlns:p14="http://schemas.microsoft.com/office/powerpoint/2010/main" val="337127985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WinJS</a:t>
            </a:r>
            <a:endParaRPr lang="en-US" dirty="0"/>
          </a:p>
        </p:txBody>
      </p:sp>
      <p:sp>
        <p:nvSpPr>
          <p:cNvPr id="3" name="Text Placeholder 2"/>
          <p:cNvSpPr>
            <a:spLocks noGrp="1"/>
          </p:cNvSpPr>
          <p:nvPr>
            <p:ph type="body" sz="quarter" idx="11"/>
          </p:nvPr>
        </p:nvSpPr>
        <p:spPr/>
        <p:txBody>
          <a:bodyPr/>
          <a:lstStyle/>
          <a:p>
            <a:pPr marL="0" indent="0"/>
            <a:r>
              <a:rPr lang="en-US" dirty="0" smtClean="0"/>
              <a:t>Controls</a:t>
            </a:r>
          </a:p>
          <a:p>
            <a:pPr marL="0" indent="0"/>
            <a:r>
              <a:rPr lang="en-US" dirty="0" smtClean="0"/>
              <a:t>Promises</a:t>
            </a:r>
          </a:p>
          <a:p>
            <a:pPr marL="0" indent="0"/>
            <a:r>
              <a:rPr lang="en-US" dirty="0" smtClean="0"/>
              <a:t>Navigation</a:t>
            </a:r>
          </a:p>
          <a:p>
            <a:pPr marL="0" indent="0"/>
            <a:r>
              <a:rPr lang="en-US" dirty="0" smtClean="0"/>
              <a:t>Localization</a:t>
            </a:r>
          </a:p>
          <a:p>
            <a:pPr marL="0" indent="0"/>
            <a:r>
              <a:rPr lang="en-US" dirty="0" smtClean="0"/>
              <a:t>Application</a:t>
            </a:r>
          </a:p>
          <a:p>
            <a:pPr marL="0" indent="0"/>
            <a:r>
              <a:rPr lang="en-US" dirty="0" err="1" smtClean="0"/>
              <a:t>Xhr</a:t>
            </a:r>
            <a:endParaRPr lang="en-US" dirty="0" smtClean="0"/>
          </a:p>
          <a:p>
            <a:pPr marL="0" indent="0"/>
            <a:r>
              <a:rPr lang="en-US" dirty="0" smtClean="0"/>
              <a:t>Binding</a:t>
            </a:r>
          </a:p>
          <a:p>
            <a:pPr marL="0" indent="0"/>
            <a:r>
              <a:rPr lang="en-US" dirty="0" err="1" smtClean="0"/>
              <a:t>Templating</a:t>
            </a:r>
            <a:endParaRPr lang="en-US" dirty="0" smtClean="0"/>
          </a:p>
          <a:p>
            <a:pPr marL="0" indent="0"/>
            <a:r>
              <a:rPr lang="en-US" dirty="0" smtClean="0"/>
              <a:t>Namespaces</a:t>
            </a:r>
          </a:p>
          <a:p>
            <a:pPr marL="0" indent="0"/>
            <a:r>
              <a:rPr lang="en-US" dirty="0" smtClean="0"/>
              <a:t>Classes</a:t>
            </a:r>
          </a:p>
          <a:p>
            <a:pPr marL="0" indent="0"/>
            <a:r>
              <a:rPr lang="en-US" dirty="0" smtClean="0"/>
              <a:t>Utilities</a:t>
            </a:r>
          </a:p>
          <a:p>
            <a:pPr marL="0" indent="0"/>
            <a:r>
              <a:rPr lang="en-US" dirty="0" smtClean="0"/>
              <a:t>Animations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36142729"/>
              </p:ext>
            </p:extLst>
          </p:nvPr>
        </p:nvGraphicFramePr>
        <p:xfrm>
          <a:off x="3932239" y="479772"/>
          <a:ext cx="7955216" cy="5941853"/>
        </p:xfrm>
        <a:graphic>
          <a:graphicData uri="http://schemas.openxmlformats.org/drawingml/2006/table">
            <a:tbl>
              <a:tblPr firstRow="1" bandRow="1">
                <a:tableStyleId>{793D81CF-94F2-401A-BA57-92F5A7B2D0C5}</a:tableStyleId>
              </a:tblPr>
              <a:tblGrid>
                <a:gridCol w="1987497"/>
                <a:gridCol w="1992724"/>
                <a:gridCol w="2004221"/>
                <a:gridCol w="1970774"/>
              </a:tblGrid>
              <a:tr h="786637">
                <a:tc>
                  <a:txBody>
                    <a:bodyPr/>
                    <a:lstStyle/>
                    <a:p>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b="1" dirty="0" smtClean="0">
                          <a:gradFill>
                            <a:gsLst>
                              <a:gs pos="9934">
                                <a:srgbClr val="1E1E1E"/>
                              </a:gs>
                              <a:gs pos="100000">
                                <a:srgbClr val="1E1E1E"/>
                              </a:gs>
                            </a:gsLst>
                            <a:lin ang="5400000" scaled="0"/>
                          </a:gradFill>
                          <a:latin typeface="+mn-lt"/>
                        </a:rPr>
                        <a:t>Xbox One</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b="1" dirty="0" smtClean="0">
                          <a:gradFill>
                            <a:gsLst>
                              <a:gs pos="9934">
                                <a:srgbClr val="1E1E1E"/>
                              </a:gs>
                              <a:gs pos="100000">
                                <a:srgbClr val="1E1E1E"/>
                              </a:gs>
                            </a:gsLst>
                            <a:lin ang="5400000" scaled="0"/>
                          </a:gradFill>
                          <a:latin typeface="+mn-lt"/>
                        </a:rPr>
                        <a:t>Windows</a:t>
                      </a:r>
                      <a:r>
                        <a:rPr lang="en-US" sz="1600" b="1" baseline="0" dirty="0" smtClean="0">
                          <a:gradFill>
                            <a:gsLst>
                              <a:gs pos="9934">
                                <a:srgbClr val="1E1E1E"/>
                              </a:gs>
                              <a:gs pos="100000">
                                <a:srgbClr val="1E1E1E"/>
                              </a:gs>
                            </a:gsLst>
                            <a:lin ang="5400000" scaled="0"/>
                          </a:gradFill>
                          <a:latin typeface="+mn-lt"/>
                        </a:rPr>
                        <a:t> 8.1</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b="1" dirty="0" smtClean="0">
                          <a:gradFill>
                            <a:gsLst>
                              <a:gs pos="9934">
                                <a:srgbClr val="1E1E1E"/>
                              </a:gs>
                              <a:gs pos="100000">
                                <a:srgbClr val="1E1E1E"/>
                              </a:gs>
                            </a:gsLst>
                            <a:lin ang="5400000" scaled="0"/>
                          </a:gradFill>
                          <a:latin typeface="+mn-lt"/>
                        </a:rPr>
                        <a:t>Windows</a:t>
                      </a:r>
                      <a:r>
                        <a:rPr lang="en-US" sz="1600" b="1" baseline="0" dirty="0" smtClean="0">
                          <a:gradFill>
                            <a:gsLst>
                              <a:gs pos="9934">
                                <a:srgbClr val="1E1E1E"/>
                              </a:gs>
                              <a:gs pos="100000">
                                <a:srgbClr val="1E1E1E"/>
                              </a:gs>
                            </a:gsLst>
                            <a:lin ang="5400000" scaled="0"/>
                          </a:gradFill>
                          <a:latin typeface="+mn-lt"/>
                        </a:rPr>
                        <a:t> Phone 8.1</a:t>
                      </a:r>
                      <a:endParaRPr lang="en-US" sz="1600" b="0" dirty="0">
                        <a:gradFill>
                          <a:gsLst>
                            <a:gs pos="9934">
                              <a:srgbClr val="1E1E1E"/>
                            </a:gs>
                            <a:gs pos="100000">
                              <a:srgbClr val="1E1E1E"/>
                            </a:gs>
                          </a:gsLst>
                          <a:lin ang="5400000" scaled="0"/>
                        </a:gradFill>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644402">
                <a:tc>
                  <a:txBody>
                    <a:bodyPr/>
                    <a:lstStyle/>
                    <a:p>
                      <a:r>
                        <a:rPr lang="en-US" sz="1400" dirty="0" err="1" smtClean="0">
                          <a:gradFill>
                            <a:gsLst>
                              <a:gs pos="66981">
                                <a:schemeClr val="tx1">
                                  <a:lumMod val="75000"/>
                                  <a:lumOff val="25000"/>
                                </a:schemeClr>
                              </a:gs>
                              <a:gs pos="0">
                                <a:schemeClr val="tx1">
                                  <a:lumMod val="75000"/>
                                  <a:lumOff val="25000"/>
                                </a:schemeClr>
                              </a:gs>
                            </a:gsLst>
                            <a:lin ang="5400000" scaled="0"/>
                          </a:gradFill>
                        </a:rPr>
                        <a:t>ListView</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44402">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Repeater</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44402">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Hub</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44402">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Pivot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44402">
                <a:tc>
                  <a:txBody>
                    <a:bodyPr/>
                    <a:lstStyle/>
                    <a:p>
                      <a:r>
                        <a:rPr lang="en-US" sz="1400" dirty="0" err="1" smtClean="0">
                          <a:gradFill>
                            <a:gsLst>
                              <a:gs pos="66981">
                                <a:schemeClr val="tx1">
                                  <a:lumMod val="75000"/>
                                  <a:lumOff val="25000"/>
                                </a:schemeClr>
                              </a:gs>
                              <a:gs pos="0">
                                <a:schemeClr val="tx1">
                                  <a:lumMod val="75000"/>
                                  <a:lumOff val="25000"/>
                                </a:schemeClr>
                              </a:gs>
                            </a:gsLst>
                            <a:lin ang="5400000" scaled="0"/>
                          </a:gradFill>
                        </a:rPr>
                        <a:t>ItemContainer</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44402">
                <a:tc>
                  <a:txBody>
                    <a:bodyPr/>
                    <a:lstStyle/>
                    <a:p>
                      <a:r>
                        <a:rPr lang="en-US" sz="1400" dirty="0" err="1" smtClean="0">
                          <a:gradFill>
                            <a:gsLst>
                              <a:gs pos="66981">
                                <a:schemeClr val="tx1">
                                  <a:lumMod val="75000"/>
                                  <a:lumOff val="25000"/>
                                </a:schemeClr>
                              </a:gs>
                              <a:gs pos="0">
                                <a:schemeClr val="tx1">
                                  <a:lumMod val="75000"/>
                                  <a:lumOff val="25000"/>
                                </a:schemeClr>
                              </a:gs>
                            </a:gsLst>
                            <a:lin ang="5400000" scaled="0"/>
                          </a:gradFill>
                        </a:rPr>
                        <a:t>MediaTile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644402">
                <a:tc>
                  <a:txBody>
                    <a:bodyPr/>
                    <a:lstStyle/>
                    <a:p>
                      <a:r>
                        <a:rPr lang="en-US" sz="1400" dirty="0" err="1" smtClean="0">
                          <a:gradFill>
                            <a:gsLst>
                              <a:gs pos="66981">
                                <a:schemeClr val="tx1">
                                  <a:lumMod val="75000"/>
                                  <a:lumOff val="25000"/>
                                </a:schemeClr>
                              </a:gs>
                              <a:gs pos="0">
                                <a:schemeClr val="tx1">
                                  <a:lumMod val="75000"/>
                                  <a:lumOff val="25000"/>
                                </a:schemeClr>
                              </a:gs>
                            </a:gsLst>
                            <a:lin ang="5400000" scaled="0"/>
                          </a:gradFill>
                        </a:rPr>
                        <a:t>Flyout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44402">
                <a:tc>
                  <a:txBody>
                    <a:bodyPr/>
                    <a:lstStyle/>
                    <a:p>
                      <a:r>
                        <a:rPr lang="en-US" sz="1400" dirty="0" err="1" smtClean="0">
                          <a:gradFill>
                            <a:gsLst>
                              <a:gs pos="66981">
                                <a:schemeClr val="tx1">
                                  <a:lumMod val="75000"/>
                                  <a:lumOff val="25000"/>
                                </a:schemeClr>
                              </a:gs>
                              <a:gs pos="0">
                                <a:schemeClr val="tx1">
                                  <a:lumMod val="75000"/>
                                  <a:lumOff val="25000"/>
                                </a:schemeClr>
                              </a:gs>
                            </a:gsLst>
                            <a:lin ang="5400000" scaled="0"/>
                          </a:gradFill>
                        </a:rPr>
                        <a:t>FlipView</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mpd="sng">
                      <a:noFill/>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mpd="sng">
                      <a:noFill/>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mpd="sng">
                      <a:noFill/>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X</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CF2">
                        <a:alpha val="10000"/>
                      </a:srgbClr>
                    </a:solidFill>
                  </a:tcPr>
                </a:tc>
              </a:tr>
            </a:tbl>
          </a:graphicData>
        </a:graphic>
      </p:graphicFrame>
    </p:spTree>
    <p:extLst>
      <p:ext uri="{BB962C8B-B14F-4D97-AF65-F5344CB8AC3E}">
        <p14:creationId xmlns:p14="http://schemas.microsoft.com/office/powerpoint/2010/main" val="197426011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solidFill>
                  <a:schemeClr val="bg1">
                    <a:lumMod val="75000"/>
                  </a:schemeClr>
                </a:solidFill>
              </a:rPr>
              <a:t>Comparisons</a:t>
            </a:r>
          </a:p>
          <a:p>
            <a:r>
              <a:rPr lang="en-US" sz="7200" dirty="0" smtClean="0"/>
              <a:t>Sharing code</a:t>
            </a:r>
            <a:endParaRPr lang="en-US" dirty="0" smtClean="0">
              <a:solidFill>
                <a:schemeClr val="bg1">
                  <a:lumMod val="75000"/>
                </a:schemeClr>
              </a:solidFill>
            </a:endParaRPr>
          </a:p>
          <a:p>
            <a:r>
              <a:rPr lang="en-US" dirty="0" smtClean="0">
                <a:solidFill>
                  <a:schemeClr val="bg1">
                    <a:lumMod val="75000"/>
                  </a:schemeClr>
                </a:solidFill>
              </a:rPr>
              <a:t>Going native</a:t>
            </a:r>
          </a:p>
          <a:p>
            <a:r>
              <a:rPr lang="en-US" dirty="0">
                <a:solidFill>
                  <a:schemeClr val="bg1">
                    <a:lumMod val="75000"/>
                  </a:schemeClr>
                </a:solidFill>
              </a:rPr>
              <a:t>Khan Academy across devices</a:t>
            </a:r>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170834088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Share source files</a:t>
            </a:r>
          </a:p>
          <a:p>
            <a:r>
              <a:rPr lang="en-US" dirty="0" smtClean="0"/>
              <a:t>Pick an architecture pattern</a:t>
            </a:r>
          </a:p>
          <a:p>
            <a:r>
              <a:rPr lang="en-US" dirty="0" smtClean="0"/>
              <a:t>Abstract platform specific code</a:t>
            </a:r>
          </a:p>
          <a:p>
            <a:r>
              <a:rPr lang="en-US" dirty="0" smtClean="0"/>
              <a:t>Use fragments and </a:t>
            </a:r>
            <a:br>
              <a:rPr lang="en-US" dirty="0" smtClean="0"/>
            </a:br>
            <a:r>
              <a:rPr lang="en-US" dirty="0" smtClean="0"/>
              <a:t>modular components</a:t>
            </a:r>
          </a:p>
          <a:p>
            <a:r>
              <a:rPr lang="en-US" dirty="0"/>
              <a:t>Separate </a:t>
            </a:r>
            <a:r>
              <a:rPr lang="en-US" dirty="0" smtClean="0"/>
              <a:t>styles</a:t>
            </a:r>
            <a:endParaRPr lang="en-US" dirty="0"/>
          </a:p>
        </p:txBody>
      </p:sp>
      <p:sp>
        <p:nvSpPr>
          <p:cNvPr id="3" name="Title 2"/>
          <p:cNvSpPr>
            <a:spLocks noGrp="1"/>
          </p:cNvSpPr>
          <p:nvPr>
            <p:ph type="ctrTitle"/>
          </p:nvPr>
        </p:nvSpPr>
        <p:spPr>
          <a:solidFill>
            <a:srgbClr val="00BCF2"/>
          </a:solidFill>
        </p:spPr>
        <p:txBody>
          <a:bodyPr/>
          <a:lstStyle/>
          <a:p>
            <a:r>
              <a:rPr lang="en-US" dirty="0" smtClean="0"/>
              <a:t>Reuse techniques </a:t>
            </a:r>
            <a:endParaRPr lang="en-US" dirty="0"/>
          </a:p>
        </p:txBody>
      </p:sp>
    </p:spTree>
    <p:extLst>
      <p:ext uri="{BB962C8B-B14F-4D97-AF65-F5344CB8AC3E}">
        <p14:creationId xmlns:p14="http://schemas.microsoft.com/office/powerpoint/2010/main" val="141361930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7580" y="3040063"/>
            <a:ext cx="7315203" cy="914400"/>
          </a:xfrm>
        </p:spPr>
        <p:txBody>
          <a:bodyPr/>
          <a:lstStyle/>
          <a:p>
            <a:r>
              <a:rPr lang="en-US" dirty="0" smtClean="0"/>
              <a:t>Use the shared project for all shared source files</a:t>
            </a:r>
          </a:p>
          <a:p>
            <a:endParaRPr lang="en-US" dirty="0" smtClean="0"/>
          </a:p>
          <a:p>
            <a:r>
              <a:rPr lang="en-US" dirty="0" smtClean="0"/>
              <a:t>Use the platform specific project </a:t>
            </a:r>
            <a:br>
              <a:rPr lang="en-US" dirty="0" smtClean="0"/>
            </a:br>
            <a:r>
              <a:rPr lang="en-US" dirty="0" smtClean="0"/>
              <a:t>for all platform specific code </a:t>
            </a:r>
            <a:endParaRPr lang="en-US" dirty="0"/>
          </a:p>
        </p:txBody>
      </p:sp>
      <p:sp>
        <p:nvSpPr>
          <p:cNvPr id="4" name="Title 3"/>
          <p:cNvSpPr>
            <a:spLocks noGrp="1"/>
          </p:cNvSpPr>
          <p:nvPr>
            <p:ph type="title"/>
          </p:nvPr>
        </p:nvSpPr>
        <p:spPr/>
        <p:txBody>
          <a:bodyPr/>
          <a:lstStyle/>
          <a:p>
            <a:r>
              <a:rPr lang="en-US" dirty="0" smtClean="0"/>
              <a:t>Share source files</a:t>
            </a:r>
            <a:endParaRPr lang="en-US" dirty="0"/>
          </a:p>
        </p:txBody>
      </p:sp>
      <p:pic>
        <p:nvPicPr>
          <p:cNvPr id="7" name="Picture 6"/>
          <p:cNvPicPr>
            <a:picLocks noChangeAspect="1"/>
          </p:cNvPicPr>
          <p:nvPr/>
        </p:nvPicPr>
        <p:blipFill>
          <a:blip r:embed="rId3"/>
          <a:stretch>
            <a:fillRect/>
          </a:stretch>
        </p:blipFill>
        <p:spPr>
          <a:xfrm>
            <a:off x="8264083" y="-68859"/>
            <a:ext cx="4210057" cy="7063384"/>
          </a:xfrm>
          <a:prstGeom prst="rect">
            <a:avLst/>
          </a:prstGeom>
        </p:spPr>
      </p:pic>
    </p:spTree>
    <p:extLst>
      <p:ext uri="{BB962C8B-B14F-4D97-AF65-F5344CB8AC3E}">
        <p14:creationId xmlns:p14="http://schemas.microsoft.com/office/powerpoint/2010/main" val="71597568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solidFill>
                  <a:schemeClr val="accent4">
                    <a:alpha val="99000"/>
                  </a:schemeClr>
                </a:solidFill>
              </a:rPr>
              <a:t>Xbox One and Kinect Sessions at //Build!</a:t>
            </a:r>
            <a:endParaRPr lang="en-US" dirty="0">
              <a:solidFill>
                <a:schemeClr val="accent4">
                  <a:alpha val="99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93392557"/>
              </p:ext>
            </p:extLst>
          </p:nvPr>
        </p:nvGraphicFramePr>
        <p:xfrm>
          <a:off x="527753" y="1592262"/>
          <a:ext cx="11024485" cy="4465292"/>
        </p:xfrm>
        <a:graphic>
          <a:graphicData uri="http://schemas.openxmlformats.org/drawingml/2006/table">
            <a:tbl>
              <a:tblPr firstRow="1" firstCol="1" bandRow="1">
                <a:tableStyleId>{5C22544A-7EE6-4342-B048-85BDC9FD1C3A}</a:tableStyleId>
              </a:tblPr>
              <a:tblGrid>
                <a:gridCol w="2156866"/>
                <a:gridCol w="697810"/>
                <a:gridCol w="1223432"/>
                <a:gridCol w="587550"/>
                <a:gridCol w="6358827"/>
              </a:tblGrid>
              <a:tr h="315468">
                <a:tc>
                  <a:txBody>
                    <a:bodyPr/>
                    <a:lstStyle/>
                    <a:p>
                      <a:pPr marL="0" marR="0">
                        <a:spcBef>
                          <a:spcPts val="0"/>
                        </a:spcBef>
                        <a:spcAft>
                          <a:spcPts val="0"/>
                        </a:spcAft>
                      </a:pPr>
                      <a:r>
                        <a:rPr lang="en-US" sz="1200" dirty="0">
                          <a:effectLst/>
                        </a:rPr>
                        <a:t>Time Slot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spcBef>
                          <a:spcPts val="0"/>
                        </a:spcBef>
                        <a:spcAft>
                          <a:spcPts val="0"/>
                        </a:spcAft>
                      </a:pPr>
                      <a:r>
                        <a:rPr lang="en-US" sz="1200" dirty="0">
                          <a:effectLst/>
                        </a:rPr>
                        <a:t>Room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spcBef>
                          <a:spcPts val="0"/>
                        </a:spcBef>
                        <a:spcAft>
                          <a:spcPts val="0"/>
                        </a:spcAft>
                      </a:pPr>
                      <a:r>
                        <a:rPr lang="en-US" sz="1200">
                          <a:effectLst/>
                        </a:rPr>
                        <a:t>Presenter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spcBef>
                          <a:spcPts val="0"/>
                        </a:spcBef>
                        <a:spcAft>
                          <a:spcPts val="0"/>
                        </a:spcAft>
                      </a:pPr>
                      <a:r>
                        <a:rPr lang="en-US" sz="1200">
                          <a:effectLst/>
                        </a:rPr>
                        <a:t>Code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spcBef>
                          <a:spcPts val="0"/>
                        </a:spcBef>
                        <a:spcAft>
                          <a:spcPts val="0"/>
                        </a:spcAft>
                      </a:pPr>
                      <a:r>
                        <a:rPr lang="en-US" sz="1200" dirty="0">
                          <a:effectLst/>
                        </a:rPr>
                        <a:t>Session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r>
              <a:tr h="492264">
                <a:tc>
                  <a:txBody>
                    <a:bodyPr/>
                    <a:lstStyle/>
                    <a:p>
                      <a:pPr marL="0" marR="0">
                        <a:spcBef>
                          <a:spcPts val="0"/>
                        </a:spcBef>
                        <a:spcAft>
                          <a:spcPts val="0"/>
                        </a:spcAft>
                      </a:pPr>
                      <a:r>
                        <a:rPr lang="en-US" sz="1200" dirty="0">
                          <a:effectLst/>
                        </a:rPr>
                        <a:t>Wed, April 2nd 1:00 - 2:00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lgn="r">
                        <a:spcBef>
                          <a:spcPts val="0"/>
                        </a:spcBef>
                        <a:spcAft>
                          <a:spcPts val="0"/>
                        </a:spcAft>
                      </a:pPr>
                      <a:r>
                        <a:rPr lang="en-US" sz="1200" dirty="0">
                          <a:solidFill>
                            <a:schemeClr val="tx1">
                              <a:lumMod val="50000"/>
                            </a:schemeClr>
                          </a:solidFill>
                          <a:effectLst/>
                        </a:rPr>
                        <a:t>3024</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Nikola Metulev</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2-649 </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a:solidFill>
                            <a:schemeClr val="tx1">
                              <a:lumMod val="50000"/>
                            </a:schemeClr>
                          </a:solidFill>
                          <a:effectLst/>
                        </a:rPr>
                        <a:t>Building Windows, Windows Phone, and Xbox One Apps with HTML/JS/CSS &amp; C++</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7195">
                <a:tc>
                  <a:txBody>
                    <a:bodyPr/>
                    <a:lstStyle/>
                    <a:p>
                      <a:pPr marL="0" marR="0">
                        <a:spcBef>
                          <a:spcPts val="0"/>
                        </a:spcBef>
                        <a:spcAft>
                          <a:spcPts val="0"/>
                        </a:spcAft>
                      </a:pPr>
                      <a:r>
                        <a:rPr lang="en-US" sz="1200" dirty="0">
                          <a:effectLst/>
                        </a:rPr>
                        <a:t>Wed, April 2nd 2:30 – 3:30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lgn="r">
                        <a:spcBef>
                          <a:spcPts val="0"/>
                        </a:spcBef>
                        <a:spcAft>
                          <a:spcPts val="0"/>
                        </a:spcAft>
                      </a:pPr>
                      <a:r>
                        <a:rPr lang="en-US" sz="1200">
                          <a:solidFill>
                            <a:schemeClr val="tx1">
                              <a:lumMod val="50000"/>
                            </a:schemeClr>
                          </a:solidFill>
                          <a:effectLst/>
                        </a:rPr>
                        <a:t>3024</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a:solidFill>
                            <a:schemeClr val="tx1">
                              <a:lumMod val="50000"/>
                            </a:schemeClr>
                          </a:solidFill>
                          <a:effectLst/>
                        </a:rPr>
                        <a:t>Gersh Payzer</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2-647 </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a:solidFill>
                            <a:schemeClr val="tx1">
                              <a:lumMod val="50000"/>
                            </a:schemeClr>
                          </a:solidFill>
                          <a:effectLst/>
                        </a:rPr>
                        <a:t>Building Xbox One Apps using HTML and JavaScript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7195">
                <a:tc>
                  <a:txBody>
                    <a:bodyPr/>
                    <a:lstStyle/>
                    <a:p>
                      <a:pPr marL="0" marR="0">
                        <a:spcBef>
                          <a:spcPts val="0"/>
                        </a:spcBef>
                        <a:spcAft>
                          <a:spcPts val="0"/>
                        </a:spcAft>
                      </a:pPr>
                      <a:r>
                        <a:rPr lang="en-US" sz="1200" dirty="0">
                          <a:effectLst/>
                        </a:rPr>
                        <a:t>Wed, April 2nd 4:00 - 5:00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lgn="r">
                        <a:spcBef>
                          <a:spcPts val="0"/>
                        </a:spcBef>
                        <a:spcAft>
                          <a:spcPts val="0"/>
                        </a:spcAft>
                      </a:pPr>
                      <a:r>
                        <a:rPr lang="en-US" sz="1200">
                          <a:solidFill>
                            <a:schemeClr val="tx1">
                              <a:lumMod val="50000"/>
                            </a:schemeClr>
                          </a:solidFill>
                          <a:effectLst/>
                        </a:rPr>
                        <a:t>3024</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Chris White</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2-514</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a:solidFill>
                            <a:schemeClr val="tx1">
                              <a:lumMod val="50000"/>
                            </a:schemeClr>
                          </a:solidFill>
                          <a:effectLst/>
                        </a:rPr>
                        <a:t>Kinect 101: Introduction to Kinect for Windows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7195">
                <a:tc>
                  <a:txBody>
                    <a:bodyPr/>
                    <a:lstStyle/>
                    <a:p>
                      <a:pPr marL="0" marR="0">
                        <a:spcBef>
                          <a:spcPts val="0"/>
                        </a:spcBef>
                        <a:spcAft>
                          <a:spcPts val="0"/>
                        </a:spcAft>
                      </a:pPr>
                      <a:r>
                        <a:rPr lang="en-US" sz="1200" dirty="0">
                          <a:effectLst/>
                        </a:rPr>
                        <a:t>Thurs, April 3rd 1:00 - 2:00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lgn="r">
                        <a:spcBef>
                          <a:spcPts val="0"/>
                        </a:spcBef>
                        <a:spcAft>
                          <a:spcPts val="0"/>
                        </a:spcAft>
                      </a:pPr>
                      <a:r>
                        <a:rPr lang="en-US" sz="1200">
                          <a:solidFill>
                            <a:schemeClr val="tx1">
                              <a:lumMod val="50000"/>
                            </a:schemeClr>
                          </a:solidFill>
                          <a:effectLst/>
                        </a:rPr>
                        <a:t>2004</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Rob Cameron</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3-648</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a:solidFill>
                            <a:schemeClr val="tx1">
                              <a:lumMod val="50000"/>
                            </a:schemeClr>
                          </a:solidFill>
                          <a:effectLst/>
                        </a:rPr>
                        <a:t>Leveraging Windows Features to build Xbox One App Experiences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7195">
                <a:tc>
                  <a:txBody>
                    <a:bodyPr/>
                    <a:lstStyle/>
                    <a:p>
                      <a:pPr marL="0" marR="0">
                        <a:spcBef>
                          <a:spcPts val="0"/>
                        </a:spcBef>
                        <a:spcAft>
                          <a:spcPts val="0"/>
                        </a:spcAft>
                      </a:pPr>
                      <a:r>
                        <a:rPr lang="en-US" sz="1200" dirty="0">
                          <a:effectLst/>
                        </a:rPr>
                        <a:t>Thurs, April 3rd 4:00 - 5:00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lgn="r">
                        <a:spcBef>
                          <a:spcPts val="0"/>
                        </a:spcBef>
                        <a:spcAft>
                          <a:spcPts val="0"/>
                        </a:spcAft>
                      </a:pPr>
                      <a:r>
                        <a:rPr lang="en-US" sz="1200">
                          <a:solidFill>
                            <a:schemeClr val="tx1">
                              <a:lumMod val="50000"/>
                            </a:schemeClr>
                          </a:solidFill>
                          <a:effectLst/>
                        </a:rPr>
                        <a:t>2004</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Kevin Kennedy</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2-532 </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smtClean="0">
                          <a:solidFill>
                            <a:schemeClr val="tx1">
                              <a:lumMod val="50000"/>
                            </a:schemeClr>
                          </a:solidFill>
                          <a:effectLst/>
                        </a:rPr>
                        <a:t>Bringing Kinect into your Windows Store app</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7195">
                <a:tc>
                  <a:txBody>
                    <a:bodyPr/>
                    <a:lstStyle/>
                    <a:p>
                      <a:pPr marL="0" marR="0">
                        <a:spcBef>
                          <a:spcPts val="0"/>
                        </a:spcBef>
                        <a:spcAft>
                          <a:spcPts val="0"/>
                        </a:spcAft>
                      </a:pPr>
                      <a:r>
                        <a:rPr lang="en-US" sz="1200" dirty="0">
                          <a:effectLst/>
                        </a:rPr>
                        <a:t>Thurs, April 3rd 5:30 - 6:30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lgn="r">
                        <a:spcBef>
                          <a:spcPts val="0"/>
                        </a:spcBef>
                        <a:spcAft>
                          <a:spcPts val="0"/>
                        </a:spcAft>
                      </a:pPr>
                      <a:r>
                        <a:rPr lang="en-US" sz="1200">
                          <a:solidFill>
                            <a:schemeClr val="tx1">
                              <a:lumMod val="50000"/>
                            </a:schemeClr>
                          </a:solidFill>
                          <a:effectLst/>
                        </a:rPr>
                        <a:t>3018</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Alain Maillot</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2-637</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a:solidFill>
                            <a:schemeClr val="tx1">
                              <a:lumMod val="50000"/>
                            </a:schemeClr>
                          </a:solidFill>
                          <a:effectLst/>
                        </a:rPr>
                        <a:t>Extending Xbox Experiences to Devices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7195">
                <a:tc>
                  <a:txBody>
                    <a:bodyPr/>
                    <a:lstStyle/>
                    <a:p>
                      <a:pPr marL="0" marR="0">
                        <a:spcBef>
                          <a:spcPts val="0"/>
                        </a:spcBef>
                        <a:spcAft>
                          <a:spcPts val="0"/>
                        </a:spcAft>
                      </a:pPr>
                      <a:r>
                        <a:rPr lang="en-US" sz="1200" dirty="0">
                          <a:effectLst/>
                        </a:rPr>
                        <a:t>Fri, April 4th 9:00 - 10:00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lgn="r">
                        <a:spcBef>
                          <a:spcPts val="0"/>
                        </a:spcBef>
                        <a:spcAft>
                          <a:spcPts val="0"/>
                        </a:spcAft>
                      </a:pPr>
                      <a:r>
                        <a:rPr lang="en-US" sz="1200">
                          <a:solidFill>
                            <a:schemeClr val="tx1">
                              <a:lumMod val="50000"/>
                            </a:schemeClr>
                          </a:solidFill>
                          <a:effectLst/>
                        </a:rPr>
                        <a:t>3014</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Eddie Mays</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2-650</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a:solidFill>
                            <a:schemeClr val="tx1">
                              <a:lumMod val="50000"/>
                            </a:schemeClr>
                          </a:solidFill>
                          <a:effectLst/>
                        </a:rPr>
                        <a:t>Designing the Ultimate 10’ Experience</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7195">
                <a:tc>
                  <a:txBody>
                    <a:bodyPr/>
                    <a:lstStyle/>
                    <a:p>
                      <a:pPr marL="0" marR="0">
                        <a:spcBef>
                          <a:spcPts val="0"/>
                        </a:spcBef>
                        <a:spcAft>
                          <a:spcPts val="0"/>
                        </a:spcAft>
                      </a:pPr>
                      <a:r>
                        <a:rPr lang="en-US" sz="1200" dirty="0">
                          <a:effectLst/>
                        </a:rPr>
                        <a:t>Fri, April 4th 10:30 - 11:30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lgn="r">
                        <a:spcBef>
                          <a:spcPts val="0"/>
                        </a:spcBef>
                        <a:spcAft>
                          <a:spcPts val="0"/>
                        </a:spcAft>
                      </a:pPr>
                      <a:r>
                        <a:rPr lang="en-US" sz="1200">
                          <a:solidFill>
                            <a:schemeClr val="tx1">
                              <a:lumMod val="50000"/>
                            </a:schemeClr>
                          </a:solidFill>
                          <a:effectLst/>
                        </a:rPr>
                        <a:t>Hall 1A</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Frank Savage</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2-651</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a:solidFill>
                            <a:schemeClr val="tx1">
                              <a:lumMod val="50000"/>
                            </a:schemeClr>
                          </a:solidFill>
                          <a:effectLst/>
                        </a:rPr>
                        <a:t>Understanding the Xbox One Game Platform Built on Windows</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57195">
                <a:tc>
                  <a:txBody>
                    <a:bodyPr/>
                    <a:lstStyle/>
                    <a:p>
                      <a:pPr marL="0" marR="0">
                        <a:spcBef>
                          <a:spcPts val="0"/>
                        </a:spcBef>
                        <a:spcAft>
                          <a:spcPts val="0"/>
                        </a:spcAft>
                      </a:pPr>
                      <a:r>
                        <a:rPr lang="en-US" sz="1200" dirty="0">
                          <a:effectLst/>
                        </a:rPr>
                        <a:t>Fri, April 4th 12:30 - 1:30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4"/>
                    </a:solidFill>
                  </a:tcPr>
                </a:tc>
                <a:tc>
                  <a:txBody>
                    <a:bodyPr/>
                    <a:lstStyle/>
                    <a:p>
                      <a:pPr marL="0" marR="0" algn="r">
                        <a:spcBef>
                          <a:spcPts val="0"/>
                        </a:spcBef>
                        <a:spcAft>
                          <a:spcPts val="0"/>
                        </a:spcAft>
                      </a:pPr>
                      <a:r>
                        <a:rPr lang="en-US" sz="1200" dirty="0" smtClean="0">
                          <a:solidFill>
                            <a:schemeClr val="tx1">
                              <a:lumMod val="50000"/>
                            </a:schemeClr>
                          </a:solidFill>
                          <a:effectLst/>
                        </a:rPr>
                        <a:t>2018</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Bryan Nealer</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a:solidFill>
                            <a:schemeClr val="tx1">
                              <a:lumMod val="50000"/>
                            </a:schemeClr>
                          </a:solidFill>
                          <a:effectLst/>
                        </a:rPr>
                        <a:t>2-652</a:t>
                      </a:r>
                      <a:endPar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200" dirty="0" smtClean="0">
                          <a:solidFill>
                            <a:schemeClr val="tx1">
                              <a:lumMod val="50000"/>
                            </a:schemeClr>
                          </a:solidFill>
                          <a:effectLst/>
                        </a:rPr>
                        <a:t>Xbox Music API – Music for every app </a:t>
                      </a:r>
                      <a:endPar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200680390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668463"/>
            <a:ext cx="11887199" cy="5029200"/>
          </a:xfrm>
        </p:spPr>
        <p:txBody>
          <a:bodyPr/>
          <a:lstStyle/>
          <a:p>
            <a:r>
              <a:rPr lang="en-US" dirty="0" smtClean="0"/>
              <a:t>Keep separate default files</a:t>
            </a:r>
          </a:p>
          <a:p>
            <a:pPr lvl="1"/>
            <a:r>
              <a:rPr lang="en-US" dirty="0" smtClean="0"/>
              <a:t>.html – include appropriate version of </a:t>
            </a:r>
            <a:r>
              <a:rPr lang="en-US" dirty="0" err="1" smtClean="0"/>
              <a:t>WinJS</a:t>
            </a:r>
            <a:r>
              <a:rPr lang="en-US" dirty="0" smtClean="0"/>
              <a:t>, application specific </a:t>
            </a:r>
            <a:r>
              <a:rPr lang="en-US" dirty="0" err="1" smtClean="0"/>
              <a:t>AppBar</a:t>
            </a:r>
            <a:r>
              <a:rPr lang="en-US" dirty="0" smtClean="0"/>
              <a:t> commands, </a:t>
            </a:r>
            <a:r>
              <a:rPr lang="en-US" dirty="0" err="1" smtClean="0"/>
              <a:t>flyout</a:t>
            </a:r>
            <a:r>
              <a:rPr lang="en-US" dirty="0" smtClean="0"/>
              <a:t> definitions</a:t>
            </a:r>
          </a:p>
          <a:p>
            <a:pPr lvl="1"/>
            <a:r>
              <a:rPr lang="en-US" dirty="0" smtClean="0"/>
              <a:t> .</a:t>
            </a:r>
            <a:r>
              <a:rPr lang="en-US" dirty="0" err="1" smtClean="0"/>
              <a:t>js</a:t>
            </a:r>
            <a:r>
              <a:rPr lang="en-US" dirty="0"/>
              <a:t> </a:t>
            </a:r>
            <a:r>
              <a:rPr lang="en-US" dirty="0" smtClean="0"/>
              <a:t>– handle differentiated protocol activations, initiate system services, </a:t>
            </a:r>
            <a:br>
              <a:rPr lang="en-US" dirty="0" smtClean="0"/>
            </a:br>
            <a:r>
              <a:rPr lang="en-US" dirty="0" smtClean="0"/>
              <a:t>shared code can be separated into a shared file</a:t>
            </a:r>
          </a:p>
          <a:p>
            <a:pPr lvl="1"/>
            <a:r>
              <a:rPr lang="en-US" dirty="0" smtClean="0"/>
              <a:t>.</a:t>
            </a:r>
            <a:r>
              <a:rPr lang="en-US" dirty="0" err="1" smtClean="0"/>
              <a:t>css</a:t>
            </a:r>
            <a:r>
              <a:rPr lang="en-US" dirty="0" smtClean="0"/>
              <a:t> – global styles for each device</a:t>
            </a:r>
          </a:p>
          <a:p>
            <a:r>
              <a:rPr lang="en-US" dirty="0" smtClean="0"/>
              <a:t>Platform specific code should be abstracted </a:t>
            </a:r>
            <a:br>
              <a:rPr lang="en-US" dirty="0" smtClean="0"/>
            </a:br>
            <a:r>
              <a:rPr lang="en-US" dirty="0" smtClean="0"/>
              <a:t>into a separate file</a:t>
            </a:r>
          </a:p>
          <a:p>
            <a:r>
              <a:rPr lang="en-US" dirty="0" smtClean="0"/>
              <a:t>Styles for each view should be kept in the appropriate platform project</a:t>
            </a:r>
          </a:p>
        </p:txBody>
      </p:sp>
      <p:sp>
        <p:nvSpPr>
          <p:cNvPr id="3" name="Title 2"/>
          <p:cNvSpPr>
            <a:spLocks noGrp="1"/>
          </p:cNvSpPr>
          <p:nvPr>
            <p:ph type="title"/>
          </p:nvPr>
        </p:nvSpPr>
        <p:spPr/>
        <p:txBody>
          <a:bodyPr/>
          <a:lstStyle/>
          <a:p>
            <a:r>
              <a:rPr lang="en-US" dirty="0" smtClean="0"/>
              <a:t>Don’t try to share everything</a:t>
            </a:r>
            <a:endParaRPr lang="en-US" dirty="0"/>
          </a:p>
        </p:txBody>
      </p:sp>
    </p:spTree>
    <p:extLst>
      <p:ext uri="{BB962C8B-B14F-4D97-AF65-F5344CB8AC3E}">
        <p14:creationId xmlns:p14="http://schemas.microsoft.com/office/powerpoint/2010/main" val="406168650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D8C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189" y="1028409"/>
            <a:ext cx="5386272" cy="6994525"/>
          </a:xfrm>
          <a:prstGeom prst="rect">
            <a:avLst/>
          </a:prstGeom>
        </p:spPr>
      </p:pic>
      <p:sp>
        <p:nvSpPr>
          <p:cNvPr id="3" name="Title 2"/>
          <p:cNvSpPr>
            <a:spLocks noGrp="1"/>
          </p:cNvSpPr>
          <p:nvPr>
            <p:ph type="title"/>
          </p:nvPr>
        </p:nvSpPr>
        <p:spPr>
          <a:xfrm>
            <a:off x="1280531" y="1119848"/>
            <a:ext cx="10058399" cy="1828800"/>
          </a:xfrm>
        </p:spPr>
        <p:txBody>
          <a:bodyPr/>
          <a:lstStyle/>
          <a:p>
            <a:r>
              <a:rPr lang="en-US" dirty="0" smtClean="0">
                <a:solidFill>
                  <a:schemeClr val="bg1"/>
                </a:solidFill>
              </a:rPr>
              <a:t>Demo: Sharing code across platforms</a:t>
            </a:r>
            <a:endParaRPr lang="en-US" dirty="0">
              <a:solidFill>
                <a:schemeClr val="bg1"/>
              </a:solidFill>
            </a:endParaRPr>
          </a:p>
        </p:txBody>
      </p:sp>
    </p:spTree>
    <p:extLst>
      <p:ext uri="{BB962C8B-B14F-4D97-AF65-F5344CB8AC3E}">
        <p14:creationId xmlns:p14="http://schemas.microsoft.com/office/powerpoint/2010/main" val="131604718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Example: MVVM</a:t>
            </a:r>
          </a:p>
          <a:p>
            <a:pPr lvl="1"/>
            <a:r>
              <a:rPr lang="en-US" dirty="0" smtClean="0"/>
              <a:t>Separation of concerns</a:t>
            </a:r>
          </a:p>
          <a:p>
            <a:pPr marL="744538" lvl="3" indent="-168275"/>
            <a:r>
              <a:rPr lang="en-US" dirty="0" smtClean="0"/>
              <a:t>Model handles data</a:t>
            </a:r>
          </a:p>
          <a:p>
            <a:pPr marL="744538" lvl="3" indent="-168275"/>
            <a:r>
              <a:rPr lang="en-US" dirty="0" smtClean="0"/>
              <a:t>View Model handles the logic of converting the model data </a:t>
            </a:r>
            <a:br>
              <a:rPr lang="en-US" dirty="0" smtClean="0"/>
            </a:br>
            <a:r>
              <a:rPr lang="en-US" dirty="0" smtClean="0"/>
              <a:t>into data the view can use</a:t>
            </a:r>
          </a:p>
          <a:p>
            <a:pPr marL="744538" lvl="3" indent="-168275"/>
            <a:r>
              <a:rPr lang="en-US" dirty="0" smtClean="0"/>
              <a:t>View handles UI</a:t>
            </a:r>
          </a:p>
          <a:p>
            <a:pPr lvl="1"/>
            <a:r>
              <a:rPr lang="en-US" dirty="0" smtClean="0"/>
              <a:t>Use binding and templates</a:t>
            </a:r>
          </a:p>
          <a:p>
            <a:pPr lvl="1"/>
            <a:r>
              <a:rPr lang="en-US" dirty="0" smtClean="0"/>
              <a:t>Model and View Model can be shared across platforms</a:t>
            </a:r>
          </a:p>
          <a:p>
            <a:pPr lvl="1"/>
            <a:r>
              <a:rPr lang="en-US" dirty="0" smtClean="0"/>
              <a:t>Certain parts of View can also be shared</a:t>
            </a:r>
          </a:p>
          <a:p>
            <a:endParaRPr lang="en-US" dirty="0" smtClean="0"/>
          </a:p>
          <a:p>
            <a:pPr lvl="1"/>
            <a:endParaRPr lang="en-US" dirty="0"/>
          </a:p>
        </p:txBody>
      </p:sp>
      <p:sp>
        <p:nvSpPr>
          <p:cNvPr id="3" name="Title 2"/>
          <p:cNvSpPr>
            <a:spLocks noGrp="1"/>
          </p:cNvSpPr>
          <p:nvPr>
            <p:ph type="title"/>
          </p:nvPr>
        </p:nvSpPr>
        <p:spPr/>
        <p:txBody>
          <a:bodyPr/>
          <a:lstStyle/>
          <a:p>
            <a:r>
              <a:rPr lang="en-US" dirty="0" smtClean="0"/>
              <a:t>Pick an architecture pattern</a:t>
            </a:r>
            <a:endParaRPr lang="en-US" dirty="0"/>
          </a:p>
        </p:txBody>
      </p:sp>
      <p:sp>
        <p:nvSpPr>
          <p:cNvPr id="4" name="Text Placeholder 3"/>
          <p:cNvSpPr>
            <a:spLocks noGrp="1"/>
          </p:cNvSpPr>
          <p:nvPr>
            <p:ph type="body" sz="quarter" idx="11"/>
          </p:nvPr>
        </p:nvSpPr>
        <p:spPr/>
        <p:txBody>
          <a:bodyPr/>
          <a:lstStyle/>
          <a:p>
            <a:r>
              <a:rPr lang="en-US" smtClean="0"/>
              <a:t>Separate </a:t>
            </a:r>
            <a:br>
              <a:rPr lang="en-US" smtClean="0"/>
            </a:br>
            <a:r>
              <a:rPr lang="en-US" smtClean="0"/>
              <a:t>sharable code from platform specific code.</a:t>
            </a:r>
            <a:endParaRPr lang="en-US" dirty="0"/>
          </a:p>
        </p:txBody>
      </p:sp>
    </p:spTree>
    <p:extLst>
      <p:ext uri="{BB962C8B-B14F-4D97-AF65-F5344CB8AC3E}">
        <p14:creationId xmlns:p14="http://schemas.microsoft.com/office/powerpoint/2010/main" val="114233849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798510"/>
          </a:xfrm>
        </p:spPr>
        <p:txBody>
          <a:bodyPr/>
          <a:lstStyle/>
          <a:p>
            <a:pPr marL="0" indent="0">
              <a:buNone/>
            </a:pPr>
            <a:r>
              <a:rPr lang="en-US" dirty="0" smtClean="0">
                <a:solidFill>
                  <a:schemeClr val="tx2">
                    <a:lumMod val="60000"/>
                    <a:lumOff val="40000"/>
                  </a:schemeClr>
                </a:solidFill>
              </a:rPr>
              <a:t>if (</a:t>
            </a:r>
            <a:r>
              <a:rPr lang="en-US" dirty="0" err="1" smtClean="0"/>
              <a:t>Shared.Utilities.isXbox</a:t>
            </a:r>
            <a:r>
              <a:rPr lang="en-US" dirty="0" smtClean="0">
                <a:solidFill>
                  <a:schemeClr val="tx2">
                    <a:lumMod val="60000"/>
                    <a:lumOff val="40000"/>
                  </a:schemeClr>
                </a:solidFill>
              </a:rPr>
              <a:t>){</a:t>
            </a:r>
          </a:p>
          <a:p>
            <a:pPr marL="0" indent="0">
              <a:buNone/>
            </a:pPr>
            <a:r>
              <a:rPr lang="en-US" dirty="0" smtClean="0"/>
              <a:t>	hub = </a:t>
            </a:r>
            <a:r>
              <a:rPr lang="en-US" dirty="0" err="1" smtClean="0"/>
              <a:t>XboxJS.UI.Hub</a:t>
            </a:r>
            <a:r>
              <a:rPr lang="en-US" dirty="0" smtClean="0"/>
              <a:t>;</a:t>
            </a:r>
          </a:p>
          <a:p>
            <a:pPr marL="0" indent="0">
              <a:buNone/>
            </a:pPr>
            <a:r>
              <a:rPr lang="en-US" dirty="0" smtClean="0"/>
              <a:t>	</a:t>
            </a:r>
            <a:r>
              <a:rPr lang="en-US" dirty="0" err="1" smtClean="0"/>
              <a:t>hubSection</a:t>
            </a:r>
            <a:r>
              <a:rPr lang="en-US" dirty="0" smtClean="0"/>
              <a:t> = </a:t>
            </a:r>
            <a:r>
              <a:rPr lang="en-US" dirty="0" err="1" smtClean="0"/>
              <a:t>XboxJS.UI.HubSection</a:t>
            </a:r>
            <a:r>
              <a:rPr lang="en-US" dirty="0" smtClean="0"/>
              <a:t>;</a:t>
            </a:r>
          </a:p>
          <a:p>
            <a:pPr marL="0" indent="0">
              <a:buNone/>
            </a:pPr>
            <a:r>
              <a:rPr lang="en-US" dirty="0" smtClean="0">
                <a:solidFill>
                  <a:schemeClr val="tx2">
                    <a:lumMod val="60000"/>
                    <a:lumOff val="40000"/>
                  </a:schemeClr>
                </a:solidFill>
              </a:rPr>
              <a:t>} else if (!</a:t>
            </a:r>
            <a:r>
              <a:rPr lang="en-US" dirty="0" err="1" smtClean="0"/>
              <a:t>WinJS.Utilities.isPhone</a:t>
            </a:r>
            <a:r>
              <a:rPr lang="en-US" dirty="0" smtClean="0"/>
              <a:t>) </a:t>
            </a:r>
            <a:r>
              <a:rPr lang="en-US" dirty="0" smtClean="0">
                <a:solidFill>
                  <a:schemeClr val="tx2">
                    <a:lumMod val="60000"/>
                    <a:lumOff val="40000"/>
                  </a:schemeClr>
                </a:solidFill>
              </a:rPr>
              <a:t>{</a:t>
            </a:r>
          </a:p>
          <a:p>
            <a:pPr marL="0" indent="0">
              <a:buNone/>
            </a:pPr>
            <a:r>
              <a:rPr lang="en-US" dirty="0" smtClean="0"/>
              <a:t>	hub = </a:t>
            </a:r>
            <a:r>
              <a:rPr lang="en-US" dirty="0" err="1" smtClean="0"/>
              <a:t>WinJS.UI.Hub</a:t>
            </a:r>
            <a:r>
              <a:rPr lang="en-US" dirty="0" smtClean="0"/>
              <a:t>;</a:t>
            </a:r>
          </a:p>
          <a:p>
            <a:pPr marL="0" indent="0">
              <a:buNone/>
            </a:pPr>
            <a:r>
              <a:rPr lang="en-US" dirty="0" smtClean="0"/>
              <a:t>	</a:t>
            </a:r>
            <a:r>
              <a:rPr lang="en-US" dirty="0" err="1" smtClean="0"/>
              <a:t>hubSection</a:t>
            </a:r>
            <a:r>
              <a:rPr lang="en-US" dirty="0" smtClean="0"/>
              <a:t> = </a:t>
            </a:r>
            <a:r>
              <a:rPr lang="en-US" dirty="0" err="1" smtClean="0"/>
              <a:t>WinJS.UI.HubSection</a:t>
            </a:r>
            <a:r>
              <a:rPr lang="en-US" dirty="0" smtClean="0"/>
              <a:t>;</a:t>
            </a:r>
          </a:p>
          <a:p>
            <a:pPr marL="0" indent="0">
              <a:buNone/>
            </a:pPr>
            <a:r>
              <a:rPr lang="en-US" dirty="0" smtClean="0">
                <a:solidFill>
                  <a:schemeClr val="tx2">
                    <a:lumMod val="60000"/>
                    <a:lumOff val="40000"/>
                  </a:schemeClr>
                </a:solidFill>
              </a:rPr>
              <a:t>} else {</a:t>
            </a:r>
          </a:p>
          <a:p>
            <a:pPr marL="0" indent="0">
              <a:buNone/>
            </a:pPr>
            <a:r>
              <a:rPr lang="en-US" dirty="0" smtClean="0"/>
              <a:t>	hub = </a:t>
            </a:r>
            <a:r>
              <a:rPr lang="en-US" dirty="0" err="1" smtClean="0"/>
              <a:t>WinJS.UI.Pivot</a:t>
            </a:r>
            <a:r>
              <a:rPr lang="en-US" dirty="0" smtClean="0"/>
              <a:t>;</a:t>
            </a:r>
          </a:p>
          <a:p>
            <a:pPr marL="0" indent="0">
              <a:buNone/>
            </a:pPr>
            <a:r>
              <a:rPr lang="en-US" dirty="0" smtClean="0"/>
              <a:t>	</a:t>
            </a:r>
            <a:r>
              <a:rPr lang="en-US" dirty="0" err="1" smtClean="0"/>
              <a:t>hubSection</a:t>
            </a:r>
            <a:r>
              <a:rPr lang="en-US" dirty="0" smtClean="0"/>
              <a:t> = </a:t>
            </a:r>
            <a:r>
              <a:rPr lang="en-US" dirty="0" err="1" smtClean="0"/>
              <a:t>WinJS.UI.PivotItem</a:t>
            </a:r>
            <a:r>
              <a:rPr lang="en-US" dirty="0" smtClean="0"/>
              <a:t>;</a:t>
            </a:r>
          </a:p>
          <a:p>
            <a:pPr marL="0" indent="0">
              <a:buNone/>
            </a:pPr>
            <a:r>
              <a:rPr lang="en-US" dirty="0" smtClean="0">
                <a:solidFill>
                  <a:schemeClr val="tx2">
                    <a:lumMod val="60000"/>
                    <a:lumOff val="40000"/>
                  </a:schemeClr>
                </a:solidFill>
              </a:rPr>
              <a:t>}</a:t>
            </a:r>
          </a:p>
          <a:p>
            <a:pPr marL="0" indent="0">
              <a:buNone/>
            </a:pPr>
            <a:r>
              <a:rPr lang="en-US" dirty="0" smtClean="0"/>
              <a:t>    					</a:t>
            </a:r>
            <a:r>
              <a:rPr lang="en-US" dirty="0" err="1" smtClean="0"/>
              <a:t>WinJS.Namespace.define</a:t>
            </a:r>
            <a:r>
              <a:rPr lang="en-US" dirty="0" smtClean="0">
                <a:solidFill>
                  <a:schemeClr val="tx2">
                    <a:lumMod val="60000"/>
                    <a:lumOff val="40000"/>
                  </a:schemeClr>
                </a:solidFill>
              </a:rPr>
              <a:t>(</a:t>
            </a:r>
            <a:r>
              <a:rPr lang="en-US" dirty="0" smtClean="0"/>
              <a:t>'</a:t>
            </a:r>
            <a:r>
              <a:rPr lang="en-US" dirty="0" err="1" smtClean="0"/>
              <a:t>Shared.UI</a:t>
            </a:r>
            <a:r>
              <a:rPr lang="en-US" dirty="0" smtClean="0"/>
              <a:t>', </a:t>
            </a:r>
            <a:r>
              <a:rPr lang="en-US" dirty="0" smtClean="0">
                <a:solidFill>
                  <a:schemeClr val="tx2">
                    <a:lumMod val="60000"/>
                    <a:lumOff val="40000"/>
                  </a:schemeClr>
                </a:solidFill>
              </a:rPr>
              <a:t>{</a:t>
            </a:r>
          </a:p>
          <a:p>
            <a:pPr marL="0" indent="0">
              <a:buNone/>
            </a:pPr>
            <a:r>
              <a:rPr lang="en-US" dirty="0" smtClean="0"/>
              <a:t>        					Hub: hub,</a:t>
            </a:r>
          </a:p>
          <a:p>
            <a:pPr marL="0" indent="0">
              <a:buNone/>
            </a:pPr>
            <a:r>
              <a:rPr lang="en-US" dirty="0" smtClean="0"/>
              <a:t>        					</a:t>
            </a:r>
            <a:r>
              <a:rPr lang="en-US" dirty="0" err="1" smtClean="0"/>
              <a:t>HubSection</a:t>
            </a:r>
            <a:r>
              <a:rPr lang="en-US" dirty="0" smtClean="0"/>
              <a:t>: </a:t>
            </a:r>
            <a:r>
              <a:rPr lang="en-US" dirty="0" err="1" smtClean="0"/>
              <a:t>hubSection</a:t>
            </a:r>
            <a:endParaRPr lang="en-US" dirty="0" smtClean="0"/>
          </a:p>
          <a:p>
            <a:pPr marL="0" indent="0">
              <a:buNone/>
            </a:pPr>
            <a:r>
              <a:rPr lang="en-US" dirty="0" smtClean="0"/>
              <a:t>    					</a:t>
            </a:r>
            <a:r>
              <a:rPr lang="en-US" dirty="0" smtClean="0">
                <a:solidFill>
                  <a:schemeClr val="tx2">
                    <a:lumMod val="60000"/>
                    <a:lumOff val="40000"/>
                  </a:schemeClr>
                </a:solidFill>
              </a:rPr>
              <a:t>});</a:t>
            </a:r>
            <a:endParaRPr lang="en-US" dirty="0">
              <a:solidFill>
                <a:schemeClr val="tx2">
                  <a:lumMod val="60000"/>
                  <a:lumOff val="40000"/>
                </a:schemeClr>
              </a:solidFill>
            </a:endParaRPr>
          </a:p>
        </p:txBody>
      </p:sp>
      <p:sp>
        <p:nvSpPr>
          <p:cNvPr id="2" name="Title 1"/>
          <p:cNvSpPr>
            <a:spLocks noGrp="1"/>
          </p:cNvSpPr>
          <p:nvPr>
            <p:ph type="title"/>
          </p:nvPr>
        </p:nvSpPr>
        <p:spPr/>
        <p:txBody>
          <a:bodyPr/>
          <a:lstStyle/>
          <a:p>
            <a:r>
              <a:rPr lang="en-US" dirty="0" smtClean="0"/>
              <a:t>Abstract platform specific code</a:t>
            </a:r>
            <a:endParaRPr lang="en-US" dirty="0"/>
          </a:p>
        </p:txBody>
      </p:sp>
    </p:spTree>
    <p:extLst>
      <p:ext uri="{BB962C8B-B14F-4D97-AF65-F5344CB8AC3E}">
        <p14:creationId xmlns:p14="http://schemas.microsoft.com/office/powerpoint/2010/main" val="85469876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392245"/>
          </a:xfrm>
        </p:spPr>
        <p:txBody>
          <a:bodyPr/>
          <a:lstStyle/>
          <a:p>
            <a:pPr marL="0" indent="0">
              <a:buNone/>
            </a:pPr>
            <a:r>
              <a:rPr lang="en-US" dirty="0">
                <a:solidFill>
                  <a:schemeClr val="tx2">
                    <a:lumMod val="60000"/>
                    <a:lumOff val="40000"/>
                  </a:schemeClr>
                </a:solidFill>
              </a:rPr>
              <a:t>&lt;section </a:t>
            </a:r>
            <a:r>
              <a:rPr lang="en-US" dirty="0"/>
              <a:t>data-win-control=</a:t>
            </a:r>
            <a:r>
              <a:rPr lang="en-US" b="1" dirty="0">
                <a:solidFill>
                  <a:schemeClr val="tx2">
                    <a:lumMod val="60000"/>
                    <a:lumOff val="40000"/>
                  </a:schemeClr>
                </a:solidFill>
              </a:rPr>
              <a:t>"</a:t>
            </a:r>
            <a:r>
              <a:rPr lang="en-US" b="1" dirty="0" err="1">
                <a:solidFill>
                  <a:schemeClr val="tx2">
                    <a:lumMod val="60000"/>
                    <a:lumOff val="40000"/>
                  </a:schemeClr>
                </a:solidFill>
              </a:rPr>
              <a:t>Shared.UI.Hub</a:t>
            </a:r>
            <a:r>
              <a:rPr lang="en-US" b="1" dirty="0" smtClean="0">
                <a:solidFill>
                  <a:schemeClr val="tx2">
                    <a:lumMod val="60000"/>
                    <a:lumOff val="40000"/>
                  </a:schemeClr>
                </a:solidFill>
              </a:rPr>
              <a:t>"</a:t>
            </a:r>
            <a:r>
              <a:rPr lang="en-US" dirty="0" smtClean="0">
                <a:solidFill>
                  <a:schemeClr val="tx2">
                    <a:lumMod val="60000"/>
                    <a:lumOff val="40000"/>
                  </a:schemeClr>
                </a:solidFill>
              </a:rPr>
              <a:t>&gt;</a:t>
            </a:r>
          </a:p>
          <a:p>
            <a:pPr marL="0" indent="0">
              <a:buNone/>
            </a:pPr>
            <a:endParaRPr lang="en-US" dirty="0" smtClean="0"/>
          </a:p>
          <a:p>
            <a:pPr marL="0" indent="0">
              <a:buNone/>
            </a:pPr>
            <a:r>
              <a:rPr lang="en-US" dirty="0"/>
              <a:t>	</a:t>
            </a:r>
            <a:r>
              <a:rPr lang="en-US" dirty="0" smtClean="0">
                <a:solidFill>
                  <a:schemeClr val="tx2">
                    <a:lumMod val="60000"/>
                    <a:lumOff val="40000"/>
                  </a:schemeClr>
                </a:solidFill>
              </a:rPr>
              <a:t>&lt;div </a:t>
            </a:r>
            <a:r>
              <a:rPr lang="en-US" dirty="0" smtClean="0"/>
              <a:t>data-win-control=</a:t>
            </a:r>
            <a:r>
              <a:rPr lang="en-US" b="1" dirty="0" smtClean="0">
                <a:solidFill>
                  <a:schemeClr val="tx2">
                    <a:lumMod val="60000"/>
                    <a:lumOff val="40000"/>
                  </a:schemeClr>
                </a:solidFill>
              </a:rPr>
              <a:t>"</a:t>
            </a:r>
            <a:r>
              <a:rPr lang="en-US" b="1" dirty="0" err="1" smtClean="0">
                <a:solidFill>
                  <a:schemeClr val="tx2">
                    <a:lumMod val="60000"/>
                    <a:lumOff val="40000"/>
                  </a:schemeClr>
                </a:solidFill>
              </a:rPr>
              <a:t>Shared.UI.HubSection</a:t>
            </a:r>
            <a:r>
              <a:rPr lang="en-US" b="1" dirty="0" smtClean="0">
                <a:solidFill>
                  <a:schemeClr val="tx2">
                    <a:lumMod val="60000"/>
                    <a:lumOff val="40000"/>
                  </a:schemeClr>
                </a:solidFill>
              </a:rPr>
              <a:t>" </a:t>
            </a:r>
          </a:p>
          <a:p>
            <a:pPr marL="0" indent="0">
              <a:buNone/>
            </a:pPr>
            <a:r>
              <a:rPr lang="en-US" dirty="0"/>
              <a:t>	     data-win-options=</a:t>
            </a:r>
            <a:r>
              <a:rPr lang="en-US" b="1" dirty="0">
                <a:solidFill>
                  <a:schemeClr val="tx2">
                    <a:lumMod val="60000"/>
                    <a:lumOff val="40000"/>
                  </a:schemeClr>
                </a:solidFill>
              </a:rPr>
              <a:t>"{header: 'Section1'}"</a:t>
            </a:r>
            <a:r>
              <a:rPr lang="en-US" dirty="0">
                <a:solidFill>
                  <a:schemeClr val="tx2">
                    <a:lumMod val="60000"/>
                    <a:lumOff val="40000"/>
                  </a:schemeClr>
                </a:solidFill>
              </a:rPr>
              <a:t>&gt;</a:t>
            </a:r>
          </a:p>
          <a:p>
            <a:pPr marL="0" indent="0">
              <a:buNone/>
            </a:pPr>
            <a:r>
              <a:rPr lang="en-US" dirty="0"/>
              <a:t>     </a:t>
            </a:r>
            <a:r>
              <a:rPr lang="en-US" dirty="0" smtClean="0"/>
              <a:t>    </a:t>
            </a:r>
            <a:r>
              <a:rPr lang="en-US" dirty="0" smtClean="0">
                <a:solidFill>
                  <a:schemeClr val="tx2">
                    <a:lumMod val="60000"/>
                    <a:lumOff val="40000"/>
                  </a:schemeClr>
                </a:solidFill>
              </a:rPr>
              <a:t>&lt;</a:t>
            </a:r>
            <a:r>
              <a:rPr lang="en-US" dirty="0">
                <a:solidFill>
                  <a:schemeClr val="tx2">
                    <a:lumMod val="60000"/>
                    <a:lumOff val="40000"/>
                  </a:schemeClr>
                </a:solidFill>
              </a:rPr>
              <a:t>div </a:t>
            </a:r>
            <a:r>
              <a:rPr lang="en-US" dirty="0"/>
              <a:t>data-win-control=</a:t>
            </a:r>
            <a:r>
              <a:rPr lang="en-US" b="1" dirty="0">
                <a:solidFill>
                  <a:schemeClr val="tx2">
                    <a:lumMod val="60000"/>
                    <a:lumOff val="40000"/>
                  </a:schemeClr>
                </a:solidFill>
              </a:rPr>
              <a:t>"Controls.Section1"</a:t>
            </a:r>
            <a:r>
              <a:rPr lang="en-US" dirty="0">
                <a:solidFill>
                  <a:schemeClr val="tx2">
                    <a:lumMod val="60000"/>
                    <a:lumOff val="40000"/>
                  </a:schemeClr>
                </a:solidFill>
              </a:rPr>
              <a:t>&gt;&lt;/div</a:t>
            </a:r>
            <a:r>
              <a:rPr lang="en-US" dirty="0" smtClean="0">
                <a:solidFill>
                  <a:schemeClr val="tx2">
                    <a:lumMod val="60000"/>
                    <a:lumOff val="40000"/>
                  </a:schemeClr>
                </a:solidFill>
              </a:rPr>
              <a:t>&gt;</a:t>
            </a:r>
          </a:p>
          <a:p>
            <a:pPr marL="0" indent="0">
              <a:buNone/>
            </a:pPr>
            <a:r>
              <a:rPr lang="en-US" dirty="0">
                <a:solidFill>
                  <a:schemeClr val="tx2">
                    <a:lumMod val="60000"/>
                    <a:lumOff val="40000"/>
                  </a:schemeClr>
                </a:solidFill>
              </a:rPr>
              <a:t>	</a:t>
            </a:r>
            <a:r>
              <a:rPr lang="en-US" dirty="0" smtClean="0">
                <a:solidFill>
                  <a:schemeClr val="tx2">
                    <a:lumMod val="60000"/>
                    <a:lumOff val="40000"/>
                  </a:schemeClr>
                </a:solidFill>
              </a:rPr>
              <a:t>&lt;/</a:t>
            </a:r>
            <a:r>
              <a:rPr lang="en-US" dirty="0">
                <a:solidFill>
                  <a:schemeClr val="tx2">
                    <a:lumMod val="60000"/>
                    <a:lumOff val="40000"/>
                  </a:schemeClr>
                </a:solidFill>
              </a:rPr>
              <a:t>div&gt;</a:t>
            </a:r>
          </a:p>
          <a:p>
            <a:pPr marL="0" indent="0">
              <a:buNone/>
            </a:pPr>
            <a:endParaRPr lang="en-US" dirty="0"/>
          </a:p>
          <a:p>
            <a:pPr marL="0" indent="0">
              <a:buNone/>
            </a:pPr>
            <a:r>
              <a:rPr lang="en-US" dirty="0"/>
              <a:t>	</a:t>
            </a:r>
            <a:r>
              <a:rPr lang="en-US" dirty="0">
                <a:solidFill>
                  <a:schemeClr val="tx2">
                    <a:lumMod val="60000"/>
                    <a:lumOff val="40000"/>
                  </a:schemeClr>
                </a:solidFill>
              </a:rPr>
              <a:t>&lt;div </a:t>
            </a:r>
            <a:r>
              <a:rPr lang="en-US" dirty="0"/>
              <a:t>data-win-control=</a:t>
            </a:r>
            <a:r>
              <a:rPr lang="en-US" b="1" dirty="0">
                <a:solidFill>
                  <a:schemeClr val="tx2">
                    <a:lumMod val="60000"/>
                    <a:lumOff val="40000"/>
                  </a:schemeClr>
                </a:solidFill>
              </a:rPr>
              <a:t>"</a:t>
            </a:r>
            <a:r>
              <a:rPr lang="en-US" b="1" dirty="0" err="1">
                <a:solidFill>
                  <a:schemeClr val="tx2">
                    <a:lumMod val="60000"/>
                    <a:lumOff val="40000"/>
                  </a:schemeClr>
                </a:solidFill>
              </a:rPr>
              <a:t>Shared.UI.HubSection</a:t>
            </a:r>
            <a:r>
              <a:rPr lang="en-US" b="1" dirty="0">
                <a:solidFill>
                  <a:schemeClr val="tx2">
                    <a:lumMod val="60000"/>
                    <a:lumOff val="40000"/>
                  </a:schemeClr>
                </a:solidFill>
              </a:rPr>
              <a:t>" </a:t>
            </a:r>
          </a:p>
          <a:p>
            <a:pPr marL="0" indent="0">
              <a:buNone/>
            </a:pPr>
            <a:r>
              <a:rPr lang="en-US" dirty="0"/>
              <a:t>	     data-win-options=</a:t>
            </a:r>
            <a:r>
              <a:rPr lang="en-US" b="1" dirty="0">
                <a:solidFill>
                  <a:schemeClr val="tx2">
                    <a:lumMod val="60000"/>
                    <a:lumOff val="40000"/>
                  </a:schemeClr>
                </a:solidFill>
              </a:rPr>
              <a:t>"{header: 'Section2'}"</a:t>
            </a:r>
            <a:r>
              <a:rPr lang="en-US" dirty="0">
                <a:solidFill>
                  <a:schemeClr val="tx2">
                    <a:lumMod val="60000"/>
                    <a:lumOff val="40000"/>
                  </a:schemeClr>
                </a:solidFill>
              </a:rPr>
              <a:t>&gt;</a:t>
            </a:r>
          </a:p>
          <a:p>
            <a:pPr marL="0" indent="0">
              <a:buNone/>
            </a:pPr>
            <a:r>
              <a:rPr lang="en-US" dirty="0"/>
              <a:t>         </a:t>
            </a:r>
            <a:r>
              <a:rPr lang="en-US" dirty="0" smtClean="0">
                <a:solidFill>
                  <a:schemeClr val="tx2">
                    <a:lumMod val="60000"/>
                    <a:lumOff val="40000"/>
                  </a:schemeClr>
                </a:solidFill>
              </a:rPr>
              <a:t>&lt;</a:t>
            </a:r>
            <a:r>
              <a:rPr lang="en-US" dirty="0">
                <a:solidFill>
                  <a:schemeClr val="tx2">
                    <a:lumMod val="60000"/>
                    <a:lumOff val="40000"/>
                  </a:schemeClr>
                </a:solidFill>
              </a:rPr>
              <a:t>div </a:t>
            </a:r>
            <a:r>
              <a:rPr lang="en-US" dirty="0"/>
              <a:t>data-win-control=</a:t>
            </a:r>
            <a:r>
              <a:rPr lang="en-US" b="1" dirty="0">
                <a:solidFill>
                  <a:schemeClr val="tx2">
                    <a:lumMod val="60000"/>
                    <a:lumOff val="40000"/>
                  </a:schemeClr>
                </a:solidFill>
              </a:rPr>
              <a:t>"Controls.Section2"</a:t>
            </a:r>
            <a:r>
              <a:rPr lang="en-US" dirty="0">
                <a:solidFill>
                  <a:schemeClr val="tx2">
                    <a:lumMod val="60000"/>
                    <a:lumOff val="40000"/>
                  </a:schemeClr>
                </a:solidFill>
              </a:rPr>
              <a:t>&gt;&lt;/div&gt;</a:t>
            </a:r>
          </a:p>
          <a:p>
            <a:pPr marL="0" indent="0">
              <a:buNone/>
            </a:pPr>
            <a:r>
              <a:rPr lang="en-US" dirty="0"/>
              <a:t>	</a:t>
            </a:r>
            <a:r>
              <a:rPr lang="en-US" dirty="0" smtClean="0">
                <a:solidFill>
                  <a:schemeClr val="tx2">
                    <a:lumMod val="60000"/>
                    <a:lumOff val="40000"/>
                  </a:schemeClr>
                </a:solidFill>
              </a:rPr>
              <a:t>&lt;/</a:t>
            </a:r>
            <a:r>
              <a:rPr lang="en-US" dirty="0">
                <a:solidFill>
                  <a:schemeClr val="tx2">
                    <a:lumMod val="60000"/>
                    <a:lumOff val="40000"/>
                  </a:schemeClr>
                </a:solidFill>
              </a:rPr>
              <a:t>div</a:t>
            </a:r>
            <a:r>
              <a:rPr lang="en-US" dirty="0" smtClean="0">
                <a:solidFill>
                  <a:schemeClr val="tx2">
                    <a:lumMod val="60000"/>
                    <a:lumOff val="40000"/>
                  </a:schemeClr>
                </a:solidFill>
              </a:rPr>
              <a:t>&gt;</a:t>
            </a:r>
          </a:p>
          <a:p>
            <a:pPr marL="0" indent="0">
              <a:buNone/>
            </a:pPr>
            <a:endParaRPr lang="en-US" dirty="0"/>
          </a:p>
          <a:p>
            <a:pPr marL="0" indent="0">
              <a:buNone/>
            </a:pPr>
            <a:r>
              <a:rPr lang="en-US" dirty="0">
                <a:solidFill>
                  <a:schemeClr val="tx2">
                    <a:lumMod val="60000"/>
                    <a:lumOff val="40000"/>
                  </a:schemeClr>
                </a:solidFill>
              </a:rPr>
              <a:t>&lt;/section&gt;</a:t>
            </a:r>
          </a:p>
        </p:txBody>
      </p:sp>
    </p:spTree>
    <p:extLst>
      <p:ext uri="{BB962C8B-B14F-4D97-AF65-F5344CB8AC3E}">
        <p14:creationId xmlns:p14="http://schemas.microsoft.com/office/powerpoint/2010/main" val="302028078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523768"/>
          </a:xfrm>
        </p:spPr>
        <p:txBody>
          <a:bodyPr/>
          <a:lstStyle/>
          <a:p>
            <a:r>
              <a:rPr lang="en-US" dirty="0" smtClean="0"/>
              <a:t>Split up components in more modular and easy </a:t>
            </a:r>
            <a:br>
              <a:rPr lang="en-US" dirty="0" smtClean="0"/>
            </a:br>
            <a:r>
              <a:rPr lang="en-US" dirty="0" smtClean="0"/>
              <a:t>to manage components</a:t>
            </a:r>
          </a:p>
          <a:p>
            <a:r>
              <a:rPr lang="en-US" dirty="0" smtClean="0"/>
              <a:t>Each component should have it’s own view </a:t>
            </a:r>
            <a:br>
              <a:rPr lang="en-US" dirty="0" smtClean="0"/>
            </a:br>
            <a:r>
              <a:rPr lang="en-US" dirty="0" smtClean="0"/>
              <a:t>and view model</a:t>
            </a:r>
          </a:p>
        </p:txBody>
      </p:sp>
      <p:sp>
        <p:nvSpPr>
          <p:cNvPr id="3" name="Title 2"/>
          <p:cNvSpPr>
            <a:spLocks noGrp="1"/>
          </p:cNvSpPr>
          <p:nvPr>
            <p:ph type="title"/>
          </p:nvPr>
        </p:nvSpPr>
        <p:spPr/>
        <p:txBody>
          <a:bodyPr/>
          <a:lstStyle/>
          <a:p>
            <a:r>
              <a:rPr lang="en-US" dirty="0" smtClean="0"/>
              <a:t>Use fragments and modular components</a:t>
            </a:r>
            <a:endParaRPr lang="en-US" dirty="0"/>
          </a:p>
        </p:txBody>
      </p:sp>
      <p:sp>
        <p:nvSpPr>
          <p:cNvPr id="6" name="Rectangle 5"/>
          <p:cNvSpPr/>
          <p:nvPr/>
        </p:nvSpPr>
        <p:spPr>
          <a:xfrm>
            <a:off x="1280531" y="4320213"/>
            <a:ext cx="10332607" cy="1643527"/>
          </a:xfrm>
          <a:prstGeom prst="rect">
            <a:avLst/>
          </a:prstGeom>
        </p:spPr>
        <p:txBody>
          <a:bodyPr wrap="square">
            <a:spAutoFit/>
          </a:bodyPr>
          <a:lstStyle/>
          <a:p>
            <a:pPr lvl="0">
              <a:lnSpc>
                <a:spcPct val="90000"/>
              </a:lnSpc>
              <a:spcBef>
                <a:spcPct val="20000"/>
              </a:spcBef>
              <a:buClr>
                <a:srgbClr val="404040"/>
              </a:buClr>
              <a:buSzPct val="90000"/>
            </a:pPr>
            <a:r>
              <a:rPr lang="en-US" sz="2400" dirty="0">
                <a:solidFill>
                  <a:schemeClr val="tx2">
                    <a:lumMod val="60000"/>
                    <a:lumOff val="40000"/>
                  </a:schemeClr>
                </a:solidFill>
                <a:latin typeface="Consolas" pitchFamily="49" charset="0"/>
                <a:cs typeface="Consolas" pitchFamily="49" charset="0"/>
              </a:rPr>
              <a:t>&lt;</a:t>
            </a:r>
            <a:r>
              <a:rPr lang="en-US" sz="2400" dirty="0" smtClean="0">
                <a:solidFill>
                  <a:schemeClr val="tx2">
                    <a:lumMod val="60000"/>
                    <a:lumOff val="40000"/>
                  </a:schemeClr>
                </a:solidFill>
                <a:latin typeface="Consolas" pitchFamily="49" charset="0"/>
                <a:cs typeface="Consolas" pitchFamily="49" charset="0"/>
              </a:rPr>
              <a:t>div </a:t>
            </a:r>
            <a:r>
              <a:rPr lang="en-US" sz="2400" dirty="0" smtClean="0">
                <a:gradFill>
                  <a:gsLst>
                    <a:gs pos="100000">
                      <a:srgbClr val="404040"/>
                    </a:gs>
                    <a:gs pos="0">
                      <a:srgbClr val="404040"/>
                    </a:gs>
                  </a:gsLst>
                  <a:lin ang="5400000" scaled="0"/>
                </a:gradFill>
                <a:latin typeface="Consolas" pitchFamily="49" charset="0"/>
                <a:cs typeface="Consolas" pitchFamily="49" charset="0"/>
              </a:rPr>
              <a:t>data-win-control</a:t>
            </a:r>
            <a:r>
              <a:rPr lang="en-US" sz="2400" dirty="0">
                <a:gradFill>
                  <a:gsLst>
                    <a:gs pos="100000">
                      <a:srgbClr val="404040"/>
                    </a:gs>
                    <a:gs pos="0">
                      <a:srgbClr val="404040"/>
                    </a:gs>
                  </a:gsLst>
                  <a:lin ang="5400000" scaled="0"/>
                </a:gradFill>
                <a:latin typeface="Consolas" pitchFamily="49" charset="0"/>
                <a:cs typeface="Consolas" pitchFamily="49" charset="0"/>
              </a:rPr>
              <a:t>=</a:t>
            </a:r>
            <a:r>
              <a:rPr lang="en-US" sz="2400" b="1" dirty="0">
                <a:solidFill>
                  <a:schemeClr val="tx2">
                    <a:lumMod val="60000"/>
                    <a:lumOff val="40000"/>
                  </a:schemeClr>
                </a:solidFill>
                <a:latin typeface="Consolas" pitchFamily="49" charset="0"/>
                <a:cs typeface="Consolas" pitchFamily="49" charset="0"/>
              </a:rPr>
              <a:t>"</a:t>
            </a:r>
            <a:r>
              <a:rPr lang="en-US" sz="2400" b="1" dirty="0" err="1">
                <a:solidFill>
                  <a:schemeClr val="tx2">
                    <a:lumMod val="60000"/>
                    <a:lumOff val="40000"/>
                  </a:schemeClr>
                </a:solidFill>
                <a:latin typeface="Consolas" pitchFamily="49" charset="0"/>
                <a:cs typeface="Consolas" pitchFamily="49" charset="0"/>
              </a:rPr>
              <a:t>Shared.UI.HubSection</a:t>
            </a:r>
            <a:r>
              <a:rPr lang="en-US" sz="2400" b="1" dirty="0">
                <a:solidFill>
                  <a:schemeClr val="tx2">
                    <a:lumMod val="60000"/>
                    <a:lumOff val="40000"/>
                  </a:schemeClr>
                </a:solidFill>
                <a:latin typeface="Consolas" pitchFamily="49" charset="0"/>
                <a:cs typeface="Consolas" pitchFamily="49" charset="0"/>
              </a:rPr>
              <a:t>" </a:t>
            </a:r>
          </a:p>
          <a:p>
            <a:pPr lvl="0">
              <a:lnSpc>
                <a:spcPct val="90000"/>
              </a:lnSpc>
              <a:spcBef>
                <a:spcPct val="20000"/>
              </a:spcBef>
              <a:buClr>
                <a:srgbClr val="404040"/>
              </a:buClr>
              <a:buSzPct val="90000"/>
            </a:pPr>
            <a:r>
              <a:rPr lang="en-US" sz="2400" dirty="0">
                <a:gradFill>
                  <a:gsLst>
                    <a:gs pos="100000">
                      <a:srgbClr val="404040"/>
                    </a:gs>
                    <a:gs pos="0">
                      <a:srgbClr val="404040"/>
                    </a:gs>
                  </a:gsLst>
                  <a:lin ang="5400000" scaled="0"/>
                </a:gradFill>
                <a:latin typeface="Consolas" pitchFamily="49" charset="0"/>
                <a:cs typeface="Consolas" pitchFamily="49" charset="0"/>
              </a:rPr>
              <a:t> </a:t>
            </a:r>
            <a:r>
              <a:rPr lang="en-US" sz="2400" dirty="0" smtClean="0">
                <a:gradFill>
                  <a:gsLst>
                    <a:gs pos="100000">
                      <a:srgbClr val="404040"/>
                    </a:gs>
                    <a:gs pos="0">
                      <a:srgbClr val="404040"/>
                    </a:gs>
                  </a:gsLst>
                  <a:lin ang="5400000" scaled="0"/>
                </a:gradFill>
                <a:latin typeface="Consolas" pitchFamily="49" charset="0"/>
                <a:cs typeface="Consolas" pitchFamily="49" charset="0"/>
              </a:rPr>
              <a:t>    data-win-options</a:t>
            </a:r>
            <a:r>
              <a:rPr lang="en-US" sz="2400" dirty="0">
                <a:gradFill>
                  <a:gsLst>
                    <a:gs pos="100000">
                      <a:srgbClr val="404040"/>
                    </a:gs>
                    <a:gs pos="0">
                      <a:srgbClr val="404040"/>
                    </a:gs>
                  </a:gsLst>
                  <a:lin ang="5400000" scaled="0"/>
                </a:gradFill>
                <a:latin typeface="Consolas" pitchFamily="49" charset="0"/>
                <a:cs typeface="Consolas" pitchFamily="49" charset="0"/>
              </a:rPr>
              <a:t>=</a:t>
            </a:r>
            <a:r>
              <a:rPr lang="en-US" sz="2400" b="1" dirty="0">
                <a:solidFill>
                  <a:schemeClr val="tx2">
                    <a:lumMod val="60000"/>
                    <a:lumOff val="40000"/>
                  </a:schemeClr>
                </a:solidFill>
                <a:latin typeface="Consolas" pitchFamily="49" charset="0"/>
                <a:cs typeface="Consolas" pitchFamily="49" charset="0"/>
              </a:rPr>
              <a:t>"{header: 'Section1'}"</a:t>
            </a:r>
            <a:r>
              <a:rPr lang="en-US" sz="2400" dirty="0">
                <a:solidFill>
                  <a:schemeClr val="tx2">
                    <a:lumMod val="60000"/>
                    <a:lumOff val="40000"/>
                  </a:schemeClr>
                </a:solidFill>
                <a:latin typeface="Consolas" pitchFamily="49" charset="0"/>
                <a:cs typeface="Consolas" pitchFamily="49" charset="0"/>
              </a:rPr>
              <a:t>&gt;</a:t>
            </a:r>
          </a:p>
          <a:p>
            <a:pPr lvl="0">
              <a:lnSpc>
                <a:spcPct val="90000"/>
              </a:lnSpc>
              <a:spcBef>
                <a:spcPct val="20000"/>
              </a:spcBef>
              <a:buClr>
                <a:srgbClr val="404040"/>
              </a:buClr>
              <a:buSzPct val="90000"/>
            </a:pPr>
            <a:r>
              <a:rPr lang="en-US" sz="2400" dirty="0">
                <a:gradFill>
                  <a:gsLst>
                    <a:gs pos="100000">
                      <a:srgbClr val="404040"/>
                    </a:gs>
                    <a:gs pos="0">
                      <a:srgbClr val="404040"/>
                    </a:gs>
                  </a:gsLst>
                  <a:lin ang="5400000" scaled="0"/>
                </a:gradFill>
                <a:latin typeface="Consolas" pitchFamily="49" charset="0"/>
                <a:cs typeface="Consolas" pitchFamily="49" charset="0"/>
              </a:rPr>
              <a:t>   </a:t>
            </a:r>
            <a:r>
              <a:rPr lang="en-US" sz="2400" dirty="0" smtClean="0">
                <a:solidFill>
                  <a:schemeClr val="tx2">
                    <a:lumMod val="60000"/>
                    <a:lumOff val="40000"/>
                  </a:schemeClr>
                </a:solidFill>
                <a:latin typeface="Consolas" pitchFamily="49" charset="0"/>
                <a:cs typeface="Consolas" pitchFamily="49" charset="0"/>
              </a:rPr>
              <a:t>&lt;</a:t>
            </a:r>
            <a:r>
              <a:rPr lang="en-US" sz="2400" dirty="0">
                <a:solidFill>
                  <a:schemeClr val="tx2">
                    <a:lumMod val="60000"/>
                    <a:lumOff val="40000"/>
                  </a:schemeClr>
                </a:solidFill>
                <a:latin typeface="Consolas" pitchFamily="49" charset="0"/>
                <a:cs typeface="Consolas" pitchFamily="49" charset="0"/>
              </a:rPr>
              <a:t>div </a:t>
            </a:r>
            <a:r>
              <a:rPr lang="en-US" sz="2400" dirty="0">
                <a:gradFill>
                  <a:gsLst>
                    <a:gs pos="100000">
                      <a:srgbClr val="404040"/>
                    </a:gs>
                    <a:gs pos="0">
                      <a:srgbClr val="404040"/>
                    </a:gs>
                  </a:gsLst>
                  <a:lin ang="5400000" scaled="0"/>
                </a:gradFill>
                <a:latin typeface="Consolas" pitchFamily="49" charset="0"/>
                <a:cs typeface="Consolas" pitchFamily="49" charset="0"/>
              </a:rPr>
              <a:t>data-win-control=</a:t>
            </a:r>
            <a:r>
              <a:rPr lang="en-US" sz="2400" b="1" dirty="0">
                <a:solidFill>
                  <a:schemeClr val="tx2">
                    <a:lumMod val="60000"/>
                    <a:lumOff val="40000"/>
                  </a:schemeClr>
                </a:solidFill>
                <a:latin typeface="Consolas" pitchFamily="49" charset="0"/>
                <a:cs typeface="Consolas" pitchFamily="49" charset="0"/>
              </a:rPr>
              <a:t>"Controls.Section1"</a:t>
            </a:r>
            <a:r>
              <a:rPr lang="en-US" sz="2400" dirty="0">
                <a:solidFill>
                  <a:schemeClr val="tx2">
                    <a:lumMod val="60000"/>
                    <a:lumOff val="40000"/>
                  </a:schemeClr>
                </a:solidFill>
                <a:latin typeface="Consolas" pitchFamily="49" charset="0"/>
                <a:cs typeface="Consolas" pitchFamily="49" charset="0"/>
              </a:rPr>
              <a:t>&gt;&lt;/div&gt;</a:t>
            </a:r>
          </a:p>
          <a:p>
            <a:pPr lvl="0">
              <a:lnSpc>
                <a:spcPct val="90000"/>
              </a:lnSpc>
              <a:spcBef>
                <a:spcPct val="20000"/>
              </a:spcBef>
              <a:buClr>
                <a:srgbClr val="404040"/>
              </a:buClr>
              <a:buSzPct val="90000"/>
            </a:pPr>
            <a:r>
              <a:rPr lang="en-US" sz="2400" dirty="0" smtClean="0">
                <a:solidFill>
                  <a:schemeClr val="tx2">
                    <a:lumMod val="60000"/>
                    <a:lumOff val="40000"/>
                  </a:schemeClr>
                </a:solidFill>
                <a:latin typeface="Consolas" pitchFamily="49" charset="0"/>
                <a:cs typeface="Consolas" pitchFamily="49" charset="0"/>
              </a:rPr>
              <a:t>&lt;/</a:t>
            </a:r>
            <a:r>
              <a:rPr lang="en-US" sz="2400" dirty="0">
                <a:solidFill>
                  <a:schemeClr val="tx2">
                    <a:lumMod val="60000"/>
                    <a:lumOff val="40000"/>
                  </a:schemeClr>
                </a:solidFill>
                <a:latin typeface="Consolas" pitchFamily="49" charset="0"/>
                <a:cs typeface="Consolas" pitchFamily="49" charset="0"/>
              </a:rPr>
              <a:t>div&gt;</a:t>
            </a:r>
          </a:p>
        </p:txBody>
      </p:sp>
    </p:spTree>
    <p:extLst>
      <p:ext uri="{BB962C8B-B14F-4D97-AF65-F5344CB8AC3E}">
        <p14:creationId xmlns:p14="http://schemas.microsoft.com/office/powerpoint/2010/main" val="328185424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D8C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189" y="1028409"/>
            <a:ext cx="5386272" cy="6994525"/>
          </a:xfrm>
          <a:prstGeom prst="rect">
            <a:avLst/>
          </a:prstGeom>
        </p:spPr>
      </p:pic>
      <p:sp>
        <p:nvSpPr>
          <p:cNvPr id="3" name="Title 2"/>
          <p:cNvSpPr>
            <a:spLocks noGrp="1"/>
          </p:cNvSpPr>
          <p:nvPr>
            <p:ph type="title"/>
          </p:nvPr>
        </p:nvSpPr>
        <p:spPr>
          <a:xfrm>
            <a:off x="1280531" y="1119848"/>
            <a:ext cx="10058399" cy="1828800"/>
          </a:xfrm>
        </p:spPr>
        <p:txBody>
          <a:bodyPr/>
          <a:lstStyle/>
          <a:p>
            <a:r>
              <a:rPr lang="en-US" dirty="0" smtClean="0">
                <a:solidFill>
                  <a:schemeClr val="bg1"/>
                </a:solidFill>
              </a:rPr>
              <a:t>Demo: Sharing code across platforms</a:t>
            </a:r>
            <a:endParaRPr lang="en-US" dirty="0">
              <a:solidFill>
                <a:schemeClr val="bg1"/>
              </a:solidFill>
            </a:endParaRPr>
          </a:p>
        </p:txBody>
      </p:sp>
    </p:spTree>
    <p:extLst>
      <p:ext uri="{BB962C8B-B14F-4D97-AF65-F5344CB8AC3E}">
        <p14:creationId xmlns:p14="http://schemas.microsoft.com/office/powerpoint/2010/main" val="311900017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428486" y="0"/>
            <a:ext cx="3007989" cy="7033891"/>
          </a:xfrm>
          <a:prstGeom prst="rect">
            <a:avLst/>
          </a:prstGeom>
        </p:spPr>
      </p:pic>
      <p:sp>
        <p:nvSpPr>
          <p:cNvPr id="3" name="Content Placeholder 2"/>
          <p:cNvSpPr>
            <a:spLocks noGrp="1"/>
          </p:cNvSpPr>
          <p:nvPr>
            <p:ph type="body" sz="quarter" idx="10"/>
          </p:nvPr>
        </p:nvSpPr>
        <p:spPr>
          <a:xfrm>
            <a:off x="285375" y="1759921"/>
            <a:ext cx="8584593" cy="3360920"/>
          </a:xfrm>
        </p:spPr>
        <p:txBody>
          <a:bodyPr/>
          <a:lstStyle/>
          <a:p>
            <a:pPr marL="0" indent="0">
              <a:buNone/>
            </a:pPr>
            <a:r>
              <a:rPr lang="en-US" dirty="0" smtClean="0">
                <a:solidFill>
                  <a:schemeClr val="tx2">
                    <a:lumMod val="60000"/>
                    <a:lumOff val="40000"/>
                  </a:schemeClr>
                </a:solidFill>
              </a:rPr>
              <a:t>&lt;</a:t>
            </a:r>
            <a:r>
              <a:rPr lang="en-US" dirty="0">
                <a:solidFill>
                  <a:schemeClr val="tx2">
                    <a:lumMod val="60000"/>
                    <a:lumOff val="40000"/>
                  </a:schemeClr>
                </a:solidFill>
              </a:rPr>
              <a:t>head</a:t>
            </a:r>
            <a:r>
              <a:rPr lang="en-US" dirty="0" smtClean="0">
                <a:solidFill>
                  <a:schemeClr val="tx2">
                    <a:lumMod val="60000"/>
                    <a:lumOff val="40000"/>
                  </a:schemeClr>
                </a:solidFill>
              </a:rPr>
              <a:t>&gt;</a:t>
            </a:r>
          </a:p>
          <a:p>
            <a:pPr marL="0" indent="0">
              <a:buNone/>
            </a:pPr>
            <a:r>
              <a:rPr lang="en-US" dirty="0">
                <a:solidFill>
                  <a:schemeClr val="tx2">
                    <a:lumMod val="60000"/>
                    <a:lumOff val="40000"/>
                  </a:schemeClr>
                </a:solidFill>
              </a:rPr>
              <a:t> </a:t>
            </a:r>
            <a:r>
              <a:rPr lang="en-US" dirty="0" smtClean="0">
                <a:solidFill>
                  <a:schemeClr val="tx2">
                    <a:lumMod val="60000"/>
                    <a:lumOff val="40000"/>
                  </a:schemeClr>
                </a:solidFill>
              </a:rPr>
              <a:t>  </a:t>
            </a:r>
            <a:r>
              <a:rPr lang="en-US" dirty="0">
                <a:solidFill>
                  <a:schemeClr val="accent1">
                    <a:lumMod val="60000"/>
                    <a:lumOff val="40000"/>
                  </a:schemeClr>
                </a:solidFill>
              </a:rPr>
              <a:t>&lt;title&gt;</a:t>
            </a:r>
            <a:r>
              <a:rPr lang="en-US" dirty="0"/>
              <a:t>hubPage</a:t>
            </a:r>
            <a:r>
              <a:rPr lang="en-US" dirty="0">
                <a:solidFill>
                  <a:schemeClr val="accent1">
                    <a:lumMod val="60000"/>
                    <a:lumOff val="40000"/>
                  </a:schemeClr>
                </a:solidFill>
              </a:rPr>
              <a:t>&lt;/title&gt;</a:t>
            </a:r>
          </a:p>
          <a:p>
            <a:pPr marL="0" indent="0">
              <a:buNone/>
            </a:pPr>
            <a:endParaRPr lang="en-US" dirty="0">
              <a:solidFill>
                <a:schemeClr val="tx2">
                  <a:lumMod val="60000"/>
                  <a:lumOff val="40000"/>
                </a:schemeClr>
              </a:solidFill>
            </a:endParaRPr>
          </a:p>
          <a:p>
            <a:pPr marL="0" indent="0">
              <a:buNone/>
            </a:pPr>
            <a:r>
              <a:rPr lang="en-US" dirty="0"/>
              <a:t> </a:t>
            </a:r>
            <a:r>
              <a:rPr lang="en-US" dirty="0" smtClean="0"/>
              <a:t>  </a:t>
            </a:r>
            <a:r>
              <a:rPr lang="en-US" dirty="0" smtClean="0">
                <a:solidFill>
                  <a:schemeClr val="tx2">
                    <a:lumMod val="60000"/>
                    <a:lumOff val="40000"/>
                  </a:schemeClr>
                </a:solidFill>
              </a:rPr>
              <a:t>&lt;</a:t>
            </a:r>
            <a:r>
              <a:rPr lang="en-US" dirty="0">
                <a:solidFill>
                  <a:schemeClr val="tx2">
                    <a:lumMod val="60000"/>
                    <a:lumOff val="40000"/>
                  </a:schemeClr>
                </a:solidFill>
              </a:rPr>
              <a:t>link </a:t>
            </a:r>
            <a:r>
              <a:rPr lang="en-US" dirty="0" err="1">
                <a:solidFill>
                  <a:srgbClr val="FF0000"/>
                </a:solidFill>
              </a:rPr>
              <a:t>href</a:t>
            </a:r>
            <a:r>
              <a:rPr lang="en-US" dirty="0" smtClean="0"/>
              <a:t>=</a:t>
            </a:r>
            <a:r>
              <a:rPr lang="en-US" b="1" dirty="0" smtClean="0">
                <a:solidFill>
                  <a:schemeClr val="tx2">
                    <a:lumMod val="60000"/>
                    <a:lumOff val="40000"/>
                  </a:schemeClr>
                </a:solidFill>
              </a:rPr>
              <a:t>"hub.css</a:t>
            </a:r>
            <a:r>
              <a:rPr lang="en-US" b="1" dirty="0">
                <a:solidFill>
                  <a:schemeClr val="tx2">
                    <a:lumMod val="60000"/>
                    <a:lumOff val="40000"/>
                  </a:schemeClr>
                </a:solidFill>
              </a:rPr>
              <a:t>"</a:t>
            </a:r>
            <a:r>
              <a:rPr lang="en-US" dirty="0"/>
              <a:t> </a:t>
            </a:r>
            <a:r>
              <a:rPr lang="en-US" dirty="0" err="1">
                <a:solidFill>
                  <a:srgbClr val="FF0000"/>
                </a:solidFill>
              </a:rPr>
              <a:t>rel</a:t>
            </a:r>
            <a:r>
              <a:rPr lang="en-US" dirty="0"/>
              <a:t>=</a:t>
            </a:r>
            <a:r>
              <a:rPr lang="en-US" b="1" dirty="0">
                <a:solidFill>
                  <a:schemeClr val="tx2">
                    <a:lumMod val="60000"/>
                    <a:lumOff val="40000"/>
                  </a:schemeClr>
                </a:solidFill>
              </a:rPr>
              <a:t>"</a:t>
            </a:r>
            <a:r>
              <a:rPr lang="en-US" b="1" dirty="0" err="1">
                <a:solidFill>
                  <a:schemeClr val="tx2">
                    <a:lumMod val="60000"/>
                    <a:lumOff val="40000"/>
                  </a:schemeClr>
                </a:solidFill>
              </a:rPr>
              <a:t>stylesheet</a:t>
            </a:r>
            <a:r>
              <a:rPr lang="en-US" b="1" dirty="0">
                <a:solidFill>
                  <a:schemeClr val="tx2">
                    <a:lumMod val="60000"/>
                    <a:lumOff val="40000"/>
                  </a:schemeClr>
                </a:solidFill>
              </a:rPr>
              <a:t>" </a:t>
            </a:r>
            <a:r>
              <a:rPr lang="en-US" dirty="0">
                <a:solidFill>
                  <a:schemeClr val="tx2">
                    <a:lumMod val="60000"/>
                    <a:lumOff val="40000"/>
                  </a:schemeClr>
                </a:solidFill>
              </a:rPr>
              <a:t>/&gt;</a:t>
            </a:r>
          </a:p>
          <a:p>
            <a:pPr marL="0" indent="0">
              <a:buNone/>
            </a:pPr>
            <a:r>
              <a:rPr lang="en-US" dirty="0"/>
              <a:t> </a:t>
            </a:r>
            <a:r>
              <a:rPr lang="en-US" dirty="0" smtClean="0"/>
              <a:t>  </a:t>
            </a:r>
            <a:r>
              <a:rPr lang="en-US" dirty="0" smtClean="0">
                <a:solidFill>
                  <a:schemeClr val="tx2">
                    <a:lumMod val="60000"/>
                    <a:lumOff val="40000"/>
                  </a:schemeClr>
                </a:solidFill>
              </a:rPr>
              <a:t>&lt;</a:t>
            </a:r>
            <a:r>
              <a:rPr lang="en-US" dirty="0">
                <a:solidFill>
                  <a:schemeClr val="tx2">
                    <a:lumMod val="60000"/>
                    <a:lumOff val="40000"/>
                  </a:schemeClr>
                </a:solidFill>
              </a:rPr>
              <a:t>link </a:t>
            </a:r>
            <a:r>
              <a:rPr lang="en-US" dirty="0" err="1">
                <a:solidFill>
                  <a:srgbClr val="FF0000"/>
                </a:solidFill>
              </a:rPr>
              <a:t>href</a:t>
            </a:r>
            <a:r>
              <a:rPr lang="en-US" dirty="0"/>
              <a:t>=</a:t>
            </a:r>
            <a:r>
              <a:rPr lang="en-US" b="1" dirty="0">
                <a:solidFill>
                  <a:schemeClr val="tx2">
                    <a:lumMod val="60000"/>
                    <a:lumOff val="40000"/>
                  </a:schemeClr>
                </a:solidFill>
              </a:rPr>
              <a:t>"/</a:t>
            </a:r>
            <a:r>
              <a:rPr lang="en-US" b="1" dirty="0" err="1" smtClean="0">
                <a:solidFill>
                  <a:schemeClr val="tx2">
                    <a:lumMod val="60000"/>
                    <a:lumOff val="40000"/>
                  </a:schemeClr>
                </a:solidFill>
              </a:rPr>
              <a:t>css</a:t>
            </a:r>
            <a:r>
              <a:rPr lang="en-US" b="1" dirty="0" smtClean="0">
                <a:solidFill>
                  <a:schemeClr val="tx2">
                    <a:lumMod val="60000"/>
                    <a:lumOff val="40000"/>
                  </a:schemeClr>
                </a:solidFill>
              </a:rPr>
              <a:t>/hub.css</a:t>
            </a:r>
            <a:r>
              <a:rPr lang="en-US" b="1" dirty="0">
                <a:solidFill>
                  <a:schemeClr val="tx2">
                    <a:lumMod val="60000"/>
                    <a:lumOff val="40000"/>
                  </a:schemeClr>
                </a:solidFill>
              </a:rPr>
              <a:t>"</a:t>
            </a:r>
            <a:r>
              <a:rPr lang="en-US" dirty="0"/>
              <a:t> </a:t>
            </a:r>
            <a:r>
              <a:rPr lang="en-US" dirty="0" err="1">
                <a:solidFill>
                  <a:srgbClr val="FF0000"/>
                </a:solidFill>
              </a:rPr>
              <a:t>rel</a:t>
            </a:r>
            <a:r>
              <a:rPr lang="en-US" dirty="0"/>
              <a:t>=</a:t>
            </a:r>
            <a:r>
              <a:rPr lang="en-US" b="1" dirty="0">
                <a:solidFill>
                  <a:schemeClr val="tx2">
                    <a:lumMod val="60000"/>
                    <a:lumOff val="40000"/>
                  </a:schemeClr>
                </a:solidFill>
              </a:rPr>
              <a:t>"</a:t>
            </a:r>
            <a:r>
              <a:rPr lang="en-US" b="1" dirty="0" err="1">
                <a:solidFill>
                  <a:schemeClr val="tx2">
                    <a:lumMod val="60000"/>
                    <a:lumOff val="40000"/>
                  </a:schemeClr>
                </a:solidFill>
              </a:rPr>
              <a:t>stylesheet</a:t>
            </a:r>
            <a:r>
              <a:rPr lang="en-US" b="1" dirty="0">
                <a:solidFill>
                  <a:schemeClr val="tx2">
                    <a:lumMod val="60000"/>
                    <a:lumOff val="40000"/>
                  </a:schemeClr>
                </a:solidFill>
              </a:rPr>
              <a:t>" </a:t>
            </a:r>
            <a:r>
              <a:rPr lang="en-US" dirty="0" smtClean="0">
                <a:solidFill>
                  <a:schemeClr val="tx2">
                    <a:lumMod val="60000"/>
                    <a:lumOff val="40000"/>
                  </a:schemeClr>
                </a:solidFill>
              </a:rPr>
              <a:t>/&gt;</a:t>
            </a:r>
          </a:p>
          <a:p>
            <a:pPr marL="0" indent="0">
              <a:buNone/>
            </a:pPr>
            <a:r>
              <a:rPr lang="en-US" dirty="0"/>
              <a:t> </a:t>
            </a:r>
            <a:r>
              <a:rPr lang="en-US" dirty="0" smtClean="0"/>
              <a:t>  </a:t>
            </a:r>
            <a:r>
              <a:rPr lang="en-US" dirty="0" smtClean="0">
                <a:solidFill>
                  <a:schemeClr val="tx2">
                    <a:lumMod val="60000"/>
                    <a:lumOff val="40000"/>
                  </a:schemeClr>
                </a:solidFill>
              </a:rPr>
              <a:t>&lt;</a:t>
            </a:r>
            <a:r>
              <a:rPr lang="en-US" dirty="0">
                <a:solidFill>
                  <a:schemeClr val="tx2">
                    <a:lumMod val="60000"/>
                    <a:lumOff val="40000"/>
                  </a:schemeClr>
                </a:solidFill>
              </a:rPr>
              <a:t>script </a:t>
            </a:r>
            <a:r>
              <a:rPr lang="en-US" dirty="0" err="1">
                <a:solidFill>
                  <a:srgbClr val="FF0000"/>
                </a:solidFill>
              </a:rPr>
              <a:t>src</a:t>
            </a:r>
            <a:r>
              <a:rPr lang="en-US" dirty="0"/>
              <a:t>=</a:t>
            </a:r>
            <a:r>
              <a:rPr lang="en-US" b="1" dirty="0">
                <a:solidFill>
                  <a:schemeClr val="tx2">
                    <a:lumMod val="60000"/>
                    <a:lumOff val="40000"/>
                  </a:schemeClr>
                </a:solidFill>
              </a:rPr>
              <a:t>"</a:t>
            </a:r>
            <a:r>
              <a:rPr lang="en-US" b="1" dirty="0" smtClean="0">
                <a:solidFill>
                  <a:schemeClr val="tx2">
                    <a:lumMod val="60000"/>
                    <a:lumOff val="40000"/>
                  </a:schemeClr>
                </a:solidFill>
              </a:rPr>
              <a:t>hub.js</a:t>
            </a:r>
            <a:r>
              <a:rPr lang="en-US" b="1" dirty="0">
                <a:solidFill>
                  <a:schemeClr val="tx2">
                    <a:lumMod val="60000"/>
                    <a:lumOff val="40000"/>
                  </a:schemeClr>
                </a:solidFill>
              </a:rPr>
              <a:t>"</a:t>
            </a:r>
            <a:r>
              <a:rPr lang="en-US" dirty="0">
                <a:solidFill>
                  <a:schemeClr val="tx2">
                    <a:lumMod val="60000"/>
                    <a:lumOff val="40000"/>
                  </a:schemeClr>
                </a:solidFill>
              </a:rPr>
              <a:t>&gt;&lt;/script&gt;</a:t>
            </a:r>
          </a:p>
          <a:p>
            <a:pPr marL="0" indent="0">
              <a:buNone/>
            </a:pPr>
            <a:r>
              <a:rPr lang="en-US" dirty="0">
                <a:solidFill>
                  <a:schemeClr val="tx2">
                    <a:lumMod val="60000"/>
                    <a:lumOff val="40000"/>
                  </a:schemeClr>
                </a:solidFill>
              </a:rPr>
              <a:t>&lt;/head&gt;</a:t>
            </a:r>
          </a:p>
          <a:p>
            <a:pPr marL="0" indent="0">
              <a:buNone/>
            </a:pPr>
            <a:r>
              <a:rPr lang="en-US" dirty="0">
                <a:solidFill>
                  <a:schemeClr val="tx2">
                    <a:lumMod val="60000"/>
                    <a:lumOff val="40000"/>
                  </a:schemeClr>
                </a:solidFill>
              </a:rPr>
              <a:t>&lt;body...</a:t>
            </a:r>
          </a:p>
        </p:txBody>
      </p:sp>
      <p:sp>
        <p:nvSpPr>
          <p:cNvPr id="2" name="Title 1"/>
          <p:cNvSpPr>
            <a:spLocks noGrp="1"/>
          </p:cNvSpPr>
          <p:nvPr>
            <p:ph type="title"/>
          </p:nvPr>
        </p:nvSpPr>
        <p:spPr/>
        <p:txBody>
          <a:bodyPr/>
          <a:lstStyle/>
          <a:p>
            <a:r>
              <a:rPr lang="en-US" dirty="0" smtClean="0"/>
              <a:t>Separate styles</a:t>
            </a:r>
            <a:endParaRPr lang="en-US" dirty="0"/>
          </a:p>
        </p:txBody>
      </p:sp>
      <p:cxnSp>
        <p:nvCxnSpPr>
          <p:cNvPr id="6" name="Straight Arrow Connector 5"/>
          <p:cNvCxnSpPr/>
          <p:nvPr/>
        </p:nvCxnSpPr>
        <p:spPr>
          <a:xfrm>
            <a:off x="8749715" y="777857"/>
            <a:ext cx="1463024" cy="365756"/>
          </a:xfrm>
          <a:prstGeom prst="straightConnector1">
            <a:avLst/>
          </a:prstGeom>
          <a:ln w="38100">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841154" y="3012732"/>
            <a:ext cx="1371585" cy="365756"/>
          </a:xfrm>
          <a:prstGeom prst="straightConnector1">
            <a:avLst/>
          </a:prstGeom>
          <a:ln w="38100">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052846" y="6331871"/>
            <a:ext cx="1554463" cy="0"/>
          </a:xfrm>
          <a:prstGeom prst="straightConnector1">
            <a:avLst/>
          </a:prstGeom>
          <a:ln w="38100">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2912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D8C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189" y="1028409"/>
            <a:ext cx="5386272" cy="6994525"/>
          </a:xfrm>
          <a:prstGeom prst="rect">
            <a:avLst/>
          </a:prstGeom>
        </p:spPr>
      </p:pic>
      <p:sp>
        <p:nvSpPr>
          <p:cNvPr id="3" name="Title 2"/>
          <p:cNvSpPr>
            <a:spLocks noGrp="1"/>
          </p:cNvSpPr>
          <p:nvPr>
            <p:ph type="title"/>
          </p:nvPr>
        </p:nvSpPr>
        <p:spPr>
          <a:xfrm>
            <a:off x="1280531" y="1119848"/>
            <a:ext cx="10058399" cy="1828800"/>
          </a:xfrm>
        </p:spPr>
        <p:txBody>
          <a:bodyPr/>
          <a:lstStyle/>
          <a:p>
            <a:r>
              <a:rPr lang="en-US" dirty="0" smtClean="0">
                <a:solidFill>
                  <a:schemeClr val="bg1"/>
                </a:solidFill>
              </a:rPr>
              <a:t>Demo: Sharing code across platforms</a:t>
            </a:r>
            <a:endParaRPr lang="en-US" dirty="0">
              <a:solidFill>
                <a:schemeClr val="bg1"/>
              </a:solidFill>
            </a:endParaRPr>
          </a:p>
        </p:txBody>
      </p:sp>
    </p:spTree>
    <p:extLst>
      <p:ext uri="{BB962C8B-B14F-4D97-AF65-F5344CB8AC3E}">
        <p14:creationId xmlns:p14="http://schemas.microsoft.com/office/powerpoint/2010/main" val="342967318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solidFill>
                  <a:schemeClr val="bg1">
                    <a:lumMod val="75000"/>
                  </a:schemeClr>
                </a:solidFill>
              </a:rPr>
              <a:t>Some comparisons</a:t>
            </a:r>
          </a:p>
          <a:p>
            <a:r>
              <a:rPr lang="en-US" dirty="0" smtClean="0">
                <a:solidFill>
                  <a:schemeClr val="bg1">
                    <a:lumMod val="75000"/>
                  </a:schemeClr>
                </a:solidFill>
              </a:rPr>
              <a:t>Sharing code</a:t>
            </a:r>
          </a:p>
          <a:p>
            <a:r>
              <a:rPr lang="en-US" sz="7200" dirty="0" smtClean="0"/>
              <a:t>Going native</a:t>
            </a:r>
          </a:p>
          <a:p>
            <a:r>
              <a:rPr lang="en-US" dirty="0">
                <a:solidFill>
                  <a:schemeClr val="bg1">
                    <a:lumMod val="75000"/>
                  </a:schemeClr>
                </a:solidFill>
              </a:rPr>
              <a:t>Khan Academy across </a:t>
            </a:r>
            <a:r>
              <a:rPr lang="en-US" dirty="0" smtClean="0">
                <a:solidFill>
                  <a:schemeClr val="bg1">
                    <a:lumMod val="75000"/>
                  </a:schemeClr>
                </a:solidFill>
              </a:rPr>
              <a:t>devices</a:t>
            </a:r>
            <a:endParaRPr lang="en-US" dirty="0">
              <a:solidFill>
                <a:schemeClr val="bg1">
                  <a:lumMod val="75000"/>
                </a:schemeClr>
              </a:solidFill>
            </a:endParaRPr>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327861171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p:txBody>
          <a:bodyPr/>
          <a:lstStyle/>
          <a:p>
            <a:r>
              <a:rPr lang="en-US" dirty="0" smtClean="0"/>
              <a:t>Nikola Metulev</a:t>
            </a:r>
          </a:p>
          <a:p>
            <a:r>
              <a:rPr lang="en-US" dirty="0" smtClean="0"/>
              <a:t>Program Manager/Technical Evangelist</a:t>
            </a:r>
          </a:p>
        </p:txBody>
      </p:sp>
      <p:sp>
        <p:nvSpPr>
          <p:cNvPr id="2" name="Title 1"/>
          <p:cNvSpPr>
            <a:spLocks noGrp="1"/>
          </p:cNvSpPr>
          <p:nvPr>
            <p:ph type="title"/>
          </p:nvPr>
        </p:nvSpPr>
        <p:spPr/>
        <p:txBody>
          <a:bodyPr/>
          <a:lstStyle/>
          <a:p>
            <a:r>
              <a:rPr lang="en-US" dirty="0"/>
              <a:t>Building Windows, Windows Phone, </a:t>
            </a:r>
            <a:r>
              <a:rPr lang="en-US" dirty="0" smtClean="0"/>
              <a:t/>
            </a:r>
            <a:br>
              <a:rPr lang="en-US" dirty="0" smtClean="0"/>
            </a:br>
            <a:r>
              <a:rPr lang="en-US" dirty="0" smtClean="0"/>
              <a:t>and </a:t>
            </a:r>
            <a:r>
              <a:rPr lang="en-US" dirty="0"/>
              <a:t>Xbox One Apps with </a:t>
            </a:r>
            <a:r>
              <a:rPr lang="en-US" dirty="0" smtClean="0"/>
              <a:t/>
            </a:r>
            <a:br>
              <a:rPr lang="en-US" dirty="0" smtClean="0"/>
            </a:br>
            <a:r>
              <a:rPr lang="en-US" dirty="0" smtClean="0"/>
              <a:t>HTML/JS/CSS and </a:t>
            </a:r>
            <a:r>
              <a:rPr lang="en-US" dirty="0"/>
              <a:t>C++</a:t>
            </a:r>
          </a:p>
        </p:txBody>
      </p:sp>
      <p:sp>
        <p:nvSpPr>
          <p:cNvPr id="4" name="Text Placeholder 3"/>
          <p:cNvSpPr>
            <a:spLocks noGrp="1"/>
          </p:cNvSpPr>
          <p:nvPr>
            <p:ph type="body" sz="quarter" idx="13"/>
          </p:nvPr>
        </p:nvSpPr>
        <p:spPr/>
        <p:txBody>
          <a:bodyPr/>
          <a:lstStyle/>
          <a:p>
            <a:r>
              <a:rPr lang="en-US" dirty="0" smtClean="0"/>
              <a:t>2-649</a:t>
            </a:r>
            <a:endParaRPr lang="en-US" dirty="0"/>
          </a:p>
        </p:txBody>
      </p:sp>
    </p:spTree>
    <p:extLst>
      <p:ext uri="{BB962C8B-B14F-4D97-AF65-F5344CB8AC3E}">
        <p14:creationId xmlns:p14="http://schemas.microsoft.com/office/powerpoint/2010/main" val="226622860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Code sharing across platforms</a:t>
            </a:r>
          </a:p>
          <a:p>
            <a:endParaRPr lang="en-US" dirty="0"/>
          </a:p>
          <a:p>
            <a:r>
              <a:rPr lang="en-US" dirty="0" smtClean="0"/>
              <a:t>Thousands of existing libraries with decades of community experience </a:t>
            </a:r>
          </a:p>
          <a:p>
            <a:endParaRPr lang="en-US" dirty="0" smtClean="0"/>
          </a:p>
          <a:p>
            <a:r>
              <a:rPr lang="en-US" dirty="0"/>
              <a:t>Resource intensive tasks and </a:t>
            </a:r>
            <a:r>
              <a:rPr lang="en-US" dirty="0" smtClean="0"/>
              <a:t/>
            </a:r>
            <a:br>
              <a:rPr lang="en-US" dirty="0" smtClean="0"/>
            </a:br>
            <a:r>
              <a:rPr lang="en-US" dirty="0" smtClean="0"/>
              <a:t>high performance</a:t>
            </a:r>
            <a:endParaRPr lang="en-US" dirty="0"/>
          </a:p>
        </p:txBody>
      </p:sp>
      <p:pic>
        <p:nvPicPr>
          <p:cNvPr id="5" name="Picture Placeholder 4"/>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20" r="20"/>
          <a:stretch/>
        </p:blipFill>
        <p:spPr/>
      </p:pic>
      <p:sp>
        <p:nvSpPr>
          <p:cNvPr id="3" name="Title 2"/>
          <p:cNvSpPr>
            <a:spLocks noGrp="1"/>
          </p:cNvSpPr>
          <p:nvPr>
            <p:ph type="title"/>
          </p:nvPr>
        </p:nvSpPr>
        <p:spPr/>
        <p:txBody>
          <a:bodyPr/>
          <a:lstStyle/>
          <a:p>
            <a:r>
              <a:rPr lang="en-US" dirty="0" smtClean="0"/>
              <a:t>C++ / CX</a:t>
            </a:r>
            <a:endParaRPr lang="en-US" dirty="0"/>
          </a:p>
        </p:txBody>
      </p:sp>
    </p:spTree>
    <p:extLst>
      <p:ext uri="{BB962C8B-B14F-4D97-AF65-F5344CB8AC3E}">
        <p14:creationId xmlns:p14="http://schemas.microsoft.com/office/powerpoint/2010/main" val="1131489536"/>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D8C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189" y="1028409"/>
            <a:ext cx="5386272" cy="6994525"/>
          </a:xfrm>
          <a:prstGeom prst="rect">
            <a:avLst/>
          </a:prstGeom>
        </p:spPr>
      </p:pic>
      <p:sp>
        <p:nvSpPr>
          <p:cNvPr id="3" name="Title 2"/>
          <p:cNvSpPr>
            <a:spLocks noGrp="1"/>
          </p:cNvSpPr>
          <p:nvPr>
            <p:ph type="title"/>
          </p:nvPr>
        </p:nvSpPr>
        <p:spPr>
          <a:xfrm>
            <a:off x="1280531" y="1119848"/>
            <a:ext cx="10058399" cy="1828800"/>
          </a:xfrm>
        </p:spPr>
        <p:txBody>
          <a:bodyPr/>
          <a:lstStyle/>
          <a:p>
            <a:r>
              <a:rPr lang="en-US" dirty="0" smtClean="0">
                <a:solidFill>
                  <a:schemeClr val="bg1"/>
                </a:solidFill>
              </a:rPr>
              <a:t>Demo: video effect</a:t>
            </a:r>
            <a:endParaRPr lang="en-US" dirty="0">
              <a:solidFill>
                <a:schemeClr val="bg1"/>
              </a:solidFill>
            </a:endParaRPr>
          </a:p>
        </p:txBody>
      </p:sp>
    </p:spTree>
    <p:extLst>
      <p:ext uri="{BB962C8B-B14F-4D97-AF65-F5344CB8AC3E}">
        <p14:creationId xmlns:p14="http://schemas.microsoft.com/office/powerpoint/2010/main" val="423752696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solidFill>
                  <a:schemeClr val="bg1">
                    <a:lumMod val="75000"/>
                  </a:schemeClr>
                </a:solidFill>
              </a:rPr>
              <a:t>Some comparisons</a:t>
            </a:r>
          </a:p>
          <a:p>
            <a:r>
              <a:rPr lang="en-US" dirty="0" smtClean="0">
                <a:solidFill>
                  <a:schemeClr val="bg1">
                    <a:lumMod val="75000"/>
                  </a:schemeClr>
                </a:solidFill>
              </a:rPr>
              <a:t>Sharing code</a:t>
            </a:r>
          </a:p>
          <a:p>
            <a:r>
              <a:rPr lang="en-US" dirty="0" smtClean="0">
                <a:solidFill>
                  <a:schemeClr val="bg1">
                    <a:lumMod val="75000"/>
                  </a:schemeClr>
                </a:solidFill>
              </a:rPr>
              <a:t>Going native</a:t>
            </a:r>
          </a:p>
          <a:p>
            <a:r>
              <a:rPr lang="en-US" sz="4000" dirty="0"/>
              <a:t>Khan Academy across devices</a:t>
            </a:r>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252477721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B414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solidFill>
              </a:rPr>
              <a:t>Khan Academy on Windows, Windows Phone, and Xbox One</a:t>
            </a:r>
            <a:endParaRPr lang="en-US" dirty="0">
              <a:solidFill>
                <a:schemeClr val="bg1"/>
              </a:solidFill>
            </a:endParaRPr>
          </a:p>
        </p:txBody>
      </p:sp>
    </p:spTree>
    <p:extLst>
      <p:ext uri="{BB962C8B-B14F-4D97-AF65-F5344CB8AC3E}">
        <p14:creationId xmlns:p14="http://schemas.microsoft.com/office/powerpoint/2010/main" val="283068624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2900" indent="-342900">
              <a:buFont typeface="Wingdings" panose="05000000000000000000" pitchFamily="2" charset="2"/>
              <a:buChar char="§"/>
            </a:pPr>
            <a:r>
              <a:rPr lang="en-US" sz="3200" dirty="0" smtClean="0"/>
              <a:t>Xbox One is built on Windows Core</a:t>
            </a:r>
          </a:p>
          <a:p>
            <a:pPr marL="342900" indent="-342900">
              <a:buFont typeface="Wingdings" panose="05000000000000000000" pitchFamily="2" charset="2"/>
              <a:buChar char="§"/>
            </a:pPr>
            <a:endParaRPr lang="en-US" sz="1200" dirty="0" smtClean="0"/>
          </a:p>
          <a:p>
            <a:pPr marL="342900" indent="-342900">
              <a:buFont typeface="Wingdings" panose="05000000000000000000" pitchFamily="2" charset="2"/>
              <a:buChar char="§"/>
            </a:pPr>
            <a:r>
              <a:rPr lang="en-US" sz="3200" dirty="0" smtClean="0"/>
              <a:t>Take advantage of the Windows platform today and build Windows Store/Windows Phone Apps</a:t>
            </a:r>
          </a:p>
          <a:p>
            <a:pPr marL="342900" indent="-342900">
              <a:buFont typeface="Wingdings" panose="05000000000000000000" pitchFamily="2" charset="2"/>
              <a:buChar char="§"/>
            </a:pPr>
            <a:endParaRPr lang="en-US" sz="1200" dirty="0" smtClean="0"/>
          </a:p>
          <a:p>
            <a:pPr marL="342900" indent="-342900">
              <a:buFont typeface="Wingdings" panose="05000000000000000000" pitchFamily="2" charset="2"/>
              <a:buChar char="§"/>
            </a:pPr>
            <a:r>
              <a:rPr lang="en-US" sz="3200" dirty="0" smtClean="0"/>
              <a:t>We have a room at </a:t>
            </a:r>
            <a:r>
              <a:rPr lang="en-US" sz="3200" b="1" dirty="0" smtClean="0"/>
              <a:t>Expert 1:1</a:t>
            </a:r>
            <a:r>
              <a:rPr lang="en-US" sz="3200" dirty="0" smtClean="0"/>
              <a:t>,</a:t>
            </a:r>
            <a:r>
              <a:rPr lang="en-US" sz="3200" b="1" dirty="0" smtClean="0"/>
              <a:t> </a:t>
            </a:r>
            <a:r>
              <a:rPr lang="en-US" sz="3200" dirty="0" smtClean="0"/>
              <a:t>come talk to the </a:t>
            </a:r>
            <a:r>
              <a:rPr lang="en-US" sz="3200" b="1" dirty="0" smtClean="0"/>
              <a:t>Xbox Apps team</a:t>
            </a:r>
            <a:r>
              <a:rPr lang="en-US" sz="3200" dirty="0" smtClean="0"/>
              <a:t>! :-)</a:t>
            </a:r>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3893" b="3893"/>
          <a:stretch>
            <a:fillRect/>
          </a:stretch>
        </p:blipFill>
        <p:spPr>
          <a:xfrm>
            <a:off x="457517" y="1535875"/>
            <a:ext cx="3931920" cy="3922776"/>
          </a:xfrm>
        </p:spPr>
      </p:pic>
      <p:sp>
        <p:nvSpPr>
          <p:cNvPr id="6" name="Title 5"/>
          <p:cNvSpPr>
            <a:spLocks noGrp="1"/>
          </p:cNvSpPr>
          <p:nvPr>
            <p:ph type="title"/>
          </p:nvPr>
        </p:nvSpPr>
        <p:spPr/>
        <p:txBody>
          <a:bodyPr/>
          <a:lstStyle/>
          <a:p>
            <a:r>
              <a:rPr lang="en-US" smtClean="0"/>
              <a:t>Summary</a:t>
            </a:r>
            <a:endParaRPr lang="en-US" dirty="0"/>
          </a:p>
        </p:txBody>
      </p:sp>
      <p:sp>
        <p:nvSpPr>
          <p:cNvPr id="8" name="TextBox 7"/>
          <p:cNvSpPr txBox="1"/>
          <p:nvPr/>
        </p:nvSpPr>
        <p:spPr>
          <a:xfrm>
            <a:off x="274639" y="5960502"/>
            <a:ext cx="4571999"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Please fill out a session survey!</a:t>
            </a:r>
          </a:p>
        </p:txBody>
      </p:sp>
    </p:spTree>
    <p:extLst>
      <p:ext uri="{BB962C8B-B14F-4D97-AF65-F5344CB8AC3E}">
        <p14:creationId xmlns:p14="http://schemas.microsoft.com/office/powerpoint/2010/main" val="219589246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2900" indent="-342900">
              <a:buFont typeface="Wingdings" panose="05000000000000000000" pitchFamily="2" charset="2"/>
              <a:buChar char="§"/>
            </a:pPr>
            <a:r>
              <a:rPr lang="en-US" sz="3200" dirty="0" smtClean="0"/>
              <a:t>Partners </a:t>
            </a:r>
            <a:r>
              <a:rPr lang="en-US" sz="3200" dirty="0"/>
              <a:t>that offer Developer </a:t>
            </a:r>
            <a:r>
              <a:rPr lang="en-US" sz="3200" dirty="0" smtClean="0"/>
              <a:t/>
            </a:r>
            <a:br>
              <a:rPr lang="en-US" sz="3200" dirty="0" smtClean="0"/>
            </a:br>
            <a:r>
              <a:rPr lang="en-US" sz="3200" dirty="0" smtClean="0"/>
              <a:t>Services </a:t>
            </a:r>
            <a:r>
              <a:rPr lang="en-US" sz="3200" dirty="0"/>
              <a:t>and Middleware are encouraged to join </a:t>
            </a:r>
            <a:r>
              <a:rPr lang="en-US" sz="3200" dirty="0" smtClean="0"/>
              <a:t>the Xbox </a:t>
            </a:r>
            <a:r>
              <a:rPr lang="en-US" sz="3200" dirty="0"/>
              <a:t>Developer Partner Program </a:t>
            </a:r>
            <a:endParaRPr lang="en-US" sz="3200" dirty="0" smtClean="0"/>
          </a:p>
          <a:p>
            <a:pPr marL="342900" indent="-342900">
              <a:buFont typeface="Wingdings" panose="05000000000000000000" pitchFamily="2" charset="2"/>
              <a:buChar char="§"/>
            </a:pPr>
            <a:endParaRPr lang="en-US" sz="1200" dirty="0" smtClean="0"/>
          </a:p>
          <a:p>
            <a:pPr marL="342900" indent="-342900">
              <a:buFont typeface="Wingdings" panose="05000000000000000000" pitchFamily="2" charset="2"/>
              <a:buChar char="§"/>
            </a:pPr>
            <a:r>
              <a:rPr lang="en-US" sz="3200" dirty="0" smtClean="0"/>
              <a:t>Email </a:t>
            </a:r>
            <a:r>
              <a:rPr lang="en-US" sz="3200" dirty="0" smtClean="0">
                <a:hlinkClick r:id="rId3"/>
              </a:rPr>
              <a:t>xboxdpp@microsoft.com</a:t>
            </a:r>
            <a:r>
              <a:rPr lang="en-US" sz="3200" dirty="0" smtClean="0"/>
              <a:t> </a:t>
            </a:r>
            <a:br>
              <a:rPr lang="en-US" sz="3200" dirty="0" smtClean="0"/>
            </a:br>
            <a:r>
              <a:rPr lang="en-US" sz="3200" dirty="0" smtClean="0"/>
              <a:t>for more information</a:t>
            </a:r>
          </a:p>
        </p:txBody>
      </p:sp>
      <p:pic>
        <p:nvPicPr>
          <p:cNvPr id="4" name="Picture Placeholder 3"/>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3893" b="3893"/>
          <a:stretch>
            <a:fillRect/>
          </a:stretch>
        </p:blipFill>
        <p:spPr>
          <a:xfrm>
            <a:off x="457517" y="1535875"/>
            <a:ext cx="3931920" cy="3922776"/>
          </a:xfrm>
        </p:spPr>
      </p:pic>
      <p:sp>
        <p:nvSpPr>
          <p:cNvPr id="6" name="Title 5"/>
          <p:cNvSpPr>
            <a:spLocks noGrp="1"/>
          </p:cNvSpPr>
          <p:nvPr>
            <p:ph type="title"/>
          </p:nvPr>
        </p:nvSpPr>
        <p:spPr/>
        <p:txBody>
          <a:bodyPr/>
          <a:lstStyle/>
          <a:p>
            <a:r>
              <a:rPr lang="en-US" dirty="0" smtClean="0"/>
              <a:t>Xbox Apps Developer Partner Program</a:t>
            </a:r>
            <a:endParaRPr lang="en-US" dirty="0"/>
          </a:p>
        </p:txBody>
      </p:sp>
    </p:spTree>
    <p:extLst>
      <p:ext uri="{BB962C8B-B14F-4D97-AF65-F5344CB8AC3E}">
        <p14:creationId xmlns:p14="http://schemas.microsoft.com/office/powerpoint/2010/main" val="91771538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19" y="2491433"/>
            <a:ext cx="1371585" cy="1371585"/>
          </a:xfrm>
          <a:prstGeom prst="rect">
            <a:avLst/>
          </a:prstGeom>
        </p:spPr>
      </p:pic>
      <p:sp>
        <p:nvSpPr>
          <p:cNvPr id="5" name="TextBox 4"/>
          <p:cNvSpPr txBox="1"/>
          <p:nvPr/>
        </p:nvSpPr>
        <p:spPr>
          <a:xfrm>
            <a:off x="1898170" y="2563759"/>
            <a:ext cx="2860655"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Matthias Shapiro</a:t>
            </a:r>
          </a:p>
          <a:p>
            <a:pPr>
              <a:lnSpc>
                <a:spcPct val="90000"/>
              </a:lnSpc>
              <a:spcAft>
                <a:spcPts val="600"/>
              </a:spcAft>
            </a:pPr>
            <a:r>
              <a:rPr lang="en-US" sz="2400" b="1" dirty="0"/>
              <a:t>@</a:t>
            </a:r>
            <a:r>
              <a:rPr lang="en-US" sz="2400" b="1" dirty="0" err="1" smtClean="0"/>
              <a:t>matthiasshap</a:t>
            </a:r>
            <a:endParaRPr lang="en-US" sz="2400" b="1" dirty="0" smtClean="0"/>
          </a:p>
          <a:p>
            <a:pPr>
              <a:lnSpc>
                <a:spcPct val="90000"/>
              </a:lnSpc>
              <a:spcAft>
                <a:spcPts val="600"/>
              </a:spcAft>
            </a:pPr>
            <a:r>
              <a:rPr lang="en-US" sz="2400" b="1" dirty="0"/>
              <a:t>Flickr: </a:t>
            </a:r>
            <a:r>
              <a:rPr lang="en-US" sz="2400" dirty="0" err="1"/>
              <a:t>matthiasxc</a:t>
            </a:r>
            <a:r>
              <a:rPr lang="en-US" sz="2400" dirty="0"/>
              <a:t> </a:t>
            </a:r>
            <a:endParaRPr lang="en-US" sz="2400" dirty="0" smtClean="0">
              <a:gradFill>
                <a:gsLst>
                  <a:gs pos="2917">
                    <a:schemeClr val="tx1"/>
                  </a:gs>
                  <a:gs pos="30000">
                    <a:schemeClr val="tx1"/>
                  </a:gs>
                </a:gsLst>
                <a:lin ang="5400000" scaled="0"/>
              </a:gra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74" y="4320664"/>
            <a:ext cx="1371585" cy="1371585"/>
          </a:xfrm>
          <a:prstGeom prst="rect">
            <a:avLst/>
          </a:prstGeom>
        </p:spPr>
      </p:pic>
      <p:sp>
        <p:nvSpPr>
          <p:cNvPr id="7" name="TextBox 6"/>
          <p:cNvSpPr txBox="1"/>
          <p:nvPr/>
        </p:nvSpPr>
        <p:spPr>
          <a:xfrm>
            <a:off x="1898170" y="4339968"/>
            <a:ext cx="4791825"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Pete Brown</a:t>
            </a:r>
          </a:p>
          <a:p>
            <a:pPr>
              <a:lnSpc>
                <a:spcPct val="90000"/>
              </a:lnSpc>
              <a:spcAft>
                <a:spcPts val="600"/>
              </a:spcAft>
            </a:pPr>
            <a:r>
              <a:rPr lang="en-US" sz="2400" i="1" dirty="0">
                <a:gradFill>
                  <a:gsLst>
                    <a:gs pos="2917">
                      <a:schemeClr val="tx1"/>
                    </a:gs>
                    <a:gs pos="30000">
                      <a:schemeClr val="tx1"/>
                    </a:gs>
                  </a:gsLst>
                  <a:lin ang="5400000" scaled="0"/>
                </a:gradFill>
              </a:rPr>
              <a:t>Drifting In The Oceans Of Europa</a:t>
            </a:r>
            <a:endParaRPr lang="en-US" sz="2400" i="1" dirty="0" smtClean="0">
              <a:gradFill>
                <a:gsLst>
                  <a:gs pos="2917">
                    <a:schemeClr val="tx1"/>
                  </a:gs>
                  <a:gs pos="30000">
                    <a:schemeClr val="tx1"/>
                  </a:gs>
                </a:gsLst>
                <a:lin ang="5400000" scaled="0"/>
              </a:gradFill>
            </a:endParaRPr>
          </a:p>
          <a:p>
            <a:pPr>
              <a:lnSpc>
                <a:spcPct val="90000"/>
              </a:lnSpc>
              <a:spcAft>
                <a:spcPts val="600"/>
              </a:spcAft>
            </a:pPr>
            <a:r>
              <a:rPr lang="en-US" sz="2400" b="1" dirty="0" err="1" smtClean="0"/>
              <a:t>SoundCloud</a:t>
            </a:r>
            <a:r>
              <a:rPr lang="en-US" sz="2400" b="1" dirty="0"/>
              <a:t>: </a:t>
            </a:r>
            <a:r>
              <a:rPr lang="en-US" sz="2400" dirty="0" smtClean="0"/>
              <a:t>psychlist1972</a:t>
            </a:r>
          </a:p>
        </p:txBody>
      </p:sp>
    </p:spTree>
    <p:extLst>
      <p:ext uri="{BB962C8B-B14F-4D97-AF65-F5344CB8AC3E}">
        <p14:creationId xmlns:p14="http://schemas.microsoft.com/office/powerpoint/2010/main" val="49587338"/>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1947" y="2747416"/>
            <a:ext cx="4224528" cy="4224528"/>
          </a:xfrm>
          <a:prstGeom prst="rect">
            <a:avLst/>
          </a:prstGeom>
        </p:spPr>
      </p:pic>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rPr>
              <a:t>Fill out an evaluation of this session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latin typeface="Segoe UI"/>
              </a:rPr>
              <a:t>Scan the QR code </a:t>
            </a:r>
            <a:r>
              <a:rPr lang="en-US" sz="3600" dirty="0" smtClean="0">
                <a:gradFill>
                  <a:gsLst>
                    <a:gs pos="5435">
                      <a:srgbClr val="404040"/>
                    </a:gs>
                    <a:gs pos="100000">
                      <a:srgbClr val="404040"/>
                    </a:gs>
                  </a:gsLst>
                  <a:lin ang="5400000" scaled="0"/>
                </a:gradFill>
              </a:rPr>
              <a:t>to evaluate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this session on your mobile device. </a:t>
            </a:r>
          </a:p>
          <a:p>
            <a:pPr marL="0" indent="0">
              <a:spcBef>
                <a:spcPts val="1800"/>
              </a:spcBef>
              <a:buClr>
                <a:srgbClr val="404040"/>
              </a:buClr>
              <a:buFont typeface="Wingdings" panose="05000000000000000000" pitchFamily="2" charset="2"/>
              <a:buNone/>
            </a:pPr>
            <a:r>
              <a:rPr lang="en-US" sz="3200" dirty="0" smtClean="0">
                <a:gradFill>
                  <a:gsLst>
                    <a:gs pos="3261">
                      <a:srgbClr val="00188F"/>
                    </a:gs>
                    <a:gs pos="100000">
                      <a:srgbClr val="00188F"/>
                    </a:gs>
                  </a:gsLst>
                  <a:lin ang="5400000" scaled="0"/>
                </a:gradFill>
                <a:latin typeface="Segoe UI"/>
              </a:rPr>
              <a:t>You’ll also be entered into </a:t>
            </a:r>
            <a:br>
              <a:rPr lang="en-US" sz="3200" dirty="0" smtClean="0">
                <a:gradFill>
                  <a:gsLst>
                    <a:gs pos="3261">
                      <a:srgbClr val="00188F"/>
                    </a:gs>
                    <a:gs pos="100000">
                      <a:srgbClr val="00188F"/>
                    </a:gs>
                  </a:gsLst>
                  <a:lin ang="5400000" scaled="0"/>
                </a:gradFill>
                <a:latin typeface="Segoe UI"/>
              </a:rPr>
            </a:br>
            <a:r>
              <a:rPr lang="en-US" sz="3200" dirty="0" smtClean="0">
                <a:gradFill>
                  <a:gsLst>
                    <a:gs pos="3261">
                      <a:srgbClr val="00188F"/>
                    </a:gs>
                    <a:gs pos="100000">
                      <a:srgbClr val="00188F"/>
                    </a:gs>
                  </a:gsLst>
                  <a:lin ang="5400000" scaled="0"/>
                </a:gradFill>
                <a:latin typeface="Segoe UI"/>
              </a:rPr>
              <a:t>a daily prize drawing!</a:t>
            </a:r>
            <a:endParaRPr lang="en-US" sz="3200" dirty="0">
              <a:gradFill>
                <a:gsLst>
                  <a:gs pos="3261">
                    <a:srgbClr val="00188F"/>
                  </a:gs>
                  <a:gs pos="100000">
                    <a:srgbClr val="00188F"/>
                  </a:gs>
                </a:gsLst>
                <a:lin ang="5400000" scaled="0"/>
              </a:gradFill>
              <a:latin typeface="Segoe UI"/>
            </a:endParaRPr>
          </a:p>
        </p:txBody>
      </p:sp>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81232405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13970193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27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We are on the path to Windows,  Windows Phone, and Xbox Convergence </a:t>
            </a:r>
            <a:endParaRPr lang="en-US" dirty="0">
              <a:solidFill>
                <a:schemeClr val="bg1"/>
              </a:solidFill>
            </a:endParaRPr>
          </a:p>
        </p:txBody>
      </p:sp>
    </p:spTree>
    <p:extLst>
      <p:ext uri="{BB962C8B-B14F-4D97-AF65-F5344CB8AC3E}">
        <p14:creationId xmlns:p14="http://schemas.microsoft.com/office/powerpoint/2010/main" val="2239532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Comparisons</a:t>
            </a:r>
          </a:p>
          <a:p>
            <a:r>
              <a:rPr lang="en-US" dirty="0" smtClean="0"/>
              <a:t>Sharing Code</a:t>
            </a:r>
          </a:p>
          <a:p>
            <a:r>
              <a:rPr lang="en-US" dirty="0" smtClean="0"/>
              <a:t>Going Native</a:t>
            </a:r>
          </a:p>
          <a:p>
            <a:r>
              <a:rPr lang="en-US" dirty="0" smtClean="0"/>
              <a:t>Khan Academy across devices</a:t>
            </a:r>
            <a:endParaRPr lang="en-US" dirty="0"/>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299588446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7200" dirty="0" smtClean="0"/>
              <a:t>Comparisons</a:t>
            </a:r>
          </a:p>
          <a:p>
            <a:r>
              <a:rPr lang="en-US" dirty="0" smtClean="0">
                <a:solidFill>
                  <a:schemeClr val="bg1">
                    <a:lumMod val="75000"/>
                  </a:schemeClr>
                </a:solidFill>
              </a:rPr>
              <a:t>Sharing code</a:t>
            </a:r>
          </a:p>
          <a:p>
            <a:r>
              <a:rPr lang="en-US" dirty="0" smtClean="0">
                <a:solidFill>
                  <a:schemeClr val="bg1">
                    <a:lumMod val="75000"/>
                  </a:schemeClr>
                </a:solidFill>
              </a:rPr>
              <a:t>Going native</a:t>
            </a:r>
          </a:p>
          <a:p>
            <a:r>
              <a:rPr lang="en-US" dirty="0">
                <a:solidFill>
                  <a:schemeClr val="bg1">
                    <a:lumMod val="75000"/>
                  </a:schemeClr>
                </a:solidFill>
              </a:rPr>
              <a:t>Khan Academy across </a:t>
            </a:r>
            <a:r>
              <a:rPr lang="en-US" dirty="0" smtClean="0">
                <a:solidFill>
                  <a:schemeClr val="bg1">
                    <a:lumMod val="75000"/>
                  </a:schemeClr>
                </a:solidFill>
              </a:rPr>
              <a:t>devices</a:t>
            </a:r>
            <a:endParaRPr lang="en-US" dirty="0">
              <a:solidFill>
                <a:schemeClr val="bg1">
                  <a:lumMod val="75000"/>
                </a:schemeClr>
              </a:solidFill>
            </a:endParaRPr>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424109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3200" dirty="0" err="1" smtClean="0"/>
              <a:t>Windows.ApplicationModel</a:t>
            </a:r>
            <a:endParaRPr lang="en-US" sz="3200" dirty="0" smtClean="0"/>
          </a:p>
          <a:p>
            <a:pPr marL="0" indent="0">
              <a:buNone/>
            </a:pPr>
            <a:r>
              <a:rPr lang="en-US" sz="3200" dirty="0" err="1" smtClean="0"/>
              <a:t>Windows.Foundation</a:t>
            </a:r>
            <a:endParaRPr lang="en-US" sz="3200" dirty="0" smtClean="0"/>
          </a:p>
          <a:p>
            <a:pPr marL="0" indent="0">
              <a:buNone/>
            </a:pPr>
            <a:r>
              <a:rPr lang="en-US" sz="3200" dirty="0" err="1" smtClean="0"/>
              <a:t>Windows.Storage</a:t>
            </a:r>
            <a:endParaRPr lang="en-US" sz="3200" dirty="0" smtClean="0"/>
          </a:p>
          <a:p>
            <a:pPr marL="0" indent="0">
              <a:buNone/>
            </a:pPr>
            <a:r>
              <a:rPr lang="en-US" sz="3200" dirty="0" err="1" smtClean="0"/>
              <a:t>Windows.Networking</a:t>
            </a:r>
            <a:endParaRPr lang="en-US" sz="3200" dirty="0" smtClean="0"/>
          </a:p>
          <a:p>
            <a:pPr marL="0" indent="0">
              <a:buNone/>
            </a:pPr>
            <a:r>
              <a:rPr lang="en-US" sz="3200" dirty="0" err="1" smtClean="0"/>
              <a:t>Windows.Globalization</a:t>
            </a:r>
            <a:endParaRPr lang="en-US" sz="3200" dirty="0" smtClean="0"/>
          </a:p>
          <a:p>
            <a:pPr marL="0" indent="0">
              <a:buNone/>
            </a:pPr>
            <a:r>
              <a:rPr lang="en-US" sz="3200" dirty="0" err="1"/>
              <a:t>MediaFoundation</a:t>
            </a:r>
            <a:endParaRPr lang="en-US" sz="3200" dirty="0"/>
          </a:p>
          <a:p>
            <a:pPr marL="0" indent="0">
              <a:buNone/>
            </a:pPr>
            <a:r>
              <a:rPr lang="en-US" sz="3200" dirty="0" smtClean="0"/>
              <a:t>Search</a:t>
            </a:r>
          </a:p>
          <a:p>
            <a:pPr marL="0" indent="0">
              <a:buNone/>
            </a:pPr>
            <a:r>
              <a:rPr lang="en-US" sz="3200" dirty="0" smtClean="0"/>
              <a:t>…</a:t>
            </a:r>
          </a:p>
        </p:txBody>
      </p:sp>
      <p:sp>
        <p:nvSpPr>
          <p:cNvPr id="3" name="Title 2"/>
          <p:cNvSpPr>
            <a:spLocks noGrp="1"/>
          </p:cNvSpPr>
          <p:nvPr>
            <p:ph type="title"/>
          </p:nvPr>
        </p:nvSpPr>
        <p:spPr/>
        <p:txBody>
          <a:bodyPr/>
          <a:lstStyle/>
          <a:p>
            <a:r>
              <a:rPr lang="en-US" dirty="0" smtClean="0"/>
              <a:t>The Windows runtime</a:t>
            </a:r>
            <a:endParaRPr lang="en-US" dirty="0"/>
          </a:p>
        </p:txBody>
      </p:sp>
      <p:sp>
        <p:nvSpPr>
          <p:cNvPr id="4" name="Content Placeholder 3"/>
          <p:cNvSpPr>
            <a:spLocks noGrp="1"/>
          </p:cNvSpPr>
          <p:nvPr>
            <p:ph type="body" sz="quarter" idx="11"/>
          </p:nvPr>
        </p:nvSpPr>
        <p:spPr/>
        <p:txBody>
          <a:bodyPr/>
          <a:lstStyle/>
          <a:p>
            <a:r>
              <a:rPr lang="en-US" dirty="0" smtClean="0"/>
              <a:t>Three devices running on one shared platform.</a:t>
            </a:r>
          </a:p>
        </p:txBody>
      </p:sp>
    </p:spTree>
    <p:extLst>
      <p:ext uri="{BB962C8B-B14F-4D97-AF65-F5344CB8AC3E}">
        <p14:creationId xmlns:p14="http://schemas.microsoft.com/office/powerpoint/2010/main" val="24952217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23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numCol="2"/>
          <a:lstStyle/>
          <a:p>
            <a:pPr>
              <a:buFontTx/>
              <a:buChar char="›"/>
            </a:pPr>
            <a:r>
              <a:rPr lang="en-US" sz="3200" dirty="0" smtClean="0"/>
              <a:t>Xbox One</a:t>
            </a:r>
          </a:p>
          <a:p>
            <a:pPr marL="342900" lvl="1" indent="0">
              <a:buNone/>
            </a:pPr>
            <a:r>
              <a:rPr lang="en-US" dirty="0" smtClean="0"/>
              <a:t>Achievements</a:t>
            </a:r>
          </a:p>
          <a:p>
            <a:pPr marL="342900" lvl="1" indent="0">
              <a:buNone/>
            </a:pPr>
            <a:r>
              <a:rPr lang="en-US" dirty="0" smtClean="0"/>
              <a:t>Challenges</a:t>
            </a:r>
          </a:p>
          <a:p>
            <a:pPr marL="342900" lvl="1" indent="0">
              <a:buNone/>
            </a:pPr>
            <a:r>
              <a:rPr lang="en-US" dirty="0" smtClean="0"/>
              <a:t>Rich presence</a:t>
            </a:r>
          </a:p>
          <a:p>
            <a:pPr marL="342900" lvl="1" indent="0">
              <a:buNone/>
            </a:pPr>
            <a:r>
              <a:rPr lang="en-US" dirty="0" err="1" smtClean="0"/>
              <a:t>OneGuide</a:t>
            </a:r>
            <a:endParaRPr lang="en-US" dirty="0" smtClean="0"/>
          </a:p>
          <a:p>
            <a:pPr marL="342900" lvl="1" indent="0">
              <a:buNone/>
            </a:pPr>
            <a:r>
              <a:rPr lang="en-US" dirty="0" smtClean="0"/>
              <a:t>SmartGlass</a:t>
            </a:r>
          </a:p>
          <a:p>
            <a:pPr marL="342900" lvl="1" indent="0">
              <a:buNone/>
            </a:pPr>
            <a:r>
              <a:rPr lang="en-US" dirty="0" smtClean="0"/>
              <a:t>NUI/VUI</a:t>
            </a:r>
          </a:p>
          <a:p>
            <a:pPr marL="342900" lvl="1" indent="0">
              <a:buNone/>
            </a:pPr>
            <a:r>
              <a:rPr lang="en-US" dirty="0" smtClean="0"/>
              <a:t>Xbox data platform</a:t>
            </a:r>
          </a:p>
          <a:p>
            <a:pPr marL="342900" lvl="1" indent="0">
              <a:buNone/>
            </a:pPr>
            <a:r>
              <a:rPr lang="en-US" dirty="0" smtClean="0"/>
              <a:t>Pinning</a:t>
            </a:r>
          </a:p>
          <a:p>
            <a:pPr marL="342900" lvl="1" indent="0">
              <a:buNone/>
            </a:pPr>
            <a:r>
              <a:rPr lang="en-US" dirty="0" smtClean="0"/>
              <a:t>…</a:t>
            </a:r>
          </a:p>
          <a:p>
            <a:pPr lvl="1">
              <a:buFontTx/>
              <a:buChar char="›"/>
            </a:pPr>
            <a:endParaRPr lang="en-US" sz="3200" dirty="0" smtClean="0"/>
          </a:p>
          <a:p>
            <a:pPr>
              <a:buFontTx/>
              <a:buChar char="›"/>
            </a:pPr>
            <a:r>
              <a:rPr lang="en-US" sz="3200" dirty="0" smtClean="0"/>
              <a:t>Windows</a:t>
            </a:r>
          </a:p>
          <a:p>
            <a:pPr marL="342900" lvl="1" indent="0">
              <a:buNone/>
            </a:pPr>
            <a:r>
              <a:rPr lang="en-US" dirty="0" smtClean="0"/>
              <a:t>Share</a:t>
            </a:r>
          </a:p>
          <a:p>
            <a:pPr marL="342900" lvl="1" indent="0">
              <a:buNone/>
            </a:pPr>
            <a:r>
              <a:rPr lang="en-US" dirty="0" smtClean="0"/>
              <a:t>Type to search</a:t>
            </a:r>
          </a:p>
          <a:p>
            <a:pPr marL="342900" lvl="1" indent="0">
              <a:buNone/>
            </a:pPr>
            <a:r>
              <a:rPr lang="en-US" dirty="0" smtClean="0"/>
              <a:t>Sensors</a:t>
            </a:r>
          </a:p>
          <a:p>
            <a:pPr marL="342900" lvl="1" indent="0">
              <a:buNone/>
            </a:pPr>
            <a:r>
              <a:rPr lang="en-US" dirty="0" smtClean="0"/>
              <a:t>Background tasks*</a:t>
            </a:r>
          </a:p>
          <a:p>
            <a:pPr marL="342900" lvl="1" indent="0">
              <a:buNone/>
            </a:pPr>
            <a:r>
              <a:rPr lang="en-US" dirty="0" smtClean="0"/>
              <a:t>Lock Screen</a:t>
            </a:r>
          </a:p>
          <a:p>
            <a:pPr marL="342900" lvl="1" indent="0">
              <a:buNone/>
            </a:pPr>
            <a:r>
              <a:rPr lang="en-US" dirty="0" err="1" smtClean="0"/>
              <a:t>Geofences</a:t>
            </a:r>
            <a:endParaRPr lang="en-US" dirty="0" smtClean="0"/>
          </a:p>
          <a:p>
            <a:pPr marL="342900" lvl="1" indent="0">
              <a:buNone/>
            </a:pPr>
            <a:r>
              <a:rPr lang="en-US" dirty="0" smtClean="0"/>
              <a:t>Video Editing</a:t>
            </a:r>
          </a:p>
          <a:p>
            <a:pPr marL="342900" lvl="1" indent="0">
              <a:buNone/>
            </a:pPr>
            <a:r>
              <a:rPr lang="en-US" dirty="0" smtClean="0"/>
              <a:t>Printing/3D printing</a:t>
            </a:r>
          </a:p>
          <a:p>
            <a:pPr marL="342900" lvl="1" indent="0">
              <a:buNone/>
            </a:pPr>
            <a:r>
              <a:rPr lang="en-US" dirty="0" smtClean="0"/>
              <a:t>…</a:t>
            </a:r>
          </a:p>
        </p:txBody>
      </p:sp>
      <p:sp>
        <p:nvSpPr>
          <p:cNvPr id="3" name="Title 2"/>
          <p:cNvSpPr>
            <a:spLocks noGrp="1"/>
          </p:cNvSpPr>
          <p:nvPr>
            <p:ph type="title"/>
          </p:nvPr>
        </p:nvSpPr>
        <p:spPr/>
        <p:txBody>
          <a:bodyPr/>
          <a:lstStyle/>
          <a:p>
            <a:r>
              <a:rPr lang="en-US" dirty="0" smtClean="0"/>
              <a:t>Platform specific </a:t>
            </a:r>
            <a:r>
              <a:rPr lang="en-US" dirty="0"/>
              <a:t>f</a:t>
            </a:r>
            <a:r>
              <a:rPr lang="en-US" dirty="0" smtClean="0"/>
              <a:t>eatures</a:t>
            </a:r>
            <a:endParaRPr lang="en-US" dirty="0"/>
          </a:p>
        </p:txBody>
      </p:sp>
      <p:sp>
        <p:nvSpPr>
          <p:cNvPr id="4" name="Content Placeholder 3"/>
          <p:cNvSpPr>
            <a:spLocks noGrp="1"/>
          </p:cNvSpPr>
          <p:nvPr>
            <p:ph type="body" sz="quarter" idx="11"/>
          </p:nvPr>
        </p:nvSpPr>
        <p:spPr/>
        <p:txBody>
          <a:bodyPr/>
          <a:lstStyle/>
          <a:p>
            <a:r>
              <a:rPr lang="en-US" dirty="0" smtClean="0"/>
              <a:t>Differentiated features and APIs.</a:t>
            </a:r>
          </a:p>
        </p:txBody>
      </p:sp>
    </p:spTree>
    <p:extLst>
      <p:ext uri="{BB962C8B-B14F-4D97-AF65-F5344CB8AC3E}">
        <p14:creationId xmlns:p14="http://schemas.microsoft.com/office/powerpoint/2010/main" val="276346331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68C5"/>
        </a:solid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8932" r="18932"/>
          <a:stretch>
            <a:fillRect/>
          </a:stretch>
        </p:blipFill>
        <p:spPr>
          <a:xfrm>
            <a:off x="3830558" y="2301239"/>
            <a:ext cx="3232905" cy="3245549"/>
          </a:xfrm>
        </p:spPr>
      </p:pic>
      <p:pic>
        <p:nvPicPr>
          <p:cNvPr id="11" name="Picture Placeholder 10"/>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7035" r="7035"/>
          <a:stretch>
            <a:fillRect/>
          </a:stretch>
        </p:blipFill>
        <p:spPr>
          <a:xfrm>
            <a:off x="7343666" y="2302035"/>
            <a:ext cx="3903716" cy="3243962"/>
          </a:xfrm>
        </p:spPr>
      </p:pic>
      <p:pic>
        <p:nvPicPr>
          <p:cNvPr id="8" name="Picture Placeholder 8"/>
          <p:cNvPicPr>
            <a:picLocks noGrp="1" noChangeAspect="1"/>
          </p:cNvPicPr>
          <p:nvPr>
            <p:ph type="pic" sz="quarter" idx="19"/>
          </p:nvPr>
        </p:nvPicPr>
        <p:blipFill>
          <a:blip r:embed="rId5">
            <a:extLst>
              <a:ext uri="{28A0092B-C50C-407E-A947-70E740481C1C}">
                <a14:useLocalDpi xmlns:a14="http://schemas.microsoft.com/office/drawing/2010/main" val="0"/>
              </a:ext>
            </a:extLst>
          </a:blip>
          <a:srcRect l="16165" r="16165"/>
          <a:stretch>
            <a:fillRect/>
          </a:stretch>
        </p:blipFill>
        <p:spPr>
          <a:xfrm>
            <a:off x="7343666" y="2301050"/>
            <a:ext cx="3903716" cy="3243962"/>
          </a:xfrm>
        </p:spPr>
      </p:pic>
      <p:pic>
        <p:nvPicPr>
          <p:cNvPr id="9" name="Picture Placeholder 8"/>
          <p:cNvPicPr>
            <a:picLocks noGrp="1" noChangeAspect="1"/>
          </p:cNvPicPr>
          <p:nvPr>
            <p:ph type="pic" sz="quarter" idx="20"/>
          </p:nvPr>
        </p:nvPicPr>
        <p:blipFill>
          <a:blip r:embed="rId6">
            <a:extLst>
              <a:ext uri="{28A0092B-C50C-407E-A947-70E740481C1C}">
                <a14:useLocalDpi xmlns:a14="http://schemas.microsoft.com/office/drawing/2010/main" val="0"/>
              </a:ext>
            </a:extLst>
          </a:blip>
          <a:srcRect t="7005" b="7005"/>
          <a:stretch>
            <a:fillRect/>
          </a:stretch>
        </p:blipFill>
        <p:spPr>
          <a:xfrm>
            <a:off x="1203583" y="2301050"/>
            <a:ext cx="2346769" cy="3245927"/>
          </a:xfrm>
        </p:spPr>
      </p:pic>
      <p:sp>
        <p:nvSpPr>
          <p:cNvPr id="6" name="Title 5"/>
          <p:cNvSpPr>
            <a:spLocks noGrp="1"/>
          </p:cNvSpPr>
          <p:nvPr>
            <p:ph type="title"/>
          </p:nvPr>
        </p:nvSpPr>
        <p:spPr/>
        <p:txBody>
          <a:bodyPr/>
          <a:lstStyle/>
          <a:p>
            <a:r>
              <a:rPr lang="en-US" dirty="0" smtClean="0"/>
              <a:t>Form factors</a:t>
            </a:r>
            <a:endParaRPr lang="en-US" dirty="0"/>
          </a:p>
        </p:txBody>
      </p:sp>
    </p:spTree>
    <p:extLst>
      <p:ext uri="{BB962C8B-B14F-4D97-AF65-F5344CB8AC3E}">
        <p14:creationId xmlns:p14="http://schemas.microsoft.com/office/powerpoint/2010/main" val="10702964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ikola_Metulev.potx" id="{2E6679B8-85CE-4BF4-AC15-E4EB14418B90}" vid="{A9870849-5904-4D5C-B8EE-EA915BA4B8AA}"/>
    </a:ext>
  </a:extLst>
</a:theme>
</file>

<file path=ppt/theme/theme3.xml><?xml version="1.0" encoding="utf-8"?>
<a:theme xmlns:a="http://schemas.openxmlformats.org/drawingml/2006/main" name="Exec_Retreat_IEB_r01">
  <a:themeElements>
    <a:clrScheme name="Xbox One Media Applications Summit">
      <a:dk1>
        <a:srgbClr val="202020"/>
      </a:dk1>
      <a:lt1>
        <a:srgbClr val="FFFFFF"/>
      </a:lt1>
      <a:dk2>
        <a:srgbClr val="107C10"/>
      </a:dk2>
      <a:lt2>
        <a:srgbClr val="FFFFFF"/>
      </a:lt2>
      <a:accent1>
        <a:srgbClr val="5DC21E"/>
      </a:accent1>
      <a:accent2>
        <a:srgbClr val="3A3A3A"/>
      </a:accent2>
      <a:accent3>
        <a:srgbClr val="6B6B6B"/>
      </a:accent3>
      <a:accent4>
        <a:srgbClr val="C2C2C2"/>
      </a:accent4>
      <a:accent5>
        <a:srgbClr val="FF8C00"/>
      </a:accent5>
      <a:accent6>
        <a:srgbClr val="00B0F0"/>
      </a:accent6>
      <a:hlink>
        <a:srgbClr val="107C10"/>
      </a:hlink>
      <a:folHlink>
        <a:srgbClr val="107C10"/>
      </a:folHlink>
    </a:clrScheme>
    <a:fontScheme name="Custom 1">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ikola_Metulev.potx" id="{2E6679B8-85CE-4BF4-AC15-E4EB14418B90}" vid="{1E25C311-FFAD-48B5-93B0-4D8972847D35}"/>
    </a:ext>
  </a:extLst>
</a:theme>
</file>

<file path=ppt/theme/theme4.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Nikola_Metulev.potx" id="{2E6679B8-85CE-4BF4-AC15-E4EB14418B90}" vid="{E538DB11-1766-4ED6-982E-C73A7282231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16" ma:contentTypeDescription="" ma:contentTypeScope="" ma:versionID="86f38814d3fbfa7571214c6b155d0183">
  <xsd:schema xmlns:xsd="http://www.w3.org/2001/XMLSchema" xmlns:xs="http://www.w3.org/2001/XMLSchema" xmlns:p="http://schemas.microsoft.com/office/2006/metadata/properties" xmlns:ns2="e36bfbf9-5e42-489c-a259-4c54eb22cb57" xmlns:ns3="230e9df3-be65-4c73-a93b-d1236ebd677e" targetNamespace="http://schemas.microsoft.com/office/2006/metadata/properties" ma:root="true" ma:fieldsID="c4de36e4a5c4fb0f86be04488bb1dc04" ns2:_="" ns3:_="">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Nikola Metulev</External_x0020_Speaker>
    <Session_x0020_Code xmlns="e36bfbf9-5e42-489c-a259-4c54eb22cb57">2-649</Session_x0020_Code>
    <Presentation_x0020_Date xmlns="e36bfbf9-5e42-489c-a259-4c54eb22cb57">2014-04-02T07:00:00+00:00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B105CC-64C8-4B18-BE5A-53249AFFF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230e9df3-be65-4c73-a93b-d1236ebd677e"/>
    <ds:schemaRef ds:uri="http://schemas.microsoft.com/office/2006/metadata/properties"/>
    <ds:schemaRef ds:uri="http://schemas.microsoft.com/office/infopath/2007/PartnerControls"/>
    <ds:schemaRef ds:uri="e36bfbf9-5e42-489c-a259-4c54eb22cb57"/>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9319</TotalTime>
  <Words>4181</Words>
  <Application>Microsoft Office PowerPoint</Application>
  <PresentationFormat>Custom</PresentationFormat>
  <Paragraphs>403</Paragraphs>
  <Slides>38</Slides>
  <Notes>27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38</vt:i4>
      </vt:variant>
    </vt:vector>
  </HeadingPairs>
  <TitlesOfParts>
    <vt:vector size="52" baseType="lpstr">
      <vt:lpstr>ＭＳ Ｐゴシック</vt:lpstr>
      <vt:lpstr>Arial</vt:lpstr>
      <vt:lpstr>Avenir LT Pro 45 Book</vt:lpstr>
      <vt:lpstr>Calibri</vt:lpstr>
      <vt:lpstr>Consolas</vt:lpstr>
      <vt:lpstr>Segoe UI</vt:lpstr>
      <vt:lpstr>Segoe UI Light</vt:lpstr>
      <vt:lpstr>Segoe UI Semilight</vt:lpstr>
      <vt:lpstr>Times New Roman</vt:lpstr>
      <vt:lpstr>Wingdings</vt:lpstr>
      <vt:lpstr>1_5-30536_Build_2014_Breakout_Template_White_16x9</vt:lpstr>
      <vt:lpstr>1_5-30536_Build_2014_Breakout_Template_Blue_16x9</vt:lpstr>
      <vt:lpstr>Exec_Retreat_IEB_r01</vt:lpstr>
      <vt:lpstr>5-30536_Build_2014_Breakout_Template_White_16x9</vt:lpstr>
      <vt:lpstr>PowerPoint Presentation</vt:lpstr>
      <vt:lpstr>Xbox One and Kinect Sessions at //Build!</vt:lpstr>
      <vt:lpstr>Building Windows, Windows Phone,  and Xbox One Apps with  HTML/JS/CSS and C++</vt:lpstr>
      <vt:lpstr>We are on the path to Windows,  Windows Phone, and Xbox Convergence </vt:lpstr>
      <vt:lpstr>Agenda </vt:lpstr>
      <vt:lpstr>Agenda </vt:lpstr>
      <vt:lpstr>The Windows runtime</vt:lpstr>
      <vt:lpstr>Platform specific features</vt:lpstr>
      <vt:lpstr>Form factors</vt:lpstr>
      <vt:lpstr>PowerPoint Presentation</vt:lpstr>
      <vt:lpstr>Design a native  user experience for each platform</vt:lpstr>
      <vt:lpstr>Languages</vt:lpstr>
      <vt:lpstr>WinJS is  not required</vt:lpstr>
      <vt:lpstr>Adding NUI and VUI support</vt:lpstr>
      <vt:lpstr>Adding NUI and VUI support</vt:lpstr>
      <vt:lpstr>WinJS</vt:lpstr>
      <vt:lpstr>Agenda </vt:lpstr>
      <vt:lpstr>Reuse techniques </vt:lpstr>
      <vt:lpstr>Share source files</vt:lpstr>
      <vt:lpstr>Don’t try to share everything</vt:lpstr>
      <vt:lpstr>Demo: Sharing code across platforms</vt:lpstr>
      <vt:lpstr>Pick an architecture pattern</vt:lpstr>
      <vt:lpstr>Abstract platform specific code</vt:lpstr>
      <vt:lpstr>PowerPoint Presentation</vt:lpstr>
      <vt:lpstr>Use fragments and modular components</vt:lpstr>
      <vt:lpstr>Demo: Sharing code across platforms</vt:lpstr>
      <vt:lpstr>Separate styles</vt:lpstr>
      <vt:lpstr>Demo: Sharing code across platforms</vt:lpstr>
      <vt:lpstr>Agenda </vt:lpstr>
      <vt:lpstr>C++ / CX</vt:lpstr>
      <vt:lpstr>Demo: video effect</vt:lpstr>
      <vt:lpstr>Agenda </vt:lpstr>
      <vt:lpstr>Khan Academy on Windows, Windows Phone, and Xbox One</vt:lpstr>
      <vt:lpstr>Summary</vt:lpstr>
      <vt:lpstr>Xbox Apps Developer Partner Program</vt:lpstr>
      <vt:lpstr>Credits</vt:lpstr>
      <vt:lpstr>PowerPoint Presentation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Windows, Windows Phone, and Xbox One Apps with HTML/JS/CSS and C++</dc:title>
  <dc:subject>Build 2014</dc:subject>
  <dc:creator>Nikola Metulev</dc:creator>
  <cp:keywords>Build 2014</cp:keywords>
  <dc:description>Template: Mitchell Derrey, Silver Fox Productions
Formatting: Mitchell Derrey, Silver Fox Productions
Event Dates: April 2nd - 4th, 2014
Event Location: Moscone Conference Center, San Francisco, CA
Audience Type: Internal</dc:description>
  <cp:lastModifiedBy>Lynette Spears (Silver Fox)</cp:lastModifiedBy>
  <cp:revision>266</cp:revision>
  <dcterms:created xsi:type="dcterms:W3CDTF">2013-10-21T21:40:33Z</dcterms:created>
  <dcterms:modified xsi:type="dcterms:W3CDTF">2014-04-03T17:38:54Z</dcterms:modified>
  <cp:category>Xbox</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ies>
</file>