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19" r:id="rId5"/>
    <p:sldMasterId id="2147484234" r:id="rId6"/>
    <p:sldMasterId id="2147484252" r:id="rId7"/>
  </p:sldMasterIdLst>
  <p:notesMasterIdLst>
    <p:notesMasterId r:id="rId32"/>
  </p:notesMasterIdLst>
  <p:handoutMasterIdLst>
    <p:handoutMasterId r:id="rId33"/>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396" autoAdjust="0"/>
    <p:restoredTop sz="95747" autoAdjust="0"/>
  </p:normalViewPr>
  <p:slideViewPr>
    <p:cSldViewPr snapToObjects="1">
      <p:cViewPr varScale="1">
        <p:scale>
          <a:sx n="127" d="100"/>
          <a:sy n="127" d="100"/>
        </p:scale>
        <p:origin x="636"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4/4/2014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4/4/2014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3738"/>
            <a:ext cx="6153150" cy="3462337"/>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254931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91880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80731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C5D9E-0FF0-814D-A813-7311CDD81AD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4179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C5D9E-0FF0-814D-A813-7311CDD81AD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959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BC5D9E-0FF0-814D-A813-7311CDD81AD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44689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4/4/2014 11:30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2212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58" rtl="0" eaLnBrk="1" fontAlgn="auto" latinLnBrk="0" hangingPunct="1">
              <a:lnSpc>
                <a:spcPct val="90000"/>
              </a:lnSpc>
              <a:spcBef>
                <a:spcPts val="0"/>
              </a:spcBef>
              <a:spcAft>
                <a:spcPts val="25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4/4/2014 11:30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75710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4/4/2014 11:30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06991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4/4/2014 11:30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70869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433640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2"/>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3" y="2117165"/>
            <a:ext cx="11887135" cy="1837298"/>
          </a:xfrm>
          <a:noFill/>
        </p:spPr>
        <p:txBody>
          <a:bodyPr lIns="146304" tIns="91440" rIns="146304" bIns="91440" anchor="t" anchorCtr="0"/>
          <a:lstStyle>
            <a:lvl1pPr>
              <a:defRPr sz="53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129838"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3" y="307622"/>
            <a:ext cx="3656013" cy="578303"/>
          </a:xfrm>
        </p:spPr>
        <p:txBody>
          <a:bodyPr lIns="182880" tIns="146304" rIns="182880" bIns="146304"/>
          <a:lstStyle>
            <a:lvl1pPr marL="0" indent="0">
              <a:buNone/>
              <a:defRPr sz="2000"/>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561403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2"/>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3" y="2117165"/>
            <a:ext cx="11887135" cy="1837298"/>
          </a:xfrm>
          <a:noFill/>
        </p:spPr>
        <p:txBody>
          <a:bodyPr lIns="146304" tIns="91440" rIns="146304" bIns="91440" anchor="t" anchorCtr="0"/>
          <a:lstStyle>
            <a:lvl1pPr>
              <a:defRPr sz="53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4"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404040"/>
              </a:solidFill>
            </a:endParaRPr>
          </a:p>
        </p:txBody>
      </p:sp>
      <p:sp>
        <p:nvSpPr>
          <p:cNvPr id="6" name="Text Placeholder 2"/>
          <p:cNvSpPr>
            <a:spLocks noGrp="1"/>
          </p:cNvSpPr>
          <p:nvPr>
            <p:ph type="body" sz="quarter" idx="13" hasCustomPrompt="1"/>
          </p:nvPr>
        </p:nvSpPr>
        <p:spPr>
          <a:xfrm>
            <a:off x="274703" y="307622"/>
            <a:ext cx="3656013" cy="578303"/>
          </a:xfrm>
        </p:spPr>
        <p:txBody>
          <a:bodyPr lIns="182880" tIns="146304" rIns="182880" bIns="146304"/>
          <a:lstStyle>
            <a:lvl1pPr marL="0" indent="0">
              <a:buNone/>
              <a:defRPr sz="2000"/>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243689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150621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9"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35896597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4"/>
            <a:ext cx="10058399" cy="1828800"/>
          </a:xfrm>
        </p:spPr>
        <p:txBody>
          <a:bodyPr/>
          <a:lstStyle>
            <a:lvl1pPr>
              <a:defRPr sz="4799"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86322326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834" indent="-342834">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90736768"/>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599"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3991" rtl="0" eaLnBrk="1" latinLnBrk="0" hangingPunct="1">
              <a:spcBef>
                <a:spcPct val="20000"/>
              </a:spcBef>
            </a:pPr>
            <a:r>
              <a:rPr lang="en-US" dirty="0" smtClean="0"/>
              <a:t>Click to edit Master text styles</a:t>
            </a:r>
          </a:p>
        </p:txBody>
      </p:sp>
      <p:sp>
        <p:nvSpPr>
          <p:cNvPr id="15" name="Title 1"/>
          <p:cNvSpPr>
            <a:spLocks noGrp="1"/>
          </p:cNvSpPr>
          <p:nvPr>
            <p:ph type="ctrTitle" hasCustomPrompt="1"/>
          </p:nvPr>
        </p:nvSpPr>
        <p:spPr>
          <a:xfrm>
            <a:off x="274639"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99"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94769985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182880" tIns="146304" rIns="182880" bIns="146304" rtlCol="0" anchor="ctr">
            <a:noAutofit/>
          </a:bodyPr>
          <a:lstStyle>
            <a:lvl1pPr marL="0" indent="0">
              <a:buNone/>
              <a:defRPr lang="en-US" sz="3599"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3991" rtl="0" eaLnBrk="1" latinLnBrk="0" hangingPunct="1">
              <a:spcBef>
                <a:spcPct val="20000"/>
              </a:spcBef>
              <a:spcAft>
                <a:spcPts val="1632"/>
              </a:spcAft>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9"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99"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91912012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599" kern="1200" dirty="0" smtClean="0">
                <a:gradFill>
                  <a:gsLst>
                    <a:gs pos="1299">
                      <a:schemeClr val="tx1"/>
                    </a:gs>
                    <a:gs pos="100000">
                      <a:schemeClr val="tx1"/>
                    </a:gs>
                  </a:gsLst>
                  <a:lin ang="5400000" scaled="0"/>
                </a:gradFill>
                <a:latin typeface="+mj-lt"/>
                <a:ea typeface="+mn-ea"/>
                <a:cs typeface="+mn-cs"/>
              </a:defRPr>
            </a:lvl1pPr>
          </a:lstStyle>
          <a:p>
            <a:pPr marL="0" lvl="0" indent="0" algn="l" defTabSz="913991" rtl="0" eaLnBrk="1" latinLnBrk="0" hangingPunct="1">
              <a:spcBef>
                <a:spcPct val="20000"/>
              </a:spcBef>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359792336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565332"/>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088" indent="-241253">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332" indent="-342834">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3991"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3991"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6994" lvl="2" indent="-228497" algn="l" defTabSz="913991"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2895544"/>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75768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9" y="2473326"/>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27" tIns="45713" rIns="91427" bIns="45713" numCol="1" anchor="t" anchorCtr="0" compatLnSpc="1">
            <a:prstTxWarp prst="textNoShape">
              <a:avLst/>
            </a:prstTxWarp>
          </a:bodyPr>
          <a:lstStyle/>
          <a:p>
            <a:pPr defTabSz="932597"/>
            <a:endParaRPr lang="en-US" sz="1800">
              <a:solidFill>
                <a:srgbClr val="40404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129838" y="6126162"/>
            <a:ext cx="1849602" cy="394827"/>
          </a:xfrm>
          <a:prstGeom prst="rect">
            <a:avLst/>
          </a:prstGeom>
          <a:noFill/>
          <a:ln>
            <a:noFill/>
          </a:ln>
        </p:spPr>
      </p:pic>
    </p:spTree>
    <p:extLst>
      <p:ext uri="{BB962C8B-B14F-4D97-AF65-F5344CB8AC3E}">
        <p14:creationId xmlns:p14="http://schemas.microsoft.com/office/powerpoint/2010/main" val="202082881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99"/>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3"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99"/>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40"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25813340"/>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835767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Xbox One Title">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45377" y="3030208"/>
            <a:ext cx="4577154" cy="1035882"/>
          </a:xfrm>
          <a:prstGeom prst="rect">
            <a:avLst/>
          </a:prstGeom>
        </p:spPr>
        <p:txBody>
          <a:bodyPr lIns="0" tIns="46573" rIns="93140" bIns="46573"/>
          <a:lstStyle>
            <a:lvl1pPr>
              <a:defRPr lang="en-US" sz="3060" b="0" kern="1200" cap="none" spc="-102" baseline="0" dirty="0">
                <a:ln w="3175">
                  <a:noFill/>
                </a:ln>
                <a:solidFill>
                  <a:schemeClr val="bg1">
                    <a:alpha val="99000"/>
                  </a:schemeClr>
                </a:solidFill>
                <a:effectLst/>
                <a:latin typeface="Segoe UI Semilight" panose="020B0402040204020203" pitchFamily="34" charset="0"/>
                <a:ea typeface="+mn-ea"/>
                <a:cs typeface="Segoe UI Semilight" panose="020B0402040204020203" pitchFamily="34" charset="0"/>
              </a:defRPr>
            </a:lvl1pPr>
          </a:lstStyle>
          <a:p>
            <a:r>
              <a:rPr lang="en-US" dirty="0" smtClean="0"/>
              <a:t>Title of Presentation</a:t>
            </a:r>
            <a:br>
              <a:rPr lang="en-US" dirty="0" smtClean="0"/>
            </a:br>
            <a:r>
              <a:rPr lang="en-US" dirty="0" smtClean="0"/>
              <a:t>Date or Speaker</a:t>
            </a:r>
            <a:endParaRPr lang="en-US" dirty="0"/>
          </a:p>
        </p:txBody>
      </p:sp>
    </p:spTree>
    <p:extLst>
      <p:ext uri="{BB962C8B-B14F-4D97-AF65-F5344CB8AC3E}">
        <p14:creationId xmlns:p14="http://schemas.microsoft.com/office/powerpoint/2010/main" val="413923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_Only_White">
    <p:spTree>
      <p:nvGrpSpPr>
        <p:cNvPr id="1" name=""/>
        <p:cNvGrpSpPr/>
        <p:nvPr/>
      </p:nvGrpSpPr>
      <p:grpSpPr>
        <a:xfrm>
          <a:off x="0" y="0"/>
          <a:ext cx="0" cy="0"/>
          <a:chOff x="0" y="0"/>
          <a:chExt cx="0" cy="0"/>
        </a:xfrm>
      </p:grpSpPr>
      <p:sp>
        <p:nvSpPr>
          <p:cNvPr id="9" name="Title 1"/>
          <p:cNvSpPr>
            <a:spLocks noGrp="1"/>
          </p:cNvSpPr>
          <p:nvPr>
            <p:ph type="title"/>
          </p:nvPr>
        </p:nvSpPr>
        <p:spPr>
          <a:xfrm>
            <a:off x="516913" y="396187"/>
            <a:ext cx="11375536" cy="565027"/>
          </a:xfrm>
          <a:prstGeom prst="rect">
            <a:avLst/>
          </a:prstGeom>
        </p:spPr>
        <p:txBody>
          <a:bodyPr lIns="0" tIns="46573" rIns="93140" bIns="46573"/>
          <a:lstStyle>
            <a:lvl1pPr>
              <a:defRPr lang="en-US" sz="3672" b="0" kern="1200" cap="none" spc="0" baseline="0" dirty="0">
                <a:ln w="3175">
                  <a:noFill/>
                </a:ln>
                <a:solidFill>
                  <a:schemeClr val="tx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0925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Content_Whit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31809" y="1212385"/>
            <a:ext cx="11373011" cy="2137564"/>
          </a:xfrm>
          <a:prstGeom prst="rect">
            <a:avLst/>
          </a:prstGeom>
        </p:spPr>
        <p:txBody>
          <a:bodyPr lIns="0" tIns="46573" rIns="0" bIns="46573"/>
          <a:lstStyle>
            <a:lvl1pPr>
              <a:defRPr spc="0">
                <a:solidFill>
                  <a:schemeClr val="tx1">
                    <a:alpha val="99000"/>
                  </a:schemeClr>
                </a:solidFill>
                <a:latin typeface="+mn-lt"/>
              </a:defRPr>
            </a:lvl1pPr>
            <a:lvl2pPr>
              <a:defRPr>
                <a:solidFill>
                  <a:schemeClr val="tx1">
                    <a:alpha val="99000"/>
                  </a:schemeClr>
                </a:solidFill>
                <a:latin typeface="+mn-lt"/>
              </a:defRPr>
            </a:lvl2pPr>
            <a:lvl3pPr>
              <a:defRPr>
                <a:solidFill>
                  <a:schemeClr val="tx1">
                    <a:alpha val="99000"/>
                  </a:schemeClr>
                </a:solidFill>
                <a:latin typeface="+mn-lt"/>
              </a:defRPr>
            </a:lvl3pPr>
            <a:lvl4pPr>
              <a:defRPr>
                <a:solidFill>
                  <a:schemeClr val="tx1">
                    <a:alpha val="99000"/>
                  </a:schemeClr>
                </a:solidFill>
                <a:latin typeface="+mn-lt"/>
              </a:defRPr>
            </a:lvl4pPr>
            <a:lvl5pPr>
              <a:defRPr>
                <a:solidFill>
                  <a:schemeClr val="tx1">
                    <a:alpha val="99000"/>
                  </a:schemeClr>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516913" y="396187"/>
            <a:ext cx="11375536" cy="565027"/>
          </a:xfrm>
          <a:prstGeom prst="rect">
            <a:avLst/>
          </a:prstGeom>
        </p:spPr>
        <p:txBody>
          <a:bodyPr lIns="0" tIns="46573" rIns="93140" bIns="46573"/>
          <a:lstStyle>
            <a:lvl1pPr>
              <a:defRPr lang="en-US" sz="3672" b="0" kern="1200" cap="none" spc="0" baseline="0" dirty="0">
                <a:ln w="3175">
                  <a:noFill/>
                </a:ln>
                <a:solidFill>
                  <a:schemeClr val="tx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9915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2"/>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3" y="2117165"/>
            <a:ext cx="11887135" cy="1837298"/>
          </a:xfrm>
          <a:noFill/>
        </p:spPr>
        <p:txBody>
          <a:bodyPr lIns="146304" tIns="91440" rIns="146304" bIns="91440" anchor="t" anchorCtr="0"/>
          <a:lstStyle>
            <a:lvl1pPr>
              <a:defRPr sz="53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129838"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3" y="307622"/>
            <a:ext cx="3656013" cy="578303"/>
          </a:xfrm>
        </p:spPr>
        <p:txBody>
          <a:bodyPr lIns="182880" tIns="146304" rIns="182880" bIns="146304"/>
          <a:lstStyle>
            <a:lvl1pPr marL="0" indent="0">
              <a:buNone/>
              <a:defRPr sz="2000"/>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3118807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2"/>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3" y="2117165"/>
            <a:ext cx="11887135" cy="1837298"/>
          </a:xfrm>
          <a:noFill/>
        </p:spPr>
        <p:txBody>
          <a:bodyPr lIns="146304" tIns="91440" rIns="146304" bIns="91440" anchor="t" anchorCtr="0"/>
          <a:lstStyle>
            <a:lvl1pPr>
              <a:defRPr sz="53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4"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404040"/>
              </a:solidFill>
            </a:endParaRPr>
          </a:p>
        </p:txBody>
      </p:sp>
      <p:sp>
        <p:nvSpPr>
          <p:cNvPr id="6" name="Text Placeholder 2"/>
          <p:cNvSpPr>
            <a:spLocks noGrp="1"/>
          </p:cNvSpPr>
          <p:nvPr>
            <p:ph type="body" sz="quarter" idx="13" hasCustomPrompt="1"/>
          </p:nvPr>
        </p:nvSpPr>
        <p:spPr>
          <a:xfrm>
            <a:off x="274703" y="307622"/>
            <a:ext cx="3656013" cy="578303"/>
          </a:xfrm>
        </p:spPr>
        <p:txBody>
          <a:bodyPr lIns="182880" tIns="146304" rIns="182880" bIns="146304"/>
          <a:lstStyle>
            <a:lvl1pPr marL="0" indent="0">
              <a:buNone/>
              <a:defRPr sz="2000"/>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906905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5677289"/>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9"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920272671"/>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4"/>
            <a:ext cx="10058399" cy="1828800"/>
          </a:xfrm>
        </p:spPr>
        <p:txBody>
          <a:bodyPr/>
          <a:lstStyle>
            <a:lvl1pPr>
              <a:defRPr sz="4799"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64165021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834" indent="-342834">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3991"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29685798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599"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3991" rtl="0" eaLnBrk="1" latinLnBrk="0" hangingPunct="1">
              <a:spcBef>
                <a:spcPct val="20000"/>
              </a:spcBef>
            </a:pPr>
            <a:r>
              <a:rPr lang="en-US" dirty="0" smtClean="0"/>
              <a:t>Click to edit Master text styles</a:t>
            </a:r>
          </a:p>
        </p:txBody>
      </p:sp>
      <p:sp>
        <p:nvSpPr>
          <p:cNvPr id="15" name="Title 1"/>
          <p:cNvSpPr>
            <a:spLocks noGrp="1"/>
          </p:cNvSpPr>
          <p:nvPr>
            <p:ph type="ctrTitle" hasCustomPrompt="1"/>
          </p:nvPr>
        </p:nvSpPr>
        <p:spPr>
          <a:xfrm>
            <a:off x="274639"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99"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1354927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182880" tIns="146304" rIns="182880" bIns="146304" rtlCol="0" anchor="ctr">
            <a:noAutofit/>
          </a:bodyPr>
          <a:lstStyle>
            <a:lvl1pPr marL="0" indent="0">
              <a:buNone/>
              <a:defRPr lang="en-US" sz="3599"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3991" rtl="0" eaLnBrk="1" latinLnBrk="0" hangingPunct="1">
              <a:spcBef>
                <a:spcPct val="20000"/>
              </a:spcBef>
              <a:spcAft>
                <a:spcPts val="1632"/>
              </a:spcAft>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9"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99"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02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60432065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9"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599" kern="1200" dirty="0" smtClean="0">
                <a:gradFill>
                  <a:gsLst>
                    <a:gs pos="1299">
                      <a:schemeClr val="tx1"/>
                    </a:gs>
                    <a:gs pos="100000">
                      <a:schemeClr val="tx1"/>
                    </a:gs>
                  </a:gsLst>
                  <a:lin ang="5400000" scaled="0"/>
                </a:gradFill>
                <a:latin typeface="+mj-lt"/>
                <a:ea typeface="+mn-ea"/>
                <a:cs typeface="+mn-cs"/>
              </a:defRPr>
            </a:lvl1pPr>
          </a:lstStyle>
          <a:p>
            <a:pPr marL="0" lvl="0" indent="0" algn="l" defTabSz="913991" rtl="0" eaLnBrk="1" latinLnBrk="0" hangingPunct="1">
              <a:spcBef>
                <a:spcPct val="20000"/>
              </a:spcBef>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412468173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565332"/>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088" indent="-241253">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332" indent="-342834">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3991"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3991"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6994" lvl="2" indent="-228497" algn="l" defTabSz="913991"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639400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201027"/>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9" y="2473326"/>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27" tIns="45713" rIns="91427" bIns="45713" numCol="1" anchor="t" anchorCtr="0" compatLnSpc="1">
            <a:prstTxWarp prst="textNoShape">
              <a:avLst/>
            </a:prstTxWarp>
          </a:bodyPr>
          <a:lstStyle/>
          <a:p>
            <a:pPr defTabSz="932563"/>
            <a:endParaRPr lang="en-US" sz="1800">
              <a:solidFill>
                <a:srgbClr val="40404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129838" y="6126162"/>
            <a:ext cx="1849602" cy="394827"/>
          </a:xfrm>
          <a:prstGeom prst="rect">
            <a:avLst/>
          </a:prstGeom>
          <a:noFill/>
          <a:ln>
            <a:noFill/>
          </a:ln>
        </p:spPr>
      </p:pic>
    </p:spTree>
    <p:extLst>
      <p:ext uri="{BB962C8B-B14F-4D97-AF65-F5344CB8AC3E}">
        <p14:creationId xmlns:p14="http://schemas.microsoft.com/office/powerpoint/2010/main" val="253902449"/>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5" y="2301240"/>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99"/>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3"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99"/>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40" y="2301051"/>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028" rtl="0" eaLnBrk="1" fontAlgn="base" latinLnBrk="0" hangingPunct="1">
              <a:lnSpc>
                <a:spcPct val="95000"/>
              </a:lnSpc>
              <a:spcBef>
                <a:spcPts val="0"/>
              </a:spcBef>
              <a:spcAft>
                <a:spcPts val="0"/>
              </a:spcAft>
              <a:buClr>
                <a:schemeClr val="accent1"/>
              </a:buClr>
              <a:buSzPct val="110000"/>
              <a:buFont typeface="Avenir LT Pro 45 Book" charset="0"/>
              <a:buNone/>
              <a:tabLst/>
              <a:defRPr sz="1599"/>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48057403"/>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9284706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201601476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1680941417"/>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image" Target="../media/image24.jpeg"/><Relationship Id="rId1" Type="http://schemas.openxmlformats.org/officeDocument/2006/relationships/slideLayout" Target="../slideLayouts/slideLayout33.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18.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59312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44900" y="1498827"/>
            <a:ext cx="3272207" cy="4237525"/>
            <a:chOff x="533400" y="1143001"/>
            <a:chExt cx="3208337" cy="4154813"/>
          </a:xfrm>
        </p:grpSpPr>
        <p:sp>
          <p:nvSpPr>
            <p:cNvPr id="3" name="Rectangle 2"/>
            <p:cNvSpPr/>
            <p:nvPr/>
          </p:nvSpPr>
          <p:spPr bwMode="auto">
            <a:xfrm>
              <a:off x="533400" y="1143001"/>
              <a:ext cx="3208337" cy="4154813"/>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466298"/>
              <a:endParaRPr lang="en-US" sz="1632" dirty="0">
                <a:solidFill>
                  <a:srgbClr val="404040"/>
                </a:solidFill>
              </a:endParaRPr>
            </a:p>
          </p:txBody>
        </p:sp>
        <p:sp>
          <p:nvSpPr>
            <p:cNvPr id="5" name="Rectangle 4"/>
            <p:cNvSpPr/>
            <p:nvPr/>
          </p:nvSpPr>
          <p:spPr>
            <a:xfrm>
              <a:off x="545889" y="1161616"/>
              <a:ext cx="2292102" cy="469039"/>
            </a:xfrm>
            <a:prstGeom prst="rect">
              <a:avLst/>
            </a:prstGeom>
          </p:spPr>
          <p:txBody>
            <a:bodyPr wrap="none">
              <a:spAutoFit/>
            </a:bodyPr>
            <a:lstStyle/>
            <a:p>
              <a:pPr defTabSz="466298"/>
              <a:r>
                <a:rPr lang="en-US" sz="2448" dirty="0">
                  <a:ln w="3175">
                    <a:noFill/>
                  </a:ln>
                  <a:solidFill>
                    <a:srgbClr val="404040">
                      <a:alpha val="99000"/>
                    </a:srgbClr>
                  </a:solidFill>
                  <a:latin typeface="Segoe UI Light" pitchFamily="34" charset="0"/>
                  <a:ea typeface="Segoe UI" pitchFamily="34" charset="0"/>
                  <a:cs typeface="Segoe UI" pitchFamily="34" charset="0"/>
                </a:rPr>
                <a:t>Shared partition</a:t>
              </a:r>
            </a:p>
          </p:txBody>
        </p:sp>
      </p:grpSp>
      <p:sp>
        <p:nvSpPr>
          <p:cNvPr id="16" name="Rectangle 15"/>
          <p:cNvSpPr/>
          <p:nvPr/>
        </p:nvSpPr>
        <p:spPr bwMode="auto">
          <a:xfrm>
            <a:off x="544900" y="5893093"/>
            <a:ext cx="11346674" cy="55023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0" rIns="248694" bIns="0" numCol="1" spcCol="0" rtlCol="0" fromWordArt="0" anchor="ctr" anchorCtr="0" forceAA="0" compatLnSpc="1">
            <a:prstTxWarp prst="textNoShape">
              <a:avLst/>
            </a:prstTxWarp>
            <a:noAutofit/>
          </a:bodyPr>
          <a:lstStyle/>
          <a:p>
            <a:pPr algn="ctr" defTabSz="931244" fontAlgn="base">
              <a:lnSpc>
                <a:spcPct val="90000"/>
              </a:lnSpc>
              <a:spcBef>
                <a:spcPct val="0"/>
              </a:spcBef>
              <a:spcAft>
                <a:spcPct val="0"/>
              </a:spcAft>
            </a:pPr>
            <a:r>
              <a:rPr lang="en-US" sz="2040" dirty="0">
                <a:solidFill>
                  <a:srgbClr val="FFFFFF"/>
                </a:solidFill>
                <a:latin typeface="Segoe UI Light"/>
              </a:rPr>
              <a:t>Host OS</a:t>
            </a:r>
          </a:p>
        </p:txBody>
      </p:sp>
      <p:sp>
        <p:nvSpPr>
          <p:cNvPr id="8" name="Title 7"/>
          <p:cNvSpPr>
            <a:spLocks noGrp="1"/>
          </p:cNvSpPr>
          <p:nvPr>
            <p:ph type="title"/>
          </p:nvPr>
        </p:nvSpPr>
        <p:spPr/>
        <p:txBody>
          <a:bodyPr/>
          <a:lstStyle/>
          <a:p>
            <a:r>
              <a:rPr lang="en-US" dirty="0" smtClean="0"/>
              <a:t>OS Architecture</a:t>
            </a:r>
            <a:endParaRPr lang="en-US" dirty="0"/>
          </a:p>
        </p:txBody>
      </p:sp>
      <p:sp>
        <p:nvSpPr>
          <p:cNvPr id="13" name="Rectangle 12"/>
          <p:cNvSpPr/>
          <p:nvPr/>
        </p:nvSpPr>
        <p:spPr bwMode="auto">
          <a:xfrm>
            <a:off x="706379" y="3474164"/>
            <a:ext cx="2947199" cy="5333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Xbox shell</a:t>
            </a:r>
          </a:p>
        </p:txBody>
      </p:sp>
      <p:sp>
        <p:nvSpPr>
          <p:cNvPr id="14" name="Rectangle 13"/>
          <p:cNvSpPr/>
          <p:nvPr/>
        </p:nvSpPr>
        <p:spPr bwMode="auto">
          <a:xfrm>
            <a:off x="706380" y="4212029"/>
            <a:ext cx="2947198" cy="5333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System services</a:t>
            </a:r>
          </a:p>
        </p:txBody>
      </p:sp>
      <p:sp>
        <p:nvSpPr>
          <p:cNvPr id="10" name="Rectangle 9"/>
          <p:cNvSpPr/>
          <p:nvPr/>
        </p:nvSpPr>
        <p:spPr bwMode="auto">
          <a:xfrm>
            <a:off x="706380" y="4895447"/>
            <a:ext cx="2947197" cy="5333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OS</a:t>
            </a:r>
          </a:p>
        </p:txBody>
      </p:sp>
      <p:sp>
        <p:nvSpPr>
          <p:cNvPr id="19" name="Rectangle 18"/>
          <p:cNvSpPr/>
          <p:nvPr/>
        </p:nvSpPr>
        <p:spPr bwMode="auto">
          <a:xfrm>
            <a:off x="1866003" y="2741523"/>
            <a:ext cx="1783618" cy="533325"/>
          </a:xfrm>
          <a:prstGeom prst="rect">
            <a:avLst/>
          </a:prstGeom>
          <a:solidFill>
            <a:srgbClr val="107C10"/>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defTabSz="1268006" fontAlgn="base">
              <a:lnSpc>
                <a:spcPct val="90000"/>
              </a:lnSpc>
              <a:spcBef>
                <a:spcPct val="0"/>
              </a:spcBef>
              <a:spcAft>
                <a:spcPct val="0"/>
              </a:spcAft>
            </a:pPr>
            <a:endParaRPr lang="en-US" sz="1836" dirty="0">
              <a:solidFill>
                <a:srgbClr val="FFFFFF"/>
              </a:solidFill>
              <a:ea typeface="Segoe UI" pitchFamily="34" charset="0"/>
              <a:cs typeface="Segoe UI" pitchFamily="34" charset="0"/>
            </a:endParaRPr>
          </a:p>
        </p:txBody>
      </p:sp>
      <p:sp>
        <p:nvSpPr>
          <p:cNvPr id="18" name="Rectangle 17"/>
          <p:cNvSpPr/>
          <p:nvPr/>
        </p:nvSpPr>
        <p:spPr bwMode="auto">
          <a:xfrm>
            <a:off x="1551155" y="2586089"/>
            <a:ext cx="1782762" cy="533325"/>
          </a:xfrm>
          <a:prstGeom prst="rect">
            <a:avLst/>
          </a:prstGeom>
          <a:solidFill>
            <a:srgbClr val="107C10"/>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defTabSz="1268006" fontAlgn="base">
              <a:lnSpc>
                <a:spcPct val="90000"/>
              </a:lnSpc>
              <a:spcBef>
                <a:spcPct val="0"/>
              </a:spcBef>
              <a:spcAft>
                <a:spcPct val="0"/>
              </a:spcAft>
            </a:pPr>
            <a:endParaRPr lang="en-US" sz="1836" dirty="0">
              <a:solidFill>
                <a:srgbClr val="FFFFFF"/>
              </a:solidFill>
              <a:ea typeface="Segoe UI" pitchFamily="34" charset="0"/>
              <a:cs typeface="Segoe UI" pitchFamily="34" charset="0"/>
            </a:endParaRPr>
          </a:p>
        </p:txBody>
      </p:sp>
      <p:sp>
        <p:nvSpPr>
          <p:cNvPr id="17" name="Rectangle 16"/>
          <p:cNvSpPr/>
          <p:nvPr/>
        </p:nvSpPr>
        <p:spPr bwMode="auto">
          <a:xfrm>
            <a:off x="1236306" y="2430656"/>
            <a:ext cx="1782762" cy="533325"/>
          </a:xfrm>
          <a:prstGeom prst="rect">
            <a:avLst/>
          </a:prstGeom>
          <a:solidFill>
            <a:srgbClr val="107C10"/>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8694" tIns="198955" rIns="248694" bIns="198955" numCol="1" spcCol="0" rtlCol="0" fromWordArt="0" anchor="t" anchorCtr="0" forceAA="0" compatLnSpc="1">
            <a:prstTxWarp prst="textNoShape">
              <a:avLst/>
            </a:prstTxWarp>
            <a:noAutofit/>
          </a:bodyPr>
          <a:lstStyle/>
          <a:p>
            <a:pPr defTabSz="1268006" fontAlgn="base">
              <a:lnSpc>
                <a:spcPct val="90000"/>
              </a:lnSpc>
              <a:spcBef>
                <a:spcPct val="0"/>
              </a:spcBef>
              <a:spcAft>
                <a:spcPct val="0"/>
              </a:spcAft>
            </a:pPr>
            <a:endParaRPr lang="en-US" sz="1836" dirty="0">
              <a:solidFill>
                <a:srgbClr val="FFFFFF"/>
              </a:solidFill>
              <a:ea typeface="Segoe UI" pitchFamily="34" charset="0"/>
              <a:cs typeface="Segoe UI" pitchFamily="34" charset="0"/>
            </a:endParaRPr>
          </a:p>
        </p:txBody>
      </p:sp>
      <p:sp>
        <p:nvSpPr>
          <p:cNvPr id="12" name="Rectangle 11"/>
          <p:cNvSpPr/>
          <p:nvPr/>
        </p:nvSpPr>
        <p:spPr bwMode="auto">
          <a:xfrm>
            <a:off x="706380" y="2275955"/>
            <a:ext cx="1997840" cy="533325"/>
          </a:xfrm>
          <a:prstGeom prst="rect">
            <a:avLst/>
          </a:prstGeom>
          <a:solidFill>
            <a:schemeClr val="tx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Shared apps</a:t>
            </a:r>
          </a:p>
        </p:txBody>
      </p:sp>
      <p:grpSp>
        <p:nvGrpSpPr>
          <p:cNvPr id="7" name="Group 6"/>
          <p:cNvGrpSpPr/>
          <p:nvPr/>
        </p:nvGrpSpPr>
        <p:grpSpPr>
          <a:xfrm>
            <a:off x="4042161" y="1498827"/>
            <a:ext cx="7849413" cy="4237525"/>
            <a:chOff x="3962398" y="1143001"/>
            <a:chExt cx="7696202" cy="4154813"/>
          </a:xfrm>
        </p:grpSpPr>
        <p:grpSp>
          <p:nvGrpSpPr>
            <p:cNvPr id="25" name="Group 24"/>
            <p:cNvGrpSpPr/>
            <p:nvPr/>
          </p:nvGrpSpPr>
          <p:grpSpPr>
            <a:xfrm>
              <a:off x="3962398" y="1143001"/>
              <a:ext cx="7696202" cy="4154813"/>
              <a:chOff x="4368798" y="636618"/>
              <a:chExt cx="7696202" cy="4154813"/>
            </a:xfrm>
          </p:grpSpPr>
          <p:sp>
            <p:nvSpPr>
              <p:cNvPr id="15" name="Rectangle 14"/>
              <p:cNvSpPr/>
              <p:nvPr/>
            </p:nvSpPr>
            <p:spPr bwMode="auto">
              <a:xfrm>
                <a:off x="4368799" y="636618"/>
                <a:ext cx="7696201" cy="4154813"/>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466298"/>
                <a:endParaRPr lang="en-US" sz="1632" dirty="0">
                  <a:solidFill>
                    <a:srgbClr val="404040"/>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044" t="9284" r="115" b="21677"/>
              <a:stretch/>
            </p:blipFill>
            <p:spPr>
              <a:xfrm>
                <a:off x="4368799" y="1398617"/>
                <a:ext cx="7696201" cy="3392814"/>
              </a:xfrm>
              <a:prstGeom prst="rect">
                <a:avLst/>
              </a:prstGeom>
            </p:spPr>
          </p:pic>
          <p:sp>
            <p:nvSpPr>
              <p:cNvPr id="9" name="Rectangle 8"/>
              <p:cNvSpPr/>
              <p:nvPr/>
            </p:nvSpPr>
            <p:spPr bwMode="auto">
              <a:xfrm>
                <a:off x="4368799" y="1402147"/>
                <a:ext cx="2081425" cy="52291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Exclusive game</a:t>
                </a:r>
              </a:p>
            </p:txBody>
          </p:sp>
          <p:sp>
            <p:nvSpPr>
              <p:cNvPr id="11" name="Rectangle 10"/>
              <p:cNvSpPr/>
              <p:nvPr/>
            </p:nvSpPr>
            <p:spPr bwMode="auto">
              <a:xfrm>
                <a:off x="4368798" y="4254205"/>
                <a:ext cx="7685443" cy="53722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Exclusive OS</a:t>
                </a:r>
              </a:p>
            </p:txBody>
          </p:sp>
        </p:grpSp>
        <p:sp>
          <p:nvSpPr>
            <p:cNvPr id="2" name="Rectangle 1"/>
            <p:cNvSpPr/>
            <p:nvPr/>
          </p:nvSpPr>
          <p:spPr>
            <a:xfrm>
              <a:off x="3962398" y="1175779"/>
              <a:ext cx="2527615" cy="431400"/>
            </a:xfrm>
            <a:prstGeom prst="rect">
              <a:avLst/>
            </a:prstGeom>
          </p:spPr>
          <p:txBody>
            <a:bodyPr wrap="none">
              <a:spAutoFit/>
            </a:bodyPr>
            <a:lstStyle/>
            <a:p>
              <a:pPr defTabSz="930735" fontAlgn="base">
                <a:lnSpc>
                  <a:spcPct val="90000"/>
                </a:lnSpc>
                <a:spcBef>
                  <a:spcPct val="0"/>
                </a:spcBef>
                <a:spcAft>
                  <a:spcPct val="0"/>
                </a:spcAft>
              </a:pPr>
              <a:r>
                <a:rPr lang="en-US" sz="2448" dirty="0">
                  <a:ln w="3175">
                    <a:noFill/>
                  </a:ln>
                  <a:solidFill>
                    <a:srgbClr val="404040">
                      <a:alpha val="99000"/>
                    </a:srgbClr>
                  </a:solidFill>
                  <a:latin typeface="Segoe UI Light" pitchFamily="34" charset="0"/>
                  <a:ea typeface="Segoe UI" pitchFamily="34" charset="0"/>
                  <a:cs typeface="Segoe UI" pitchFamily="34" charset="0"/>
                </a:rPr>
                <a:t>Exclusive partition</a:t>
              </a:r>
            </a:p>
          </p:txBody>
        </p:sp>
      </p:grpSp>
    </p:spTree>
    <p:extLst>
      <p:ext uri="{BB962C8B-B14F-4D97-AF65-F5344CB8AC3E}">
        <p14:creationId xmlns:p14="http://schemas.microsoft.com/office/powerpoint/2010/main" val="30894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500"/>
                                  </p:stCondLst>
                                  <p:childTnLst>
                                    <p:set>
                                      <p:cBhvr>
                                        <p:cTn id="10" dur="1" fill="hold">
                                          <p:stCondLst>
                                            <p:cond delay="0"/>
                                          </p:stCondLst>
                                        </p:cTn>
                                        <p:tgtEl>
                                          <p:spTgt spid="26"/>
                                        </p:tgtEl>
                                        <p:attrNameLst>
                                          <p:attrName>style.visibility</p:attrName>
                                        </p:attrNameLst>
                                      </p:cBhvr>
                                      <p:to>
                                        <p:strVal val="visible"/>
                                      </p:to>
                                    </p:set>
                                  </p:childTnLst>
                                </p:cTn>
                              </p:par>
                              <p:par>
                                <p:cTn id="11" presetID="42" presetClass="path" presetSubtype="0" accel="50000" decel="50000" fill="hold" nodeType="withEffect">
                                  <p:stCondLst>
                                    <p:cond delay="250"/>
                                  </p:stCondLst>
                                  <p:childTnLst>
                                    <p:animMotion origin="layout" path="M 0.45768 -0.00255 L 2.29167E-6 1.11111E-6 " pathEditMode="relative" rAng="0" ptsTypes="AA">
                                      <p:cBhvr>
                                        <p:cTn id="12" dur="1000" fill="hold"/>
                                        <p:tgtEl>
                                          <p:spTgt spid="26"/>
                                        </p:tgtEl>
                                        <p:attrNameLst>
                                          <p:attrName>ppt_x</p:attrName>
                                          <p:attrName>ppt_y</p:attrName>
                                        </p:attrNameLst>
                                      </p:cBhvr>
                                      <p:rCtr x="-22891" y="116"/>
                                    </p:animMotion>
                                  </p:childTnLst>
                                </p:cTn>
                              </p:par>
                              <p:par>
                                <p:cTn id="13" presetID="10" presetClass="entr" presetSubtype="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125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175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21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22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27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0" grpId="0" animBg="1"/>
      <p:bldP spid="19" grpId="0" animBg="1"/>
      <p:bldP spid="18" grpId="0" animBg="1"/>
      <p:bldP spid="17"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ten\Desktop\gac as of 04.20.13\Assets\images\00photos\photos 600px and under\HWMS12_xbox_console_07_600.jpg"/>
          <p:cNvPicPr>
            <a:picLocks noChangeAspect="1" noChangeArrowheads="1"/>
          </p:cNvPicPr>
          <p:nvPr/>
        </p:nvPicPr>
        <p:blipFill rotWithShape="1">
          <a:blip r:embed="rId2">
            <a:extLst>
              <a:ext uri="{28A0092B-C50C-407E-A947-70E740481C1C}">
                <a14:useLocalDpi xmlns:a14="http://schemas.microsoft.com/office/drawing/2010/main" val="0"/>
              </a:ext>
            </a:extLst>
          </a:blip>
          <a:srcRect t="6124"/>
          <a:stretch/>
        </p:blipFill>
        <p:spPr bwMode="auto">
          <a:xfrm>
            <a:off x="6973792" y="2656257"/>
            <a:ext cx="4914543" cy="3075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5481" y="295274"/>
            <a:ext cx="11887878" cy="917575"/>
          </a:xfrm>
        </p:spPr>
        <p:txBody>
          <a:bodyPr/>
          <a:lstStyle/>
          <a:p>
            <a:r>
              <a:rPr lang="en-US" dirty="0" smtClean="0"/>
              <a:t>What do we mean by unique features?</a:t>
            </a:r>
            <a:endParaRPr lang="en-US" dirty="0"/>
          </a:p>
        </p:txBody>
      </p:sp>
      <p:sp>
        <p:nvSpPr>
          <p:cNvPr id="5" name="Content Placeholder 2"/>
          <p:cNvSpPr txBox="1">
            <a:spLocks/>
          </p:cNvSpPr>
          <p:nvPr/>
        </p:nvSpPr>
        <p:spPr>
          <a:xfrm>
            <a:off x="275481" y="923302"/>
            <a:ext cx="9125265" cy="529446"/>
          </a:xfrm>
          <a:prstGeom prst="rect">
            <a:avLst/>
          </a:prstGeom>
        </p:spPr>
        <p:txBody>
          <a:bodyPr lIns="186521" tIns="149217" rIns="186521" bIns="149217">
            <a:noAutofit/>
          </a:bodyPr>
          <a:lstStyle>
            <a:lvl1pPr marL="0" marR="0" indent="0" algn="l" defTabSz="912597" rtl="0" eaLnBrk="1" fontAlgn="auto" latinLnBrk="0" hangingPunct="1">
              <a:lnSpc>
                <a:spcPct val="100000"/>
              </a:lnSpc>
              <a:spcBef>
                <a:spcPts val="0"/>
              </a:spcBef>
              <a:spcAft>
                <a:spcPts val="600"/>
              </a:spcAft>
              <a:buClrTx/>
              <a:buSzPct val="90000"/>
              <a:buFont typeface="Arial" pitchFamily="34" charset="0"/>
              <a:buNone/>
              <a:tabLst/>
              <a:defRPr sz="2352" kern="1200" spc="-71" baseline="0">
                <a:solidFill>
                  <a:schemeClr val="accent4">
                    <a:lumMod val="50000"/>
                    <a:alpha val="99000"/>
                  </a:schemeClr>
                </a:solidFill>
                <a:latin typeface="+mn-lt"/>
                <a:ea typeface="+mn-ea"/>
                <a:cs typeface="+mn-cs"/>
              </a:defRPr>
            </a:lvl1pPr>
            <a:lvl2pPr marL="402512" marR="0" indent="-172732" algn="l" defTabSz="912597" rtl="0" eaLnBrk="1" fontAlgn="auto" latinLnBrk="0" hangingPunct="1">
              <a:lnSpc>
                <a:spcPct val="100000"/>
              </a:lnSpc>
              <a:spcBef>
                <a:spcPts val="0"/>
              </a:spcBef>
              <a:spcAft>
                <a:spcPts val="1200"/>
              </a:spcAft>
              <a:buClrTx/>
              <a:buSzPct val="90000"/>
              <a:buFont typeface="Wingdings" pitchFamily="2" charset="2"/>
              <a:buChar char=""/>
              <a:tabLst/>
              <a:defRPr sz="1764" kern="1200" spc="0" baseline="0">
                <a:solidFill>
                  <a:schemeClr val="accent4">
                    <a:lumMod val="50000"/>
                    <a:alpha val="99000"/>
                  </a:schemeClr>
                </a:solidFill>
                <a:latin typeface="+mn-lt"/>
                <a:ea typeface="+mn-ea"/>
                <a:cs typeface="+mn-cs"/>
              </a:defRPr>
            </a:lvl2pPr>
            <a:lvl3pPr marL="567324" marR="0" indent="-164812" algn="l" defTabSz="912597" rtl="0" eaLnBrk="1" fontAlgn="auto" latinLnBrk="0" hangingPunct="1">
              <a:lnSpc>
                <a:spcPct val="100000"/>
              </a:lnSpc>
              <a:spcBef>
                <a:spcPts val="0"/>
              </a:spcBef>
              <a:spcAft>
                <a:spcPts val="1200"/>
              </a:spcAft>
              <a:buClrTx/>
              <a:buSzPct val="90000"/>
              <a:buFont typeface="Wingdings" pitchFamily="2" charset="2"/>
              <a:buChar char=""/>
              <a:tabLst/>
              <a:defRPr sz="1568" kern="1200" spc="0" baseline="0">
                <a:solidFill>
                  <a:schemeClr val="accent4">
                    <a:lumMod val="50000"/>
                    <a:alpha val="99000"/>
                  </a:schemeClr>
                </a:solidFill>
                <a:latin typeface="+mn-lt"/>
                <a:ea typeface="+mn-ea"/>
                <a:cs typeface="+mn-cs"/>
              </a:defRPr>
            </a:lvl3pPr>
            <a:lvl4pPr marL="740055" marR="0" indent="-172732" algn="l" defTabSz="912597" rtl="0" eaLnBrk="1" fontAlgn="auto" latinLnBrk="0" hangingPunct="1">
              <a:lnSpc>
                <a:spcPct val="100000"/>
              </a:lnSpc>
              <a:spcBef>
                <a:spcPts val="0"/>
              </a:spcBef>
              <a:spcAft>
                <a:spcPts val="1200"/>
              </a:spcAft>
              <a:buClrTx/>
              <a:buSzPct val="90000"/>
              <a:buFont typeface="Wingdings" pitchFamily="2" charset="2"/>
              <a:buChar char=""/>
              <a:tabLst/>
              <a:defRPr sz="1372" kern="1200" spc="0" baseline="0">
                <a:solidFill>
                  <a:schemeClr val="accent4">
                    <a:lumMod val="50000"/>
                    <a:alpha val="99000"/>
                  </a:schemeClr>
                </a:solidFill>
                <a:latin typeface="+mn-lt"/>
                <a:ea typeface="+mn-ea"/>
                <a:cs typeface="+mn-cs"/>
              </a:defRPr>
            </a:lvl4pPr>
            <a:lvl5pPr marL="912785" marR="0" indent="-172732" algn="l" defTabSz="912597" rtl="0" eaLnBrk="1" fontAlgn="auto" latinLnBrk="0" hangingPunct="1">
              <a:lnSpc>
                <a:spcPct val="100000"/>
              </a:lnSpc>
              <a:spcBef>
                <a:spcPts val="0"/>
              </a:spcBef>
              <a:spcAft>
                <a:spcPts val="1200"/>
              </a:spcAft>
              <a:buClrTx/>
              <a:buSzPct val="90000"/>
              <a:buFont typeface="Wingdings" pitchFamily="2" charset="2"/>
              <a:buChar char=""/>
              <a:tabLst/>
              <a:defRPr sz="1372" kern="1200" spc="0" baseline="0">
                <a:solidFill>
                  <a:schemeClr val="accent4">
                    <a:lumMod val="50000"/>
                    <a:alpha val="99000"/>
                  </a:schemeClr>
                </a:solidFill>
                <a:latin typeface="+mn-lt"/>
                <a:ea typeface="+mn-ea"/>
                <a:cs typeface="+mn-cs"/>
              </a:defRPr>
            </a:lvl5pPr>
            <a:lvl6pPr marL="2509644"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65943"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2242"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78543"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64" spc="-102" dirty="0">
                <a:ln w="3175">
                  <a:noFill/>
                </a:ln>
                <a:gradFill>
                  <a:gsLst>
                    <a:gs pos="1250">
                      <a:srgbClr val="404040"/>
                    </a:gs>
                    <a:gs pos="100000">
                      <a:srgbClr val="404040"/>
                    </a:gs>
                  </a:gsLst>
                  <a:lin ang="5400000" scaled="0"/>
                </a:gradFill>
                <a:latin typeface="Segoe UI Light"/>
                <a:cs typeface="Segoe UI" pitchFamily="34" charset="0"/>
              </a:rPr>
              <a:t>Xbox (Prime, original, you know the first Xbox One!)</a:t>
            </a:r>
          </a:p>
        </p:txBody>
      </p:sp>
      <p:sp>
        <p:nvSpPr>
          <p:cNvPr id="8" name="Rectangle 7"/>
          <p:cNvSpPr/>
          <p:nvPr/>
        </p:nvSpPr>
        <p:spPr bwMode="auto">
          <a:xfrm>
            <a:off x="2160576" y="2656258"/>
            <a:ext cx="1541210" cy="1507695"/>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404040"/>
                </a:solidFill>
              </a:rPr>
              <a:t>Content cache</a:t>
            </a:r>
          </a:p>
        </p:txBody>
      </p:sp>
      <p:sp>
        <p:nvSpPr>
          <p:cNvPr id="9" name="Rectangle 8"/>
          <p:cNvSpPr/>
          <p:nvPr/>
        </p:nvSpPr>
        <p:spPr bwMode="auto">
          <a:xfrm>
            <a:off x="2160576" y="4221897"/>
            <a:ext cx="1541210" cy="1507694"/>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404040"/>
                </a:solidFill>
              </a:rPr>
              <a:t>Multiplayer</a:t>
            </a:r>
          </a:p>
        </p:txBody>
      </p:sp>
      <p:sp>
        <p:nvSpPr>
          <p:cNvPr id="10" name="Rectangle 9"/>
          <p:cNvSpPr/>
          <p:nvPr/>
        </p:nvSpPr>
        <p:spPr bwMode="auto">
          <a:xfrm>
            <a:off x="3764420" y="2656258"/>
            <a:ext cx="1541210" cy="1507695"/>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404040"/>
                </a:solidFill>
              </a:rPr>
              <a:t>Someplace to save/load games</a:t>
            </a:r>
          </a:p>
        </p:txBody>
      </p:sp>
      <p:sp>
        <p:nvSpPr>
          <p:cNvPr id="11" name="Rectangle 10"/>
          <p:cNvSpPr/>
          <p:nvPr/>
        </p:nvSpPr>
        <p:spPr bwMode="auto">
          <a:xfrm>
            <a:off x="3764420" y="4221897"/>
            <a:ext cx="1541210" cy="1507694"/>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404040"/>
                </a:solidFill>
              </a:rPr>
              <a:t>Xbox LIVE</a:t>
            </a:r>
          </a:p>
        </p:txBody>
      </p:sp>
      <p:sp>
        <p:nvSpPr>
          <p:cNvPr id="12" name="Rectangle 11"/>
          <p:cNvSpPr/>
          <p:nvPr/>
        </p:nvSpPr>
        <p:spPr bwMode="auto">
          <a:xfrm>
            <a:off x="5368263" y="2656258"/>
            <a:ext cx="1541210" cy="1507695"/>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404040"/>
                </a:solidFill>
              </a:rPr>
              <a:t>DLC/persistent storage</a:t>
            </a:r>
          </a:p>
        </p:txBody>
      </p:sp>
      <p:sp>
        <p:nvSpPr>
          <p:cNvPr id="13" name="Rectangle 12"/>
          <p:cNvSpPr/>
          <p:nvPr/>
        </p:nvSpPr>
        <p:spPr bwMode="auto">
          <a:xfrm>
            <a:off x="5368263" y="4221897"/>
            <a:ext cx="1541210" cy="1507694"/>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404040"/>
                </a:solidFill>
              </a:rPr>
              <a:t>DLC/delivery mechanism</a:t>
            </a:r>
          </a:p>
        </p:txBody>
      </p:sp>
      <p:sp>
        <p:nvSpPr>
          <p:cNvPr id="6" name="Rectangle 5"/>
          <p:cNvSpPr/>
          <p:nvPr/>
        </p:nvSpPr>
        <p:spPr bwMode="auto">
          <a:xfrm>
            <a:off x="556733" y="2656258"/>
            <a:ext cx="1541210" cy="15076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FFFFFF"/>
                </a:solidFill>
              </a:rPr>
              <a:t>Hard drive</a:t>
            </a:r>
          </a:p>
        </p:txBody>
      </p:sp>
      <p:sp>
        <p:nvSpPr>
          <p:cNvPr id="7" name="Rectangle 6"/>
          <p:cNvSpPr/>
          <p:nvPr/>
        </p:nvSpPr>
        <p:spPr bwMode="auto">
          <a:xfrm>
            <a:off x="556733" y="4221898"/>
            <a:ext cx="1541210" cy="150769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FFFFFF"/>
                </a:solidFill>
              </a:rPr>
              <a:t>Ethernet port</a:t>
            </a:r>
          </a:p>
        </p:txBody>
      </p:sp>
      <p:sp>
        <p:nvSpPr>
          <p:cNvPr id="15" name="Rectangle 14"/>
          <p:cNvSpPr/>
          <p:nvPr/>
        </p:nvSpPr>
        <p:spPr bwMode="auto">
          <a:xfrm>
            <a:off x="881" y="2511148"/>
            <a:ext cx="555852" cy="38429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91933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4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4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44181" y="2017403"/>
            <a:ext cx="6511996" cy="4627396"/>
            <a:chOff x="5239004" y="1489075"/>
            <a:chExt cx="6384889" cy="4537075"/>
          </a:xfrm>
        </p:grpSpPr>
        <p:sp>
          <p:nvSpPr>
            <p:cNvPr id="23" name="Rectangle 22"/>
            <p:cNvSpPr/>
            <p:nvPr/>
          </p:nvSpPr>
          <p:spPr bwMode="auto">
            <a:xfrm>
              <a:off x="6805275" y="1489075"/>
              <a:ext cx="4818618" cy="453707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5239004" y="1489075"/>
              <a:ext cx="1566271" cy="329135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5239004" y="4555664"/>
              <a:ext cx="1608577" cy="147048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a:xfrm>
            <a:off x="275481" y="295274"/>
            <a:ext cx="11887878" cy="917575"/>
          </a:xfrm>
        </p:spPr>
        <p:txBody>
          <a:bodyPr/>
          <a:lstStyle/>
          <a:p>
            <a:r>
              <a:rPr lang="en-US" dirty="0" smtClean="0"/>
              <a:t>What do we mean by unique features?</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2269" y="2331730"/>
            <a:ext cx="2041055" cy="3993238"/>
          </a:xfrm>
          <a:prstGeom prst="rect">
            <a:avLst/>
          </a:prstGeom>
        </p:spPr>
      </p:pic>
      <p:sp>
        <p:nvSpPr>
          <p:cNvPr id="15" name="Content Placeholder 2"/>
          <p:cNvSpPr txBox="1">
            <a:spLocks/>
          </p:cNvSpPr>
          <p:nvPr/>
        </p:nvSpPr>
        <p:spPr>
          <a:xfrm>
            <a:off x="275481" y="923302"/>
            <a:ext cx="9125265" cy="529446"/>
          </a:xfrm>
          <a:prstGeom prst="rect">
            <a:avLst/>
          </a:prstGeom>
        </p:spPr>
        <p:txBody>
          <a:bodyPr lIns="186521" tIns="149217" rIns="186521" bIns="149217">
            <a:noAutofit/>
          </a:bodyPr>
          <a:lstStyle>
            <a:lvl1pPr marL="0" marR="0" indent="0" algn="l" defTabSz="912597" rtl="0" eaLnBrk="1" fontAlgn="auto" latinLnBrk="0" hangingPunct="1">
              <a:lnSpc>
                <a:spcPct val="100000"/>
              </a:lnSpc>
              <a:spcBef>
                <a:spcPts val="0"/>
              </a:spcBef>
              <a:spcAft>
                <a:spcPts val="600"/>
              </a:spcAft>
              <a:buClrTx/>
              <a:buSzPct val="90000"/>
              <a:buFont typeface="Arial" pitchFamily="34" charset="0"/>
              <a:buNone/>
              <a:tabLst/>
              <a:defRPr sz="2352" kern="1200" spc="-71" baseline="0">
                <a:solidFill>
                  <a:schemeClr val="accent4">
                    <a:lumMod val="50000"/>
                    <a:alpha val="99000"/>
                  </a:schemeClr>
                </a:solidFill>
                <a:latin typeface="+mn-lt"/>
                <a:ea typeface="+mn-ea"/>
                <a:cs typeface="+mn-cs"/>
              </a:defRPr>
            </a:lvl1pPr>
            <a:lvl2pPr marL="402512" marR="0" indent="-172732" algn="l" defTabSz="912597" rtl="0" eaLnBrk="1" fontAlgn="auto" latinLnBrk="0" hangingPunct="1">
              <a:lnSpc>
                <a:spcPct val="100000"/>
              </a:lnSpc>
              <a:spcBef>
                <a:spcPts val="0"/>
              </a:spcBef>
              <a:spcAft>
                <a:spcPts val="1200"/>
              </a:spcAft>
              <a:buClrTx/>
              <a:buSzPct val="90000"/>
              <a:buFont typeface="Wingdings" pitchFamily="2" charset="2"/>
              <a:buChar char=""/>
              <a:tabLst/>
              <a:defRPr sz="1764" kern="1200" spc="0" baseline="0">
                <a:solidFill>
                  <a:schemeClr val="accent4">
                    <a:lumMod val="50000"/>
                    <a:alpha val="99000"/>
                  </a:schemeClr>
                </a:solidFill>
                <a:latin typeface="+mn-lt"/>
                <a:ea typeface="+mn-ea"/>
                <a:cs typeface="+mn-cs"/>
              </a:defRPr>
            </a:lvl2pPr>
            <a:lvl3pPr marL="567324" marR="0" indent="-164812" algn="l" defTabSz="912597" rtl="0" eaLnBrk="1" fontAlgn="auto" latinLnBrk="0" hangingPunct="1">
              <a:lnSpc>
                <a:spcPct val="100000"/>
              </a:lnSpc>
              <a:spcBef>
                <a:spcPts val="0"/>
              </a:spcBef>
              <a:spcAft>
                <a:spcPts val="1200"/>
              </a:spcAft>
              <a:buClrTx/>
              <a:buSzPct val="90000"/>
              <a:buFont typeface="Wingdings" pitchFamily="2" charset="2"/>
              <a:buChar char=""/>
              <a:tabLst/>
              <a:defRPr sz="1568" kern="1200" spc="0" baseline="0">
                <a:solidFill>
                  <a:schemeClr val="accent4">
                    <a:lumMod val="50000"/>
                    <a:alpha val="99000"/>
                  </a:schemeClr>
                </a:solidFill>
                <a:latin typeface="+mn-lt"/>
                <a:ea typeface="+mn-ea"/>
                <a:cs typeface="+mn-cs"/>
              </a:defRPr>
            </a:lvl3pPr>
            <a:lvl4pPr marL="740055" marR="0" indent="-172732" algn="l" defTabSz="912597" rtl="0" eaLnBrk="1" fontAlgn="auto" latinLnBrk="0" hangingPunct="1">
              <a:lnSpc>
                <a:spcPct val="100000"/>
              </a:lnSpc>
              <a:spcBef>
                <a:spcPts val="0"/>
              </a:spcBef>
              <a:spcAft>
                <a:spcPts val="1200"/>
              </a:spcAft>
              <a:buClrTx/>
              <a:buSzPct val="90000"/>
              <a:buFont typeface="Wingdings" pitchFamily="2" charset="2"/>
              <a:buChar char=""/>
              <a:tabLst/>
              <a:defRPr sz="1372" kern="1200" spc="0" baseline="0">
                <a:solidFill>
                  <a:schemeClr val="accent4">
                    <a:lumMod val="50000"/>
                    <a:alpha val="99000"/>
                  </a:schemeClr>
                </a:solidFill>
                <a:latin typeface="+mn-lt"/>
                <a:ea typeface="+mn-ea"/>
                <a:cs typeface="+mn-cs"/>
              </a:defRPr>
            </a:lvl4pPr>
            <a:lvl5pPr marL="912785" marR="0" indent="-172732" algn="l" defTabSz="912597" rtl="0" eaLnBrk="1" fontAlgn="auto" latinLnBrk="0" hangingPunct="1">
              <a:lnSpc>
                <a:spcPct val="100000"/>
              </a:lnSpc>
              <a:spcBef>
                <a:spcPts val="0"/>
              </a:spcBef>
              <a:spcAft>
                <a:spcPts val="1200"/>
              </a:spcAft>
              <a:buClrTx/>
              <a:buSzPct val="90000"/>
              <a:buFont typeface="Wingdings" pitchFamily="2" charset="2"/>
              <a:buChar char=""/>
              <a:tabLst/>
              <a:defRPr sz="1372" kern="1200" spc="0" baseline="0">
                <a:solidFill>
                  <a:schemeClr val="accent4">
                    <a:lumMod val="50000"/>
                    <a:alpha val="99000"/>
                  </a:schemeClr>
                </a:solidFill>
                <a:latin typeface="+mn-lt"/>
                <a:ea typeface="+mn-ea"/>
                <a:cs typeface="+mn-cs"/>
              </a:defRPr>
            </a:lvl5pPr>
            <a:lvl6pPr marL="2509644"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65943"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2242"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78543" indent="-228151" algn="l" defTabSz="912597"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64" spc="-102" dirty="0">
                <a:ln w="3175">
                  <a:noFill/>
                </a:ln>
                <a:gradFill>
                  <a:gsLst>
                    <a:gs pos="1250">
                      <a:srgbClr val="404040"/>
                    </a:gs>
                    <a:gs pos="100000">
                      <a:srgbClr val="404040"/>
                    </a:gs>
                  </a:gsLst>
                  <a:lin ang="5400000" scaled="0"/>
                </a:gradFill>
                <a:latin typeface="Segoe UI Light"/>
                <a:cs typeface="Segoe UI" pitchFamily="34" charset="0"/>
              </a:rPr>
              <a:t>Xbox 360</a:t>
            </a:r>
          </a:p>
        </p:txBody>
      </p:sp>
      <p:sp>
        <p:nvSpPr>
          <p:cNvPr id="19" name="Rectangle 18"/>
          <p:cNvSpPr/>
          <p:nvPr/>
        </p:nvSpPr>
        <p:spPr bwMode="auto">
          <a:xfrm>
            <a:off x="2151374" y="2020550"/>
            <a:ext cx="1533095" cy="149975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932597"/>
            <a:r>
              <a:rPr lang="en-US" sz="1632" dirty="0">
                <a:solidFill>
                  <a:srgbClr val="404040"/>
                </a:solidFill>
              </a:rPr>
              <a:t>Console managed connection</a:t>
            </a:r>
          </a:p>
        </p:txBody>
      </p:sp>
      <p:sp>
        <p:nvSpPr>
          <p:cNvPr id="20" name="Rectangle 19"/>
          <p:cNvSpPr/>
          <p:nvPr/>
        </p:nvSpPr>
        <p:spPr bwMode="auto">
          <a:xfrm>
            <a:off x="2151374" y="3586690"/>
            <a:ext cx="1533095" cy="149975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932597"/>
            <a:r>
              <a:rPr lang="en-US" sz="1632" dirty="0">
                <a:solidFill>
                  <a:srgbClr val="404040"/>
                </a:solidFill>
              </a:rPr>
              <a:t>Evolved from housekeeping to central hub</a:t>
            </a:r>
          </a:p>
        </p:txBody>
      </p:sp>
      <p:sp>
        <p:nvSpPr>
          <p:cNvPr id="21" name="Rectangle 20"/>
          <p:cNvSpPr/>
          <p:nvPr/>
        </p:nvSpPr>
        <p:spPr bwMode="auto">
          <a:xfrm>
            <a:off x="3747589" y="2020550"/>
            <a:ext cx="1533095" cy="149975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932597"/>
            <a:r>
              <a:rPr lang="en-US" sz="1632" dirty="0">
                <a:solidFill>
                  <a:srgbClr val="404040"/>
                </a:solidFill>
              </a:rPr>
              <a:t>Console managed LIVE profile</a:t>
            </a:r>
          </a:p>
        </p:txBody>
      </p:sp>
      <p:sp>
        <p:nvSpPr>
          <p:cNvPr id="22" name="Rectangle 21"/>
          <p:cNvSpPr/>
          <p:nvPr/>
        </p:nvSpPr>
        <p:spPr bwMode="auto">
          <a:xfrm>
            <a:off x="3747589" y="3586690"/>
            <a:ext cx="1533095" cy="149975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932597"/>
            <a:r>
              <a:rPr lang="en-US" sz="1632" dirty="0">
                <a:solidFill>
                  <a:srgbClr val="404040"/>
                </a:solidFill>
              </a:rPr>
              <a:t>Launch pad for all experiences</a:t>
            </a:r>
          </a:p>
        </p:txBody>
      </p:sp>
      <p:grpSp>
        <p:nvGrpSpPr>
          <p:cNvPr id="9" name="Group 8"/>
          <p:cNvGrpSpPr/>
          <p:nvPr/>
        </p:nvGrpSpPr>
        <p:grpSpPr>
          <a:xfrm>
            <a:off x="5280684" y="3520308"/>
            <a:ext cx="1660947" cy="1624732"/>
            <a:chOff x="5176747" y="2962646"/>
            <a:chExt cx="1628527" cy="1593019"/>
          </a:xfrm>
        </p:grpSpPr>
        <p:sp>
          <p:nvSpPr>
            <p:cNvPr id="8" name="Rectangle 7"/>
            <p:cNvSpPr/>
            <p:nvPr/>
          </p:nvSpPr>
          <p:spPr bwMode="auto">
            <a:xfrm>
              <a:off x="5176747" y="2962646"/>
              <a:ext cx="1628527" cy="159301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5239004" y="3027732"/>
              <a:ext cx="1503171" cy="1470485"/>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932597"/>
              <a:r>
                <a:rPr lang="en-US" sz="1632" dirty="0">
                  <a:solidFill>
                    <a:srgbClr val="404040"/>
                  </a:solidFill>
                </a:rPr>
                <a:t>Constantly evolving</a:t>
              </a:r>
            </a:p>
          </p:txBody>
        </p:sp>
      </p:grpSp>
      <p:sp>
        <p:nvSpPr>
          <p:cNvPr id="26" name="Rectangle 25"/>
          <p:cNvSpPr/>
          <p:nvPr/>
        </p:nvSpPr>
        <p:spPr bwMode="auto">
          <a:xfrm>
            <a:off x="2151374" y="5145040"/>
            <a:ext cx="1533095" cy="149975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932597"/>
            <a:r>
              <a:rPr lang="en-US" sz="1632" dirty="0">
                <a:solidFill>
                  <a:srgbClr val="404040"/>
                </a:solidFill>
              </a:rPr>
              <a:t>New way of interacting with games</a:t>
            </a:r>
          </a:p>
        </p:txBody>
      </p:sp>
      <p:sp>
        <p:nvSpPr>
          <p:cNvPr id="27" name="Rectangle 26"/>
          <p:cNvSpPr/>
          <p:nvPr/>
        </p:nvSpPr>
        <p:spPr bwMode="auto">
          <a:xfrm>
            <a:off x="3747589" y="5145040"/>
            <a:ext cx="1533095" cy="149975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46630" bIns="93260" numCol="1" spcCol="0" rtlCol="0" fromWordArt="0" anchor="ctr" anchorCtr="0" forceAA="0" compatLnSpc="1">
            <a:prstTxWarp prst="textNoShape">
              <a:avLst/>
            </a:prstTxWarp>
            <a:noAutofit/>
          </a:bodyPr>
          <a:lstStyle/>
          <a:p>
            <a:pPr defTabSz="932597"/>
            <a:r>
              <a:rPr lang="en-US" sz="1632" dirty="0">
                <a:solidFill>
                  <a:srgbClr val="404040"/>
                </a:solidFill>
              </a:rPr>
              <a:t>Whole new class of games</a:t>
            </a:r>
          </a:p>
        </p:txBody>
      </p:sp>
      <p:sp>
        <p:nvSpPr>
          <p:cNvPr id="17" name="Rectangle 16"/>
          <p:cNvSpPr/>
          <p:nvPr/>
        </p:nvSpPr>
        <p:spPr bwMode="auto">
          <a:xfrm>
            <a:off x="556734" y="2020550"/>
            <a:ext cx="1533095" cy="1499759"/>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FFFFFF"/>
                </a:solidFill>
              </a:rPr>
              <a:t>LIVE enabled</a:t>
            </a:r>
          </a:p>
        </p:txBody>
      </p:sp>
      <p:sp>
        <p:nvSpPr>
          <p:cNvPr id="18" name="Rectangle 17"/>
          <p:cNvSpPr/>
          <p:nvPr/>
        </p:nvSpPr>
        <p:spPr bwMode="auto">
          <a:xfrm>
            <a:off x="556734" y="3586690"/>
            <a:ext cx="1533095" cy="1499759"/>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FFFFFF"/>
                </a:solidFill>
              </a:rPr>
              <a:t>Dashboard </a:t>
            </a:r>
            <a:r>
              <a:rPr lang="en-US" sz="1632" dirty="0">
                <a:solidFill>
                  <a:srgbClr val="FFFFFF"/>
                </a:solidFill>
                <a:sym typeface="Wingdings" panose="05000000000000000000" pitchFamily="2" charset="2"/>
              </a:rPr>
              <a:t></a:t>
            </a:r>
            <a:r>
              <a:rPr lang="en-US" sz="1632" dirty="0">
                <a:solidFill>
                  <a:srgbClr val="FFFFFF"/>
                </a:solidFill>
              </a:rPr>
              <a:t> shell</a:t>
            </a:r>
          </a:p>
        </p:txBody>
      </p:sp>
      <p:sp>
        <p:nvSpPr>
          <p:cNvPr id="25" name="Rectangle 24"/>
          <p:cNvSpPr/>
          <p:nvPr/>
        </p:nvSpPr>
        <p:spPr bwMode="auto">
          <a:xfrm>
            <a:off x="556734" y="5145040"/>
            <a:ext cx="1533095" cy="1499759"/>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597"/>
            <a:r>
              <a:rPr lang="en-US" sz="1632" dirty="0">
                <a:solidFill>
                  <a:srgbClr val="FFFFFF"/>
                </a:solidFill>
              </a:rPr>
              <a:t>Kinect</a:t>
            </a:r>
          </a:p>
        </p:txBody>
      </p:sp>
      <p:sp>
        <p:nvSpPr>
          <p:cNvPr id="30" name="Rectangle 29"/>
          <p:cNvSpPr/>
          <p:nvPr/>
        </p:nvSpPr>
        <p:spPr bwMode="auto">
          <a:xfrm>
            <a:off x="881" y="1833271"/>
            <a:ext cx="555852" cy="49718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36386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8" fill="hold" grpId="0" nodeType="withEffect">
                                  <p:stCondLst>
                                    <p:cond delay="40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2" presetClass="entr" presetSubtype="8"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2" presetClass="entr" presetSubtype="8" fill="hold" grpId="0" nodeType="withEffect">
                                  <p:stCondLst>
                                    <p:cond delay="4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20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0-#ppt_w/2"/>
                                          </p:val>
                                        </p:tav>
                                        <p:tav tm="100000">
                                          <p:val>
                                            <p:strVal val="#ppt_x"/>
                                          </p:val>
                                        </p:tav>
                                      </p:tavLst>
                                    </p:anim>
                                    <p:anim calcmode="lin" valueType="num">
                                      <p:cBhvr additive="base">
                                        <p:cTn id="45"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6" grpId="0" animBg="1"/>
      <p:bldP spid="27" grpId="0" animBg="1"/>
      <p:bldP spid="17" grpId="0" animBg="1"/>
      <p:bldP spid="18"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ten\Desktop\gac as of 04.20.13\Assets\images\00photos\Photos 1200 px and under\HWMS12_xbox_controller_15_1200.jpg"/>
          <p:cNvPicPr>
            <a:picLocks noChangeAspect="1" noChangeArrowheads="1"/>
          </p:cNvPicPr>
          <p:nvPr/>
        </p:nvPicPr>
        <p:blipFill rotWithShape="1">
          <a:blip r:embed="rId2">
            <a:extLst>
              <a:ext uri="{28A0092B-C50C-407E-A947-70E740481C1C}">
                <a14:useLocalDpi xmlns:a14="http://schemas.microsoft.com/office/drawing/2010/main"/>
              </a:ext>
            </a:extLst>
          </a:blip>
          <a:srcRect l="38264" t="28847" r="-2" b="19059"/>
          <a:stretch/>
        </p:blipFill>
        <p:spPr bwMode="auto">
          <a:xfrm>
            <a:off x="1924" y="-1"/>
            <a:ext cx="12433668" cy="6994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solidFill>
                  <a:schemeClr val="bg1">
                    <a:alpha val="99000"/>
                  </a:schemeClr>
                </a:solidFill>
              </a:rPr>
              <a:t>Xbox One Unique Features</a:t>
            </a:r>
            <a:endParaRPr lang="en-US" dirty="0">
              <a:solidFill>
                <a:schemeClr val="bg1">
                  <a:alpha val="99000"/>
                </a:schemeClr>
              </a:solidFill>
            </a:endParaRPr>
          </a:p>
        </p:txBody>
      </p:sp>
      <p:grpSp>
        <p:nvGrpSpPr>
          <p:cNvPr id="31" name="Group 30"/>
          <p:cNvGrpSpPr/>
          <p:nvPr/>
        </p:nvGrpSpPr>
        <p:grpSpPr>
          <a:xfrm>
            <a:off x="3887398" y="2265918"/>
            <a:ext cx="1930863" cy="1888876"/>
            <a:chOff x="531135" y="1173163"/>
            <a:chExt cx="2434472" cy="2381534"/>
          </a:xfrm>
        </p:grpSpPr>
        <p:sp>
          <p:nvSpPr>
            <p:cNvPr id="4" name="Rectangle 3"/>
            <p:cNvSpPr/>
            <p:nvPr/>
          </p:nvSpPr>
          <p:spPr bwMode="auto">
            <a:xfrm>
              <a:off x="531135" y="1173163"/>
              <a:ext cx="2434472" cy="238153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dirty="0">
                  <a:solidFill>
                    <a:srgbClr val="FFFFFF"/>
                  </a:solidFill>
                </a:rPr>
                <a:t>Kinect in </a:t>
              </a:r>
              <a:br>
                <a:rPr lang="en-US" sz="1632" dirty="0">
                  <a:solidFill>
                    <a:srgbClr val="FFFFFF"/>
                  </a:solidFill>
                </a:rPr>
              </a:br>
              <a:r>
                <a:rPr lang="en-US" sz="1632" dirty="0">
                  <a:solidFill>
                    <a:srgbClr val="FFFFFF"/>
                  </a:solidFill>
                </a:rPr>
                <a:t>every box</a:t>
              </a:r>
            </a:p>
          </p:txBody>
        </p:sp>
        <p:pic>
          <p:nvPicPr>
            <p:cNvPr id="12" name="Picture 42" descr="C:\Users\sakuu\Documents\Ballmer WPC\PNGS\xboxpear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1357434" y="1656608"/>
              <a:ext cx="669784" cy="6717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7920847" y="2265918"/>
            <a:ext cx="1930863" cy="1888876"/>
            <a:chOff x="5571760" y="1173163"/>
            <a:chExt cx="2434472" cy="2381534"/>
          </a:xfrm>
        </p:grpSpPr>
        <p:sp>
          <p:nvSpPr>
            <p:cNvPr id="8" name="Rectangle 7"/>
            <p:cNvSpPr/>
            <p:nvPr/>
          </p:nvSpPr>
          <p:spPr bwMode="auto">
            <a:xfrm>
              <a:off x="5571760" y="1173163"/>
              <a:ext cx="2434472" cy="238153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dirty="0">
                  <a:solidFill>
                    <a:srgbClr val="FFFFFF"/>
                  </a:solidFill>
                </a:rPr>
                <a:t>Xbox Cloud computing services</a:t>
              </a:r>
            </a:p>
          </p:txBody>
        </p:sp>
        <p:pic>
          <p:nvPicPr>
            <p:cNvPr id="13" name="Picture 2" descr="C:\Users\chrisw\Desktop\Cloud Services 3.pn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6336886" y="1369003"/>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5902940" y="2265918"/>
            <a:ext cx="1930863" cy="1888876"/>
            <a:chOff x="3051447" y="1173163"/>
            <a:chExt cx="2434472" cy="2381534"/>
          </a:xfrm>
        </p:grpSpPr>
        <p:sp>
          <p:nvSpPr>
            <p:cNvPr id="6" name="Rectangle 5"/>
            <p:cNvSpPr/>
            <p:nvPr/>
          </p:nvSpPr>
          <p:spPr bwMode="auto">
            <a:xfrm>
              <a:off x="3051447" y="1173163"/>
              <a:ext cx="2434472" cy="238153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dirty="0" err="1">
                  <a:solidFill>
                    <a:srgbClr val="FFFFFF"/>
                  </a:solidFill>
                </a:rPr>
                <a:t>SmartGlass</a:t>
              </a:r>
              <a:endParaRPr lang="en-US" sz="1632" dirty="0">
                <a:solidFill>
                  <a:srgbClr val="FFFFFF"/>
                </a:solidFill>
              </a:endParaRPr>
            </a:p>
          </p:txBody>
        </p:sp>
        <p:sp>
          <p:nvSpPr>
            <p:cNvPr id="14" name="Freeform 15"/>
            <p:cNvSpPr>
              <a:spLocks noEditPoints="1"/>
            </p:cNvSpPr>
            <p:nvPr/>
          </p:nvSpPr>
          <p:spPr bwMode="black">
            <a:xfrm>
              <a:off x="3907684" y="1718363"/>
              <a:ext cx="740126" cy="674939"/>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97"/>
              <a:endParaRPr lang="en-US" sz="1632">
                <a:solidFill>
                  <a:srgbClr val="404040"/>
                </a:solidFill>
              </a:endParaRPr>
            </a:p>
          </p:txBody>
        </p:sp>
      </p:grpSp>
      <p:grpSp>
        <p:nvGrpSpPr>
          <p:cNvPr id="28" name="Group 27"/>
          <p:cNvGrpSpPr/>
          <p:nvPr/>
        </p:nvGrpSpPr>
        <p:grpSpPr>
          <a:xfrm>
            <a:off x="9957473" y="2265918"/>
            <a:ext cx="1930863" cy="1888876"/>
            <a:chOff x="8092073" y="1173163"/>
            <a:chExt cx="2434472" cy="2381534"/>
          </a:xfrm>
        </p:grpSpPr>
        <p:sp>
          <p:nvSpPr>
            <p:cNvPr id="10" name="Rectangle 9"/>
            <p:cNvSpPr/>
            <p:nvPr/>
          </p:nvSpPr>
          <p:spPr bwMode="auto">
            <a:xfrm>
              <a:off x="8092073" y="1173163"/>
              <a:ext cx="2434472" cy="238153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dirty="0">
                  <a:solidFill>
                    <a:srgbClr val="FFFFFF"/>
                  </a:solidFill>
                </a:rPr>
                <a:t>Fast app switching</a:t>
              </a:r>
            </a:p>
          </p:txBody>
        </p:sp>
        <p:grpSp>
          <p:nvGrpSpPr>
            <p:cNvPr id="15" name="Group 14"/>
            <p:cNvGrpSpPr/>
            <p:nvPr/>
          </p:nvGrpSpPr>
          <p:grpSpPr bwMode="black">
            <a:xfrm>
              <a:off x="8855174" y="1580205"/>
              <a:ext cx="794381" cy="783725"/>
              <a:chOff x="2916435" y="3914152"/>
              <a:chExt cx="930763" cy="918513"/>
            </a:xfrm>
          </p:grpSpPr>
          <p:pic>
            <p:nvPicPr>
              <p:cNvPr id="16" name="Picture 15"/>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17"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3260" tIns="46630" rIns="93260" bIns="46630" numCol="1" anchor="t" anchorCtr="0" compatLnSpc="1">
                <a:prstTxWarp prst="textNoShape">
                  <a:avLst/>
                </a:prstTxWarp>
              </a:bodyPr>
              <a:lstStyle/>
              <a:p>
                <a:pPr defTabSz="932597"/>
                <a:endParaRPr lang="en-US" sz="1632" dirty="0">
                  <a:solidFill>
                    <a:srgbClr val="FFFFFF"/>
                  </a:solidFill>
                </a:endParaRPr>
              </a:p>
            </p:txBody>
          </p:sp>
        </p:grpSp>
      </p:grpSp>
      <p:grpSp>
        <p:nvGrpSpPr>
          <p:cNvPr id="27" name="Group 26"/>
          <p:cNvGrpSpPr/>
          <p:nvPr/>
        </p:nvGrpSpPr>
        <p:grpSpPr>
          <a:xfrm>
            <a:off x="9957473" y="4241837"/>
            <a:ext cx="1930863" cy="1888876"/>
            <a:chOff x="8092073" y="3629278"/>
            <a:chExt cx="2434472" cy="2381534"/>
          </a:xfrm>
        </p:grpSpPr>
        <p:sp>
          <p:nvSpPr>
            <p:cNvPr id="11" name="Rectangle 10"/>
            <p:cNvSpPr/>
            <p:nvPr/>
          </p:nvSpPr>
          <p:spPr bwMode="auto">
            <a:xfrm>
              <a:off x="8092073" y="3629278"/>
              <a:ext cx="2434472" cy="23815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a:solidFill>
                    <a:srgbClr val="FFFFFF"/>
                  </a:solidFill>
                </a:rPr>
                <a:t>Quiet!</a:t>
              </a:r>
              <a:endParaRPr lang="en-US" sz="1632" dirty="0">
                <a:solidFill>
                  <a:srgbClr val="FFFFFF"/>
                </a:solidFill>
              </a:endParaRPr>
            </a:p>
          </p:txBody>
        </p:sp>
        <p:sp>
          <p:nvSpPr>
            <p:cNvPr id="18" name="Freeform 95"/>
            <p:cNvSpPr>
              <a:spLocks/>
            </p:cNvSpPr>
            <p:nvPr/>
          </p:nvSpPr>
          <p:spPr bwMode="black">
            <a:xfrm>
              <a:off x="9054640" y="4312436"/>
              <a:ext cx="445160" cy="445156"/>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noFill/>
            <a:ln w="28575">
              <a:solidFill>
                <a:schemeClr val="bg2"/>
              </a:solidFill>
            </a:ln>
            <a:extLst/>
          </p:spPr>
          <p:txBody>
            <a:bodyPr vert="horz" wrap="square" lIns="93260" tIns="46630" rIns="93260" bIns="46630" numCol="1" anchor="t" anchorCtr="0" compatLnSpc="1">
              <a:prstTxWarp prst="textNoShape">
                <a:avLst/>
              </a:prstTxWarp>
            </a:bodyPr>
            <a:lstStyle/>
            <a:p>
              <a:pPr defTabSz="932597"/>
              <a:endParaRPr lang="en-US" sz="1632">
                <a:solidFill>
                  <a:srgbClr val="404040"/>
                </a:solidFill>
              </a:endParaRPr>
            </a:p>
          </p:txBody>
        </p:sp>
        <p:sp>
          <p:nvSpPr>
            <p:cNvPr id="19" name="&quot;No&quot; Symbol 18"/>
            <p:cNvSpPr/>
            <p:nvPr/>
          </p:nvSpPr>
          <p:spPr bwMode="auto">
            <a:xfrm>
              <a:off x="8794466" y="4025481"/>
              <a:ext cx="963480" cy="963480"/>
            </a:xfrm>
            <a:prstGeom prst="noSmoking">
              <a:avLst>
                <a:gd name="adj" fmla="val 478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632"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6" name="Group 25"/>
          <p:cNvGrpSpPr/>
          <p:nvPr/>
        </p:nvGrpSpPr>
        <p:grpSpPr>
          <a:xfrm>
            <a:off x="7920847" y="4241837"/>
            <a:ext cx="1930863" cy="1888876"/>
            <a:chOff x="5571760" y="3629278"/>
            <a:chExt cx="2434472" cy="2381534"/>
          </a:xfrm>
        </p:grpSpPr>
        <p:sp>
          <p:nvSpPr>
            <p:cNvPr id="9" name="Rectangle 8"/>
            <p:cNvSpPr/>
            <p:nvPr/>
          </p:nvSpPr>
          <p:spPr bwMode="auto">
            <a:xfrm>
              <a:off x="5571760" y="3629278"/>
              <a:ext cx="2434472" cy="23815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a:solidFill>
                    <a:srgbClr val="FFFFFF"/>
                  </a:solidFill>
                </a:rPr>
                <a:t>ESRAM</a:t>
              </a:r>
              <a:endParaRPr lang="en-US" sz="1632" dirty="0">
                <a:solidFill>
                  <a:srgbClr val="FFFFFF"/>
                </a:solidFill>
              </a:endParaRPr>
            </a:p>
          </p:txBody>
        </p:sp>
        <p:sp>
          <p:nvSpPr>
            <p:cNvPr id="21" name="Freeform 104"/>
            <p:cNvSpPr>
              <a:spLocks noEditPoints="1"/>
            </p:cNvSpPr>
            <p:nvPr/>
          </p:nvSpPr>
          <p:spPr bwMode="black">
            <a:xfrm>
              <a:off x="6420239" y="4178298"/>
              <a:ext cx="737511" cy="737511"/>
            </a:xfrm>
            <a:custGeom>
              <a:avLst/>
              <a:gdLst>
                <a:gd name="T0" fmla="*/ 37 w 61"/>
                <a:gd name="T1" fmla="*/ 43 h 61"/>
                <a:gd name="T2" fmla="*/ 18 w 61"/>
                <a:gd name="T3" fmla="*/ 37 h 61"/>
                <a:gd name="T4" fmla="*/ 24 w 61"/>
                <a:gd name="T5" fmla="*/ 18 h 61"/>
                <a:gd name="T6" fmla="*/ 43 w 61"/>
                <a:gd name="T7" fmla="*/ 24 h 61"/>
                <a:gd name="T8" fmla="*/ 37 w 61"/>
                <a:gd name="T9" fmla="*/ 43 h 61"/>
                <a:gd name="T10" fmla="*/ 61 w 61"/>
                <a:gd name="T11" fmla="*/ 28 h 61"/>
                <a:gd name="T12" fmla="*/ 58 w 61"/>
                <a:gd name="T13" fmla="*/ 18 h 61"/>
                <a:gd name="T14" fmla="*/ 50 w 61"/>
                <a:gd name="T15" fmla="*/ 19 h 61"/>
                <a:gd name="T16" fmla="*/ 47 w 61"/>
                <a:gd name="T17" fmla="*/ 15 h 61"/>
                <a:gd name="T18" fmla="*/ 50 w 61"/>
                <a:gd name="T19" fmla="*/ 7 h 61"/>
                <a:gd name="T20" fmla="*/ 41 w 61"/>
                <a:gd name="T21" fmla="*/ 2 h 61"/>
                <a:gd name="T22" fmla="*/ 36 w 61"/>
                <a:gd name="T23" fmla="*/ 9 h 61"/>
                <a:gd name="T24" fmla="*/ 30 w 61"/>
                <a:gd name="T25" fmla="*/ 8 h 61"/>
                <a:gd name="T26" fmla="*/ 27 w 61"/>
                <a:gd name="T27" fmla="*/ 0 h 61"/>
                <a:gd name="T28" fmla="*/ 17 w 61"/>
                <a:gd name="T29" fmla="*/ 3 h 61"/>
                <a:gd name="T30" fmla="*/ 18 w 61"/>
                <a:gd name="T31" fmla="*/ 11 h 61"/>
                <a:gd name="T32" fmla="*/ 15 w 61"/>
                <a:gd name="T33" fmla="*/ 14 h 61"/>
                <a:gd name="T34" fmla="*/ 7 w 61"/>
                <a:gd name="T35" fmla="*/ 11 h 61"/>
                <a:gd name="T36" fmla="*/ 2 w 61"/>
                <a:gd name="T37" fmla="*/ 20 h 61"/>
                <a:gd name="T38" fmla="*/ 8 w 61"/>
                <a:gd name="T39" fmla="*/ 25 h 61"/>
                <a:gd name="T40" fmla="*/ 7 w 61"/>
                <a:gd name="T41" fmla="*/ 30 h 61"/>
                <a:gd name="T42" fmla="*/ 0 w 61"/>
                <a:gd name="T43" fmla="*/ 33 h 61"/>
                <a:gd name="T44" fmla="*/ 2 w 61"/>
                <a:gd name="T45" fmla="*/ 43 h 61"/>
                <a:gd name="T46" fmla="*/ 11 w 61"/>
                <a:gd name="T47" fmla="*/ 42 h 61"/>
                <a:gd name="T48" fmla="*/ 14 w 61"/>
                <a:gd name="T49" fmla="*/ 47 h 61"/>
                <a:gd name="T50" fmla="*/ 11 w 61"/>
                <a:gd name="T51" fmla="*/ 54 h 61"/>
                <a:gd name="T52" fmla="*/ 20 w 61"/>
                <a:gd name="T53" fmla="*/ 59 h 61"/>
                <a:gd name="T54" fmla="*/ 25 w 61"/>
                <a:gd name="T55" fmla="*/ 53 h 61"/>
                <a:gd name="T56" fmla="*/ 30 w 61"/>
                <a:gd name="T57" fmla="*/ 53 h 61"/>
                <a:gd name="T58" fmla="*/ 33 w 61"/>
                <a:gd name="T59" fmla="*/ 61 h 61"/>
                <a:gd name="T60" fmla="*/ 43 w 61"/>
                <a:gd name="T61" fmla="*/ 58 h 61"/>
                <a:gd name="T62" fmla="*/ 42 w 61"/>
                <a:gd name="T63" fmla="*/ 50 h 61"/>
                <a:gd name="T64" fmla="*/ 46 w 61"/>
                <a:gd name="T65" fmla="*/ 47 h 61"/>
                <a:gd name="T66" fmla="*/ 54 w 61"/>
                <a:gd name="T67" fmla="*/ 50 h 61"/>
                <a:gd name="T68" fmla="*/ 59 w 61"/>
                <a:gd name="T69" fmla="*/ 41 h 61"/>
                <a:gd name="T70" fmla="*/ 52 w 61"/>
                <a:gd name="T71" fmla="*/ 36 h 61"/>
                <a:gd name="T72" fmla="*/ 53 w 61"/>
                <a:gd name="T73" fmla="*/ 31 h 61"/>
                <a:gd name="T74" fmla="*/ 61 w 61"/>
                <a:gd name="T75" fmla="*/ 28 h 61"/>
                <a:gd name="T76" fmla="*/ 28 w 61"/>
                <a:gd name="T77" fmla="*/ 26 h 61"/>
                <a:gd name="T78" fmla="*/ 26 w 61"/>
                <a:gd name="T79" fmla="*/ 33 h 61"/>
                <a:gd name="T80" fmla="*/ 33 w 61"/>
                <a:gd name="T81" fmla="*/ 35 h 61"/>
                <a:gd name="T82" fmla="*/ 35 w 61"/>
                <a:gd name="T83" fmla="*/ 28 h 61"/>
                <a:gd name="T84" fmla="*/ 28 w 61"/>
                <a:gd name="T85"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 h="61">
                  <a:moveTo>
                    <a:pt x="37" y="43"/>
                  </a:moveTo>
                  <a:cubicBezTo>
                    <a:pt x="30" y="47"/>
                    <a:pt x="21" y="44"/>
                    <a:pt x="18" y="37"/>
                  </a:cubicBezTo>
                  <a:cubicBezTo>
                    <a:pt x="14" y="30"/>
                    <a:pt x="17" y="21"/>
                    <a:pt x="24" y="18"/>
                  </a:cubicBezTo>
                  <a:cubicBezTo>
                    <a:pt x="31" y="14"/>
                    <a:pt x="39" y="17"/>
                    <a:pt x="43" y="24"/>
                  </a:cubicBezTo>
                  <a:cubicBezTo>
                    <a:pt x="47" y="31"/>
                    <a:pt x="44" y="40"/>
                    <a:pt x="37" y="43"/>
                  </a:cubicBezTo>
                  <a:moveTo>
                    <a:pt x="61" y="28"/>
                  </a:moveTo>
                  <a:cubicBezTo>
                    <a:pt x="58" y="18"/>
                    <a:pt x="58" y="18"/>
                    <a:pt x="58" y="18"/>
                  </a:cubicBezTo>
                  <a:cubicBezTo>
                    <a:pt x="50" y="19"/>
                    <a:pt x="50" y="19"/>
                    <a:pt x="50" y="19"/>
                  </a:cubicBezTo>
                  <a:cubicBezTo>
                    <a:pt x="49" y="17"/>
                    <a:pt x="48" y="16"/>
                    <a:pt x="47" y="15"/>
                  </a:cubicBezTo>
                  <a:cubicBezTo>
                    <a:pt x="50" y="7"/>
                    <a:pt x="50" y="7"/>
                    <a:pt x="50" y="7"/>
                  </a:cubicBezTo>
                  <a:cubicBezTo>
                    <a:pt x="41" y="2"/>
                    <a:pt x="41" y="2"/>
                    <a:pt x="41" y="2"/>
                  </a:cubicBezTo>
                  <a:cubicBezTo>
                    <a:pt x="36" y="9"/>
                    <a:pt x="36" y="9"/>
                    <a:pt x="36" y="9"/>
                  </a:cubicBezTo>
                  <a:cubicBezTo>
                    <a:pt x="34" y="8"/>
                    <a:pt x="32" y="8"/>
                    <a:pt x="30" y="8"/>
                  </a:cubicBezTo>
                  <a:cubicBezTo>
                    <a:pt x="27" y="0"/>
                    <a:pt x="27" y="0"/>
                    <a:pt x="27" y="0"/>
                  </a:cubicBezTo>
                  <a:cubicBezTo>
                    <a:pt x="17" y="3"/>
                    <a:pt x="17" y="3"/>
                    <a:pt x="17" y="3"/>
                  </a:cubicBezTo>
                  <a:cubicBezTo>
                    <a:pt x="18" y="11"/>
                    <a:pt x="18" y="11"/>
                    <a:pt x="18" y="11"/>
                  </a:cubicBezTo>
                  <a:cubicBezTo>
                    <a:pt x="17" y="12"/>
                    <a:pt x="16" y="13"/>
                    <a:pt x="15" y="14"/>
                  </a:cubicBezTo>
                  <a:cubicBezTo>
                    <a:pt x="7" y="11"/>
                    <a:pt x="7" y="11"/>
                    <a:pt x="7" y="11"/>
                  </a:cubicBezTo>
                  <a:cubicBezTo>
                    <a:pt x="2" y="20"/>
                    <a:pt x="2" y="20"/>
                    <a:pt x="2" y="20"/>
                  </a:cubicBezTo>
                  <a:cubicBezTo>
                    <a:pt x="8" y="25"/>
                    <a:pt x="8" y="25"/>
                    <a:pt x="8" y="25"/>
                  </a:cubicBezTo>
                  <a:cubicBezTo>
                    <a:pt x="8" y="27"/>
                    <a:pt x="7" y="28"/>
                    <a:pt x="7" y="30"/>
                  </a:cubicBezTo>
                  <a:cubicBezTo>
                    <a:pt x="0" y="33"/>
                    <a:pt x="0" y="33"/>
                    <a:pt x="0" y="33"/>
                  </a:cubicBezTo>
                  <a:cubicBezTo>
                    <a:pt x="2" y="43"/>
                    <a:pt x="2" y="43"/>
                    <a:pt x="2" y="43"/>
                  </a:cubicBezTo>
                  <a:cubicBezTo>
                    <a:pt x="11" y="42"/>
                    <a:pt x="11" y="42"/>
                    <a:pt x="11" y="42"/>
                  </a:cubicBezTo>
                  <a:cubicBezTo>
                    <a:pt x="12" y="44"/>
                    <a:pt x="13" y="45"/>
                    <a:pt x="14" y="47"/>
                  </a:cubicBezTo>
                  <a:cubicBezTo>
                    <a:pt x="11" y="54"/>
                    <a:pt x="11" y="54"/>
                    <a:pt x="11" y="54"/>
                  </a:cubicBezTo>
                  <a:cubicBezTo>
                    <a:pt x="20" y="59"/>
                    <a:pt x="20" y="59"/>
                    <a:pt x="20" y="59"/>
                  </a:cubicBezTo>
                  <a:cubicBezTo>
                    <a:pt x="25" y="53"/>
                    <a:pt x="25" y="53"/>
                    <a:pt x="25" y="53"/>
                  </a:cubicBezTo>
                  <a:cubicBezTo>
                    <a:pt x="26" y="53"/>
                    <a:pt x="28" y="53"/>
                    <a:pt x="30" y="53"/>
                  </a:cubicBezTo>
                  <a:cubicBezTo>
                    <a:pt x="33" y="61"/>
                    <a:pt x="33" y="61"/>
                    <a:pt x="33" y="61"/>
                  </a:cubicBezTo>
                  <a:cubicBezTo>
                    <a:pt x="43" y="58"/>
                    <a:pt x="43" y="58"/>
                    <a:pt x="43" y="58"/>
                  </a:cubicBezTo>
                  <a:cubicBezTo>
                    <a:pt x="42" y="50"/>
                    <a:pt x="42" y="50"/>
                    <a:pt x="42" y="50"/>
                  </a:cubicBezTo>
                  <a:cubicBezTo>
                    <a:pt x="44" y="49"/>
                    <a:pt x="45" y="48"/>
                    <a:pt x="46" y="47"/>
                  </a:cubicBezTo>
                  <a:cubicBezTo>
                    <a:pt x="54" y="50"/>
                    <a:pt x="54" y="50"/>
                    <a:pt x="54" y="50"/>
                  </a:cubicBezTo>
                  <a:cubicBezTo>
                    <a:pt x="59" y="41"/>
                    <a:pt x="59" y="41"/>
                    <a:pt x="59" y="41"/>
                  </a:cubicBezTo>
                  <a:cubicBezTo>
                    <a:pt x="52" y="36"/>
                    <a:pt x="52" y="36"/>
                    <a:pt x="52" y="36"/>
                  </a:cubicBezTo>
                  <a:cubicBezTo>
                    <a:pt x="53" y="34"/>
                    <a:pt x="53" y="33"/>
                    <a:pt x="53" y="31"/>
                  </a:cubicBezTo>
                  <a:lnTo>
                    <a:pt x="61" y="28"/>
                  </a:lnTo>
                  <a:close/>
                  <a:moveTo>
                    <a:pt x="28" y="26"/>
                  </a:moveTo>
                  <a:cubicBezTo>
                    <a:pt x="25" y="27"/>
                    <a:pt x="24" y="30"/>
                    <a:pt x="26" y="33"/>
                  </a:cubicBezTo>
                  <a:cubicBezTo>
                    <a:pt x="27" y="35"/>
                    <a:pt x="30" y="36"/>
                    <a:pt x="33" y="35"/>
                  </a:cubicBezTo>
                  <a:cubicBezTo>
                    <a:pt x="35" y="34"/>
                    <a:pt x="36" y="31"/>
                    <a:pt x="35" y="28"/>
                  </a:cubicBezTo>
                  <a:cubicBezTo>
                    <a:pt x="34" y="26"/>
                    <a:pt x="31" y="25"/>
                    <a:pt x="28" y="26"/>
                  </a:cubicBezTo>
                  <a:close/>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defTabSz="932597"/>
              <a:endParaRPr lang="en-US" sz="1632">
                <a:solidFill>
                  <a:srgbClr val="404040"/>
                </a:solidFill>
              </a:endParaRPr>
            </a:p>
          </p:txBody>
        </p:sp>
      </p:grpSp>
      <p:grpSp>
        <p:nvGrpSpPr>
          <p:cNvPr id="25" name="Group 24"/>
          <p:cNvGrpSpPr/>
          <p:nvPr/>
        </p:nvGrpSpPr>
        <p:grpSpPr>
          <a:xfrm>
            <a:off x="5902940" y="4241837"/>
            <a:ext cx="1930863" cy="1888876"/>
            <a:chOff x="3051447" y="3629278"/>
            <a:chExt cx="2434472" cy="2381534"/>
          </a:xfrm>
        </p:grpSpPr>
        <p:sp>
          <p:nvSpPr>
            <p:cNvPr id="7" name="Rectangle 6"/>
            <p:cNvSpPr/>
            <p:nvPr/>
          </p:nvSpPr>
          <p:spPr bwMode="auto">
            <a:xfrm>
              <a:off x="3051447" y="3629278"/>
              <a:ext cx="2434472" cy="23815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dirty="0">
                  <a:solidFill>
                    <a:srgbClr val="FFFFFF"/>
                  </a:solidFill>
                </a:rPr>
                <a:t>Streaming install</a:t>
              </a:r>
            </a:p>
          </p:txBody>
        </p:sp>
        <p:sp>
          <p:nvSpPr>
            <p:cNvPr id="22" name="Freeform 81"/>
            <p:cNvSpPr>
              <a:spLocks noEditPoints="1"/>
            </p:cNvSpPr>
            <p:nvPr/>
          </p:nvSpPr>
          <p:spPr bwMode="black">
            <a:xfrm>
              <a:off x="3775844" y="4165404"/>
              <a:ext cx="979035" cy="597630"/>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97"/>
              <a:endParaRPr lang="en-US" sz="1632">
                <a:solidFill>
                  <a:srgbClr val="404040"/>
                </a:solidFill>
              </a:endParaRPr>
            </a:p>
          </p:txBody>
        </p:sp>
      </p:grpSp>
      <p:grpSp>
        <p:nvGrpSpPr>
          <p:cNvPr id="24" name="Group 23"/>
          <p:cNvGrpSpPr/>
          <p:nvPr/>
        </p:nvGrpSpPr>
        <p:grpSpPr>
          <a:xfrm>
            <a:off x="3887398" y="4241837"/>
            <a:ext cx="1930863" cy="1888876"/>
            <a:chOff x="531135" y="3629278"/>
            <a:chExt cx="2434472" cy="2381534"/>
          </a:xfrm>
        </p:grpSpPr>
        <p:sp>
          <p:nvSpPr>
            <p:cNvPr id="5" name="Rectangle 4"/>
            <p:cNvSpPr/>
            <p:nvPr/>
          </p:nvSpPr>
          <p:spPr bwMode="auto">
            <a:xfrm>
              <a:off x="531135" y="3629278"/>
              <a:ext cx="2434472" cy="238153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93260" bIns="93260" numCol="1" spcCol="0" rtlCol="0" fromWordArt="0" anchor="b" anchorCtr="0" forceAA="0" compatLnSpc="1">
              <a:prstTxWarp prst="textNoShape">
                <a:avLst/>
              </a:prstTxWarp>
              <a:noAutofit/>
            </a:bodyPr>
            <a:lstStyle/>
            <a:p>
              <a:pPr defTabSz="932597"/>
              <a:r>
                <a:rPr lang="en-US" sz="1632" dirty="0">
                  <a:solidFill>
                    <a:srgbClr val="FFFFFF"/>
                  </a:solidFill>
                </a:rPr>
                <a:t>Cloud storage</a:t>
              </a:r>
            </a:p>
          </p:txBody>
        </p:sp>
        <p:sp>
          <p:nvSpPr>
            <p:cNvPr id="23" name="Freeform 79"/>
            <p:cNvSpPr>
              <a:spLocks noEditPoints="1"/>
            </p:cNvSpPr>
            <p:nvPr/>
          </p:nvSpPr>
          <p:spPr bwMode="black">
            <a:xfrm>
              <a:off x="1438793" y="4030286"/>
              <a:ext cx="588426" cy="79547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97"/>
              <a:endParaRPr lang="en-US" sz="1632">
                <a:solidFill>
                  <a:srgbClr val="404040"/>
                </a:solidFill>
              </a:endParaRPr>
            </a:p>
          </p:txBody>
        </p:sp>
      </p:grpSp>
    </p:spTree>
    <p:extLst>
      <p:ext uri="{BB962C8B-B14F-4D97-AF65-F5344CB8AC3E}">
        <p14:creationId xmlns:p14="http://schemas.microsoft.com/office/powerpoint/2010/main" val="1798955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3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4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50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6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anim calcmode="lin" valueType="num">
                                      <p:cBhvr>
                                        <p:cTn id="38" dur="500" fill="hold"/>
                                        <p:tgtEl>
                                          <p:spTgt spid="30"/>
                                        </p:tgtEl>
                                        <p:attrNameLst>
                                          <p:attrName>ppt_x</p:attrName>
                                        </p:attrNameLst>
                                      </p:cBhvr>
                                      <p:tavLst>
                                        <p:tav tm="0">
                                          <p:val>
                                            <p:strVal val="#ppt_x"/>
                                          </p:val>
                                        </p:tav>
                                        <p:tav tm="100000">
                                          <p:val>
                                            <p:strVal val="#ppt_x"/>
                                          </p:val>
                                        </p:tav>
                                      </p:tavLst>
                                    </p:anim>
                                    <p:anim calcmode="lin" valueType="num">
                                      <p:cBhvr>
                                        <p:cTn id="39" dur="500" fill="hold"/>
                                        <p:tgtEl>
                                          <p:spTgt spid="30"/>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7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481" y="1212850"/>
            <a:ext cx="11885514" cy="4799194"/>
          </a:xfrm>
        </p:spPr>
        <p:txBody>
          <a:bodyPr/>
          <a:lstStyle/>
          <a:p>
            <a:r>
              <a:rPr lang="en-US" sz="2448" dirty="0"/>
              <a:t>32 MB high-speed ESRAM memory</a:t>
            </a:r>
          </a:p>
          <a:p>
            <a:r>
              <a:rPr lang="en-US" sz="2448" dirty="0"/>
              <a:t>Dedicated and high bandwidth (duplex)</a:t>
            </a:r>
          </a:p>
          <a:p>
            <a:r>
              <a:rPr lang="en-US" sz="2448" dirty="0"/>
              <a:t>Intended for render and depth </a:t>
            </a:r>
            <a:br>
              <a:rPr lang="en-US" sz="2448" dirty="0"/>
            </a:br>
            <a:r>
              <a:rPr lang="en-US" sz="2448" dirty="0"/>
              <a:t>targets, shadow maps, </a:t>
            </a:r>
            <a:r>
              <a:rPr lang="en-US" sz="2448" dirty="0" err="1"/>
              <a:t>lightmaps</a:t>
            </a:r>
            <a:r>
              <a:rPr lang="en-US" sz="2448" dirty="0"/>
              <a:t>, </a:t>
            </a:r>
            <a:br>
              <a:rPr lang="en-US" sz="2448" dirty="0"/>
            </a:br>
            <a:r>
              <a:rPr lang="en-US" sz="2448" dirty="0"/>
              <a:t>and other high-bandwidth resources</a:t>
            </a:r>
          </a:p>
          <a:p>
            <a:r>
              <a:rPr lang="en-US" sz="2448" dirty="0"/>
              <a:t>New resource creation settings </a:t>
            </a:r>
            <a:br>
              <a:rPr lang="en-US" sz="2448" dirty="0"/>
            </a:br>
            <a:r>
              <a:rPr lang="en-US" sz="2448" dirty="0"/>
              <a:t>to specify ESRAM residency</a:t>
            </a:r>
          </a:p>
          <a:p>
            <a:r>
              <a:rPr lang="en-US" sz="2448" dirty="0"/>
              <a:t>Works for buffers, texture </a:t>
            </a:r>
            <a:br>
              <a:rPr lang="en-US" sz="2448" dirty="0"/>
            </a:br>
            <a:r>
              <a:rPr lang="en-US" sz="2448" dirty="0"/>
              <a:t>1D, 2D, and 3D</a:t>
            </a:r>
          </a:p>
          <a:p>
            <a:r>
              <a:rPr lang="en-US" sz="2448" dirty="0"/>
              <a:t>Default and immutable </a:t>
            </a:r>
            <a:br>
              <a:rPr lang="en-US" sz="2448" dirty="0"/>
            </a:br>
            <a:r>
              <a:rPr lang="en-US" sz="2448" dirty="0"/>
              <a:t>usages </a:t>
            </a:r>
            <a:r>
              <a:rPr lang="en-US" sz="2448" dirty="0" err="1"/>
              <a:t>onlyNo</a:t>
            </a:r>
            <a:r>
              <a:rPr lang="en-US" sz="2448" dirty="0"/>
              <a:t> CPU access to ESRAM</a:t>
            </a:r>
          </a:p>
          <a:p>
            <a:r>
              <a:rPr lang="en-US" sz="2448" dirty="0"/>
              <a:t>No swap chains in ESRAM</a:t>
            </a:r>
          </a:p>
        </p:txBody>
      </p:sp>
      <p:sp>
        <p:nvSpPr>
          <p:cNvPr id="2" name="Title 1"/>
          <p:cNvSpPr>
            <a:spLocks noGrp="1"/>
          </p:cNvSpPr>
          <p:nvPr>
            <p:ph type="title"/>
          </p:nvPr>
        </p:nvSpPr>
        <p:spPr/>
        <p:txBody>
          <a:bodyPr/>
          <a:lstStyle/>
          <a:p>
            <a:r>
              <a:rPr lang="en-US" smtClean="0"/>
              <a:t>ESRAM residency: info</a:t>
            </a:r>
            <a:endParaRPr lang="en-US" dirty="0"/>
          </a:p>
        </p:txBody>
      </p:sp>
      <p:grpSp>
        <p:nvGrpSpPr>
          <p:cNvPr id="6" name="Group 5"/>
          <p:cNvGrpSpPr/>
          <p:nvPr/>
        </p:nvGrpSpPr>
        <p:grpSpPr>
          <a:xfrm>
            <a:off x="6610491" y="1364903"/>
            <a:ext cx="5608141" cy="4895517"/>
            <a:chOff x="6096000" y="1173162"/>
            <a:chExt cx="5559424" cy="485299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23629"/>
            <a:stretch/>
          </p:blipFill>
          <p:spPr>
            <a:xfrm>
              <a:off x="6096000" y="1173162"/>
              <a:ext cx="5559424" cy="4852987"/>
            </a:xfrm>
            <a:prstGeom prst="rect">
              <a:avLst/>
            </a:prstGeom>
          </p:spPr>
        </p:pic>
        <p:sp>
          <p:nvSpPr>
            <p:cNvPr id="5" name="Rectangle 4"/>
            <p:cNvSpPr/>
            <p:nvPr/>
          </p:nvSpPr>
          <p:spPr bwMode="auto">
            <a:xfrm rot="5400000">
              <a:off x="6449218" y="819947"/>
              <a:ext cx="4852987" cy="5559424"/>
            </a:xfrm>
            <a:prstGeom prst="rect">
              <a:avLst/>
            </a:prstGeom>
            <a:gradFill>
              <a:gsLst>
                <a:gs pos="0">
                  <a:srgbClr val="000000">
                    <a:alpha val="14000"/>
                  </a:srgbClr>
                </a:gs>
                <a:gs pos="100000">
                  <a:srgbClr val="000000">
                    <a:alpha val="4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64215220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Xbox Cloud Computing</a:t>
            </a:r>
            <a:endParaRPr lang="en-US" dirty="0"/>
          </a:p>
        </p:txBody>
      </p:sp>
      <p:sp>
        <p:nvSpPr>
          <p:cNvPr id="4" name="Rectangle 3"/>
          <p:cNvSpPr/>
          <p:nvPr/>
        </p:nvSpPr>
        <p:spPr bwMode="auto">
          <a:xfrm>
            <a:off x="6805733" y="1387782"/>
            <a:ext cx="2482352" cy="242837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186521" bIns="93260" numCol="1" spcCol="0" rtlCol="0" fromWordArt="0" anchor="ctr" anchorCtr="0" forceAA="0" compatLnSpc="1">
            <a:prstTxWarp prst="textNoShape">
              <a:avLst/>
            </a:prstTxWarp>
            <a:noAutofit/>
          </a:bodyPr>
          <a:lstStyle/>
          <a:p>
            <a:pPr defTabSz="932597"/>
            <a:r>
              <a:rPr lang="en-US" sz="1632" dirty="0">
                <a:solidFill>
                  <a:srgbClr val="404040"/>
                </a:solidFill>
              </a:rPr>
              <a:t>Move CPU work </a:t>
            </a:r>
            <a:br>
              <a:rPr lang="en-US" sz="1632" dirty="0">
                <a:solidFill>
                  <a:srgbClr val="404040"/>
                </a:solidFill>
              </a:rPr>
            </a:br>
            <a:r>
              <a:rPr lang="en-US" sz="1632" dirty="0">
                <a:solidFill>
                  <a:srgbClr val="404040"/>
                </a:solidFill>
              </a:rPr>
              <a:t>into the cloud</a:t>
            </a:r>
          </a:p>
        </p:txBody>
      </p:sp>
      <p:sp>
        <p:nvSpPr>
          <p:cNvPr id="5" name="Rectangle 4"/>
          <p:cNvSpPr/>
          <p:nvPr/>
        </p:nvSpPr>
        <p:spPr bwMode="auto">
          <a:xfrm>
            <a:off x="9406021" y="1387782"/>
            <a:ext cx="2482352" cy="242837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186521" bIns="93260" numCol="1" spcCol="0" rtlCol="0" fromWordArt="0" anchor="ctr" anchorCtr="0" forceAA="0" compatLnSpc="1">
            <a:prstTxWarp prst="textNoShape">
              <a:avLst/>
            </a:prstTxWarp>
            <a:noAutofit/>
          </a:bodyPr>
          <a:lstStyle/>
          <a:p>
            <a:pPr defTabSz="932597"/>
            <a:r>
              <a:rPr lang="en-US" sz="1632" dirty="0">
                <a:solidFill>
                  <a:srgbClr val="404040"/>
                </a:solidFill>
              </a:rPr>
              <a:t>Running on </a:t>
            </a:r>
            <a:br>
              <a:rPr lang="en-US" sz="1632" dirty="0">
                <a:solidFill>
                  <a:srgbClr val="404040"/>
                </a:solidFill>
              </a:rPr>
            </a:br>
            <a:r>
              <a:rPr lang="en-US" sz="1632" dirty="0">
                <a:solidFill>
                  <a:srgbClr val="404040"/>
                </a:solidFill>
              </a:rPr>
              <a:t>Microsoft Azure</a:t>
            </a:r>
          </a:p>
        </p:txBody>
      </p:sp>
      <p:sp>
        <p:nvSpPr>
          <p:cNvPr id="6" name="Rectangle 5"/>
          <p:cNvSpPr/>
          <p:nvPr/>
        </p:nvSpPr>
        <p:spPr bwMode="auto">
          <a:xfrm>
            <a:off x="6805733" y="3902522"/>
            <a:ext cx="2482352" cy="242837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186521" bIns="93260" numCol="1" spcCol="0" rtlCol="0" fromWordArt="0" anchor="ctr" anchorCtr="0" forceAA="0" compatLnSpc="1">
            <a:prstTxWarp prst="textNoShape">
              <a:avLst/>
            </a:prstTxWarp>
            <a:noAutofit/>
          </a:bodyPr>
          <a:lstStyle/>
          <a:p>
            <a:pPr defTabSz="932597"/>
            <a:r>
              <a:rPr lang="en-US" sz="1632" dirty="0" err="1">
                <a:solidFill>
                  <a:srgbClr val="404040"/>
                </a:solidFill>
              </a:rPr>
              <a:t>GSDK</a:t>
            </a:r>
            <a:r>
              <a:rPr lang="en-US" sz="1632" dirty="0">
                <a:solidFill>
                  <a:srgbClr val="404040"/>
                </a:solidFill>
              </a:rPr>
              <a:t> used to build cloud servers</a:t>
            </a:r>
          </a:p>
        </p:txBody>
      </p:sp>
      <p:sp>
        <p:nvSpPr>
          <p:cNvPr id="7" name="Rectangle 6"/>
          <p:cNvSpPr/>
          <p:nvPr/>
        </p:nvSpPr>
        <p:spPr bwMode="auto">
          <a:xfrm>
            <a:off x="9406021" y="3902522"/>
            <a:ext cx="2482352" cy="242837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186521" bIns="93260" numCol="1" spcCol="0" rtlCol="0" fromWordArt="0" anchor="ctr" anchorCtr="0" forceAA="0" compatLnSpc="1">
            <a:prstTxWarp prst="textNoShape">
              <a:avLst/>
            </a:prstTxWarp>
            <a:noAutofit/>
          </a:bodyPr>
          <a:lstStyle/>
          <a:p>
            <a:pPr defTabSz="932597"/>
            <a:r>
              <a:rPr lang="en-US" sz="1632" dirty="0">
                <a:solidFill>
                  <a:srgbClr val="404040"/>
                </a:solidFill>
              </a:rPr>
              <a:t>More of a preview </a:t>
            </a:r>
            <a:br>
              <a:rPr lang="en-US" sz="1632" dirty="0">
                <a:solidFill>
                  <a:srgbClr val="404040"/>
                </a:solidFill>
              </a:rPr>
            </a:br>
            <a:r>
              <a:rPr lang="en-US" sz="1632" dirty="0">
                <a:solidFill>
                  <a:srgbClr val="404040"/>
                </a:solidFill>
              </a:rPr>
              <a:t>at this point than actionable</a:t>
            </a:r>
          </a:p>
        </p:txBody>
      </p:sp>
      <p:sp>
        <p:nvSpPr>
          <p:cNvPr id="14" name="Rectangle 13"/>
          <p:cNvSpPr/>
          <p:nvPr/>
        </p:nvSpPr>
        <p:spPr bwMode="auto">
          <a:xfrm>
            <a:off x="881" y="1066990"/>
            <a:ext cx="555852" cy="54337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a:ext>
            </a:extLst>
          </a:blip>
          <a:srcRect l="15605" r="1444"/>
          <a:stretch/>
        </p:blipFill>
        <p:spPr>
          <a:xfrm>
            <a:off x="548138" y="1387781"/>
            <a:ext cx="6150531" cy="4943112"/>
          </a:xfrm>
          <a:prstGeom prst="rect">
            <a:avLst/>
          </a:prstGeom>
        </p:spPr>
      </p:pic>
    </p:spTree>
    <p:extLst>
      <p:ext uri="{BB962C8B-B14F-4D97-AF65-F5344CB8AC3E}">
        <p14:creationId xmlns:p14="http://schemas.microsoft.com/office/powerpoint/2010/main" val="136200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t="16904" r="18054" b="13937"/>
          <a:stretch/>
        </p:blipFill>
        <p:spPr>
          <a:xfrm>
            <a:off x="882" y="-1"/>
            <a:ext cx="12434711" cy="6994525"/>
          </a:xfrm>
          <a:prstGeom prst="rect">
            <a:avLst/>
          </a:prstGeom>
          <a:solidFill>
            <a:schemeClr val="accent1"/>
          </a:solidFill>
          <a:ln>
            <a:noFill/>
            <a:headEnd type="none" w="med" len="med"/>
            <a:tailEnd type="none" w="med" len="med"/>
          </a:ln>
          <a:effectLst/>
        </p:spPr>
      </p:pic>
      <p:sp>
        <p:nvSpPr>
          <p:cNvPr id="5" name="Rectangle 4"/>
          <p:cNvSpPr/>
          <p:nvPr/>
        </p:nvSpPr>
        <p:spPr bwMode="auto">
          <a:xfrm>
            <a:off x="4381009" y="3462702"/>
            <a:ext cx="3674457" cy="2671302"/>
          </a:xfrm>
          <a:prstGeom prst="rect">
            <a:avLst/>
          </a:prstGeom>
          <a:solidFill>
            <a:srgbClr val="107C10">
              <a:alpha val="85098"/>
            </a:srgb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146" tIns="93260" rIns="93146" bIns="46574" numCol="1" rtlCol="0" anchor="t" anchorCtr="0" compatLnSpc="1">
            <a:prstTxWarp prst="textNoShape">
              <a:avLst/>
            </a:prstTxWarp>
          </a:bodyPr>
          <a:lstStyle/>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We can fold the system into different shapes to meet the needs of the current apps and loads</a:t>
            </a: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Doesn’t require any code changes! (Mostly!)</a:t>
            </a:r>
          </a:p>
        </p:txBody>
      </p:sp>
      <p:sp>
        <p:nvSpPr>
          <p:cNvPr id="6" name="Rectangle 5"/>
          <p:cNvSpPr/>
          <p:nvPr/>
        </p:nvSpPr>
        <p:spPr>
          <a:xfrm>
            <a:off x="4381009" y="2701019"/>
            <a:ext cx="3674457" cy="774061"/>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Much like an origami square</a:t>
            </a:r>
          </a:p>
        </p:txBody>
      </p:sp>
      <p:sp>
        <p:nvSpPr>
          <p:cNvPr id="7" name="Rectangle 6"/>
          <p:cNvSpPr/>
          <p:nvPr/>
        </p:nvSpPr>
        <p:spPr bwMode="auto">
          <a:xfrm>
            <a:off x="528560" y="3462702"/>
            <a:ext cx="3674457" cy="2671302"/>
          </a:xfrm>
          <a:prstGeom prst="rect">
            <a:avLst/>
          </a:prstGeom>
          <a:solidFill>
            <a:srgbClr val="107C10">
              <a:alpha val="85098"/>
            </a:srgb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146" tIns="93260" rIns="93146" bIns="46574" numCol="1" rtlCol="0" anchor="t" anchorCtr="0" compatLnSpc="1">
            <a:prstTxWarp prst="textNoShape">
              <a:avLst/>
            </a:prstTxWarp>
          </a:bodyPr>
          <a:lstStyle/>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b="1" dirty="0" err="1">
                <a:solidFill>
                  <a:srgbClr val="FFFFFF"/>
                </a:solidFill>
                <a:ea typeface="Segoe UI" pitchFamily="34" charset="0"/>
                <a:cs typeface="Segoe UI" pitchFamily="34" charset="0"/>
              </a:rPr>
              <a:t>SharedOS</a:t>
            </a:r>
            <a:r>
              <a:rPr lang="en-US" sz="1632" dirty="0">
                <a:solidFill>
                  <a:srgbClr val="FFFFFF"/>
                </a:solidFill>
                <a:ea typeface="Segoe UI" pitchFamily="34" charset="0"/>
                <a:cs typeface="Segoe UI" pitchFamily="34" charset="0"/>
              </a:rPr>
              <a:t> and </a:t>
            </a:r>
            <a:r>
              <a:rPr lang="en-US" sz="1632" b="1" dirty="0">
                <a:solidFill>
                  <a:srgbClr val="FFFFFF"/>
                </a:solidFill>
                <a:ea typeface="Segoe UI" pitchFamily="34" charset="0"/>
                <a:cs typeface="Segoe UI" pitchFamily="34" charset="0"/>
              </a:rPr>
              <a:t>normal </a:t>
            </a:r>
            <a:r>
              <a:rPr lang="en-US" sz="1632" b="1" dirty="0" err="1">
                <a:solidFill>
                  <a:srgbClr val="FFFFFF"/>
                </a:solidFill>
                <a:ea typeface="Segoe UI" pitchFamily="34" charset="0"/>
                <a:cs typeface="Segoe UI" pitchFamily="34" charset="0"/>
              </a:rPr>
              <a:t>ExclusiveOS</a:t>
            </a:r>
            <a:endParaRPr lang="en-US" sz="1632" b="1" dirty="0">
              <a:solidFill>
                <a:srgbClr val="FFFFFF"/>
              </a:solidFill>
              <a:ea typeface="Segoe UI" pitchFamily="34" charset="0"/>
              <a:cs typeface="Segoe UI" pitchFamily="34" charset="0"/>
            </a:endParaRP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b="1" dirty="0" err="1">
                <a:solidFill>
                  <a:srgbClr val="FFFFFF"/>
                </a:solidFill>
                <a:ea typeface="Segoe UI" pitchFamily="34" charset="0"/>
                <a:cs typeface="Segoe UI" pitchFamily="34" charset="0"/>
              </a:rPr>
              <a:t>SharedOS</a:t>
            </a:r>
            <a:r>
              <a:rPr lang="en-US" sz="1632" dirty="0">
                <a:solidFill>
                  <a:srgbClr val="FFFFFF"/>
                </a:solidFill>
                <a:ea typeface="Segoe UI" pitchFamily="34" charset="0"/>
                <a:cs typeface="Segoe UI" pitchFamily="34" charset="0"/>
              </a:rPr>
              <a:t> and </a:t>
            </a:r>
            <a:r>
              <a:rPr lang="en-US" sz="1632" b="1" dirty="0">
                <a:solidFill>
                  <a:srgbClr val="FFFFFF"/>
                </a:solidFill>
                <a:ea typeface="Segoe UI" pitchFamily="34" charset="0"/>
                <a:cs typeface="Segoe UI" pitchFamily="34" charset="0"/>
              </a:rPr>
              <a:t>constrained </a:t>
            </a:r>
            <a:r>
              <a:rPr lang="en-US" sz="1632" b="1" dirty="0" err="1">
                <a:solidFill>
                  <a:srgbClr val="FFFFFF"/>
                </a:solidFill>
                <a:ea typeface="Segoe UI" pitchFamily="34" charset="0"/>
                <a:cs typeface="Segoe UI" pitchFamily="34" charset="0"/>
              </a:rPr>
              <a:t>ExclusiveOS</a:t>
            </a:r>
            <a:endParaRPr lang="en-US" sz="1632" b="1" dirty="0">
              <a:solidFill>
                <a:srgbClr val="FFFFFF"/>
              </a:solidFill>
              <a:ea typeface="Segoe UI" pitchFamily="34" charset="0"/>
              <a:cs typeface="Segoe UI" pitchFamily="34" charset="0"/>
            </a:endParaRP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b="1" dirty="0" err="1">
                <a:solidFill>
                  <a:srgbClr val="FFFFFF"/>
                </a:solidFill>
                <a:ea typeface="Segoe UI" pitchFamily="34" charset="0"/>
                <a:cs typeface="Segoe UI" pitchFamily="34" charset="0"/>
              </a:rPr>
              <a:t>SharedOS</a:t>
            </a:r>
            <a:r>
              <a:rPr lang="en-US" sz="1632" dirty="0">
                <a:solidFill>
                  <a:srgbClr val="FFFFFF"/>
                </a:solidFill>
                <a:ea typeface="Segoe UI" pitchFamily="34" charset="0"/>
                <a:cs typeface="Segoe UI" pitchFamily="34" charset="0"/>
              </a:rPr>
              <a:t> and </a:t>
            </a:r>
            <a:r>
              <a:rPr lang="en-US" sz="1632" b="1" dirty="0">
                <a:solidFill>
                  <a:srgbClr val="FFFFFF"/>
                </a:solidFill>
                <a:ea typeface="Segoe UI" pitchFamily="34" charset="0"/>
                <a:cs typeface="Segoe UI" pitchFamily="34" charset="0"/>
              </a:rPr>
              <a:t>suspended </a:t>
            </a:r>
            <a:r>
              <a:rPr lang="en-US" sz="1632" b="1" dirty="0" err="1">
                <a:solidFill>
                  <a:srgbClr val="FFFFFF"/>
                </a:solidFill>
                <a:ea typeface="Segoe UI" pitchFamily="34" charset="0"/>
                <a:cs typeface="Segoe UI" pitchFamily="34" charset="0"/>
              </a:rPr>
              <a:t>ExclusiveOS</a:t>
            </a:r>
            <a:endParaRPr lang="en-US" sz="1632" b="1" dirty="0">
              <a:solidFill>
                <a:srgbClr val="FFFFFF"/>
              </a:solidFill>
              <a:ea typeface="Segoe UI" pitchFamily="34" charset="0"/>
              <a:cs typeface="Segoe UI" pitchFamily="34" charset="0"/>
            </a:endParaRP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Just </a:t>
            </a:r>
            <a:r>
              <a:rPr lang="en-US" sz="1632" b="1" dirty="0" err="1">
                <a:solidFill>
                  <a:srgbClr val="FFFFFF"/>
                </a:solidFill>
                <a:ea typeface="Segoe UI" pitchFamily="34" charset="0"/>
                <a:cs typeface="Segoe UI" pitchFamily="34" charset="0"/>
              </a:rPr>
              <a:t>SharedOS</a:t>
            </a:r>
            <a:endParaRPr lang="en-US" sz="1632" b="1" dirty="0">
              <a:solidFill>
                <a:srgbClr val="FFFFFF"/>
              </a:solidFill>
              <a:ea typeface="Segoe UI" pitchFamily="34" charset="0"/>
              <a:cs typeface="Segoe UI" pitchFamily="34" charset="0"/>
            </a:endParaRP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b="1" dirty="0">
                <a:solidFill>
                  <a:srgbClr val="FFFFFF"/>
                </a:solidFill>
                <a:ea typeface="Segoe UI" pitchFamily="34" charset="0"/>
                <a:cs typeface="Segoe UI" pitchFamily="34" charset="0"/>
              </a:rPr>
              <a:t>Low power </a:t>
            </a:r>
            <a:r>
              <a:rPr lang="en-US" sz="1632" dirty="0">
                <a:solidFill>
                  <a:srgbClr val="FFFFFF"/>
                </a:solidFill>
                <a:ea typeface="Segoe UI" pitchFamily="34" charset="0"/>
                <a:cs typeface="Segoe UI" pitchFamily="34" charset="0"/>
              </a:rPr>
              <a:t>mode</a:t>
            </a:r>
          </a:p>
        </p:txBody>
      </p:sp>
      <p:sp>
        <p:nvSpPr>
          <p:cNvPr id="8" name="Rectangle 7"/>
          <p:cNvSpPr/>
          <p:nvPr/>
        </p:nvSpPr>
        <p:spPr>
          <a:xfrm>
            <a:off x="528560" y="2701019"/>
            <a:ext cx="3674457" cy="774061"/>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Different modes</a:t>
            </a:r>
          </a:p>
        </p:txBody>
      </p:sp>
      <p:sp>
        <p:nvSpPr>
          <p:cNvPr id="4" name="Title 3"/>
          <p:cNvSpPr>
            <a:spLocks noGrp="1"/>
          </p:cNvSpPr>
          <p:nvPr>
            <p:ph type="title"/>
          </p:nvPr>
        </p:nvSpPr>
        <p:spPr/>
        <p:txBody>
          <a:bodyPr/>
          <a:lstStyle/>
          <a:p>
            <a:r>
              <a:rPr lang="en-US" dirty="0" smtClean="0">
                <a:solidFill>
                  <a:schemeClr val="bg1">
                    <a:alpha val="99000"/>
                  </a:schemeClr>
                </a:solidFill>
              </a:rPr>
              <a:t>Process lifetime management</a:t>
            </a:r>
            <a:endParaRPr lang="en-US" dirty="0">
              <a:solidFill>
                <a:schemeClr val="bg1">
                  <a:alpha val="99000"/>
                </a:schemeClr>
              </a:solidFill>
            </a:endParaRPr>
          </a:p>
        </p:txBody>
      </p:sp>
    </p:spTree>
    <p:extLst>
      <p:ext uri="{BB962C8B-B14F-4D97-AF65-F5344CB8AC3E}">
        <p14:creationId xmlns:p14="http://schemas.microsoft.com/office/powerpoint/2010/main" val="1166027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a:ext>
            </a:extLst>
          </a:blip>
          <a:srcRect l="5424" t="8929" b="11791"/>
          <a:stretch/>
        </p:blipFill>
        <p:spPr>
          <a:xfrm flipH="1">
            <a:off x="882" y="0"/>
            <a:ext cx="12434711" cy="6968619"/>
          </a:xfrm>
          <a:prstGeom prst="rect">
            <a:avLst/>
          </a:prstGeom>
        </p:spPr>
      </p:pic>
      <p:sp>
        <p:nvSpPr>
          <p:cNvPr id="10" name="Rectangle 9"/>
          <p:cNvSpPr/>
          <p:nvPr/>
        </p:nvSpPr>
        <p:spPr bwMode="auto">
          <a:xfrm>
            <a:off x="882" y="-1"/>
            <a:ext cx="12434711" cy="1810348"/>
          </a:xfrm>
          <a:prstGeom prst="rect">
            <a:avLst/>
          </a:prstGeom>
          <a:gradFill>
            <a:gsLst>
              <a:gs pos="0">
                <a:schemeClr val="bg1">
                  <a:alpha val="62000"/>
                </a:schemeClr>
              </a:gs>
              <a:gs pos="10000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882" y="-1"/>
            <a:ext cx="12434711" cy="1810348"/>
          </a:xfrm>
          <a:prstGeom prst="rect">
            <a:avLst/>
          </a:prstGeom>
          <a:gradFill>
            <a:gsLst>
              <a:gs pos="0">
                <a:schemeClr val="bg1">
                  <a:alpha val="62000"/>
                </a:schemeClr>
              </a:gs>
              <a:gs pos="100000">
                <a:schemeClr val="bg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Process lifetime management: ERA states</a:t>
            </a:r>
            <a:endParaRPr lang="en-US" dirty="0"/>
          </a:p>
        </p:txBody>
      </p:sp>
      <p:sp>
        <p:nvSpPr>
          <p:cNvPr id="4" name="Rectangle 3"/>
          <p:cNvSpPr/>
          <p:nvPr/>
        </p:nvSpPr>
        <p:spPr bwMode="auto">
          <a:xfrm>
            <a:off x="4381009" y="3470443"/>
            <a:ext cx="3674457" cy="2675672"/>
          </a:xfrm>
          <a:prstGeom prst="rect">
            <a:avLst/>
          </a:prstGeom>
          <a:solidFill>
            <a:srgbClr val="107C10">
              <a:alpha val="85098"/>
            </a:srgb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146" tIns="93260" rIns="93146" bIns="46574" numCol="1" rtlCol="0" anchor="t" anchorCtr="0" compatLnSpc="1">
            <a:prstTxWarp prst="textNoShape">
              <a:avLst/>
            </a:prstTxWarp>
          </a:bodyPr>
          <a:lstStyle/>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1 second from time event fires </a:t>
            </a:r>
            <a:br>
              <a:rPr lang="en-US" sz="1632" dirty="0">
                <a:solidFill>
                  <a:srgbClr val="FFFFFF"/>
                </a:solidFill>
                <a:ea typeface="Segoe UI" pitchFamily="34" charset="0"/>
                <a:cs typeface="Segoe UI" pitchFamily="34" charset="0"/>
              </a:rPr>
            </a:br>
            <a:r>
              <a:rPr lang="en-US" sz="1632" dirty="0">
                <a:solidFill>
                  <a:srgbClr val="FFFFFF"/>
                </a:solidFill>
                <a:ea typeface="Segoe UI" pitchFamily="34" charset="0"/>
                <a:cs typeface="Segoe UI" pitchFamily="34" charset="0"/>
              </a:rPr>
              <a:t>to suspend</a:t>
            </a: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Game may never wake up from Suspend! </a:t>
            </a:r>
            <a:r>
              <a:rPr lang="en-US" sz="1632" dirty="0">
                <a:solidFill>
                  <a:srgbClr val="FFFFFF"/>
                </a:solidFill>
                <a:ea typeface="Segoe UI" pitchFamily="34" charset="0"/>
                <a:cs typeface="Segoe UI" pitchFamily="34" charset="0"/>
                <a:sym typeface="Wingdings" panose="05000000000000000000" pitchFamily="2" charset="2"/>
              </a:rPr>
              <a:t></a:t>
            </a:r>
            <a:r>
              <a:rPr lang="en-US" sz="1632" dirty="0">
                <a:solidFill>
                  <a:srgbClr val="FFFFFF"/>
                </a:solidFill>
                <a:ea typeface="Segoe UI" pitchFamily="34" charset="0"/>
                <a:cs typeface="Segoe UI" pitchFamily="34" charset="0"/>
              </a:rPr>
              <a:t> Save State!</a:t>
            </a: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If it does wake up, you get </a:t>
            </a:r>
            <a:br>
              <a:rPr lang="en-US" sz="1632" dirty="0">
                <a:solidFill>
                  <a:srgbClr val="FFFFFF"/>
                </a:solidFill>
                <a:ea typeface="Segoe UI" pitchFamily="34" charset="0"/>
                <a:cs typeface="Segoe UI" pitchFamily="34" charset="0"/>
              </a:rPr>
            </a:br>
            <a:r>
              <a:rPr lang="en-US" sz="1632" dirty="0">
                <a:solidFill>
                  <a:srgbClr val="FFFFFF"/>
                </a:solidFill>
                <a:ea typeface="Segoe UI" pitchFamily="34" charset="0"/>
                <a:cs typeface="Segoe UI" pitchFamily="34" charset="0"/>
              </a:rPr>
              <a:t>a Resume event</a:t>
            </a:r>
          </a:p>
        </p:txBody>
      </p:sp>
      <p:sp>
        <p:nvSpPr>
          <p:cNvPr id="5" name="Rectangle 4"/>
          <p:cNvSpPr/>
          <p:nvPr/>
        </p:nvSpPr>
        <p:spPr>
          <a:xfrm>
            <a:off x="4381009" y="2708759"/>
            <a:ext cx="3674457" cy="774061"/>
          </a:xfrm>
          <a:prstGeom prst="rect">
            <a:avLst/>
          </a:prstGeom>
          <a:solidFill>
            <a:schemeClr val="tx2"/>
          </a:solidFill>
        </p:spPr>
        <p:txBody>
          <a:bodyPr wrap="square" lIns="251803" tIns="62162" rIns="124326" bIns="62162" anchor="ctr">
            <a:noAutofit/>
          </a:bodyPr>
          <a:lstStyle/>
          <a:p>
            <a:pPr defTabSz="931244" fontAlgn="base">
              <a:spcBef>
                <a:spcPct val="0"/>
              </a:spcBef>
              <a:spcAft>
                <a:spcPct val="0"/>
              </a:spcAft>
            </a:pPr>
            <a:r>
              <a:rPr lang="en-US" sz="2040" dirty="0">
                <a:solidFill>
                  <a:srgbClr val="FFFFFF"/>
                </a:solidFill>
                <a:latin typeface="Segoe UI Light"/>
              </a:rPr>
              <a:t>ERA suspend mode</a:t>
            </a:r>
          </a:p>
        </p:txBody>
      </p:sp>
      <p:sp>
        <p:nvSpPr>
          <p:cNvPr id="6" name="Rectangle 5"/>
          <p:cNvSpPr/>
          <p:nvPr/>
        </p:nvSpPr>
        <p:spPr bwMode="auto">
          <a:xfrm>
            <a:off x="528560" y="3470443"/>
            <a:ext cx="3674457" cy="2675672"/>
          </a:xfrm>
          <a:prstGeom prst="rect">
            <a:avLst/>
          </a:prstGeom>
          <a:solidFill>
            <a:srgbClr val="107C10">
              <a:alpha val="85098"/>
            </a:srgb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146" tIns="93260" rIns="93146" bIns="46574" numCol="1" rtlCol="0" anchor="t" anchorCtr="0" compatLnSpc="1">
            <a:prstTxWarp prst="textNoShape">
              <a:avLst/>
            </a:prstTxWarp>
          </a:bodyPr>
          <a:lstStyle/>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4 CPU cores </a:t>
            </a:r>
            <a:r>
              <a:rPr lang="en-US" sz="1632" dirty="0">
                <a:solidFill>
                  <a:srgbClr val="FFFFFF"/>
                </a:solidFill>
                <a:ea typeface="Segoe UI" pitchFamily="34" charset="0"/>
                <a:cs typeface="Segoe UI" pitchFamily="34" charset="0"/>
                <a:sym typeface="Wingdings" panose="05000000000000000000" pitchFamily="2" charset="2"/>
              </a:rPr>
              <a:t></a:t>
            </a:r>
            <a:r>
              <a:rPr lang="en-US" sz="1632" dirty="0">
                <a:solidFill>
                  <a:srgbClr val="FFFFFF"/>
                </a:solidFill>
                <a:ea typeface="Segoe UI" pitchFamily="34" charset="0"/>
                <a:cs typeface="Segoe UI" pitchFamily="34" charset="0"/>
              </a:rPr>
              <a:t> Cores 0-3</a:t>
            </a: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Cores 4 and 5 folded onto </a:t>
            </a:r>
            <a:br>
              <a:rPr lang="en-US" sz="1632" dirty="0">
                <a:solidFill>
                  <a:srgbClr val="FFFFFF"/>
                </a:solidFill>
                <a:ea typeface="Segoe UI" pitchFamily="34" charset="0"/>
                <a:cs typeface="Segoe UI" pitchFamily="34" charset="0"/>
              </a:rPr>
            </a:br>
            <a:r>
              <a:rPr lang="en-US" sz="1632" dirty="0">
                <a:solidFill>
                  <a:srgbClr val="FFFFFF"/>
                </a:solidFill>
                <a:ea typeface="Segoe UI" pitchFamily="34" charset="0"/>
                <a:cs typeface="Segoe UI" pitchFamily="34" charset="0"/>
              </a:rPr>
              <a:t>Cores 2 and 3 respectively</a:t>
            </a: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50% of </a:t>
            </a:r>
            <a:r>
              <a:rPr lang="en-US" sz="1632" dirty="0" err="1">
                <a:solidFill>
                  <a:srgbClr val="FFFFFF"/>
                </a:solidFill>
                <a:ea typeface="Segoe UI" pitchFamily="34" charset="0"/>
                <a:cs typeface="Segoe UI" pitchFamily="34" charset="0"/>
              </a:rPr>
              <a:t>GPU</a:t>
            </a:r>
            <a:endParaRPr lang="en-US" sz="1632" dirty="0">
              <a:solidFill>
                <a:srgbClr val="FFFFFF"/>
              </a:solidFill>
              <a:ea typeface="Segoe UI" pitchFamily="34" charset="0"/>
              <a:cs typeface="Segoe UI" pitchFamily="34" charset="0"/>
            </a:endParaRP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No Controller focus, </a:t>
            </a:r>
            <a:br>
              <a:rPr lang="en-US" sz="1632" dirty="0">
                <a:solidFill>
                  <a:srgbClr val="FFFFFF"/>
                </a:solidFill>
                <a:ea typeface="Segoe UI" pitchFamily="34" charset="0"/>
                <a:cs typeface="Segoe UI" pitchFamily="34" charset="0"/>
              </a:rPr>
            </a:br>
            <a:r>
              <a:rPr lang="en-US" sz="1632" dirty="0">
                <a:solidFill>
                  <a:srgbClr val="FFFFFF"/>
                </a:solidFill>
                <a:ea typeface="Segoe UI" pitchFamily="34" charset="0"/>
                <a:cs typeface="Segoe UI" pitchFamily="34" charset="0"/>
              </a:rPr>
              <a:t>100% of network</a:t>
            </a:r>
          </a:p>
          <a:p>
            <a:pPr marL="186519" indent="-186519" defTabSz="932290" fontAlgn="base">
              <a:lnSpc>
                <a:spcPct val="90000"/>
              </a:lnSpc>
              <a:spcBef>
                <a:spcPct val="0"/>
              </a:spcBef>
              <a:spcAft>
                <a:spcPts val="1224"/>
              </a:spcAft>
              <a:buClr>
                <a:srgbClr val="FFFFFF"/>
              </a:buClr>
              <a:buSzPct val="100000"/>
              <a:buFont typeface="Arial" pitchFamily="34" charset="0"/>
              <a:buChar char="•"/>
            </a:pPr>
            <a:r>
              <a:rPr lang="en-US" sz="1632" dirty="0">
                <a:solidFill>
                  <a:srgbClr val="FFFFFF"/>
                </a:solidFill>
                <a:ea typeface="Segoe UI" pitchFamily="34" charset="0"/>
                <a:cs typeface="Segoe UI" pitchFamily="34" charset="0"/>
              </a:rPr>
              <a:t>Game is Running in the BAT</a:t>
            </a:r>
          </a:p>
        </p:txBody>
      </p:sp>
      <p:sp>
        <p:nvSpPr>
          <p:cNvPr id="7" name="Rectangle 6"/>
          <p:cNvSpPr/>
          <p:nvPr/>
        </p:nvSpPr>
        <p:spPr>
          <a:xfrm>
            <a:off x="528560" y="2708759"/>
            <a:ext cx="3674457" cy="774061"/>
          </a:xfrm>
          <a:prstGeom prst="rect">
            <a:avLst/>
          </a:prstGeom>
          <a:solidFill>
            <a:schemeClr val="tx2"/>
          </a:solidFill>
        </p:spPr>
        <p:txBody>
          <a:bodyPr wrap="square" lIns="251803" tIns="62162" rIns="124326" bIns="62162" anchor="ctr">
            <a:noAutofit/>
          </a:bodyPr>
          <a:lstStyle/>
          <a:p>
            <a:pPr defTabSz="931244" fontAlgn="base">
              <a:spcBef>
                <a:spcPct val="0"/>
              </a:spcBef>
              <a:spcAft>
                <a:spcPct val="0"/>
              </a:spcAft>
            </a:pPr>
            <a:r>
              <a:rPr lang="en-US" sz="2040" dirty="0">
                <a:solidFill>
                  <a:srgbClr val="FFFFFF"/>
                </a:solidFill>
                <a:latin typeface="Segoe UI Light"/>
              </a:rPr>
              <a:t>ERA constrained mode</a:t>
            </a:r>
          </a:p>
        </p:txBody>
      </p:sp>
    </p:spTree>
    <p:extLst>
      <p:ext uri="{BB962C8B-B14F-4D97-AF65-F5344CB8AC3E}">
        <p14:creationId xmlns:p14="http://schemas.microsoft.com/office/powerpoint/2010/main" val="1147782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Connected storage</a:t>
            </a:r>
            <a:endParaRPr lang="en-US" dirty="0"/>
          </a:p>
        </p:txBody>
      </p:sp>
      <p:sp>
        <p:nvSpPr>
          <p:cNvPr id="4" name="Rectangle 3"/>
          <p:cNvSpPr/>
          <p:nvPr/>
        </p:nvSpPr>
        <p:spPr bwMode="auto">
          <a:xfrm>
            <a:off x="7347420" y="1558387"/>
            <a:ext cx="4540916" cy="494959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Freeform 79"/>
          <p:cNvSpPr>
            <a:spLocks noEditPoints="1"/>
          </p:cNvSpPr>
          <p:nvPr/>
        </p:nvSpPr>
        <p:spPr bwMode="black">
          <a:xfrm>
            <a:off x="8639979" y="2728911"/>
            <a:ext cx="1980697" cy="2677654"/>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97"/>
            <a:endParaRPr lang="en-US" sz="1632">
              <a:solidFill>
                <a:srgbClr val="404040"/>
              </a:solidFill>
            </a:endParaRPr>
          </a:p>
        </p:txBody>
      </p:sp>
      <p:sp>
        <p:nvSpPr>
          <p:cNvPr id="7" name="Rectangle 6"/>
          <p:cNvSpPr/>
          <p:nvPr/>
        </p:nvSpPr>
        <p:spPr bwMode="auto">
          <a:xfrm>
            <a:off x="528560" y="2320070"/>
            <a:ext cx="6597019" cy="1150477"/>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Microsoft guarantees it will get to the cloud</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You decide how player picks up experience on return</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Player gets to switch away to something else quickly with no loss</a:t>
            </a:r>
          </a:p>
        </p:txBody>
      </p:sp>
      <p:sp>
        <p:nvSpPr>
          <p:cNvPr id="8" name="Rectangle 7"/>
          <p:cNvSpPr/>
          <p:nvPr/>
        </p:nvSpPr>
        <p:spPr>
          <a:xfrm>
            <a:off x="528560" y="1558386"/>
            <a:ext cx="6597019" cy="774061"/>
          </a:xfrm>
          <a:prstGeom prst="rect">
            <a:avLst/>
          </a:prstGeom>
          <a:solidFill>
            <a:schemeClr val="tx2"/>
          </a:solidFill>
        </p:spPr>
        <p:txBody>
          <a:bodyPr wrap="square" lIns="279781" tIns="62162" rIns="124326" bIns="62162" anchor="ctr">
            <a:noAutofit/>
          </a:bodyPr>
          <a:lstStyle/>
          <a:p>
            <a:pPr algn="ctr" defTabSz="931244" fontAlgn="base">
              <a:spcBef>
                <a:spcPct val="0"/>
              </a:spcBef>
              <a:spcAft>
                <a:spcPct val="0"/>
              </a:spcAft>
            </a:pPr>
            <a:r>
              <a:rPr lang="en-US" sz="2040" dirty="0">
                <a:solidFill>
                  <a:srgbClr val="FFFFFF"/>
                </a:solidFill>
                <a:latin typeface="Segoe UI Light"/>
              </a:rPr>
              <a:t>Dedicated block of memory (16 MB)</a:t>
            </a:r>
          </a:p>
        </p:txBody>
      </p:sp>
      <p:sp>
        <p:nvSpPr>
          <p:cNvPr id="9" name="Rectangle 8"/>
          <p:cNvSpPr/>
          <p:nvPr/>
        </p:nvSpPr>
        <p:spPr bwMode="auto">
          <a:xfrm>
            <a:off x="528560" y="4442390"/>
            <a:ext cx="6597019" cy="2065594"/>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One (1) second to make sure game has what it needs </a:t>
            </a:r>
            <a:br>
              <a:rPr lang="en-US" sz="1632" dirty="0">
                <a:solidFill>
                  <a:srgbClr val="404040"/>
                </a:solidFill>
                <a:ea typeface="Segoe UI" pitchFamily="34" charset="0"/>
                <a:cs typeface="Segoe UI" pitchFamily="34" charset="0"/>
              </a:rPr>
            </a:br>
            <a:r>
              <a:rPr lang="en-US" sz="1632" dirty="0">
                <a:solidFill>
                  <a:srgbClr val="404040"/>
                </a:solidFill>
                <a:ea typeface="Segoe UI" pitchFamily="34" charset="0"/>
                <a:cs typeface="Segoe UI" pitchFamily="34" charset="0"/>
              </a:rPr>
              <a:t>to recover in 16 MB</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Probably means just streaming the current object model </a:t>
            </a:r>
            <a:br>
              <a:rPr lang="en-US" sz="1632" dirty="0">
                <a:solidFill>
                  <a:srgbClr val="404040"/>
                </a:solidFill>
                <a:ea typeface="Segoe UI" pitchFamily="34" charset="0"/>
                <a:cs typeface="Segoe UI" pitchFamily="34" charset="0"/>
              </a:rPr>
            </a:br>
            <a:r>
              <a:rPr lang="en-US" sz="1632" dirty="0">
                <a:solidFill>
                  <a:srgbClr val="404040"/>
                </a:solidFill>
                <a:ea typeface="Segoe UI" pitchFamily="34" charset="0"/>
                <a:cs typeface="Segoe UI" pitchFamily="34" charset="0"/>
              </a:rPr>
              <a:t>in RAM won’t work</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Probably not what the designers will intend for returning </a:t>
            </a:r>
            <a:br>
              <a:rPr lang="en-US" sz="1632" dirty="0">
                <a:solidFill>
                  <a:srgbClr val="404040"/>
                </a:solidFill>
                <a:ea typeface="Segoe UI" pitchFamily="34" charset="0"/>
                <a:cs typeface="Segoe UI" pitchFamily="34" charset="0"/>
              </a:rPr>
            </a:br>
            <a:r>
              <a:rPr lang="en-US" sz="1632" dirty="0">
                <a:solidFill>
                  <a:srgbClr val="404040"/>
                </a:solidFill>
                <a:ea typeface="Segoe UI" pitchFamily="34" charset="0"/>
                <a:cs typeface="Segoe UI" pitchFamily="34" charset="0"/>
              </a:rPr>
              <a:t>from the switch</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Probably won’t fit in 16 MB</a:t>
            </a:r>
          </a:p>
        </p:txBody>
      </p:sp>
      <p:sp>
        <p:nvSpPr>
          <p:cNvPr id="10" name="Rectangle 9"/>
          <p:cNvSpPr/>
          <p:nvPr/>
        </p:nvSpPr>
        <p:spPr>
          <a:xfrm>
            <a:off x="528560" y="3680708"/>
            <a:ext cx="6597019" cy="774061"/>
          </a:xfrm>
          <a:prstGeom prst="rect">
            <a:avLst/>
          </a:prstGeom>
          <a:solidFill>
            <a:schemeClr val="tx2"/>
          </a:solidFill>
        </p:spPr>
        <p:txBody>
          <a:bodyPr wrap="square" lIns="279781" tIns="62162" rIns="124326" bIns="62162" anchor="ctr">
            <a:noAutofit/>
          </a:bodyPr>
          <a:lstStyle/>
          <a:p>
            <a:pPr algn="ctr" defTabSz="931244" fontAlgn="base">
              <a:spcBef>
                <a:spcPct val="0"/>
              </a:spcBef>
              <a:spcAft>
                <a:spcPct val="0"/>
              </a:spcAft>
            </a:pPr>
            <a:r>
              <a:rPr lang="en-US" sz="2040" dirty="0">
                <a:solidFill>
                  <a:srgbClr val="FFFFFF"/>
                </a:solidFill>
                <a:latin typeface="Segoe UI Light"/>
              </a:rPr>
              <a:t>Game gets notification of impending switch</a:t>
            </a:r>
          </a:p>
        </p:txBody>
      </p:sp>
    </p:spTree>
    <p:extLst>
      <p:ext uri="{BB962C8B-B14F-4D97-AF65-F5344CB8AC3E}">
        <p14:creationId xmlns:p14="http://schemas.microsoft.com/office/powerpoint/2010/main" val="3135869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Streaming install</a:t>
            </a:r>
            <a:endParaRPr lang="en-US" dirty="0"/>
          </a:p>
        </p:txBody>
      </p:sp>
      <p:sp>
        <p:nvSpPr>
          <p:cNvPr id="7" name="Rectangle 6"/>
          <p:cNvSpPr/>
          <p:nvPr/>
        </p:nvSpPr>
        <p:spPr>
          <a:xfrm>
            <a:off x="9333619" y="4035683"/>
            <a:ext cx="2471098" cy="2492236"/>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ODD delivery == cloud delivery</a:t>
            </a:r>
          </a:p>
        </p:txBody>
      </p:sp>
      <p:sp>
        <p:nvSpPr>
          <p:cNvPr id="8" name="Rectangle 7"/>
          <p:cNvSpPr/>
          <p:nvPr/>
        </p:nvSpPr>
        <p:spPr bwMode="auto">
          <a:xfrm>
            <a:off x="3963112" y="2745734"/>
            <a:ext cx="3812449" cy="1083941"/>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279781" tIns="93260" rIns="93146" bIns="46574"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Not just download and </a:t>
            </a:r>
            <a:br>
              <a:rPr lang="en-US" sz="1632" dirty="0">
                <a:solidFill>
                  <a:srgbClr val="404040"/>
                </a:solidFill>
                <a:ea typeface="Segoe UI" pitchFamily="34" charset="0"/>
                <a:cs typeface="Segoe UI" pitchFamily="34" charset="0"/>
              </a:rPr>
            </a:br>
            <a:r>
              <a:rPr lang="en-US" sz="1632" dirty="0">
                <a:solidFill>
                  <a:srgbClr val="404040"/>
                </a:solidFill>
                <a:ea typeface="Segoe UI" pitchFamily="34" charset="0"/>
                <a:cs typeface="Segoe UI" pitchFamily="34" charset="0"/>
              </a:rPr>
              <a:t>run whole thing!</a:t>
            </a:r>
          </a:p>
        </p:txBody>
      </p:sp>
      <p:sp>
        <p:nvSpPr>
          <p:cNvPr id="9" name="Rectangle 8"/>
          <p:cNvSpPr/>
          <p:nvPr/>
        </p:nvSpPr>
        <p:spPr>
          <a:xfrm>
            <a:off x="3963112" y="1590224"/>
            <a:ext cx="3812449" cy="1155509"/>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System designed to get </a:t>
            </a:r>
            <a:br>
              <a:rPr lang="en-US" sz="2040" dirty="0">
                <a:solidFill>
                  <a:srgbClr val="FFFFFF"/>
                </a:solidFill>
                <a:latin typeface="Segoe UI Light"/>
              </a:rPr>
            </a:br>
            <a:r>
              <a:rPr lang="en-US" sz="2040" dirty="0">
                <a:solidFill>
                  <a:srgbClr val="FFFFFF"/>
                </a:solidFill>
                <a:latin typeface="Segoe UI Light"/>
              </a:rPr>
              <a:t>game playable ASAP</a:t>
            </a:r>
          </a:p>
        </p:txBody>
      </p:sp>
      <p:sp>
        <p:nvSpPr>
          <p:cNvPr id="10" name="Rectangle 9"/>
          <p:cNvSpPr/>
          <p:nvPr/>
        </p:nvSpPr>
        <p:spPr>
          <a:xfrm>
            <a:off x="6651207" y="4035683"/>
            <a:ext cx="2471098" cy="2492236"/>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Enables the pre-download/launch day run scenario</a:t>
            </a:r>
          </a:p>
        </p:txBody>
      </p:sp>
      <p:sp>
        <p:nvSpPr>
          <p:cNvPr id="11" name="Rectangle 10"/>
          <p:cNvSpPr/>
          <p:nvPr/>
        </p:nvSpPr>
        <p:spPr bwMode="auto">
          <a:xfrm>
            <a:off x="7987341" y="2745734"/>
            <a:ext cx="3817376" cy="1083941"/>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279781" tIns="93260" rIns="93146" bIns="46574"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Steam, GameStop, etc.</a:t>
            </a:r>
          </a:p>
        </p:txBody>
      </p:sp>
      <p:sp>
        <p:nvSpPr>
          <p:cNvPr id="12" name="Rectangle 11"/>
          <p:cNvSpPr/>
          <p:nvPr/>
        </p:nvSpPr>
        <p:spPr>
          <a:xfrm>
            <a:off x="7987341" y="1590224"/>
            <a:ext cx="3817376" cy="1155509"/>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Industry is already </a:t>
            </a:r>
            <a:br>
              <a:rPr lang="en-US" sz="2040" dirty="0">
                <a:solidFill>
                  <a:srgbClr val="FFFFFF"/>
                </a:solidFill>
                <a:latin typeface="Segoe UI Light"/>
              </a:rPr>
            </a:br>
            <a:r>
              <a:rPr lang="en-US" sz="2040" dirty="0">
                <a:solidFill>
                  <a:srgbClr val="FFFFFF"/>
                </a:solidFill>
                <a:latin typeface="Segoe UI Light"/>
              </a:rPr>
              <a:t>moving this way</a:t>
            </a:r>
          </a:p>
        </p:txBody>
      </p:sp>
      <p:sp>
        <p:nvSpPr>
          <p:cNvPr id="13" name="Rectangle 12"/>
          <p:cNvSpPr/>
          <p:nvPr/>
        </p:nvSpPr>
        <p:spPr>
          <a:xfrm>
            <a:off x="3963113" y="4035683"/>
            <a:ext cx="2471098" cy="2492236"/>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Optical disks are still there and work like they did on previous gen!</a:t>
            </a:r>
          </a:p>
        </p:txBody>
      </p:sp>
      <p:grpSp>
        <p:nvGrpSpPr>
          <p:cNvPr id="18" name="Group 17"/>
          <p:cNvGrpSpPr/>
          <p:nvPr/>
        </p:nvGrpSpPr>
        <p:grpSpPr>
          <a:xfrm>
            <a:off x="467184" y="1596608"/>
            <a:ext cx="3260873" cy="4949597"/>
            <a:chOff x="539187" y="1173163"/>
            <a:chExt cx="3197225" cy="4852987"/>
          </a:xfrm>
        </p:grpSpPr>
        <p:sp>
          <p:nvSpPr>
            <p:cNvPr id="5" name="Rectangle 4"/>
            <p:cNvSpPr/>
            <p:nvPr/>
          </p:nvSpPr>
          <p:spPr bwMode="auto">
            <a:xfrm>
              <a:off x="539187" y="1173163"/>
              <a:ext cx="3197225" cy="485298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74"/>
            <p:cNvSpPr>
              <a:spLocks noEditPoints="1"/>
            </p:cNvSpPr>
            <p:nvPr/>
          </p:nvSpPr>
          <p:spPr bwMode="black">
            <a:xfrm>
              <a:off x="1073213" y="2727604"/>
              <a:ext cx="2093314" cy="1790606"/>
            </a:xfrm>
            <a:custGeom>
              <a:avLst/>
              <a:gdLst>
                <a:gd name="T0" fmla="*/ 2004 w 2444"/>
                <a:gd name="T1" fmla="*/ 326 h 2090"/>
                <a:gd name="T2" fmla="*/ 1774 w 2444"/>
                <a:gd name="T3" fmla="*/ 391 h 2090"/>
                <a:gd name="T4" fmla="*/ 1156 w 2444"/>
                <a:gd name="T5" fmla="*/ 0 h 2090"/>
                <a:gd name="T6" fmla="*/ 489 w 2444"/>
                <a:gd name="T7" fmla="*/ 535 h 2090"/>
                <a:gd name="T8" fmla="*/ 350 w 2444"/>
                <a:gd name="T9" fmla="*/ 506 h 2090"/>
                <a:gd name="T10" fmla="*/ 0 w 2444"/>
                <a:gd name="T11" fmla="*/ 856 h 2090"/>
                <a:gd name="T12" fmla="*/ 350 w 2444"/>
                <a:gd name="T13" fmla="*/ 1206 h 2090"/>
                <a:gd name="T14" fmla="*/ 2004 w 2444"/>
                <a:gd name="T15" fmla="*/ 1206 h 2090"/>
                <a:gd name="T16" fmla="*/ 2444 w 2444"/>
                <a:gd name="T17" fmla="*/ 766 h 2090"/>
                <a:gd name="T18" fmla="*/ 2004 w 2444"/>
                <a:gd name="T19" fmla="*/ 326 h 2090"/>
                <a:gd name="T20" fmla="*/ 1590 w 2444"/>
                <a:gd name="T21" fmla="*/ 1326 h 2090"/>
                <a:gd name="T22" fmla="*/ 1465 w 2444"/>
                <a:gd name="T23" fmla="*/ 1326 h 2090"/>
                <a:gd name="T24" fmla="*/ 1465 w 2444"/>
                <a:gd name="T25" fmla="*/ 1743 h 2090"/>
                <a:gd name="T26" fmla="*/ 1222 w 2444"/>
                <a:gd name="T27" fmla="*/ 1934 h 2090"/>
                <a:gd name="T28" fmla="*/ 980 w 2444"/>
                <a:gd name="T29" fmla="*/ 1743 h 2090"/>
                <a:gd name="T30" fmla="*/ 980 w 2444"/>
                <a:gd name="T31" fmla="*/ 1326 h 2090"/>
                <a:gd name="T32" fmla="*/ 854 w 2444"/>
                <a:gd name="T33" fmla="*/ 1326 h 2090"/>
                <a:gd name="T34" fmla="*/ 854 w 2444"/>
                <a:gd name="T35" fmla="*/ 1656 h 2090"/>
                <a:gd name="T36" fmla="*/ 666 w 2444"/>
                <a:gd name="T37" fmla="*/ 1656 h 2090"/>
                <a:gd name="T38" fmla="*/ 1222 w 2444"/>
                <a:gd name="T39" fmla="*/ 2090 h 2090"/>
                <a:gd name="T40" fmla="*/ 1779 w 2444"/>
                <a:gd name="T41" fmla="*/ 1656 h 2090"/>
                <a:gd name="T42" fmla="*/ 1590 w 2444"/>
                <a:gd name="T43" fmla="*/ 1656 h 2090"/>
                <a:gd name="T44" fmla="*/ 1590 w 2444"/>
                <a:gd name="T45" fmla="*/ 1326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97"/>
              <a:endParaRPr lang="en-US" sz="1632">
                <a:solidFill>
                  <a:srgbClr val="404040"/>
                </a:solidFill>
              </a:endParaRPr>
            </a:p>
          </p:txBody>
        </p:sp>
      </p:grpSp>
    </p:spTree>
    <p:extLst>
      <p:ext uri="{BB962C8B-B14F-4D97-AF65-F5344CB8AC3E}">
        <p14:creationId xmlns:p14="http://schemas.microsoft.com/office/powerpoint/2010/main" val="94650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anim calcmode="lin" valueType="num">
                                      <p:cBhvr>
                                        <p:cTn id="40" dur="500" fill="hold"/>
                                        <p:tgtEl>
                                          <p:spTgt spid="7"/>
                                        </p:tgtEl>
                                        <p:attrNameLst>
                                          <p:attrName>ppt_x</p:attrName>
                                        </p:attrNameLst>
                                      </p:cBhvr>
                                      <p:tavLst>
                                        <p:tav tm="0">
                                          <p:val>
                                            <p:strVal val="#ppt_x"/>
                                          </p:val>
                                        </p:tav>
                                        <p:tav tm="100000">
                                          <p:val>
                                            <p:strVal val="#ppt_x"/>
                                          </p:val>
                                        </p:tav>
                                      </p:tavLst>
                                    </p:anim>
                                    <p:anim calcmode="lin" valueType="num">
                                      <p:cBhvr>
                                        <p:cTn id="4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Frank Savage</a:t>
            </a:r>
            <a:br>
              <a:rPr lang="en-US" dirty="0" smtClean="0"/>
            </a:br>
            <a:r>
              <a:rPr lang="en-US" dirty="0" smtClean="0"/>
              <a:t>Partner Dev Lead</a:t>
            </a:r>
            <a:endParaRPr lang="en-US" dirty="0"/>
          </a:p>
        </p:txBody>
      </p:sp>
      <p:sp>
        <p:nvSpPr>
          <p:cNvPr id="6" name="Title 5"/>
          <p:cNvSpPr>
            <a:spLocks noGrp="1"/>
          </p:cNvSpPr>
          <p:nvPr>
            <p:ph type="title"/>
          </p:nvPr>
        </p:nvSpPr>
        <p:spPr/>
        <p:txBody>
          <a:bodyPr/>
          <a:lstStyle/>
          <a:p>
            <a:r>
              <a:rPr lang="en-US" dirty="0" smtClean="0"/>
              <a:t>Understanding the Xbox One game platform built on Windows</a:t>
            </a:r>
            <a:endParaRPr lang="en-US" dirty="0"/>
          </a:p>
        </p:txBody>
      </p:sp>
      <p:sp>
        <p:nvSpPr>
          <p:cNvPr id="7" name="Text Placeholder 6"/>
          <p:cNvSpPr>
            <a:spLocks noGrp="1"/>
          </p:cNvSpPr>
          <p:nvPr>
            <p:ph type="body" sz="quarter" idx="13"/>
          </p:nvPr>
        </p:nvSpPr>
        <p:spPr/>
        <p:txBody>
          <a:bodyPr/>
          <a:lstStyle/>
          <a:p>
            <a:r>
              <a:rPr lang="en-US" dirty="0" smtClean="0"/>
              <a:t>2-651</a:t>
            </a:r>
            <a:endParaRPr lang="en-US" dirty="0"/>
          </a:p>
        </p:txBody>
      </p:sp>
    </p:spTree>
    <p:extLst>
      <p:ext uri="{BB962C8B-B14F-4D97-AF65-F5344CB8AC3E}">
        <p14:creationId xmlns:p14="http://schemas.microsoft.com/office/powerpoint/2010/main" val="3909027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Streaming install</a:t>
            </a:r>
            <a:endParaRPr lang="en-US" dirty="0"/>
          </a:p>
        </p:txBody>
      </p:sp>
      <p:grpSp>
        <p:nvGrpSpPr>
          <p:cNvPr id="4" name="Group 3"/>
          <p:cNvGrpSpPr/>
          <p:nvPr/>
        </p:nvGrpSpPr>
        <p:grpSpPr>
          <a:xfrm>
            <a:off x="9241380" y="1429669"/>
            <a:ext cx="2564659" cy="4949597"/>
            <a:chOff x="843987" y="1173163"/>
            <a:chExt cx="2514600" cy="4852987"/>
          </a:xfrm>
        </p:grpSpPr>
        <p:sp>
          <p:nvSpPr>
            <p:cNvPr id="5" name="Rectangle 4"/>
            <p:cNvSpPr/>
            <p:nvPr/>
          </p:nvSpPr>
          <p:spPr bwMode="auto">
            <a:xfrm>
              <a:off x="843987" y="1173163"/>
              <a:ext cx="2514600" cy="485298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Freeform 74"/>
            <p:cNvSpPr>
              <a:spLocks noEditPoints="1"/>
            </p:cNvSpPr>
            <p:nvPr/>
          </p:nvSpPr>
          <p:spPr bwMode="black">
            <a:xfrm>
              <a:off x="1073213" y="2727604"/>
              <a:ext cx="2093314" cy="1790606"/>
            </a:xfrm>
            <a:custGeom>
              <a:avLst/>
              <a:gdLst>
                <a:gd name="T0" fmla="*/ 2004 w 2444"/>
                <a:gd name="T1" fmla="*/ 326 h 2090"/>
                <a:gd name="T2" fmla="*/ 1774 w 2444"/>
                <a:gd name="T3" fmla="*/ 391 h 2090"/>
                <a:gd name="T4" fmla="*/ 1156 w 2444"/>
                <a:gd name="T5" fmla="*/ 0 h 2090"/>
                <a:gd name="T6" fmla="*/ 489 w 2444"/>
                <a:gd name="T7" fmla="*/ 535 h 2090"/>
                <a:gd name="T8" fmla="*/ 350 w 2444"/>
                <a:gd name="T9" fmla="*/ 506 h 2090"/>
                <a:gd name="T10" fmla="*/ 0 w 2444"/>
                <a:gd name="T11" fmla="*/ 856 h 2090"/>
                <a:gd name="T12" fmla="*/ 350 w 2444"/>
                <a:gd name="T13" fmla="*/ 1206 h 2090"/>
                <a:gd name="T14" fmla="*/ 2004 w 2444"/>
                <a:gd name="T15" fmla="*/ 1206 h 2090"/>
                <a:gd name="T16" fmla="*/ 2444 w 2444"/>
                <a:gd name="T17" fmla="*/ 766 h 2090"/>
                <a:gd name="T18" fmla="*/ 2004 w 2444"/>
                <a:gd name="T19" fmla="*/ 326 h 2090"/>
                <a:gd name="T20" fmla="*/ 1590 w 2444"/>
                <a:gd name="T21" fmla="*/ 1326 h 2090"/>
                <a:gd name="T22" fmla="*/ 1465 w 2444"/>
                <a:gd name="T23" fmla="*/ 1326 h 2090"/>
                <a:gd name="T24" fmla="*/ 1465 w 2444"/>
                <a:gd name="T25" fmla="*/ 1743 h 2090"/>
                <a:gd name="T26" fmla="*/ 1222 w 2444"/>
                <a:gd name="T27" fmla="*/ 1934 h 2090"/>
                <a:gd name="T28" fmla="*/ 980 w 2444"/>
                <a:gd name="T29" fmla="*/ 1743 h 2090"/>
                <a:gd name="T30" fmla="*/ 980 w 2444"/>
                <a:gd name="T31" fmla="*/ 1326 h 2090"/>
                <a:gd name="T32" fmla="*/ 854 w 2444"/>
                <a:gd name="T33" fmla="*/ 1326 h 2090"/>
                <a:gd name="T34" fmla="*/ 854 w 2444"/>
                <a:gd name="T35" fmla="*/ 1656 h 2090"/>
                <a:gd name="T36" fmla="*/ 666 w 2444"/>
                <a:gd name="T37" fmla="*/ 1656 h 2090"/>
                <a:gd name="T38" fmla="*/ 1222 w 2444"/>
                <a:gd name="T39" fmla="*/ 2090 h 2090"/>
                <a:gd name="T40" fmla="*/ 1779 w 2444"/>
                <a:gd name="T41" fmla="*/ 1656 h 2090"/>
                <a:gd name="T42" fmla="*/ 1590 w 2444"/>
                <a:gd name="T43" fmla="*/ 1656 h 2090"/>
                <a:gd name="T44" fmla="*/ 1590 w 2444"/>
                <a:gd name="T45" fmla="*/ 1326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97"/>
              <a:endParaRPr lang="en-US" sz="1632">
                <a:solidFill>
                  <a:srgbClr val="404040"/>
                </a:solidFill>
              </a:endParaRPr>
            </a:p>
          </p:txBody>
        </p:sp>
      </p:grpSp>
      <p:sp>
        <p:nvSpPr>
          <p:cNvPr id="7" name="Rectangle 6"/>
          <p:cNvSpPr/>
          <p:nvPr/>
        </p:nvSpPr>
        <p:spPr bwMode="auto">
          <a:xfrm>
            <a:off x="3229755" y="2354368"/>
            <a:ext cx="5805915" cy="504395"/>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Has to be installed first just like from cloud</a:t>
            </a:r>
          </a:p>
        </p:txBody>
      </p:sp>
      <p:sp>
        <p:nvSpPr>
          <p:cNvPr id="8" name="Rectangle 7"/>
          <p:cNvSpPr/>
          <p:nvPr/>
        </p:nvSpPr>
        <p:spPr>
          <a:xfrm>
            <a:off x="3229755" y="1423285"/>
            <a:ext cx="5805915" cy="931082"/>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Can’t just stream/run title from the ODD </a:t>
            </a:r>
            <a:br>
              <a:rPr lang="en-US" sz="2040" dirty="0">
                <a:solidFill>
                  <a:srgbClr val="FFFFFF"/>
                </a:solidFill>
                <a:latin typeface="Segoe UI Light"/>
              </a:rPr>
            </a:br>
            <a:r>
              <a:rPr lang="en-US" sz="2040" dirty="0">
                <a:solidFill>
                  <a:srgbClr val="FFFFFF"/>
                </a:solidFill>
                <a:latin typeface="Segoe UI Light"/>
              </a:rPr>
              <a:t>like you do today</a:t>
            </a:r>
          </a:p>
        </p:txBody>
      </p:sp>
      <p:sp>
        <p:nvSpPr>
          <p:cNvPr id="9" name="Rectangle 8"/>
          <p:cNvSpPr/>
          <p:nvPr/>
        </p:nvSpPr>
        <p:spPr>
          <a:xfrm>
            <a:off x="467183" y="1423284"/>
            <a:ext cx="2564659" cy="4955981"/>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This is a hard problem to solve!</a:t>
            </a:r>
          </a:p>
        </p:txBody>
      </p:sp>
      <p:sp>
        <p:nvSpPr>
          <p:cNvPr id="10" name="Rectangle 9"/>
          <p:cNvSpPr/>
          <p:nvPr/>
        </p:nvSpPr>
        <p:spPr bwMode="auto">
          <a:xfrm>
            <a:off x="3229755" y="3971189"/>
            <a:ext cx="5805915" cy="751259"/>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Remove redundancies in assets</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Understand what different parts of title have in common</a:t>
            </a:r>
          </a:p>
        </p:txBody>
      </p:sp>
      <p:sp>
        <p:nvSpPr>
          <p:cNvPr id="11" name="Rectangle 10"/>
          <p:cNvSpPr/>
          <p:nvPr/>
        </p:nvSpPr>
        <p:spPr>
          <a:xfrm>
            <a:off x="3229755" y="3040107"/>
            <a:ext cx="5805915" cy="931082"/>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Deep understanding of title asset utilization </a:t>
            </a:r>
            <a:br>
              <a:rPr lang="en-US" sz="2040" dirty="0">
                <a:solidFill>
                  <a:srgbClr val="FFFFFF"/>
                </a:solidFill>
                <a:latin typeface="Segoe UI Light"/>
              </a:rPr>
            </a:br>
            <a:r>
              <a:rPr lang="en-US" sz="2040" dirty="0">
                <a:solidFill>
                  <a:srgbClr val="FFFFFF"/>
                </a:solidFill>
                <a:latin typeface="Segoe UI Light"/>
              </a:rPr>
              <a:t>at any given moment essential</a:t>
            </a:r>
          </a:p>
        </p:txBody>
      </p:sp>
      <p:sp>
        <p:nvSpPr>
          <p:cNvPr id="12" name="Rectangle 11"/>
          <p:cNvSpPr/>
          <p:nvPr/>
        </p:nvSpPr>
        <p:spPr bwMode="auto">
          <a:xfrm>
            <a:off x="3229755" y="5863822"/>
            <a:ext cx="5805915" cy="504395"/>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And start might have a bunch of different meanings</a:t>
            </a:r>
          </a:p>
        </p:txBody>
      </p:sp>
      <p:sp>
        <p:nvSpPr>
          <p:cNvPr id="13" name="Rectangle 12"/>
          <p:cNvSpPr/>
          <p:nvPr/>
        </p:nvSpPr>
        <p:spPr>
          <a:xfrm>
            <a:off x="3229755" y="4932739"/>
            <a:ext cx="5805915" cy="931082"/>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Assets must be broken into chunks to allow </a:t>
            </a:r>
            <a:br>
              <a:rPr lang="en-US" sz="2040" dirty="0">
                <a:solidFill>
                  <a:srgbClr val="FFFFFF"/>
                </a:solidFill>
                <a:latin typeface="Segoe UI Light"/>
              </a:rPr>
            </a:br>
            <a:r>
              <a:rPr lang="en-US" sz="2040" dirty="0">
                <a:solidFill>
                  <a:srgbClr val="FFFFFF"/>
                </a:solidFill>
                <a:latin typeface="Segoe UI Light"/>
              </a:rPr>
              <a:t>fast installation of bits needed at start</a:t>
            </a:r>
          </a:p>
        </p:txBody>
      </p:sp>
    </p:spTree>
    <p:extLst>
      <p:ext uri="{BB962C8B-B14F-4D97-AF65-F5344CB8AC3E}">
        <p14:creationId xmlns:p14="http://schemas.microsoft.com/office/powerpoint/2010/main" val="4101327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Streaming Install</a:t>
            </a:r>
            <a:endParaRPr lang="en-US" dirty="0"/>
          </a:p>
        </p:txBody>
      </p:sp>
      <p:sp>
        <p:nvSpPr>
          <p:cNvPr id="7" name="Rectangle 6"/>
          <p:cNvSpPr/>
          <p:nvPr/>
        </p:nvSpPr>
        <p:spPr bwMode="auto">
          <a:xfrm>
            <a:off x="3940258" y="2167979"/>
            <a:ext cx="7864459" cy="521158"/>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Can be a very hard problem for open worlds, easier for others</a:t>
            </a:r>
          </a:p>
        </p:txBody>
      </p:sp>
      <p:sp>
        <p:nvSpPr>
          <p:cNvPr id="8" name="Rectangle 7"/>
          <p:cNvSpPr/>
          <p:nvPr/>
        </p:nvSpPr>
        <p:spPr>
          <a:xfrm>
            <a:off x="3940258" y="1524508"/>
            <a:ext cx="7864459" cy="652822"/>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Have to understand how the player will move through your game</a:t>
            </a:r>
          </a:p>
        </p:txBody>
      </p:sp>
      <p:sp>
        <p:nvSpPr>
          <p:cNvPr id="9" name="Rectangle 8"/>
          <p:cNvSpPr/>
          <p:nvPr/>
        </p:nvSpPr>
        <p:spPr bwMode="auto">
          <a:xfrm>
            <a:off x="3940258" y="3505548"/>
            <a:ext cx="7864459" cy="1395839"/>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Understand how you game is compartmentalized</a:t>
            </a:r>
          </a:p>
          <a:p>
            <a:pPr marL="351343" lvl="2" indent="-181338" defTabSz="932290" fontAlgn="base">
              <a:lnSpc>
                <a:spcPct val="90000"/>
              </a:lnSpc>
              <a:spcBef>
                <a:spcPct val="0"/>
              </a:spcBef>
              <a:spcAft>
                <a:spcPts val="612"/>
              </a:spcAft>
              <a:buClr>
                <a:srgbClr val="404040"/>
              </a:buClr>
              <a:buSzPct val="100000"/>
              <a:buFont typeface="Arial" pitchFamily="34" charset="0"/>
              <a:buChar char="•"/>
            </a:pPr>
            <a:r>
              <a:rPr lang="en-US" sz="1428" dirty="0">
                <a:solidFill>
                  <a:srgbClr val="404040"/>
                </a:solidFill>
                <a:ea typeface="Segoe UI" pitchFamily="34" charset="0"/>
                <a:cs typeface="Segoe UI" pitchFamily="34" charset="0"/>
              </a:rPr>
              <a:t>Even open world games generally have starter areas</a:t>
            </a:r>
          </a:p>
          <a:p>
            <a:pPr marL="351343" lvl="2" indent="-181338" defTabSz="932290" fontAlgn="base">
              <a:lnSpc>
                <a:spcPct val="90000"/>
              </a:lnSpc>
              <a:spcBef>
                <a:spcPct val="0"/>
              </a:spcBef>
              <a:spcAft>
                <a:spcPts val="612"/>
              </a:spcAft>
              <a:buClr>
                <a:srgbClr val="404040"/>
              </a:buClr>
              <a:buSzPct val="100000"/>
              <a:buFont typeface="Arial" pitchFamily="34" charset="0"/>
              <a:buChar char="•"/>
            </a:pPr>
            <a:r>
              <a:rPr lang="en-US" sz="1428" dirty="0">
                <a:solidFill>
                  <a:srgbClr val="404040"/>
                </a:solidFill>
                <a:ea typeface="Segoe UI" pitchFamily="34" charset="0"/>
                <a:cs typeface="Segoe UI" pitchFamily="34" charset="0"/>
              </a:rPr>
              <a:t>Unlocking multiplayer maps instead of just handing out all of them</a:t>
            </a:r>
          </a:p>
          <a:p>
            <a:pPr marL="351343" lvl="2" indent="-181338" defTabSz="932290" fontAlgn="base">
              <a:lnSpc>
                <a:spcPct val="90000"/>
              </a:lnSpc>
              <a:spcBef>
                <a:spcPct val="0"/>
              </a:spcBef>
              <a:spcAft>
                <a:spcPts val="612"/>
              </a:spcAft>
              <a:buClr>
                <a:srgbClr val="404040"/>
              </a:buClr>
              <a:buSzPct val="100000"/>
              <a:buFont typeface="Arial" pitchFamily="34" charset="0"/>
              <a:buChar char="•"/>
            </a:pPr>
            <a:r>
              <a:rPr lang="en-US" sz="1428" dirty="0">
                <a:solidFill>
                  <a:srgbClr val="404040"/>
                </a:solidFill>
                <a:ea typeface="Segoe UI" pitchFamily="34" charset="0"/>
                <a:cs typeface="Segoe UI" pitchFamily="34" charset="0"/>
              </a:rPr>
              <a:t>Player UGC assets staged</a:t>
            </a:r>
          </a:p>
        </p:txBody>
      </p:sp>
      <p:sp>
        <p:nvSpPr>
          <p:cNvPr id="10" name="Rectangle 9"/>
          <p:cNvSpPr/>
          <p:nvPr/>
        </p:nvSpPr>
        <p:spPr>
          <a:xfrm>
            <a:off x="3940258" y="2848755"/>
            <a:ext cx="7864459" cy="652822"/>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Game design considerations</a:t>
            </a:r>
          </a:p>
        </p:txBody>
      </p:sp>
      <p:sp>
        <p:nvSpPr>
          <p:cNvPr id="11" name="Rectangle 10"/>
          <p:cNvSpPr/>
          <p:nvPr/>
        </p:nvSpPr>
        <p:spPr bwMode="auto">
          <a:xfrm>
            <a:off x="3940258" y="5727326"/>
            <a:ext cx="7864459" cy="732973"/>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279781" tIns="93260" rIns="93146" bIns="46574"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Squeezing assets as tightly as possible</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Leave compressed on HD, use cores at load to decompress</a:t>
            </a:r>
          </a:p>
        </p:txBody>
      </p:sp>
      <p:sp>
        <p:nvSpPr>
          <p:cNvPr id="12" name="Rectangle 11"/>
          <p:cNvSpPr/>
          <p:nvPr/>
        </p:nvSpPr>
        <p:spPr>
          <a:xfrm>
            <a:off x="3940258" y="5083857"/>
            <a:ext cx="7864459" cy="652822"/>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Compression</a:t>
            </a:r>
          </a:p>
        </p:txBody>
      </p:sp>
      <p:grpSp>
        <p:nvGrpSpPr>
          <p:cNvPr id="13" name="Group 12"/>
          <p:cNvGrpSpPr/>
          <p:nvPr/>
        </p:nvGrpSpPr>
        <p:grpSpPr>
          <a:xfrm>
            <a:off x="467184" y="1530891"/>
            <a:ext cx="3260873" cy="4949597"/>
            <a:chOff x="539187" y="1173163"/>
            <a:chExt cx="3197225" cy="4852987"/>
          </a:xfrm>
        </p:grpSpPr>
        <p:sp>
          <p:nvSpPr>
            <p:cNvPr id="14" name="Rectangle 13"/>
            <p:cNvSpPr/>
            <p:nvPr/>
          </p:nvSpPr>
          <p:spPr bwMode="auto">
            <a:xfrm>
              <a:off x="539187" y="1173163"/>
              <a:ext cx="3197225" cy="485298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74"/>
            <p:cNvSpPr>
              <a:spLocks noEditPoints="1"/>
            </p:cNvSpPr>
            <p:nvPr/>
          </p:nvSpPr>
          <p:spPr bwMode="black">
            <a:xfrm>
              <a:off x="1073213" y="2727604"/>
              <a:ext cx="2093314" cy="1790606"/>
            </a:xfrm>
            <a:custGeom>
              <a:avLst/>
              <a:gdLst>
                <a:gd name="T0" fmla="*/ 2004 w 2444"/>
                <a:gd name="T1" fmla="*/ 326 h 2090"/>
                <a:gd name="T2" fmla="*/ 1774 w 2444"/>
                <a:gd name="T3" fmla="*/ 391 h 2090"/>
                <a:gd name="T4" fmla="*/ 1156 w 2444"/>
                <a:gd name="T5" fmla="*/ 0 h 2090"/>
                <a:gd name="T6" fmla="*/ 489 w 2444"/>
                <a:gd name="T7" fmla="*/ 535 h 2090"/>
                <a:gd name="T8" fmla="*/ 350 w 2444"/>
                <a:gd name="T9" fmla="*/ 506 h 2090"/>
                <a:gd name="T10" fmla="*/ 0 w 2444"/>
                <a:gd name="T11" fmla="*/ 856 h 2090"/>
                <a:gd name="T12" fmla="*/ 350 w 2444"/>
                <a:gd name="T13" fmla="*/ 1206 h 2090"/>
                <a:gd name="T14" fmla="*/ 2004 w 2444"/>
                <a:gd name="T15" fmla="*/ 1206 h 2090"/>
                <a:gd name="T16" fmla="*/ 2444 w 2444"/>
                <a:gd name="T17" fmla="*/ 766 h 2090"/>
                <a:gd name="T18" fmla="*/ 2004 w 2444"/>
                <a:gd name="T19" fmla="*/ 326 h 2090"/>
                <a:gd name="T20" fmla="*/ 1590 w 2444"/>
                <a:gd name="T21" fmla="*/ 1326 h 2090"/>
                <a:gd name="T22" fmla="*/ 1465 w 2444"/>
                <a:gd name="T23" fmla="*/ 1326 h 2090"/>
                <a:gd name="T24" fmla="*/ 1465 w 2444"/>
                <a:gd name="T25" fmla="*/ 1743 h 2090"/>
                <a:gd name="T26" fmla="*/ 1222 w 2444"/>
                <a:gd name="T27" fmla="*/ 1934 h 2090"/>
                <a:gd name="T28" fmla="*/ 980 w 2444"/>
                <a:gd name="T29" fmla="*/ 1743 h 2090"/>
                <a:gd name="T30" fmla="*/ 980 w 2444"/>
                <a:gd name="T31" fmla="*/ 1326 h 2090"/>
                <a:gd name="T32" fmla="*/ 854 w 2444"/>
                <a:gd name="T33" fmla="*/ 1326 h 2090"/>
                <a:gd name="T34" fmla="*/ 854 w 2444"/>
                <a:gd name="T35" fmla="*/ 1656 h 2090"/>
                <a:gd name="T36" fmla="*/ 666 w 2444"/>
                <a:gd name="T37" fmla="*/ 1656 h 2090"/>
                <a:gd name="T38" fmla="*/ 1222 w 2444"/>
                <a:gd name="T39" fmla="*/ 2090 h 2090"/>
                <a:gd name="T40" fmla="*/ 1779 w 2444"/>
                <a:gd name="T41" fmla="*/ 1656 h 2090"/>
                <a:gd name="T42" fmla="*/ 1590 w 2444"/>
                <a:gd name="T43" fmla="*/ 1656 h 2090"/>
                <a:gd name="T44" fmla="*/ 1590 w 2444"/>
                <a:gd name="T45" fmla="*/ 1326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pPr defTabSz="932597"/>
              <a:endParaRPr lang="en-US" sz="1632">
                <a:solidFill>
                  <a:srgbClr val="404040"/>
                </a:solidFill>
              </a:endParaRPr>
            </a:p>
          </p:txBody>
        </p:sp>
      </p:grpSp>
    </p:spTree>
    <p:extLst>
      <p:ext uri="{BB962C8B-B14F-4D97-AF65-F5344CB8AC3E}">
        <p14:creationId xmlns:p14="http://schemas.microsoft.com/office/powerpoint/2010/main" val="1895896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Kinect</a:t>
            </a:r>
            <a:endParaRPr lang="en-US" dirty="0"/>
          </a:p>
        </p:txBody>
      </p:sp>
      <p:sp>
        <p:nvSpPr>
          <p:cNvPr id="6" name="Rectangle 5"/>
          <p:cNvSpPr/>
          <p:nvPr/>
        </p:nvSpPr>
        <p:spPr bwMode="auto">
          <a:xfrm>
            <a:off x="548139" y="4184071"/>
            <a:ext cx="5543387" cy="1478532"/>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Gestures</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Body Motion</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Speech</a:t>
            </a:r>
          </a:p>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Pointing</a:t>
            </a:r>
          </a:p>
        </p:txBody>
      </p:sp>
      <p:sp>
        <p:nvSpPr>
          <p:cNvPr id="7" name="Rectangle 6"/>
          <p:cNvSpPr/>
          <p:nvPr/>
        </p:nvSpPr>
        <p:spPr>
          <a:xfrm>
            <a:off x="548139" y="3422388"/>
            <a:ext cx="5543387" cy="774061"/>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Think about how to integrate Kinect with title</a:t>
            </a:r>
          </a:p>
        </p:txBody>
      </p:sp>
      <p:sp>
        <p:nvSpPr>
          <p:cNvPr id="9" name="Rectangle 8"/>
          <p:cNvSpPr/>
          <p:nvPr/>
        </p:nvSpPr>
        <p:spPr bwMode="auto">
          <a:xfrm>
            <a:off x="548139" y="2538302"/>
            <a:ext cx="5543387" cy="694872"/>
          </a:xfrm>
          <a:prstGeom prst="rect">
            <a:avLst/>
          </a:prstGeom>
          <a:solidFill>
            <a:schemeClr val="accent4">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86521" tIns="149217" rIns="186521" bIns="149217" numCol="1" rtlCol="0" anchor="t" anchorCtr="0" compatLnSpc="1">
            <a:prstTxWarp prst="textNoShape">
              <a:avLst/>
            </a:prstTxWarp>
          </a:bodyPr>
          <a:lstStyle/>
          <a:p>
            <a:pPr marL="186519" indent="-186519" defTabSz="932290" fontAlgn="base">
              <a:lnSpc>
                <a:spcPct val="90000"/>
              </a:lnSpc>
              <a:spcBef>
                <a:spcPct val="0"/>
              </a:spcBef>
              <a:spcAft>
                <a:spcPts val="612"/>
              </a:spcAft>
              <a:buClr>
                <a:srgbClr val="404040"/>
              </a:buClr>
              <a:buSzPct val="100000"/>
              <a:buFont typeface="Arial" pitchFamily="34" charset="0"/>
              <a:buChar char="•"/>
            </a:pPr>
            <a:r>
              <a:rPr lang="en-US" sz="1632" dirty="0">
                <a:solidFill>
                  <a:srgbClr val="404040"/>
                </a:solidFill>
                <a:ea typeface="Segoe UI" pitchFamily="34" charset="0"/>
                <a:cs typeface="Segoe UI" pitchFamily="34" charset="0"/>
              </a:rPr>
              <a:t>No more Kinect title versus controller title</a:t>
            </a:r>
          </a:p>
        </p:txBody>
      </p:sp>
      <p:sp>
        <p:nvSpPr>
          <p:cNvPr id="10" name="Rectangle 9"/>
          <p:cNvSpPr/>
          <p:nvPr/>
        </p:nvSpPr>
        <p:spPr>
          <a:xfrm>
            <a:off x="548139" y="1776619"/>
            <a:ext cx="5543387" cy="774061"/>
          </a:xfrm>
          <a:prstGeom prst="rect">
            <a:avLst/>
          </a:prstGeom>
          <a:solidFill>
            <a:schemeClr val="tx2"/>
          </a:solidFill>
        </p:spPr>
        <p:txBody>
          <a:bodyPr wrap="square" lIns="279781" tIns="62162" rIns="124326" bIns="62162" anchor="ctr">
            <a:noAutofit/>
          </a:bodyPr>
          <a:lstStyle/>
          <a:p>
            <a:pPr defTabSz="931244" fontAlgn="base">
              <a:spcBef>
                <a:spcPct val="0"/>
              </a:spcBef>
              <a:spcAft>
                <a:spcPct val="0"/>
              </a:spcAft>
            </a:pPr>
            <a:r>
              <a:rPr lang="en-US" sz="2040" dirty="0">
                <a:solidFill>
                  <a:srgbClr val="FFFFFF"/>
                </a:solidFill>
                <a:latin typeface="Segoe UI Light"/>
              </a:rPr>
              <a:t>You can count on Kinect being there!</a:t>
            </a:r>
          </a:p>
        </p:txBody>
      </p:sp>
      <p:sp>
        <p:nvSpPr>
          <p:cNvPr id="11" name="Rectangle 10"/>
          <p:cNvSpPr/>
          <p:nvPr/>
        </p:nvSpPr>
        <p:spPr bwMode="auto">
          <a:xfrm>
            <a:off x="6346266" y="1776619"/>
            <a:ext cx="5542070" cy="390810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C:\Users\Kristen\Desktop\gac as of 04.20.13\Assets\images\00photos\photos 600px and under\Xbox_Sensor_RHS78_TransBG_RGB_2013_Kinect_6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945" y="2823535"/>
            <a:ext cx="5515684" cy="272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12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398" y="2931038"/>
            <a:ext cx="3896949" cy="3896949"/>
          </a:xfrm>
          <a:prstGeom prst="rect">
            <a:avLst/>
          </a:prstGeom>
        </p:spPr>
      </p:pic>
      <p:sp>
        <p:nvSpPr>
          <p:cNvPr id="18" name="Title 1"/>
          <p:cNvSpPr txBox="1">
            <a:spLocks/>
          </p:cNvSpPr>
          <p:nvPr/>
        </p:nvSpPr>
        <p:spPr>
          <a:xfrm>
            <a:off x="275482" y="295730"/>
            <a:ext cx="11887878" cy="917444"/>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999">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5481" y="1778726"/>
            <a:ext cx="11885514" cy="2175672"/>
          </a:xfrm>
          <a:prstGeom prst="rect">
            <a:avLst/>
          </a:prstGeom>
        </p:spPr>
        <p:txBody>
          <a:bodyPr lIns="182854" tIns="146283" rIns="182854" bIns="146283"/>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None/>
            </a:pPr>
            <a:r>
              <a:rPr lang="en-US" sz="3599" dirty="0">
                <a:gradFill>
                  <a:gsLst>
                    <a:gs pos="5435">
                      <a:srgbClr val="404040"/>
                    </a:gs>
                    <a:gs pos="100000">
                      <a:srgbClr val="404040"/>
                    </a:gs>
                  </a:gsLst>
                  <a:lin ang="5400000" scaled="0"/>
                </a:gradFill>
              </a:rPr>
              <a:t>Fill out an evaluation of this session </a:t>
            </a:r>
            <a:br>
              <a:rPr lang="en-US" sz="3599" dirty="0">
                <a:gradFill>
                  <a:gsLst>
                    <a:gs pos="5435">
                      <a:srgbClr val="404040"/>
                    </a:gs>
                    <a:gs pos="100000">
                      <a:srgbClr val="404040"/>
                    </a:gs>
                  </a:gsLst>
                  <a:lin ang="5400000" scaled="0"/>
                </a:gradFill>
              </a:rPr>
            </a:br>
            <a:r>
              <a:rPr lang="en-US" sz="3599" dirty="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None/>
            </a:pPr>
            <a:r>
              <a:rPr lang="en-US" sz="3599" dirty="0">
                <a:gradFill>
                  <a:gsLst>
                    <a:gs pos="5435">
                      <a:srgbClr val="404040"/>
                    </a:gs>
                    <a:gs pos="100000">
                      <a:srgbClr val="404040"/>
                    </a:gs>
                  </a:gsLst>
                  <a:lin ang="5400000" scaled="0"/>
                </a:gradFill>
                <a:latin typeface="Segoe UI"/>
              </a:rPr>
              <a:t>Scan the QR code </a:t>
            </a:r>
            <a:r>
              <a:rPr lang="en-US" sz="3599" dirty="0">
                <a:gradFill>
                  <a:gsLst>
                    <a:gs pos="5435">
                      <a:srgbClr val="404040"/>
                    </a:gs>
                    <a:gs pos="100000">
                      <a:srgbClr val="404040"/>
                    </a:gs>
                  </a:gsLst>
                  <a:lin ang="5400000" scaled="0"/>
                </a:gradFill>
              </a:rPr>
              <a:t>to evaluate </a:t>
            </a:r>
            <a:br>
              <a:rPr lang="en-US" sz="3599" dirty="0">
                <a:gradFill>
                  <a:gsLst>
                    <a:gs pos="5435">
                      <a:srgbClr val="404040"/>
                    </a:gs>
                    <a:gs pos="100000">
                      <a:srgbClr val="404040"/>
                    </a:gs>
                  </a:gsLst>
                  <a:lin ang="5400000" scaled="0"/>
                </a:gradFill>
              </a:rPr>
            </a:br>
            <a:r>
              <a:rPr lang="en-US" sz="3599" dirty="0">
                <a:gradFill>
                  <a:gsLst>
                    <a:gs pos="5435">
                      <a:srgbClr val="404040"/>
                    </a:gs>
                    <a:gs pos="100000">
                      <a:srgbClr val="404040"/>
                    </a:gs>
                  </a:gsLst>
                  <a:lin ang="5400000" scaled="0"/>
                </a:gradFill>
              </a:rPr>
              <a:t>this session on your mobile device. </a:t>
            </a:r>
          </a:p>
          <a:p>
            <a:pPr marL="0" indent="0">
              <a:spcBef>
                <a:spcPts val="1800"/>
              </a:spcBef>
              <a:buClr>
                <a:srgbClr val="404040"/>
              </a:buClr>
              <a:buNone/>
            </a:pPr>
            <a:r>
              <a:rPr lang="en-US" sz="3199" dirty="0">
                <a:gradFill>
                  <a:gsLst>
                    <a:gs pos="3261">
                      <a:srgbClr val="00188F"/>
                    </a:gs>
                    <a:gs pos="100000">
                      <a:srgbClr val="00188F"/>
                    </a:gs>
                  </a:gsLst>
                  <a:lin ang="5400000" scaled="0"/>
                </a:gradFill>
                <a:latin typeface="Segoe UI"/>
              </a:rPr>
              <a:t>You’ll also be entered into </a:t>
            </a:r>
            <a:br>
              <a:rPr lang="en-US" sz="3199" dirty="0">
                <a:gradFill>
                  <a:gsLst>
                    <a:gs pos="3261">
                      <a:srgbClr val="00188F"/>
                    </a:gs>
                    <a:gs pos="100000">
                      <a:srgbClr val="00188F"/>
                    </a:gs>
                  </a:gsLst>
                  <a:lin ang="5400000" scaled="0"/>
                </a:gradFill>
                <a:latin typeface="Segoe UI"/>
              </a:rPr>
            </a:br>
            <a:r>
              <a:rPr lang="en-US" sz="3199" dirty="0">
                <a:gradFill>
                  <a:gsLst>
                    <a:gs pos="3261">
                      <a:srgbClr val="00188F"/>
                    </a:gs>
                    <a:gs pos="100000">
                      <a:srgbClr val="00188F"/>
                    </a:gs>
                  </a:gsLst>
                  <a:lin ang="5400000" scaled="0"/>
                </a:gradFill>
                <a:latin typeface="Segoe UI"/>
              </a:rPr>
              <a:t>a daily prize drawing!</a:t>
            </a:r>
          </a:p>
        </p:txBody>
      </p:sp>
      <p:sp>
        <p:nvSpPr>
          <p:cNvPr id="25" name="Freeform 24"/>
          <p:cNvSpPr>
            <a:spLocks noChangeAspect="1" noEditPoints="1"/>
          </p:cNvSpPr>
          <p:nvPr/>
        </p:nvSpPr>
        <p:spPr bwMode="black">
          <a:xfrm>
            <a:off x="476375" y="6102900"/>
            <a:ext cx="1639629" cy="41142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404040"/>
              </a:solidFill>
            </a:endParaRPr>
          </a:p>
        </p:txBody>
      </p:sp>
    </p:spTree>
    <p:extLst>
      <p:ext uri="{BB962C8B-B14F-4D97-AF65-F5344CB8AC3E}">
        <p14:creationId xmlns:p14="http://schemas.microsoft.com/office/powerpoint/2010/main" val="317779038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3894" y="6078666"/>
            <a:ext cx="11887101" cy="625023"/>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32111"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049" y="3103790"/>
            <a:ext cx="3686523" cy="786947"/>
          </a:xfrm>
          <a:prstGeom prst="rect">
            <a:avLst/>
          </a:prstGeom>
        </p:spPr>
      </p:pic>
    </p:spTree>
    <p:extLst>
      <p:ext uri="{BB962C8B-B14F-4D97-AF65-F5344CB8AC3E}">
        <p14:creationId xmlns:p14="http://schemas.microsoft.com/office/powerpoint/2010/main" val="241365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p:cNvSpPr/>
          <p:nvPr/>
        </p:nvSpPr>
        <p:spPr bwMode="auto">
          <a:xfrm>
            <a:off x="157991" y="957537"/>
            <a:ext cx="4589204" cy="699171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1161207" y="291046"/>
            <a:ext cx="3270393" cy="5818743"/>
          </a:xfrm>
          <a:prstGeom prst="rect">
            <a:avLst/>
          </a:prstGeom>
          <a:noFill/>
        </p:spPr>
        <p:txBody>
          <a:bodyPr wrap="square" lIns="182806" tIns="146246" rIns="182806" bIns="146246" rtlCol="0">
            <a:spAutoFit/>
          </a:bodyPr>
          <a:lstStyle/>
          <a:p>
            <a:pPr defTabSz="1242790">
              <a:lnSpc>
                <a:spcPct val="90000"/>
              </a:lnSpc>
              <a:spcBef>
                <a:spcPts val="2399"/>
              </a:spcBef>
            </a:pPr>
            <a:r>
              <a:rPr lang="en-US" sz="2799" dirty="0">
                <a:gradFill>
                  <a:gsLst>
                    <a:gs pos="55752">
                      <a:srgbClr val="FFFFFF"/>
                    </a:gs>
                    <a:gs pos="81000">
                      <a:srgbClr val="FFFFFF"/>
                    </a:gs>
                  </a:gsLst>
                  <a:lin ang="5400000" scaled="0"/>
                </a:gradFill>
                <a:latin typeface="Segoe UI Light"/>
                <a:cs typeface="Segoe"/>
              </a:rPr>
              <a:t>Next gen performance</a:t>
            </a:r>
          </a:p>
          <a:p>
            <a:pPr defTabSz="1242790">
              <a:lnSpc>
                <a:spcPct val="90000"/>
              </a:lnSpc>
              <a:spcBef>
                <a:spcPts val="2399"/>
              </a:spcBef>
            </a:pPr>
            <a:r>
              <a:rPr lang="en-US" sz="2799" dirty="0">
                <a:gradFill>
                  <a:gsLst>
                    <a:gs pos="55752">
                      <a:srgbClr val="FFFFFF"/>
                    </a:gs>
                    <a:gs pos="81000">
                      <a:srgbClr val="FFFFFF"/>
                    </a:gs>
                  </a:gsLst>
                  <a:lin ang="5400000" scaled="0"/>
                </a:gradFill>
                <a:latin typeface="Segoe UI Light"/>
                <a:cs typeface="Segoe"/>
              </a:rPr>
              <a:t>Modern </a:t>
            </a:r>
            <a:br>
              <a:rPr lang="en-US" sz="2799" dirty="0">
                <a:gradFill>
                  <a:gsLst>
                    <a:gs pos="55752">
                      <a:srgbClr val="FFFFFF"/>
                    </a:gs>
                    <a:gs pos="81000">
                      <a:srgbClr val="FFFFFF"/>
                    </a:gs>
                  </a:gsLst>
                  <a:lin ang="5400000" scaled="0"/>
                </a:gradFill>
                <a:latin typeface="Segoe UI Light"/>
                <a:cs typeface="Segoe"/>
              </a:rPr>
            </a:br>
            <a:r>
              <a:rPr lang="en-US" sz="2799" dirty="0">
                <a:gradFill>
                  <a:gsLst>
                    <a:gs pos="55752">
                      <a:srgbClr val="FFFFFF"/>
                    </a:gs>
                    <a:gs pos="81000">
                      <a:srgbClr val="FFFFFF"/>
                    </a:gs>
                  </a:gsLst>
                  <a:lin ang="5400000" scaled="0"/>
                </a:gradFill>
                <a:latin typeface="Segoe UI Light"/>
                <a:cs typeface="Segoe"/>
              </a:rPr>
              <a:t>architecture</a:t>
            </a:r>
          </a:p>
          <a:p>
            <a:pPr defTabSz="1242790">
              <a:lnSpc>
                <a:spcPct val="90000"/>
              </a:lnSpc>
              <a:spcBef>
                <a:spcPts val="2399"/>
              </a:spcBef>
            </a:pPr>
            <a:r>
              <a:rPr lang="en-US" sz="2799" dirty="0">
                <a:gradFill>
                  <a:gsLst>
                    <a:gs pos="55752">
                      <a:srgbClr val="FFFFFF"/>
                    </a:gs>
                    <a:gs pos="81000">
                      <a:srgbClr val="FFFFFF"/>
                    </a:gs>
                  </a:gsLst>
                  <a:lin ang="5400000" scaled="0"/>
                </a:gradFill>
                <a:latin typeface="Segoe UI Light"/>
                <a:cs typeface="Segoe"/>
              </a:rPr>
              <a:t>Kinect built-in</a:t>
            </a:r>
          </a:p>
          <a:p>
            <a:pPr defTabSz="1242790">
              <a:lnSpc>
                <a:spcPct val="90000"/>
              </a:lnSpc>
              <a:spcBef>
                <a:spcPts val="2399"/>
              </a:spcBef>
            </a:pPr>
            <a:r>
              <a:rPr lang="en-US" sz="2799" dirty="0">
                <a:gradFill>
                  <a:gsLst>
                    <a:gs pos="55752">
                      <a:srgbClr val="FFFFFF"/>
                    </a:gs>
                    <a:gs pos="81000">
                      <a:srgbClr val="FFFFFF"/>
                    </a:gs>
                  </a:gsLst>
                  <a:lin ang="5400000" scaled="0"/>
                </a:gradFill>
                <a:latin typeface="Segoe UI Light"/>
                <a:cs typeface="Segoe"/>
              </a:rPr>
              <a:t>Seamless </a:t>
            </a:r>
            <a:br>
              <a:rPr lang="en-US" sz="2799" dirty="0">
                <a:gradFill>
                  <a:gsLst>
                    <a:gs pos="55752">
                      <a:srgbClr val="FFFFFF"/>
                    </a:gs>
                    <a:gs pos="81000">
                      <a:srgbClr val="FFFFFF"/>
                    </a:gs>
                  </a:gsLst>
                  <a:lin ang="5400000" scaled="0"/>
                </a:gradFill>
                <a:latin typeface="Segoe UI Light"/>
                <a:cs typeface="Segoe"/>
              </a:rPr>
            </a:br>
            <a:r>
              <a:rPr lang="en-US" sz="2799" dirty="0">
                <a:gradFill>
                  <a:gsLst>
                    <a:gs pos="55752">
                      <a:srgbClr val="FFFFFF"/>
                    </a:gs>
                    <a:gs pos="81000">
                      <a:srgbClr val="FFFFFF"/>
                    </a:gs>
                  </a:gsLst>
                  <a:lin ang="5400000" scaled="0"/>
                </a:gradFill>
                <a:latin typeface="Segoe UI Light"/>
                <a:cs typeface="Segoe"/>
              </a:rPr>
              <a:t>and instant</a:t>
            </a:r>
          </a:p>
          <a:p>
            <a:pPr defTabSz="1242790">
              <a:lnSpc>
                <a:spcPct val="90000"/>
              </a:lnSpc>
              <a:spcBef>
                <a:spcPts val="2399"/>
              </a:spcBef>
            </a:pPr>
            <a:r>
              <a:rPr lang="en-US" sz="2799" dirty="0">
                <a:gradFill>
                  <a:gsLst>
                    <a:gs pos="55752">
                      <a:srgbClr val="FFFFFF"/>
                    </a:gs>
                    <a:gs pos="81000">
                      <a:srgbClr val="FFFFFF"/>
                    </a:gs>
                  </a:gsLst>
                  <a:lin ang="5400000" scaled="0"/>
                </a:gradFill>
                <a:latin typeface="Segoe UI Light"/>
                <a:cs typeface="Segoe"/>
              </a:rPr>
              <a:t>Cloud powered</a:t>
            </a:r>
          </a:p>
          <a:p>
            <a:pPr defTabSz="1242790">
              <a:lnSpc>
                <a:spcPct val="90000"/>
              </a:lnSpc>
              <a:spcBef>
                <a:spcPts val="2399"/>
              </a:spcBef>
            </a:pPr>
            <a:r>
              <a:rPr lang="en-US" sz="2799" dirty="0">
                <a:gradFill>
                  <a:gsLst>
                    <a:gs pos="55752">
                      <a:srgbClr val="FFFFFF"/>
                    </a:gs>
                    <a:gs pos="81000">
                      <a:srgbClr val="FFFFFF"/>
                    </a:gs>
                  </a:gsLst>
                  <a:lin ang="5400000" scaled="0"/>
                </a:gradFill>
                <a:latin typeface="Segoe UI Light"/>
                <a:cs typeface="Segoe"/>
              </a:rPr>
              <a:t>Works with </a:t>
            </a:r>
            <a:br>
              <a:rPr lang="en-US" sz="2799" dirty="0">
                <a:gradFill>
                  <a:gsLst>
                    <a:gs pos="55752">
                      <a:srgbClr val="FFFFFF"/>
                    </a:gs>
                    <a:gs pos="81000">
                      <a:srgbClr val="FFFFFF"/>
                    </a:gs>
                  </a:gsLst>
                  <a:lin ang="5400000" scaled="0"/>
                </a:gradFill>
                <a:latin typeface="Segoe UI Light"/>
                <a:cs typeface="Segoe"/>
              </a:rPr>
            </a:br>
            <a:r>
              <a:rPr lang="en-US" sz="2799" dirty="0">
                <a:gradFill>
                  <a:gsLst>
                    <a:gs pos="55752">
                      <a:srgbClr val="FFFFFF"/>
                    </a:gs>
                    <a:gs pos="81000">
                      <a:srgbClr val="FFFFFF"/>
                    </a:gs>
                  </a:gsLst>
                  <a:lin ang="5400000" scaled="0"/>
                </a:gradFill>
                <a:latin typeface="Segoe UI Light"/>
                <a:cs typeface="Segoe"/>
              </a:rPr>
              <a:t>what you own</a:t>
            </a:r>
          </a:p>
        </p:txBody>
      </p:sp>
      <p:sp>
        <p:nvSpPr>
          <p:cNvPr id="35" name="Title 1"/>
          <p:cNvSpPr txBox="1">
            <a:spLocks/>
          </p:cNvSpPr>
          <p:nvPr/>
        </p:nvSpPr>
        <p:spPr>
          <a:xfrm>
            <a:off x="139608" y="2297856"/>
            <a:ext cx="3862402" cy="1821373"/>
          </a:xfrm>
          <a:prstGeom prst="rect">
            <a:avLst/>
          </a:prstGeom>
        </p:spPr>
        <p:txBody>
          <a:bodyPr lIns="0" tIns="0" rIns="0" bIns="0">
            <a:noAutofit/>
          </a:bodyPr>
          <a:lstStyle>
            <a:lvl1pPr algn="l" defTabSz="914400" rtl="0" eaLnBrk="1" latinLnBrk="0" hangingPunct="1">
              <a:spcBef>
                <a:spcPct val="0"/>
              </a:spcBef>
              <a:buNone/>
              <a:defRPr sz="2800" kern="1200">
                <a:solidFill>
                  <a:schemeClr val="tx1">
                    <a:lumMod val="65000"/>
                    <a:lumOff val="35000"/>
                  </a:schemeClr>
                </a:solidFill>
                <a:latin typeface="Segoe UI Light" pitchFamily="34" charset="0"/>
                <a:ea typeface="+mj-ea"/>
                <a:cs typeface="+mj-cs"/>
              </a:defRPr>
            </a:lvl1pPr>
          </a:lstStyle>
          <a:p>
            <a:pPr>
              <a:lnSpc>
                <a:spcPct val="95000"/>
              </a:lnSpc>
            </a:pPr>
            <a:endParaRPr lang="en-US" sz="4598" dirty="0">
              <a:solidFill>
                <a:srgbClr val="00C31A"/>
              </a:solidFill>
            </a:endParaRPr>
          </a:p>
        </p:txBody>
      </p:sp>
      <p:sp>
        <p:nvSpPr>
          <p:cNvPr id="19" name="Freeform 11"/>
          <p:cNvSpPr>
            <a:spLocks noChangeAspect="1" noEditPoints="1"/>
          </p:cNvSpPr>
          <p:nvPr/>
        </p:nvSpPr>
        <p:spPr bwMode="auto">
          <a:xfrm>
            <a:off x="498824" y="2640711"/>
            <a:ext cx="693576" cy="226681"/>
          </a:xfrm>
          <a:custGeom>
            <a:avLst/>
            <a:gdLst>
              <a:gd name="T0" fmla="*/ 2632 w 2690"/>
              <a:gd name="T1" fmla="*/ 0 h 879"/>
              <a:gd name="T2" fmla="*/ 58 w 2690"/>
              <a:gd name="T3" fmla="*/ 0 h 879"/>
              <a:gd name="T4" fmla="*/ 0 w 2690"/>
              <a:gd name="T5" fmla="*/ 58 h 879"/>
              <a:gd name="T6" fmla="*/ 0 w 2690"/>
              <a:gd name="T7" fmla="*/ 404 h 879"/>
              <a:gd name="T8" fmla="*/ 58 w 2690"/>
              <a:gd name="T9" fmla="*/ 462 h 879"/>
              <a:gd name="T10" fmla="*/ 2632 w 2690"/>
              <a:gd name="T11" fmla="*/ 462 h 879"/>
              <a:gd name="T12" fmla="*/ 2690 w 2690"/>
              <a:gd name="T13" fmla="*/ 404 h 879"/>
              <a:gd name="T14" fmla="*/ 2690 w 2690"/>
              <a:gd name="T15" fmla="*/ 58 h 879"/>
              <a:gd name="T16" fmla="*/ 2632 w 2690"/>
              <a:gd name="T17" fmla="*/ 0 h 879"/>
              <a:gd name="T18" fmla="*/ 611 w 2690"/>
              <a:gd name="T19" fmla="*/ 346 h 879"/>
              <a:gd name="T20" fmla="*/ 495 w 2690"/>
              <a:gd name="T21" fmla="*/ 231 h 879"/>
              <a:gd name="T22" fmla="*/ 611 w 2690"/>
              <a:gd name="T23" fmla="*/ 115 h 879"/>
              <a:gd name="T24" fmla="*/ 727 w 2690"/>
              <a:gd name="T25" fmla="*/ 231 h 879"/>
              <a:gd name="T26" fmla="*/ 611 w 2690"/>
              <a:gd name="T27" fmla="*/ 346 h 879"/>
              <a:gd name="T28" fmla="*/ 1199 w 2690"/>
              <a:gd name="T29" fmla="*/ 346 h 879"/>
              <a:gd name="T30" fmla="*/ 1084 w 2690"/>
              <a:gd name="T31" fmla="*/ 231 h 879"/>
              <a:gd name="T32" fmla="*/ 1199 w 2690"/>
              <a:gd name="T33" fmla="*/ 115 h 879"/>
              <a:gd name="T34" fmla="*/ 1315 w 2690"/>
              <a:gd name="T35" fmla="*/ 231 h 879"/>
              <a:gd name="T36" fmla="*/ 1199 w 2690"/>
              <a:gd name="T37" fmla="*/ 346 h 879"/>
              <a:gd name="T38" fmla="*/ 1496 w 2690"/>
              <a:gd name="T39" fmla="*/ 346 h 879"/>
              <a:gd name="T40" fmla="*/ 1379 w 2690"/>
              <a:gd name="T41" fmla="*/ 231 h 879"/>
              <a:gd name="T42" fmla="*/ 1496 w 2690"/>
              <a:gd name="T43" fmla="*/ 115 h 879"/>
              <a:gd name="T44" fmla="*/ 1611 w 2690"/>
              <a:gd name="T45" fmla="*/ 231 h 879"/>
              <a:gd name="T46" fmla="*/ 1496 w 2690"/>
              <a:gd name="T47" fmla="*/ 346 h 879"/>
              <a:gd name="T48" fmla="*/ 1254 w 2690"/>
              <a:gd name="T49" fmla="*/ 576 h 879"/>
              <a:gd name="T50" fmla="*/ 1254 w 2690"/>
              <a:gd name="T51" fmla="*/ 576 h 879"/>
              <a:gd name="T52" fmla="*/ 1428 w 2690"/>
              <a:gd name="T53" fmla="*/ 575 h 879"/>
              <a:gd name="T54" fmla="*/ 1520 w 2690"/>
              <a:gd name="T55" fmla="*/ 594 h 879"/>
              <a:gd name="T56" fmla="*/ 1790 w 2690"/>
              <a:gd name="T57" fmla="*/ 714 h 879"/>
              <a:gd name="T58" fmla="*/ 1818 w 2690"/>
              <a:gd name="T59" fmla="*/ 778 h 879"/>
              <a:gd name="T60" fmla="*/ 1799 w 2690"/>
              <a:gd name="T61" fmla="*/ 833 h 879"/>
              <a:gd name="T62" fmla="*/ 1735 w 2690"/>
              <a:gd name="T63" fmla="*/ 879 h 879"/>
              <a:gd name="T64" fmla="*/ 949 w 2690"/>
              <a:gd name="T65" fmla="*/ 879 h 879"/>
              <a:gd name="T66" fmla="*/ 883 w 2690"/>
              <a:gd name="T67" fmla="*/ 834 h 879"/>
              <a:gd name="T68" fmla="*/ 864 w 2690"/>
              <a:gd name="T69" fmla="*/ 781 h 879"/>
              <a:gd name="T70" fmla="*/ 891 w 2690"/>
              <a:gd name="T71" fmla="*/ 716 h 879"/>
              <a:gd name="T72" fmla="*/ 1161 w 2690"/>
              <a:gd name="T73" fmla="*/ 596 h 879"/>
              <a:gd name="T74" fmla="*/ 1254 w 2690"/>
              <a:gd name="T75" fmla="*/ 576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0" h="879">
                <a:moveTo>
                  <a:pt x="2632" y="0"/>
                </a:moveTo>
                <a:cubicBezTo>
                  <a:pt x="58" y="0"/>
                  <a:pt x="58" y="0"/>
                  <a:pt x="58" y="0"/>
                </a:cubicBezTo>
                <a:cubicBezTo>
                  <a:pt x="26" y="0"/>
                  <a:pt x="0" y="26"/>
                  <a:pt x="0" y="58"/>
                </a:cubicBezTo>
                <a:cubicBezTo>
                  <a:pt x="0" y="404"/>
                  <a:pt x="0" y="404"/>
                  <a:pt x="0" y="404"/>
                </a:cubicBezTo>
                <a:cubicBezTo>
                  <a:pt x="0" y="436"/>
                  <a:pt x="26" y="462"/>
                  <a:pt x="58" y="462"/>
                </a:cubicBezTo>
                <a:cubicBezTo>
                  <a:pt x="2632" y="462"/>
                  <a:pt x="2632" y="462"/>
                  <a:pt x="2632" y="462"/>
                </a:cubicBezTo>
                <a:cubicBezTo>
                  <a:pt x="2664" y="462"/>
                  <a:pt x="2690" y="436"/>
                  <a:pt x="2690" y="404"/>
                </a:cubicBezTo>
                <a:cubicBezTo>
                  <a:pt x="2690" y="58"/>
                  <a:pt x="2690" y="58"/>
                  <a:pt x="2690" y="58"/>
                </a:cubicBezTo>
                <a:cubicBezTo>
                  <a:pt x="2690" y="26"/>
                  <a:pt x="2664" y="0"/>
                  <a:pt x="2632" y="0"/>
                </a:cubicBezTo>
                <a:close/>
                <a:moveTo>
                  <a:pt x="611" y="346"/>
                </a:moveTo>
                <a:cubicBezTo>
                  <a:pt x="547" y="346"/>
                  <a:pt x="495" y="294"/>
                  <a:pt x="495" y="231"/>
                </a:cubicBezTo>
                <a:cubicBezTo>
                  <a:pt x="495" y="167"/>
                  <a:pt x="547" y="115"/>
                  <a:pt x="611" y="115"/>
                </a:cubicBezTo>
                <a:cubicBezTo>
                  <a:pt x="675" y="115"/>
                  <a:pt x="727" y="167"/>
                  <a:pt x="727" y="231"/>
                </a:cubicBezTo>
                <a:cubicBezTo>
                  <a:pt x="727" y="294"/>
                  <a:pt x="675" y="346"/>
                  <a:pt x="611" y="346"/>
                </a:cubicBezTo>
                <a:close/>
                <a:moveTo>
                  <a:pt x="1199" y="346"/>
                </a:moveTo>
                <a:cubicBezTo>
                  <a:pt x="1136" y="346"/>
                  <a:pt x="1084" y="294"/>
                  <a:pt x="1084" y="231"/>
                </a:cubicBezTo>
                <a:cubicBezTo>
                  <a:pt x="1084" y="167"/>
                  <a:pt x="1136" y="115"/>
                  <a:pt x="1199" y="115"/>
                </a:cubicBezTo>
                <a:cubicBezTo>
                  <a:pt x="1263" y="115"/>
                  <a:pt x="1315" y="167"/>
                  <a:pt x="1315" y="231"/>
                </a:cubicBezTo>
                <a:cubicBezTo>
                  <a:pt x="1315" y="294"/>
                  <a:pt x="1263" y="346"/>
                  <a:pt x="1199" y="346"/>
                </a:cubicBezTo>
                <a:close/>
                <a:moveTo>
                  <a:pt x="1496" y="346"/>
                </a:moveTo>
                <a:cubicBezTo>
                  <a:pt x="1431" y="346"/>
                  <a:pt x="1379" y="294"/>
                  <a:pt x="1379" y="231"/>
                </a:cubicBezTo>
                <a:cubicBezTo>
                  <a:pt x="1379" y="167"/>
                  <a:pt x="1431" y="115"/>
                  <a:pt x="1496" y="115"/>
                </a:cubicBezTo>
                <a:cubicBezTo>
                  <a:pt x="1559" y="115"/>
                  <a:pt x="1611" y="167"/>
                  <a:pt x="1611" y="231"/>
                </a:cubicBezTo>
                <a:cubicBezTo>
                  <a:pt x="1611" y="294"/>
                  <a:pt x="1559" y="346"/>
                  <a:pt x="1496" y="346"/>
                </a:cubicBezTo>
                <a:close/>
                <a:moveTo>
                  <a:pt x="1254" y="576"/>
                </a:moveTo>
                <a:cubicBezTo>
                  <a:pt x="1254" y="576"/>
                  <a:pt x="1254" y="576"/>
                  <a:pt x="1254" y="576"/>
                </a:cubicBezTo>
                <a:cubicBezTo>
                  <a:pt x="1428" y="575"/>
                  <a:pt x="1428" y="575"/>
                  <a:pt x="1428" y="575"/>
                </a:cubicBezTo>
                <a:cubicBezTo>
                  <a:pt x="1455" y="575"/>
                  <a:pt x="1496" y="584"/>
                  <a:pt x="1520" y="594"/>
                </a:cubicBezTo>
                <a:cubicBezTo>
                  <a:pt x="1520" y="594"/>
                  <a:pt x="1520" y="594"/>
                  <a:pt x="1790" y="714"/>
                </a:cubicBezTo>
                <a:cubicBezTo>
                  <a:pt x="1814" y="724"/>
                  <a:pt x="1827" y="754"/>
                  <a:pt x="1818" y="778"/>
                </a:cubicBezTo>
                <a:cubicBezTo>
                  <a:pt x="1818" y="778"/>
                  <a:pt x="1818" y="778"/>
                  <a:pt x="1799" y="833"/>
                </a:cubicBezTo>
                <a:cubicBezTo>
                  <a:pt x="1790" y="858"/>
                  <a:pt x="1762" y="879"/>
                  <a:pt x="1735" y="879"/>
                </a:cubicBezTo>
                <a:cubicBezTo>
                  <a:pt x="1735" y="879"/>
                  <a:pt x="1735" y="879"/>
                  <a:pt x="949" y="879"/>
                </a:cubicBezTo>
                <a:cubicBezTo>
                  <a:pt x="922" y="879"/>
                  <a:pt x="893" y="859"/>
                  <a:pt x="883" y="834"/>
                </a:cubicBezTo>
                <a:cubicBezTo>
                  <a:pt x="883" y="834"/>
                  <a:pt x="883" y="834"/>
                  <a:pt x="864" y="781"/>
                </a:cubicBezTo>
                <a:cubicBezTo>
                  <a:pt x="855" y="757"/>
                  <a:pt x="867" y="728"/>
                  <a:pt x="891" y="716"/>
                </a:cubicBezTo>
                <a:cubicBezTo>
                  <a:pt x="891" y="716"/>
                  <a:pt x="891" y="716"/>
                  <a:pt x="1161" y="596"/>
                </a:cubicBezTo>
                <a:cubicBezTo>
                  <a:pt x="1185" y="585"/>
                  <a:pt x="1227" y="576"/>
                  <a:pt x="1254" y="576"/>
                </a:cubicBezTo>
                <a:close/>
              </a:path>
            </a:pathLst>
          </a:custGeom>
          <a:solidFill>
            <a:schemeClr val="bg1"/>
          </a:solidFill>
          <a:ln>
            <a:noFill/>
          </a:ln>
          <a:extLst/>
        </p:spPr>
        <p:txBody>
          <a:bodyPr vert="horz" wrap="square" lIns="91403" tIns="45702" rIns="91403" bIns="45702" numCol="1" anchor="t" anchorCtr="0" compatLnSpc="1">
            <a:prstTxWarp prst="textNoShape">
              <a:avLst/>
            </a:prstTxWarp>
          </a:bodyPr>
          <a:lstStyle/>
          <a:p>
            <a:pPr defTabSz="1242867"/>
            <a:endParaRPr lang="en-US" sz="2447">
              <a:solidFill>
                <a:srgbClr val="000000"/>
              </a:solidFill>
            </a:endParaRPr>
          </a:p>
        </p:txBody>
      </p:sp>
      <p:sp>
        <p:nvSpPr>
          <p:cNvPr id="21" name="Freeform 6"/>
          <p:cNvSpPr>
            <a:spLocks noChangeAspect="1" noEditPoints="1"/>
          </p:cNvSpPr>
          <p:nvPr/>
        </p:nvSpPr>
        <p:spPr bwMode="auto">
          <a:xfrm>
            <a:off x="633616" y="3433388"/>
            <a:ext cx="431077" cy="359404"/>
          </a:xfrm>
          <a:custGeom>
            <a:avLst/>
            <a:gdLst>
              <a:gd name="T0" fmla="*/ 173 w 349"/>
              <a:gd name="T1" fmla="*/ 256 h 291"/>
              <a:gd name="T2" fmla="*/ 160 w 349"/>
              <a:gd name="T3" fmla="*/ 255 h 291"/>
              <a:gd name="T4" fmla="*/ 149 w 349"/>
              <a:gd name="T5" fmla="*/ 253 h 291"/>
              <a:gd name="T6" fmla="*/ 139 w 349"/>
              <a:gd name="T7" fmla="*/ 250 h 291"/>
              <a:gd name="T8" fmla="*/ 130 w 349"/>
              <a:gd name="T9" fmla="*/ 247 h 291"/>
              <a:gd name="T10" fmla="*/ 121 w 349"/>
              <a:gd name="T11" fmla="*/ 243 h 291"/>
              <a:gd name="T12" fmla="*/ 96 w 349"/>
              <a:gd name="T13" fmla="*/ 223 h 291"/>
              <a:gd name="T14" fmla="*/ 88 w 349"/>
              <a:gd name="T15" fmla="*/ 214 h 291"/>
              <a:gd name="T16" fmla="*/ 93 w 349"/>
              <a:gd name="T17" fmla="*/ 146 h 291"/>
              <a:gd name="T18" fmla="*/ 0 w 349"/>
              <a:gd name="T19" fmla="*/ 146 h 291"/>
              <a:gd name="T20" fmla="*/ 54 w 349"/>
              <a:gd name="T21" fmla="*/ 228 h 291"/>
              <a:gd name="T22" fmla="*/ 60 w 349"/>
              <a:gd name="T23" fmla="*/ 236 h 291"/>
              <a:gd name="T24" fmla="*/ 71 w 349"/>
              <a:gd name="T25" fmla="*/ 248 h 291"/>
              <a:gd name="T26" fmla="*/ 104 w 349"/>
              <a:gd name="T27" fmla="*/ 273 h 291"/>
              <a:gd name="T28" fmla="*/ 116 w 349"/>
              <a:gd name="T29" fmla="*/ 279 h 291"/>
              <a:gd name="T30" fmla="*/ 128 w 349"/>
              <a:gd name="T31" fmla="*/ 283 h 291"/>
              <a:gd name="T32" fmla="*/ 141 w 349"/>
              <a:gd name="T33" fmla="*/ 287 h 291"/>
              <a:gd name="T34" fmla="*/ 149 w 349"/>
              <a:gd name="T35" fmla="*/ 289 h 291"/>
              <a:gd name="T36" fmla="*/ 160 w 349"/>
              <a:gd name="T37" fmla="*/ 290 h 291"/>
              <a:gd name="T38" fmla="*/ 258 w 349"/>
              <a:gd name="T39" fmla="*/ 265 h 291"/>
              <a:gd name="T40" fmla="*/ 237 w 349"/>
              <a:gd name="T41" fmla="*/ 236 h 291"/>
              <a:gd name="T42" fmla="*/ 294 w 349"/>
              <a:gd name="T43" fmla="*/ 63 h 291"/>
              <a:gd name="T44" fmla="*/ 287 w 349"/>
              <a:gd name="T45" fmla="*/ 54 h 291"/>
              <a:gd name="T46" fmla="*/ 232 w 349"/>
              <a:gd name="T47" fmla="*/ 12 h 291"/>
              <a:gd name="T48" fmla="*/ 220 w 349"/>
              <a:gd name="T49" fmla="*/ 8 h 291"/>
              <a:gd name="T50" fmla="*/ 207 w 349"/>
              <a:gd name="T51" fmla="*/ 4 h 291"/>
              <a:gd name="T52" fmla="*/ 199 w 349"/>
              <a:gd name="T53" fmla="*/ 2 h 291"/>
              <a:gd name="T54" fmla="*/ 188 w 349"/>
              <a:gd name="T55" fmla="*/ 1 h 291"/>
              <a:gd name="T56" fmla="*/ 174 w 349"/>
              <a:gd name="T57" fmla="*/ 0 h 291"/>
              <a:gd name="T58" fmla="*/ 91 w 349"/>
              <a:gd name="T59" fmla="*/ 27 h 291"/>
              <a:gd name="T60" fmla="*/ 111 w 349"/>
              <a:gd name="T61" fmla="*/ 55 h 291"/>
              <a:gd name="T62" fmla="*/ 185 w 349"/>
              <a:gd name="T63" fmla="*/ 36 h 291"/>
              <a:gd name="T64" fmla="*/ 195 w 349"/>
              <a:gd name="T65" fmla="*/ 37 h 291"/>
              <a:gd name="T66" fmla="*/ 206 w 349"/>
              <a:gd name="T67" fmla="*/ 40 h 291"/>
              <a:gd name="T68" fmla="*/ 217 w 349"/>
              <a:gd name="T69" fmla="*/ 44 h 291"/>
              <a:gd name="T70" fmla="*/ 259 w 349"/>
              <a:gd name="T71" fmla="*/ 75 h 291"/>
              <a:gd name="T72" fmla="*/ 285 w 349"/>
              <a:gd name="T73" fmla="*/ 146 h 291"/>
              <a:gd name="T74" fmla="*/ 302 w 349"/>
              <a:gd name="T75" fmla="*/ 215 h 291"/>
              <a:gd name="T76" fmla="*/ 320 w 349"/>
              <a:gd name="T77" fmla="*/ 14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9" h="291">
                <a:moveTo>
                  <a:pt x="237" y="236"/>
                </a:moveTo>
                <a:cubicBezTo>
                  <a:pt x="218" y="250"/>
                  <a:pt x="196" y="256"/>
                  <a:pt x="173" y="256"/>
                </a:cubicBezTo>
                <a:cubicBezTo>
                  <a:pt x="170" y="256"/>
                  <a:pt x="167" y="256"/>
                  <a:pt x="164" y="256"/>
                </a:cubicBezTo>
                <a:cubicBezTo>
                  <a:pt x="163" y="255"/>
                  <a:pt x="161" y="255"/>
                  <a:pt x="160" y="255"/>
                </a:cubicBezTo>
                <a:cubicBezTo>
                  <a:pt x="158" y="255"/>
                  <a:pt x="155" y="254"/>
                  <a:pt x="153" y="254"/>
                </a:cubicBezTo>
                <a:cubicBezTo>
                  <a:pt x="152" y="254"/>
                  <a:pt x="150" y="253"/>
                  <a:pt x="149" y="253"/>
                </a:cubicBezTo>
                <a:cubicBezTo>
                  <a:pt x="147" y="253"/>
                  <a:pt x="144" y="252"/>
                  <a:pt x="142" y="251"/>
                </a:cubicBezTo>
                <a:cubicBezTo>
                  <a:pt x="141" y="251"/>
                  <a:pt x="140" y="251"/>
                  <a:pt x="139" y="250"/>
                </a:cubicBezTo>
                <a:cubicBezTo>
                  <a:pt x="137" y="249"/>
                  <a:pt x="134" y="249"/>
                  <a:pt x="132" y="248"/>
                </a:cubicBezTo>
                <a:cubicBezTo>
                  <a:pt x="131" y="247"/>
                  <a:pt x="131" y="247"/>
                  <a:pt x="130" y="247"/>
                </a:cubicBezTo>
                <a:cubicBezTo>
                  <a:pt x="127" y="246"/>
                  <a:pt x="124" y="244"/>
                  <a:pt x="122" y="243"/>
                </a:cubicBezTo>
                <a:cubicBezTo>
                  <a:pt x="121" y="243"/>
                  <a:pt x="121" y="243"/>
                  <a:pt x="121" y="243"/>
                </a:cubicBezTo>
                <a:cubicBezTo>
                  <a:pt x="112" y="237"/>
                  <a:pt x="103" y="231"/>
                  <a:pt x="96" y="224"/>
                </a:cubicBezTo>
                <a:cubicBezTo>
                  <a:pt x="96" y="224"/>
                  <a:pt x="96" y="223"/>
                  <a:pt x="96" y="223"/>
                </a:cubicBezTo>
                <a:cubicBezTo>
                  <a:pt x="93" y="221"/>
                  <a:pt x="91" y="219"/>
                  <a:pt x="89" y="216"/>
                </a:cubicBezTo>
                <a:cubicBezTo>
                  <a:pt x="89" y="216"/>
                  <a:pt x="88" y="215"/>
                  <a:pt x="88" y="214"/>
                </a:cubicBezTo>
                <a:cubicBezTo>
                  <a:pt x="73" y="196"/>
                  <a:pt x="64" y="172"/>
                  <a:pt x="64" y="146"/>
                </a:cubicBezTo>
                <a:cubicBezTo>
                  <a:pt x="93" y="146"/>
                  <a:pt x="93" y="146"/>
                  <a:pt x="93" y="146"/>
                </a:cubicBezTo>
                <a:cubicBezTo>
                  <a:pt x="46" y="76"/>
                  <a:pt x="46" y="76"/>
                  <a:pt x="46" y="76"/>
                </a:cubicBezTo>
                <a:cubicBezTo>
                  <a:pt x="0" y="146"/>
                  <a:pt x="0" y="146"/>
                  <a:pt x="0" y="146"/>
                </a:cubicBezTo>
                <a:cubicBezTo>
                  <a:pt x="29" y="146"/>
                  <a:pt x="29" y="146"/>
                  <a:pt x="29" y="146"/>
                </a:cubicBezTo>
                <a:cubicBezTo>
                  <a:pt x="29" y="176"/>
                  <a:pt x="38" y="205"/>
                  <a:pt x="54" y="228"/>
                </a:cubicBezTo>
                <a:cubicBezTo>
                  <a:pt x="55" y="228"/>
                  <a:pt x="55" y="229"/>
                  <a:pt x="55" y="229"/>
                </a:cubicBezTo>
                <a:cubicBezTo>
                  <a:pt x="57" y="231"/>
                  <a:pt x="59" y="234"/>
                  <a:pt x="60" y="236"/>
                </a:cubicBezTo>
                <a:cubicBezTo>
                  <a:pt x="61" y="237"/>
                  <a:pt x="62" y="238"/>
                  <a:pt x="62" y="238"/>
                </a:cubicBezTo>
                <a:cubicBezTo>
                  <a:pt x="65" y="242"/>
                  <a:pt x="68" y="245"/>
                  <a:pt x="71" y="248"/>
                </a:cubicBezTo>
                <a:cubicBezTo>
                  <a:pt x="71" y="248"/>
                  <a:pt x="71" y="248"/>
                  <a:pt x="72" y="249"/>
                </a:cubicBezTo>
                <a:cubicBezTo>
                  <a:pt x="81" y="258"/>
                  <a:pt x="92" y="266"/>
                  <a:pt x="104" y="273"/>
                </a:cubicBezTo>
                <a:cubicBezTo>
                  <a:pt x="104" y="273"/>
                  <a:pt x="105" y="273"/>
                  <a:pt x="105" y="274"/>
                </a:cubicBezTo>
                <a:cubicBezTo>
                  <a:pt x="109" y="275"/>
                  <a:pt x="112" y="277"/>
                  <a:pt x="116" y="279"/>
                </a:cubicBezTo>
                <a:cubicBezTo>
                  <a:pt x="117" y="279"/>
                  <a:pt x="117" y="279"/>
                  <a:pt x="118" y="280"/>
                </a:cubicBezTo>
                <a:cubicBezTo>
                  <a:pt x="121" y="281"/>
                  <a:pt x="125" y="282"/>
                  <a:pt x="128" y="283"/>
                </a:cubicBezTo>
                <a:cubicBezTo>
                  <a:pt x="129" y="284"/>
                  <a:pt x="131" y="284"/>
                  <a:pt x="132" y="285"/>
                </a:cubicBezTo>
                <a:cubicBezTo>
                  <a:pt x="135" y="286"/>
                  <a:pt x="138" y="286"/>
                  <a:pt x="141" y="287"/>
                </a:cubicBezTo>
                <a:cubicBezTo>
                  <a:pt x="143" y="287"/>
                  <a:pt x="145" y="288"/>
                  <a:pt x="146" y="288"/>
                </a:cubicBezTo>
                <a:cubicBezTo>
                  <a:pt x="147" y="288"/>
                  <a:pt x="148" y="289"/>
                  <a:pt x="149" y="289"/>
                </a:cubicBezTo>
                <a:cubicBezTo>
                  <a:pt x="152" y="289"/>
                  <a:pt x="154" y="290"/>
                  <a:pt x="157" y="290"/>
                </a:cubicBezTo>
                <a:cubicBezTo>
                  <a:pt x="158" y="290"/>
                  <a:pt x="159" y="290"/>
                  <a:pt x="160" y="290"/>
                </a:cubicBezTo>
                <a:cubicBezTo>
                  <a:pt x="165" y="291"/>
                  <a:pt x="170" y="291"/>
                  <a:pt x="174" y="291"/>
                </a:cubicBezTo>
                <a:cubicBezTo>
                  <a:pt x="204" y="291"/>
                  <a:pt x="233" y="282"/>
                  <a:pt x="258" y="265"/>
                </a:cubicBezTo>
                <a:cubicBezTo>
                  <a:pt x="265" y="259"/>
                  <a:pt x="267" y="248"/>
                  <a:pt x="262" y="240"/>
                </a:cubicBezTo>
                <a:cubicBezTo>
                  <a:pt x="256" y="232"/>
                  <a:pt x="245" y="231"/>
                  <a:pt x="237" y="236"/>
                </a:cubicBezTo>
                <a:close/>
                <a:moveTo>
                  <a:pt x="320" y="146"/>
                </a:moveTo>
                <a:cubicBezTo>
                  <a:pt x="319" y="115"/>
                  <a:pt x="310" y="87"/>
                  <a:pt x="294" y="63"/>
                </a:cubicBezTo>
                <a:cubicBezTo>
                  <a:pt x="294" y="63"/>
                  <a:pt x="293" y="63"/>
                  <a:pt x="293" y="62"/>
                </a:cubicBezTo>
                <a:cubicBezTo>
                  <a:pt x="291" y="59"/>
                  <a:pt x="289" y="57"/>
                  <a:pt x="287" y="54"/>
                </a:cubicBezTo>
                <a:cubicBezTo>
                  <a:pt x="287" y="54"/>
                  <a:pt x="286" y="53"/>
                  <a:pt x="286" y="53"/>
                </a:cubicBezTo>
                <a:cubicBezTo>
                  <a:pt x="271" y="35"/>
                  <a:pt x="253" y="21"/>
                  <a:pt x="232" y="12"/>
                </a:cubicBezTo>
                <a:cubicBezTo>
                  <a:pt x="231" y="12"/>
                  <a:pt x="231" y="12"/>
                  <a:pt x="230" y="11"/>
                </a:cubicBezTo>
                <a:cubicBezTo>
                  <a:pt x="227" y="10"/>
                  <a:pt x="223" y="9"/>
                  <a:pt x="220" y="8"/>
                </a:cubicBezTo>
                <a:cubicBezTo>
                  <a:pt x="219" y="7"/>
                  <a:pt x="217" y="7"/>
                  <a:pt x="216" y="6"/>
                </a:cubicBezTo>
                <a:cubicBezTo>
                  <a:pt x="213" y="6"/>
                  <a:pt x="210" y="5"/>
                  <a:pt x="207" y="4"/>
                </a:cubicBezTo>
                <a:cubicBezTo>
                  <a:pt x="205" y="4"/>
                  <a:pt x="204" y="3"/>
                  <a:pt x="202" y="3"/>
                </a:cubicBezTo>
                <a:cubicBezTo>
                  <a:pt x="201" y="3"/>
                  <a:pt x="200" y="3"/>
                  <a:pt x="199" y="2"/>
                </a:cubicBezTo>
                <a:cubicBezTo>
                  <a:pt x="197" y="2"/>
                  <a:pt x="195" y="2"/>
                  <a:pt x="192" y="2"/>
                </a:cubicBezTo>
                <a:cubicBezTo>
                  <a:pt x="191" y="1"/>
                  <a:pt x="189" y="1"/>
                  <a:pt x="188" y="1"/>
                </a:cubicBezTo>
                <a:cubicBezTo>
                  <a:pt x="184" y="1"/>
                  <a:pt x="180" y="0"/>
                  <a:pt x="176" y="0"/>
                </a:cubicBezTo>
                <a:cubicBezTo>
                  <a:pt x="175" y="0"/>
                  <a:pt x="175" y="0"/>
                  <a:pt x="174" y="0"/>
                </a:cubicBezTo>
                <a:cubicBezTo>
                  <a:pt x="174" y="0"/>
                  <a:pt x="174" y="0"/>
                  <a:pt x="174" y="0"/>
                </a:cubicBezTo>
                <a:cubicBezTo>
                  <a:pt x="144" y="0"/>
                  <a:pt x="115" y="9"/>
                  <a:pt x="91" y="27"/>
                </a:cubicBezTo>
                <a:cubicBezTo>
                  <a:pt x="83" y="32"/>
                  <a:pt x="81" y="43"/>
                  <a:pt x="86" y="51"/>
                </a:cubicBezTo>
                <a:cubicBezTo>
                  <a:pt x="92" y="59"/>
                  <a:pt x="103" y="61"/>
                  <a:pt x="111" y="55"/>
                </a:cubicBezTo>
                <a:cubicBezTo>
                  <a:pt x="130" y="42"/>
                  <a:pt x="152" y="35"/>
                  <a:pt x="175" y="35"/>
                </a:cubicBezTo>
                <a:cubicBezTo>
                  <a:pt x="178" y="35"/>
                  <a:pt x="181" y="35"/>
                  <a:pt x="185" y="36"/>
                </a:cubicBezTo>
                <a:cubicBezTo>
                  <a:pt x="186" y="36"/>
                  <a:pt x="187" y="36"/>
                  <a:pt x="188" y="36"/>
                </a:cubicBezTo>
                <a:cubicBezTo>
                  <a:pt x="190" y="36"/>
                  <a:pt x="193" y="37"/>
                  <a:pt x="195" y="37"/>
                </a:cubicBezTo>
                <a:cubicBezTo>
                  <a:pt x="196" y="37"/>
                  <a:pt x="198" y="38"/>
                  <a:pt x="199" y="38"/>
                </a:cubicBezTo>
                <a:cubicBezTo>
                  <a:pt x="201" y="39"/>
                  <a:pt x="204" y="39"/>
                  <a:pt x="206" y="40"/>
                </a:cubicBezTo>
                <a:cubicBezTo>
                  <a:pt x="207" y="40"/>
                  <a:pt x="208" y="40"/>
                  <a:pt x="209" y="41"/>
                </a:cubicBezTo>
                <a:cubicBezTo>
                  <a:pt x="211" y="42"/>
                  <a:pt x="214" y="43"/>
                  <a:pt x="217" y="44"/>
                </a:cubicBezTo>
                <a:cubicBezTo>
                  <a:pt x="217" y="44"/>
                  <a:pt x="217" y="44"/>
                  <a:pt x="218" y="44"/>
                </a:cubicBezTo>
                <a:cubicBezTo>
                  <a:pt x="234" y="51"/>
                  <a:pt x="248" y="62"/>
                  <a:pt x="259" y="75"/>
                </a:cubicBezTo>
                <a:cubicBezTo>
                  <a:pt x="259" y="75"/>
                  <a:pt x="259" y="76"/>
                  <a:pt x="259" y="76"/>
                </a:cubicBezTo>
                <a:cubicBezTo>
                  <a:pt x="275" y="95"/>
                  <a:pt x="285" y="119"/>
                  <a:pt x="285" y="146"/>
                </a:cubicBezTo>
                <a:cubicBezTo>
                  <a:pt x="255" y="146"/>
                  <a:pt x="255" y="146"/>
                  <a:pt x="255" y="146"/>
                </a:cubicBezTo>
                <a:cubicBezTo>
                  <a:pt x="302" y="215"/>
                  <a:pt x="302" y="215"/>
                  <a:pt x="302" y="215"/>
                </a:cubicBezTo>
                <a:cubicBezTo>
                  <a:pt x="349" y="146"/>
                  <a:pt x="349" y="146"/>
                  <a:pt x="349" y="146"/>
                </a:cubicBezTo>
                <a:lnTo>
                  <a:pt x="320" y="146"/>
                </a:lnTo>
                <a:close/>
              </a:path>
            </a:pathLst>
          </a:custGeom>
          <a:solidFill>
            <a:schemeClr val="bg1"/>
          </a:solidFill>
          <a:ln>
            <a:noFill/>
          </a:ln>
          <a:extLst/>
        </p:spPr>
        <p:txBody>
          <a:bodyPr vert="horz" wrap="square" lIns="91403" tIns="45702" rIns="91403" bIns="45702" numCol="1" anchor="t" anchorCtr="0" compatLnSpc="1">
            <a:prstTxWarp prst="textNoShape">
              <a:avLst/>
            </a:prstTxWarp>
          </a:bodyPr>
          <a:lstStyle/>
          <a:p>
            <a:pPr defTabSz="1242867"/>
            <a:endParaRPr lang="en-US" sz="2447">
              <a:solidFill>
                <a:srgbClr val="000000"/>
              </a:solidFill>
            </a:endParaRPr>
          </a:p>
        </p:txBody>
      </p:sp>
      <p:sp>
        <p:nvSpPr>
          <p:cNvPr id="23" name="Freeform 46"/>
          <p:cNvSpPr>
            <a:spLocks noChangeAspect="1" noEditPoints="1"/>
          </p:cNvSpPr>
          <p:nvPr/>
        </p:nvSpPr>
        <p:spPr bwMode="auto">
          <a:xfrm>
            <a:off x="639706" y="5235299"/>
            <a:ext cx="394471" cy="394886"/>
          </a:xfrm>
          <a:custGeom>
            <a:avLst/>
            <a:gdLst>
              <a:gd name="T0" fmla="*/ 200 w 400"/>
              <a:gd name="T1" fmla="*/ 400 h 400"/>
              <a:gd name="T2" fmla="*/ 0 w 400"/>
              <a:gd name="T3" fmla="*/ 200 h 400"/>
              <a:gd name="T4" fmla="*/ 200 w 400"/>
              <a:gd name="T5" fmla="*/ 0 h 400"/>
              <a:gd name="T6" fmla="*/ 400 w 400"/>
              <a:gd name="T7" fmla="*/ 200 h 400"/>
              <a:gd name="T8" fmla="*/ 200 w 400"/>
              <a:gd name="T9" fmla="*/ 400 h 400"/>
              <a:gd name="T10" fmla="*/ 200 w 400"/>
              <a:gd name="T11" fmla="*/ 28 h 400"/>
              <a:gd name="T12" fmla="*/ 28 w 400"/>
              <a:gd name="T13" fmla="*/ 200 h 400"/>
              <a:gd name="T14" fmla="*/ 200 w 400"/>
              <a:gd name="T15" fmla="*/ 372 h 400"/>
              <a:gd name="T16" fmla="*/ 372 w 400"/>
              <a:gd name="T17" fmla="*/ 200 h 400"/>
              <a:gd name="T18" fmla="*/ 200 w 400"/>
              <a:gd name="T19" fmla="*/ 28 h 400"/>
              <a:gd name="T20" fmla="*/ 277 w 400"/>
              <a:gd name="T21" fmla="*/ 168 h 400"/>
              <a:gd name="T22" fmla="*/ 206 w 400"/>
              <a:gd name="T23" fmla="*/ 83 h 400"/>
              <a:gd name="T24" fmla="*/ 200 w 400"/>
              <a:gd name="T25" fmla="*/ 80 h 400"/>
              <a:gd name="T26" fmla="*/ 194 w 400"/>
              <a:gd name="T27" fmla="*/ 83 h 400"/>
              <a:gd name="T28" fmla="*/ 123 w 400"/>
              <a:gd name="T29" fmla="*/ 168 h 400"/>
              <a:gd name="T30" fmla="*/ 129 w 400"/>
              <a:gd name="T31" fmla="*/ 182 h 400"/>
              <a:gd name="T32" fmla="*/ 159 w 400"/>
              <a:gd name="T33" fmla="*/ 182 h 400"/>
              <a:gd name="T34" fmla="*/ 159 w 400"/>
              <a:gd name="T35" fmla="*/ 312 h 400"/>
              <a:gd name="T36" fmla="*/ 167 w 400"/>
              <a:gd name="T37" fmla="*/ 320 h 400"/>
              <a:gd name="T38" fmla="*/ 233 w 400"/>
              <a:gd name="T39" fmla="*/ 320 h 400"/>
              <a:gd name="T40" fmla="*/ 241 w 400"/>
              <a:gd name="T41" fmla="*/ 312 h 400"/>
              <a:gd name="T42" fmla="*/ 241 w 400"/>
              <a:gd name="T43" fmla="*/ 182 h 400"/>
              <a:gd name="T44" fmla="*/ 271 w 400"/>
              <a:gd name="T45" fmla="*/ 182 h 400"/>
              <a:gd name="T46" fmla="*/ 277 w 400"/>
              <a:gd name="T47" fmla="*/ 16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400">
                <a:moveTo>
                  <a:pt x="200" y="400"/>
                </a:moveTo>
                <a:cubicBezTo>
                  <a:pt x="90" y="400"/>
                  <a:pt x="0" y="310"/>
                  <a:pt x="0" y="200"/>
                </a:cubicBezTo>
                <a:cubicBezTo>
                  <a:pt x="0" y="90"/>
                  <a:pt x="90" y="0"/>
                  <a:pt x="200" y="0"/>
                </a:cubicBezTo>
                <a:cubicBezTo>
                  <a:pt x="310" y="0"/>
                  <a:pt x="400" y="90"/>
                  <a:pt x="400" y="200"/>
                </a:cubicBezTo>
                <a:cubicBezTo>
                  <a:pt x="400" y="310"/>
                  <a:pt x="310" y="400"/>
                  <a:pt x="200" y="400"/>
                </a:cubicBezTo>
                <a:close/>
                <a:moveTo>
                  <a:pt x="200" y="28"/>
                </a:moveTo>
                <a:cubicBezTo>
                  <a:pt x="105" y="28"/>
                  <a:pt x="28" y="105"/>
                  <a:pt x="28" y="200"/>
                </a:cubicBezTo>
                <a:cubicBezTo>
                  <a:pt x="28" y="295"/>
                  <a:pt x="105" y="372"/>
                  <a:pt x="200" y="372"/>
                </a:cubicBezTo>
                <a:cubicBezTo>
                  <a:pt x="295" y="372"/>
                  <a:pt x="372" y="295"/>
                  <a:pt x="372" y="200"/>
                </a:cubicBezTo>
                <a:cubicBezTo>
                  <a:pt x="372" y="105"/>
                  <a:pt x="295" y="28"/>
                  <a:pt x="200" y="28"/>
                </a:cubicBezTo>
                <a:close/>
                <a:moveTo>
                  <a:pt x="277" y="168"/>
                </a:moveTo>
                <a:cubicBezTo>
                  <a:pt x="253" y="140"/>
                  <a:pt x="230" y="111"/>
                  <a:pt x="206" y="83"/>
                </a:cubicBezTo>
                <a:cubicBezTo>
                  <a:pt x="204" y="81"/>
                  <a:pt x="202" y="80"/>
                  <a:pt x="200" y="80"/>
                </a:cubicBezTo>
                <a:cubicBezTo>
                  <a:pt x="198" y="80"/>
                  <a:pt x="196" y="81"/>
                  <a:pt x="194" y="83"/>
                </a:cubicBezTo>
                <a:cubicBezTo>
                  <a:pt x="170" y="111"/>
                  <a:pt x="147" y="140"/>
                  <a:pt x="123" y="168"/>
                </a:cubicBezTo>
                <a:cubicBezTo>
                  <a:pt x="119" y="174"/>
                  <a:pt x="121" y="182"/>
                  <a:pt x="129" y="182"/>
                </a:cubicBezTo>
                <a:cubicBezTo>
                  <a:pt x="139" y="182"/>
                  <a:pt x="149" y="182"/>
                  <a:pt x="159" y="182"/>
                </a:cubicBezTo>
                <a:cubicBezTo>
                  <a:pt x="159" y="225"/>
                  <a:pt x="159" y="269"/>
                  <a:pt x="159" y="312"/>
                </a:cubicBezTo>
                <a:cubicBezTo>
                  <a:pt x="159" y="316"/>
                  <a:pt x="162" y="320"/>
                  <a:pt x="167" y="320"/>
                </a:cubicBezTo>
                <a:cubicBezTo>
                  <a:pt x="189" y="320"/>
                  <a:pt x="211" y="320"/>
                  <a:pt x="233" y="320"/>
                </a:cubicBezTo>
                <a:cubicBezTo>
                  <a:pt x="238" y="320"/>
                  <a:pt x="241" y="316"/>
                  <a:pt x="241" y="312"/>
                </a:cubicBezTo>
                <a:cubicBezTo>
                  <a:pt x="241" y="269"/>
                  <a:pt x="241" y="225"/>
                  <a:pt x="241" y="182"/>
                </a:cubicBezTo>
                <a:cubicBezTo>
                  <a:pt x="251" y="182"/>
                  <a:pt x="261" y="182"/>
                  <a:pt x="271" y="182"/>
                </a:cubicBezTo>
                <a:cubicBezTo>
                  <a:pt x="279" y="182"/>
                  <a:pt x="281" y="174"/>
                  <a:pt x="277" y="168"/>
                </a:cubicBezTo>
                <a:close/>
              </a:path>
            </a:pathLst>
          </a:custGeom>
          <a:solidFill>
            <a:schemeClr val="bg1"/>
          </a:solidFill>
          <a:ln>
            <a:noFill/>
          </a:ln>
          <a:extLst/>
        </p:spPr>
        <p:txBody>
          <a:bodyPr vert="horz" wrap="square" lIns="91403" tIns="45702" rIns="91403" bIns="45702" numCol="1" anchor="t" anchorCtr="0" compatLnSpc="1">
            <a:prstTxWarp prst="textNoShape">
              <a:avLst/>
            </a:prstTxWarp>
          </a:bodyPr>
          <a:lstStyle/>
          <a:p>
            <a:pPr defTabSz="1242867"/>
            <a:endParaRPr lang="en-US" sz="2447">
              <a:solidFill>
                <a:srgbClr val="000000"/>
              </a:solidFill>
            </a:endParaRPr>
          </a:p>
        </p:txBody>
      </p:sp>
      <p:sp>
        <p:nvSpPr>
          <p:cNvPr id="24" name="Freeform 539"/>
          <p:cNvSpPr>
            <a:spLocks noChangeAspect="1"/>
          </p:cNvSpPr>
          <p:nvPr/>
        </p:nvSpPr>
        <p:spPr bwMode="auto">
          <a:xfrm>
            <a:off x="594306" y="4364728"/>
            <a:ext cx="477309" cy="262418"/>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bg1"/>
          </a:solidFill>
          <a:ln>
            <a:noFill/>
          </a:ln>
          <a:extLst/>
        </p:spPr>
        <p:txBody>
          <a:bodyPr vert="horz" wrap="square" lIns="91403" tIns="45702" rIns="91403" bIns="45702" numCol="1" anchor="t" anchorCtr="0" compatLnSpc="1">
            <a:prstTxWarp prst="textNoShape">
              <a:avLst/>
            </a:prstTxWarp>
          </a:bodyPr>
          <a:lstStyle/>
          <a:p>
            <a:pPr defTabSz="1242867"/>
            <a:endParaRPr lang="en-US" sz="2447">
              <a:solidFill>
                <a:srgbClr val="000000"/>
              </a:solidFill>
            </a:endParaRPr>
          </a:p>
        </p:txBody>
      </p:sp>
      <p:sp>
        <p:nvSpPr>
          <p:cNvPr id="30" name="Freeform 37"/>
          <p:cNvSpPr>
            <a:spLocks noChangeAspect="1" noEditPoints="1"/>
          </p:cNvSpPr>
          <p:nvPr/>
        </p:nvSpPr>
        <p:spPr bwMode="auto">
          <a:xfrm>
            <a:off x="666485" y="1718213"/>
            <a:ext cx="446465" cy="391858"/>
          </a:xfrm>
          <a:custGeom>
            <a:avLst/>
            <a:gdLst>
              <a:gd name="T0" fmla="*/ 84 w 371"/>
              <a:gd name="T1" fmla="*/ 231 h 325"/>
              <a:gd name="T2" fmla="*/ 92 w 371"/>
              <a:gd name="T3" fmla="*/ 149 h 325"/>
              <a:gd name="T4" fmla="*/ 128 w 371"/>
              <a:gd name="T5" fmla="*/ 218 h 325"/>
              <a:gd name="T6" fmla="*/ 104 w 371"/>
              <a:gd name="T7" fmla="*/ 211 h 325"/>
              <a:gd name="T8" fmla="*/ 111 w 371"/>
              <a:gd name="T9" fmla="*/ 187 h 325"/>
              <a:gd name="T10" fmla="*/ 131 w 371"/>
              <a:gd name="T11" fmla="*/ 208 h 325"/>
              <a:gd name="T12" fmla="*/ 189 w 371"/>
              <a:gd name="T13" fmla="*/ 127 h 325"/>
              <a:gd name="T14" fmla="*/ 218 w 371"/>
              <a:gd name="T15" fmla="*/ 89 h 325"/>
              <a:gd name="T16" fmla="*/ 198 w 371"/>
              <a:gd name="T17" fmla="*/ 157 h 325"/>
              <a:gd name="T18" fmla="*/ 184 w 371"/>
              <a:gd name="T19" fmla="*/ 53 h 325"/>
              <a:gd name="T20" fmla="*/ 193 w 371"/>
              <a:gd name="T21" fmla="*/ 82 h 325"/>
              <a:gd name="T22" fmla="*/ 208 w 371"/>
              <a:gd name="T23" fmla="*/ 60 h 325"/>
              <a:gd name="T24" fmla="*/ 232 w 371"/>
              <a:gd name="T25" fmla="*/ 67 h 325"/>
              <a:gd name="T26" fmla="*/ 242 w 371"/>
              <a:gd name="T27" fmla="*/ 96 h 325"/>
              <a:gd name="T28" fmla="*/ 230 w 371"/>
              <a:gd name="T29" fmla="*/ 139 h 325"/>
              <a:gd name="T30" fmla="*/ 223 w 371"/>
              <a:gd name="T31" fmla="*/ 164 h 325"/>
              <a:gd name="T32" fmla="*/ 169 w 371"/>
              <a:gd name="T33" fmla="*/ 76 h 325"/>
              <a:gd name="T34" fmla="*/ 111 w 371"/>
              <a:gd name="T35" fmla="*/ 32 h 325"/>
              <a:gd name="T36" fmla="*/ 86 w 371"/>
              <a:gd name="T37" fmla="*/ 25 h 325"/>
              <a:gd name="T38" fmla="*/ 286 w 371"/>
              <a:gd name="T39" fmla="*/ 12 h 325"/>
              <a:gd name="T40" fmla="*/ 47 w 371"/>
              <a:gd name="T41" fmla="*/ 27 h 325"/>
              <a:gd name="T42" fmla="*/ 3 w 371"/>
              <a:gd name="T43" fmla="*/ 244 h 325"/>
              <a:gd name="T44" fmla="*/ 147 w 371"/>
              <a:gd name="T45" fmla="*/ 285 h 325"/>
              <a:gd name="T46" fmla="*/ 333 w 371"/>
              <a:gd name="T47" fmla="*/ 13 h 325"/>
              <a:gd name="T48" fmla="*/ 258 w 371"/>
              <a:gd name="T49" fmla="*/ 70 h 325"/>
              <a:gd name="T50" fmla="*/ 204 w 371"/>
              <a:gd name="T51" fmla="*/ 166 h 325"/>
              <a:gd name="T52" fmla="*/ 176 w 371"/>
              <a:gd name="T53" fmla="*/ 158 h 325"/>
              <a:gd name="T54" fmla="*/ 155 w 371"/>
              <a:gd name="T55" fmla="*/ 140 h 325"/>
              <a:gd name="T56" fmla="*/ 138 w 371"/>
              <a:gd name="T57" fmla="*/ 93 h 325"/>
              <a:gd name="T58" fmla="*/ 121 w 371"/>
              <a:gd name="T59" fmla="*/ 62 h 325"/>
              <a:gd name="T60" fmla="*/ 96 w 371"/>
              <a:gd name="T61" fmla="*/ 55 h 325"/>
              <a:gd name="T62" fmla="*/ 27 w 371"/>
              <a:gd name="T63" fmla="*/ 231 h 325"/>
              <a:gd name="T64" fmla="*/ 31 w 371"/>
              <a:gd name="T65" fmla="*/ 216 h 325"/>
              <a:gd name="T66" fmla="*/ 67 w 371"/>
              <a:gd name="T67" fmla="*/ 82 h 325"/>
              <a:gd name="T68" fmla="*/ 82 w 371"/>
              <a:gd name="T69" fmla="*/ 93 h 325"/>
              <a:gd name="T70" fmla="*/ 105 w 371"/>
              <a:gd name="T71" fmla="*/ 101 h 325"/>
              <a:gd name="T72" fmla="*/ 110 w 371"/>
              <a:gd name="T73" fmla="*/ 107 h 325"/>
              <a:gd name="T74" fmla="*/ 116 w 371"/>
              <a:gd name="T75" fmla="*/ 131 h 325"/>
              <a:gd name="T76" fmla="*/ 127 w 371"/>
              <a:gd name="T77" fmla="*/ 148 h 325"/>
              <a:gd name="T78" fmla="*/ 140 w 371"/>
              <a:gd name="T79" fmla="*/ 163 h 325"/>
              <a:gd name="T80" fmla="*/ 155 w 371"/>
              <a:gd name="T81" fmla="*/ 173 h 325"/>
              <a:gd name="T82" fmla="*/ 179 w 371"/>
              <a:gd name="T83" fmla="*/ 182 h 325"/>
              <a:gd name="T84" fmla="*/ 184 w 371"/>
              <a:gd name="T85" fmla="*/ 187 h 325"/>
              <a:gd name="T86" fmla="*/ 190 w 371"/>
              <a:gd name="T87" fmla="*/ 211 h 325"/>
              <a:gd name="T88" fmla="*/ 201 w 371"/>
              <a:gd name="T89" fmla="*/ 228 h 325"/>
              <a:gd name="T90" fmla="*/ 219 w 371"/>
              <a:gd name="T91" fmla="*/ 252 h 325"/>
              <a:gd name="T92" fmla="*/ 360 w 371"/>
              <a:gd name="T93" fmla="*/ 53 h 325"/>
              <a:gd name="T94" fmla="*/ 330 w 371"/>
              <a:gd name="T95" fmla="*/ 20 h 325"/>
              <a:gd name="T96" fmla="*/ 140 w 371"/>
              <a:gd name="T97" fmla="*/ 86 h 325"/>
              <a:gd name="T98" fmla="*/ 152 w 371"/>
              <a:gd name="T99" fmla="*/ 44 h 325"/>
              <a:gd name="T100" fmla="*/ 176 w 371"/>
              <a:gd name="T101" fmla="*/ 51 h 325"/>
              <a:gd name="T102" fmla="*/ 169 w 371"/>
              <a:gd name="T103" fmla="*/ 102 h 325"/>
              <a:gd name="T104" fmla="*/ 140 w 371"/>
              <a:gd name="T105" fmla="*/ 1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1" h="325">
                <a:moveTo>
                  <a:pt x="92" y="149"/>
                </a:moveTo>
                <a:cubicBezTo>
                  <a:pt x="91" y="148"/>
                  <a:pt x="89" y="147"/>
                  <a:pt x="88" y="148"/>
                </a:cubicBezTo>
                <a:cubicBezTo>
                  <a:pt x="87" y="148"/>
                  <a:pt x="86" y="150"/>
                  <a:pt x="85" y="151"/>
                </a:cubicBezTo>
                <a:cubicBezTo>
                  <a:pt x="81" y="227"/>
                  <a:pt x="81" y="227"/>
                  <a:pt x="81" y="227"/>
                </a:cubicBezTo>
                <a:cubicBezTo>
                  <a:pt x="81" y="229"/>
                  <a:pt x="82" y="231"/>
                  <a:pt x="84" y="231"/>
                </a:cubicBezTo>
                <a:cubicBezTo>
                  <a:pt x="84" y="231"/>
                  <a:pt x="84" y="231"/>
                  <a:pt x="85" y="231"/>
                </a:cubicBezTo>
                <a:cubicBezTo>
                  <a:pt x="163" y="236"/>
                  <a:pt x="163" y="236"/>
                  <a:pt x="163" y="236"/>
                </a:cubicBezTo>
                <a:cubicBezTo>
                  <a:pt x="165" y="236"/>
                  <a:pt x="166" y="235"/>
                  <a:pt x="167" y="234"/>
                </a:cubicBezTo>
                <a:cubicBezTo>
                  <a:pt x="168" y="232"/>
                  <a:pt x="168" y="231"/>
                  <a:pt x="166" y="230"/>
                </a:cubicBezTo>
                <a:lnTo>
                  <a:pt x="92" y="149"/>
                </a:lnTo>
                <a:close/>
                <a:moveTo>
                  <a:pt x="138" y="210"/>
                </a:moveTo>
                <a:cubicBezTo>
                  <a:pt x="133" y="228"/>
                  <a:pt x="133" y="228"/>
                  <a:pt x="133" y="228"/>
                </a:cubicBezTo>
                <a:cubicBezTo>
                  <a:pt x="133" y="230"/>
                  <a:pt x="131" y="231"/>
                  <a:pt x="129" y="230"/>
                </a:cubicBezTo>
                <a:cubicBezTo>
                  <a:pt x="127" y="230"/>
                  <a:pt x="126" y="228"/>
                  <a:pt x="126" y="226"/>
                </a:cubicBezTo>
                <a:cubicBezTo>
                  <a:pt x="128" y="218"/>
                  <a:pt x="128" y="218"/>
                  <a:pt x="128" y="218"/>
                </a:cubicBezTo>
                <a:cubicBezTo>
                  <a:pt x="111" y="213"/>
                  <a:pt x="111" y="213"/>
                  <a:pt x="111" y="213"/>
                </a:cubicBezTo>
                <a:cubicBezTo>
                  <a:pt x="109" y="221"/>
                  <a:pt x="109" y="221"/>
                  <a:pt x="109" y="221"/>
                </a:cubicBezTo>
                <a:cubicBezTo>
                  <a:pt x="108" y="223"/>
                  <a:pt x="106" y="224"/>
                  <a:pt x="104" y="223"/>
                </a:cubicBezTo>
                <a:cubicBezTo>
                  <a:pt x="102" y="223"/>
                  <a:pt x="101" y="221"/>
                  <a:pt x="102" y="219"/>
                </a:cubicBezTo>
                <a:cubicBezTo>
                  <a:pt x="104" y="211"/>
                  <a:pt x="104" y="211"/>
                  <a:pt x="104" y="211"/>
                </a:cubicBezTo>
                <a:cubicBezTo>
                  <a:pt x="92" y="207"/>
                  <a:pt x="92" y="207"/>
                  <a:pt x="92" y="207"/>
                </a:cubicBezTo>
                <a:cubicBezTo>
                  <a:pt x="90" y="207"/>
                  <a:pt x="89" y="205"/>
                  <a:pt x="89" y="203"/>
                </a:cubicBezTo>
                <a:cubicBezTo>
                  <a:pt x="90" y="201"/>
                  <a:pt x="92" y="200"/>
                  <a:pt x="94" y="200"/>
                </a:cubicBezTo>
                <a:cubicBezTo>
                  <a:pt x="106" y="204"/>
                  <a:pt x="106" y="204"/>
                  <a:pt x="106" y="204"/>
                </a:cubicBezTo>
                <a:cubicBezTo>
                  <a:pt x="111" y="187"/>
                  <a:pt x="111" y="187"/>
                  <a:pt x="111" y="187"/>
                </a:cubicBezTo>
                <a:cubicBezTo>
                  <a:pt x="111" y="185"/>
                  <a:pt x="114" y="184"/>
                  <a:pt x="116" y="184"/>
                </a:cubicBezTo>
                <a:cubicBezTo>
                  <a:pt x="118" y="185"/>
                  <a:pt x="119" y="187"/>
                  <a:pt x="118" y="189"/>
                </a:cubicBezTo>
                <a:cubicBezTo>
                  <a:pt x="113" y="206"/>
                  <a:pt x="113" y="206"/>
                  <a:pt x="113" y="206"/>
                </a:cubicBezTo>
                <a:cubicBezTo>
                  <a:pt x="130" y="211"/>
                  <a:pt x="130" y="211"/>
                  <a:pt x="130" y="211"/>
                </a:cubicBezTo>
                <a:cubicBezTo>
                  <a:pt x="131" y="208"/>
                  <a:pt x="131" y="208"/>
                  <a:pt x="131" y="208"/>
                </a:cubicBezTo>
                <a:cubicBezTo>
                  <a:pt x="132" y="206"/>
                  <a:pt x="134" y="205"/>
                  <a:pt x="136" y="205"/>
                </a:cubicBezTo>
                <a:cubicBezTo>
                  <a:pt x="138" y="206"/>
                  <a:pt x="139" y="208"/>
                  <a:pt x="138" y="210"/>
                </a:cubicBezTo>
                <a:close/>
                <a:moveTo>
                  <a:pt x="211" y="114"/>
                </a:moveTo>
                <a:cubicBezTo>
                  <a:pt x="206" y="132"/>
                  <a:pt x="206" y="132"/>
                  <a:pt x="206" y="132"/>
                </a:cubicBezTo>
                <a:cubicBezTo>
                  <a:pt x="189" y="127"/>
                  <a:pt x="189" y="127"/>
                  <a:pt x="189" y="127"/>
                </a:cubicBezTo>
                <a:cubicBezTo>
                  <a:pt x="194" y="109"/>
                  <a:pt x="194" y="109"/>
                  <a:pt x="194" y="109"/>
                </a:cubicBezTo>
                <a:lnTo>
                  <a:pt x="211" y="114"/>
                </a:lnTo>
                <a:close/>
                <a:moveTo>
                  <a:pt x="196" y="102"/>
                </a:moveTo>
                <a:cubicBezTo>
                  <a:pt x="201" y="85"/>
                  <a:pt x="201" y="85"/>
                  <a:pt x="201" y="85"/>
                </a:cubicBezTo>
                <a:cubicBezTo>
                  <a:pt x="218" y="89"/>
                  <a:pt x="218" y="89"/>
                  <a:pt x="218" y="89"/>
                </a:cubicBezTo>
                <a:cubicBezTo>
                  <a:pt x="213" y="107"/>
                  <a:pt x="213" y="107"/>
                  <a:pt x="213" y="107"/>
                </a:cubicBezTo>
                <a:lnTo>
                  <a:pt x="196" y="102"/>
                </a:lnTo>
                <a:close/>
                <a:moveTo>
                  <a:pt x="186" y="134"/>
                </a:moveTo>
                <a:cubicBezTo>
                  <a:pt x="204" y="139"/>
                  <a:pt x="204" y="139"/>
                  <a:pt x="204" y="139"/>
                </a:cubicBezTo>
                <a:cubicBezTo>
                  <a:pt x="198" y="157"/>
                  <a:pt x="198" y="157"/>
                  <a:pt x="198" y="157"/>
                </a:cubicBezTo>
                <a:cubicBezTo>
                  <a:pt x="181" y="152"/>
                  <a:pt x="181" y="152"/>
                  <a:pt x="181" y="152"/>
                </a:cubicBezTo>
                <a:lnTo>
                  <a:pt x="186" y="134"/>
                </a:lnTo>
                <a:close/>
                <a:moveTo>
                  <a:pt x="196" y="75"/>
                </a:moveTo>
                <a:cubicBezTo>
                  <a:pt x="178" y="70"/>
                  <a:pt x="178" y="70"/>
                  <a:pt x="178" y="70"/>
                </a:cubicBezTo>
                <a:cubicBezTo>
                  <a:pt x="184" y="53"/>
                  <a:pt x="184" y="53"/>
                  <a:pt x="184" y="53"/>
                </a:cubicBezTo>
                <a:cubicBezTo>
                  <a:pt x="201" y="58"/>
                  <a:pt x="201" y="58"/>
                  <a:pt x="201" y="58"/>
                </a:cubicBezTo>
                <a:lnTo>
                  <a:pt x="196" y="75"/>
                </a:lnTo>
                <a:close/>
                <a:moveTo>
                  <a:pt x="171" y="95"/>
                </a:moveTo>
                <a:cubicBezTo>
                  <a:pt x="176" y="78"/>
                  <a:pt x="176" y="78"/>
                  <a:pt x="176" y="78"/>
                </a:cubicBezTo>
                <a:cubicBezTo>
                  <a:pt x="193" y="82"/>
                  <a:pt x="193" y="82"/>
                  <a:pt x="193" y="82"/>
                </a:cubicBezTo>
                <a:cubicBezTo>
                  <a:pt x="188" y="100"/>
                  <a:pt x="188" y="100"/>
                  <a:pt x="188" y="100"/>
                </a:cubicBezTo>
                <a:lnTo>
                  <a:pt x="171" y="95"/>
                </a:lnTo>
                <a:close/>
                <a:moveTo>
                  <a:pt x="220" y="82"/>
                </a:moveTo>
                <a:cubicBezTo>
                  <a:pt x="203" y="77"/>
                  <a:pt x="203" y="77"/>
                  <a:pt x="203" y="77"/>
                </a:cubicBezTo>
                <a:cubicBezTo>
                  <a:pt x="208" y="60"/>
                  <a:pt x="208" y="60"/>
                  <a:pt x="208" y="60"/>
                </a:cubicBezTo>
                <a:cubicBezTo>
                  <a:pt x="225" y="65"/>
                  <a:pt x="225" y="65"/>
                  <a:pt x="225" y="65"/>
                </a:cubicBezTo>
                <a:lnTo>
                  <a:pt x="220" y="82"/>
                </a:lnTo>
                <a:close/>
                <a:moveTo>
                  <a:pt x="244" y="89"/>
                </a:moveTo>
                <a:cubicBezTo>
                  <a:pt x="227" y="84"/>
                  <a:pt x="227" y="84"/>
                  <a:pt x="227" y="84"/>
                </a:cubicBezTo>
                <a:cubicBezTo>
                  <a:pt x="232" y="67"/>
                  <a:pt x="232" y="67"/>
                  <a:pt x="232" y="67"/>
                </a:cubicBezTo>
                <a:cubicBezTo>
                  <a:pt x="249" y="71"/>
                  <a:pt x="249" y="71"/>
                  <a:pt x="249" y="71"/>
                </a:cubicBezTo>
                <a:lnTo>
                  <a:pt x="244" y="89"/>
                </a:lnTo>
                <a:close/>
                <a:moveTo>
                  <a:pt x="220" y="109"/>
                </a:moveTo>
                <a:cubicBezTo>
                  <a:pt x="225" y="91"/>
                  <a:pt x="225" y="91"/>
                  <a:pt x="225" y="91"/>
                </a:cubicBezTo>
                <a:cubicBezTo>
                  <a:pt x="242" y="96"/>
                  <a:pt x="242" y="96"/>
                  <a:pt x="242" y="96"/>
                </a:cubicBezTo>
                <a:cubicBezTo>
                  <a:pt x="237" y="114"/>
                  <a:pt x="237" y="114"/>
                  <a:pt x="237" y="114"/>
                </a:cubicBezTo>
                <a:lnTo>
                  <a:pt x="220" y="109"/>
                </a:lnTo>
                <a:close/>
                <a:moveTo>
                  <a:pt x="218" y="116"/>
                </a:moveTo>
                <a:cubicBezTo>
                  <a:pt x="235" y="121"/>
                  <a:pt x="235" y="121"/>
                  <a:pt x="235" y="121"/>
                </a:cubicBezTo>
                <a:cubicBezTo>
                  <a:pt x="230" y="139"/>
                  <a:pt x="230" y="139"/>
                  <a:pt x="230" y="139"/>
                </a:cubicBezTo>
                <a:cubicBezTo>
                  <a:pt x="213" y="134"/>
                  <a:pt x="213" y="134"/>
                  <a:pt x="213" y="134"/>
                </a:cubicBezTo>
                <a:lnTo>
                  <a:pt x="218" y="116"/>
                </a:lnTo>
                <a:close/>
                <a:moveTo>
                  <a:pt x="211" y="141"/>
                </a:moveTo>
                <a:cubicBezTo>
                  <a:pt x="228" y="146"/>
                  <a:pt x="228" y="146"/>
                  <a:pt x="228" y="146"/>
                </a:cubicBezTo>
                <a:cubicBezTo>
                  <a:pt x="223" y="164"/>
                  <a:pt x="223" y="164"/>
                  <a:pt x="223" y="164"/>
                </a:cubicBezTo>
                <a:cubicBezTo>
                  <a:pt x="206" y="159"/>
                  <a:pt x="206" y="159"/>
                  <a:pt x="206" y="159"/>
                </a:cubicBezTo>
                <a:lnTo>
                  <a:pt x="211" y="141"/>
                </a:lnTo>
                <a:close/>
                <a:moveTo>
                  <a:pt x="147" y="88"/>
                </a:moveTo>
                <a:cubicBezTo>
                  <a:pt x="152" y="71"/>
                  <a:pt x="152" y="71"/>
                  <a:pt x="152" y="71"/>
                </a:cubicBezTo>
                <a:cubicBezTo>
                  <a:pt x="169" y="76"/>
                  <a:pt x="169" y="76"/>
                  <a:pt x="169" y="76"/>
                </a:cubicBezTo>
                <a:cubicBezTo>
                  <a:pt x="164" y="93"/>
                  <a:pt x="164" y="93"/>
                  <a:pt x="164" y="93"/>
                </a:cubicBezTo>
                <a:lnTo>
                  <a:pt x="147" y="88"/>
                </a:lnTo>
                <a:close/>
                <a:moveTo>
                  <a:pt x="123" y="54"/>
                </a:moveTo>
                <a:cubicBezTo>
                  <a:pt x="106" y="49"/>
                  <a:pt x="106" y="49"/>
                  <a:pt x="106" y="49"/>
                </a:cubicBezTo>
                <a:cubicBezTo>
                  <a:pt x="111" y="32"/>
                  <a:pt x="111" y="32"/>
                  <a:pt x="111" y="32"/>
                </a:cubicBezTo>
                <a:cubicBezTo>
                  <a:pt x="128" y="37"/>
                  <a:pt x="128" y="37"/>
                  <a:pt x="128" y="37"/>
                </a:cubicBezTo>
                <a:lnTo>
                  <a:pt x="123" y="54"/>
                </a:lnTo>
                <a:close/>
                <a:moveTo>
                  <a:pt x="98" y="47"/>
                </a:moveTo>
                <a:cubicBezTo>
                  <a:pt x="81" y="43"/>
                  <a:pt x="81" y="43"/>
                  <a:pt x="81" y="43"/>
                </a:cubicBezTo>
                <a:cubicBezTo>
                  <a:pt x="86" y="25"/>
                  <a:pt x="86" y="25"/>
                  <a:pt x="86" y="25"/>
                </a:cubicBezTo>
                <a:cubicBezTo>
                  <a:pt x="103" y="30"/>
                  <a:pt x="103" y="30"/>
                  <a:pt x="103" y="30"/>
                </a:cubicBezTo>
                <a:lnTo>
                  <a:pt x="98" y="47"/>
                </a:lnTo>
                <a:close/>
                <a:moveTo>
                  <a:pt x="333" y="13"/>
                </a:moveTo>
                <a:cubicBezTo>
                  <a:pt x="306" y="5"/>
                  <a:pt x="289" y="10"/>
                  <a:pt x="289" y="10"/>
                </a:cubicBezTo>
                <a:cubicBezTo>
                  <a:pt x="287" y="10"/>
                  <a:pt x="286" y="11"/>
                  <a:pt x="286" y="12"/>
                </a:cubicBezTo>
                <a:cubicBezTo>
                  <a:pt x="273" y="58"/>
                  <a:pt x="273" y="58"/>
                  <a:pt x="273" y="58"/>
                </a:cubicBezTo>
                <a:cubicBezTo>
                  <a:pt x="73" y="0"/>
                  <a:pt x="73" y="0"/>
                  <a:pt x="73" y="0"/>
                </a:cubicBezTo>
                <a:cubicBezTo>
                  <a:pt x="71" y="0"/>
                  <a:pt x="69" y="1"/>
                  <a:pt x="68" y="3"/>
                </a:cubicBezTo>
                <a:cubicBezTo>
                  <a:pt x="58" y="39"/>
                  <a:pt x="58" y="39"/>
                  <a:pt x="58" y="39"/>
                </a:cubicBezTo>
                <a:cubicBezTo>
                  <a:pt x="47" y="27"/>
                  <a:pt x="47" y="27"/>
                  <a:pt x="47" y="27"/>
                </a:cubicBezTo>
                <a:cubicBezTo>
                  <a:pt x="46" y="26"/>
                  <a:pt x="44" y="25"/>
                  <a:pt x="43" y="26"/>
                </a:cubicBezTo>
                <a:cubicBezTo>
                  <a:pt x="41" y="26"/>
                  <a:pt x="40" y="28"/>
                  <a:pt x="40" y="29"/>
                </a:cubicBezTo>
                <a:cubicBezTo>
                  <a:pt x="35" y="118"/>
                  <a:pt x="35" y="118"/>
                  <a:pt x="35" y="118"/>
                </a:cubicBezTo>
                <a:cubicBezTo>
                  <a:pt x="0" y="239"/>
                  <a:pt x="0" y="239"/>
                  <a:pt x="0" y="239"/>
                </a:cubicBezTo>
                <a:cubicBezTo>
                  <a:pt x="0" y="241"/>
                  <a:pt x="1" y="243"/>
                  <a:pt x="3" y="244"/>
                </a:cubicBezTo>
                <a:cubicBezTo>
                  <a:pt x="27" y="251"/>
                  <a:pt x="27" y="251"/>
                  <a:pt x="27" y="251"/>
                </a:cubicBezTo>
                <a:cubicBezTo>
                  <a:pt x="26" y="274"/>
                  <a:pt x="26" y="274"/>
                  <a:pt x="26" y="274"/>
                </a:cubicBezTo>
                <a:cubicBezTo>
                  <a:pt x="26" y="276"/>
                  <a:pt x="27" y="278"/>
                  <a:pt x="29" y="278"/>
                </a:cubicBezTo>
                <a:cubicBezTo>
                  <a:pt x="29" y="278"/>
                  <a:pt x="29" y="278"/>
                  <a:pt x="29" y="278"/>
                </a:cubicBezTo>
                <a:cubicBezTo>
                  <a:pt x="147" y="285"/>
                  <a:pt x="147" y="285"/>
                  <a:pt x="147" y="285"/>
                </a:cubicBezTo>
                <a:cubicBezTo>
                  <a:pt x="246" y="313"/>
                  <a:pt x="246" y="313"/>
                  <a:pt x="246" y="313"/>
                </a:cubicBezTo>
                <a:cubicBezTo>
                  <a:pt x="289" y="325"/>
                  <a:pt x="296" y="303"/>
                  <a:pt x="299" y="292"/>
                </a:cubicBezTo>
                <a:cubicBezTo>
                  <a:pt x="358" y="86"/>
                  <a:pt x="358" y="86"/>
                  <a:pt x="358" y="86"/>
                </a:cubicBezTo>
                <a:cubicBezTo>
                  <a:pt x="367" y="56"/>
                  <a:pt x="367" y="56"/>
                  <a:pt x="367" y="56"/>
                </a:cubicBezTo>
                <a:cubicBezTo>
                  <a:pt x="371" y="41"/>
                  <a:pt x="359" y="21"/>
                  <a:pt x="333" y="13"/>
                </a:cubicBezTo>
                <a:close/>
                <a:moveTo>
                  <a:pt x="73" y="44"/>
                </a:moveTo>
                <a:cubicBezTo>
                  <a:pt x="80" y="19"/>
                  <a:pt x="80" y="19"/>
                  <a:pt x="80" y="19"/>
                </a:cubicBezTo>
                <a:cubicBezTo>
                  <a:pt x="81" y="17"/>
                  <a:pt x="83" y="16"/>
                  <a:pt x="85" y="17"/>
                </a:cubicBezTo>
                <a:cubicBezTo>
                  <a:pt x="255" y="65"/>
                  <a:pt x="255" y="65"/>
                  <a:pt x="255" y="65"/>
                </a:cubicBezTo>
                <a:cubicBezTo>
                  <a:pt x="257" y="66"/>
                  <a:pt x="258" y="68"/>
                  <a:pt x="258" y="70"/>
                </a:cubicBezTo>
                <a:cubicBezTo>
                  <a:pt x="220" y="202"/>
                  <a:pt x="220" y="202"/>
                  <a:pt x="220" y="202"/>
                </a:cubicBezTo>
                <a:cubicBezTo>
                  <a:pt x="219" y="204"/>
                  <a:pt x="217" y="206"/>
                  <a:pt x="215" y="205"/>
                </a:cubicBezTo>
                <a:cubicBezTo>
                  <a:pt x="213" y="204"/>
                  <a:pt x="212" y="202"/>
                  <a:pt x="212" y="200"/>
                </a:cubicBezTo>
                <a:cubicBezTo>
                  <a:pt x="221" y="171"/>
                  <a:pt x="221" y="171"/>
                  <a:pt x="221" y="171"/>
                </a:cubicBezTo>
                <a:cubicBezTo>
                  <a:pt x="204" y="166"/>
                  <a:pt x="204" y="166"/>
                  <a:pt x="204" y="166"/>
                </a:cubicBezTo>
                <a:cubicBezTo>
                  <a:pt x="199" y="181"/>
                  <a:pt x="199" y="181"/>
                  <a:pt x="199" y="181"/>
                </a:cubicBezTo>
                <a:cubicBezTo>
                  <a:pt x="199" y="183"/>
                  <a:pt x="197" y="184"/>
                  <a:pt x="195" y="184"/>
                </a:cubicBezTo>
                <a:cubicBezTo>
                  <a:pt x="193" y="183"/>
                  <a:pt x="192" y="181"/>
                  <a:pt x="192" y="179"/>
                </a:cubicBezTo>
                <a:cubicBezTo>
                  <a:pt x="196" y="164"/>
                  <a:pt x="196" y="164"/>
                  <a:pt x="196" y="164"/>
                </a:cubicBezTo>
                <a:cubicBezTo>
                  <a:pt x="176" y="158"/>
                  <a:pt x="176" y="158"/>
                  <a:pt x="176" y="158"/>
                </a:cubicBezTo>
                <a:cubicBezTo>
                  <a:pt x="174" y="158"/>
                  <a:pt x="173" y="156"/>
                  <a:pt x="173" y="154"/>
                </a:cubicBezTo>
                <a:cubicBezTo>
                  <a:pt x="179" y="132"/>
                  <a:pt x="179" y="132"/>
                  <a:pt x="179" y="132"/>
                </a:cubicBezTo>
                <a:cubicBezTo>
                  <a:pt x="162" y="127"/>
                  <a:pt x="162" y="127"/>
                  <a:pt x="162" y="127"/>
                </a:cubicBezTo>
                <a:cubicBezTo>
                  <a:pt x="159" y="138"/>
                  <a:pt x="159" y="138"/>
                  <a:pt x="159" y="138"/>
                </a:cubicBezTo>
                <a:cubicBezTo>
                  <a:pt x="159" y="140"/>
                  <a:pt x="157" y="141"/>
                  <a:pt x="155" y="140"/>
                </a:cubicBezTo>
                <a:cubicBezTo>
                  <a:pt x="153" y="140"/>
                  <a:pt x="151" y="138"/>
                  <a:pt x="152" y="136"/>
                </a:cubicBezTo>
                <a:cubicBezTo>
                  <a:pt x="155" y="125"/>
                  <a:pt x="155" y="125"/>
                  <a:pt x="155" y="125"/>
                </a:cubicBezTo>
                <a:cubicBezTo>
                  <a:pt x="134" y="119"/>
                  <a:pt x="134" y="119"/>
                  <a:pt x="134" y="119"/>
                </a:cubicBezTo>
                <a:cubicBezTo>
                  <a:pt x="132" y="119"/>
                  <a:pt x="131" y="117"/>
                  <a:pt x="132" y="115"/>
                </a:cubicBezTo>
                <a:cubicBezTo>
                  <a:pt x="138" y="93"/>
                  <a:pt x="138" y="93"/>
                  <a:pt x="138" y="93"/>
                </a:cubicBezTo>
                <a:cubicBezTo>
                  <a:pt x="121" y="89"/>
                  <a:pt x="121" y="89"/>
                  <a:pt x="121" y="89"/>
                </a:cubicBezTo>
                <a:cubicBezTo>
                  <a:pt x="119" y="95"/>
                  <a:pt x="119" y="95"/>
                  <a:pt x="119" y="95"/>
                </a:cubicBezTo>
                <a:cubicBezTo>
                  <a:pt x="118" y="97"/>
                  <a:pt x="116" y="98"/>
                  <a:pt x="114" y="98"/>
                </a:cubicBezTo>
                <a:cubicBezTo>
                  <a:pt x="112" y="97"/>
                  <a:pt x="111" y="95"/>
                  <a:pt x="111" y="93"/>
                </a:cubicBezTo>
                <a:cubicBezTo>
                  <a:pt x="121" y="62"/>
                  <a:pt x="121" y="62"/>
                  <a:pt x="121" y="62"/>
                </a:cubicBezTo>
                <a:cubicBezTo>
                  <a:pt x="103" y="57"/>
                  <a:pt x="103" y="57"/>
                  <a:pt x="103" y="57"/>
                </a:cubicBezTo>
                <a:cubicBezTo>
                  <a:pt x="99" y="74"/>
                  <a:pt x="99" y="74"/>
                  <a:pt x="99" y="74"/>
                </a:cubicBezTo>
                <a:cubicBezTo>
                  <a:pt x="98" y="76"/>
                  <a:pt x="96" y="77"/>
                  <a:pt x="94" y="76"/>
                </a:cubicBezTo>
                <a:cubicBezTo>
                  <a:pt x="92" y="76"/>
                  <a:pt x="91" y="74"/>
                  <a:pt x="91" y="72"/>
                </a:cubicBezTo>
                <a:cubicBezTo>
                  <a:pt x="96" y="55"/>
                  <a:pt x="96" y="55"/>
                  <a:pt x="96" y="55"/>
                </a:cubicBezTo>
                <a:cubicBezTo>
                  <a:pt x="76" y="49"/>
                  <a:pt x="76" y="49"/>
                  <a:pt x="76" y="49"/>
                </a:cubicBezTo>
                <a:cubicBezTo>
                  <a:pt x="76" y="49"/>
                  <a:pt x="76" y="49"/>
                  <a:pt x="75" y="49"/>
                </a:cubicBezTo>
                <a:cubicBezTo>
                  <a:pt x="73" y="48"/>
                  <a:pt x="72" y="46"/>
                  <a:pt x="73" y="44"/>
                </a:cubicBezTo>
                <a:close/>
                <a:moveTo>
                  <a:pt x="31" y="216"/>
                </a:moveTo>
                <a:cubicBezTo>
                  <a:pt x="27" y="231"/>
                  <a:pt x="27" y="231"/>
                  <a:pt x="27" y="231"/>
                </a:cubicBezTo>
                <a:cubicBezTo>
                  <a:pt x="27" y="233"/>
                  <a:pt x="25" y="234"/>
                  <a:pt x="23" y="233"/>
                </a:cubicBezTo>
                <a:cubicBezTo>
                  <a:pt x="21" y="233"/>
                  <a:pt x="19" y="231"/>
                  <a:pt x="20" y="229"/>
                </a:cubicBezTo>
                <a:cubicBezTo>
                  <a:pt x="24" y="214"/>
                  <a:pt x="24" y="214"/>
                  <a:pt x="24" y="214"/>
                </a:cubicBezTo>
                <a:cubicBezTo>
                  <a:pt x="25" y="212"/>
                  <a:pt x="27" y="211"/>
                  <a:pt x="29" y="212"/>
                </a:cubicBezTo>
                <a:cubicBezTo>
                  <a:pt x="31" y="212"/>
                  <a:pt x="32" y="214"/>
                  <a:pt x="31" y="216"/>
                </a:cubicBezTo>
                <a:close/>
                <a:moveTo>
                  <a:pt x="34" y="271"/>
                </a:moveTo>
                <a:cubicBezTo>
                  <a:pt x="47" y="38"/>
                  <a:pt x="47" y="38"/>
                  <a:pt x="47" y="38"/>
                </a:cubicBezTo>
                <a:cubicBezTo>
                  <a:pt x="76" y="69"/>
                  <a:pt x="76" y="69"/>
                  <a:pt x="76" y="69"/>
                </a:cubicBezTo>
                <a:cubicBezTo>
                  <a:pt x="67" y="77"/>
                  <a:pt x="67" y="77"/>
                  <a:pt x="67" y="77"/>
                </a:cubicBezTo>
                <a:cubicBezTo>
                  <a:pt x="66" y="78"/>
                  <a:pt x="66" y="81"/>
                  <a:pt x="67" y="82"/>
                </a:cubicBezTo>
                <a:cubicBezTo>
                  <a:pt x="67" y="83"/>
                  <a:pt x="68" y="83"/>
                  <a:pt x="69" y="83"/>
                </a:cubicBezTo>
                <a:cubicBezTo>
                  <a:pt x="70" y="84"/>
                  <a:pt x="71" y="83"/>
                  <a:pt x="72" y="83"/>
                </a:cubicBezTo>
                <a:cubicBezTo>
                  <a:pt x="81" y="75"/>
                  <a:pt x="81" y="75"/>
                  <a:pt x="81" y="75"/>
                </a:cubicBezTo>
                <a:cubicBezTo>
                  <a:pt x="90" y="85"/>
                  <a:pt x="90" y="85"/>
                  <a:pt x="90" y="85"/>
                </a:cubicBezTo>
                <a:cubicBezTo>
                  <a:pt x="82" y="93"/>
                  <a:pt x="82" y="93"/>
                  <a:pt x="82" y="93"/>
                </a:cubicBezTo>
                <a:cubicBezTo>
                  <a:pt x="80" y="94"/>
                  <a:pt x="80" y="97"/>
                  <a:pt x="82" y="98"/>
                </a:cubicBezTo>
                <a:cubicBezTo>
                  <a:pt x="82" y="99"/>
                  <a:pt x="83" y="99"/>
                  <a:pt x="83" y="99"/>
                </a:cubicBezTo>
                <a:cubicBezTo>
                  <a:pt x="85" y="100"/>
                  <a:pt x="86" y="100"/>
                  <a:pt x="87" y="99"/>
                </a:cubicBezTo>
                <a:cubicBezTo>
                  <a:pt x="95" y="91"/>
                  <a:pt x="95" y="91"/>
                  <a:pt x="95" y="91"/>
                </a:cubicBezTo>
                <a:cubicBezTo>
                  <a:pt x="105" y="101"/>
                  <a:pt x="105" y="101"/>
                  <a:pt x="105" y="101"/>
                </a:cubicBezTo>
                <a:cubicBezTo>
                  <a:pt x="97" y="109"/>
                  <a:pt x="97" y="109"/>
                  <a:pt x="97" y="109"/>
                </a:cubicBezTo>
                <a:cubicBezTo>
                  <a:pt x="95" y="110"/>
                  <a:pt x="95" y="113"/>
                  <a:pt x="96" y="114"/>
                </a:cubicBezTo>
                <a:cubicBezTo>
                  <a:pt x="97" y="115"/>
                  <a:pt x="97" y="115"/>
                  <a:pt x="98" y="116"/>
                </a:cubicBezTo>
                <a:cubicBezTo>
                  <a:pt x="99" y="116"/>
                  <a:pt x="101" y="116"/>
                  <a:pt x="102" y="115"/>
                </a:cubicBezTo>
                <a:cubicBezTo>
                  <a:pt x="110" y="107"/>
                  <a:pt x="110" y="107"/>
                  <a:pt x="110" y="107"/>
                </a:cubicBezTo>
                <a:cubicBezTo>
                  <a:pt x="120" y="117"/>
                  <a:pt x="120" y="117"/>
                  <a:pt x="120" y="117"/>
                </a:cubicBezTo>
                <a:cubicBezTo>
                  <a:pt x="111" y="125"/>
                  <a:pt x="111" y="125"/>
                  <a:pt x="111" y="125"/>
                </a:cubicBezTo>
                <a:cubicBezTo>
                  <a:pt x="110" y="127"/>
                  <a:pt x="110" y="129"/>
                  <a:pt x="111" y="130"/>
                </a:cubicBezTo>
                <a:cubicBezTo>
                  <a:pt x="111" y="131"/>
                  <a:pt x="112" y="131"/>
                  <a:pt x="113" y="132"/>
                </a:cubicBezTo>
                <a:cubicBezTo>
                  <a:pt x="114" y="132"/>
                  <a:pt x="115" y="132"/>
                  <a:pt x="116" y="131"/>
                </a:cubicBezTo>
                <a:cubicBezTo>
                  <a:pt x="125" y="123"/>
                  <a:pt x="125" y="123"/>
                  <a:pt x="125" y="123"/>
                </a:cubicBezTo>
                <a:cubicBezTo>
                  <a:pt x="135" y="134"/>
                  <a:pt x="135" y="134"/>
                  <a:pt x="135" y="134"/>
                </a:cubicBezTo>
                <a:cubicBezTo>
                  <a:pt x="126" y="141"/>
                  <a:pt x="126" y="141"/>
                  <a:pt x="126" y="141"/>
                </a:cubicBezTo>
                <a:cubicBezTo>
                  <a:pt x="124" y="143"/>
                  <a:pt x="124" y="145"/>
                  <a:pt x="126" y="147"/>
                </a:cubicBezTo>
                <a:cubicBezTo>
                  <a:pt x="126" y="147"/>
                  <a:pt x="127" y="147"/>
                  <a:pt x="127" y="148"/>
                </a:cubicBezTo>
                <a:cubicBezTo>
                  <a:pt x="129" y="148"/>
                  <a:pt x="130" y="148"/>
                  <a:pt x="131" y="147"/>
                </a:cubicBezTo>
                <a:cubicBezTo>
                  <a:pt x="140" y="139"/>
                  <a:pt x="140" y="139"/>
                  <a:pt x="140" y="139"/>
                </a:cubicBezTo>
                <a:cubicBezTo>
                  <a:pt x="149" y="150"/>
                  <a:pt x="149" y="150"/>
                  <a:pt x="149" y="150"/>
                </a:cubicBezTo>
                <a:cubicBezTo>
                  <a:pt x="141" y="157"/>
                  <a:pt x="141" y="157"/>
                  <a:pt x="141" y="157"/>
                </a:cubicBezTo>
                <a:cubicBezTo>
                  <a:pt x="139" y="159"/>
                  <a:pt x="139" y="161"/>
                  <a:pt x="140" y="163"/>
                </a:cubicBezTo>
                <a:cubicBezTo>
                  <a:pt x="141" y="163"/>
                  <a:pt x="141" y="163"/>
                  <a:pt x="142" y="164"/>
                </a:cubicBezTo>
                <a:cubicBezTo>
                  <a:pt x="143" y="164"/>
                  <a:pt x="145" y="164"/>
                  <a:pt x="146" y="163"/>
                </a:cubicBezTo>
                <a:cubicBezTo>
                  <a:pt x="154" y="155"/>
                  <a:pt x="154" y="155"/>
                  <a:pt x="154" y="155"/>
                </a:cubicBezTo>
                <a:cubicBezTo>
                  <a:pt x="164" y="166"/>
                  <a:pt x="164" y="166"/>
                  <a:pt x="164" y="166"/>
                </a:cubicBezTo>
                <a:cubicBezTo>
                  <a:pt x="155" y="173"/>
                  <a:pt x="155" y="173"/>
                  <a:pt x="155" y="173"/>
                </a:cubicBezTo>
                <a:cubicBezTo>
                  <a:pt x="154" y="175"/>
                  <a:pt x="154" y="177"/>
                  <a:pt x="155" y="179"/>
                </a:cubicBezTo>
                <a:cubicBezTo>
                  <a:pt x="156" y="179"/>
                  <a:pt x="156" y="180"/>
                  <a:pt x="157" y="180"/>
                </a:cubicBezTo>
                <a:cubicBezTo>
                  <a:pt x="158" y="180"/>
                  <a:pt x="159" y="180"/>
                  <a:pt x="160" y="179"/>
                </a:cubicBezTo>
                <a:cubicBezTo>
                  <a:pt x="169" y="171"/>
                  <a:pt x="169" y="171"/>
                  <a:pt x="169" y="171"/>
                </a:cubicBezTo>
                <a:cubicBezTo>
                  <a:pt x="179" y="182"/>
                  <a:pt x="179" y="182"/>
                  <a:pt x="179" y="182"/>
                </a:cubicBezTo>
                <a:cubicBezTo>
                  <a:pt x="170" y="189"/>
                  <a:pt x="170" y="189"/>
                  <a:pt x="170" y="189"/>
                </a:cubicBezTo>
                <a:cubicBezTo>
                  <a:pt x="169" y="191"/>
                  <a:pt x="168" y="193"/>
                  <a:pt x="170" y="195"/>
                </a:cubicBezTo>
                <a:cubicBezTo>
                  <a:pt x="170" y="195"/>
                  <a:pt x="171" y="196"/>
                  <a:pt x="172" y="196"/>
                </a:cubicBezTo>
                <a:cubicBezTo>
                  <a:pt x="173" y="196"/>
                  <a:pt x="174" y="196"/>
                  <a:pt x="175" y="195"/>
                </a:cubicBezTo>
                <a:cubicBezTo>
                  <a:pt x="184" y="187"/>
                  <a:pt x="184" y="187"/>
                  <a:pt x="184" y="187"/>
                </a:cubicBezTo>
                <a:cubicBezTo>
                  <a:pt x="194" y="198"/>
                  <a:pt x="194" y="198"/>
                  <a:pt x="194" y="198"/>
                </a:cubicBezTo>
                <a:cubicBezTo>
                  <a:pt x="185" y="205"/>
                  <a:pt x="185" y="205"/>
                  <a:pt x="185" y="205"/>
                </a:cubicBezTo>
                <a:cubicBezTo>
                  <a:pt x="183" y="207"/>
                  <a:pt x="183" y="209"/>
                  <a:pt x="184" y="211"/>
                </a:cubicBezTo>
                <a:cubicBezTo>
                  <a:pt x="185" y="211"/>
                  <a:pt x="186" y="212"/>
                  <a:pt x="186" y="212"/>
                </a:cubicBezTo>
                <a:cubicBezTo>
                  <a:pt x="187" y="212"/>
                  <a:pt x="189" y="212"/>
                  <a:pt x="190" y="211"/>
                </a:cubicBezTo>
                <a:cubicBezTo>
                  <a:pt x="199" y="203"/>
                  <a:pt x="199" y="203"/>
                  <a:pt x="199" y="203"/>
                </a:cubicBezTo>
                <a:cubicBezTo>
                  <a:pt x="208" y="214"/>
                  <a:pt x="208" y="214"/>
                  <a:pt x="208" y="214"/>
                </a:cubicBezTo>
                <a:cubicBezTo>
                  <a:pt x="199" y="221"/>
                  <a:pt x="199" y="221"/>
                  <a:pt x="199" y="221"/>
                </a:cubicBezTo>
                <a:cubicBezTo>
                  <a:pt x="198" y="223"/>
                  <a:pt x="198" y="225"/>
                  <a:pt x="199" y="227"/>
                </a:cubicBezTo>
                <a:cubicBezTo>
                  <a:pt x="200" y="227"/>
                  <a:pt x="200" y="228"/>
                  <a:pt x="201" y="228"/>
                </a:cubicBezTo>
                <a:cubicBezTo>
                  <a:pt x="202" y="228"/>
                  <a:pt x="204" y="228"/>
                  <a:pt x="205" y="227"/>
                </a:cubicBezTo>
                <a:cubicBezTo>
                  <a:pt x="213" y="219"/>
                  <a:pt x="213" y="219"/>
                  <a:pt x="213" y="219"/>
                </a:cubicBezTo>
                <a:cubicBezTo>
                  <a:pt x="224" y="230"/>
                  <a:pt x="224" y="230"/>
                  <a:pt x="224" y="230"/>
                </a:cubicBezTo>
                <a:cubicBezTo>
                  <a:pt x="218" y="248"/>
                  <a:pt x="218" y="248"/>
                  <a:pt x="218" y="248"/>
                </a:cubicBezTo>
                <a:cubicBezTo>
                  <a:pt x="218" y="250"/>
                  <a:pt x="218" y="251"/>
                  <a:pt x="219" y="252"/>
                </a:cubicBezTo>
                <a:cubicBezTo>
                  <a:pt x="220" y="253"/>
                  <a:pt x="222" y="253"/>
                  <a:pt x="223" y="253"/>
                </a:cubicBezTo>
                <a:cubicBezTo>
                  <a:pt x="223" y="253"/>
                  <a:pt x="231" y="251"/>
                  <a:pt x="244" y="252"/>
                </a:cubicBezTo>
                <a:cubicBezTo>
                  <a:pt x="274" y="284"/>
                  <a:pt x="274" y="284"/>
                  <a:pt x="274" y="284"/>
                </a:cubicBezTo>
                <a:lnTo>
                  <a:pt x="34" y="271"/>
                </a:lnTo>
                <a:close/>
                <a:moveTo>
                  <a:pt x="360" y="53"/>
                </a:moveTo>
                <a:cubicBezTo>
                  <a:pt x="297" y="272"/>
                  <a:pt x="297" y="272"/>
                  <a:pt x="297" y="272"/>
                </a:cubicBezTo>
                <a:cubicBezTo>
                  <a:pt x="292" y="263"/>
                  <a:pt x="281" y="253"/>
                  <a:pt x="265" y="249"/>
                </a:cubicBezTo>
                <a:cubicBezTo>
                  <a:pt x="247" y="244"/>
                  <a:pt x="234" y="244"/>
                  <a:pt x="227" y="245"/>
                </a:cubicBezTo>
                <a:cubicBezTo>
                  <a:pt x="293" y="17"/>
                  <a:pt x="293" y="17"/>
                  <a:pt x="293" y="17"/>
                </a:cubicBezTo>
                <a:cubicBezTo>
                  <a:pt x="297" y="16"/>
                  <a:pt x="311" y="14"/>
                  <a:pt x="330" y="20"/>
                </a:cubicBezTo>
                <a:cubicBezTo>
                  <a:pt x="355" y="27"/>
                  <a:pt x="362" y="44"/>
                  <a:pt x="360" y="53"/>
                </a:cubicBezTo>
                <a:close/>
                <a:moveTo>
                  <a:pt x="123" y="81"/>
                </a:moveTo>
                <a:cubicBezTo>
                  <a:pt x="128" y="64"/>
                  <a:pt x="128" y="64"/>
                  <a:pt x="128" y="64"/>
                </a:cubicBezTo>
                <a:cubicBezTo>
                  <a:pt x="145" y="69"/>
                  <a:pt x="145" y="69"/>
                  <a:pt x="145" y="69"/>
                </a:cubicBezTo>
                <a:cubicBezTo>
                  <a:pt x="140" y="86"/>
                  <a:pt x="140" y="86"/>
                  <a:pt x="140" y="86"/>
                </a:cubicBezTo>
                <a:lnTo>
                  <a:pt x="123" y="81"/>
                </a:lnTo>
                <a:close/>
                <a:moveTo>
                  <a:pt x="147" y="61"/>
                </a:moveTo>
                <a:cubicBezTo>
                  <a:pt x="130" y="56"/>
                  <a:pt x="130" y="56"/>
                  <a:pt x="130" y="56"/>
                </a:cubicBezTo>
                <a:cubicBezTo>
                  <a:pt x="135" y="39"/>
                  <a:pt x="135" y="39"/>
                  <a:pt x="135" y="39"/>
                </a:cubicBezTo>
                <a:cubicBezTo>
                  <a:pt x="152" y="44"/>
                  <a:pt x="152" y="44"/>
                  <a:pt x="152" y="44"/>
                </a:cubicBezTo>
                <a:lnTo>
                  <a:pt x="147" y="61"/>
                </a:lnTo>
                <a:close/>
                <a:moveTo>
                  <a:pt x="171" y="68"/>
                </a:moveTo>
                <a:cubicBezTo>
                  <a:pt x="154" y="63"/>
                  <a:pt x="154" y="63"/>
                  <a:pt x="154" y="63"/>
                </a:cubicBezTo>
                <a:cubicBezTo>
                  <a:pt x="159" y="46"/>
                  <a:pt x="159" y="46"/>
                  <a:pt x="159" y="46"/>
                </a:cubicBezTo>
                <a:cubicBezTo>
                  <a:pt x="176" y="51"/>
                  <a:pt x="176" y="51"/>
                  <a:pt x="176" y="51"/>
                </a:cubicBezTo>
                <a:lnTo>
                  <a:pt x="171" y="68"/>
                </a:lnTo>
                <a:close/>
                <a:moveTo>
                  <a:pt x="186" y="107"/>
                </a:moveTo>
                <a:cubicBezTo>
                  <a:pt x="181" y="125"/>
                  <a:pt x="181" y="125"/>
                  <a:pt x="181" y="125"/>
                </a:cubicBezTo>
                <a:cubicBezTo>
                  <a:pt x="164" y="120"/>
                  <a:pt x="164" y="120"/>
                  <a:pt x="164" y="120"/>
                </a:cubicBezTo>
                <a:cubicBezTo>
                  <a:pt x="169" y="102"/>
                  <a:pt x="169" y="102"/>
                  <a:pt x="169" y="102"/>
                </a:cubicBezTo>
                <a:lnTo>
                  <a:pt x="186" y="107"/>
                </a:lnTo>
                <a:close/>
                <a:moveTo>
                  <a:pt x="145" y="96"/>
                </a:moveTo>
                <a:cubicBezTo>
                  <a:pt x="162" y="100"/>
                  <a:pt x="162" y="100"/>
                  <a:pt x="162" y="100"/>
                </a:cubicBezTo>
                <a:cubicBezTo>
                  <a:pt x="157" y="118"/>
                  <a:pt x="157" y="118"/>
                  <a:pt x="157" y="118"/>
                </a:cubicBezTo>
                <a:cubicBezTo>
                  <a:pt x="140" y="113"/>
                  <a:pt x="140" y="113"/>
                  <a:pt x="140" y="113"/>
                </a:cubicBezTo>
                <a:lnTo>
                  <a:pt x="145" y="96"/>
                </a:lnTo>
                <a:close/>
              </a:path>
            </a:pathLst>
          </a:custGeom>
          <a:solidFill>
            <a:schemeClr val="bg1"/>
          </a:solidFill>
          <a:ln>
            <a:noFill/>
          </a:ln>
          <a:extLst/>
        </p:spPr>
        <p:txBody>
          <a:bodyPr vert="horz" wrap="square" lIns="91403" tIns="45702" rIns="91403" bIns="45702" numCol="1" anchor="t" anchorCtr="0" compatLnSpc="1">
            <a:prstTxWarp prst="textNoShape">
              <a:avLst/>
            </a:prstTxWarp>
          </a:bodyPr>
          <a:lstStyle/>
          <a:p>
            <a:pPr defTabSz="1242867"/>
            <a:endParaRPr lang="en-US" sz="2447">
              <a:solidFill>
                <a:srgbClr val="000000"/>
              </a:solidFill>
            </a:endParaRPr>
          </a:p>
        </p:txBody>
      </p:sp>
      <p:sp>
        <p:nvSpPr>
          <p:cNvPr id="34" name="Oval 33"/>
          <p:cNvSpPr/>
          <p:nvPr/>
        </p:nvSpPr>
        <p:spPr bwMode="auto">
          <a:xfrm>
            <a:off x="697769" y="635224"/>
            <a:ext cx="383894" cy="383894"/>
          </a:xfrm>
          <a:prstGeom prst="ellipse">
            <a:avLst/>
          </a:prstGeom>
          <a:noFill/>
          <a:ln w="222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04_Durango_RC_018_0020 copy.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6070" y="1285323"/>
            <a:ext cx="8577306" cy="6794291"/>
          </a:xfrm>
          <a:prstGeom prst="rect">
            <a:avLst/>
          </a:prstGeom>
        </p:spPr>
      </p:pic>
      <p:pic>
        <p:nvPicPr>
          <p:cNvPr id="8" name="Picture 7" descr="04_Durango_RC_018_0018a copy.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9750" y="4209298"/>
            <a:ext cx="3717024" cy="2582251"/>
          </a:xfrm>
          <a:prstGeom prst="rect">
            <a:avLst/>
          </a:prstGeom>
        </p:spPr>
      </p:pic>
      <p:sp>
        <p:nvSpPr>
          <p:cNvPr id="22" name="Title 1"/>
          <p:cNvSpPr txBox="1">
            <a:spLocks/>
          </p:cNvSpPr>
          <p:nvPr/>
        </p:nvSpPr>
        <p:spPr>
          <a:xfrm>
            <a:off x="6536593" y="348540"/>
            <a:ext cx="4570160" cy="1201247"/>
          </a:xfrm>
          <a:prstGeom prst="rect">
            <a:avLst/>
          </a:prstGeom>
        </p:spPr>
        <p:txBody>
          <a:bodyPr vert="horz" wrap="square" lIns="146246" tIns="91403" rIns="146246" bIns="91403" rtlCol="0" anchor="t" anchorCtr="0">
            <a:spAutoFit/>
          </a:bodyPr>
          <a:lstStyle>
            <a:lvl1pPr algn="l" defTabSz="914400" rtl="0" eaLnBrk="1" latinLnBrk="0" hangingPunct="1">
              <a:spcBef>
                <a:spcPct val="0"/>
              </a:spcBef>
              <a:buNone/>
              <a:defRPr sz="2800" kern="1200">
                <a:solidFill>
                  <a:schemeClr val="tx1">
                    <a:lumMod val="65000"/>
                    <a:lumOff val="35000"/>
                  </a:schemeClr>
                </a:solidFill>
                <a:latin typeface="Segoe UI Light" pitchFamily="34" charset="0"/>
                <a:ea typeface="+mj-ea"/>
                <a:cs typeface="+mj-cs"/>
              </a:defRPr>
            </a:lvl1pPr>
          </a:lstStyle>
          <a:p>
            <a:pPr>
              <a:lnSpc>
                <a:spcPct val="90000"/>
              </a:lnSpc>
            </a:pPr>
            <a:r>
              <a:rPr lang="en-US" sz="7197" spc="-150" dirty="0">
                <a:solidFill>
                  <a:prstClr val="white"/>
                </a:solidFill>
              </a:rPr>
              <a:t>Xbox One</a:t>
            </a:r>
          </a:p>
        </p:txBody>
      </p:sp>
      <p:sp>
        <p:nvSpPr>
          <p:cNvPr id="2" name="TextBox 1"/>
          <p:cNvSpPr txBox="1"/>
          <p:nvPr/>
        </p:nvSpPr>
        <p:spPr>
          <a:xfrm>
            <a:off x="6559379" y="1285397"/>
            <a:ext cx="3987230" cy="448228"/>
          </a:xfrm>
          <a:prstGeom prst="rect">
            <a:avLst/>
          </a:prstGeom>
          <a:noFill/>
        </p:spPr>
        <p:txBody>
          <a:bodyPr wrap="none" lIns="0" tIns="0" rIns="0" bIns="0" rtlCol="0">
            <a:spAutoFit/>
          </a:bodyPr>
          <a:lstStyle/>
          <a:p>
            <a:pPr defTabSz="932597"/>
            <a:r>
              <a:rPr lang="en-US" sz="2856" dirty="0">
                <a:gradFill>
                  <a:gsLst>
                    <a:gs pos="2917">
                      <a:srgbClr val="FFFFFF"/>
                    </a:gs>
                    <a:gs pos="30000">
                      <a:srgbClr val="FFFFFF"/>
                    </a:gs>
                  </a:gsLst>
                  <a:lin ang="5400000" scaled="0"/>
                </a:gradFill>
              </a:rPr>
              <a:t>All in one entertainment</a:t>
            </a:r>
          </a:p>
        </p:txBody>
      </p:sp>
    </p:spTree>
    <p:extLst>
      <p:ext uri="{BB962C8B-B14F-4D97-AF65-F5344CB8AC3E}">
        <p14:creationId xmlns:p14="http://schemas.microsoft.com/office/powerpoint/2010/main" val="3924494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00" fill="hold"/>
                                        <p:tgtEl>
                                          <p:spTgt spid="22"/>
                                        </p:tgtEl>
                                        <p:attrNameLst>
                                          <p:attrName>ppt_x</p:attrName>
                                        </p:attrNameLst>
                                      </p:cBhvr>
                                      <p:tavLst>
                                        <p:tav tm="0">
                                          <p:val>
                                            <p:strVal val="0-#ppt_w/2"/>
                                          </p:val>
                                        </p:tav>
                                        <p:tav tm="100000">
                                          <p:val>
                                            <p:strVal val="#ppt_x"/>
                                          </p:val>
                                        </p:tav>
                                      </p:tavLst>
                                    </p:anim>
                                    <p:anim calcmode="lin" valueType="num">
                                      <p:cBhvr additive="base">
                                        <p:cTn id="8" dur="7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2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600" fill="hold"/>
                                        <p:tgtEl>
                                          <p:spTgt spid="7"/>
                                        </p:tgtEl>
                                        <p:attrNameLst>
                                          <p:attrName>ppt_x</p:attrName>
                                        </p:attrNameLst>
                                      </p:cBhvr>
                                      <p:tavLst>
                                        <p:tav tm="0">
                                          <p:val>
                                            <p:strVal val="0-#ppt_w/2"/>
                                          </p:val>
                                        </p:tav>
                                        <p:tav tm="100000">
                                          <p:val>
                                            <p:strVal val="#ppt_x"/>
                                          </p:val>
                                        </p:tav>
                                      </p:tavLst>
                                    </p:anim>
                                    <p:anim calcmode="lin" valueType="num">
                                      <p:cBhvr additive="base">
                                        <p:cTn id="20" dur="6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600" fill="hold"/>
                                        <p:tgtEl>
                                          <p:spTgt spid="25"/>
                                        </p:tgtEl>
                                        <p:attrNameLst>
                                          <p:attrName>ppt_x</p:attrName>
                                        </p:attrNameLst>
                                      </p:cBhvr>
                                      <p:tavLst>
                                        <p:tav tm="0">
                                          <p:val>
                                            <p:strVal val="0-#ppt_w/2"/>
                                          </p:val>
                                        </p:tav>
                                        <p:tav tm="100000">
                                          <p:val>
                                            <p:strVal val="#ppt_x"/>
                                          </p:val>
                                        </p:tav>
                                      </p:tavLst>
                                    </p:anim>
                                    <p:anim calcmode="lin" valueType="num">
                                      <p:cBhvr additive="base">
                                        <p:cTn id="24" dur="6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6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8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400" fill="hold"/>
                                        <p:tgtEl>
                                          <p:spTgt spid="30"/>
                                        </p:tgtEl>
                                        <p:attrNameLst>
                                          <p:attrName>ppt_x</p:attrName>
                                        </p:attrNameLst>
                                      </p:cBhvr>
                                      <p:tavLst>
                                        <p:tav tm="0">
                                          <p:val>
                                            <p:strVal val="0-#ppt_w/2"/>
                                          </p:val>
                                        </p:tav>
                                        <p:tav tm="100000">
                                          <p:val>
                                            <p:strVal val="#ppt_x"/>
                                          </p:val>
                                        </p:tav>
                                      </p:tavLst>
                                    </p:anim>
                                    <p:anim calcmode="lin" valueType="num">
                                      <p:cBhvr additive="base">
                                        <p:cTn id="32" dur="4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8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80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400" fill="hold"/>
                                        <p:tgtEl>
                                          <p:spTgt spid="21"/>
                                        </p:tgtEl>
                                        <p:attrNameLst>
                                          <p:attrName>ppt_x</p:attrName>
                                        </p:attrNameLst>
                                      </p:cBhvr>
                                      <p:tavLst>
                                        <p:tav tm="0">
                                          <p:val>
                                            <p:strVal val="0-#ppt_w/2"/>
                                          </p:val>
                                        </p:tav>
                                        <p:tav tm="100000">
                                          <p:val>
                                            <p:strVal val="#ppt_x"/>
                                          </p:val>
                                        </p:tav>
                                      </p:tavLst>
                                    </p:anim>
                                    <p:anim calcmode="lin" valueType="num">
                                      <p:cBhvr additive="base">
                                        <p:cTn id="40" dur="400" fill="hold"/>
                                        <p:tgtEl>
                                          <p:spTgt spid="21"/>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80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400" fill="hold"/>
                                        <p:tgtEl>
                                          <p:spTgt spid="24"/>
                                        </p:tgtEl>
                                        <p:attrNameLst>
                                          <p:attrName>ppt_x</p:attrName>
                                        </p:attrNameLst>
                                      </p:cBhvr>
                                      <p:tavLst>
                                        <p:tav tm="0">
                                          <p:val>
                                            <p:strVal val="0-#ppt_w/2"/>
                                          </p:val>
                                        </p:tav>
                                        <p:tav tm="100000">
                                          <p:val>
                                            <p:strVal val="#ppt_x"/>
                                          </p:val>
                                        </p:tav>
                                      </p:tavLst>
                                    </p:anim>
                                    <p:anim calcmode="lin" valueType="num">
                                      <p:cBhvr additive="base">
                                        <p:cTn id="44" dur="40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8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400" fill="hold"/>
                                        <p:tgtEl>
                                          <p:spTgt spid="23"/>
                                        </p:tgtEl>
                                        <p:attrNameLst>
                                          <p:attrName>ppt_x</p:attrName>
                                        </p:attrNameLst>
                                      </p:cBhvr>
                                      <p:tavLst>
                                        <p:tav tm="0">
                                          <p:val>
                                            <p:strVal val="0-#ppt_w/2"/>
                                          </p:val>
                                        </p:tav>
                                        <p:tav tm="100000">
                                          <p:val>
                                            <p:strVal val="#ppt_x"/>
                                          </p:val>
                                        </p:tav>
                                      </p:tavLst>
                                    </p:anim>
                                    <p:anim calcmode="lin" valueType="num">
                                      <p:cBhvr additive="base">
                                        <p:cTn id="48" dur="4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p:bldP spid="19" grpId="0" animBg="1"/>
      <p:bldP spid="21" grpId="0" animBg="1"/>
      <p:bldP spid="23" grpId="0" animBg="1"/>
      <p:bldP spid="24" grpId="0" animBg="1"/>
      <p:bldP spid="30" grpId="0" animBg="1"/>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 y="650"/>
            <a:ext cx="12432397" cy="6993224"/>
          </a:xfrm>
          <a:prstGeom prst="rect">
            <a:avLst/>
          </a:prstGeom>
        </p:spPr>
      </p:pic>
      <p:sp>
        <p:nvSpPr>
          <p:cNvPr id="2" name="Rectangle 1"/>
          <p:cNvSpPr/>
          <p:nvPr/>
        </p:nvSpPr>
        <p:spPr>
          <a:xfrm>
            <a:off x="2542960" y="1527666"/>
            <a:ext cx="7937001" cy="4387588"/>
          </a:xfrm>
          <a:prstGeom prst="rect">
            <a:avLst/>
          </a:prstGeom>
        </p:spPr>
        <p:txBody>
          <a:bodyPr wrap="square">
            <a:spAutoFit/>
          </a:bodyPr>
          <a:lstStyle/>
          <a:p>
            <a:pPr marL="118434" indent="-118434" defTabSz="932597">
              <a:lnSpc>
                <a:spcPct val="150000"/>
              </a:lnSpc>
              <a:buFont typeface="Arial" pitchFamily="34" charset="0"/>
              <a:buChar char="•"/>
              <a:defRPr/>
            </a:pPr>
            <a:r>
              <a:rPr lang="en-GB" sz="4559" dirty="0">
                <a:solidFill>
                  <a:srgbClr val="FFFFFF"/>
                </a:solidFill>
              </a:rPr>
              <a:t> Best multiplayer service</a:t>
            </a:r>
          </a:p>
          <a:p>
            <a:pPr marL="118434" indent="-118434" defTabSz="932597">
              <a:lnSpc>
                <a:spcPct val="150000"/>
              </a:lnSpc>
              <a:buFont typeface="Arial" pitchFamily="34" charset="0"/>
              <a:buChar char="•"/>
              <a:defRPr/>
            </a:pPr>
            <a:r>
              <a:rPr lang="en-GB" sz="4559" dirty="0">
                <a:solidFill>
                  <a:srgbClr val="FFFFFF"/>
                </a:solidFill>
              </a:rPr>
              <a:t> Dedicated servers</a:t>
            </a:r>
          </a:p>
          <a:p>
            <a:pPr marL="118434" indent="-118434" defTabSz="932597">
              <a:lnSpc>
                <a:spcPct val="150000"/>
              </a:lnSpc>
              <a:buFont typeface="Arial" pitchFamily="34" charset="0"/>
              <a:buChar char="•"/>
              <a:defRPr/>
            </a:pPr>
            <a:r>
              <a:rPr lang="en-GB" sz="4559" dirty="0">
                <a:solidFill>
                  <a:srgbClr val="FFFFFF"/>
                </a:solidFill>
              </a:rPr>
              <a:t> </a:t>
            </a:r>
            <a:r>
              <a:rPr lang="en-GB" sz="4559" dirty="0" err="1">
                <a:solidFill>
                  <a:srgbClr val="FFFFFF"/>
                </a:solidFill>
              </a:rPr>
              <a:t>Smartmatch</a:t>
            </a:r>
            <a:endParaRPr lang="en-GB" sz="4559" dirty="0">
              <a:solidFill>
                <a:srgbClr val="FFFFFF"/>
              </a:solidFill>
            </a:endParaRPr>
          </a:p>
          <a:p>
            <a:pPr marL="118434" indent="-118434" defTabSz="932597">
              <a:lnSpc>
                <a:spcPct val="150000"/>
              </a:lnSpc>
              <a:buFont typeface="Arial" pitchFamily="34" charset="0"/>
              <a:buChar char="•"/>
              <a:defRPr/>
            </a:pPr>
            <a:r>
              <a:rPr lang="en-GB" sz="4559" dirty="0">
                <a:solidFill>
                  <a:srgbClr val="FFFFFF"/>
                </a:solidFill>
              </a:rPr>
              <a:t> Cloud processing and AI</a:t>
            </a:r>
            <a:endParaRPr lang="en-US" sz="4559" dirty="0">
              <a:solidFill>
                <a:srgbClr val="FFFFFF"/>
              </a:solidFill>
            </a:endParaRPr>
          </a:p>
        </p:txBody>
      </p:sp>
    </p:spTree>
    <p:extLst>
      <p:ext uri="{BB962C8B-B14F-4D97-AF65-F5344CB8AC3E}">
        <p14:creationId xmlns:p14="http://schemas.microsoft.com/office/powerpoint/2010/main" val="421936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41812" y="4685194"/>
            <a:ext cx="6315620" cy="3120659"/>
          </a:xfrm>
          <a:prstGeom prst="rect">
            <a:avLst/>
          </a:prstGeom>
        </p:spPr>
      </p:pic>
      <p:sp>
        <p:nvSpPr>
          <p:cNvPr id="4" name="Rectangle 3"/>
          <p:cNvSpPr/>
          <p:nvPr/>
        </p:nvSpPr>
        <p:spPr>
          <a:xfrm>
            <a:off x="2542960" y="1167154"/>
            <a:ext cx="7937001" cy="5460942"/>
          </a:xfrm>
          <a:prstGeom prst="rect">
            <a:avLst/>
          </a:prstGeom>
        </p:spPr>
        <p:txBody>
          <a:bodyPr wrap="square">
            <a:spAutoFit/>
          </a:bodyPr>
          <a:lstStyle/>
          <a:p>
            <a:pPr marL="118434" indent="-118434" defTabSz="932502">
              <a:lnSpc>
                <a:spcPct val="150000"/>
              </a:lnSpc>
              <a:buFont typeface="Arial" pitchFamily="34" charset="0"/>
              <a:buChar char="•"/>
            </a:pPr>
            <a:r>
              <a:rPr lang="en-GB" sz="4559" dirty="0">
                <a:solidFill>
                  <a:srgbClr val="FFFFFF"/>
                </a:solidFill>
              </a:rPr>
              <a:t> Voice and gesture control</a:t>
            </a:r>
          </a:p>
          <a:p>
            <a:pPr marL="118434" indent="-118434" defTabSz="932502">
              <a:lnSpc>
                <a:spcPct val="150000"/>
              </a:lnSpc>
              <a:buFont typeface="Arial" pitchFamily="34" charset="0"/>
              <a:buChar char="•"/>
            </a:pPr>
            <a:r>
              <a:rPr lang="en-GB" sz="4559" dirty="0">
                <a:solidFill>
                  <a:srgbClr val="FFFFFF"/>
                </a:solidFill>
              </a:rPr>
              <a:t> Identity and recognition</a:t>
            </a:r>
          </a:p>
          <a:p>
            <a:pPr marL="118434" indent="-118434" defTabSz="932502">
              <a:lnSpc>
                <a:spcPct val="150000"/>
              </a:lnSpc>
              <a:buFont typeface="Arial" pitchFamily="34" charset="0"/>
              <a:buChar char="•"/>
            </a:pPr>
            <a:r>
              <a:rPr lang="en-GB" sz="4559" dirty="0">
                <a:solidFill>
                  <a:srgbClr val="FFFFFF"/>
                </a:solidFill>
              </a:rPr>
              <a:t> Skype video in HD</a:t>
            </a:r>
          </a:p>
          <a:p>
            <a:pPr marL="118434" indent="-118434" defTabSz="932502">
              <a:lnSpc>
                <a:spcPct val="150000"/>
              </a:lnSpc>
              <a:buFont typeface="Arial" pitchFamily="34" charset="0"/>
              <a:buChar char="•"/>
            </a:pPr>
            <a:r>
              <a:rPr lang="en-GB" sz="4559" dirty="0">
                <a:solidFill>
                  <a:srgbClr val="FFFFFF"/>
                </a:solidFill>
              </a:rPr>
              <a:t> 10x power</a:t>
            </a:r>
            <a:endParaRPr lang="en-US" sz="4559" dirty="0">
              <a:solidFill>
                <a:srgbClr val="FFFFFF"/>
              </a:solidFill>
            </a:endParaRPr>
          </a:p>
          <a:p>
            <a:pPr marL="118434" indent="-118434" defTabSz="932597">
              <a:lnSpc>
                <a:spcPct val="150000"/>
              </a:lnSpc>
              <a:buFont typeface="Arial" pitchFamily="34" charset="0"/>
              <a:buChar char="•"/>
              <a:defRPr/>
            </a:pPr>
            <a:endParaRPr lang="en-US" sz="4559" dirty="0">
              <a:solidFill>
                <a:srgbClr val="FFFFFF"/>
              </a:solidFill>
            </a:endParaRPr>
          </a:p>
        </p:txBody>
      </p:sp>
    </p:spTree>
    <p:extLst>
      <p:ext uri="{BB962C8B-B14F-4D97-AF65-F5344CB8AC3E}">
        <p14:creationId xmlns:p14="http://schemas.microsoft.com/office/powerpoint/2010/main" val="400238278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3" name="Group 2"/>
          <p:cNvGrpSpPr/>
          <p:nvPr/>
        </p:nvGrpSpPr>
        <p:grpSpPr>
          <a:xfrm>
            <a:off x="1881073" y="1066825"/>
            <a:ext cx="8239547" cy="3407687"/>
            <a:chOff x="1669642" y="2956669"/>
            <a:chExt cx="8512243" cy="39934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642" y="3634091"/>
              <a:ext cx="2603642" cy="2895428"/>
            </a:xfrm>
            <a:prstGeom prst="rect">
              <a:avLst/>
            </a:prstGeom>
          </p:spPr>
        </p:pic>
        <p:grpSp>
          <p:nvGrpSpPr>
            <p:cNvPr id="6" name="Group 5"/>
            <p:cNvGrpSpPr/>
            <p:nvPr/>
          </p:nvGrpSpPr>
          <p:grpSpPr>
            <a:xfrm>
              <a:off x="3605772" y="2956669"/>
              <a:ext cx="6576113" cy="3993451"/>
              <a:chOff x="3605772" y="2956669"/>
              <a:chExt cx="6576113" cy="399345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061" y="2956669"/>
                <a:ext cx="3657824" cy="339837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3658" y="4814843"/>
                <a:ext cx="779546" cy="213527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8821" y="4356344"/>
                <a:ext cx="3214229" cy="1998704"/>
              </a:xfrm>
              <a:prstGeom prst="rect">
                <a:avLst/>
              </a:prstGeom>
              <a:effectLst>
                <a:reflection stA="45000" endPos="22000" dist="50800" dir="5400000" sy="-100000" algn="bl" rotWithShape="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5772" y="4814843"/>
                <a:ext cx="779546" cy="2135277"/>
              </a:xfrm>
              <a:prstGeom prst="rect">
                <a:avLst/>
              </a:prstGeom>
            </p:spPr>
          </p:pic>
        </p:grpSp>
      </p:grpSp>
      <p:sp>
        <p:nvSpPr>
          <p:cNvPr id="12" name="Rectangle 11"/>
          <p:cNvSpPr/>
          <p:nvPr/>
        </p:nvSpPr>
        <p:spPr>
          <a:xfrm>
            <a:off x="258836" y="338921"/>
            <a:ext cx="11836124" cy="6561501"/>
          </a:xfrm>
          <a:prstGeom prst="rect">
            <a:avLst/>
          </a:prstGeom>
        </p:spPr>
        <p:txBody>
          <a:bodyPr wrap="square">
            <a:spAutoFit/>
          </a:bodyPr>
          <a:lstStyle/>
          <a:p>
            <a:pPr algn="ctr" defTabSz="699424"/>
            <a:r>
              <a:rPr lang="en-GB" sz="4080" dirty="0">
                <a:solidFill>
                  <a:prstClr val="white"/>
                </a:solidFill>
                <a:ea typeface="Calibri" panose="020F0502020204030204" pitchFamily="34" charset="0"/>
                <a:cs typeface="Arial" panose="020B0604020202020204" pitchFamily="34" charset="0"/>
              </a:rPr>
              <a:t>Cross platform development</a:t>
            </a: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a:p>
            <a:pPr defTabSz="699424"/>
            <a:r>
              <a:rPr lang="en-GB" sz="2856" dirty="0">
                <a:solidFill>
                  <a:prstClr val="white"/>
                </a:solidFill>
                <a:ea typeface="Calibri" panose="020F0502020204030204" pitchFamily="34" charset="0"/>
                <a:cs typeface="Arial" panose="020B0604020202020204" pitchFamily="34" charset="0"/>
              </a:rPr>
              <a:t>		Windows 8.1		      Surface</a:t>
            </a:r>
          </a:p>
          <a:p>
            <a:pPr defTabSz="699424"/>
            <a:r>
              <a:rPr lang="en-GB" sz="2856" dirty="0">
                <a:solidFill>
                  <a:prstClr val="white"/>
                </a:solidFill>
                <a:ea typeface="Calibri" panose="020F0502020204030204" pitchFamily="34" charset="0"/>
                <a:cs typeface="Arial" panose="020B0604020202020204" pitchFamily="34" charset="0"/>
              </a:rPr>
              <a:t>											Xbox One</a:t>
            </a:r>
          </a:p>
          <a:p>
            <a:pPr defTabSz="699424"/>
            <a:r>
              <a:rPr lang="en-GB" sz="2856" dirty="0">
                <a:solidFill>
                  <a:prstClr val="white"/>
                </a:solidFill>
                <a:ea typeface="Calibri" panose="020F0502020204030204" pitchFamily="34" charset="0"/>
                <a:cs typeface="Arial" panose="020B0604020202020204" pitchFamily="34" charset="0"/>
              </a:rPr>
              <a:t>			     Windows Phone</a:t>
            </a:r>
          </a:p>
          <a:p>
            <a:pPr algn="ctr" defTabSz="699424"/>
            <a:endParaRPr lang="en-GB" sz="2856" dirty="0">
              <a:solidFill>
                <a:prstClr val="white"/>
              </a:solidFill>
              <a:ea typeface="Calibri" panose="020F0502020204030204" pitchFamily="34" charset="0"/>
              <a:cs typeface="Arial" panose="020B0604020202020204" pitchFamily="34" charset="0"/>
            </a:endParaRPr>
          </a:p>
          <a:p>
            <a:pPr algn="ctr" defTabSz="699424"/>
            <a:endParaRPr lang="en-GB" sz="2856" dirty="0">
              <a:solidFill>
                <a:prstClr val="white"/>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009556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Understanding the next generation</a:t>
            </a:r>
            <a:endParaRPr lang="en-US" dirty="0"/>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21714" t="2522" r="26233" b="19161"/>
          <a:stretch/>
        </p:blipFill>
        <p:spPr>
          <a:xfrm>
            <a:off x="544901" y="2567657"/>
            <a:ext cx="3647571" cy="3677686"/>
          </a:xfrm>
          <a:prstGeom prst="rect">
            <a:avLst/>
          </a:prstGeom>
        </p:spPr>
      </p:pic>
      <p:pic>
        <p:nvPicPr>
          <p:cNvPr id="14" name="Picture 1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r="48102" b="12961"/>
          <a:stretch/>
        </p:blipFill>
        <p:spPr>
          <a:xfrm>
            <a:off x="4373472" y="2567657"/>
            <a:ext cx="3663912" cy="3677686"/>
          </a:xfrm>
          <a:prstGeom prst="rect">
            <a:avLst/>
          </a:prstGeom>
          <a:noFill/>
          <a:ln>
            <a:no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2341" t="370" r="20632" b="14075"/>
          <a:stretch/>
        </p:blipFill>
        <p:spPr>
          <a:xfrm>
            <a:off x="8218381" y="2561181"/>
            <a:ext cx="3663912" cy="3684163"/>
          </a:xfrm>
          <a:prstGeom prst="rect">
            <a:avLst/>
          </a:prstGeom>
          <a:noFill/>
          <a:ln>
            <a:noFill/>
          </a:ln>
        </p:spPr>
      </p:pic>
      <p:sp>
        <p:nvSpPr>
          <p:cNvPr id="16" name="Rectangle 15"/>
          <p:cNvSpPr/>
          <p:nvPr/>
        </p:nvSpPr>
        <p:spPr bwMode="auto">
          <a:xfrm>
            <a:off x="4373472" y="1757189"/>
            <a:ext cx="3663912"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Multitasking</a:t>
            </a:r>
          </a:p>
        </p:txBody>
      </p:sp>
      <p:sp>
        <p:nvSpPr>
          <p:cNvPr id="17" name="Rectangle 16"/>
          <p:cNvSpPr/>
          <p:nvPr/>
        </p:nvSpPr>
        <p:spPr bwMode="auto">
          <a:xfrm>
            <a:off x="8218381" y="1757189"/>
            <a:ext cx="3663912"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New technology</a:t>
            </a:r>
          </a:p>
        </p:txBody>
      </p:sp>
      <p:sp>
        <p:nvSpPr>
          <p:cNvPr id="18" name="Rectangle 17"/>
          <p:cNvSpPr/>
          <p:nvPr/>
        </p:nvSpPr>
        <p:spPr bwMode="auto">
          <a:xfrm>
            <a:off x="528560" y="1757189"/>
            <a:ext cx="3663912"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New markets and devices</a:t>
            </a:r>
          </a:p>
        </p:txBody>
      </p:sp>
    </p:spTree>
    <p:extLst>
      <p:ext uri="{BB962C8B-B14F-4D97-AF65-F5344CB8AC3E}">
        <p14:creationId xmlns:p14="http://schemas.microsoft.com/office/powerpoint/2010/main" val="1237931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4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1435" t="7007" r="28631" b="4222"/>
          <a:stretch/>
        </p:blipFill>
        <p:spPr>
          <a:xfrm>
            <a:off x="528560" y="2578769"/>
            <a:ext cx="3666574" cy="3666574"/>
          </a:xfrm>
          <a:prstGeom prst="rect">
            <a:avLst/>
          </a:prstGeom>
          <a:noFill/>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l="2035" t="22535" r="26724" b="26579"/>
          <a:stretch/>
        </p:blipFill>
        <p:spPr>
          <a:xfrm>
            <a:off x="8218381" y="2578769"/>
            <a:ext cx="3663912" cy="3666574"/>
          </a:xfrm>
          <a:prstGeom prst="rect">
            <a:avLst/>
          </a:prstGeom>
          <a:noFill/>
        </p:spPr>
      </p:pic>
      <p:sp>
        <p:nvSpPr>
          <p:cNvPr id="8" name="Title 7"/>
          <p:cNvSpPr>
            <a:spLocks noGrp="1"/>
          </p:cNvSpPr>
          <p:nvPr>
            <p:ph type="title"/>
          </p:nvPr>
        </p:nvSpPr>
        <p:spPr/>
        <p:txBody>
          <a:bodyPr/>
          <a:lstStyle/>
          <a:p>
            <a:r>
              <a:rPr lang="en-US" smtClean="0"/>
              <a:t>Games</a:t>
            </a:r>
            <a:endParaRPr lang="en-US" dirty="0"/>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l="18796" t="1745" r="23722" b="11999"/>
          <a:stretch/>
        </p:blipFill>
        <p:spPr>
          <a:xfrm>
            <a:off x="4373472" y="2578769"/>
            <a:ext cx="3663912" cy="3666574"/>
          </a:xfrm>
          <a:prstGeom prst="rect">
            <a:avLst/>
          </a:prstGeom>
          <a:noFill/>
        </p:spPr>
      </p:pic>
      <p:sp>
        <p:nvSpPr>
          <p:cNvPr id="10" name="Rectangle 9"/>
          <p:cNvSpPr/>
          <p:nvPr/>
        </p:nvSpPr>
        <p:spPr bwMode="auto">
          <a:xfrm>
            <a:off x="4373472" y="1757189"/>
            <a:ext cx="3663912"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Predictability</a:t>
            </a:r>
          </a:p>
        </p:txBody>
      </p:sp>
      <p:sp>
        <p:nvSpPr>
          <p:cNvPr id="12" name="Rectangle 11"/>
          <p:cNvSpPr/>
          <p:nvPr/>
        </p:nvSpPr>
        <p:spPr bwMode="auto">
          <a:xfrm>
            <a:off x="8218381" y="1757189"/>
            <a:ext cx="3663912"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IP protection</a:t>
            </a:r>
          </a:p>
        </p:txBody>
      </p:sp>
      <p:sp>
        <p:nvSpPr>
          <p:cNvPr id="16" name="Rectangle 15"/>
          <p:cNvSpPr/>
          <p:nvPr/>
        </p:nvSpPr>
        <p:spPr bwMode="auto">
          <a:xfrm>
            <a:off x="528560" y="1757189"/>
            <a:ext cx="3663912"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Art &gt; code</a:t>
            </a:r>
          </a:p>
        </p:txBody>
      </p:sp>
    </p:spTree>
    <p:extLst>
      <p:ext uri="{BB962C8B-B14F-4D97-AF65-F5344CB8AC3E}">
        <p14:creationId xmlns:p14="http://schemas.microsoft.com/office/powerpoint/2010/main" val="1571338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47"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Operating system goals</a:t>
            </a:r>
            <a:endParaRPr lang="en-US" dirty="0"/>
          </a:p>
        </p:txBody>
      </p:sp>
      <p:sp>
        <p:nvSpPr>
          <p:cNvPr id="10" name="Rectangle 9"/>
          <p:cNvSpPr/>
          <p:nvPr/>
        </p:nvSpPr>
        <p:spPr bwMode="auto">
          <a:xfrm>
            <a:off x="6342584" y="1757189"/>
            <a:ext cx="5531180"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Embrace unpredictable future</a:t>
            </a:r>
          </a:p>
        </p:txBody>
      </p:sp>
      <p:sp>
        <p:nvSpPr>
          <p:cNvPr id="11" name="Rectangle 10"/>
          <p:cNvSpPr/>
          <p:nvPr/>
        </p:nvSpPr>
        <p:spPr bwMode="auto">
          <a:xfrm>
            <a:off x="517721" y="1757189"/>
            <a:ext cx="5613430" cy="8215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1244" fontAlgn="base">
              <a:spcBef>
                <a:spcPct val="0"/>
              </a:spcBef>
              <a:spcAft>
                <a:spcPct val="0"/>
              </a:spcAft>
            </a:pPr>
            <a:r>
              <a:rPr lang="en-US" sz="2040" dirty="0">
                <a:solidFill>
                  <a:srgbClr val="FFFFFF"/>
                </a:solidFill>
                <a:latin typeface="Segoe UI Light"/>
              </a:rPr>
              <a:t>Embrace predictability and power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21" y="2545851"/>
            <a:ext cx="5613430" cy="368378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584" y="2545851"/>
            <a:ext cx="5531180" cy="3683783"/>
          </a:xfrm>
          <a:prstGeom prst="rect">
            <a:avLst/>
          </a:prstGeom>
        </p:spPr>
      </p:pic>
    </p:spTree>
    <p:extLst>
      <p:ext uri="{BB962C8B-B14F-4D97-AF65-F5344CB8AC3E}">
        <p14:creationId xmlns:p14="http://schemas.microsoft.com/office/powerpoint/2010/main" val="3198172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B7D593BB-5D8D-4B13-94DB-2F791F96B001}" vid="{E01AF0A4-40D4-4266-A261-A7164FB60952}"/>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B7D593BB-5D8D-4B13-94DB-2F791F96B001}" vid="{3DA22327-C06D-4CEB-BB04-82777BDAF8CA}"/>
    </a:ext>
  </a:extLst>
</a:theme>
</file>

<file path=ppt/theme/theme3.xml><?xml version="1.0" encoding="utf-8"?>
<a:theme xmlns:a="http://schemas.openxmlformats.org/drawingml/2006/main" name="1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4.xml><?xml version="1.0" encoding="utf-8"?>
<a:theme xmlns:a="http://schemas.openxmlformats.org/drawingml/2006/main" name="2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Frank Savage</External_x0020_Speaker>
    <Session_x0020_Code xmlns="e36bfbf9-5e42-489c-a259-4c54eb22cb57">2-651</Session_x0020_Code>
    <Presentation_x0020_Date xmlns="e36bfbf9-5e42-489c-a259-4c54eb22cb57">2014-04-04T00:00:00-07:00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dcmitype/"/>
    <ds:schemaRef ds:uri="http://www.w3.org/XML/1998/namespace"/>
    <ds:schemaRef ds:uri="http://purl.org/dc/elements/1.1/"/>
    <ds:schemaRef ds:uri="http://schemas.microsoft.com/office/2006/metadata/properties"/>
    <ds:schemaRef ds:uri="http://schemas.microsoft.com/office/2006/documentManagement/types"/>
    <ds:schemaRef ds:uri="http://schemas.microsoft.com/sharepoint/v3"/>
    <ds:schemaRef ds:uri="230e9df3-be65-4c73-a93b-d1236ebd677e"/>
    <ds:schemaRef ds:uri="e36bfbf9-5e42-489c-a259-4c54eb22cb57"/>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Presentation1</Template>
  <TotalTime>2</TotalTime>
  <Words>1334</Words>
  <Application>Microsoft Office PowerPoint</Application>
  <PresentationFormat>Custom</PresentationFormat>
  <Paragraphs>191</Paragraphs>
  <Slides>24</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ＭＳ Ｐゴシック</vt:lpstr>
      <vt:lpstr>Arial</vt:lpstr>
      <vt:lpstr>Avenir LT Pro 45 Book</vt:lpstr>
      <vt:lpstr>Calibri</vt:lpstr>
      <vt:lpstr>Consolas</vt:lpstr>
      <vt:lpstr>Segoe</vt:lpstr>
      <vt:lpstr>Segoe UI</vt:lpstr>
      <vt:lpstr>Segoe UI Light</vt:lpstr>
      <vt:lpstr>Segoe UI Semilight</vt:lpstr>
      <vt:lpstr>Wingdings</vt:lpstr>
      <vt:lpstr>5-30536_Build_2014_Breakout_Template_White_16x9</vt:lpstr>
      <vt:lpstr>1_5-30536_Build_2014_Breakout_Template_Blue_16x9</vt:lpstr>
      <vt:lpstr>1_5-30536_Build_2014_Breakout_Template_White_16x9</vt:lpstr>
      <vt:lpstr>2_5-30536_Build_2014_Breakout_Template_White_16x9</vt:lpstr>
      <vt:lpstr>PowerPoint Presentation</vt:lpstr>
      <vt:lpstr>Understanding the Xbox One game platform built on Windows</vt:lpstr>
      <vt:lpstr>PowerPoint Presentation</vt:lpstr>
      <vt:lpstr>PowerPoint Presentation</vt:lpstr>
      <vt:lpstr>PowerPoint Presentation</vt:lpstr>
      <vt:lpstr>PowerPoint Presentation</vt:lpstr>
      <vt:lpstr>Understanding the next generation</vt:lpstr>
      <vt:lpstr>Games</vt:lpstr>
      <vt:lpstr>Operating system goals</vt:lpstr>
      <vt:lpstr>OS Architecture</vt:lpstr>
      <vt:lpstr>What do we mean by unique features?</vt:lpstr>
      <vt:lpstr>What do we mean by unique features?</vt:lpstr>
      <vt:lpstr>Xbox One Unique Features</vt:lpstr>
      <vt:lpstr>ESRAM residency: info</vt:lpstr>
      <vt:lpstr>Xbox Cloud Computing</vt:lpstr>
      <vt:lpstr>Process lifetime management</vt:lpstr>
      <vt:lpstr>Process lifetime management: ERA states</vt:lpstr>
      <vt:lpstr>Connected storage</vt:lpstr>
      <vt:lpstr>Streaming install</vt:lpstr>
      <vt:lpstr>Streaming install</vt:lpstr>
      <vt:lpstr>Streaming Install</vt:lpstr>
      <vt:lpstr>Kinect</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Xbox One game platform built on Windows</dc:title>
  <dc:subject>Build 2014</dc:subject>
  <dc:creator>Administrator</dc:creator>
  <cp:keywords>Build 2014</cp:keywords>
  <dc:description>Template: Mitchell Derrey, Silver Fox Productions
Formatting: 
Event Dates: April 2nd - 4th, 2014
Event Location: Moscone Conference Center, San Francisco, CA
Audience Type: Internal</dc:description>
  <cp:lastModifiedBy>Administrator</cp:lastModifiedBy>
  <cp:revision>2</cp:revision>
  <dcterms:created xsi:type="dcterms:W3CDTF">2014-04-01T19:08:58Z</dcterms:created>
  <dcterms:modified xsi:type="dcterms:W3CDTF">2014-04-04T18:30:52Z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