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19" r:id="rId5"/>
    <p:sldMasterId id="2147484234" r:id="rId6"/>
    <p:sldMasterId id="2147484249" r:id="rId7"/>
  </p:sldMasterIdLst>
  <p:notesMasterIdLst>
    <p:notesMasterId r:id="rId74"/>
  </p:notesMasterIdLst>
  <p:handoutMasterIdLst>
    <p:handoutMasterId r:id="rId75"/>
  </p:handout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D2D2D2"/>
    <a:srgbClr val="BAD80A"/>
    <a:srgbClr val="7FBA00"/>
    <a:srgbClr val="FFFFFF"/>
    <a:srgbClr val="FFB900"/>
    <a:srgbClr val="DC3C00"/>
    <a:srgbClr val="000000"/>
    <a:srgbClr val="008272"/>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232" autoAdjust="0"/>
    <p:restoredTop sz="95747" autoAdjust="0"/>
  </p:normalViewPr>
  <p:slideViewPr>
    <p:cSldViewPr snapToObjects="1">
      <p:cViewPr varScale="1">
        <p:scale>
          <a:sx n="101" d="100"/>
          <a:sy n="101" d="100"/>
        </p:scale>
        <p:origin x="1656"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showGuides="1">
      <p:cViewPr varScale="1">
        <p:scale>
          <a:sx n="65" d="100"/>
          <a:sy n="65" d="100"/>
        </p:scale>
        <p:origin x="327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4.8293381696155997E-2"/>
          <c:y val="0"/>
          <c:w val="0.58501467396844697"/>
          <c:h val="0.88213438509245801"/>
        </c:manualLayout>
      </c:layout>
      <c:doughnutChart>
        <c:varyColors val="1"/>
        <c:ser>
          <c:idx val="0"/>
          <c:order val="0"/>
          <c:tx>
            <c:strRef>
              <c:f>Sheet1!$B$1</c:f>
              <c:strCache>
                <c:ptCount val="1"/>
                <c:pt idx="0">
                  <c:v>Series 1</c:v>
                </c:pt>
              </c:strCache>
            </c:strRef>
          </c:tx>
          <c:dPt>
            <c:idx val="0"/>
            <c:bubble3D val="0"/>
            <c:spPr>
              <a:solidFill>
                <a:schemeClr val="accent3">
                  <a:shade val="58000"/>
                </a:schemeClr>
              </a:solidFill>
              <a:ln>
                <a:noFill/>
              </a:ln>
              <a:effectLst/>
            </c:spPr>
          </c:dPt>
          <c:dPt>
            <c:idx val="1"/>
            <c:bubble3D val="0"/>
            <c:spPr>
              <a:solidFill>
                <a:schemeClr val="accent3">
                  <a:shade val="86000"/>
                </a:schemeClr>
              </a:solidFill>
              <a:ln>
                <a:noFill/>
              </a:ln>
              <a:effectLst/>
            </c:spPr>
          </c:dPt>
          <c:dPt>
            <c:idx val="2"/>
            <c:bubble3D val="0"/>
            <c:spPr>
              <a:solidFill>
                <a:schemeClr val="accent3">
                  <a:tint val="86000"/>
                </a:schemeClr>
              </a:solidFill>
              <a:ln>
                <a:noFill/>
              </a:ln>
              <a:effectLst/>
            </c:spPr>
          </c:dPt>
          <c:dPt>
            <c:idx val="3"/>
            <c:bubble3D val="0"/>
            <c:spPr>
              <a:solidFill>
                <a:schemeClr val="accent3">
                  <a:tint val="58000"/>
                </a:schemeClr>
              </a:solidFill>
              <a:ln>
                <a:noFill/>
              </a:ln>
              <a:effectLst/>
            </c:spPr>
          </c:dPt>
          <c:dLbls>
            <c:dLbl>
              <c:idx val="0"/>
              <c:layout>
                <c:manualLayout>
                  <c:x val="8.015607536360389E-2"/>
                  <c:y val="-9.4934868335529402E-2"/>
                </c:manualLayout>
              </c:layout>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dLbl>
              <c:idx val="1"/>
              <c:delete val="1"/>
              <c:extLst>
                <c:ext xmlns:c15="http://schemas.microsoft.com/office/drawing/2012/chart" uri="{CE6537A1-D6FC-4f65-9D91-7224C49458BB}"/>
              </c:extLst>
            </c:dLbl>
            <c:dLbl>
              <c:idx val="2"/>
              <c:delete val="1"/>
              <c:extLst>
                <c:ext xmlns:c15="http://schemas.microsoft.com/office/drawing/2012/chart" uri="{CE6537A1-D6FC-4f65-9D91-7224C49458BB}"/>
              </c:extLst>
            </c:dLbl>
            <c:dLbl>
              <c:idx val="3"/>
              <c:layout>
                <c:manualLayout>
                  <c:x val="4.2665076767160305E-3"/>
                  <c:y val="-4.6309691870990164E-3"/>
                </c:manualLayout>
              </c:layout>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gradFill>
                        <a:gsLst>
                          <a:gs pos="0">
                            <a:srgbClr val="505050"/>
                          </a:gs>
                          <a:gs pos="100000">
                            <a:srgbClr val="505050"/>
                          </a:gs>
                        </a:gsLst>
                        <a:lin ang="5400000" scaled="0"/>
                      </a:gra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gradFill>
                      <a:gsLst>
                        <a:gs pos="0">
                          <a:srgbClr val="505050"/>
                        </a:gs>
                        <a:gs pos="100000">
                          <a:srgbClr val="505050"/>
                        </a:gs>
                      </a:gsLst>
                      <a:lin ang="5400000" scaled="0"/>
                    </a:gra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Q1</c:v>
                </c:pt>
                <c:pt idx="1">
                  <c:v>Q2</c:v>
                </c:pt>
                <c:pt idx="2">
                  <c:v>Q3</c:v>
                </c:pt>
                <c:pt idx="3">
                  <c:v>Q4</c:v>
                </c:pt>
              </c:strCache>
            </c:strRef>
          </c:cat>
          <c:val>
            <c:numRef>
              <c:f>Sheet1!$B$2:$B$5</c:f>
              <c:numCache>
                <c:formatCode>General</c:formatCode>
                <c:ptCount val="4"/>
                <c:pt idx="0">
                  <c:v>0.86</c:v>
                </c:pt>
                <c:pt idx="1">
                  <c:v>0</c:v>
                </c:pt>
                <c:pt idx="2">
                  <c:v>0</c:v>
                </c:pt>
                <c:pt idx="3">
                  <c:v>0.14000000000000001</c:v>
                </c:pt>
              </c:numCache>
            </c:numRef>
          </c:val>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zero"/>
    <c:showDLblsOverMax val="0"/>
  </c:chart>
  <c:spPr>
    <a:noFill/>
    <a:ln w="9525" cap="flat" cmpd="sng" algn="ctr">
      <a:noFill/>
      <a:prstDash val="solid"/>
    </a:ln>
    <a:effectLst/>
  </c:spPr>
  <c:txPr>
    <a:bodyPr/>
    <a:lstStyle/>
    <a:p>
      <a:pPr>
        <a:defRPr sz="1800">
          <a:gradFill>
            <a:gsLst>
              <a:gs pos="0">
                <a:srgbClr val="505050"/>
              </a:gs>
              <a:gs pos="100000">
                <a:srgbClr val="505050"/>
              </a:gs>
            </a:gsLst>
            <a:lin ang="5400000" scaled="0"/>
          </a:gra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172694-61BA-4353-BA89-77A3A7646F9B}" type="datetime1">
              <a:rPr lang="en-US" smtClean="0">
                <a:latin typeface="Segoe UI" pitchFamily="34" charset="0"/>
              </a:rPr>
              <a:t>4/4/2014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
        <p:nvSpPr>
          <p:cNvPr id="5"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9F00D60D-1703-4D24-8308-FEE06A50A69C}" type="datetime1">
              <a:rPr lang="en-US" smtClean="0"/>
              <a:t>4/4/2014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C6996B83-60CF-42A8-BA06-F99D0BEC30B3}" type="datetime1">
              <a:rPr lang="en-US" smtClean="0">
                <a:solidFill>
                  <a:prstClr val="black"/>
                </a:solidFill>
              </a:rPr>
              <a:pPr/>
              <a:t>4/4/2014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dirty="0"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2663882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26901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754422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096320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230843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68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9719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68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399686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68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677713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68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82917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68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453086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235673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B079C3B8-7366-4A44-A34B-3977080C19E7}" type="datetime1">
              <a:rPr lang="en-US" smtClean="0">
                <a:solidFill>
                  <a:prstClr val="black"/>
                </a:solidFill>
              </a:rPr>
              <a:pPr/>
              <a:t>4/4/2014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2489413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623080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963669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70586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640785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394027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97621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607008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68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819754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68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408708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FCF63DAE-D37E-4C44-BD81-0E251F1BE300}" type="datetime1">
              <a:rPr lang="en-US" smtClean="0">
                <a:solidFill>
                  <a:prstClr val="black"/>
                </a:solidFill>
              </a:rPr>
              <a:pPr/>
              <a:t>4/4/2014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
        <p:nvSpPr>
          <p:cNvPr id="7" name="Header Placeholder 6"/>
          <p:cNvSpPr>
            <a:spLocks noGrp="1"/>
          </p:cNvSpPr>
          <p:nvPr>
            <p:ph type="hdr" sz="quarter" idx="13"/>
          </p:nvPr>
        </p:nvSpPr>
        <p:spPr/>
        <p:txBody>
          <a:bodyPr/>
          <a:lstStyle/>
          <a:p>
            <a:r>
              <a:rPr lang="en-US" smtClean="0">
                <a:solidFill>
                  <a:prstClr val="black"/>
                </a:solidFill>
              </a:rPr>
              <a:t>Build 2014</a:t>
            </a:r>
            <a:endParaRPr lang="en-US" dirty="0">
              <a:solidFill>
                <a:prstClr val="black"/>
              </a:solidFill>
            </a:endParaRPr>
          </a:p>
        </p:txBody>
      </p:sp>
    </p:spTree>
    <p:extLst>
      <p:ext uri="{BB962C8B-B14F-4D97-AF65-F5344CB8AC3E}">
        <p14:creationId xmlns:p14="http://schemas.microsoft.com/office/powerpoint/2010/main" val="136197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931173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68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7586358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877990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1947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043503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22819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541318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9054"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202209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56896"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4/4/2014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889784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66973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90312070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5459729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8619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21382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1825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37285573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222797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621561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46285308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085679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21811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27961093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63412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11352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9142036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591120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1595956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890728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0321111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3918683139"/>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1536835118"/>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82988767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7354084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57196906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79648606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924130"/>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857681"/>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277496415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428715814"/>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587954326"/>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8430579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41920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562918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1503184"/>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3110156573"/>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94063255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2829479704"/>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251055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320834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721447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2123624"/>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267072"/>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20501249"/>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78953105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735894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068750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610504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613587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214" r:id="rId2"/>
    <p:sldLayoutId id="2147484086" r:id="rId3"/>
    <p:sldLayoutId id="2147484206" r:id="rId4"/>
    <p:sldLayoutId id="2147484195" r:id="rId5"/>
    <p:sldLayoutId id="2147484207" r:id="rId6"/>
    <p:sldLayoutId id="2147484216" r:id="rId7"/>
    <p:sldLayoutId id="2147484217" r:id="rId8"/>
    <p:sldLayoutId id="2147484218" r:id="rId9"/>
    <p:sldLayoutId id="2147484212" r:id="rId10"/>
    <p:sldLayoutId id="2147484093" r:id="rId11"/>
    <p:sldLayoutId id="2147484213" r:id="rId12"/>
    <p:sldLayoutId id="2147484215" r:id="rId13"/>
    <p:sldLayoutId id="2147484203"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980749296"/>
      </p:ext>
    </p:extLst>
  </p:cSld>
  <p:clrMap bg1="dk1" tx1="lt1" bg2="dk2"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2" r:id="rId12"/>
    <p:sldLayoutId id="2147484233"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519560734"/>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902749965"/>
      </p:ext>
    </p:extLst>
  </p:cSld>
  <p:clrMap bg1="dk1" tx1="lt1" bg2="dk2"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17.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35.pn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43.jpg"/><Relationship Id="rId3" Type="http://schemas.microsoft.com/office/2007/relationships/hdphoto" Target="../media/hdphoto1.wdp"/><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38.xml"/><Relationship Id="rId6" Type="http://schemas.openxmlformats.org/officeDocument/2006/relationships/image" Target="../media/image33.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image" Target="../media/image44.png"/></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38.xml"/><Relationship Id="rId5" Type="http://schemas.openxmlformats.org/officeDocument/2006/relationships/image" Target="../media/image46.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png"/><Relationship Id="rId1" Type="http://schemas.openxmlformats.org/officeDocument/2006/relationships/slideLayout" Target="../slideLayouts/slideLayout38.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38.xml"/><Relationship Id="rId5" Type="http://schemas.openxmlformats.org/officeDocument/2006/relationships/image" Target="../media/image46.pn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png"/><Relationship Id="rId1" Type="http://schemas.openxmlformats.org/officeDocument/2006/relationships/slideLayout" Target="../slideLayouts/slideLayout38.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png"/><Relationship Id="rId1" Type="http://schemas.openxmlformats.org/officeDocument/2006/relationships/slideLayout" Target="../slideLayouts/slideLayout38.xml"/><Relationship Id="rId5" Type="http://schemas.openxmlformats.org/officeDocument/2006/relationships/image" Target="../media/image46.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jpg"/><Relationship Id="rId1" Type="http://schemas.openxmlformats.org/officeDocument/2006/relationships/slideLayout" Target="../slideLayouts/slideLayout38.xml"/><Relationship Id="rId6" Type="http://schemas.openxmlformats.org/officeDocument/2006/relationships/image" Target="../media/image45.png"/><Relationship Id="rId5" Type="http://schemas.openxmlformats.org/officeDocument/2006/relationships/image" Target="../media/image40.PN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Layout" Target="../slideLayouts/slideLayout3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40634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032" y="224473"/>
            <a:ext cx="2946636" cy="693551"/>
          </a:xfrm>
        </p:spPr>
        <p:txBody>
          <a:bodyPr/>
          <a:lstStyle/>
          <a:p>
            <a:r>
              <a:rPr lang="en-US" sz="3999" dirty="0"/>
              <a:t>Bing App Linking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46" y="354840"/>
            <a:ext cx="502259" cy="502259"/>
          </a:xfrm>
          <a:prstGeom prst="rect">
            <a:avLst/>
          </a:prstGeom>
        </p:spPr>
      </p:pic>
      <p:sp>
        <p:nvSpPr>
          <p:cNvPr id="9" name="TextBox 8"/>
          <p:cNvSpPr txBox="1"/>
          <p:nvPr/>
        </p:nvSpPr>
        <p:spPr>
          <a:xfrm>
            <a:off x="14922" y="5923480"/>
            <a:ext cx="3823132" cy="478376"/>
          </a:xfrm>
          <a:prstGeom prst="rect">
            <a:avLst/>
          </a:prstGeom>
          <a:noFill/>
        </p:spPr>
        <p:txBody>
          <a:bodyPr wrap="square" rtlCol="0">
            <a:spAutoFit/>
          </a:bodyPr>
          <a:lstStyle/>
          <a:p>
            <a:pPr algn="ctr"/>
            <a:r>
              <a:rPr lang="en-US" sz="2448" dirty="0">
                <a:solidFill>
                  <a:prstClr val="black">
                    <a:lumMod val="75000"/>
                    <a:lumOff val="25000"/>
                  </a:prstClr>
                </a:solidFill>
                <a:latin typeface="Segoe UI Light" panose="020B0502040204020203" pitchFamily="34" charset="0"/>
                <a:cs typeface="Segoe UI Light" panose="020B0502040204020203" pitchFamily="34" charset="0"/>
              </a:rPr>
              <a:t>More discoverable.</a:t>
            </a:r>
            <a:endParaRPr lang="en-US" sz="1428" dirty="0">
              <a:solidFill>
                <a:prstClr val="black">
                  <a:lumMod val="75000"/>
                  <a:lumOff val="25000"/>
                </a:prstClr>
              </a:solidFill>
              <a:latin typeface="Segoe UI Light" panose="020B0502040204020203" pitchFamily="34" charset="0"/>
              <a:cs typeface="Segoe UI Light" panose="020B0502040204020203" pitchFamily="34" charset="0"/>
            </a:endParaRPr>
          </a:p>
        </p:txBody>
      </p:sp>
      <p:sp>
        <p:nvSpPr>
          <p:cNvPr id="10" name="TextBox 9"/>
          <p:cNvSpPr txBox="1"/>
          <p:nvPr/>
        </p:nvSpPr>
        <p:spPr>
          <a:xfrm>
            <a:off x="4292667" y="5923480"/>
            <a:ext cx="3823132" cy="478376"/>
          </a:xfrm>
          <a:prstGeom prst="rect">
            <a:avLst/>
          </a:prstGeom>
          <a:noFill/>
        </p:spPr>
        <p:txBody>
          <a:bodyPr wrap="square" rtlCol="0">
            <a:spAutoFit/>
          </a:bodyPr>
          <a:lstStyle/>
          <a:p>
            <a:pPr algn="ctr"/>
            <a:r>
              <a:rPr lang="en-US" sz="2448" dirty="0">
                <a:solidFill>
                  <a:prstClr val="black">
                    <a:lumMod val="75000"/>
                    <a:lumOff val="25000"/>
                  </a:prstClr>
                </a:solidFill>
                <a:latin typeface="Segoe UI Light" panose="020B0502040204020203" pitchFamily="34" charset="0"/>
                <a:cs typeface="Segoe UI Light" panose="020B0502040204020203" pitchFamily="34" charset="0"/>
              </a:rPr>
              <a:t>Deeper engagement.</a:t>
            </a:r>
            <a:endParaRPr lang="en-US" sz="1428" dirty="0">
              <a:solidFill>
                <a:prstClr val="black">
                  <a:lumMod val="75000"/>
                  <a:lumOff val="25000"/>
                </a:prstClr>
              </a:solidFill>
              <a:latin typeface="Segoe UI Light" panose="020B0502040204020203" pitchFamily="34" charset="0"/>
              <a:cs typeface="Segoe UI Light" panose="020B0502040204020203" pitchFamily="34" charset="0"/>
            </a:endParaRPr>
          </a:p>
        </p:txBody>
      </p:sp>
      <p:sp>
        <p:nvSpPr>
          <p:cNvPr id="11" name="TextBox 10"/>
          <p:cNvSpPr txBox="1"/>
          <p:nvPr/>
        </p:nvSpPr>
        <p:spPr>
          <a:xfrm>
            <a:off x="8570408" y="5923480"/>
            <a:ext cx="3823132" cy="478376"/>
          </a:xfrm>
          <a:prstGeom prst="rect">
            <a:avLst/>
          </a:prstGeom>
          <a:noFill/>
        </p:spPr>
        <p:txBody>
          <a:bodyPr wrap="square" rtlCol="0">
            <a:spAutoFit/>
          </a:bodyPr>
          <a:lstStyle/>
          <a:p>
            <a:pPr algn="ctr"/>
            <a:r>
              <a:rPr lang="en-US" sz="2448" dirty="0">
                <a:solidFill>
                  <a:prstClr val="black">
                    <a:lumMod val="75000"/>
                    <a:lumOff val="25000"/>
                  </a:prstClr>
                </a:solidFill>
                <a:latin typeface="Segoe UI Light" panose="020B0502040204020203" pitchFamily="34" charset="0"/>
                <a:cs typeface="Segoe UI Light" panose="020B0502040204020203" pitchFamily="34" charset="0"/>
              </a:rPr>
              <a:t>Easy and free.</a:t>
            </a:r>
            <a:endParaRPr lang="en-US" sz="1428" dirty="0">
              <a:solidFill>
                <a:prstClr val="black">
                  <a:lumMod val="75000"/>
                  <a:lumOff val="25000"/>
                </a:prstClr>
              </a:solidFill>
              <a:latin typeface="Segoe UI Light" panose="020B0502040204020203" pitchFamily="34" charset="0"/>
              <a:cs typeface="Segoe UI Light" panose="020B0502040204020203" pitchFamily="34" charset="0"/>
            </a:endParaRPr>
          </a:p>
        </p:txBody>
      </p:sp>
      <p:pic>
        <p:nvPicPr>
          <p:cNvPr id="2" name="Picture 1"/>
          <p:cNvPicPr>
            <a:picLocks noChangeAspect="1"/>
          </p:cNvPicPr>
          <p:nvPr/>
        </p:nvPicPr>
        <p:blipFill>
          <a:blip r:embed="rId4"/>
          <a:stretch>
            <a:fillRect/>
          </a:stretch>
        </p:blipFill>
        <p:spPr>
          <a:xfrm>
            <a:off x="306546" y="1897290"/>
            <a:ext cx="7110579" cy="3479358"/>
          </a:xfrm>
          <a:prstGeom prst="rect">
            <a:avLst/>
          </a:prstGeom>
        </p:spPr>
      </p:pic>
      <p:pic>
        <p:nvPicPr>
          <p:cNvPr id="3" name="Picture 2"/>
          <p:cNvPicPr>
            <a:picLocks noChangeAspect="1"/>
          </p:cNvPicPr>
          <p:nvPr/>
        </p:nvPicPr>
        <p:blipFill>
          <a:blip r:embed="rId5"/>
          <a:stretch>
            <a:fillRect/>
          </a:stretch>
        </p:blipFill>
        <p:spPr>
          <a:xfrm>
            <a:off x="7911634" y="1920994"/>
            <a:ext cx="4010640" cy="3541576"/>
          </a:xfrm>
          <a:prstGeom prst="rect">
            <a:avLst/>
          </a:prstGeom>
        </p:spPr>
      </p:pic>
      <p:pic>
        <p:nvPicPr>
          <p:cNvPr id="12" name="Picture 11"/>
          <p:cNvPicPr>
            <a:picLocks noChangeAspect="1"/>
          </p:cNvPicPr>
          <p:nvPr/>
        </p:nvPicPr>
        <p:blipFill rotWithShape="1">
          <a:blip r:embed="rId6"/>
          <a:srcRect l="82976" t="20790" r="12795" b="72140"/>
          <a:stretch/>
        </p:blipFill>
        <p:spPr>
          <a:xfrm>
            <a:off x="10718474" y="955095"/>
            <a:ext cx="657308" cy="618121"/>
          </a:xfrm>
          <a:prstGeom prst="rect">
            <a:avLst/>
          </a:prstGeom>
        </p:spPr>
      </p:pic>
      <p:pic>
        <p:nvPicPr>
          <p:cNvPr id="13" name="Picture 12"/>
          <p:cNvPicPr>
            <a:picLocks noChangeAspect="1"/>
          </p:cNvPicPr>
          <p:nvPr/>
        </p:nvPicPr>
        <p:blipFill rotWithShape="1">
          <a:blip r:embed="rId6"/>
          <a:srcRect l="77953" t="20790" r="17818" b="72140"/>
          <a:stretch/>
        </p:blipFill>
        <p:spPr>
          <a:xfrm>
            <a:off x="7655265" y="299903"/>
            <a:ext cx="657308" cy="618121"/>
          </a:xfrm>
          <a:prstGeom prst="rect">
            <a:avLst/>
          </a:prstGeom>
        </p:spPr>
      </p:pic>
      <p:pic>
        <p:nvPicPr>
          <p:cNvPr id="15" name="Picture 14"/>
          <p:cNvPicPr>
            <a:picLocks noChangeAspect="1"/>
          </p:cNvPicPr>
          <p:nvPr/>
        </p:nvPicPr>
        <p:blipFill rotWithShape="1">
          <a:blip r:embed="rId6"/>
          <a:srcRect l="72999" t="30093" r="22772" b="62837"/>
          <a:stretch/>
        </p:blipFill>
        <p:spPr>
          <a:xfrm>
            <a:off x="9173436" y="262188"/>
            <a:ext cx="657308" cy="618121"/>
          </a:xfrm>
          <a:prstGeom prst="rect">
            <a:avLst/>
          </a:prstGeom>
        </p:spPr>
      </p:pic>
      <p:pic>
        <p:nvPicPr>
          <p:cNvPr id="16" name="Picture 15"/>
          <p:cNvPicPr>
            <a:picLocks noChangeAspect="1"/>
          </p:cNvPicPr>
          <p:nvPr/>
        </p:nvPicPr>
        <p:blipFill rotWithShape="1">
          <a:blip r:embed="rId6"/>
          <a:srcRect l="72954" t="38927" r="22817" b="54003"/>
          <a:stretch/>
        </p:blipFill>
        <p:spPr>
          <a:xfrm>
            <a:off x="6904037" y="263461"/>
            <a:ext cx="657308" cy="618121"/>
          </a:xfrm>
          <a:prstGeom prst="rect">
            <a:avLst/>
          </a:prstGeom>
        </p:spPr>
      </p:pic>
      <p:pic>
        <p:nvPicPr>
          <p:cNvPr id="17" name="Picture 16"/>
          <p:cNvPicPr>
            <a:picLocks noChangeAspect="1"/>
          </p:cNvPicPr>
          <p:nvPr/>
        </p:nvPicPr>
        <p:blipFill rotWithShape="1">
          <a:blip r:embed="rId6"/>
          <a:srcRect l="77883" t="38527" r="17888" b="54403"/>
          <a:stretch/>
        </p:blipFill>
        <p:spPr>
          <a:xfrm>
            <a:off x="10718474" y="238977"/>
            <a:ext cx="657308" cy="618121"/>
          </a:xfrm>
          <a:prstGeom prst="rect">
            <a:avLst/>
          </a:prstGeom>
        </p:spPr>
      </p:pic>
      <p:pic>
        <p:nvPicPr>
          <p:cNvPr id="18" name="Picture 17"/>
          <p:cNvPicPr>
            <a:picLocks noChangeAspect="1"/>
          </p:cNvPicPr>
          <p:nvPr/>
        </p:nvPicPr>
        <p:blipFill rotWithShape="1">
          <a:blip r:embed="rId6"/>
          <a:srcRect l="82926" t="38814" r="12845" b="54116"/>
          <a:stretch/>
        </p:blipFill>
        <p:spPr>
          <a:xfrm>
            <a:off x="9945955" y="262188"/>
            <a:ext cx="657308" cy="618121"/>
          </a:xfrm>
          <a:prstGeom prst="rect">
            <a:avLst/>
          </a:prstGeom>
        </p:spPr>
      </p:pic>
      <p:pic>
        <p:nvPicPr>
          <p:cNvPr id="19" name="Picture 18"/>
          <p:cNvPicPr>
            <a:picLocks noChangeAspect="1"/>
          </p:cNvPicPr>
          <p:nvPr/>
        </p:nvPicPr>
        <p:blipFill rotWithShape="1">
          <a:blip r:embed="rId6"/>
          <a:srcRect l="72929" t="47333" r="22842" b="45597"/>
          <a:stretch/>
        </p:blipFill>
        <p:spPr>
          <a:xfrm>
            <a:off x="8400917" y="263461"/>
            <a:ext cx="657308" cy="618121"/>
          </a:xfrm>
          <a:prstGeom prst="rect">
            <a:avLst/>
          </a:prstGeom>
        </p:spPr>
      </p:pic>
      <p:pic>
        <p:nvPicPr>
          <p:cNvPr id="20" name="Picture 19"/>
          <p:cNvPicPr>
            <a:picLocks noChangeAspect="1"/>
          </p:cNvPicPr>
          <p:nvPr/>
        </p:nvPicPr>
        <p:blipFill rotWithShape="1">
          <a:blip r:embed="rId6"/>
          <a:srcRect l="77953" t="47706" r="17818" b="45224"/>
          <a:stretch/>
        </p:blipFill>
        <p:spPr>
          <a:xfrm>
            <a:off x="8400917" y="955095"/>
            <a:ext cx="657308" cy="618121"/>
          </a:xfrm>
          <a:prstGeom prst="rect">
            <a:avLst/>
          </a:prstGeom>
        </p:spPr>
      </p:pic>
      <p:pic>
        <p:nvPicPr>
          <p:cNvPr id="6" name="Picture 5"/>
          <p:cNvPicPr>
            <a:picLocks noChangeAspect="1"/>
          </p:cNvPicPr>
          <p:nvPr/>
        </p:nvPicPr>
        <p:blipFill rotWithShape="1">
          <a:blip r:embed="rId7"/>
          <a:srcRect l="87931" t="38527" r="7953" b="54031"/>
          <a:stretch/>
        </p:blipFill>
        <p:spPr>
          <a:xfrm>
            <a:off x="7677887" y="955095"/>
            <a:ext cx="607819" cy="618121"/>
          </a:xfrm>
          <a:prstGeom prst="rect">
            <a:avLst/>
          </a:prstGeom>
        </p:spPr>
      </p:pic>
      <p:pic>
        <p:nvPicPr>
          <p:cNvPr id="21" name="Picture 20"/>
          <p:cNvPicPr>
            <a:picLocks noChangeAspect="1"/>
          </p:cNvPicPr>
          <p:nvPr/>
        </p:nvPicPr>
        <p:blipFill rotWithShape="1">
          <a:blip r:embed="rId7"/>
          <a:srcRect l="83069" t="47429" r="12815" b="45129"/>
          <a:stretch/>
        </p:blipFill>
        <p:spPr>
          <a:xfrm>
            <a:off x="9173434" y="963034"/>
            <a:ext cx="607819" cy="618121"/>
          </a:xfrm>
          <a:prstGeom prst="rect">
            <a:avLst/>
          </a:prstGeom>
        </p:spPr>
      </p:pic>
      <p:pic>
        <p:nvPicPr>
          <p:cNvPr id="7" name="Picture 6"/>
          <p:cNvPicPr>
            <a:picLocks noChangeAspect="1"/>
          </p:cNvPicPr>
          <p:nvPr/>
        </p:nvPicPr>
        <p:blipFill rotWithShape="1">
          <a:blip r:embed="rId8"/>
          <a:srcRect l="73104" t="56264" r="22787" b="36772"/>
          <a:stretch/>
        </p:blipFill>
        <p:spPr>
          <a:xfrm>
            <a:off x="9959730" y="962546"/>
            <a:ext cx="643533" cy="613507"/>
          </a:xfrm>
          <a:prstGeom prst="rect">
            <a:avLst/>
          </a:prstGeom>
        </p:spPr>
      </p:pic>
      <p:pic>
        <p:nvPicPr>
          <p:cNvPr id="22" name="Picture 21"/>
          <p:cNvPicPr>
            <a:picLocks noChangeAspect="1"/>
          </p:cNvPicPr>
          <p:nvPr/>
        </p:nvPicPr>
        <p:blipFill rotWithShape="1">
          <a:blip r:embed="rId8"/>
          <a:srcRect l="88034" t="48078" r="7857" b="44958"/>
          <a:stretch/>
        </p:blipFill>
        <p:spPr>
          <a:xfrm>
            <a:off x="6914305" y="955095"/>
            <a:ext cx="648372" cy="618121"/>
          </a:xfrm>
          <a:prstGeom prst="rect">
            <a:avLst/>
          </a:prstGeom>
        </p:spPr>
      </p:pic>
      <p:pic>
        <p:nvPicPr>
          <p:cNvPr id="23" name="Picture 22"/>
          <p:cNvPicPr>
            <a:picLocks noChangeAspect="1"/>
          </p:cNvPicPr>
          <p:nvPr/>
        </p:nvPicPr>
        <p:blipFill rotWithShape="1">
          <a:blip r:embed="rId6"/>
          <a:srcRect l="87930" t="20666" r="7841" b="72264"/>
          <a:stretch/>
        </p:blipFill>
        <p:spPr>
          <a:xfrm>
            <a:off x="11490993" y="962546"/>
            <a:ext cx="644478" cy="606056"/>
          </a:xfrm>
          <a:prstGeom prst="rect">
            <a:avLst/>
          </a:prstGeom>
        </p:spPr>
      </p:pic>
      <p:pic>
        <p:nvPicPr>
          <p:cNvPr id="24" name="Picture 23"/>
          <p:cNvPicPr>
            <a:picLocks noChangeAspect="1"/>
          </p:cNvPicPr>
          <p:nvPr/>
        </p:nvPicPr>
        <p:blipFill rotWithShape="1">
          <a:blip r:embed="rId6"/>
          <a:srcRect l="72929" t="21038" r="22842" b="71892"/>
          <a:stretch/>
        </p:blipFill>
        <p:spPr>
          <a:xfrm>
            <a:off x="11495841" y="245009"/>
            <a:ext cx="644478" cy="606056"/>
          </a:xfrm>
          <a:prstGeom prst="rect">
            <a:avLst/>
          </a:prstGeom>
        </p:spPr>
      </p:pic>
    </p:spTree>
    <p:extLst>
      <p:ext uri="{BB962C8B-B14F-4D97-AF65-F5344CB8AC3E}">
        <p14:creationId xmlns:p14="http://schemas.microsoft.com/office/powerpoint/2010/main" val="183460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
                            </p:stCondLst>
                            <p:childTnLst>
                              <p:par>
                                <p:cTn id="11" presetID="1" presetClass="entr" presetSubtype="0" fill="hold" nodeType="afterEffect">
                                  <p:stCondLst>
                                    <p:cond delay="15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5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450"/>
                            </p:stCondLst>
                            <p:childTnLst>
                              <p:par>
                                <p:cTn id="17" presetID="1" presetClass="entr" presetSubtype="0" fill="hold" nodeType="afterEffect">
                                  <p:stCondLst>
                                    <p:cond delay="15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nodeType="afterEffect">
                                  <p:stCondLst>
                                    <p:cond delay="15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750"/>
                            </p:stCondLst>
                            <p:childTnLst>
                              <p:par>
                                <p:cTn id="23" presetID="1"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750"/>
                            </p:stCondLst>
                            <p:childTnLst>
                              <p:par>
                                <p:cTn id="26" presetID="1" presetClass="entr" presetSubtype="0" fill="hold" nodeType="afterEffect">
                                  <p:stCondLst>
                                    <p:cond delay="15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900"/>
                            </p:stCondLst>
                            <p:childTnLst>
                              <p:par>
                                <p:cTn id="29" presetID="1" presetClass="entr" presetSubtype="0" fill="hold" nodeType="afterEffect">
                                  <p:stCondLst>
                                    <p:cond delay="15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1050"/>
                            </p:stCondLst>
                            <p:childTnLst>
                              <p:par>
                                <p:cTn id="32" presetID="1" presetClass="entr" presetSubtype="0" fill="hold" nodeType="afterEffect">
                                  <p:stCondLst>
                                    <p:cond delay="15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1200"/>
                            </p:stCondLst>
                            <p:childTnLst>
                              <p:par>
                                <p:cTn id="35" presetID="1" presetClass="entr" presetSubtype="0" fill="hold" nodeType="afterEffect">
                                  <p:stCondLst>
                                    <p:cond delay="15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1350"/>
                            </p:stCondLst>
                            <p:childTnLst>
                              <p:par>
                                <p:cTn id="38" presetID="1" presetClass="entr" presetSubtype="0" fill="hold" nodeType="afterEffect">
                                  <p:stCondLst>
                                    <p:cond delay="150"/>
                                  </p:stCondLst>
                                  <p:childTnLst>
                                    <p:set>
                                      <p:cBhvr>
                                        <p:cTn id="39" dur="1" fill="hold">
                                          <p:stCondLst>
                                            <p:cond delay="0"/>
                                          </p:stCondLst>
                                        </p:cTn>
                                        <p:tgtEl>
                                          <p:spTgt spid="7"/>
                                        </p:tgtEl>
                                        <p:attrNameLst>
                                          <p:attrName>style.visibility</p:attrName>
                                        </p:attrNameLst>
                                      </p:cBhvr>
                                      <p:to>
                                        <p:strVal val="visible"/>
                                      </p:to>
                                    </p:set>
                                  </p:childTnLst>
                                </p:cTn>
                              </p:par>
                            </p:childTnLst>
                          </p:cTn>
                        </p:par>
                        <p:par>
                          <p:cTn id="40" fill="hold">
                            <p:stCondLst>
                              <p:cond delay="1500"/>
                            </p:stCondLst>
                            <p:childTnLst>
                              <p:par>
                                <p:cTn id="41" presetID="1" presetClass="entr" presetSubtype="0" fill="hold" nodeType="afterEffect">
                                  <p:stCondLst>
                                    <p:cond delay="15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1650"/>
                            </p:stCondLst>
                            <p:childTnLst>
                              <p:par>
                                <p:cTn id="44" presetID="1" presetClass="entr" presetSubtype="0" fill="hold" nodeType="afterEffect">
                                  <p:stCondLst>
                                    <p:cond delay="150"/>
                                  </p:stCondLst>
                                  <p:childTnLst>
                                    <p:set>
                                      <p:cBhvr>
                                        <p:cTn id="4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74639" y="295274"/>
            <a:ext cx="11889564" cy="917575"/>
          </a:xfrm>
        </p:spPr>
        <p:txBody>
          <a:bodyPr/>
          <a:lstStyle/>
          <a:p>
            <a:r>
              <a:rPr lang="en-US" sz="4400" dirty="0" smtClean="0"/>
              <a:t>App Linking Available for Windows and WP apps</a:t>
            </a:r>
            <a:endParaRPr lang="en-US" sz="4400" dirty="0"/>
          </a:p>
        </p:txBody>
      </p:sp>
      <p:sp>
        <p:nvSpPr>
          <p:cNvPr id="6" name="Rectangle 5"/>
          <p:cNvSpPr/>
          <p:nvPr/>
        </p:nvSpPr>
        <p:spPr bwMode="auto">
          <a:xfrm>
            <a:off x="1683476" y="2582862"/>
            <a:ext cx="3383280" cy="2590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0" bIns="0" numCol="1" spcCol="0" rtlCol="0" fromWordArt="0" anchor="t" anchorCtr="0" forceAA="0" compatLnSpc="1">
            <a:prstTxWarp prst="textNoShape">
              <a:avLst/>
            </a:prstTxWarp>
            <a:noAutofit/>
          </a:bodyPr>
          <a:lstStyle/>
          <a:p>
            <a:pPr marL="342900" indent="-342900" defTabSz="932472" fontAlgn="base">
              <a:spcBef>
                <a:spcPts val="300"/>
              </a:spcBef>
              <a:spcAft>
                <a:spcPct val="0"/>
              </a:spcAft>
              <a:buFont typeface="Arial" panose="020B0604020202020204" pitchFamily="34" charset="0"/>
              <a:buChar char="•"/>
            </a:pPr>
            <a:r>
              <a:rPr lang="en-GB" dirty="0" smtClean="0">
                <a:solidFill>
                  <a:srgbClr val="FFFFFF"/>
                </a:solidFill>
              </a:rPr>
              <a:t>Yes</a:t>
            </a:r>
          </a:p>
          <a:p>
            <a:pPr marL="342900" indent="-342900" defTabSz="932472" fontAlgn="base">
              <a:spcBef>
                <a:spcPts val="300"/>
              </a:spcBef>
              <a:spcAft>
                <a:spcPct val="0"/>
              </a:spcAft>
              <a:buFont typeface="Arial" panose="020B0604020202020204" pitchFamily="34" charset="0"/>
              <a:buChar char="•"/>
            </a:pPr>
            <a:endParaRPr lang="en-GB" dirty="0" smtClean="0">
              <a:solidFill>
                <a:srgbClr val="FFFFFF"/>
              </a:solidFill>
            </a:endParaRPr>
          </a:p>
          <a:p>
            <a:pPr marL="342900" indent="-342900" defTabSz="932472" fontAlgn="base">
              <a:spcBef>
                <a:spcPts val="300"/>
              </a:spcBef>
              <a:spcAft>
                <a:spcPct val="0"/>
              </a:spcAft>
              <a:buFont typeface="Arial" panose="020B0604020202020204" pitchFamily="34" charset="0"/>
              <a:buChar char="•"/>
            </a:pPr>
            <a:r>
              <a:rPr lang="en-GB" dirty="0" smtClean="0">
                <a:solidFill>
                  <a:srgbClr val="FFFFFF"/>
                </a:solidFill>
              </a:rPr>
              <a:t>All Windows 8 apps</a:t>
            </a:r>
          </a:p>
          <a:p>
            <a:pPr marL="342900" indent="-342900" defTabSz="932472" fontAlgn="base">
              <a:spcBef>
                <a:spcPts val="300"/>
              </a:spcBef>
              <a:spcAft>
                <a:spcPct val="0"/>
              </a:spcAft>
              <a:buFont typeface="Arial" panose="020B0604020202020204" pitchFamily="34" charset="0"/>
              <a:buChar char="•"/>
            </a:pPr>
            <a:endParaRPr lang="en-GB" dirty="0" smtClean="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spcBef>
                <a:spcPts val="300"/>
              </a:spcBef>
              <a:spcAft>
                <a:spcPct val="0"/>
              </a:spcAft>
              <a:buFont typeface="Arial" panose="020B0604020202020204" pitchFamily="34" charset="0"/>
              <a:buChar char="•"/>
            </a:pPr>
            <a:r>
              <a:rPr lang="en-GB" dirty="0" smtClean="0">
                <a:gradFill>
                  <a:gsLst>
                    <a:gs pos="0">
                      <a:srgbClr val="FFFFFF"/>
                    </a:gs>
                    <a:gs pos="100000">
                      <a:srgbClr val="FFFFFF"/>
                    </a:gs>
                  </a:gsLst>
                  <a:lin ang="5400000" scaled="0"/>
                </a:gradFill>
                <a:ea typeface="Segoe UI" pitchFamily="34" charset="0"/>
                <a:cs typeface="Segoe UI" pitchFamily="34" charset="0"/>
              </a:rPr>
              <a:t>Windows Runtime</a:t>
            </a: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1683476" y="1973262"/>
            <a:ext cx="3383280" cy="605998"/>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Windows 8.1</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5264876" y="2582862"/>
            <a:ext cx="3383280" cy="2590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0" bIns="0" numCol="1" spcCol="0" rtlCol="0" fromWordArt="0" anchor="t" anchorCtr="0" forceAA="0" compatLnSpc="1">
            <a:prstTxWarp prst="textNoShape">
              <a:avLst/>
            </a:prstTxWarp>
            <a:noAutofit/>
          </a:bodyPr>
          <a:lstStyle/>
          <a:p>
            <a:pPr marL="342900" indent="-342900" defTabSz="932472" fontAlgn="base">
              <a:spcBef>
                <a:spcPts val="300"/>
              </a:spcBef>
              <a:spcAft>
                <a:spcPct val="0"/>
              </a:spcAft>
              <a:buFont typeface="Arial" panose="020B0604020202020204" pitchFamily="34" charset="0"/>
              <a:buChar char="•"/>
            </a:pPr>
            <a:r>
              <a:rPr lang="en-GB" dirty="0" smtClean="0">
                <a:solidFill>
                  <a:srgbClr val="FFFFFF"/>
                </a:solidFill>
              </a:rPr>
              <a:t>Yes</a:t>
            </a:r>
          </a:p>
          <a:p>
            <a:pPr marL="342900" indent="-342900" defTabSz="932472" fontAlgn="base">
              <a:spcBef>
                <a:spcPts val="300"/>
              </a:spcBef>
              <a:spcAft>
                <a:spcPct val="0"/>
              </a:spcAft>
              <a:buFont typeface="Arial" panose="020B0604020202020204" pitchFamily="34" charset="0"/>
              <a:buChar char="•"/>
            </a:pPr>
            <a:endParaRPr lang="en-GB" dirty="0" smtClean="0">
              <a:solidFill>
                <a:srgbClr val="FFFFFF"/>
              </a:solidFill>
            </a:endParaRPr>
          </a:p>
          <a:p>
            <a:pPr marL="342900" indent="-342900" defTabSz="932472" fontAlgn="base">
              <a:spcBef>
                <a:spcPts val="300"/>
              </a:spcBef>
              <a:spcAft>
                <a:spcPct val="0"/>
              </a:spcAft>
              <a:buFont typeface="Arial" panose="020B0604020202020204" pitchFamily="34" charset="0"/>
              <a:buChar char="•"/>
            </a:pPr>
            <a:r>
              <a:rPr lang="en-GB" dirty="0" smtClean="0">
                <a:solidFill>
                  <a:srgbClr val="FFFFFF"/>
                </a:solidFill>
              </a:rPr>
              <a:t>All WP 8 and 7.1 </a:t>
            </a:r>
            <a:r>
              <a:rPr lang="en-GB" dirty="0">
                <a:solidFill>
                  <a:srgbClr val="FFFFFF"/>
                </a:solidFill>
              </a:rPr>
              <a:t>apps</a:t>
            </a:r>
          </a:p>
          <a:p>
            <a:pPr marL="342900" indent="-342900" defTabSz="932472" fontAlgn="base">
              <a:spcBef>
                <a:spcPts val="300"/>
              </a:spcBef>
              <a:spcAft>
                <a:spcPct val="0"/>
              </a:spcAft>
              <a:buFont typeface="Arial" panose="020B0604020202020204" pitchFamily="34" charset="0"/>
              <a:buChar char="•"/>
            </a:pPr>
            <a:endParaRPr lang="en-GB" dirty="0">
              <a:gradFill>
                <a:gsLst>
                  <a:gs pos="0">
                    <a:srgbClr val="FFFFFF"/>
                  </a:gs>
                  <a:gs pos="100000">
                    <a:srgbClr val="FFFFFF"/>
                  </a:gs>
                </a:gsLst>
                <a:lin ang="5400000" scaled="0"/>
              </a:gradFill>
              <a:ea typeface="Segoe UI" pitchFamily="34" charset="0"/>
              <a:cs typeface="Segoe UI" pitchFamily="34" charset="0"/>
            </a:endParaRPr>
          </a:p>
          <a:p>
            <a:pPr marL="342900" indent="-342900" defTabSz="932472" fontAlgn="base">
              <a:spcBef>
                <a:spcPts val="300"/>
              </a:spcBef>
              <a:spcAft>
                <a:spcPct val="0"/>
              </a:spcAft>
              <a:buFont typeface="Arial" panose="020B0604020202020204" pitchFamily="34" charset="0"/>
              <a:buChar char="•"/>
            </a:pPr>
            <a:r>
              <a:rPr lang="en-GB" dirty="0">
                <a:gradFill>
                  <a:gsLst>
                    <a:gs pos="0">
                      <a:srgbClr val="FFFFFF"/>
                    </a:gs>
                    <a:gs pos="100000">
                      <a:srgbClr val="FFFFFF"/>
                    </a:gs>
                  </a:gsLst>
                  <a:lin ang="5400000" scaled="0"/>
                </a:gradFill>
                <a:ea typeface="Segoe UI" pitchFamily="34" charset="0"/>
                <a:cs typeface="Segoe UI" pitchFamily="34" charset="0"/>
              </a:rPr>
              <a:t>Windows </a:t>
            </a:r>
            <a:r>
              <a:rPr lang="en-GB" dirty="0" smtClean="0">
                <a:gradFill>
                  <a:gsLst>
                    <a:gs pos="0">
                      <a:srgbClr val="FFFFFF"/>
                    </a:gs>
                    <a:gs pos="100000">
                      <a:srgbClr val="FFFFFF"/>
                    </a:gs>
                  </a:gsLst>
                  <a:lin ang="5400000" scaled="0"/>
                </a:gradFill>
                <a:ea typeface="Segoe UI" pitchFamily="34" charset="0"/>
                <a:cs typeface="Segoe UI" pitchFamily="34" charset="0"/>
              </a:rPr>
              <a:t>Runtime and Silverlight</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auto">
          <a:xfrm>
            <a:off x="5264876" y="1973262"/>
            <a:ext cx="3383280" cy="605998"/>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Windows Phone 8.1</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p:cNvSpPr/>
          <p:nvPr/>
        </p:nvSpPr>
        <p:spPr bwMode="auto">
          <a:xfrm>
            <a:off x="8800556" y="2582862"/>
            <a:ext cx="3383280" cy="2590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0" bIns="0" numCol="1" spcCol="0" rtlCol="0" fromWordArt="0" anchor="t" anchorCtr="0" forceAA="0" compatLnSpc="1">
            <a:prstTxWarp prst="textNoShape">
              <a:avLst/>
            </a:prstTxWarp>
            <a:noAutofit/>
          </a:bodyPr>
          <a:lstStyle/>
          <a:p>
            <a:pPr marL="225425" indent="-225425" defTabSz="932472" fontAlgn="base">
              <a:spcBef>
                <a:spcPts val="300"/>
              </a:spcBef>
              <a:spcAft>
                <a:spcPct val="0"/>
              </a:spcAft>
              <a:buFont typeface="Arial" panose="020B0604020202020204" pitchFamily="34" charset="0"/>
              <a:buChar char="•"/>
            </a:pPr>
            <a:r>
              <a:rPr lang="en-GB" dirty="0" smtClean="0">
                <a:solidFill>
                  <a:srgbClr val="FFFFFF"/>
                </a:solidFill>
              </a:rPr>
              <a:t>Yes, for domain-level results</a:t>
            </a:r>
          </a:p>
          <a:p>
            <a:pPr marL="225425" indent="-225425" defTabSz="932472" fontAlgn="base">
              <a:spcBef>
                <a:spcPts val="300"/>
              </a:spcBef>
              <a:spcAft>
                <a:spcPct val="0"/>
              </a:spcAft>
              <a:buFont typeface="Arial" panose="020B0604020202020204" pitchFamily="34" charset="0"/>
              <a:buChar char="•"/>
            </a:pPr>
            <a:endParaRPr lang="en-GB" dirty="0">
              <a:solidFill>
                <a:srgbClr val="FFFFFF"/>
              </a:solidFill>
            </a:endParaRPr>
          </a:p>
          <a:p>
            <a:pPr marL="225425" indent="-225425" defTabSz="932472" fontAlgn="base">
              <a:spcBef>
                <a:spcPts val="300"/>
              </a:spcBef>
              <a:spcAft>
                <a:spcPct val="0"/>
              </a:spcAft>
              <a:buFont typeface="Arial" panose="020B0604020202020204" pitchFamily="34" charset="0"/>
              <a:buChar char="•"/>
            </a:pPr>
            <a:r>
              <a:rPr lang="en-GB" dirty="0" smtClean="0">
                <a:solidFill>
                  <a:srgbClr val="FFFFFF"/>
                </a:solidFill>
              </a:rPr>
              <a:t>All </a:t>
            </a:r>
            <a:r>
              <a:rPr lang="en-GB" dirty="0">
                <a:solidFill>
                  <a:srgbClr val="FFFFFF"/>
                </a:solidFill>
              </a:rPr>
              <a:t>WP 8 and 7.1 apps</a:t>
            </a:r>
          </a:p>
          <a:p>
            <a:pPr marL="225425" indent="-225425" defTabSz="932472" fontAlgn="base">
              <a:spcBef>
                <a:spcPts val="300"/>
              </a:spcBef>
              <a:spcAft>
                <a:spcPct val="0"/>
              </a:spcAft>
              <a:buFont typeface="Arial" panose="020B0604020202020204" pitchFamily="34" charset="0"/>
              <a:buChar char="•"/>
            </a:pPr>
            <a:endParaRPr lang="en-GB" dirty="0">
              <a:gradFill>
                <a:gsLst>
                  <a:gs pos="0">
                    <a:srgbClr val="FFFFFF"/>
                  </a:gs>
                  <a:gs pos="100000">
                    <a:srgbClr val="FFFFFF"/>
                  </a:gs>
                </a:gsLst>
                <a:lin ang="5400000" scaled="0"/>
              </a:gradFill>
              <a:ea typeface="Segoe UI" pitchFamily="34" charset="0"/>
              <a:cs typeface="Segoe UI" pitchFamily="34" charset="0"/>
            </a:endParaRPr>
          </a:p>
          <a:p>
            <a:pPr marL="225425" indent="-225425" defTabSz="932472" fontAlgn="base">
              <a:spcBef>
                <a:spcPts val="300"/>
              </a:spcBef>
              <a:spcAft>
                <a:spcPct val="0"/>
              </a:spcAft>
              <a:buFont typeface="Arial" panose="020B0604020202020204" pitchFamily="34" charset="0"/>
              <a:buChar char="•"/>
            </a:pPr>
            <a:r>
              <a:rPr lang="en-GB" dirty="0" smtClean="0">
                <a:gradFill>
                  <a:gsLst>
                    <a:gs pos="0">
                      <a:srgbClr val="FFFFFF"/>
                    </a:gs>
                    <a:gs pos="100000">
                      <a:srgbClr val="FFFFFF"/>
                    </a:gs>
                  </a:gsLst>
                  <a:lin ang="5400000" scaled="0"/>
                </a:gradFill>
                <a:ea typeface="Segoe UI" pitchFamily="34" charset="0"/>
                <a:cs typeface="Segoe UI" pitchFamily="34" charset="0"/>
              </a:rPr>
              <a:t>Silverlight</a:t>
            </a: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8800556" y="1973262"/>
            <a:ext cx="3383280" cy="605998"/>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Windows Phone 8.0</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p:cNvSpPr txBox="1"/>
          <p:nvPr/>
        </p:nvSpPr>
        <p:spPr>
          <a:xfrm>
            <a:off x="965782" y="2006796"/>
            <a:ext cx="667490" cy="544765"/>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FFFFFF">
                    <a:lumMod val="50000"/>
                  </a:srgbClr>
                </a:solidFill>
              </a:rPr>
              <a:t>OS</a:t>
            </a:r>
          </a:p>
        </p:txBody>
      </p:sp>
      <p:sp>
        <p:nvSpPr>
          <p:cNvPr id="13" name="TextBox 12"/>
          <p:cNvSpPr txBox="1"/>
          <p:nvPr/>
        </p:nvSpPr>
        <p:spPr>
          <a:xfrm>
            <a:off x="-4036" y="2726069"/>
            <a:ext cx="1637308" cy="544765"/>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FFFFFF">
                    <a:lumMod val="50000"/>
                  </a:srgbClr>
                </a:solidFill>
              </a:rPr>
              <a:t>App linking?</a:t>
            </a:r>
          </a:p>
        </p:txBody>
      </p:sp>
      <p:sp>
        <p:nvSpPr>
          <p:cNvPr id="14" name="TextBox 13"/>
          <p:cNvSpPr txBox="1"/>
          <p:nvPr/>
        </p:nvSpPr>
        <p:spPr>
          <a:xfrm>
            <a:off x="744567" y="3350879"/>
            <a:ext cx="888705" cy="544765"/>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FFFFFF">
                    <a:lumMod val="50000"/>
                  </a:srgbClr>
                </a:solidFill>
              </a:rPr>
              <a:t>Apps</a:t>
            </a:r>
          </a:p>
        </p:txBody>
      </p:sp>
      <p:sp>
        <p:nvSpPr>
          <p:cNvPr id="15" name="TextBox 14"/>
          <p:cNvSpPr txBox="1"/>
          <p:nvPr/>
        </p:nvSpPr>
        <p:spPr>
          <a:xfrm>
            <a:off x="139337" y="3996344"/>
            <a:ext cx="1493935" cy="544765"/>
          </a:xfrm>
          <a:prstGeom prst="rect">
            <a:avLst/>
          </a:prstGeom>
          <a:noFill/>
        </p:spPr>
        <p:txBody>
          <a:bodyPr wrap="none" lIns="182880" tIns="146304" rIns="182880" bIns="146304" rtlCol="0">
            <a:spAutoFit/>
          </a:bodyPr>
          <a:lstStyle/>
          <a:p>
            <a:pPr algn="r">
              <a:lnSpc>
                <a:spcPct val="90000"/>
              </a:lnSpc>
              <a:spcAft>
                <a:spcPts val="600"/>
              </a:spcAft>
            </a:pPr>
            <a:r>
              <a:rPr lang="en-US" dirty="0" smtClean="0">
                <a:solidFill>
                  <a:srgbClr val="FFFFFF">
                    <a:lumMod val="50000"/>
                  </a:srgbClr>
                </a:solidFill>
              </a:rPr>
              <a:t>Framework</a:t>
            </a:r>
          </a:p>
        </p:txBody>
      </p:sp>
      <p:sp>
        <p:nvSpPr>
          <p:cNvPr id="16" name="TextBox 15"/>
          <p:cNvSpPr txBox="1"/>
          <p:nvPr/>
        </p:nvSpPr>
        <p:spPr>
          <a:xfrm>
            <a:off x="9628658" y="1482688"/>
            <a:ext cx="1727076"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rgbClr val="FFFFFF">
                    <a:lumMod val="65000"/>
                  </a:srgbClr>
                </a:solidFill>
              </a:rPr>
              <a:t>Coming soon</a:t>
            </a:r>
          </a:p>
        </p:txBody>
      </p:sp>
      <p:sp>
        <p:nvSpPr>
          <p:cNvPr id="17" name="TextBox 16"/>
          <p:cNvSpPr txBox="1"/>
          <p:nvPr/>
        </p:nvSpPr>
        <p:spPr>
          <a:xfrm>
            <a:off x="4084637" y="5697930"/>
            <a:ext cx="541154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Visit Bing.com/</a:t>
            </a:r>
            <a:r>
              <a:rPr lang="en-US" sz="2400" dirty="0" err="1" smtClean="0">
                <a:gradFill>
                  <a:gsLst>
                    <a:gs pos="2917">
                      <a:srgbClr val="404040"/>
                    </a:gs>
                    <a:gs pos="30000">
                      <a:srgbClr val="404040"/>
                    </a:gs>
                  </a:gsLst>
                  <a:lin ang="5400000" scaled="0"/>
                </a:gradFill>
              </a:rPr>
              <a:t>applink</a:t>
            </a:r>
            <a:r>
              <a:rPr lang="en-US" sz="2400" dirty="0" smtClean="0">
                <a:gradFill>
                  <a:gsLst>
                    <a:gs pos="2917">
                      <a:srgbClr val="404040"/>
                    </a:gs>
                    <a:gs pos="30000">
                      <a:srgbClr val="404040"/>
                    </a:gs>
                  </a:gsLst>
                  <a:lin ang="5400000" scaled="0"/>
                </a:gradFill>
              </a:rPr>
              <a:t> to get started.</a:t>
            </a:r>
          </a:p>
        </p:txBody>
      </p:sp>
    </p:spTree>
    <p:extLst>
      <p:ext uri="{BB962C8B-B14F-4D97-AF65-F5344CB8AC3E}">
        <p14:creationId xmlns:p14="http://schemas.microsoft.com/office/powerpoint/2010/main" val="2585292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33778" y="2511405"/>
            <a:ext cx="1630446"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MyWebsite.com</a:t>
            </a:r>
            <a:endParaRPr lang="en-US" sz="1600" dirty="0">
              <a:solidFill>
                <a:srgbClr val="9B4F96"/>
              </a:solidFill>
              <a:cs typeface="Segoe UI" panose="020B0502040204020203" pitchFamily="34" charset="0"/>
            </a:endParaRPr>
          </a:p>
        </p:txBody>
      </p:sp>
      <p:cxnSp>
        <p:nvCxnSpPr>
          <p:cNvPr id="6" name="Straight Connector 5"/>
          <p:cNvCxnSpPr/>
          <p:nvPr/>
        </p:nvCxnSpPr>
        <p:spPr>
          <a:xfrm flipH="1">
            <a:off x="3004071" y="3120536"/>
            <a:ext cx="1092725" cy="0"/>
          </a:xfrm>
          <a:prstGeom prst="line">
            <a:avLst/>
          </a:prstGeom>
          <a:noFill/>
          <a:ln w="28575" cap="flat" cmpd="sng" algn="ctr">
            <a:solidFill>
              <a:schemeClr val="accent3"/>
            </a:solidFill>
            <a:prstDash val="solid"/>
            <a:miter lim="800000"/>
          </a:ln>
          <a:effectLst/>
        </p:spPr>
      </p:cxnSp>
      <p:cxnSp>
        <p:nvCxnSpPr>
          <p:cNvPr id="7" name="Straight Connector 6"/>
          <p:cNvCxnSpPr/>
          <p:nvPr/>
        </p:nvCxnSpPr>
        <p:spPr>
          <a:xfrm flipV="1">
            <a:off x="3550433" y="2825913"/>
            <a:ext cx="0" cy="299511"/>
          </a:xfrm>
          <a:prstGeom prst="line">
            <a:avLst/>
          </a:prstGeom>
          <a:noFill/>
          <a:ln w="28575" cap="flat" cmpd="sng" algn="ctr">
            <a:solidFill>
              <a:schemeClr val="accent3"/>
            </a:solidFill>
            <a:prstDash val="solid"/>
            <a:miter lim="800000"/>
          </a:ln>
          <a:effectLst/>
        </p:spPr>
      </p:cxnSp>
      <p:cxnSp>
        <p:nvCxnSpPr>
          <p:cNvPr id="8" name="Straight Connector 7"/>
          <p:cNvCxnSpPr/>
          <p:nvPr/>
        </p:nvCxnSpPr>
        <p:spPr>
          <a:xfrm flipV="1">
            <a:off x="4081968" y="3120536"/>
            <a:ext cx="0" cy="238899"/>
          </a:xfrm>
          <a:prstGeom prst="line">
            <a:avLst/>
          </a:prstGeom>
          <a:noFill/>
          <a:ln w="28575" cap="flat" cmpd="sng" algn="ctr">
            <a:solidFill>
              <a:schemeClr val="accent3"/>
            </a:solidFill>
            <a:prstDash val="solid"/>
            <a:miter lim="800000"/>
          </a:ln>
          <a:effectLst/>
        </p:spPr>
      </p:cxnSp>
      <p:cxnSp>
        <p:nvCxnSpPr>
          <p:cNvPr id="9" name="Straight Connector 8"/>
          <p:cNvCxnSpPr/>
          <p:nvPr/>
        </p:nvCxnSpPr>
        <p:spPr>
          <a:xfrm flipV="1">
            <a:off x="3004071" y="3116924"/>
            <a:ext cx="0" cy="238899"/>
          </a:xfrm>
          <a:prstGeom prst="line">
            <a:avLst/>
          </a:prstGeom>
          <a:noFill/>
          <a:ln w="28575" cap="flat" cmpd="sng" algn="ctr">
            <a:solidFill>
              <a:schemeClr val="accent3"/>
            </a:solidFill>
            <a:prstDash val="solid"/>
            <a:miter lim="800000"/>
          </a:ln>
          <a:effectLst/>
        </p:spPr>
      </p:cxnSp>
      <p:sp>
        <p:nvSpPr>
          <p:cNvPr id="22" name="Rectangle 21"/>
          <p:cNvSpPr/>
          <p:nvPr/>
        </p:nvSpPr>
        <p:spPr bwMode="auto">
          <a:xfrm>
            <a:off x="5338441" y="3014344"/>
            <a:ext cx="1821043" cy="141938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5419966" y="3099545"/>
            <a:ext cx="1645920" cy="2052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29"/>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862441" y="3101804"/>
            <a:ext cx="159105" cy="164592"/>
          </a:xfrm>
          <a:prstGeom prst="rect">
            <a:avLst/>
          </a:prstGeom>
        </p:spPr>
      </p:pic>
      <p:sp>
        <p:nvSpPr>
          <p:cNvPr id="35" name="TextBox 34"/>
          <p:cNvSpPr txBox="1"/>
          <p:nvPr/>
        </p:nvSpPr>
        <p:spPr>
          <a:xfrm>
            <a:off x="2576853" y="4712646"/>
            <a:ext cx="1901161" cy="794064"/>
          </a:xfrm>
          <a:prstGeom prst="rect">
            <a:avLst/>
          </a:prstGeom>
          <a:noFill/>
        </p:spPr>
        <p:txBody>
          <a:bodyPr wrap="none" lIns="182880" tIns="146304" rIns="182880" bIns="146304" rtlCol="0">
            <a:spAutoFit/>
          </a:bodyPr>
          <a:lstStyle/>
          <a:p>
            <a:pPr algn="ctr">
              <a:lnSpc>
                <a:spcPct val="90000"/>
              </a:lnSpc>
            </a:pPr>
            <a:r>
              <a:rPr lang="en-US" sz="3600" dirty="0" smtClean="0">
                <a:solidFill>
                  <a:srgbClr val="404040"/>
                </a:solidFill>
                <a:latin typeface="Segoe UI Light"/>
              </a:rPr>
              <a:t>Website</a:t>
            </a:r>
          </a:p>
        </p:txBody>
      </p:sp>
      <p:sp>
        <p:nvSpPr>
          <p:cNvPr id="36" name="TextBox 35"/>
          <p:cNvSpPr txBox="1"/>
          <p:nvPr/>
        </p:nvSpPr>
        <p:spPr>
          <a:xfrm>
            <a:off x="5352218" y="4711588"/>
            <a:ext cx="1653722" cy="794064"/>
          </a:xfrm>
          <a:prstGeom prst="rect">
            <a:avLst/>
          </a:prstGeom>
          <a:noFill/>
        </p:spPr>
        <p:txBody>
          <a:bodyPr wrap="none" lIns="182880" tIns="146304" rIns="182880" bIns="146304" rtlCol="0">
            <a:spAutoFit/>
          </a:bodyPr>
          <a:lstStyle/>
          <a:p>
            <a:pPr algn="ctr">
              <a:lnSpc>
                <a:spcPct val="90000"/>
              </a:lnSpc>
            </a:pPr>
            <a:r>
              <a:rPr lang="en-US" sz="3600" dirty="0" smtClean="0">
                <a:solidFill>
                  <a:srgbClr val="404040"/>
                </a:solidFill>
                <a:latin typeface="Segoe UI Light"/>
              </a:rPr>
              <a:t>Search</a:t>
            </a:r>
          </a:p>
        </p:txBody>
      </p:sp>
      <p:sp>
        <p:nvSpPr>
          <p:cNvPr id="37" name="TextBox 36"/>
          <p:cNvSpPr txBox="1"/>
          <p:nvPr/>
        </p:nvSpPr>
        <p:spPr>
          <a:xfrm>
            <a:off x="8579565" y="4712646"/>
            <a:ext cx="1175643" cy="794064"/>
          </a:xfrm>
          <a:prstGeom prst="rect">
            <a:avLst/>
          </a:prstGeom>
          <a:noFill/>
        </p:spPr>
        <p:txBody>
          <a:bodyPr wrap="none" lIns="182880" tIns="146304" rIns="182880" bIns="146304" rtlCol="0">
            <a:spAutoFit/>
          </a:bodyPr>
          <a:lstStyle/>
          <a:p>
            <a:pPr algn="ctr">
              <a:lnSpc>
                <a:spcPct val="90000"/>
              </a:lnSpc>
            </a:pPr>
            <a:r>
              <a:rPr lang="en-US" sz="3600" dirty="0" smtClean="0">
                <a:solidFill>
                  <a:srgbClr val="404040"/>
                </a:solidFill>
                <a:latin typeface="Segoe UI Light"/>
              </a:rPr>
              <a:t>App</a:t>
            </a:r>
          </a:p>
        </p:txBody>
      </p:sp>
      <p:cxnSp>
        <p:nvCxnSpPr>
          <p:cNvPr id="39" name="Straight Connector 38"/>
          <p:cNvCxnSpPr/>
          <p:nvPr/>
        </p:nvCxnSpPr>
        <p:spPr>
          <a:xfrm>
            <a:off x="5431893" y="3493446"/>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431893" y="3738820"/>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431893" y="3984194"/>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431893" y="4229568"/>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749384" y="2511405"/>
            <a:ext cx="898003"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My App</a:t>
            </a:r>
            <a:endParaRPr lang="en-US" sz="1600" dirty="0">
              <a:solidFill>
                <a:srgbClr val="9B4F96"/>
              </a:solidFill>
              <a:cs typeface="Segoe UI" panose="020B0502040204020203" pitchFamily="34" charset="0"/>
            </a:endParaRPr>
          </a:p>
        </p:txBody>
      </p:sp>
      <p:grpSp>
        <p:nvGrpSpPr>
          <p:cNvPr id="52" name="Group 51"/>
          <p:cNvGrpSpPr/>
          <p:nvPr/>
        </p:nvGrpSpPr>
        <p:grpSpPr>
          <a:xfrm>
            <a:off x="8089398" y="3040981"/>
            <a:ext cx="2217975" cy="1375177"/>
            <a:chOff x="8083666" y="4030663"/>
            <a:chExt cx="2471413" cy="1532312"/>
          </a:xfrm>
        </p:grpSpPr>
        <p:sp>
          <p:nvSpPr>
            <p:cNvPr id="16" name="Rounded Rectangle 15"/>
            <p:cNvSpPr/>
            <p:nvPr/>
          </p:nvSpPr>
          <p:spPr bwMode="auto">
            <a:xfrm rot="5400000">
              <a:off x="8553217" y="3561112"/>
              <a:ext cx="1532312" cy="2471413"/>
            </a:xfrm>
            <a:prstGeom prst="roundRect">
              <a:avLst>
                <a:gd name="adj" fmla="val 7215"/>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8242623" y="4187798"/>
              <a:ext cx="2158336" cy="122073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p:cNvPicPr>
              <a:picLocks noChangeAspect="1"/>
            </p:cNvPicPr>
            <p:nvPr/>
          </p:nvPicPr>
          <p:blipFill>
            <a:blip r:embed="rId3"/>
            <a:stretch>
              <a:fillRect/>
            </a:stretch>
          </p:blipFill>
          <p:spPr>
            <a:xfrm>
              <a:off x="9290244" y="5446041"/>
              <a:ext cx="79248" cy="73152"/>
            </a:xfrm>
            <a:prstGeom prst="rect">
              <a:avLst/>
            </a:prstGeom>
          </p:spPr>
        </p:pic>
      </p:grpSp>
      <p:grpSp>
        <p:nvGrpSpPr>
          <p:cNvPr id="19" name="Group 18"/>
          <p:cNvGrpSpPr/>
          <p:nvPr/>
        </p:nvGrpSpPr>
        <p:grpSpPr>
          <a:xfrm>
            <a:off x="9956747" y="3591847"/>
            <a:ext cx="528690" cy="1013626"/>
            <a:chOff x="9928923" y="3945881"/>
            <a:chExt cx="749546" cy="1437060"/>
          </a:xfrm>
        </p:grpSpPr>
        <p:sp>
          <p:nvSpPr>
            <p:cNvPr id="20" name="Freeform 18"/>
            <p:cNvSpPr>
              <a:spLocks noEditPoints="1"/>
            </p:cNvSpPr>
            <p:nvPr/>
          </p:nvSpPr>
          <p:spPr bwMode="auto">
            <a:xfrm flipH="1">
              <a:off x="9928923" y="3945881"/>
              <a:ext cx="749546" cy="1437060"/>
            </a:xfrm>
            <a:custGeom>
              <a:avLst/>
              <a:gdLst>
                <a:gd name="T0" fmla="*/ 226 w 365"/>
                <a:gd name="T1" fmla="*/ 343 h 703"/>
                <a:gd name="T2" fmla="*/ 265 w 365"/>
                <a:gd name="T3" fmla="*/ 291 h 703"/>
                <a:gd name="T4" fmla="*/ 226 w 365"/>
                <a:gd name="T5" fmla="*/ 237 h 703"/>
                <a:gd name="T6" fmla="*/ 300 w 365"/>
                <a:gd name="T7" fmla="*/ 305 h 703"/>
                <a:gd name="T8" fmla="*/ 100 w 365"/>
                <a:gd name="T9" fmla="*/ 291 h 703"/>
                <a:gd name="T10" fmla="*/ 139 w 365"/>
                <a:gd name="T11" fmla="*/ 237 h 703"/>
                <a:gd name="T12" fmla="*/ 65 w 365"/>
                <a:gd name="T13" fmla="*/ 305 h 703"/>
                <a:gd name="T14" fmla="*/ 139 w 365"/>
                <a:gd name="T15" fmla="*/ 311 h 703"/>
                <a:gd name="T16" fmla="*/ 221 w 365"/>
                <a:gd name="T17" fmla="*/ 206 h 703"/>
                <a:gd name="T18" fmla="*/ 145 w 365"/>
                <a:gd name="T19" fmla="*/ 374 h 703"/>
                <a:gd name="T20" fmla="*/ 172 w 365"/>
                <a:gd name="T21" fmla="*/ 374 h 703"/>
                <a:gd name="T22" fmla="*/ 365 w 365"/>
                <a:gd name="T23" fmla="*/ 679 h 703"/>
                <a:gd name="T24" fmla="*/ 24 w 365"/>
                <a:gd name="T25" fmla="*/ 703 h 703"/>
                <a:gd name="T26" fmla="*/ 0 w 365"/>
                <a:gd name="T27" fmla="*/ 24 h 703"/>
                <a:gd name="T28" fmla="*/ 341 w 365"/>
                <a:gd name="T29" fmla="*/ 0 h 703"/>
                <a:gd name="T30" fmla="*/ 83 w 365"/>
                <a:gd name="T31" fmla="*/ 643 h 703"/>
                <a:gd name="T32" fmla="*/ 75 w 365"/>
                <a:gd name="T33" fmla="*/ 627 h 703"/>
                <a:gd name="T34" fmla="*/ 75 w 365"/>
                <a:gd name="T35" fmla="*/ 646 h 703"/>
                <a:gd name="T36" fmla="*/ 84 w 365"/>
                <a:gd name="T37" fmla="*/ 650 h 703"/>
                <a:gd name="T38" fmla="*/ 83 w 365"/>
                <a:gd name="T39" fmla="*/ 643 h 703"/>
                <a:gd name="T40" fmla="*/ 175 w 365"/>
                <a:gd name="T41" fmla="*/ 642 h 703"/>
                <a:gd name="T42" fmla="*/ 179 w 365"/>
                <a:gd name="T43" fmla="*/ 642 h 703"/>
                <a:gd name="T44" fmla="*/ 183 w 365"/>
                <a:gd name="T45" fmla="*/ 639 h 703"/>
                <a:gd name="T46" fmla="*/ 181 w 365"/>
                <a:gd name="T47" fmla="*/ 627 h 703"/>
                <a:gd name="T48" fmla="*/ 176 w 365"/>
                <a:gd name="T49" fmla="*/ 630 h 703"/>
                <a:gd name="T50" fmla="*/ 172 w 365"/>
                <a:gd name="T51" fmla="*/ 630 h 703"/>
                <a:gd name="T52" fmla="*/ 168 w 365"/>
                <a:gd name="T53" fmla="*/ 629 h 703"/>
                <a:gd name="T54" fmla="*/ 195 w 365"/>
                <a:gd name="T55" fmla="*/ 627 h 703"/>
                <a:gd name="T56" fmla="*/ 190 w 365"/>
                <a:gd name="T57" fmla="*/ 625 h 703"/>
                <a:gd name="T58" fmla="*/ 183 w 365"/>
                <a:gd name="T59" fmla="*/ 626 h 703"/>
                <a:gd name="T60" fmla="*/ 183 w 365"/>
                <a:gd name="T61" fmla="*/ 632 h 703"/>
                <a:gd name="T62" fmla="*/ 185 w 365"/>
                <a:gd name="T63" fmla="*/ 639 h 703"/>
                <a:gd name="T64" fmla="*/ 188 w 365"/>
                <a:gd name="T65" fmla="*/ 637 h 703"/>
                <a:gd name="T66" fmla="*/ 198 w 365"/>
                <a:gd name="T67" fmla="*/ 637 h 703"/>
                <a:gd name="T68" fmla="*/ 188 w 365"/>
                <a:gd name="T69" fmla="*/ 652 h 703"/>
                <a:gd name="T70" fmla="*/ 182 w 365"/>
                <a:gd name="T71" fmla="*/ 642 h 703"/>
                <a:gd name="T72" fmla="*/ 176 w 365"/>
                <a:gd name="T73" fmla="*/ 643 h 703"/>
                <a:gd name="T74" fmla="*/ 172 w 365"/>
                <a:gd name="T75" fmla="*/ 642 h 703"/>
                <a:gd name="T76" fmla="*/ 175 w 365"/>
                <a:gd name="T77" fmla="*/ 653 h 703"/>
                <a:gd name="T78" fmla="*/ 179 w 365"/>
                <a:gd name="T79" fmla="*/ 654 h 703"/>
                <a:gd name="T80" fmla="*/ 182 w 365"/>
                <a:gd name="T81" fmla="*/ 654 h 703"/>
                <a:gd name="T82" fmla="*/ 185 w 365"/>
                <a:gd name="T83" fmla="*/ 653 h 703"/>
                <a:gd name="T84" fmla="*/ 188 w 365"/>
                <a:gd name="T85" fmla="*/ 652 h 703"/>
                <a:gd name="T86" fmla="*/ 198 w 365"/>
                <a:gd name="T87" fmla="*/ 639 h 703"/>
                <a:gd name="T88" fmla="*/ 193 w 365"/>
                <a:gd name="T89" fmla="*/ 637 h 703"/>
                <a:gd name="T90" fmla="*/ 190 w 365"/>
                <a:gd name="T91" fmla="*/ 637 h 703"/>
                <a:gd name="T92" fmla="*/ 189 w 365"/>
                <a:gd name="T93" fmla="*/ 652 h 703"/>
                <a:gd name="T94" fmla="*/ 193 w 365"/>
                <a:gd name="T95" fmla="*/ 650 h 703"/>
                <a:gd name="T96" fmla="*/ 198 w 365"/>
                <a:gd name="T97" fmla="*/ 650 h 703"/>
                <a:gd name="T98" fmla="*/ 202 w 365"/>
                <a:gd name="T99" fmla="*/ 650 h 703"/>
                <a:gd name="T100" fmla="*/ 293 w 365"/>
                <a:gd name="T101" fmla="*/ 629 h 703"/>
                <a:gd name="T102" fmla="*/ 297 w 365"/>
                <a:gd name="T103" fmla="*/ 637 h 703"/>
                <a:gd name="T104" fmla="*/ 281 w 365"/>
                <a:gd name="T105" fmla="*/ 640 h 703"/>
                <a:gd name="T106" fmla="*/ 288 w 365"/>
                <a:gd name="T107" fmla="*/ 649 h 703"/>
                <a:gd name="T108" fmla="*/ 303 w 365"/>
                <a:gd name="T109" fmla="*/ 639 h 703"/>
                <a:gd name="T110" fmla="*/ 34 w 365"/>
                <a:gd name="T111" fmla="*/ 57 h 703"/>
                <a:gd name="T112" fmla="*/ 332 w 365"/>
                <a:gd name="T113" fmla="*/ 553 h 703"/>
                <a:gd name="T114" fmla="*/ 75 w 365"/>
                <a:gd name="T115" fmla="*/ 630 h 703"/>
                <a:gd name="T116" fmla="*/ 75 w 365"/>
                <a:gd name="T117" fmla="*/ 644 h 703"/>
                <a:gd name="T118" fmla="*/ 75 w 365"/>
                <a:gd name="T119" fmla="*/ 63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5" h="703">
                  <a:moveTo>
                    <a:pt x="300" y="305"/>
                  </a:moveTo>
                  <a:cubicBezTo>
                    <a:pt x="226" y="343"/>
                    <a:pt x="226" y="343"/>
                    <a:pt x="226" y="343"/>
                  </a:cubicBezTo>
                  <a:cubicBezTo>
                    <a:pt x="226" y="311"/>
                    <a:pt x="226" y="311"/>
                    <a:pt x="226" y="311"/>
                  </a:cubicBezTo>
                  <a:cubicBezTo>
                    <a:pt x="265" y="291"/>
                    <a:pt x="265" y="291"/>
                    <a:pt x="265" y="291"/>
                  </a:cubicBezTo>
                  <a:cubicBezTo>
                    <a:pt x="226" y="271"/>
                    <a:pt x="226" y="271"/>
                    <a:pt x="226" y="271"/>
                  </a:cubicBezTo>
                  <a:cubicBezTo>
                    <a:pt x="226" y="237"/>
                    <a:pt x="226" y="237"/>
                    <a:pt x="226" y="237"/>
                  </a:cubicBezTo>
                  <a:cubicBezTo>
                    <a:pt x="300" y="276"/>
                    <a:pt x="300" y="276"/>
                    <a:pt x="300" y="276"/>
                  </a:cubicBezTo>
                  <a:lnTo>
                    <a:pt x="300" y="305"/>
                  </a:lnTo>
                  <a:close/>
                  <a:moveTo>
                    <a:pt x="139" y="311"/>
                  </a:moveTo>
                  <a:cubicBezTo>
                    <a:pt x="100" y="291"/>
                    <a:pt x="100" y="291"/>
                    <a:pt x="100" y="291"/>
                  </a:cubicBezTo>
                  <a:cubicBezTo>
                    <a:pt x="139" y="271"/>
                    <a:pt x="139" y="271"/>
                    <a:pt x="139" y="271"/>
                  </a:cubicBezTo>
                  <a:cubicBezTo>
                    <a:pt x="139" y="237"/>
                    <a:pt x="139" y="237"/>
                    <a:pt x="139" y="237"/>
                  </a:cubicBezTo>
                  <a:cubicBezTo>
                    <a:pt x="65" y="276"/>
                    <a:pt x="65" y="276"/>
                    <a:pt x="65" y="276"/>
                  </a:cubicBezTo>
                  <a:cubicBezTo>
                    <a:pt x="65" y="305"/>
                    <a:pt x="65" y="305"/>
                    <a:pt x="65" y="305"/>
                  </a:cubicBezTo>
                  <a:cubicBezTo>
                    <a:pt x="139" y="343"/>
                    <a:pt x="139" y="343"/>
                    <a:pt x="139" y="343"/>
                  </a:cubicBezTo>
                  <a:lnTo>
                    <a:pt x="139" y="311"/>
                  </a:lnTo>
                  <a:close/>
                  <a:moveTo>
                    <a:pt x="172" y="374"/>
                  </a:moveTo>
                  <a:cubicBezTo>
                    <a:pt x="221" y="206"/>
                    <a:pt x="221" y="206"/>
                    <a:pt x="221" y="206"/>
                  </a:cubicBezTo>
                  <a:cubicBezTo>
                    <a:pt x="194" y="206"/>
                    <a:pt x="194" y="206"/>
                    <a:pt x="194" y="206"/>
                  </a:cubicBezTo>
                  <a:cubicBezTo>
                    <a:pt x="145" y="374"/>
                    <a:pt x="145" y="374"/>
                    <a:pt x="145" y="374"/>
                  </a:cubicBezTo>
                  <a:cubicBezTo>
                    <a:pt x="171" y="374"/>
                    <a:pt x="171" y="374"/>
                    <a:pt x="171" y="374"/>
                  </a:cubicBezTo>
                  <a:lnTo>
                    <a:pt x="172" y="374"/>
                  </a:lnTo>
                  <a:close/>
                  <a:moveTo>
                    <a:pt x="365" y="24"/>
                  </a:moveTo>
                  <a:cubicBezTo>
                    <a:pt x="365" y="24"/>
                    <a:pt x="365" y="24"/>
                    <a:pt x="365" y="679"/>
                  </a:cubicBezTo>
                  <a:cubicBezTo>
                    <a:pt x="365" y="691"/>
                    <a:pt x="355" y="703"/>
                    <a:pt x="341" y="703"/>
                  </a:cubicBezTo>
                  <a:cubicBezTo>
                    <a:pt x="341" y="703"/>
                    <a:pt x="341" y="703"/>
                    <a:pt x="24" y="703"/>
                  </a:cubicBezTo>
                  <a:cubicBezTo>
                    <a:pt x="10" y="703"/>
                    <a:pt x="0" y="691"/>
                    <a:pt x="0" y="679"/>
                  </a:cubicBezTo>
                  <a:cubicBezTo>
                    <a:pt x="0" y="679"/>
                    <a:pt x="0" y="679"/>
                    <a:pt x="0" y="24"/>
                  </a:cubicBezTo>
                  <a:cubicBezTo>
                    <a:pt x="0" y="10"/>
                    <a:pt x="10" y="0"/>
                    <a:pt x="24" y="0"/>
                  </a:cubicBezTo>
                  <a:cubicBezTo>
                    <a:pt x="24" y="0"/>
                    <a:pt x="24" y="0"/>
                    <a:pt x="341" y="0"/>
                  </a:cubicBezTo>
                  <a:cubicBezTo>
                    <a:pt x="355" y="0"/>
                    <a:pt x="365" y="10"/>
                    <a:pt x="365" y="24"/>
                  </a:cubicBezTo>
                  <a:close/>
                  <a:moveTo>
                    <a:pt x="83" y="643"/>
                  </a:moveTo>
                  <a:cubicBezTo>
                    <a:pt x="84" y="642"/>
                    <a:pt x="85" y="639"/>
                    <a:pt x="85" y="637"/>
                  </a:cubicBezTo>
                  <a:cubicBezTo>
                    <a:pt x="85" y="632"/>
                    <a:pt x="81" y="627"/>
                    <a:pt x="75" y="627"/>
                  </a:cubicBezTo>
                  <a:cubicBezTo>
                    <a:pt x="70" y="627"/>
                    <a:pt x="66" y="632"/>
                    <a:pt x="66" y="637"/>
                  </a:cubicBezTo>
                  <a:cubicBezTo>
                    <a:pt x="66" y="642"/>
                    <a:pt x="70" y="646"/>
                    <a:pt x="75" y="646"/>
                  </a:cubicBezTo>
                  <a:cubicBezTo>
                    <a:pt x="77" y="646"/>
                    <a:pt x="78" y="646"/>
                    <a:pt x="80" y="644"/>
                  </a:cubicBezTo>
                  <a:cubicBezTo>
                    <a:pt x="80" y="644"/>
                    <a:pt x="80" y="644"/>
                    <a:pt x="84" y="650"/>
                  </a:cubicBezTo>
                  <a:cubicBezTo>
                    <a:pt x="85" y="649"/>
                    <a:pt x="85" y="649"/>
                    <a:pt x="85" y="649"/>
                  </a:cubicBezTo>
                  <a:cubicBezTo>
                    <a:pt x="85" y="649"/>
                    <a:pt x="85" y="649"/>
                    <a:pt x="83" y="643"/>
                  </a:cubicBezTo>
                  <a:close/>
                  <a:moveTo>
                    <a:pt x="171" y="640"/>
                  </a:moveTo>
                  <a:cubicBezTo>
                    <a:pt x="172" y="640"/>
                    <a:pt x="173" y="642"/>
                    <a:pt x="175" y="642"/>
                  </a:cubicBezTo>
                  <a:cubicBezTo>
                    <a:pt x="176" y="642"/>
                    <a:pt x="176" y="642"/>
                    <a:pt x="178" y="642"/>
                  </a:cubicBezTo>
                  <a:cubicBezTo>
                    <a:pt x="179" y="642"/>
                    <a:pt x="179" y="642"/>
                    <a:pt x="179" y="642"/>
                  </a:cubicBezTo>
                  <a:cubicBezTo>
                    <a:pt x="181" y="642"/>
                    <a:pt x="182" y="640"/>
                    <a:pt x="183" y="640"/>
                  </a:cubicBezTo>
                  <a:cubicBezTo>
                    <a:pt x="183" y="640"/>
                    <a:pt x="183" y="640"/>
                    <a:pt x="183" y="639"/>
                  </a:cubicBezTo>
                  <a:cubicBezTo>
                    <a:pt x="183" y="639"/>
                    <a:pt x="183" y="639"/>
                    <a:pt x="181" y="629"/>
                  </a:cubicBezTo>
                  <a:cubicBezTo>
                    <a:pt x="181" y="629"/>
                    <a:pt x="181" y="629"/>
                    <a:pt x="181" y="627"/>
                  </a:cubicBezTo>
                  <a:cubicBezTo>
                    <a:pt x="179" y="629"/>
                    <a:pt x="179" y="629"/>
                    <a:pt x="178" y="629"/>
                  </a:cubicBezTo>
                  <a:cubicBezTo>
                    <a:pt x="178" y="630"/>
                    <a:pt x="176" y="630"/>
                    <a:pt x="176" y="630"/>
                  </a:cubicBezTo>
                  <a:cubicBezTo>
                    <a:pt x="175" y="630"/>
                    <a:pt x="175" y="630"/>
                    <a:pt x="173" y="630"/>
                  </a:cubicBezTo>
                  <a:cubicBezTo>
                    <a:pt x="173" y="630"/>
                    <a:pt x="173" y="630"/>
                    <a:pt x="172" y="630"/>
                  </a:cubicBezTo>
                  <a:cubicBezTo>
                    <a:pt x="172" y="630"/>
                    <a:pt x="171" y="630"/>
                    <a:pt x="171" y="629"/>
                  </a:cubicBezTo>
                  <a:cubicBezTo>
                    <a:pt x="169" y="629"/>
                    <a:pt x="169" y="629"/>
                    <a:pt x="168" y="629"/>
                  </a:cubicBezTo>
                  <a:cubicBezTo>
                    <a:pt x="168" y="629"/>
                    <a:pt x="168" y="629"/>
                    <a:pt x="171" y="640"/>
                  </a:cubicBezTo>
                  <a:close/>
                  <a:moveTo>
                    <a:pt x="195" y="627"/>
                  </a:moveTo>
                  <a:cubicBezTo>
                    <a:pt x="195" y="627"/>
                    <a:pt x="195" y="627"/>
                    <a:pt x="195" y="626"/>
                  </a:cubicBezTo>
                  <a:cubicBezTo>
                    <a:pt x="193" y="626"/>
                    <a:pt x="192" y="625"/>
                    <a:pt x="190" y="625"/>
                  </a:cubicBezTo>
                  <a:cubicBezTo>
                    <a:pt x="190" y="625"/>
                    <a:pt x="189" y="625"/>
                    <a:pt x="188" y="625"/>
                  </a:cubicBezTo>
                  <a:cubicBezTo>
                    <a:pt x="186" y="625"/>
                    <a:pt x="185" y="625"/>
                    <a:pt x="183" y="626"/>
                  </a:cubicBezTo>
                  <a:cubicBezTo>
                    <a:pt x="183" y="626"/>
                    <a:pt x="182" y="626"/>
                    <a:pt x="182" y="627"/>
                  </a:cubicBezTo>
                  <a:cubicBezTo>
                    <a:pt x="182" y="627"/>
                    <a:pt x="182" y="627"/>
                    <a:pt x="183" y="632"/>
                  </a:cubicBezTo>
                  <a:cubicBezTo>
                    <a:pt x="183" y="632"/>
                    <a:pt x="183" y="632"/>
                    <a:pt x="185" y="637"/>
                  </a:cubicBezTo>
                  <a:cubicBezTo>
                    <a:pt x="185" y="637"/>
                    <a:pt x="185" y="637"/>
                    <a:pt x="185" y="639"/>
                  </a:cubicBezTo>
                  <a:cubicBezTo>
                    <a:pt x="186" y="639"/>
                    <a:pt x="186" y="639"/>
                    <a:pt x="186" y="639"/>
                  </a:cubicBezTo>
                  <a:cubicBezTo>
                    <a:pt x="186" y="637"/>
                    <a:pt x="188" y="637"/>
                    <a:pt x="188" y="637"/>
                  </a:cubicBezTo>
                  <a:cubicBezTo>
                    <a:pt x="189" y="636"/>
                    <a:pt x="189" y="636"/>
                    <a:pt x="190" y="636"/>
                  </a:cubicBezTo>
                  <a:cubicBezTo>
                    <a:pt x="192" y="636"/>
                    <a:pt x="195" y="636"/>
                    <a:pt x="198" y="637"/>
                  </a:cubicBezTo>
                  <a:cubicBezTo>
                    <a:pt x="198" y="637"/>
                    <a:pt x="198" y="637"/>
                    <a:pt x="195" y="627"/>
                  </a:cubicBezTo>
                  <a:close/>
                  <a:moveTo>
                    <a:pt x="188" y="652"/>
                  </a:moveTo>
                  <a:cubicBezTo>
                    <a:pt x="188" y="652"/>
                    <a:pt x="188" y="652"/>
                    <a:pt x="185" y="642"/>
                  </a:cubicBezTo>
                  <a:cubicBezTo>
                    <a:pt x="183" y="642"/>
                    <a:pt x="182" y="642"/>
                    <a:pt x="182" y="642"/>
                  </a:cubicBezTo>
                  <a:cubicBezTo>
                    <a:pt x="181" y="643"/>
                    <a:pt x="181" y="643"/>
                    <a:pt x="179" y="643"/>
                  </a:cubicBezTo>
                  <a:cubicBezTo>
                    <a:pt x="178" y="643"/>
                    <a:pt x="178" y="643"/>
                    <a:pt x="176" y="643"/>
                  </a:cubicBezTo>
                  <a:cubicBezTo>
                    <a:pt x="175" y="643"/>
                    <a:pt x="175" y="643"/>
                    <a:pt x="173" y="643"/>
                  </a:cubicBezTo>
                  <a:cubicBezTo>
                    <a:pt x="172" y="642"/>
                    <a:pt x="172" y="642"/>
                    <a:pt x="172" y="642"/>
                  </a:cubicBezTo>
                  <a:cubicBezTo>
                    <a:pt x="172" y="642"/>
                    <a:pt x="172" y="642"/>
                    <a:pt x="172" y="643"/>
                  </a:cubicBezTo>
                  <a:cubicBezTo>
                    <a:pt x="172" y="643"/>
                    <a:pt x="172" y="643"/>
                    <a:pt x="175" y="653"/>
                  </a:cubicBezTo>
                  <a:cubicBezTo>
                    <a:pt x="176" y="654"/>
                    <a:pt x="176" y="654"/>
                    <a:pt x="176" y="654"/>
                  </a:cubicBezTo>
                  <a:cubicBezTo>
                    <a:pt x="178" y="654"/>
                    <a:pt x="178" y="654"/>
                    <a:pt x="179" y="654"/>
                  </a:cubicBezTo>
                  <a:cubicBezTo>
                    <a:pt x="181" y="654"/>
                    <a:pt x="181" y="654"/>
                    <a:pt x="181" y="654"/>
                  </a:cubicBezTo>
                  <a:cubicBezTo>
                    <a:pt x="182" y="654"/>
                    <a:pt x="182" y="654"/>
                    <a:pt x="182" y="654"/>
                  </a:cubicBezTo>
                  <a:cubicBezTo>
                    <a:pt x="183" y="654"/>
                    <a:pt x="183" y="654"/>
                    <a:pt x="183" y="654"/>
                  </a:cubicBezTo>
                  <a:cubicBezTo>
                    <a:pt x="185" y="654"/>
                    <a:pt x="185" y="654"/>
                    <a:pt x="185" y="653"/>
                  </a:cubicBezTo>
                  <a:cubicBezTo>
                    <a:pt x="186" y="653"/>
                    <a:pt x="186" y="653"/>
                    <a:pt x="188" y="653"/>
                  </a:cubicBezTo>
                  <a:lnTo>
                    <a:pt x="188" y="652"/>
                  </a:lnTo>
                  <a:close/>
                  <a:moveTo>
                    <a:pt x="202" y="650"/>
                  </a:moveTo>
                  <a:cubicBezTo>
                    <a:pt x="202" y="650"/>
                    <a:pt x="202" y="650"/>
                    <a:pt x="198" y="639"/>
                  </a:cubicBezTo>
                  <a:cubicBezTo>
                    <a:pt x="196" y="639"/>
                    <a:pt x="196" y="639"/>
                    <a:pt x="196" y="639"/>
                  </a:cubicBezTo>
                  <a:cubicBezTo>
                    <a:pt x="195" y="639"/>
                    <a:pt x="195" y="637"/>
                    <a:pt x="193" y="637"/>
                  </a:cubicBezTo>
                  <a:cubicBezTo>
                    <a:pt x="193" y="637"/>
                    <a:pt x="193" y="637"/>
                    <a:pt x="192" y="637"/>
                  </a:cubicBezTo>
                  <a:cubicBezTo>
                    <a:pt x="190" y="637"/>
                    <a:pt x="190" y="637"/>
                    <a:pt x="190" y="637"/>
                  </a:cubicBezTo>
                  <a:cubicBezTo>
                    <a:pt x="189" y="639"/>
                    <a:pt x="188" y="639"/>
                    <a:pt x="186" y="640"/>
                  </a:cubicBezTo>
                  <a:cubicBezTo>
                    <a:pt x="189" y="652"/>
                    <a:pt x="189" y="652"/>
                    <a:pt x="189" y="652"/>
                  </a:cubicBezTo>
                  <a:cubicBezTo>
                    <a:pt x="190" y="652"/>
                    <a:pt x="190" y="650"/>
                    <a:pt x="192" y="650"/>
                  </a:cubicBezTo>
                  <a:cubicBezTo>
                    <a:pt x="192" y="650"/>
                    <a:pt x="192" y="650"/>
                    <a:pt x="193" y="650"/>
                  </a:cubicBezTo>
                  <a:cubicBezTo>
                    <a:pt x="193" y="649"/>
                    <a:pt x="195" y="649"/>
                    <a:pt x="195" y="649"/>
                  </a:cubicBezTo>
                  <a:cubicBezTo>
                    <a:pt x="196" y="649"/>
                    <a:pt x="196" y="649"/>
                    <a:pt x="198" y="650"/>
                  </a:cubicBezTo>
                  <a:cubicBezTo>
                    <a:pt x="199" y="650"/>
                    <a:pt x="200" y="650"/>
                    <a:pt x="200" y="650"/>
                  </a:cubicBezTo>
                  <a:cubicBezTo>
                    <a:pt x="200" y="650"/>
                    <a:pt x="200" y="650"/>
                    <a:pt x="202" y="650"/>
                  </a:cubicBezTo>
                  <a:close/>
                  <a:moveTo>
                    <a:pt x="303" y="639"/>
                  </a:moveTo>
                  <a:cubicBezTo>
                    <a:pt x="303" y="639"/>
                    <a:pt x="303" y="639"/>
                    <a:pt x="293" y="629"/>
                  </a:cubicBezTo>
                  <a:cubicBezTo>
                    <a:pt x="293" y="629"/>
                    <a:pt x="293" y="629"/>
                    <a:pt x="288" y="629"/>
                  </a:cubicBezTo>
                  <a:cubicBezTo>
                    <a:pt x="288" y="629"/>
                    <a:pt x="288" y="629"/>
                    <a:pt x="297" y="637"/>
                  </a:cubicBezTo>
                  <a:cubicBezTo>
                    <a:pt x="297" y="637"/>
                    <a:pt x="297" y="637"/>
                    <a:pt x="281" y="637"/>
                  </a:cubicBezTo>
                  <a:cubicBezTo>
                    <a:pt x="281" y="637"/>
                    <a:pt x="281" y="637"/>
                    <a:pt x="281" y="640"/>
                  </a:cubicBezTo>
                  <a:cubicBezTo>
                    <a:pt x="281" y="640"/>
                    <a:pt x="281" y="640"/>
                    <a:pt x="297" y="640"/>
                  </a:cubicBezTo>
                  <a:cubicBezTo>
                    <a:pt x="297" y="640"/>
                    <a:pt x="297" y="640"/>
                    <a:pt x="288" y="649"/>
                  </a:cubicBezTo>
                  <a:cubicBezTo>
                    <a:pt x="288" y="649"/>
                    <a:pt x="288" y="649"/>
                    <a:pt x="293" y="649"/>
                  </a:cubicBezTo>
                  <a:lnTo>
                    <a:pt x="303" y="639"/>
                  </a:lnTo>
                  <a:close/>
                  <a:moveTo>
                    <a:pt x="332" y="57"/>
                  </a:moveTo>
                  <a:cubicBezTo>
                    <a:pt x="332" y="57"/>
                    <a:pt x="332" y="57"/>
                    <a:pt x="34" y="57"/>
                  </a:cubicBezTo>
                  <a:cubicBezTo>
                    <a:pt x="34" y="57"/>
                    <a:pt x="34" y="57"/>
                    <a:pt x="34" y="553"/>
                  </a:cubicBezTo>
                  <a:cubicBezTo>
                    <a:pt x="34" y="553"/>
                    <a:pt x="34" y="553"/>
                    <a:pt x="332" y="553"/>
                  </a:cubicBezTo>
                  <a:lnTo>
                    <a:pt x="332" y="57"/>
                  </a:lnTo>
                  <a:close/>
                  <a:moveTo>
                    <a:pt x="75" y="630"/>
                  </a:moveTo>
                  <a:cubicBezTo>
                    <a:pt x="71" y="630"/>
                    <a:pt x="68" y="633"/>
                    <a:pt x="68" y="637"/>
                  </a:cubicBezTo>
                  <a:cubicBezTo>
                    <a:pt x="68" y="640"/>
                    <a:pt x="71" y="644"/>
                    <a:pt x="75" y="644"/>
                  </a:cubicBezTo>
                  <a:cubicBezTo>
                    <a:pt x="80" y="644"/>
                    <a:pt x="83" y="640"/>
                    <a:pt x="83" y="637"/>
                  </a:cubicBezTo>
                  <a:cubicBezTo>
                    <a:pt x="83" y="633"/>
                    <a:pt x="80" y="630"/>
                    <a:pt x="75" y="63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21" name="Rectangle 20"/>
            <p:cNvSpPr/>
            <p:nvPr/>
          </p:nvSpPr>
          <p:spPr bwMode="auto">
            <a:xfrm>
              <a:off x="9997365" y="4055344"/>
              <a:ext cx="612648" cy="10377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54" name="Picture 53"/>
          <p:cNvPicPr>
            <a:picLocks noChangeAspect="1"/>
          </p:cNvPicPr>
          <p:nvPr/>
        </p:nvPicPr>
        <p:blipFill>
          <a:blip r:embed="rId4">
            <a:clrChange>
              <a:clrFrom>
                <a:srgbClr val="FEFEFE"/>
              </a:clrFrom>
              <a:clrTo>
                <a:srgbClr val="FEFEFE">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457771" y="3125424"/>
            <a:ext cx="346496" cy="132968"/>
          </a:xfrm>
          <a:prstGeom prst="rect">
            <a:avLst/>
          </a:prstGeom>
        </p:spPr>
      </p:pic>
      <p:pic>
        <p:nvPicPr>
          <p:cNvPr id="71" name="Picture 70"/>
          <p:cNvPicPr>
            <a:picLocks noChangeAspect="1"/>
          </p:cNvPicPr>
          <p:nvPr/>
        </p:nvPicPr>
        <p:blipFill>
          <a:blip r:embed="rId5"/>
          <a:stretch>
            <a:fillRect/>
          </a:stretch>
        </p:blipFill>
        <p:spPr>
          <a:xfrm>
            <a:off x="3648440" y="3341712"/>
            <a:ext cx="859558" cy="1074447"/>
          </a:xfrm>
          <a:prstGeom prst="rect">
            <a:avLst/>
          </a:prstGeom>
        </p:spPr>
      </p:pic>
      <p:pic>
        <p:nvPicPr>
          <p:cNvPr id="73" name="Picture 72"/>
          <p:cNvPicPr>
            <a:picLocks noChangeAspect="1"/>
          </p:cNvPicPr>
          <p:nvPr/>
        </p:nvPicPr>
        <p:blipFill>
          <a:blip r:embed="rId5"/>
          <a:stretch>
            <a:fillRect/>
          </a:stretch>
        </p:blipFill>
        <p:spPr>
          <a:xfrm>
            <a:off x="2573014" y="3347197"/>
            <a:ext cx="859558" cy="1074447"/>
          </a:xfrm>
          <a:prstGeom prst="rect">
            <a:avLst/>
          </a:prstGeom>
        </p:spPr>
      </p:pic>
      <p:cxnSp>
        <p:nvCxnSpPr>
          <p:cNvPr id="31" name="Straight Arrow Connector 30"/>
          <p:cNvCxnSpPr/>
          <p:nvPr/>
        </p:nvCxnSpPr>
        <p:spPr>
          <a:xfrm>
            <a:off x="4303842" y="2681124"/>
            <a:ext cx="448056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5503166" y="2347905"/>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1</a:t>
            </a:r>
          </a:p>
        </p:txBody>
      </p:sp>
      <p:sp>
        <p:nvSpPr>
          <p:cNvPr id="43" name="TextBox 42"/>
          <p:cNvSpPr txBox="1"/>
          <p:nvPr/>
        </p:nvSpPr>
        <p:spPr>
          <a:xfrm>
            <a:off x="2615983" y="3591847"/>
            <a:ext cx="776175" cy="523220"/>
          </a:xfrm>
          <a:prstGeom prst="rect">
            <a:avLst/>
          </a:prstGeom>
          <a:noFill/>
        </p:spPr>
        <p:txBody>
          <a:bodyPr wrap="none" rtlCol="0">
            <a:spAutoFit/>
          </a:bodyPr>
          <a:lstStyle/>
          <a:p>
            <a:pPr algn="ctr"/>
            <a:r>
              <a:rPr lang="en-US" sz="2800" dirty="0" smtClean="0">
                <a:solidFill>
                  <a:srgbClr val="9B4F96"/>
                </a:solidFill>
                <a:latin typeface="Consolas" panose="020B0609020204030204" pitchFamily="49" charset="0"/>
                <a:cs typeface="Consolas" panose="020B0609020204030204" pitchFamily="49" charset="0"/>
              </a:rPr>
              <a:t>&lt;/&gt;</a:t>
            </a:r>
            <a:endParaRPr lang="en-US" sz="2800" dirty="0">
              <a:solidFill>
                <a:srgbClr val="9B4F96"/>
              </a:solidFill>
              <a:latin typeface="Consolas" panose="020B0609020204030204" pitchFamily="49" charset="0"/>
              <a:cs typeface="Consolas" panose="020B0609020204030204" pitchFamily="49" charset="0"/>
            </a:endParaRPr>
          </a:p>
        </p:txBody>
      </p:sp>
      <p:sp>
        <p:nvSpPr>
          <p:cNvPr id="44" name="TextBox 43"/>
          <p:cNvSpPr txBox="1"/>
          <p:nvPr/>
        </p:nvSpPr>
        <p:spPr>
          <a:xfrm>
            <a:off x="3692729" y="3591847"/>
            <a:ext cx="776175" cy="523220"/>
          </a:xfrm>
          <a:prstGeom prst="rect">
            <a:avLst/>
          </a:prstGeom>
          <a:noFill/>
        </p:spPr>
        <p:txBody>
          <a:bodyPr wrap="none" rtlCol="0">
            <a:spAutoFit/>
          </a:bodyPr>
          <a:lstStyle/>
          <a:p>
            <a:pPr algn="ctr"/>
            <a:r>
              <a:rPr lang="en-US" sz="2800" dirty="0" smtClean="0">
                <a:solidFill>
                  <a:srgbClr val="9B4F96"/>
                </a:solidFill>
                <a:latin typeface="Consolas" panose="020B0609020204030204" pitchFamily="49" charset="0"/>
                <a:cs typeface="Consolas" panose="020B0609020204030204" pitchFamily="49" charset="0"/>
              </a:rPr>
              <a:t>&lt;/&gt;</a:t>
            </a:r>
            <a:endParaRPr lang="en-US" sz="2800" dirty="0">
              <a:solidFill>
                <a:srgbClr val="9B4F96"/>
              </a:solidFill>
              <a:latin typeface="Consolas" panose="020B0609020204030204" pitchFamily="49" charset="0"/>
              <a:cs typeface="Consolas" panose="020B0609020204030204" pitchFamily="49" charset="0"/>
            </a:endParaRPr>
          </a:p>
        </p:txBody>
      </p:sp>
      <p:sp>
        <p:nvSpPr>
          <p:cNvPr id="46" name="Oval 45"/>
          <p:cNvSpPr/>
          <p:nvPr/>
        </p:nvSpPr>
        <p:spPr>
          <a:xfrm>
            <a:off x="3441200" y="3036246"/>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2</a:t>
            </a:r>
          </a:p>
        </p:txBody>
      </p:sp>
      <p:sp>
        <p:nvSpPr>
          <p:cNvPr id="47" name="Oval 46"/>
          <p:cNvSpPr/>
          <p:nvPr/>
        </p:nvSpPr>
        <p:spPr>
          <a:xfrm>
            <a:off x="9033844" y="3036246"/>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3</a:t>
            </a:r>
          </a:p>
        </p:txBody>
      </p:sp>
      <p:sp>
        <p:nvSpPr>
          <p:cNvPr id="48" name="Freeform 205"/>
          <p:cNvSpPr>
            <a:spLocks noChangeAspect="1" noEditPoints="1"/>
          </p:cNvSpPr>
          <p:nvPr/>
        </p:nvSpPr>
        <p:spPr bwMode="auto">
          <a:xfrm>
            <a:off x="8919223" y="3456562"/>
            <a:ext cx="532754" cy="527632"/>
          </a:xfrm>
          <a:custGeom>
            <a:avLst/>
            <a:gdLst>
              <a:gd name="T0" fmla="*/ 151 w 308"/>
              <a:gd name="T1" fmla="*/ 210 h 305"/>
              <a:gd name="T2" fmla="*/ 136 w 308"/>
              <a:gd name="T3" fmla="*/ 248 h 305"/>
              <a:gd name="T4" fmla="*/ 120 w 308"/>
              <a:gd name="T5" fmla="*/ 286 h 305"/>
              <a:gd name="T6" fmla="*/ 49 w 308"/>
              <a:gd name="T7" fmla="*/ 296 h 305"/>
              <a:gd name="T8" fmla="*/ 49 w 308"/>
              <a:gd name="T9" fmla="*/ 289 h 305"/>
              <a:gd name="T10" fmla="*/ 89 w 308"/>
              <a:gd name="T11" fmla="*/ 265 h 305"/>
              <a:gd name="T12" fmla="*/ 80 w 308"/>
              <a:gd name="T13" fmla="*/ 231 h 305"/>
              <a:gd name="T14" fmla="*/ 65 w 308"/>
              <a:gd name="T15" fmla="*/ 226 h 305"/>
              <a:gd name="T16" fmla="*/ 21 w 308"/>
              <a:gd name="T17" fmla="*/ 249 h 305"/>
              <a:gd name="T18" fmla="*/ 39 w 308"/>
              <a:gd name="T19" fmla="*/ 202 h 305"/>
              <a:gd name="T20" fmla="*/ 75 w 308"/>
              <a:gd name="T21" fmla="*/ 186 h 305"/>
              <a:gd name="T22" fmla="*/ 77 w 308"/>
              <a:gd name="T23" fmla="*/ 186 h 305"/>
              <a:gd name="T24" fmla="*/ 106 w 308"/>
              <a:gd name="T25" fmla="*/ 178 h 305"/>
              <a:gd name="T26" fmla="*/ 201 w 308"/>
              <a:gd name="T27" fmla="*/ 161 h 305"/>
              <a:gd name="T28" fmla="*/ 135 w 308"/>
              <a:gd name="T29" fmla="*/ 95 h 305"/>
              <a:gd name="T30" fmla="*/ 129 w 308"/>
              <a:gd name="T31" fmla="*/ 95 h 305"/>
              <a:gd name="T32" fmla="*/ 95 w 308"/>
              <a:gd name="T33" fmla="*/ 135 h 305"/>
              <a:gd name="T34" fmla="*/ 161 w 308"/>
              <a:gd name="T35" fmla="*/ 200 h 305"/>
              <a:gd name="T36" fmla="*/ 268 w 308"/>
              <a:gd name="T37" fmla="*/ 302 h 305"/>
              <a:gd name="T38" fmla="*/ 303 w 308"/>
              <a:gd name="T39" fmla="*/ 265 h 305"/>
              <a:gd name="T40" fmla="*/ 201 w 308"/>
              <a:gd name="T41" fmla="*/ 161 h 305"/>
              <a:gd name="T42" fmla="*/ 301 w 308"/>
              <a:gd name="T43" fmla="*/ 70 h 305"/>
              <a:gd name="T44" fmla="*/ 261 w 308"/>
              <a:gd name="T45" fmla="*/ 93 h 305"/>
              <a:gd name="T46" fmla="*/ 240 w 308"/>
              <a:gd name="T47" fmla="*/ 79 h 305"/>
              <a:gd name="T48" fmla="*/ 239 w 308"/>
              <a:gd name="T49" fmla="*/ 53 h 305"/>
              <a:gd name="T50" fmla="*/ 280 w 308"/>
              <a:gd name="T51" fmla="*/ 26 h 305"/>
              <a:gd name="T52" fmla="*/ 217 w 308"/>
              <a:gd name="T53" fmla="*/ 25 h 305"/>
              <a:gd name="T54" fmla="*/ 191 w 308"/>
              <a:gd name="T55" fmla="*/ 71 h 305"/>
              <a:gd name="T56" fmla="*/ 182 w 308"/>
              <a:gd name="T57" fmla="*/ 102 h 305"/>
              <a:gd name="T58" fmla="*/ 210 w 308"/>
              <a:gd name="T59" fmla="*/ 151 h 305"/>
              <a:gd name="T60" fmla="*/ 249 w 308"/>
              <a:gd name="T61" fmla="*/ 133 h 305"/>
              <a:gd name="T62" fmla="*/ 252 w 308"/>
              <a:gd name="T63" fmla="*/ 133 h 305"/>
              <a:gd name="T64" fmla="*/ 276 w 308"/>
              <a:gd name="T65" fmla="*/ 126 h 305"/>
              <a:gd name="T66" fmla="*/ 308 w 308"/>
              <a:gd name="T67" fmla="*/ 75 h 305"/>
              <a:gd name="T68" fmla="*/ 52 w 308"/>
              <a:gd name="T69" fmla="*/ 146 h 305"/>
              <a:gd name="T70" fmla="*/ 143 w 308"/>
              <a:gd name="T71" fmla="*/ 58 h 305"/>
              <a:gd name="T72" fmla="*/ 143 w 308"/>
              <a:gd name="T73" fmla="*/ 45 h 305"/>
              <a:gd name="T74" fmla="*/ 94 w 308"/>
              <a:gd name="T75" fmla="*/ 0 h 305"/>
              <a:gd name="T76" fmla="*/ 2 w 308"/>
              <a:gd name="T77" fmla="*/ 87 h 305"/>
              <a:gd name="T78" fmla="*/ 2 w 308"/>
              <a:gd name="T79" fmla="*/ 100 h 305"/>
              <a:gd name="T80" fmla="*/ 52 w 308"/>
              <a:gd name="T81"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 h="305">
                <a:moveTo>
                  <a:pt x="113" y="172"/>
                </a:moveTo>
                <a:cubicBezTo>
                  <a:pt x="151" y="210"/>
                  <a:pt x="151" y="210"/>
                  <a:pt x="151" y="210"/>
                </a:cubicBezTo>
                <a:cubicBezTo>
                  <a:pt x="144" y="217"/>
                  <a:pt x="144" y="217"/>
                  <a:pt x="144" y="217"/>
                </a:cubicBezTo>
                <a:cubicBezTo>
                  <a:pt x="137" y="224"/>
                  <a:pt x="136" y="236"/>
                  <a:pt x="136" y="248"/>
                </a:cubicBezTo>
                <a:cubicBezTo>
                  <a:pt x="136" y="248"/>
                  <a:pt x="136" y="248"/>
                  <a:pt x="136" y="248"/>
                </a:cubicBezTo>
                <a:cubicBezTo>
                  <a:pt x="136" y="262"/>
                  <a:pt x="130" y="276"/>
                  <a:pt x="120" y="286"/>
                </a:cubicBezTo>
                <a:cubicBezTo>
                  <a:pt x="117" y="289"/>
                  <a:pt x="114" y="292"/>
                  <a:pt x="109" y="295"/>
                </a:cubicBezTo>
                <a:cubicBezTo>
                  <a:pt x="92" y="305"/>
                  <a:pt x="68" y="305"/>
                  <a:pt x="49" y="296"/>
                </a:cubicBezTo>
                <a:cubicBezTo>
                  <a:pt x="48" y="296"/>
                  <a:pt x="47" y="294"/>
                  <a:pt x="47" y="293"/>
                </a:cubicBezTo>
                <a:cubicBezTo>
                  <a:pt x="46" y="291"/>
                  <a:pt x="47" y="289"/>
                  <a:pt x="49" y="289"/>
                </a:cubicBezTo>
                <a:cubicBezTo>
                  <a:pt x="88" y="266"/>
                  <a:pt x="88" y="266"/>
                  <a:pt x="88" y="266"/>
                </a:cubicBezTo>
                <a:cubicBezTo>
                  <a:pt x="88" y="266"/>
                  <a:pt x="89" y="266"/>
                  <a:pt x="89" y="265"/>
                </a:cubicBezTo>
                <a:cubicBezTo>
                  <a:pt x="92" y="262"/>
                  <a:pt x="96" y="257"/>
                  <a:pt x="87" y="240"/>
                </a:cubicBezTo>
                <a:cubicBezTo>
                  <a:pt x="85" y="236"/>
                  <a:pt x="82" y="233"/>
                  <a:pt x="80" y="231"/>
                </a:cubicBezTo>
                <a:cubicBezTo>
                  <a:pt x="73" y="224"/>
                  <a:pt x="68" y="225"/>
                  <a:pt x="66" y="226"/>
                </a:cubicBezTo>
                <a:cubicBezTo>
                  <a:pt x="65" y="226"/>
                  <a:pt x="65" y="226"/>
                  <a:pt x="65" y="226"/>
                </a:cubicBezTo>
                <a:cubicBezTo>
                  <a:pt x="26" y="249"/>
                  <a:pt x="26" y="249"/>
                  <a:pt x="26" y="249"/>
                </a:cubicBezTo>
                <a:cubicBezTo>
                  <a:pt x="24" y="249"/>
                  <a:pt x="22" y="249"/>
                  <a:pt x="21" y="249"/>
                </a:cubicBezTo>
                <a:cubicBezTo>
                  <a:pt x="20" y="248"/>
                  <a:pt x="19" y="246"/>
                  <a:pt x="19" y="244"/>
                </a:cubicBezTo>
                <a:cubicBezTo>
                  <a:pt x="20" y="229"/>
                  <a:pt x="28" y="214"/>
                  <a:pt x="39" y="202"/>
                </a:cubicBezTo>
                <a:cubicBezTo>
                  <a:pt x="42" y="199"/>
                  <a:pt x="47" y="196"/>
                  <a:pt x="51" y="193"/>
                </a:cubicBezTo>
                <a:cubicBezTo>
                  <a:pt x="58" y="189"/>
                  <a:pt x="66" y="187"/>
                  <a:pt x="75" y="186"/>
                </a:cubicBezTo>
                <a:cubicBezTo>
                  <a:pt x="74" y="186"/>
                  <a:pt x="74" y="186"/>
                  <a:pt x="74" y="186"/>
                </a:cubicBezTo>
                <a:cubicBezTo>
                  <a:pt x="75" y="186"/>
                  <a:pt x="76" y="186"/>
                  <a:pt x="77" y="186"/>
                </a:cubicBezTo>
                <a:cubicBezTo>
                  <a:pt x="77" y="186"/>
                  <a:pt x="77" y="186"/>
                  <a:pt x="78" y="186"/>
                </a:cubicBezTo>
                <a:cubicBezTo>
                  <a:pt x="89" y="186"/>
                  <a:pt x="100" y="185"/>
                  <a:pt x="106" y="178"/>
                </a:cubicBezTo>
                <a:lnTo>
                  <a:pt x="113" y="172"/>
                </a:lnTo>
                <a:close/>
                <a:moveTo>
                  <a:pt x="201" y="161"/>
                </a:moveTo>
                <a:cubicBezTo>
                  <a:pt x="162" y="122"/>
                  <a:pt x="162" y="122"/>
                  <a:pt x="162" y="122"/>
                </a:cubicBezTo>
                <a:cubicBezTo>
                  <a:pt x="135" y="95"/>
                  <a:pt x="135" y="95"/>
                  <a:pt x="135" y="95"/>
                </a:cubicBezTo>
                <a:cubicBezTo>
                  <a:pt x="134" y="94"/>
                  <a:pt x="133" y="94"/>
                  <a:pt x="132" y="94"/>
                </a:cubicBezTo>
                <a:cubicBezTo>
                  <a:pt x="131" y="94"/>
                  <a:pt x="130" y="94"/>
                  <a:pt x="129" y="95"/>
                </a:cubicBezTo>
                <a:cubicBezTo>
                  <a:pt x="95" y="129"/>
                  <a:pt x="95" y="129"/>
                  <a:pt x="95" y="129"/>
                </a:cubicBezTo>
                <a:cubicBezTo>
                  <a:pt x="94" y="130"/>
                  <a:pt x="94" y="133"/>
                  <a:pt x="95" y="135"/>
                </a:cubicBezTo>
                <a:cubicBezTo>
                  <a:pt x="123" y="162"/>
                  <a:pt x="123" y="162"/>
                  <a:pt x="123" y="162"/>
                </a:cubicBezTo>
                <a:cubicBezTo>
                  <a:pt x="161" y="200"/>
                  <a:pt x="161" y="200"/>
                  <a:pt x="161" y="200"/>
                </a:cubicBezTo>
                <a:cubicBezTo>
                  <a:pt x="262" y="302"/>
                  <a:pt x="262" y="302"/>
                  <a:pt x="262" y="302"/>
                </a:cubicBezTo>
                <a:cubicBezTo>
                  <a:pt x="264" y="303"/>
                  <a:pt x="266" y="303"/>
                  <a:pt x="268" y="302"/>
                </a:cubicBezTo>
                <a:cubicBezTo>
                  <a:pt x="302" y="268"/>
                  <a:pt x="302" y="268"/>
                  <a:pt x="302" y="268"/>
                </a:cubicBezTo>
                <a:cubicBezTo>
                  <a:pt x="303" y="267"/>
                  <a:pt x="303" y="266"/>
                  <a:pt x="303" y="265"/>
                </a:cubicBezTo>
                <a:cubicBezTo>
                  <a:pt x="303" y="264"/>
                  <a:pt x="303" y="263"/>
                  <a:pt x="302" y="262"/>
                </a:cubicBezTo>
                <a:lnTo>
                  <a:pt x="201" y="161"/>
                </a:lnTo>
                <a:close/>
                <a:moveTo>
                  <a:pt x="306" y="70"/>
                </a:moveTo>
                <a:cubicBezTo>
                  <a:pt x="304" y="70"/>
                  <a:pt x="303" y="70"/>
                  <a:pt x="301" y="70"/>
                </a:cubicBezTo>
                <a:cubicBezTo>
                  <a:pt x="262" y="93"/>
                  <a:pt x="262" y="93"/>
                  <a:pt x="262" y="93"/>
                </a:cubicBezTo>
                <a:cubicBezTo>
                  <a:pt x="262" y="93"/>
                  <a:pt x="262" y="93"/>
                  <a:pt x="261" y="93"/>
                </a:cubicBezTo>
                <a:cubicBezTo>
                  <a:pt x="259" y="94"/>
                  <a:pt x="254" y="95"/>
                  <a:pt x="247" y="88"/>
                </a:cubicBezTo>
                <a:cubicBezTo>
                  <a:pt x="244" y="86"/>
                  <a:pt x="242" y="83"/>
                  <a:pt x="240" y="79"/>
                </a:cubicBezTo>
                <a:cubicBezTo>
                  <a:pt x="230" y="62"/>
                  <a:pt x="235" y="57"/>
                  <a:pt x="237" y="54"/>
                </a:cubicBezTo>
                <a:cubicBezTo>
                  <a:pt x="238" y="53"/>
                  <a:pt x="239" y="53"/>
                  <a:pt x="239" y="53"/>
                </a:cubicBezTo>
                <a:cubicBezTo>
                  <a:pt x="278" y="30"/>
                  <a:pt x="278" y="30"/>
                  <a:pt x="278" y="30"/>
                </a:cubicBezTo>
                <a:cubicBezTo>
                  <a:pt x="280" y="30"/>
                  <a:pt x="280" y="28"/>
                  <a:pt x="280" y="26"/>
                </a:cubicBezTo>
                <a:cubicBezTo>
                  <a:pt x="280" y="25"/>
                  <a:pt x="279" y="23"/>
                  <a:pt x="278" y="23"/>
                </a:cubicBezTo>
                <a:cubicBezTo>
                  <a:pt x="259" y="14"/>
                  <a:pt x="235" y="14"/>
                  <a:pt x="217" y="25"/>
                </a:cubicBezTo>
                <a:cubicBezTo>
                  <a:pt x="213" y="27"/>
                  <a:pt x="210" y="30"/>
                  <a:pt x="206" y="33"/>
                </a:cubicBezTo>
                <a:cubicBezTo>
                  <a:pt x="196" y="43"/>
                  <a:pt x="191" y="57"/>
                  <a:pt x="191" y="71"/>
                </a:cubicBezTo>
                <a:cubicBezTo>
                  <a:pt x="190" y="71"/>
                  <a:pt x="190" y="71"/>
                  <a:pt x="190" y="71"/>
                </a:cubicBezTo>
                <a:cubicBezTo>
                  <a:pt x="191" y="83"/>
                  <a:pt x="190" y="95"/>
                  <a:pt x="182" y="102"/>
                </a:cubicBezTo>
                <a:cubicBezTo>
                  <a:pt x="172" y="113"/>
                  <a:pt x="172" y="113"/>
                  <a:pt x="172" y="113"/>
                </a:cubicBezTo>
                <a:cubicBezTo>
                  <a:pt x="210" y="151"/>
                  <a:pt x="210" y="151"/>
                  <a:pt x="210" y="151"/>
                </a:cubicBezTo>
                <a:cubicBezTo>
                  <a:pt x="221" y="141"/>
                  <a:pt x="221" y="141"/>
                  <a:pt x="221" y="141"/>
                </a:cubicBezTo>
                <a:cubicBezTo>
                  <a:pt x="227" y="134"/>
                  <a:pt x="238" y="133"/>
                  <a:pt x="249" y="133"/>
                </a:cubicBezTo>
                <a:cubicBezTo>
                  <a:pt x="249" y="133"/>
                  <a:pt x="250" y="133"/>
                  <a:pt x="250" y="133"/>
                </a:cubicBezTo>
                <a:cubicBezTo>
                  <a:pt x="251" y="133"/>
                  <a:pt x="252" y="133"/>
                  <a:pt x="252" y="133"/>
                </a:cubicBezTo>
                <a:cubicBezTo>
                  <a:pt x="252" y="133"/>
                  <a:pt x="252" y="133"/>
                  <a:pt x="252" y="133"/>
                </a:cubicBezTo>
                <a:cubicBezTo>
                  <a:pt x="260" y="132"/>
                  <a:pt x="268" y="130"/>
                  <a:pt x="276" y="126"/>
                </a:cubicBezTo>
                <a:cubicBezTo>
                  <a:pt x="280" y="123"/>
                  <a:pt x="284" y="120"/>
                  <a:pt x="288" y="117"/>
                </a:cubicBezTo>
                <a:cubicBezTo>
                  <a:pt x="299" y="106"/>
                  <a:pt x="306" y="90"/>
                  <a:pt x="308" y="75"/>
                </a:cubicBezTo>
                <a:cubicBezTo>
                  <a:pt x="308" y="73"/>
                  <a:pt x="307" y="71"/>
                  <a:pt x="306" y="70"/>
                </a:cubicBezTo>
                <a:close/>
                <a:moveTo>
                  <a:pt x="52" y="146"/>
                </a:moveTo>
                <a:cubicBezTo>
                  <a:pt x="54" y="146"/>
                  <a:pt x="57" y="145"/>
                  <a:pt x="58" y="143"/>
                </a:cubicBezTo>
                <a:cubicBezTo>
                  <a:pt x="143" y="58"/>
                  <a:pt x="143" y="58"/>
                  <a:pt x="143" y="58"/>
                </a:cubicBezTo>
                <a:cubicBezTo>
                  <a:pt x="145" y="57"/>
                  <a:pt x="146" y="54"/>
                  <a:pt x="146" y="52"/>
                </a:cubicBezTo>
                <a:cubicBezTo>
                  <a:pt x="146" y="49"/>
                  <a:pt x="145" y="47"/>
                  <a:pt x="143" y="45"/>
                </a:cubicBezTo>
                <a:cubicBezTo>
                  <a:pt x="100" y="2"/>
                  <a:pt x="100" y="2"/>
                  <a:pt x="100" y="2"/>
                </a:cubicBezTo>
                <a:cubicBezTo>
                  <a:pt x="98" y="1"/>
                  <a:pt x="96" y="0"/>
                  <a:pt x="94" y="0"/>
                </a:cubicBezTo>
                <a:cubicBezTo>
                  <a:pt x="91" y="0"/>
                  <a:pt x="89" y="1"/>
                  <a:pt x="87" y="2"/>
                </a:cubicBezTo>
                <a:cubicBezTo>
                  <a:pt x="2" y="87"/>
                  <a:pt x="2" y="87"/>
                  <a:pt x="2" y="87"/>
                </a:cubicBezTo>
                <a:cubicBezTo>
                  <a:pt x="1" y="89"/>
                  <a:pt x="0" y="91"/>
                  <a:pt x="0" y="93"/>
                </a:cubicBezTo>
                <a:cubicBezTo>
                  <a:pt x="0" y="96"/>
                  <a:pt x="1" y="98"/>
                  <a:pt x="2" y="100"/>
                </a:cubicBezTo>
                <a:cubicBezTo>
                  <a:pt x="46" y="143"/>
                  <a:pt x="46" y="143"/>
                  <a:pt x="46" y="143"/>
                </a:cubicBezTo>
                <a:cubicBezTo>
                  <a:pt x="47" y="145"/>
                  <a:pt x="50" y="146"/>
                  <a:pt x="52" y="14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50" name="Freeform 205"/>
          <p:cNvSpPr>
            <a:spLocks noChangeAspect="1" noEditPoints="1"/>
          </p:cNvSpPr>
          <p:nvPr/>
        </p:nvSpPr>
        <p:spPr bwMode="auto">
          <a:xfrm>
            <a:off x="10090724" y="3866757"/>
            <a:ext cx="257706" cy="255229"/>
          </a:xfrm>
          <a:custGeom>
            <a:avLst/>
            <a:gdLst>
              <a:gd name="T0" fmla="*/ 151 w 308"/>
              <a:gd name="T1" fmla="*/ 210 h 305"/>
              <a:gd name="T2" fmla="*/ 136 w 308"/>
              <a:gd name="T3" fmla="*/ 248 h 305"/>
              <a:gd name="T4" fmla="*/ 120 w 308"/>
              <a:gd name="T5" fmla="*/ 286 h 305"/>
              <a:gd name="T6" fmla="*/ 49 w 308"/>
              <a:gd name="T7" fmla="*/ 296 h 305"/>
              <a:gd name="T8" fmla="*/ 49 w 308"/>
              <a:gd name="T9" fmla="*/ 289 h 305"/>
              <a:gd name="T10" fmla="*/ 89 w 308"/>
              <a:gd name="T11" fmla="*/ 265 h 305"/>
              <a:gd name="T12" fmla="*/ 80 w 308"/>
              <a:gd name="T13" fmla="*/ 231 h 305"/>
              <a:gd name="T14" fmla="*/ 65 w 308"/>
              <a:gd name="T15" fmla="*/ 226 h 305"/>
              <a:gd name="T16" fmla="*/ 21 w 308"/>
              <a:gd name="T17" fmla="*/ 249 h 305"/>
              <a:gd name="T18" fmla="*/ 39 w 308"/>
              <a:gd name="T19" fmla="*/ 202 h 305"/>
              <a:gd name="T20" fmla="*/ 75 w 308"/>
              <a:gd name="T21" fmla="*/ 186 h 305"/>
              <a:gd name="T22" fmla="*/ 77 w 308"/>
              <a:gd name="T23" fmla="*/ 186 h 305"/>
              <a:gd name="T24" fmla="*/ 106 w 308"/>
              <a:gd name="T25" fmla="*/ 178 h 305"/>
              <a:gd name="T26" fmla="*/ 201 w 308"/>
              <a:gd name="T27" fmla="*/ 161 h 305"/>
              <a:gd name="T28" fmla="*/ 135 w 308"/>
              <a:gd name="T29" fmla="*/ 95 h 305"/>
              <a:gd name="T30" fmla="*/ 129 w 308"/>
              <a:gd name="T31" fmla="*/ 95 h 305"/>
              <a:gd name="T32" fmla="*/ 95 w 308"/>
              <a:gd name="T33" fmla="*/ 135 h 305"/>
              <a:gd name="T34" fmla="*/ 161 w 308"/>
              <a:gd name="T35" fmla="*/ 200 h 305"/>
              <a:gd name="T36" fmla="*/ 268 w 308"/>
              <a:gd name="T37" fmla="*/ 302 h 305"/>
              <a:gd name="T38" fmla="*/ 303 w 308"/>
              <a:gd name="T39" fmla="*/ 265 h 305"/>
              <a:gd name="T40" fmla="*/ 201 w 308"/>
              <a:gd name="T41" fmla="*/ 161 h 305"/>
              <a:gd name="T42" fmla="*/ 301 w 308"/>
              <a:gd name="T43" fmla="*/ 70 h 305"/>
              <a:gd name="T44" fmla="*/ 261 w 308"/>
              <a:gd name="T45" fmla="*/ 93 h 305"/>
              <a:gd name="T46" fmla="*/ 240 w 308"/>
              <a:gd name="T47" fmla="*/ 79 h 305"/>
              <a:gd name="T48" fmla="*/ 239 w 308"/>
              <a:gd name="T49" fmla="*/ 53 h 305"/>
              <a:gd name="T50" fmla="*/ 280 w 308"/>
              <a:gd name="T51" fmla="*/ 26 h 305"/>
              <a:gd name="T52" fmla="*/ 217 w 308"/>
              <a:gd name="T53" fmla="*/ 25 h 305"/>
              <a:gd name="T54" fmla="*/ 191 w 308"/>
              <a:gd name="T55" fmla="*/ 71 h 305"/>
              <a:gd name="T56" fmla="*/ 182 w 308"/>
              <a:gd name="T57" fmla="*/ 102 h 305"/>
              <a:gd name="T58" fmla="*/ 210 w 308"/>
              <a:gd name="T59" fmla="*/ 151 h 305"/>
              <a:gd name="T60" fmla="*/ 249 w 308"/>
              <a:gd name="T61" fmla="*/ 133 h 305"/>
              <a:gd name="T62" fmla="*/ 252 w 308"/>
              <a:gd name="T63" fmla="*/ 133 h 305"/>
              <a:gd name="T64" fmla="*/ 276 w 308"/>
              <a:gd name="T65" fmla="*/ 126 h 305"/>
              <a:gd name="T66" fmla="*/ 308 w 308"/>
              <a:gd name="T67" fmla="*/ 75 h 305"/>
              <a:gd name="T68" fmla="*/ 52 w 308"/>
              <a:gd name="T69" fmla="*/ 146 h 305"/>
              <a:gd name="T70" fmla="*/ 143 w 308"/>
              <a:gd name="T71" fmla="*/ 58 h 305"/>
              <a:gd name="T72" fmla="*/ 143 w 308"/>
              <a:gd name="T73" fmla="*/ 45 h 305"/>
              <a:gd name="T74" fmla="*/ 94 w 308"/>
              <a:gd name="T75" fmla="*/ 0 h 305"/>
              <a:gd name="T76" fmla="*/ 2 w 308"/>
              <a:gd name="T77" fmla="*/ 87 h 305"/>
              <a:gd name="T78" fmla="*/ 2 w 308"/>
              <a:gd name="T79" fmla="*/ 100 h 305"/>
              <a:gd name="T80" fmla="*/ 52 w 308"/>
              <a:gd name="T81"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 h="305">
                <a:moveTo>
                  <a:pt x="113" y="172"/>
                </a:moveTo>
                <a:cubicBezTo>
                  <a:pt x="151" y="210"/>
                  <a:pt x="151" y="210"/>
                  <a:pt x="151" y="210"/>
                </a:cubicBezTo>
                <a:cubicBezTo>
                  <a:pt x="144" y="217"/>
                  <a:pt x="144" y="217"/>
                  <a:pt x="144" y="217"/>
                </a:cubicBezTo>
                <a:cubicBezTo>
                  <a:pt x="137" y="224"/>
                  <a:pt x="136" y="236"/>
                  <a:pt x="136" y="248"/>
                </a:cubicBezTo>
                <a:cubicBezTo>
                  <a:pt x="136" y="248"/>
                  <a:pt x="136" y="248"/>
                  <a:pt x="136" y="248"/>
                </a:cubicBezTo>
                <a:cubicBezTo>
                  <a:pt x="136" y="262"/>
                  <a:pt x="130" y="276"/>
                  <a:pt x="120" y="286"/>
                </a:cubicBezTo>
                <a:cubicBezTo>
                  <a:pt x="117" y="289"/>
                  <a:pt x="114" y="292"/>
                  <a:pt x="109" y="295"/>
                </a:cubicBezTo>
                <a:cubicBezTo>
                  <a:pt x="92" y="305"/>
                  <a:pt x="68" y="305"/>
                  <a:pt x="49" y="296"/>
                </a:cubicBezTo>
                <a:cubicBezTo>
                  <a:pt x="48" y="296"/>
                  <a:pt x="47" y="294"/>
                  <a:pt x="47" y="293"/>
                </a:cubicBezTo>
                <a:cubicBezTo>
                  <a:pt x="46" y="291"/>
                  <a:pt x="47" y="289"/>
                  <a:pt x="49" y="289"/>
                </a:cubicBezTo>
                <a:cubicBezTo>
                  <a:pt x="88" y="266"/>
                  <a:pt x="88" y="266"/>
                  <a:pt x="88" y="266"/>
                </a:cubicBezTo>
                <a:cubicBezTo>
                  <a:pt x="88" y="266"/>
                  <a:pt x="89" y="266"/>
                  <a:pt x="89" y="265"/>
                </a:cubicBezTo>
                <a:cubicBezTo>
                  <a:pt x="92" y="262"/>
                  <a:pt x="96" y="257"/>
                  <a:pt x="87" y="240"/>
                </a:cubicBezTo>
                <a:cubicBezTo>
                  <a:pt x="85" y="236"/>
                  <a:pt x="82" y="233"/>
                  <a:pt x="80" y="231"/>
                </a:cubicBezTo>
                <a:cubicBezTo>
                  <a:pt x="73" y="224"/>
                  <a:pt x="68" y="225"/>
                  <a:pt x="66" y="226"/>
                </a:cubicBezTo>
                <a:cubicBezTo>
                  <a:pt x="65" y="226"/>
                  <a:pt x="65" y="226"/>
                  <a:pt x="65" y="226"/>
                </a:cubicBezTo>
                <a:cubicBezTo>
                  <a:pt x="26" y="249"/>
                  <a:pt x="26" y="249"/>
                  <a:pt x="26" y="249"/>
                </a:cubicBezTo>
                <a:cubicBezTo>
                  <a:pt x="24" y="249"/>
                  <a:pt x="22" y="249"/>
                  <a:pt x="21" y="249"/>
                </a:cubicBezTo>
                <a:cubicBezTo>
                  <a:pt x="20" y="248"/>
                  <a:pt x="19" y="246"/>
                  <a:pt x="19" y="244"/>
                </a:cubicBezTo>
                <a:cubicBezTo>
                  <a:pt x="20" y="229"/>
                  <a:pt x="28" y="214"/>
                  <a:pt x="39" y="202"/>
                </a:cubicBezTo>
                <a:cubicBezTo>
                  <a:pt x="42" y="199"/>
                  <a:pt x="47" y="196"/>
                  <a:pt x="51" y="193"/>
                </a:cubicBezTo>
                <a:cubicBezTo>
                  <a:pt x="58" y="189"/>
                  <a:pt x="66" y="187"/>
                  <a:pt x="75" y="186"/>
                </a:cubicBezTo>
                <a:cubicBezTo>
                  <a:pt x="74" y="186"/>
                  <a:pt x="74" y="186"/>
                  <a:pt x="74" y="186"/>
                </a:cubicBezTo>
                <a:cubicBezTo>
                  <a:pt x="75" y="186"/>
                  <a:pt x="76" y="186"/>
                  <a:pt x="77" y="186"/>
                </a:cubicBezTo>
                <a:cubicBezTo>
                  <a:pt x="77" y="186"/>
                  <a:pt x="77" y="186"/>
                  <a:pt x="78" y="186"/>
                </a:cubicBezTo>
                <a:cubicBezTo>
                  <a:pt x="89" y="186"/>
                  <a:pt x="100" y="185"/>
                  <a:pt x="106" y="178"/>
                </a:cubicBezTo>
                <a:lnTo>
                  <a:pt x="113" y="172"/>
                </a:lnTo>
                <a:close/>
                <a:moveTo>
                  <a:pt x="201" y="161"/>
                </a:moveTo>
                <a:cubicBezTo>
                  <a:pt x="162" y="122"/>
                  <a:pt x="162" y="122"/>
                  <a:pt x="162" y="122"/>
                </a:cubicBezTo>
                <a:cubicBezTo>
                  <a:pt x="135" y="95"/>
                  <a:pt x="135" y="95"/>
                  <a:pt x="135" y="95"/>
                </a:cubicBezTo>
                <a:cubicBezTo>
                  <a:pt x="134" y="94"/>
                  <a:pt x="133" y="94"/>
                  <a:pt x="132" y="94"/>
                </a:cubicBezTo>
                <a:cubicBezTo>
                  <a:pt x="131" y="94"/>
                  <a:pt x="130" y="94"/>
                  <a:pt x="129" y="95"/>
                </a:cubicBezTo>
                <a:cubicBezTo>
                  <a:pt x="95" y="129"/>
                  <a:pt x="95" y="129"/>
                  <a:pt x="95" y="129"/>
                </a:cubicBezTo>
                <a:cubicBezTo>
                  <a:pt x="94" y="130"/>
                  <a:pt x="94" y="133"/>
                  <a:pt x="95" y="135"/>
                </a:cubicBezTo>
                <a:cubicBezTo>
                  <a:pt x="123" y="162"/>
                  <a:pt x="123" y="162"/>
                  <a:pt x="123" y="162"/>
                </a:cubicBezTo>
                <a:cubicBezTo>
                  <a:pt x="161" y="200"/>
                  <a:pt x="161" y="200"/>
                  <a:pt x="161" y="200"/>
                </a:cubicBezTo>
                <a:cubicBezTo>
                  <a:pt x="262" y="302"/>
                  <a:pt x="262" y="302"/>
                  <a:pt x="262" y="302"/>
                </a:cubicBezTo>
                <a:cubicBezTo>
                  <a:pt x="264" y="303"/>
                  <a:pt x="266" y="303"/>
                  <a:pt x="268" y="302"/>
                </a:cubicBezTo>
                <a:cubicBezTo>
                  <a:pt x="302" y="268"/>
                  <a:pt x="302" y="268"/>
                  <a:pt x="302" y="268"/>
                </a:cubicBezTo>
                <a:cubicBezTo>
                  <a:pt x="303" y="267"/>
                  <a:pt x="303" y="266"/>
                  <a:pt x="303" y="265"/>
                </a:cubicBezTo>
                <a:cubicBezTo>
                  <a:pt x="303" y="264"/>
                  <a:pt x="303" y="263"/>
                  <a:pt x="302" y="262"/>
                </a:cubicBezTo>
                <a:lnTo>
                  <a:pt x="201" y="161"/>
                </a:lnTo>
                <a:close/>
                <a:moveTo>
                  <a:pt x="306" y="70"/>
                </a:moveTo>
                <a:cubicBezTo>
                  <a:pt x="304" y="70"/>
                  <a:pt x="303" y="70"/>
                  <a:pt x="301" y="70"/>
                </a:cubicBezTo>
                <a:cubicBezTo>
                  <a:pt x="262" y="93"/>
                  <a:pt x="262" y="93"/>
                  <a:pt x="262" y="93"/>
                </a:cubicBezTo>
                <a:cubicBezTo>
                  <a:pt x="262" y="93"/>
                  <a:pt x="262" y="93"/>
                  <a:pt x="261" y="93"/>
                </a:cubicBezTo>
                <a:cubicBezTo>
                  <a:pt x="259" y="94"/>
                  <a:pt x="254" y="95"/>
                  <a:pt x="247" y="88"/>
                </a:cubicBezTo>
                <a:cubicBezTo>
                  <a:pt x="244" y="86"/>
                  <a:pt x="242" y="83"/>
                  <a:pt x="240" y="79"/>
                </a:cubicBezTo>
                <a:cubicBezTo>
                  <a:pt x="230" y="62"/>
                  <a:pt x="235" y="57"/>
                  <a:pt x="237" y="54"/>
                </a:cubicBezTo>
                <a:cubicBezTo>
                  <a:pt x="238" y="53"/>
                  <a:pt x="239" y="53"/>
                  <a:pt x="239" y="53"/>
                </a:cubicBezTo>
                <a:cubicBezTo>
                  <a:pt x="278" y="30"/>
                  <a:pt x="278" y="30"/>
                  <a:pt x="278" y="30"/>
                </a:cubicBezTo>
                <a:cubicBezTo>
                  <a:pt x="280" y="30"/>
                  <a:pt x="280" y="28"/>
                  <a:pt x="280" y="26"/>
                </a:cubicBezTo>
                <a:cubicBezTo>
                  <a:pt x="280" y="25"/>
                  <a:pt x="279" y="23"/>
                  <a:pt x="278" y="23"/>
                </a:cubicBezTo>
                <a:cubicBezTo>
                  <a:pt x="259" y="14"/>
                  <a:pt x="235" y="14"/>
                  <a:pt x="217" y="25"/>
                </a:cubicBezTo>
                <a:cubicBezTo>
                  <a:pt x="213" y="27"/>
                  <a:pt x="210" y="30"/>
                  <a:pt x="206" y="33"/>
                </a:cubicBezTo>
                <a:cubicBezTo>
                  <a:pt x="196" y="43"/>
                  <a:pt x="191" y="57"/>
                  <a:pt x="191" y="71"/>
                </a:cubicBezTo>
                <a:cubicBezTo>
                  <a:pt x="190" y="71"/>
                  <a:pt x="190" y="71"/>
                  <a:pt x="190" y="71"/>
                </a:cubicBezTo>
                <a:cubicBezTo>
                  <a:pt x="191" y="83"/>
                  <a:pt x="190" y="95"/>
                  <a:pt x="182" y="102"/>
                </a:cubicBezTo>
                <a:cubicBezTo>
                  <a:pt x="172" y="113"/>
                  <a:pt x="172" y="113"/>
                  <a:pt x="172" y="113"/>
                </a:cubicBezTo>
                <a:cubicBezTo>
                  <a:pt x="210" y="151"/>
                  <a:pt x="210" y="151"/>
                  <a:pt x="210" y="151"/>
                </a:cubicBezTo>
                <a:cubicBezTo>
                  <a:pt x="221" y="141"/>
                  <a:pt x="221" y="141"/>
                  <a:pt x="221" y="141"/>
                </a:cubicBezTo>
                <a:cubicBezTo>
                  <a:pt x="227" y="134"/>
                  <a:pt x="238" y="133"/>
                  <a:pt x="249" y="133"/>
                </a:cubicBezTo>
                <a:cubicBezTo>
                  <a:pt x="249" y="133"/>
                  <a:pt x="250" y="133"/>
                  <a:pt x="250" y="133"/>
                </a:cubicBezTo>
                <a:cubicBezTo>
                  <a:pt x="251" y="133"/>
                  <a:pt x="252" y="133"/>
                  <a:pt x="252" y="133"/>
                </a:cubicBezTo>
                <a:cubicBezTo>
                  <a:pt x="252" y="133"/>
                  <a:pt x="252" y="133"/>
                  <a:pt x="252" y="133"/>
                </a:cubicBezTo>
                <a:cubicBezTo>
                  <a:pt x="260" y="132"/>
                  <a:pt x="268" y="130"/>
                  <a:pt x="276" y="126"/>
                </a:cubicBezTo>
                <a:cubicBezTo>
                  <a:pt x="280" y="123"/>
                  <a:pt x="284" y="120"/>
                  <a:pt x="288" y="117"/>
                </a:cubicBezTo>
                <a:cubicBezTo>
                  <a:pt x="299" y="106"/>
                  <a:pt x="306" y="90"/>
                  <a:pt x="308" y="75"/>
                </a:cubicBezTo>
                <a:cubicBezTo>
                  <a:pt x="308" y="73"/>
                  <a:pt x="307" y="71"/>
                  <a:pt x="306" y="70"/>
                </a:cubicBezTo>
                <a:close/>
                <a:moveTo>
                  <a:pt x="52" y="146"/>
                </a:moveTo>
                <a:cubicBezTo>
                  <a:pt x="54" y="146"/>
                  <a:pt x="57" y="145"/>
                  <a:pt x="58" y="143"/>
                </a:cubicBezTo>
                <a:cubicBezTo>
                  <a:pt x="143" y="58"/>
                  <a:pt x="143" y="58"/>
                  <a:pt x="143" y="58"/>
                </a:cubicBezTo>
                <a:cubicBezTo>
                  <a:pt x="145" y="57"/>
                  <a:pt x="146" y="54"/>
                  <a:pt x="146" y="52"/>
                </a:cubicBezTo>
                <a:cubicBezTo>
                  <a:pt x="146" y="49"/>
                  <a:pt x="145" y="47"/>
                  <a:pt x="143" y="45"/>
                </a:cubicBezTo>
                <a:cubicBezTo>
                  <a:pt x="100" y="2"/>
                  <a:pt x="100" y="2"/>
                  <a:pt x="100" y="2"/>
                </a:cubicBezTo>
                <a:cubicBezTo>
                  <a:pt x="98" y="1"/>
                  <a:pt x="96" y="0"/>
                  <a:pt x="94" y="0"/>
                </a:cubicBezTo>
                <a:cubicBezTo>
                  <a:pt x="91" y="0"/>
                  <a:pt x="89" y="1"/>
                  <a:pt x="87" y="2"/>
                </a:cubicBezTo>
                <a:cubicBezTo>
                  <a:pt x="2" y="87"/>
                  <a:pt x="2" y="87"/>
                  <a:pt x="2" y="87"/>
                </a:cubicBezTo>
                <a:cubicBezTo>
                  <a:pt x="1" y="89"/>
                  <a:pt x="0" y="91"/>
                  <a:pt x="0" y="93"/>
                </a:cubicBezTo>
                <a:cubicBezTo>
                  <a:pt x="0" y="96"/>
                  <a:pt x="1" y="98"/>
                  <a:pt x="2" y="100"/>
                </a:cubicBezTo>
                <a:cubicBezTo>
                  <a:pt x="46" y="143"/>
                  <a:pt x="46" y="143"/>
                  <a:pt x="46" y="143"/>
                </a:cubicBezTo>
                <a:cubicBezTo>
                  <a:pt x="47" y="145"/>
                  <a:pt x="50" y="146"/>
                  <a:pt x="52" y="14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53" name="Oval 52"/>
          <p:cNvSpPr/>
          <p:nvPr/>
        </p:nvSpPr>
        <p:spPr>
          <a:xfrm>
            <a:off x="6755379" y="2347904"/>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4</a:t>
            </a:r>
          </a:p>
        </p:txBody>
      </p:sp>
      <p:cxnSp>
        <p:nvCxnSpPr>
          <p:cNvPr id="55" name="Straight Arrow Connector 54"/>
          <p:cNvCxnSpPr/>
          <p:nvPr/>
        </p:nvCxnSpPr>
        <p:spPr>
          <a:xfrm flipH="1">
            <a:off x="4538478" y="3739297"/>
            <a:ext cx="73152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flipH="1">
            <a:off x="7251198" y="3739297"/>
            <a:ext cx="73152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401303" y="2010209"/>
            <a:ext cx="1664207" cy="866660"/>
            <a:chOff x="7230103" y="2010209"/>
            <a:chExt cx="1664207" cy="866660"/>
          </a:xfrm>
        </p:grpSpPr>
        <p:grpSp>
          <p:nvGrpSpPr>
            <p:cNvPr id="32" name="Group 31"/>
            <p:cNvGrpSpPr/>
            <p:nvPr/>
          </p:nvGrpSpPr>
          <p:grpSpPr>
            <a:xfrm>
              <a:off x="7863728" y="2544542"/>
              <a:ext cx="428068" cy="332327"/>
              <a:chOff x="7639934" y="3050724"/>
              <a:chExt cx="857328" cy="665582"/>
            </a:xfrm>
          </p:grpSpPr>
          <p:sp>
            <p:nvSpPr>
              <p:cNvPr id="33" name="Rounded Rectangle 32"/>
              <p:cNvSpPr/>
              <p:nvPr/>
            </p:nvSpPr>
            <p:spPr bwMode="auto">
              <a:xfrm>
                <a:off x="7639934" y="3050724"/>
                <a:ext cx="857328" cy="517248"/>
              </a:xfrm>
              <a:prstGeom prst="roundRect">
                <a:avLst/>
              </a:prstGeom>
              <a:solidFill>
                <a:schemeClr val="bg1"/>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Trapezoid 33"/>
              <p:cNvSpPr/>
              <p:nvPr/>
            </p:nvSpPr>
            <p:spPr bwMode="auto">
              <a:xfrm>
                <a:off x="7870772" y="3539043"/>
                <a:ext cx="395652" cy="177263"/>
              </a:xfrm>
              <a:prstGeom prst="trapezoid">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38" name="TextBox 37"/>
            <p:cNvSpPr txBox="1"/>
            <p:nvPr/>
          </p:nvSpPr>
          <p:spPr>
            <a:xfrm>
              <a:off x="7230103" y="2010209"/>
              <a:ext cx="1664207" cy="535531"/>
            </a:xfrm>
            <a:prstGeom prst="rect">
              <a:avLst/>
            </a:prstGeom>
            <a:noFill/>
          </p:spPr>
          <p:txBody>
            <a:bodyPr wrap="square" rtlCol="0">
              <a:spAutoFit/>
            </a:bodyPr>
            <a:lstStyle/>
            <a:p>
              <a:pPr algn="ctr">
                <a:lnSpc>
                  <a:spcPct val="90000"/>
                </a:lnSpc>
              </a:pPr>
              <a:r>
                <a:rPr lang="en-US" sz="1600" dirty="0" smtClean="0">
                  <a:solidFill>
                    <a:srgbClr val="7FBA00"/>
                  </a:solidFill>
                  <a:cs typeface="Segoe UI" panose="020B0502040204020203" pitchFamily="34" charset="0"/>
                </a:rPr>
                <a:t>Bing webmaster portal</a:t>
              </a:r>
              <a:endParaRPr lang="en-US" sz="1600" dirty="0">
                <a:solidFill>
                  <a:srgbClr val="7FBA00"/>
                </a:solidFill>
                <a:cs typeface="Segoe UI" panose="020B0502040204020203" pitchFamily="34" charset="0"/>
              </a:endParaRPr>
            </a:p>
          </p:txBody>
        </p:sp>
        <p:sp>
          <p:nvSpPr>
            <p:cNvPr id="3" name="Oval 2"/>
            <p:cNvSpPr/>
            <p:nvPr/>
          </p:nvSpPr>
          <p:spPr bwMode="auto">
            <a:xfrm>
              <a:off x="7905209" y="2575512"/>
              <a:ext cx="27432" cy="27432"/>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Oval 57"/>
            <p:cNvSpPr/>
            <p:nvPr/>
          </p:nvSpPr>
          <p:spPr bwMode="auto">
            <a:xfrm>
              <a:off x="7937348" y="2575512"/>
              <a:ext cx="27432" cy="27432"/>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7982464" y="2575599"/>
              <a:ext cx="255054" cy="27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65" name="Title 2"/>
          <p:cNvSpPr txBox="1">
            <a:spLocks/>
          </p:cNvSpPr>
          <p:nvPr/>
        </p:nvSpPr>
        <p:spPr>
          <a:xfrm>
            <a:off x="122237" y="293687"/>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404040"/>
                    </a:gs>
                    <a:gs pos="100000">
                      <a:srgbClr val="404040"/>
                    </a:gs>
                  </a:gsLst>
                  <a:lin ang="5400000" scaled="0"/>
                </a:gradFill>
              </a:rPr>
              <a:t>Implement App Linking in 4 Easy Steps</a:t>
            </a:r>
          </a:p>
        </p:txBody>
      </p:sp>
    </p:spTree>
    <p:extLst>
      <p:ext uri="{BB962C8B-B14F-4D97-AF65-F5344CB8AC3E}">
        <p14:creationId xmlns:p14="http://schemas.microsoft.com/office/powerpoint/2010/main" val="198571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5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43"/>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500"/>
                                  </p:stCondLst>
                                  <p:childTnLst>
                                    <p:set>
                                      <p:cBhvr>
                                        <p:cTn id="31" dur="1" fill="hold">
                                          <p:stCondLst>
                                            <p:cond delay="0"/>
                                          </p:stCondLst>
                                        </p:cTn>
                                        <p:tgtEl>
                                          <p:spTgt spid="48"/>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p:bldP spid="44" grpId="0"/>
      <p:bldP spid="46" grpId="0" animBg="1"/>
      <p:bldP spid="47" grpId="0" animBg="1"/>
      <p:bldP spid="48" grpId="0" animBg="1"/>
      <p:bldP spid="50" grpId="0" animBg="1"/>
      <p:bldP spid="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73014" y="2010209"/>
            <a:ext cx="7912423" cy="3496501"/>
            <a:chOff x="2573014" y="2010209"/>
            <a:chExt cx="7912423" cy="3496501"/>
          </a:xfrm>
        </p:grpSpPr>
        <p:sp>
          <p:nvSpPr>
            <p:cNvPr id="5" name="TextBox 4"/>
            <p:cNvSpPr txBox="1"/>
            <p:nvPr/>
          </p:nvSpPr>
          <p:spPr>
            <a:xfrm>
              <a:off x="2733778" y="2511405"/>
              <a:ext cx="1630446"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MyWebsite.com</a:t>
              </a:r>
              <a:endParaRPr lang="en-US" sz="1600" dirty="0">
                <a:solidFill>
                  <a:srgbClr val="9B4F96"/>
                </a:solidFill>
                <a:cs typeface="Segoe UI" panose="020B0502040204020203" pitchFamily="34" charset="0"/>
              </a:endParaRPr>
            </a:p>
          </p:txBody>
        </p:sp>
        <p:cxnSp>
          <p:nvCxnSpPr>
            <p:cNvPr id="6" name="Straight Connector 5"/>
            <p:cNvCxnSpPr/>
            <p:nvPr/>
          </p:nvCxnSpPr>
          <p:spPr>
            <a:xfrm flipH="1">
              <a:off x="3004071" y="3120536"/>
              <a:ext cx="1092725" cy="0"/>
            </a:xfrm>
            <a:prstGeom prst="line">
              <a:avLst/>
            </a:prstGeom>
            <a:noFill/>
            <a:ln w="28575" cap="flat" cmpd="sng" algn="ctr">
              <a:solidFill>
                <a:schemeClr val="accent3"/>
              </a:solidFill>
              <a:prstDash val="solid"/>
              <a:miter lim="800000"/>
            </a:ln>
            <a:effectLst/>
          </p:spPr>
        </p:cxnSp>
        <p:cxnSp>
          <p:nvCxnSpPr>
            <p:cNvPr id="7" name="Straight Connector 6"/>
            <p:cNvCxnSpPr/>
            <p:nvPr/>
          </p:nvCxnSpPr>
          <p:spPr>
            <a:xfrm flipV="1">
              <a:off x="3550433" y="2825913"/>
              <a:ext cx="0" cy="299511"/>
            </a:xfrm>
            <a:prstGeom prst="line">
              <a:avLst/>
            </a:prstGeom>
            <a:noFill/>
            <a:ln w="28575" cap="flat" cmpd="sng" algn="ctr">
              <a:solidFill>
                <a:schemeClr val="accent3"/>
              </a:solidFill>
              <a:prstDash val="solid"/>
              <a:miter lim="800000"/>
            </a:ln>
            <a:effectLst/>
          </p:spPr>
        </p:cxnSp>
        <p:cxnSp>
          <p:nvCxnSpPr>
            <p:cNvPr id="8" name="Straight Connector 7"/>
            <p:cNvCxnSpPr/>
            <p:nvPr/>
          </p:nvCxnSpPr>
          <p:spPr>
            <a:xfrm flipV="1">
              <a:off x="4081968" y="3120536"/>
              <a:ext cx="0" cy="238899"/>
            </a:xfrm>
            <a:prstGeom prst="line">
              <a:avLst/>
            </a:prstGeom>
            <a:noFill/>
            <a:ln w="28575" cap="flat" cmpd="sng" algn="ctr">
              <a:solidFill>
                <a:schemeClr val="accent3"/>
              </a:solidFill>
              <a:prstDash val="solid"/>
              <a:miter lim="800000"/>
            </a:ln>
            <a:effectLst/>
          </p:spPr>
        </p:cxnSp>
        <p:cxnSp>
          <p:nvCxnSpPr>
            <p:cNvPr id="9" name="Straight Connector 8"/>
            <p:cNvCxnSpPr/>
            <p:nvPr/>
          </p:nvCxnSpPr>
          <p:spPr>
            <a:xfrm flipV="1">
              <a:off x="3004071" y="3116924"/>
              <a:ext cx="0" cy="238899"/>
            </a:xfrm>
            <a:prstGeom prst="line">
              <a:avLst/>
            </a:prstGeom>
            <a:noFill/>
            <a:ln w="28575" cap="flat" cmpd="sng" algn="ctr">
              <a:solidFill>
                <a:schemeClr val="accent3"/>
              </a:solidFill>
              <a:prstDash val="solid"/>
              <a:miter lim="800000"/>
            </a:ln>
            <a:effectLst/>
          </p:spPr>
        </p:cxnSp>
        <p:sp>
          <p:nvSpPr>
            <p:cNvPr id="22" name="Rectangle 21"/>
            <p:cNvSpPr/>
            <p:nvPr/>
          </p:nvSpPr>
          <p:spPr bwMode="auto">
            <a:xfrm>
              <a:off x="5338441" y="3014344"/>
              <a:ext cx="1821043" cy="141938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5419966" y="3099545"/>
              <a:ext cx="1645920" cy="2052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29"/>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862441" y="3101804"/>
              <a:ext cx="159105" cy="164592"/>
            </a:xfrm>
            <a:prstGeom prst="rect">
              <a:avLst/>
            </a:prstGeom>
          </p:spPr>
        </p:pic>
        <p:sp>
          <p:nvSpPr>
            <p:cNvPr id="35" name="TextBox 34"/>
            <p:cNvSpPr txBox="1"/>
            <p:nvPr/>
          </p:nvSpPr>
          <p:spPr>
            <a:xfrm>
              <a:off x="2576853" y="4712646"/>
              <a:ext cx="1901161" cy="794064"/>
            </a:xfrm>
            <a:prstGeom prst="rect">
              <a:avLst/>
            </a:prstGeom>
            <a:noFill/>
          </p:spPr>
          <p:txBody>
            <a:bodyPr wrap="none" lIns="182880" tIns="146304" rIns="182880" bIns="146304" rtlCol="0">
              <a:spAutoFit/>
            </a:bodyPr>
            <a:lstStyle/>
            <a:p>
              <a:pPr algn="ctr">
                <a:lnSpc>
                  <a:spcPct val="90000"/>
                </a:lnSpc>
              </a:pPr>
              <a:r>
                <a:rPr lang="en-US" sz="3600" dirty="0" smtClean="0">
                  <a:solidFill>
                    <a:srgbClr val="404040"/>
                  </a:solidFill>
                  <a:latin typeface="Segoe UI Light"/>
                </a:rPr>
                <a:t>Website</a:t>
              </a:r>
            </a:p>
          </p:txBody>
        </p:sp>
        <p:sp>
          <p:nvSpPr>
            <p:cNvPr id="36" name="TextBox 35"/>
            <p:cNvSpPr txBox="1"/>
            <p:nvPr/>
          </p:nvSpPr>
          <p:spPr>
            <a:xfrm>
              <a:off x="5352218" y="4711588"/>
              <a:ext cx="1653722" cy="794064"/>
            </a:xfrm>
            <a:prstGeom prst="rect">
              <a:avLst/>
            </a:prstGeom>
            <a:noFill/>
          </p:spPr>
          <p:txBody>
            <a:bodyPr wrap="none" lIns="182880" tIns="146304" rIns="182880" bIns="146304" rtlCol="0">
              <a:spAutoFit/>
            </a:bodyPr>
            <a:lstStyle/>
            <a:p>
              <a:pPr algn="ctr">
                <a:lnSpc>
                  <a:spcPct val="90000"/>
                </a:lnSpc>
              </a:pPr>
              <a:r>
                <a:rPr lang="en-US" sz="3600" dirty="0" smtClean="0">
                  <a:solidFill>
                    <a:srgbClr val="404040"/>
                  </a:solidFill>
                  <a:latin typeface="Segoe UI Light"/>
                </a:rPr>
                <a:t>Search</a:t>
              </a:r>
            </a:p>
          </p:txBody>
        </p:sp>
        <p:sp>
          <p:nvSpPr>
            <p:cNvPr id="37" name="TextBox 36"/>
            <p:cNvSpPr txBox="1"/>
            <p:nvPr/>
          </p:nvSpPr>
          <p:spPr>
            <a:xfrm>
              <a:off x="8579565" y="4712646"/>
              <a:ext cx="1175643" cy="794064"/>
            </a:xfrm>
            <a:prstGeom prst="rect">
              <a:avLst/>
            </a:prstGeom>
            <a:noFill/>
          </p:spPr>
          <p:txBody>
            <a:bodyPr wrap="none" lIns="182880" tIns="146304" rIns="182880" bIns="146304" rtlCol="0">
              <a:spAutoFit/>
            </a:bodyPr>
            <a:lstStyle/>
            <a:p>
              <a:pPr algn="ctr">
                <a:lnSpc>
                  <a:spcPct val="90000"/>
                </a:lnSpc>
              </a:pPr>
              <a:r>
                <a:rPr lang="en-US" sz="3600" dirty="0" smtClean="0">
                  <a:solidFill>
                    <a:srgbClr val="404040"/>
                  </a:solidFill>
                  <a:latin typeface="Segoe UI Light"/>
                </a:rPr>
                <a:t>App</a:t>
              </a:r>
            </a:p>
          </p:txBody>
        </p:sp>
        <p:cxnSp>
          <p:nvCxnSpPr>
            <p:cNvPr id="39" name="Straight Connector 38"/>
            <p:cNvCxnSpPr/>
            <p:nvPr/>
          </p:nvCxnSpPr>
          <p:spPr>
            <a:xfrm>
              <a:off x="5431893" y="3493446"/>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431893" y="3738820"/>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431893" y="3984194"/>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431893" y="4229568"/>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749384" y="2511405"/>
              <a:ext cx="898003"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My App</a:t>
              </a:r>
              <a:endParaRPr lang="en-US" sz="1600" dirty="0">
                <a:solidFill>
                  <a:srgbClr val="9B4F96"/>
                </a:solidFill>
                <a:cs typeface="Segoe UI" panose="020B0502040204020203" pitchFamily="34" charset="0"/>
              </a:endParaRPr>
            </a:p>
          </p:txBody>
        </p:sp>
        <p:grpSp>
          <p:nvGrpSpPr>
            <p:cNvPr id="52" name="Group 51"/>
            <p:cNvGrpSpPr/>
            <p:nvPr/>
          </p:nvGrpSpPr>
          <p:grpSpPr>
            <a:xfrm>
              <a:off x="8089398" y="3040981"/>
              <a:ext cx="2217975" cy="1375177"/>
              <a:chOff x="8083666" y="4030663"/>
              <a:chExt cx="2471413" cy="1532312"/>
            </a:xfrm>
          </p:grpSpPr>
          <p:sp>
            <p:nvSpPr>
              <p:cNvPr id="16" name="Rounded Rectangle 15"/>
              <p:cNvSpPr/>
              <p:nvPr/>
            </p:nvSpPr>
            <p:spPr bwMode="auto">
              <a:xfrm rot="5400000">
                <a:off x="8553217" y="3561112"/>
                <a:ext cx="1532312" cy="2471413"/>
              </a:xfrm>
              <a:prstGeom prst="roundRect">
                <a:avLst>
                  <a:gd name="adj" fmla="val 7215"/>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8242623" y="4187798"/>
                <a:ext cx="2158336" cy="122073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p:cNvPicPr>
                <a:picLocks noChangeAspect="1"/>
              </p:cNvPicPr>
              <p:nvPr/>
            </p:nvPicPr>
            <p:blipFill>
              <a:blip r:embed="rId3"/>
              <a:stretch>
                <a:fillRect/>
              </a:stretch>
            </p:blipFill>
            <p:spPr>
              <a:xfrm>
                <a:off x="9290244" y="5446041"/>
                <a:ext cx="79248" cy="73152"/>
              </a:xfrm>
              <a:prstGeom prst="rect">
                <a:avLst/>
              </a:prstGeom>
            </p:spPr>
          </p:pic>
        </p:grpSp>
        <p:grpSp>
          <p:nvGrpSpPr>
            <p:cNvPr id="19" name="Group 18"/>
            <p:cNvGrpSpPr/>
            <p:nvPr/>
          </p:nvGrpSpPr>
          <p:grpSpPr>
            <a:xfrm>
              <a:off x="9956747" y="3591847"/>
              <a:ext cx="528690" cy="1013626"/>
              <a:chOff x="9928923" y="3945881"/>
              <a:chExt cx="749546" cy="1437060"/>
            </a:xfrm>
          </p:grpSpPr>
          <p:sp>
            <p:nvSpPr>
              <p:cNvPr id="20" name="Freeform 18"/>
              <p:cNvSpPr>
                <a:spLocks noEditPoints="1"/>
              </p:cNvSpPr>
              <p:nvPr/>
            </p:nvSpPr>
            <p:spPr bwMode="auto">
              <a:xfrm flipH="1">
                <a:off x="9928923" y="3945881"/>
                <a:ext cx="749546" cy="1437060"/>
              </a:xfrm>
              <a:custGeom>
                <a:avLst/>
                <a:gdLst>
                  <a:gd name="T0" fmla="*/ 226 w 365"/>
                  <a:gd name="T1" fmla="*/ 343 h 703"/>
                  <a:gd name="T2" fmla="*/ 265 w 365"/>
                  <a:gd name="T3" fmla="*/ 291 h 703"/>
                  <a:gd name="T4" fmla="*/ 226 w 365"/>
                  <a:gd name="T5" fmla="*/ 237 h 703"/>
                  <a:gd name="T6" fmla="*/ 300 w 365"/>
                  <a:gd name="T7" fmla="*/ 305 h 703"/>
                  <a:gd name="T8" fmla="*/ 100 w 365"/>
                  <a:gd name="T9" fmla="*/ 291 h 703"/>
                  <a:gd name="T10" fmla="*/ 139 w 365"/>
                  <a:gd name="T11" fmla="*/ 237 h 703"/>
                  <a:gd name="T12" fmla="*/ 65 w 365"/>
                  <a:gd name="T13" fmla="*/ 305 h 703"/>
                  <a:gd name="T14" fmla="*/ 139 w 365"/>
                  <a:gd name="T15" fmla="*/ 311 h 703"/>
                  <a:gd name="T16" fmla="*/ 221 w 365"/>
                  <a:gd name="T17" fmla="*/ 206 h 703"/>
                  <a:gd name="T18" fmla="*/ 145 w 365"/>
                  <a:gd name="T19" fmla="*/ 374 h 703"/>
                  <a:gd name="T20" fmla="*/ 172 w 365"/>
                  <a:gd name="T21" fmla="*/ 374 h 703"/>
                  <a:gd name="T22" fmla="*/ 365 w 365"/>
                  <a:gd name="T23" fmla="*/ 679 h 703"/>
                  <a:gd name="T24" fmla="*/ 24 w 365"/>
                  <a:gd name="T25" fmla="*/ 703 h 703"/>
                  <a:gd name="T26" fmla="*/ 0 w 365"/>
                  <a:gd name="T27" fmla="*/ 24 h 703"/>
                  <a:gd name="T28" fmla="*/ 341 w 365"/>
                  <a:gd name="T29" fmla="*/ 0 h 703"/>
                  <a:gd name="T30" fmla="*/ 83 w 365"/>
                  <a:gd name="T31" fmla="*/ 643 h 703"/>
                  <a:gd name="T32" fmla="*/ 75 w 365"/>
                  <a:gd name="T33" fmla="*/ 627 h 703"/>
                  <a:gd name="T34" fmla="*/ 75 w 365"/>
                  <a:gd name="T35" fmla="*/ 646 h 703"/>
                  <a:gd name="T36" fmla="*/ 84 w 365"/>
                  <a:gd name="T37" fmla="*/ 650 h 703"/>
                  <a:gd name="T38" fmla="*/ 83 w 365"/>
                  <a:gd name="T39" fmla="*/ 643 h 703"/>
                  <a:gd name="T40" fmla="*/ 175 w 365"/>
                  <a:gd name="T41" fmla="*/ 642 h 703"/>
                  <a:gd name="T42" fmla="*/ 179 w 365"/>
                  <a:gd name="T43" fmla="*/ 642 h 703"/>
                  <a:gd name="T44" fmla="*/ 183 w 365"/>
                  <a:gd name="T45" fmla="*/ 639 h 703"/>
                  <a:gd name="T46" fmla="*/ 181 w 365"/>
                  <a:gd name="T47" fmla="*/ 627 h 703"/>
                  <a:gd name="T48" fmla="*/ 176 w 365"/>
                  <a:gd name="T49" fmla="*/ 630 h 703"/>
                  <a:gd name="T50" fmla="*/ 172 w 365"/>
                  <a:gd name="T51" fmla="*/ 630 h 703"/>
                  <a:gd name="T52" fmla="*/ 168 w 365"/>
                  <a:gd name="T53" fmla="*/ 629 h 703"/>
                  <a:gd name="T54" fmla="*/ 195 w 365"/>
                  <a:gd name="T55" fmla="*/ 627 h 703"/>
                  <a:gd name="T56" fmla="*/ 190 w 365"/>
                  <a:gd name="T57" fmla="*/ 625 h 703"/>
                  <a:gd name="T58" fmla="*/ 183 w 365"/>
                  <a:gd name="T59" fmla="*/ 626 h 703"/>
                  <a:gd name="T60" fmla="*/ 183 w 365"/>
                  <a:gd name="T61" fmla="*/ 632 h 703"/>
                  <a:gd name="T62" fmla="*/ 185 w 365"/>
                  <a:gd name="T63" fmla="*/ 639 h 703"/>
                  <a:gd name="T64" fmla="*/ 188 w 365"/>
                  <a:gd name="T65" fmla="*/ 637 h 703"/>
                  <a:gd name="T66" fmla="*/ 198 w 365"/>
                  <a:gd name="T67" fmla="*/ 637 h 703"/>
                  <a:gd name="T68" fmla="*/ 188 w 365"/>
                  <a:gd name="T69" fmla="*/ 652 h 703"/>
                  <a:gd name="T70" fmla="*/ 182 w 365"/>
                  <a:gd name="T71" fmla="*/ 642 h 703"/>
                  <a:gd name="T72" fmla="*/ 176 w 365"/>
                  <a:gd name="T73" fmla="*/ 643 h 703"/>
                  <a:gd name="T74" fmla="*/ 172 w 365"/>
                  <a:gd name="T75" fmla="*/ 642 h 703"/>
                  <a:gd name="T76" fmla="*/ 175 w 365"/>
                  <a:gd name="T77" fmla="*/ 653 h 703"/>
                  <a:gd name="T78" fmla="*/ 179 w 365"/>
                  <a:gd name="T79" fmla="*/ 654 h 703"/>
                  <a:gd name="T80" fmla="*/ 182 w 365"/>
                  <a:gd name="T81" fmla="*/ 654 h 703"/>
                  <a:gd name="T82" fmla="*/ 185 w 365"/>
                  <a:gd name="T83" fmla="*/ 653 h 703"/>
                  <a:gd name="T84" fmla="*/ 188 w 365"/>
                  <a:gd name="T85" fmla="*/ 652 h 703"/>
                  <a:gd name="T86" fmla="*/ 198 w 365"/>
                  <a:gd name="T87" fmla="*/ 639 h 703"/>
                  <a:gd name="T88" fmla="*/ 193 w 365"/>
                  <a:gd name="T89" fmla="*/ 637 h 703"/>
                  <a:gd name="T90" fmla="*/ 190 w 365"/>
                  <a:gd name="T91" fmla="*/ 637 h 703"/>
                  <a:gd name="T92" fmla="*/ 189 w 365"/>
                  <a:gd name="T93" fmla="*/ 652 h 703"/>
                  <a:gd name="T94" fmla="*/ 193 w 365"/>
                  <a:gd name="T95" fmla="*/ 650 h 703"/>
                  <a:gd name="T96" fmla="*/ 198 w 365"/>
                  <a:gd name="T97" fmla="*/ 650 h 703"/>
                  <a:gd name="T98" fmla="*/ 202 w 365"/>
                  <a:gd name="T99" fmla="*/ 650 h 703"/>
                  <a:gd name="T100" fmla="*/ 293 w 365"/>
                  <a:gd name="T101" fmla="*/ 629 h 703"/>
                  <a:gd name="T102" fmla="*/ 297 w 365"/>
                  <a:gd name="T103" fmla="*/ 637 h 703"/>
                  <a:gd name="T104" fmla="*/ 281 w 365"/>
                  <a:gd name="T105" fmla="*/ 640 h 703"/>
                  <a:gd name="T106" fmla="*/ 288 w 365"/>
                  <a:gd name="T107" fmla="*/ 649 h 703"/>
                  <a:gd name="T108" fmla="*/ 303 w 365"/>
                  <a:gd name="T109" fmla="*/ 639 h 703"/>
                  <a:gd name="T110" fmla="*/ 34 w 365"/>
                  <a:gd name="T111" fmla="*/ 57 h 703"/>
                  <a:gd name="T112" fmla="*/ 332 w 365"/>
                  <a:gd name="T113" fmla="*/ 553 h 703"/>
                  <a:gd name="T114" fmla="*/ 75 w 365"/>
                  <a:gd name="T115" fmla="*/ 630 h 703"/>
                  <a:gd name="T116" fmla="*/ 75 w 365"/>
                  <a:gd name="T117" fmla="*/ 644 h 703"/>
                  <a:gd name="T118" fmla="*/ 75 w 365"/>
                  <a:gd name="T119" fmla="*/ 63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5" h="703">
                    <a:moveTo>
                      <a:pt x="300" y="305"/>
                    </a:moveTo>
                    <a:cubicBezTo>
                      <a:pt x="226" y="343"/>
                      <a:pt x="226" y="343"/>
                      <a:pt x="226" y="343"/>
                    </a:cubicBezTo>
                    <a:cubicBezTo>
                      <a:pt x="226" y="311"/>
                      <a:pt x="226" y="311"/>
                      <a:pt x="226" y="311"/>
                    </a:cubicBezTo>
                    <a:cubicBezTo>
                      <a:pt x="265" y="291"/>
                      <a:pt x="265" y="291"/>
                      <a:pt x="265" y="291"/>
                    </a:cubicBezTo>
                    <a:cubicBezTo>
                      <a:pt x="226" y="271"/>
                      <a:pt x="226" y="271"/>
                      <a:pt x="226" y="271"/>
                    </a:cubicBezTo>
                    <a:cubicBezTo>
                      <a:pt x="226" y="237"/>
                      <a:pt x="226" y="237"/>
                      <a:pt x="226" y="237"/>
                    </a:cubicBezTo>
                    <a:cubicBezTo>
                      <a:pt x="300" y="276"/>
                      <a:pt x="300" y="276"/>
                      <a:pt x="300" y="276"/>
                    </a:cubicBezTo>
                    <a:lnTo>
                      <a:pt x="300" y="305"/>
                    </a:lnTo>
                    <a:close/>
                    <a:moveTo>
                      <a:pt x="139" y="311"/>
                    </a:moveTo>
                    <a:cubicBezTo>
                      <a:pt x="100" y="291"/>
                      <a:pt x="100" y="291"/>
                      <a:pt x="100" y="291"/>
                    </a:cubicBezTo>
                    <a:cubicBezTo>
                      <a:pt x="139" y="271"/>
                      <a:pt x="139" y="271"/>
                      <a:pt x="139" y="271"/>
                    </a:cubicBezTo>
                    <a:cubicBezTo>
                      <a:pt x="139" y="237"/>
                      <a:pt x="139" y="237"/>
                      <a:pt x="139" y="237"/>
                    </a:cubicBezTo>
                    <a:cubicBezTo>
                      <a:pt x="65" y="276"/>
                      <a:pt x="65" y="276"/>
                      <a:pt x="65" y="276"/>
                    </a:cubicBezTo>
                    <a:cubicBezTo>
                      <a:pt x="65" y="305"/>
                      <a:pt x="65" y="305"/>
                      <a:pt x="65" y="305"/>
                    </a:cubicBezTo>
                    <a:cubicBezTo>
                      <a:pt x="139" y="343"/>
                      <a:pt x="139" y="343"/>
                      <a:pt x="139" y="343"/>
                    </a:cubicBezTo>
                    <a:lnTo>
                      <a:pt x="139" y="311"/>
                    </a:lnTo>
                    <a:close/>
                    <a:moveTo>
                      <a:pt x="172" y="374"/>
                    </a:moveTo>
                    <a:cubicBezTo>
                      <a:pt x="221" y="206"/>
                      <a:pt x="221" y="206"/>
                      <a:pt x="221" y="206"/>
                    </a:cubicBezTo>
                    <a:cubicBezTo>
                      <a:pt x="194" y="206"/>
                      <a:pt x="194" y="206"/>
                      <a:pt x="194" y="206"/>
                    </a:cubicBezTo>
                    <a:cubicBezTo>
                      <a:pt x="145" y="374"/>
                      <a:pt x="145" y="374"/>
                      <a:pt x="145" y="374"/>
                    </a:cubicBezTo>
                    <a:cubicBezTo>
                      <a:pt x="171" y="374"/>
                      <a:pt x="171" y="374"/>
                      <a:pt x="171" y="374"/>
                    </a:cubicBezTo>
                    <a:lnTo>
                      <a:pt x="172" y="374"/>
                    </a:lnTo>
                    <a:close/>
                    <a:moveTo>
                      <a:pt x="365" y="24"/>
                    </a:moveTo>
                    <a:cubicBezTo>
                      <a:pt x="365" y="24"/>
                      <a:pt x="365" y="24"/>
                      <a:pt x="365" y="679"/>
                    </a:cubicBezTo>
                    <a:cubicBezTo>
                      <a:pt x="365" y="691"/>
                      <a:pt x="355" y="703"/>
                      <a:pt x="341" y="703"/>
                    </a:cubicBezTo>
                    <a:cubicBezTo>
                      <a:pt x="341" y="703"/>
                      <a:pt x="341" y="703"/>
                      <a:pt x="24" y="703"/>
                    </a:cubicBezTo>
                    <a:cubicBezTo>
                      <a:pt x="10" y="703"/>
                      <a:pt x="0" y="691"/>
                      <a:pt x="0" y="679"/>
                    </a:cubicBezTo>
                    <a:cubicBezTo>
                      <a:pt x="0" y="679"/>
                      <a:pt x="0" y="679"/>
                      <a:pt x="0" y="24"/>
                    </a:cubicBezTo>
                    <a:cubicBezTo>
                      <a:pt x="0" y="10"/>
                      <a:pt x="10" y="0"/>
                      <a:pt x="24" y="0"/>
                    </a:cubicBezTo>
                    <a:cubicBezTo>
                      <a:pt x="24" y="0"/>
                      <a:pt x="24" y="0"/>
                      <a:pt x="341" y="0"/>
                    </a:cubicBezTo>
                    <a:cubicBezTo>
                      <a:pt x="355" y="0"/>
                      <a:pt x="365" y="10"/>
                      <a:pt x="365" y="24"/>
                    </a:cubicBezTo>
                    <a:close/>
                    <a:moveTo>
                      <a:pt x="83" y="643"/>
                    </a:moveTo>
                    <a:cubicBezTo>
                      <a:pt x="84" y="642"/>
                      <a:pt x="85" y="639"/>
                      <a:pt x="85" y="637"/>
                    </a:cubicBezTo>
                    <a:cubicBezTo>
                      <a:pt x="85" y="632"/>
                      <a:pt x="81" y="627"/>
                      <a:pt x="75" y="627"/>
                    </a:cubicBezTo>
                    <a:cubicBezTo>
                      <a:pt x="70" y="627"/>
                      <a:pt x="66" y="632"/>
                      <a:pt x="66" y="637"/>
                    </a:cubicBezTo>
                    <a:cubicBezTo>
                      <a:pt x="66" y="642"/>
                      <a:pt x="70" y="646"/>
                      <a:pt x="75" y="646"/>
                    </a:cubicBezTo>
                    <a:cubicBezTo>
                      <a:pt x="77" y="646"/>
                      <a:pt x="78" y="646"/>
                      <a:pt x="80" y="644"/>
                    </a:cubicBezTo>
                    <a:cubicBezTo>
                      <a:pt x="80" y="644"/>
                      <a:pt x="80" y="644"/>
                      <a:pt x="84" y="650"/>
                    </a:cubicBezTo>
                    <a:cubicBezTo>
                      <a:pt x="85" y="649"/>
                      <a:pt x="85" y="649"/>
                      <a:pt x="85" y="649"/>
                    </a:cubicBezTo>
                    <a:cubicBezTo>
                      <a:pt x="85" y="649"/>
                      <a:pt x="85" y="649"/>
                      <a:pt x="83" y="643"/>
                    </a:cubicBezTo>
                    <a:close/>
                    <a:moveTo>
                      <a:pt x="171" y="640"/>
                    </a:moveTo>
                    <a:cubicBezTo>
                      <a:pt x="172" y="640"/>
                      <a:pt x="173" y="642"/>
                      <a:pt x="175" y="642"/>
                    </a:cubicBezTo>
                    <a:cubicBezTo>
                      <a:pt x="176" y="642"/>
                      <a:pt x="176" y="642"/>
                      <a:pt x="178" y="642"/>
                    </a:cubicBezTo>
                    <a:cubicBezTo>
                      <a:pt x="179" y="642"/>
                      <a:pt x="179" y="642"/>
                      <a:pt x="179" y="642"/>
                    </a:cubicBezTo>
                    <a:cubicBezTo>
                      <a:pt x="181" y="642"/>
                      <a:pt x="182" y="640"/>
                      <a:pt x="183" y="640"/>
                    </a:cubicBezTo>
                    <a:cubicBezTo>
                      <a:pt x="183" y="640"/>
                      <a:pt x="183" y="640"/>
                      <a:pt x="183" y="639"/>
                    </a:cubicBezTo>
                    <a:cubicBezTo>
                      <a:pt x="183" y="639"/>
                      <a:pt x="183" y="639"/>
                      <a:pt x="181" y="629"/>
                    </a:cubicBezTo>
                    <a:cubicBezTo>
                      <a:pt x="181" y="629"/>
                      <a:pt x="181" y="629"/>
                      <a:pt x="181" y="627"/>
                    </a:cubicBezTo>
                    <a:cubicBezTo>
                      <a:pt x="179" y="629"/>
                      <a:pt x="179" y="629"/>
                      <a:pt x="178" y="629"/>
                    </a:cubicBezTo>
                    <a:cubicBezTo>
                      <a:pt x="178" y="630"/>
                      <a:pt x="176" y="630"/>
                      <a:pt x="176" y="630"/>
                    </a:cubicBezTo>
                    <a:cubicBezTo>
                      <a:pt x="175" y="630"/>
                      <a:pt x="175" y="630"/>
                      <a:pt x="173" y="630"/>
                    </a:cubicBezTo>
                    <a:cubicBezTo>
                      <a:pt x="173" y="630"/>
                      <a:pt x="173" y="630"/>
                      <a:pt x="172" y="630"/>
                    </a:cubicBezTo>
                    <a:cubicBezTo>
                      <a:pt x="172" y="630"/>
                      <a:pt x="171" y="630"/>
                      <a:pt x="171" y="629"/>
                    </a:cubicBezTo>
                    <a:cubicBezTo>
                      <a:pt x="169" y="629"/>
                      <a:pt x="169" y="629"/>
                      <a:pt x="168" y="629"/>
                    </a:cubicBezTo>
                    <a:cubicBezTo>
                      <a:pt x="168" y="629"/>
                      <a:pt x="168" y="629"/>
                      <a:pt x="171" y="640"/>
                    </a:cubicBezTo>
                    <a:close/>
                    <a:moveTo>
                      <a:pt x="195" y="627"/>
                    </a:moveTo>
                    <a:cubicBezTo>
                      <a:pt x="195" y="627"/>
                      <a:pt x="195" y="627"/>
                      <a:pt x="195" y="626"/>
                    </a:cubicBezTo>
                    <a:cubicBezTo>
                      <a:pt x="193" y="626"/>
                      <a:pt x="192" y="625"/>
                      <a:pt x="190" y="625"/>
                    </a:cubicBezTo>
                    <a:cubicBezTo>
                      <a:pt x="190" y="625"/>
                      <a:pt x="189" y="625"/>
                      <a:pt x="188" y="625"/>
                    </a:cubicBezTo>
                    <a:cubicBezTo>
                      <a:pt x="186" y="625"/>
                      <a:pt x="185" y="625"/>
                      <a:pt x="183" y="626"/>
                    </a:cubicBezTo>
                    <a:cubicBezTo>
                      <a:pt x="183" y="626"/>
                      <a:pt x="182" y="626"/>
                      <a:pt x="182" y="627"/>
                    </a:cubicBezTo>
                    <a:cubicBezTo>
                      <a:pt x="182" y="627"/>
                      <a:pt x="182" y="627"/>
                      <a:pt x="183" y="632"/>
                    </a:cubicBezTo>
                    <a:cubicBezTo>
                      <a:pt x="183" y="632"/>
                      <a:pt x="183" y="632"/>
                      <a:pt x="185" y="637"/>
                    </a:cubicBezTo>
                    <a:cubicBezTo>
                      <a:pt x="185" y="637"/>
                      <a:pt x="185" y="637"/>
                      <a:pt x="185" y="639"/>
                    </a:cubicBezTo>
                    <a:cubicBezTo>
                      <a:pt x="186" y="639"/>
                      <a:pt x="186" y="639"/>
                      <a:pt x="186" y="639"/>
                    </a:cubicBezTo>
                    <a:cubicBezTo>
                      <a:pt x="186" y="637"/>
                      <a:pt x="188" y="637"/>
                      <a:pt x="188" y="637"/>
                    </a:cubicBezTo>
                    <a:cubicBezTo>
                      <a:pt x="189" y="636"/>
                      <a:pt x="189" y="636"/>
                      <a:pt x="190" y="636"/>
                    </a:cubicBezTo>
                    <a:cubicBezTo>
                      <a:pt x="192" y="636"/>
                      <a:pt x="195" y="636"/>
                      <a:pt x="198" y="637"/>
                    </a:cubicBezTo>
                    <a:cubicBezTo>
                      <a:pt x="198" y="637"/>
                      <a:pt x="198" y="637"/>
                      <a:pt x="195" y="627"/>
                    </a:cubicBezTo>
                    <a:close/>
                    <a:moveTo>
                      <a:pt x="188" y="652"/>
                    </a:moveTo>
                    <a:cubicBezTo>
                      <a:pt x="188" y="652"/>
                      <a:pt x="188" y="652"/>
                      <a:pt x="185" y="642"/>
                    </a:cubicBezTo>
                    <a:cubicBezTo>
                      <a:pt x="183" y="642"/>
                      <a:pt x="182" y="642"/>
                      <a:pt x="182" y="642"/>
                    </a:cubicBezTo>
                    <a:cubicBezTo>
                      <a:pt x="181" y="643"/>
                      <a:pt x="181" y="643"/>
                      <a:pt x="179" y="643"/>
                    </a:cubicBezTo>
                    <a:cubicBezTo>
                      <a:pt x="178" y="643"/>
                      <a:pt x="178" y="643"/>
                      <a:pt x="176" y="643"/>
                    </a:cubicBezTo>
                    <a:cubicBezTo>
                      <a:pt x="175" y="643"/>
                      <a:pt x="175" y="643"/>
                      <a:pt x="173" y="643"/>
                    </a:cubicBezTo>
                    <a:cubicBezTo>
                      <a:pt x="172" y="642"/>
                      <a:pt x="172" y="642"/>
                      <a:pt x="172" y="642"/>
                    </a:cubicBezTo>
                    <a:cubicBezTo>
                      <a:pt x="172" y="642"/>
                      <a:pt x="172" y="642"/>
                      <a:pt x="172" y="643"/>
                    </a:cubicBezTo>
                    <a:cubicBezTo>
                      <a:pt x="172" y="643"/>
                      <a:pt x="172" y="643"/>
                      <a:pt x="175" y="653"/>
                    </a:cubicBezTo>
                    <a:cubicBezTo>
                      <a:pt x="176" y="654"/>
                      <a:pt x="176" y="654"/>
                      <a:pt x="176" y="654"/>
                    </a:cubicBezTo>
                    <a:cubicBezTo>
                      <a:pt x="178" y="654"/>
                      <a:pt x="178" y="654"/>
                      <a:pt x="179" y="654"/>
                    </a:cubicBezTo>
                    <a:cubicBezTo>
                      <a:pt x="181" y="654"/>
                      <a:pt x="181" y="654"/>
                      <a:pt x="181" y="654"/>
                    </a:cubicBezTo>
                    <a:cubicBezTo>
                      <a:pt x="182" y="654"/>
                      <a:pt x="182" y="654"/>
                      <a:pt x="182" y="654"/>
                    </a:cubicBezTo>
                    <a:cubicBezTo>
                      <a:pt x="183" y="654"/>
                      <a:pt x="183" y="654"/>
                      <a:pt x="183" y="654"/>
                    </a:cubicBezTo>
                    <a:cubicBezTo>
                      <a:pt x="185" y="654"/>
                      <a:pt x="185" y="654"/>
                      <a:pt x="185" y="653"/>
                    </a:cubicBezTo>
                    <a:cubicBezTo>
                      <a:pt x="186" y="653"/>
                      <a:pt x="186" y="653"/>
                      <a:pt x="188" y="653"/>
                    </a:cubicBezTo>
                    <a:lnTo>
                      <a:pt x="188" y="652"/>
                    </a:lnTo>
                    <a:close/>
                    <a:moveTo>
                      <a:pt x="202" y="650"/>
                    </a:moveTo>
                    <a:cubicBezTo>
                      <a:pt x="202" y="650"/>
                      <a:pt x="202" y="650"/>
                      <a:pt x="198" y="639"/>
                    </a:cubicBezTo>
                    <a:cubicBezTo>
                      <a:pt x="196" y="639"/>
                      <a:pt x="196" y="639"/>
                      <a:pt x="196" y="639"/>
                    </a:cubicBezTo>
                    <a:cubicBezTo>
                      <a:pt x="195" y="639"/>
                      <a:pt x="195" y="637"/>
                      <a:pt x="193" y="637"/>
                    </a:cubicBezTo>
                    <a:cubicBezTo>
                      <a:pt x="193" y="637"/>
                      <a:pt x="193" y="637"/>
                      <a:pt x="192" y="637"/>
                    </a:cubicBezTo>
                    <a:cubicBezTo>
                      <a:pt x="190" y="637"/>
                      <a:pt x="190" y="637"/>
                      <a:pt x="190" y="637"/>
                    </a:cubicBezTo>
                    <a:cubicBezTo>
                      <a:pt x="189" y="639"/>
                      <a:pt x="188" y="639"/>
                      <a:pt x="186" y="640"/>
                    </a:cubicBezTo>
                    <a:cubicBezTo>
                      <a:pt x="189" y="652"/>
                      <a:pt x="189" y="652"/>
                      <a:pt x="189" y="652"/>
                    </a:cubicBezTo>
                    <a:cubicBezTo>
                      <a:pt x="190" y="652"/>
                      <a:pt x="190" y="650"/>
                      <a:pt x="192" y="650"/>
                    </a:cubicBezTo>
                    <a:cubicBezTo>
                      <a:pt x="192" y="650"/>
                      <a:pt x="192" y="650"/>
                      <a:pt x="193" y="650"/>
                    </a:cubicBezTo>
                    <a:cubicBezTo>
                      <a:pt x="193" y="649"/>
                      <a:pt x="195" y="649"/>
                      <a:pt x="195" y="649"/>
                    </a:cubicBezTo>
                    <a:cubicBezTo>
                      <a:pt x="196" y="649"/>
                      <a:pt x="196" y="649"/>
                      <a:pt x="198" y="650"/>
                    </a:cubicBezTo>
                    <a:cubicBezTo>
                      <a:pt x="199" y="650"/>
                      <a:pt x="200" y="650"/>
                      <a:pt x="200" y="650"/>
                    </a:cubicBezTo>
                    <a:cubicBezTo>
                      <a:pt x="200" y="650"/>
                      <a:pt x="200" y="650"/>
                      <a:pt x="202" y="650"/>
                    </a:cubicBezTo>
                    <a:close/>
                    <a:moveTo>
                      <a:pt x="303" y="639"/>
                    </a:moveTo>
                    <a:cubicBezTo>
                      <a:pt x="303" y="639"/>
                      <a:pt x="303" y="639"/>
                      <a:pt x="293" y="629"/>
                    </a:cubicBezTo>
                    <a:cubicBezTo>
                      <a:pt x="293" y="629"/>
                      <a:pt x="293" y="629"/>
                      <a:pt x="288" y="629"/>
                    </a:cubicBezTo>
                    <a:cubicBezTo>
                      <a:pt x="288" y="629"/>
                      <a:pt x="288" y="629"/>
                      <a:pt x="297" y="637"/>
                    </a:cubicBezTo>
                    <a:cubicBezTo>
                      <a:pt x="297" y="637"/>
                      <a:pt x="297" y="637"/>
                      <a:pt x="281" y="637"/>
                    </a:cubicBezTo>
                    <a:cubicBezTo>
                      <a:pt x="281" y="637"/>
                      <a:pt x="281" y="637"/>
                      <a:pt x="281" y="640"/>
                    </a:cubicBezTo>
                    <a:cubicBezTo>
                      <a:pt x="281" y="640"/>
                      <a:pt x="281" y="640"/>
                      <a:pt x="297" y="640"/>
                    </a:cubicBezTo>
                    <a:cubicBezTo>
                      <a:pt x="297" y="640"/>
                      <a:pt x="297" y="640"/>
                      <a:pt x="288" y="649"/>
                    </a:cubicBezTo>
                    <a:cubicBezTo>
                      <a:pt x="288" y="649"/>
                      <a:pt x="288" y="649"/>
                      <a:pt x="293" y="649"/>
                    </a:cubicBezTo>
                    <a:lnTo>
                      <a:pt x="303" y="639"/>
                    </a:lnTo>
                    <a:close/>
                    <a:moveTo>
                      <a:pt x="332" y="57"/>
                    </a:moveTo>
                    <a:cubicBezTo>
                      <a:pt x="332" y="57"/>
                      <a:pt x="332" y="57"/>
                      <a:pt x="34" y="57"/>
                    </a:cubicBezTo>
                    <a:cubicBezTo>
                      <a:pt x="34" y="57"/>
                      <a:pt x="34" y="57"/>
                      <a:pt x="34" y="553"/>
                    </a:cubicBezTo>
                    <a:cubicBezTo>
                      <a:pt x="34" y="553"/>
                      <a:pt x="34" y="553"/>
                      <a:pt x="332" y="553"/>
                    </a:cubicBezTo>
                    <a:lnTo>
                      <a:pt x="332" y="57"/>
                    </a:lnTo>
                    <a:close/>
                    <a:moveTo>
                      <a:pt x="75" y="630"/>
                    </a:moveTo>
                    <a:cubicBezTo>
                      <a:pt x="71" y="630"/>
                      <a:pt x="68" y="633"/>
                      <a:pt x="68" y="637"/>
                    </a:cubicBezTo>
                    <a:cubicBezTo>
                      <a:pt x="68" y="640"/>
                      <a:pt x="71" y="644"/>
                      <a:pt x="75" y="644"/>
                    </a:cubicBezTo>
                    <a:cubicBezTo>
                      <a:pt x="80" y="644"/>
                      <a:pt x="83" y="640"/>
                      <a:pt x="83" y="637"/>
                    </a:cubicBezTo>
                    <a:cubicBezTo>
                      <a:pt x="83" y="633"/>
                      <a:pt x="80" y="630"/>
                      <a:pt x="75" y="63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21" name="Rectangle 20"/>
              <p:cNvSpPr/>
              <p:nvPr/>
            </p:nvSpPr>
            <p:spPr bwMode="auto">
              <a:xfrm>
                <a:off x="9997365" y="4055344"/>
                <a:ext cx="612648" cy="10377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54" name="Picture 53"/>
            <p:cNvPicPr>
              <a:picLocks noChangeAspect="1"/>
            </p:cNvPicPr>
            <p:nvPr/>
          </p:nvPicPr>
          <p:blipFill>
            <a:blip r:embed="rId4">
              <a:clrChange>
                <a:clrFrom>
                  <a:srgbClr val="FEFEFE"/>
                </a:clrFrom>
                <a:clrTo>
                  <a:srgbClr val="FEFEFE">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457771" y="3125424"/>
              <a:ext cx="346496" cy="132968"/>
            </a:xfrm>
            <a:prstGeom prst="rect">
              <a:avLst/>
            </a:prstGeom>
          </p:spPr>
        </p:pic>
        <p:pic>
          <p:nvPicPr>
            <p:cNvPr id="71" name="Picture 70"/>
            <p:cNvPicPr>
              <a:picLocks noChangeAspect="1"/>
            </p:cNvPicPr>
            <p:nvPr/>
          </p:nvPicPr>
          <p:blipFill>
            <a:blip r:embed="rId5"/>
            <a:stretch>
              <a:fillRect/>
            </a:stretch>
          </p:blipFill>
          <p:spPr>
            <a:xfrm>
              <a:off x="3648440" y="3341712"/>
              <a:ext cx="859558" cy="1074447"/>
            </a:xfrm>
            <a:prstGeom prst="rect">
              <a:avLst/>
            </a:prstGeom>
          </p:spPr>
        </p:pic>
        <p:pic>
          <p:nvPicPr>
            <p:cNvPr id="73" name="Picture 72"/>
            <p:cNvPicPr>
              <a:picLocks noChangeAspect="1"/>
            </p:cNvPicPr>
            <p:nvPr/>
          </p:nvPicPr>
          <p:blipFill>
            <a:blip r:embed="rId5"/>
            <a:stretch>
              <a:fillRect/>
            </a:stretch>
          </p:blipFill>
          <p:spPr>
            <a:xfrm>
              <a:off x="2573014" y="3347197"/>
              <a:ext cx="859558" cy="1074447"/>
            </a:xfrm>
            <a:prstGeom prst="rect">
              <a:avLst/>
            </a:prstGeom>
          </p:spPr>
        </p:pic>
        <p:cxnSp>
          <p:nvCxnSpPr>
            <p:cNvPr id="31" name="Straight Arrow Connector 30"/>
            <p:cNvCxnSpPr/>
            <p:nvPr/>
          </p:nvCxnSpPr>
          <p:spPr>
            <a:xfrm>
              <a:off x="4303842" y="2681124"/>
              <a:ext cx="448056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5503166" y="2347905"/>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1</a:t>
              </a:r>
            </a:p>
          </p:txBody>
        </p:sp>
        <p:sp>
          <p:nvSpPr>
            <p:cNvPr id="43" name="TextBox 42"/>
            <p:cNvSpPr txBox="1"/>
            <p:nvPr/>
          </p:nvSpPr>
          <p:spPr>
            <a:xfrm>
              <a:off x="2615983" y="3591847"/>
              <a:ext cx="776175" cy="523220"/>
            </a:xfrm>
            <a:prstGeom prst="rect">
              <a:avLst/>
            </a:prstGeom>
            <a:noFill/>
          </p:spPr>
          <p:txBody>
            <a:bodyPr wrap="none" rtlCol="0">
              <a:spAutoFit/>
            </a:bodyPr>
            <a:lstStyle/>
            <a:p>
              <a:pPr algn="ctr"/>
              <a:r>
                <a:rPr lang="en-US" sz="2800" dirty="0" smtClean="0">
                  <a:solidFill>
                    <a:srgbClr val="9B4F96"/>
                  </a:solidFill>
                  <a:latin typeface="Consolas" panose="020B0609020204030204" pitchFamily="49" charset="0"/>
                  <a:cs typeface="Consolas" panose="020B0609020204030204" pitchFamily="49" charset="0"/>
                </a:rPr>
                <a:t>&lt;/&gt;</a:t>
              </a:r>
              <a:endParaRPr lang="en-US" sz="2800" dirty="0">
                <a:solidFill>
                  <a:srgbClr val="9B4F96"/>
                </a:solidFill>
                <a:latin typeface="Consolas" panose="020B0609020204030204" pitchFamily="49" charset="0"/>
                <a:cs typeface="Consolas" panose="020B0609020204030204" pitchFamily="49" charset="0"/>
              </a:endParaRPr>
            </a:p>
          </p:txBody>
        </p:sp>
        <p:sp>
          <p:nvSpPr>
            <p:cNvPr id="44" name="TextBox 43"/>
            <p:cNvSpPr txBox="1"/>
            <p:nvPr/>
          </p:nvSpPr>
          <p:spPr>
            <a:xfrm>
              <a:off x="3692729" y="3591847"/>
              <a:ext cx="776175" cy="523220"/>
            </a:xfrm>
            <a:prstGeom prst="rect">
              <a:avLst/>
            </a:prstGeom>
            <a:noFill/>
          </p:spPr>
          <p:txBody>
            <a:bodyPr wrap="none" rtlCol="0">
              <a:spAutoFit/>
            </a:bodyPr>
            <a:lstStyle/>
            <a:p>
              <a:pPr algn="ctr"/>
              <a:r>
                <a:rPr lang="en-US" sz="2800" dirty="0" smtClean="0">
                  <a:solidFill>
                    <a:srgbClr val="9B4F96"/>
                  </a:solidFill>
                  <a:latin typeface="Consolas" panose="020B0609020204030204" pitchFamily="49" charset="0"/>
                  <a:cs typeface="Consolas" panose="020B0609020204030204" pitchFamily="49" charset="0"/>
                </a:rPr>
                <a:t>&lt;/&gt;</a:t>
              </a:r>
              <a:endParaRPr lang="en-US" sz="2800" dirty="0">
                <a:solidFill>
                  <a:srgbClr val="9B4F96"/>
                </a:solidFill>
                <a:latin typeface="Consolas" panose="020B0609020204030204" pitchFamily="49" charset="0"/>
                <a:cs typeface="Consolas" panose="020B0609020204030204" pitchFamily="49" charset="0"/>
              </a:endParaRPr>
            </a:p>
          </p:txBody>
        </p:sp>
        <p:sp>
          <p:nvSpPr>
            <p:cNvPr id="46" name="Oval 45"/>
            <p:cNvSpPr/>
            <p:nvPr/>
          </p:nvSpPr>
          <p:spPr>
            <a:xfrm>
              <a:off x="3441200" y="3036246"/>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2</a:t>
              </a:r>
            </a:p>
          </p:txBody>
        </p:sp>
        <p:sp>
          <p:nvSpPr>
            <p:cNvPr id="47" name="Oval 46"/>
            <p:cNvSpPr/>
            <p:nvPr/>
          </p:nvSpPr>
          <p:spPr>
            <a:xfrm>
              <a:off x="9033844" y="3036246"/>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3</a:t>
              </a:r>
            </a:p>
          </p:txBody>
        </p:sp>
        <p:sp>
          <p:nvSpPr>
            <p:cNvPr id="48" name="Freeform 205"/>
            <p:cNvSpPr>
              <a:spLocks noChangeAspect="1" noEditPoints="1"/>
            </p:cNvSpPr>
            <p:nvPr/>
          </p:nvSpPr>
          <p:spPr bwMode="auto">
            <a:xfrm>
              <a:off x="8919223" y="3456562"/>
              <a:ext cx="532754" cy="527632"/>
            </a:xfrm>
            <a:custGeom>
              <a:avLst/>
              <a:gdLst>
                <a:gd name="T0" fmla="*/ 151 w 308"/>
                <a:gd name="T1" fmla="*/ 210 h 305"/>
                <a:gd name="T2" fmla="*/ 136 w 308"/>
                <a:gd name="T3" fmla="*/ 248 h 305"/>
                <a:gd name="T4" fmla="*/ 120 w 308"/>
                <a:gd name="T5" fmla="*/ 286 h 305"/>
                <a:gd name="T6" fmla="*/ 49 w 308"/>
                <a:gd name="T7" fmla="*/ 296 h 305"/>
                <a:gd name="T8" fmla="*/ 49 w 308"/>
                <a:gd name="T9" fmla="*/ 289 h 305"/>
                <a:gd name="T10" fmla="*/ 89 w 308"/>
                <a:gd name="T11" fmla="*/ 265 h 305"/>
                <a:gd name="T12" fmla="*/ 80 w 308"/>
                <a:gd name="T13" fmla="*/ 231 h 305"/>
                <a:gd name="T14" fmla="*/ 65 w 308"/>
                <a:gd name="T15" fmla="*/ 226 h 305"/>
                <a:gd name="T16" fmla="*/ 21 w 308"/>
                <a:gd name="T17" fmla="*/ 249 h 305"/>
                <a:gd name="T18" fmla="*/ 39 w 308"/>
                <a:gd name="T19" fmla="*/ 202 h 305"/>
                <a:gd name="T20" fmla="*/ 75 w 308"/>
                <a:gd name="T21" fmla="*/ 186 h 305"/>
                <a:gd name="T22" fmla="*/ 77 w 308"/>
                <a:gd name="T23" fmla="*/ 186 h 305"/>
                <a:gd name="T24" fmla="*/ 106 w 308"/>
                <a:gd name="T25" fmla="*/ 178 h 305"/>
                <a:gd name="T26" fmla="*/ 201 w 308"/>
                <a:gd name="T27" fmla="*/ 161 h 305"/>
                <a:gd name="T28" fmla="*/ 135 w 308"/>
                <a:gd name="T29" fmla="*/ 95 h 305"/>
                <a:gd name="T30" fmla="*/ 129 w 308"/>
                <a:gd name="T31" fmla="*/ 95 h 305"/>
                <a:gd name="T32" fmla="*/ 95 w 308"/>
                <a:gd name="T33" fmla="*/ 135 h 305"/>
                <a:gd name="T34" fmla="*/ 161 w 308"/>
                <a:gd name="T35" fmla="*/ 200 h 305"/>
                <a:gd name="T36" fmla="*/ 268 w 308"/>
                <a:gd name="T37" fmla="*/ 302 h 305"/>
                <a:gd name="T38" fmla="*/ 303 w 308"/>
                <a:gd name="T39" fmla="*/ 265 h 305"/>
                <a:gd name="T40" fmla="*/ 201 w 308"/>
                <a:gd name="T41" fmla="*/ 161 h 305"/>
                <a:gd name="T42" fmla="*/ 301 w 308"/>
                <a:gd name="T43" fmla="*/ 70 h 305"/>
                <a:gd name="T44" fmla="*/ 261 w 308"/>
                <a:gd name="T45" fmla="*/ 93 h 305"/>
                <a:gd name="T46" fmla="*/ 240 w 308"/>
                <a:gd name="T47" fmla="*/ 79 h 305"/>
                <a:gd name="T48" fmla="*/ 239 w 308"/>
                <a:gd name="T49" fmla="*/ 53 h 305"/>
                <a:gd name="T50" fmla="*/ 280 w 308"/>
                <a:gd name="T51" fmla="*/ 26 h 305"/>
                <a:gd name="T52" fmla="*/ 217 w 308"/>
                <a:gd name="T53" fmla="*/ 25 h 305"/>
                <a:gd name="T54" fmla="*/ 191 w 308"/>
                <a:gd name="T55" fmla="*/ 71 h 305"/>
                <a:gd name="T56" fmla="*/ 182 w 308"/>
                <a:gd name="T57" fmla="*/ 102 h 305"/>
                <a:gd name="T58" fmla="*/ 210 w 308"/>
                <a:gd name="T59" fmla="*/ 151 h 305"/>
                <a:gd name="T60" fmla="*/ 249 w 308"/>
                <a:gd name="T61" fmla="*/ 133 h 305"/>
                <a:gd name="T62" fmla="*/ 252 w 308"/>
                <a:gd name="T63" fmla="*/ 133 h 305"/>
                <a:gd name="T64" fmla="*/ 276 w 308"/>
                <a:gd name="T65" fmla="*/ 126 h 305"/>
                <a:gd name="T66" fmla="*/ 308 w 308"/>
                <a:gd name="T67" fmla="*/ 75 h 305"/>
                <a:gd name="T68" fmla="*/ 52 w 308"/>
                <a:gd name="T69" fmla="*/ 146 h 305"/>
                <a:gd name="T70" fmla="*/ 143 w 308"/>
                <a:gd name="T71" fmla="*/ 58 h 305"/>
                <a:gd name="T72" fmla="*/ 143 w 308"/>
                <a:gd name="T73" fmla="*/ 45 h 305"/>
                <a:gd name="T74" fmla="*/ 94 w 308"/>
                <a:gd name="T75" fmla="*/ 0 h 305"/>
                <a:gd name="T76" fmla="*/ 2 w 308"/>
                <a:gd name="T77" fmla="*/ 87 h 305"/>
                <a:gd name="T78" fmla="*/ 2 w 308"/>
                <a:gd name="T79" fmla="*/ 100 h 305"/>
                <a:gd name="T80" fmla="*/ 52 w 308"/>
                <a:gd name="T81"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 h="305">
                  <a:moveTo>
                    <a:pt x="113" y="172"/>
                  </a:moveTo>
                  <a:cubicBezTo>
                    <a:pt x="151" y="210"/>
                    <a:pt x="151" y="210"/>
                    <a:pt x="151" y="210"/>
                  </a:cubicBezTo>
                  <a:cubicBezTo>
                    <a:pt x="144" y="217"/>
                    <a:pt x="144" y="217"/>
                    <a:pt x="144" y="217"/>
                  </a:cubicBezTo>
                  <a:cubicBezTo>
                    <a:pt x="137" y="224"/>
                    <a:pt x="136" y="236"/>
                    <a:pt x="136" y="248"/>
                  </a:cubicBezTo>
                  <a:cubicBezTo>
                    <a:pt x="136" y="248"/>
                    <a:pt x="136" y="248"/>
                    <a:pt x="136" y="248"/>
                  </a:cubicBezTo>
                  <a:cubicBezTo>
                    <a:pt x="136" y="262"/>
                    <a:pt x="130" y="276"/>
                    <a:pt x="120" y="286"/>
                  </a:cubicBezTo>
                  <a:cubicBezTo>
                    <a:pt x="117" y="289"/>
                    <a:pt x="114" y="292"/>
                    <a:pt x="109" y="295"/>
                  </a:cubicBezTo>
                  <a:cubicBezTo>
                    <a:pt x="92" y="305"/>
                    <a:pt x="68" y="305"/>
                    <a:pt x="49" y="296"/>
                  </a:cubicBezTo>
                  <a:cubicBezTo>
                    <a:pt x="48" y="296"/>
                    <a:pt x="47" y="294"/>
                    <a:pt x="47" y="293"/>
                  </a:cubicBezTo>
                  <a:cubicBezTo>
                    <a:pt x="46" y="291"/>
                    <a:pt x="47" y="289"/>
                    <a:pt x="49" y="289"/>
                  </a:cubicBezTo>
                  <a:cubicBezTo>
                    <a:pt x="88" y="266"/>
                    <a:pt x="88" y="266"/>
                    <a:pt x="88" y="266"/>
                  </a:cubicBezTo>
                  <a:cubicBezTo>
                    <a:pt x="88" y="266"/>
                    <a:pt x="89" y="266"/>
                    <a:pt x="89" y="265"/>
                  </a:cubicBezTo>
                  <a:cubicBezTo>
                    <a:pt x="92" y="262"/>
                    <a:pt x="96" y="257"/>
                    <a:pt x="87" y="240"/>
                  </a:cubicBezTo>
                  <a:cubicBezTo>
                    <a:pt x="85" y="236"/>
                    <a:pt x="82" y="233"/>
                    <a:pt x="80" y="231"/>
                  </a:cubicBezTo>
                  <a:cubicBezTo>
                    <a:pt x="73" y="224"/>
                    <a:pt x="68" y="225"/>
                    <a:pt x="66" y="226"/>
                  </a:cubicBezTo>
                  <a:cubicBezTo>
                    <a:pt x="65" y="226"/>
                    <a:pt x="65" y="226"/>
                    <a:pt x="65" y="226"/>
                  </a:cubicBezTo>
                  <a:cubicBezTo>
                    <a:pt x="26" y="249"/>
                    <a:pt x="26" y="249"/>
                    <a:pt x="26" y="249"/>
                  </a:cubicBezTo>
                  <a:cubicBezTo>
                    <a:pt x="24" y="249"/>
                    <a:pt x="22" y="249"/>
                    <a:pt x="21" y="249"/>
                  </a:cubicBezTo>
                  <a:cubicBezTo>
                    <a:pt x="20" y="248"/>
                    <a:pt x="19" y="246"/>
                    <a:pt x="19" y="244"/>
                  </a:cubicBezTo>
                  <a:cubicBezTo>
                    <a:pt x="20" y="229"/>
                    <a:pt x="28" y="214"/>
                    <a:pt x="39" y="202"/>
                  </a:cubicBezTo>
                  <a:cubicBezTo>
                    <a:pt x="42" y="199"/>
                    <a:pt x="47" y="196"/>
                    <a:pt x="51" y="193"/>
                  </a:cubicBezTo>
                  <a:cubicBezTo>
                    <a:pt x="58" y="189"/>
                    <a:pt x="66" y="187"/>
                    <a:pt x="75" y="186"/>
                  </a:cubicBezTo>
                  <a:cubicBezTo>
                    <a:pt x="74" y="186"/>
                    <a:pt x="74" y="186"/>
                    <a:pt x="74" y="186"/>
                  </a:cubicBezTo>
                  <a:cubicBezTo>
                    <a:pt x="75" y="186"/>
                    <a:pt x="76" y="186"/>
                    <a:pt x="77" y="186"/>
                  </a:cubicBezTo>
                  <a:cubicBezTo>
                    <a:pt x="77" y="186"/>
                    <a:pt x="77" y="186"/>
                    <a:pt x="78" y="186"/>
                  </a:cubicBezTo>
                  <a:cubicBezTo>
                    <a:pt x="89" y="186"/>
                    <a:pt x="100" y="185"/>
                    <a:pt x="106" y="178"/>
                  </a:cubicBezTo>
                  <a:lnTo>
                    <a:pt x="113" y="172"/>
                  </a:lnTo>
                  <a:close/>
                  <a:moveTo>
                    <a:pt x="201" y="161"/>
                  </a:moveTo>
                  <a:cubicBezTo>
                    <a:pt x="162" y="122"/>
                    <a:pt x="162" y="122"/>
                    <a:pt x="162" y="122"/>
                  </a:cubicBezTo>
                  <a:cubicBezTo>
                    <a:pt x="135" y="95"/>
                    <a:pt x="135" y="95"/>
                    <a:pt x="135" y="95"/>
                  </a:cubicBezTo>
                  <a:cubicBezTo>
                    <a:pt x="134" y="94"/>
                    <a:pt x="133" y="94"/>
                    <a:pt x="132" y="94"/>
                  </a:cubicBezTo>
                  <a:cubicBezTo>
                    <a:pt x="131" y="94"/>
                    <a:pt x="130" y="94"/>
                    <a:pt x="129" y="95"/>
                  </a:cubicBezTo>
                  <a:cubicBezTo>
                    <a:pt x="95" y="129"/>
                    <a:pt x="95" y="129"/>
                    <a:pt x="95" y="129"/>
                  </a:cubicBezTo>
                  <a:cubicBezTo>
                    <a:pt x="94" y="130"/>
                    <a:pt x="94" y="133"/>
                    <a:pt x="95" y="135"/>
                  </a:cubicBezTo>
                  <a:cubicBezTo>
                    <a:pt x="123" y="162"/>
                    <a:pt x="123" y="162"/>
                    <a:pt x="123" y="162"/>
                  </a:cubicBezTo>
                  <a:cubicBezTo>
                    <a:pt x="161" y="200"/>
                    <a:pt x="161" y="200"/>
                    <a:pt x="161" y="200"/>
                  </a:cubicBezTo>
                  <a:cubicBezTo>
                    <a:pt x="262" y="302"/>
                    <a:pt x="262" y="302"/>
                    <a:pt x="262" y="302"/>
                  </a:cubicBezTo>
                  <a:cubicBezTo>
                    <a:pt x="264" y="303"/>
                    <a:pt x="266" y="303"/>
                    <a:pt x="268" y="302"/>
                  </a:cubicBezTo>
                  <a:cubicBezTo>
                    <a:pt x="302" y="268"/>
                    <a:pt x="302" y="268"/>
                    <a:pt x="302" y="268"/>
                  </a:cubicBezTo>
                  <a:cubicBezTo>
                    <a:pt x="303" y="267"/>
                    <a:pt x="303" y="266"/>
                    <a:pt x="303" y="265"/>
                  </a:cubicBezTo>
                  <a:cubicBezTo>
                    <a:pt x="303" y="264"/>
                    <a:pt x="303" y="263"/>
                    <a:pt x="302" y="262"/>
                  </a:cubicBezTo>
                  <a:lnTo>
                    <a:pt x="201" y="161"/>
                  </a:lnTo>
                  <a:close/>
                  <a:moveTo>
                    <a:pt x="306" y="70"/>
                  </a:moveTo>
                  <a:cubicBezTo>
                    <a:pt x="304" y="70"/>
                    <a:pt x="303" y="70"/>
                    <a:pt x="301" y="70"/>
                  </a:cubicBezTo>
                  <a:cubicBezTo>
                    <a:pt x="262" y="93"/>
                    <a:pt x="262" y="93"/>
                    <a:pt x="262" y="93"/>
                  </a:cubicBezTo>
                  <a:cubicBezTo>
                    <a:pt x="262" y="93"/>
                    <a:pt x="262" y="93"/>
                    <a:pt x="261" y="93"/>
                  </a:cubicBezTo>
                  <a:cubicBezTo>
                    <a:pt x="259" y="94"/>
                    <a:pt x="254" y="95"/>
                    <a:pt x="247" y="88"/>
                  </a:cubicBezTo>
                  <a:cubicBezTo>
                    <a:pt x="244" y="86"/>
                    <a:pt x="242" y="83"/>
                    <a:pt x="240" y="79"/>
                  </a:cubicBezTo>
                  <a:cubicBezTo>
                    <a:pt x="230" y="62"/>
                    <a:pt x="235" y="57"/>
                    <a:pt x="237" y="54"/>
                  </a:cubicBezTo>
                  <a:cubicBezTo>
                    <a:pt x="238" y="53"/>
                    <a:pt x="239" y="53"/>
                    <a:pt x="239" y="53"/>
                  </a:cubicBezTo>
                  <a:cubicBezTo>
                    <a:pt x="278" y="30"/>
                    <a:pt x="278" y="30"/>
                    <a:pt x="278" y="30"/>
                  </a:cubicBezTo>
                  <a:cubicBezTo>
                    <a:pt x="280" y="30"/>
                    <a:pt x="280" y="28"/>
                    <a:pt x="280" y="26"/>
                  </a:cubicBezTo>
                  <a:cubicBezTo>
                    <a:pt x="280" y="25"/>
                    <a:pt x="279" y="23"/>
                    <a:pt x="278" y="23"/>
                  </a:cubicBezTo>
                  <a:cubicBezTo>
                    <a:pt x="259" y="14"/>
                    <a:pt x="235" y="14"/>
                    <a:pt x="217" y="25"/>
                  </a:cubicBezTo>
                  <a:cubicBezTo>
                    <a:pt x="213" y="27"/>
                    <a:pt x="210" y="30"/>
                    <a:pt x="206" y="33"/>
                  </a:cubicBezTo>
                  <a:cubicBezTo>
                    <a:pt x="196" y="43"/>
                    <a:pt x="191" y="57"/>
                    <a:pt x="191" y="71"/>
                  </a:cubicBezTo>
                  <a:cubicBezTo>
                    <a:pt x="190" y="71"/>
                    <a:pt x="190" y="71"/>
                    <a:pt x="190" y="71"/>
                  </a:cubicBezTo>
                  <a:cubicBezTo>
                    <a:pt x="191" y="83"/>
                    <a:pt x="190" y="95"/>
                    <a:pt x="182" y="102"/>
                  </a:cubicBezTo>
                  <a:cubicBezTo>
                    <a:pt x="172" y="113"/>
                    <a:pt x="172" y="113"/>
                    <a:pt x="172" y="113"/>
                  </a:cubicBezTo>
                  <a:cubicBezTo>
                    <a:pt x="210" y="151"/>
                    <a:pt x="210" y="151"/>
                    <a:pt x="210" y="151"/>
                  </a:cubicBezTo>
                  <a:cubicBezTo>
                    <a:pt x="221" y="141"/>
                    <a:pt x="221" y="141"/>
                    <a:pt x="221" y="141"/>
                  </a:cubicBezTo>
                  <a:cubicBezTo>
                    <a:pt x="227" y="134"/>
                    <a:pt x="238" y="133"/>
                    <a:pt x="249" y="133"/>
                  </a:cubicBezTo>
                  <a:cubicBezTo>
                    <a:pt x="249" y="133"/>
                    <a:pt x="250" y="133"/>
                    <a:pt x="250" y="133"/>
                  </a:cubicBezTo>
                  <a:cubicBezTo>
                    <a:pt x="251" y="133"/>
                    <a:pt x="252" y="133"/>
                    <a:pt x="252" y="133"/>
                  </a:cubicBezTo>
                  <a:cubicBezTo>
                    <a:pt x="252" y="133"/>
                    <a:pt x="252" y="133"/>
                    <a:pt x="252" y="133"/>
                  </a:cubicBezTo>
                  <a:cubicBezTo>
                    <a:pt x="260" y="132"/>
                    <a:pt x="268" y="130"/>
                    <a:pt x="276" y="126"/>
                  </a:cubicBezTo>
                  <a:cubicBezTo>
                    <a:pt x="280" y="123"/>
                    <a:pt x="284" y="120"/>
                    <a:pt x="288" y="117"/>
                  </a:cubicBezTo>
                  <a:cubicBezTo>
                    <a:pt x="299" y="106"/>
                    <a:pt x="306" y="90"/>
                    <a:pt x="308" y="75"/>
                  </a:cubicBezTo>
                  <a:cubicBezTo>
                    <a:pt x="308" y="73"/>
                    <a:pt x="307" y="71"/>
                    <a:pt x="306" y="70"/>
                  </a:cubicBezTo>
                  <a:close/>
                  <a:moveTo>
                    <a:pt x="52" y="146"/>
                  </a:moveTo>
                  <a:cubicBezTo>
                    <a:pt x="54" y="146"/>
                    <a:pt x="57" y="145"/>
                    <a:pt x="58" y="143"/>
                  </a:cubicBezTo>
                  <a:cubicBezTo>
                    <a:pt x="143" y="58"/>
                    <a:pt x="143" y="58"/>
                    <a:pt x="143" y="58"/>
                  </a:cubicBezTo>
                  <a:cubicBezTo>
                    <a:pt x="145" y="57"/>
                    <a:pt x="146" y="54"/>
                    <a:pt x="146" y="52"/>
                  </a:cubicBezTo>
                  <a:cubicBezTo>
                    <a:pt x="146" y="49"/>
                    <a:pt x="145" y="47"/>
                    <a:pt x="143" y="45"/>
                  </a:cubicBezTo>
                  <a:cubicBezTo>
                    <a:pt x="100" y="2"/>
                    <a:pt x="100" y="2"/>
                    <a:pt x="100" y="2"/>
                  </a:cubicBezTo>
                  <a:cubicBezTo>
                    <a:pt x="98" y="1"/>
                    <a:pt x="96" y="0"/>
                    <a:pt x="94" y="0"/>
                  </a:cubicBezTo>
                  <a:cubicBezTo>
                    <a:pt x="91" y="0"/>
                    <a:pt x="89" y="1"/>
                    <a:pt x="87" y="2"/>
                  </a:cubicBezTo>
                  <a:cubicBezTo>
                    <a:pt x="2" y="87"/>
                    <a:pt x="2" y="87"/>
                    <a:pt x="2" y="87"/>
                  </a:cubicBezTo>
                  <a:cubicBezTo>
                    <a:pt x="1" y="89"/>
                    <a:pt x="0" y="91"/>
                    <a:pt x="0" y="93"/>
                  </a:cubicBezTo>
                  <a:cubicBezTo>
                    <a:pt x="0" y="96"/>
                    <a:pt x="1" y="98"/>
                    <a:pt x="2" y="100"/>
                  </a:cubicBezTo>
                  <a:cubicBezTo>
                    <a:pt x="46" y="143"/>
                    <a:pt x="46" y="143"/>
                    <a:pt x="46" y="143"/>
                  </a:cubicBezTo>
                  <a:cubicBezTo>
                    <a:pt x="47" y="145"/>
                    <a:pt x="50" y="146"/>
                    <a:pt x="52" y="14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50" name="Freeform 205"/>
            <p:cNvSpPr>
              <a:spLocks noChangeAspect="1" noEditPoints="1"/>
            </p:cNvSpPr>
            <p:nvPr/>
          </p:nvSpPr>
          <p:spPr bwMode="auto">
            <a:xfrm>
              <a:off x="10090724" y="3866757"/>
              <a:ext cx="257706" cy="255229"/>
            </a:xfrm>
            <a:custGeom>
              <a:avLst/>
              <a:gdLst>
                <a:gd name="T0" fmla="*/ 151 w 308"/>
                <a:gd name="T1" fmla="*/ 210 h 305"/>
                <a:gd name="T2" fmla="*/ 136 w 308"/>
                <a:gd name="T3" fmla="*/ 248 h 305"/>
                <a:gd name="T4" fmla="*/ 120 w 308"/>
                <a:gd name="T5" fmla="*/ 286 h 305"/>
                <a:gd name="T6" fmla="*/ 49 w 308"/>
                <a:gd name="T7" fmla="*/ 296 h 305"/>
                <a:gd name="T8" fmla="*/ 49 w 308"/>
                <a:gd name="T9" fmla="*/ 289 h 305"/>
                <a:gd name="T10" fmla="*/ 89 w 308"/>
                <a:gd name="T11" fmla="*/ 265 h 305"/>
                <a:gd name="T12" fmla="*/ 80 w 308"/>
                <a:gd name="T13" fmla="*/ 231 h 305"/>
                <a:gd name="T14" fmla="*/ 65 w 308"/>
                <a:gd name="T15" fmla="*/ 226 h 305"/>
                <a:gd name="T16" fmla="*/ 21 w 308"/>
                <a:gd name="T17" fmla="*/ 249 h 305"/>
                <a:gd name="T18" fmla="*/ 39 w 308"/>
                <a:gd name="T19" fmla="*/ 202 h 305"/>
                <a:gd name="T20" fmla="*/ 75 w 308"/>
                <a:gd name="T21" fmla="*/ 186 h 305"/>
                <a:gd name="T22" fmla="*/ 77 w 308"/>
                <a:gd name="T23" fmla="*/ 186 h 305"/>
                <a:gd name="T24" fmla="*/ 106 w 308"/>
                <a:gd name="T25" fmla="*/ 178 h 305"/>
                <a:gd name="T26" fmla="*/ 201 w 308"/>
                <a:gd name="T27" fmla="*/ 161 h 305"/>
                <a:gd name="T28" fmla="*/ 135 w 308"/>
                <a:gd name="T29" fmla="*/ 95 h 305"/>
                <a:gd name="T30" fmla="*/ 129 w 308"/>
                <a:gd name="T31" fmla="*/ 95 h 305"/>
                <a:gd name="T32" fmla="*/ 95 w 308"/>
                <a:gd name="T33" fmla="*/ 135 h 305"/>
                <a:gd name="T34" fmla="*/ 161 w 308"/>
                <a:gd name="T35" fmla="*/ 200 h 305"/>
                <a:gd name="T36" fmla="*/ 268 w 308"/>
                <a:gd name="T37" fmla="*/ 302 h 305"/>
                <a:gd name="T38" fmla="*/ 303 w 308"/>
                <a:gd name="T39" fmla="*/ 265 h 305"/>
                <a:gd name="T40" fmla="*/ 201 w 308"/>
                <a:gd name="T41" fmla="*/ 161 h 305"/>
                <a:gd name="T42" fmla="*/ 301 w 308"/>
                <a:gd name="T43" fmla="*/ 70 h 305"/>
                <a:gd name="T44" fmla="*/ 261 w 308"/>
                <a:gd name="T45" fmla="*/ 93 h 305"/>
                <a:gd name="T46" fmla="*/ 240 w 308"/>
                <a:gd name="T47" fmla="*/ 79 h 305"/>
                <a:gd name="T48" fmla="*/ 239 w 308"/>
                <a:gd name="T49" fmla="*/ 53 h 305"/>
                <a:gd name="T50" fmla="*/ 280 w 308"/>
                <a:gd name="T51" fmla="*/ 26 h 305"/>
                <a:gd name="T52" fmla="*/ 217 w 308"/>
                <a:gd name="T53" fmla="*/ 25 h 305"/>
                <a:gd name="T54" fmla="*/ 191 w 308"/>
                <a:gd name="T55" fmla="*/ 71 h 305"/>
                <a:gd name="T56" fmla="*/ 182 w 308"/>
                <a:gd name="T57" fmla="*/ 102 h 305"/>
                <a:gd name="T58" fmla="*/ 210 w 308"/>
                <a:gd name="T59" fmla="*/ 151 h 305"/>
                <a:gd name="T60" fmla="*/ 249 w 308"/>
                <a:gd name="T61" fmla="*/ 133 h 305"/>
                <a:gd name="T62" fmla="*/ 252 w 308"/>
                <a:gd name="T63" fmla="*/ 133 h 305"/>
                <a:gd name="T64" fmla="*/ 276 w 308"/>
                <a:gd name="T65" fmla="*/ 126 h 305"/>
                <a:gd name="T66" fmla="*/ 308 w 308"/>
                <a:gd name="T67" fmla="*/ 75 h 305"/>
                <a:gd name="T68" fmla="*/ 52 w 308"/>
                <a:gd name="T69" fmla="*/ 146 h 305"/>
                <a:gd name="T70" fmla="*/ 143 w 308"/>
                <a:gd name="T71" fmla="*/ 58 h 305"/>
                <a:gd name="T72" fmla="*/ 143 w 308"/>
                <a:gd name="T73" fmla="*/ 45 h 305"/>
                <a:gd name="T74" fmla="*/ 94 w 308"/>
                <a:gd name="T75" fmla="*/ 0 h 305"/>
                <a:gd name="T76" fmla="*/ 2 w 308"/>
                <a:gd name="T77" fmla="*/ 87 h 305"/>
                <a:gd name="T78" fmla="*/ 2 w 308"/>
                <a:gd name="T79" fmla="*/ 100 h 305"/>
                <a:gd name="T80" fmla="*/ 52 w 308"/>
                <a:gd name="T81"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 h="305">
                  <a:moveTo>
                    <a:pt x="113" y="172"/>
                  </a:moveTo>
                  <a:cubicBezTo>
                    <a:pt x="151" y="210"/>
                    <a:pt x="151" y="210"/>
                    <a:pt x="151" y="210"/>
                  </a:cubicBezTo>
                  <a:cubicBezTo>
                    <a:pt x="144" y="217"/>
                    <a:pt x="144" y="217"/>
                    <a:pt x="144" y="217"/>
                  </a:cubicBezTo>
                  <a:cubicBezTo>
                    <a:pt x="137" y="224"/>
                    <a:pt x="136" y="236"/>
                    <a:pt x="136" y="248"/>
                  </a:cubicBezTo>
                  <a:cubicBezTo>
                    <a:pt x="136" y="248"/>
                    <a:pt x="136" y="248"/>
                    <a:pt x="136" y="248"/>
                  </a:cubicBezTo>
                  <a:cubicBezTo>
                    <a:pt x="136" y="262"/>
                    <a:pt x="130" y="276"/>
                    <a:pt x="120" y="286"/>
                  </a:cubicBezTo>
                  <a:cubicBezTo>
                    <a:pt x="117" y="289"/>
                    <a:pt x="114" y="292"/>
                    <a:pt x="109" y="295"/>
                  </a:cubicBezTo>
                  <a:cubicBezTo>
                    <a:pt x="92" y="305"/>
                    <a:pt x="68" y="305"/>
                    <a:pt x="49" y="296"/>
                  </a:cubicBezTo>
                  <a:cubicBezTo>
                    <a:pt x="48" y="296"/>
                    <a:pt x="47" y="294"/>
                    <a:pt x="47" y="293"/>
                  </a:cubicBezTo>
                  <a:cubicBezTo>
                    <a:pt x="46" y="291"/>
                    <a:pt x="47" y="289"/>
                    <a:pt x="49" y="289"/>
                  </a:cubicBezTo>
                  <a:cubicBezTo>
                    <a:pt x="88" y="266"/>
                    <a:pt x="88" y="266"/>
                    <a:pt x="88" y="266"/>
                  </a:cubicBezTo>
                  <a:cubicBezTo>
                    <a:pt x="88" y="266"/>
                    <a:pt x="89" y="266"/>
                    <a:pt x="89" y="265"/>
                  </a:cubicBezTo>
                  <a:cubicBezTo>
                    <a:pt x="92" y="262"/>
                    <a:pt x="96" y="257"/>
                    <a:pt x="87" y="240"/>
                  </a:cubicBezTo>
                  <a:cubicBezTo>
                    <a:pt x="85" y="236"/>
                    <a:pt x="82" y="233"/>
                    <a:pt x="80" y="231"/>
                  </a:cubicBezTo>
                  <a:cubicBezTo>
                    <a:pt x="73" y="224"/>
                    <a:pt x="68" y="225"/>
                    <a:pt x="66" y="226"/>
                  </a:cubicBezTo>
                  <a:cubicBezTo>
                    <a:pt x="65" y="226"/>
                    <a:pt x="65" y="226"/>
                    <a:pt x="65" y="226"/>
                  </a:cubicBezTo>
                  <a:cubicBezTo>
                    <a:pt x="26" y="249"/>
                    <a:pt x="26" y="249"/>
                    <a:pt x="26" y="249"/>
                  </a:cubicBezTo>
                  <a:cubicBezTo>
                    <a:pt x="24" y="249"/>
                    <a:pt x="22" y="249"/>
                    <a:pt x="21" y="249"/>
                  </a:cubicBezTo>
                  <a:cubicBezTo>
                    <a:pt x="20" y="248"/>
                    <a:pt x="19" y="246"/>
                    <a:pt x="19" y="244"/>
                  </a:cubicBezTo>
                  <a:cubicBezTo>
                    <a:pt x="20" y="229"/>
                    <a:pt x="28" y="214"/>
                    <a:pt x="39" y="202"/>
                  </a:cubicBezTo>
                  <a:cubicBezTo>
                    <a:pt x="42" y="199"/>
                    <a:pt x="47" y="196"/>
                    <a:pt x="51" y="193"/>
                  </a:cubicBezTo>
                  <a:cubicBezTo>
                    <a:pt x="58" y="189"/>
                    <a:pt x="66" y="187"/>
                    <a:pt x="75" y="186"/>
                  </a:cubicBezTo>
                  <a:cubicBezTo>
                    <a:pt x="74" y="186"/>
                    <a:pt x="74" y="186"/>
                    <a:pt x="74" y="186"/>
                  </a:cubicBezTo>
                  <a:cubicBezTo>
                    <a:pt x="75" y="186"/>
                    <a:pt x="76" y="186"/>
                    <a:pt x="77" y="186"/>
                  </a:cubicBezTo>
                  <a:cubicBezTo>
                    <a:pt x="77" y="186"/>
                    <a:pt x="77" y="186"/>
                    <a:pt x="78" y="186"/>
                  </a:cubicBezTo>
                  <a:cubicBezTo>
                    <a:pt x="89" y="186"/>
                    <a:pt x="100" y="185"/>
                    <a:pt x="106" y="178"/>
                  </a:cubicBezTo>
                  <a:lnTo>
                    <a:pt x="113" y="172"/>
                  </a:lnTo>
                  <a:close/>
                  <a:moveTo>
                    <a:pt x="201" y="161"/>
                  </a:moveTo>
                  <a:cubicBezTo>
                    <a:pt x="162" y="122"/>
                    <a:pt x="162" y="122"/>
                    <a:pt x="162" y="122"/>
                  </a:cubicBezTo>
                  <a:cubicBezTo>
                    <a:pt x="135" y="95"/>
                    <a:pt x="135" y="95"/>
                    <a:pt x="135" y="95"/>
                  </a:cubicBezTo>
                  <a:cubicBezTo>
                    <a:pt x="134" y="94"/>
                    <a:pt x="133" y="94"/>
                    <a:pt x="132" y="94"/>
                  </a:cubicBezTo>
                  <a:cubicBezTo>
                    <a:pt x="131" y="94"/>
                    <a:pt x="130" y="94"/>
                    <a:pt x="129" y="95"/>
                  </a:cubicBezTo>
                  <a:cubicBezTo>
                    <a:pt x="95" y="129"/>
                    <a:pt x="95" y="129"/>
                    <a:pt x="95" y="129"/>
                  </a:cubicBezTo>
                  <a:cubicBezTo>
                    <a:pt x="94" y="130"/>
                    <a:pt x="94" y="133"/>
                    <a:pt x="95" y="135"/>
                  </a:cubicBezTo>
                  <a:cubicBezTo>
                    <a:pt x="123" y="162"/>
                    <a:pt x="123" y="162"/>
                    <a:pt x="123" y="162"/>
                  </a:cubicBezTo>
                  <a:cubicBezTo>
                    <a:pt x="161" y="200"/>
                    <a:pt x="161" y="200"/>
                    <a:pt x="161" y="200"/>
                  </a:cubicBezTo>
                  <a:cubicBezTo>
                    <a:pt x="262" y="302"/>
                    <a:pt x="262" y="302"/>
                    <a:pt x="262" y="302"/>
                  </a:cubicBezTo>
                  <a:cubicBezTo>
                    <a:pt x="264" y="303"/>
                    <a:pt x="266" y="303"/>
                    <a:pt x="268" y="302"/>
                  </a:cubicBezTo>
                  <a:cubicBezTo>
                    <a:pt x="302" y="268"/>
                    <a:pt x="302" y="268"/>
                    <a:pt x="302" y="268"/>
                  </a:cubicBezTo>
                  <a:cubicBezTo>
                    <a:pt x="303" y="267"/>
                    <a:pt x="303" y="266"/>
                    <a:pt x="303" y="265"/>
                  </a:cubicBezTo>
                  <a:cubicBezTo>
                    <a:pt x="303" y="264"/>
                    <a:pt x="303" y="263"/>
                    <a:pt x="302" y="262"/>
                  </a:cubicBezTo>
                  <a:lnTo>
                    <a:pt x="201" y="161"/>
                  </a:lnTo>
                  <a:close/>
                  <a:moveTo>
                    <a:pt x="306" y="70"/>
                  </a:moveTo>
                  <a:cubicBezTo>
                    <a:pt x="304" y="70"/>
                    <a:pt x="303" y="70"/>
                    <a:pt x="301" y="70"/>
                  </a:cubicBezTo>
                  <a:cubicBezTo>
                    <a:pt x="262" y="93"/>
                    <a:pt x="262" y="93"/>
                    <a:pt x="262" y="93"/>
                  </a:cubicBezTo>
                  <a:cubicBezTo>
                    <a:pt x="262" y="93"/>
                    <a:pt x="262" y="93"/>
                    <a:pt x="261" y="93"/>
                  </a:cubicBezTo>
                  <a:cubicBezTo>
                    <a:pt x="259" y="94"/>
                    <a:pt x="254" y="95"/>
                    <a:pt x="247" y="88"/>
                  </a:cubicBezTo>
                  <a:cubicBezTo>
                    <a:pt x="244" y="86"/>
                    <a:pt x="242" y="83"/>
                    <a:pt x="240" y="79"/>
                  </a:cubicBezTo>
                  <a:cubicBezTo>
                    <a:pt x="230" y="62"/>
                    <a:pt x="235" y="57"/>
                    <a:pt x="237" y="54"/>
                  </a:cubicBezTo>
                  <a:cubicBezTo>
                    <a:pt x="238" y="53"/>
                    <a:pt x="239" y="53"/>
                    <a:pt x="239" y="53"/>
                  </a:cubicBezTo>
                  <a:cubicBezTo>
                    <a:pt x="278" y="30"/>
                    <a:pt x="278" y="30"/>
                    <a:pt x="278" y="30"/>
                  </a:cubicBezTo>
                  <a:cubicBezTo>
                    <a:pt x="280" y="30"/>
                    <a:pt x="280" y="28"/>
                    <a:pt x="280" y="26"/>
                  </a:cubicBezTo>
                  <a:cubicBezTo>
                    <a:pt x="280" y="25"/>
                    <a:pt x="279" y="23"/>
                    <a:pt x="278" y="23"/>
                  </a:cubicBezTo>
                  <a:cubicBezTo>
                    <a:pt x="259" y="14"/>
                    <a:pt x="235" y="14"/>
                    <a:pt x="217" y="25"/>
                  </a:cubicBezTo>
                  <a:cubicBezTo>
                    <a:pt x="213" y="27"/>
                    <a:pt x="210" y="30"/>
                    <a:pt x="206" y="33"/>
                  </a:cubicBezTo>
                  <a:cubicBezTo>
                    <a:pt x="196" y="43"/>
                    <a:pt x="191" y="57"/>
                    <a:pt x="191" y="71"/>
                  </a:cubicBezTo>
                  <a:cubicBezTo>
                    <a:pt x="190" y="71"/>
                    <a:pt x="190" y="71"/>
                    <a:pt x="190" y="71"/>
                  </a:cubicBezTo>
                  <a:cubicBezTo>
                    <a:pt x="191" y="83"/>
                    <a:pt x="190" y="95"/>
                    <a:pt x="182" y="102"/>
                  </a:cubicBezTo>
                  <a:cubicBezTo>
                    <a:pt x="172" y="113"/>
                    <a:pt x="172" y="113"/>
                    <a:pt x="172" y="113"/>
                  </a:cubicBezTo>
                  <a:cubicBezTo>
                    <a:pt x="210" y="151"/>
                    <a:pt x="210" y="151"/>
                    <a:pt x="210" y="151"/>
                  </a:cubicBezTo>
                  <a:cubicBezTo>
                    <a:pt x="221" y="141"/>
                    <a:pt x="221" y="141"/>
                    <a:pt x="221" y="141"/>
                  </a:cubicBezTo>
                  <a:cubicBezTo>
                    <a:pt x="227" y="134"/>
                    <a:pt x="238" y="133"/>
                    <a:pt x="249" y="133"/>
                  </a:cubicBezTo>
                  <a:cubicBezTo>
                    <a:pt x="249" y="133"/>
                    <a:pt x="250" y="133"/>
                    <a:pt x="250" y="133"/>
                  </a:cubicBezTo>
                  <a:cubicBezTo>
                    <a:pt x="251" y="133"/>
                    <a:pt x="252" y="133"/>
                    <a:pt x="252" y="133"/>
                  </a:cubicBezTo>
                  <a:cubicBezTo>
                    <a:pt x="252" y="133"/>
                    <a:pt x="252" y="133"/>
                    <a:pt x="252" y="133"/>
                  </a:cubicBezTo>
                  <a:cubicBezTo>
                    <a:pt x="260" y="132"/>
                    <a:pt x="268" y="130"/>
                    <a:pt x="276" y="126"/>
                  </a:cubicBezTo>
                  <a:cubicBezTo>
                    <a:pt x="280" y="123"/>
                    <a:pt x="284" y="120"/>
                    <a:pt x="288" y="117"/>
                  </a:cubicBezTo>
                  <a:cubicBezTo>
                    <a:pt x="299" y="106"/>
                    <a:pt x="306" y="90"/>
                    <a:pt x="308" y="75"/>
                  </a:cubicBezTo>
                  <a:cubicBezTo>
                    <a:pt x="308" y="73"/>
                    <a:pt x="307" y="71"/>
                    <a:pt x="306" y="70"/>
                  </a:cubicBezTo>
                  <a:close/>
                  <a:moveTo>
                    <a:pt x="52" y="146"/>
                  </a:moveTo>
                  <a:cubicBezTo>
                    <a:pt x="54" y="146"/>
                    <a:pt x="57" y="145"/>
                    <a:pt x="58" y="143"/>
                  </a:cubicBezTo>
                  <a:cubicBezTo>
                    <a:pt x="143" y="58"/>
                    <a:pt x="143" y="58"/>
                    <a:pt x="143" y="58"/>
                  </a:cubicBezTo>
                  <a:cubicBezTo>
                    <a:pt x="145" y="57"/>
                    <a:pt x="146" y="54"/>
                    <a:pt x="146" y="52"/>
                  </a:cubicBezTo>
                  <a:cubicBezTo>
                    <a:pt x="146" y="49"/>
                    <a:pt x="145" y="47"/>
                    <a:pt x="143" y="45"/>
                  </a:cubicBezTo>
                  <a:cubicBezTo>
                    <a:pt x="100" y="2"/>
                    <a:pt x="100" y="2"/>
                    <a:pt x="100" y="2"/>
                  </a:cubicBezTo>
                  <a:cubicBezTo>
                    <a:pt x="98" y="1"/>
                    <a:pt x="96" y="0"/>
                    <a:pt x="94" y="0"/>
                  </a:cubicBezTo>
                  <a:cubicBezTo>
                    <a:pt x="91" y="0"/>
                    <a:pt x="89" y="1"/>
                    <a:pt x="87" y="2"/>
                  </a:cubicBezTo>
                  <a:cubicBezTo>
                    <a:pt x="2" y="87"/>
                    <a:pt x="2" y="87"/>
                    <a:pt x="2" y="87"/>
                  </a:cubicBezTo>
                  <a:cubicBezTo>
                    <a:pt x="1" y="89"/>
                    <a:pt x="0" y="91"/>
                    <a:pt x="0" y="93"/>
                  </a:cubicBezTo>
                  <a:cubicBezTo>
                    <a:pt x="0" y="96"/>
                    <a:pt x="1" y="98"/>
                    <a:pt x="2" y="100"/>
                  </a:cubicBezTo>
                  <a:cubicBezTo>
                    <a:pt x="46" y="143"/>
                    <a:pt x="46" y="143"/>
                    <a:pt x="46" y="143"/>
                  </a:cubicBezTo>
                  <a:cubicBezTo>
                    <a:pt x="47" y="145"/>
                    <a:pt x="50" y="146"/>
                    <a:pt x="52" y="14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53" name="Oval 52"/>
            <p:cNvSpPr/>
            <p:nvPr/>
          </p:nvSpPr>
          <p:spPr>
            <a:xfrm>
              <a:off x="6755379" y="2347904"/>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4</a:t>
              </a:r>
            </a:p>
          </p:txBody>
        </p:sp>
        <p:cxnSp>
          <p:nvCxnSpPr>
            <p:cNvPr id="55" name="Straight Arrow Connector 54"/>
            <p:cNvCxnSpPr/>
            <p:nvPr/>
          </p:nvCxnSpPr>
          <p:spPr>
            <a:xfrm flipH="1">
              <a:off x="4538478" y="3739297"/>
              <a:ext cx="73152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flipH="1">
              <a:off x="7251198" y="3739297"/>
              <a:ext cx="73152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401303" y="2010209"/>
              <a:ext cx="1664207" cy="866660"/>
              <a:chOff x="7230103" y="2010209"/>
              <a:chExt cx="1664207" cy="866660"/>
            </a:xfrm>
          </p:grpSpPr>
          <p:grpSp>
            <p:nvGrpSpPr>
              <p:cNvPr id="32" name="Group 31"/>
              <p:cNvGrpSpPr/>
              <p:nvPr/>
            </p:nvGrpSpPr>
            <p:grpSpPr>
              <a:xfrm>
                <a:off x="7863728" y="2544542"/>
                <a:ext cx="428068" cy="332327"/>
                <a:chOff x="7639934" y="3050724"/>
                <a:chExt cx="857328" cy="665582"/>
              </a:xfrm>
            </p:grpSpPr>
            <p:sp>
              <p:nvSpPr>
                <p:cNvPr id="33" name="Rounded Rectangle 32"/>
                <p:cNvSpPr/>
                <p:nvPr/>
              </p:nvSpPr>
              <p:spPr bwMode="auto">
                <a:xfrm>
                  <a:off x="7639934" y="3050724"/>
                  <a:ext cx="857328" cy="517248"/>
                </a:xfrm>
                <a:prstGeom prst="roundRect">
                  <a:avLst/>
                </a:prstGeom>
                <a:solidFill>
                  <a:schemeClr val="bg1"/>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Trapezoid 33"/>
                <p:cNvSpPr/>
                <p:nvPr/>
              </p:nvSpPr>
              <p:spPr bwMode="auto">
                <a:xfrm>
                  <a:off x="7870772" y="3539043"/>
                  <a:ext cx="395652" cy="177263"/>
                </a:xfrm>
                <a:prstGeom prst="trapezoid">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38" name="TextBox 37"/>
              <p:cNvSpPr txBox="1"/>
              <p:nvPr/>
            </p:nvSpPr>
            <p:spPr>
              <a:xfrm>
                <a:off x="7230103" y="2010209"/>
                <a:ext cx="1664207" cy="535531"/>
              </a:xfrm>
              <a:prstGeom prst="rect">
                <a:avLst/>
              </a:prstGeom>
              <a:noFill/>
            </p:spPr>
            <p:txBody>
              <a:bodyPr wrap="square" rtlCol="0">
                <a:spAutoFit/>
              </a:bodyPr>
              <a:lstStyle/>
              <a:p>
                <a:pPr algn="ctr">
                  <a:lnSpc>
                    <a:spcPct val="90000"/>
                  </a:lnSpc>
                </a:pPr>
                <a:r>
                  <a:rPr lang="en-US" sz="1600" dirty="0" smtClean="0">
                    <a:solidFill>
                      <a:srgbClr val="7FBA00"/>
                    </a:solidFill>
                    <a:cs typeface="Segoe UI" panose="020B0502040204020203" pitchFamily="34" charset="0"/>
                  </a:rPr>
                  <a:t>Bing webmaster portal</a:t>
                </a:r>
                <a:endParaRPr lang="en-US" sz="1600" dirty="0">
                  <a:solidFill>
                    <a:srgbClr val="7FBA00"/>
                  </a:solidFill>
                  <a:cs typeface="Segoe UI" panose="020B0502040204020203" pitchFamily="34" charset="0"/>
                </a:endParaRPr>
              </a:p>
            </p:txBody>
          </p:sp>
          <p:sp>
            <p:nvSpPr>
              <p:cNvPr id="3" name="Oval 2"/>
              <p:cNvSpPr/>
              <p:nvPr/>
            </p:nvSpPr>
            <p:spPr bwMode="auto">
              <a:xfrm>
                <a:off x="7905209" y="2575512"/>
                <a:ext cx="27432" cy="27432"/>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Oval 57"/>
              <p:cNvSpPr/>
              <p:nvPr/>
            </p:nvSpPr>
            <p:spPr bwMode="auto">
              <a:xfrm>
                <a:off x="7937348" y="2575512"/>
                <a:ext cx="27432" cy="27432"/>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7982464" y="2575599"/>
                <a:ext cx="255054" cy="27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65" name="Title 2"/>
          <p:cNvSpPr txBox="1">
            <a:spLocks/>
          </p:cNvSpPr>
          <p:nvPr/>
        </p:nvSpPr>
        <p:spPr>
          <a:xfrm>
            <a:off x="122237" y="293687"/>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404040"/>
                    </a:gs>
                    <a:gs pos="100000">
                      <a:srgbClr val="404040"/>
                    </a:gs>
                  </a:gsLst>
                  <a:lin ang="5400000" scaled="0"/>
                </a:gradFill>
              </a:rPr>
              <a:t>Implement App Linking in 4 Easy Steps</a:t>
            </a:r>
          </a:p>
        </p:txBody>
      </p:sp>
    </p:spTree>
    <p:extLst>
      <p:ext uri="{BB962C8B-B14F-4D97-AF65-F5344CB8AC3E}">
        <p14:creationId xmlns:p14="http://schemas.microsoft.com/office/powerpoint/2010/main" val="3953644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8.52693E-7 -1.97004E-6 L 0.14654 0.00227 " pathEditMode="relative" rAng="0" ptsTypes="AA">
                                      <p:cBhvr>
                                        <p:cTn id="6" dur="1000" fill="hold"/>
                                        <p:tgtEl>
                                          <p:spTgt spid="2"/>
                                        </p:tgtEl>
                                        <p:attrNameLst>
                                          <p:attrName>ppt_x</p:attrName>
                                          <p:attrName>ppt_y</p:attrName>
                                        </p:attrNameLst>
                                      </p:cBhvr>
                                      <p:rCtr x="7327" y="1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51945" y="2522038"/>
            <a:ext cx="1630446"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MyWebsite.com</a:t>
            </a:r>
            <a:endParaRPr lang="en-US" sz="1600" dirty="0">
              <a:solidFill>
                <a:srgbClr val="9B4F96"/>
              </a:solidFill>
              <a:cs typeface="Segoe UI" panose="020B0502040204020203" pitchFamily="34" charset="0"/>
            </a:endParaRPr>
          </a:p>
        </p:txBody>
      </p:sp>
      <p:cxnSp>
        <p:nvCxnSpPr>
          <p:cNvPr id="6" name="Straight Connector 5"/>
          <p:cNvCxnSpPr/>
          <p:nvPr/>
        </p:nvCxnSpPr>
        <p:spPr>
          <a:xfrm flipH="1">
            <a:off x="4822238" y="3131169"/>
            <a:ext cx="1092725" cy="0"/>
          </a:xfrm>
          <a:prstGeom prst="line">
            <a:avLst/>
          </a:prstGeom>
          <a:noFill/>
          <a:ln w="28575" cap="flat" cmpd="sng" algn="ctr">
            <a:solidFill>
              <a:schemeClr val="accent3"/>
            </a:solidFill>
            <a:prstDash val="solid"/>
            <a:miter lim="800000"/>
          </a:ln>
          <a:effectLst/>
        </p:spPr>
      </p:cxnSp>
      <p:cxnSp>
        <p:nvCxnSpPr>
          <p:cNvPr id="7" name="Straight Connector 6"/>
          <p:cNvCxnSpPr/>
          <p:nvPr/>
        </p:nvCxnSpPr>
        <p:spPr>
          <a:xfrm flipV="1">
            <a:off x="5368600" y="2836546"/>
            <a:ext cx="0" cy="299511"/>
          </a:xfrm>
          <a:prstGeom prst="line">
            <a:avLst/>
          </a:prstGeom>
          <a:noFill/>
          <a:ln w="28575" cap="flat" cmpd="sng" algn="ctr">
            <a:solidFill>
              <a:schemeClr val="accent3"/>
            </a:solidFill>
            <a:prstDash val="solid"/>
            <a:miter lim="800000"/>
          </a:ln>
          <a:effectLst/>
        </p:spPr>
      </p:cxnSp>
      <p:cxnSp>
        <p:nvCxnSpPr>
          <p:cNvPr id="8" name="Straight Connector 7"/>
          <p:cNvCxnSpPr/>
          <p:nvPr/>
        </p:nvCxnSpPr>
        <p:spPr>
          <a:xfrm flipV="1">
            <a:off x="5900135" y="3131169"/>
            <a:ext cx="0" cy="238899"/>
          </a:xfrm>
          <a:prstGeom prst="line">
            <a:avLst/>
          </a:prstGeom>
          <a:noFill/>
          <a:ln w="28575" cap="flat" cmpd="sng" algn="ctr">
            <a:solidFill>
              <a:schemeClr val="accent3"/>
            </a:solidFill>
            <a:prstDash val="solid"/>
            <a:miter lim="800000"/>
          </a:ln>
          <a:effectLst/>
        </p:spPr>
      </p:cxnSp>
      <p:cxnSp>
        <p:nvCxnSpPr>
          <p:cNvPr id="9" name="Straight Connector 8"/>
          <p:cNvCxnSpPr/>
          <p:nvPr/>
        </p:nvCxnSpPr>
        <p:spPr>
          <a:xfrm flipV="1">
            <a:off x="4822238" y="3127557"/>
            <a:ext cx="0" cy="238899"/>
          </a:xfrm>
          <a:prstGeom prst="line">
            <a:avLst/>
          </a:prstGeom>
          <a:noFill/>
          <a:ln w="28575" cap="flat" cmpd="sng" algn="ctr">
            <a:solidFill>
              <a:schemeClr val="accent3"/>
            </a:solidFill>
            <a:prstDash val="solid"/>
            <a:miter lim="800000"/>
          </a:ln>
          <a:effectLst/>
        </p:spPr>
      </p:cxnSp>
      <p:sp>
        <p:nvSpPr>
          <p:cNvPr id="22" name="Rectangle 21"/>
          <p:cNvSpPr/>
          <p:nvPr/>
        </p:nvSpPr>
        <p:spPr bwMode="auto">
          <a:xfrm>
            <a:off x="7156608" y="3024977"/>
            <a:ext cx="1821043" cy="141938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7238133" y="3110178"/>
            <a:ext cx="1645920" cy="20524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29"/>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8680608" y="3112437"/>
            <a:ext cx="159105" cy="164592"/>
          </a:xfrm>
          <a:prstGeom prst="rect">
            <a:avLst/>
          </a:prstGeom>
        </p:spPr>
      </p:pic>
      <p:sp>
        <p:nvSpPr>
          <p:cNvPr id="35" name="TextBox 34"/>
          <p:cNvSpPr txBox="1"/>
          <p:nvPr/>
        </p:nvSpPr>
        <p:spPr>
          <a:xfrm>
            <a:off x="4395020" y="4723279"/>
            <a:ext cx="1901161" cy="794064"/>
          </a:xfrm>
          <a:prstGeom prst="rect">
            <a:avLst/>
          </a:prstGeom>
          <a:noFill/>
        </p:spPr>
        <p:txBody>
          <a:bodyPr wrap="none" lIns="182880" tIns="146304" rIns="182880" bIns="146304" rtlCol="0">
            <a:spAutoFit/>
          </a:bodyPr>
          <a:lstStyle/>
          <a:p>
            <a:pPr algn="ctr">
              <a:lnSpc>
                <a:spcPct val="90000"/>
              </a:lnSpc>
            </a:pPr>
            <a:r>
              <a:rPr lang="en-US" sz="3600" dirty="0" smtClean="0">
                <a:solidFill>
                  <a:srgbClr val="404040"/>
                </a:solidFill>
                <a:latin typeface="Segoe UI Light"/>
              </a:rPr>
              <a:t>Website</a:t>
            </a:r>
          </a:p>
        </p:txBody>
      </p:sp>
      <p:sp>
        <p:nvSpPr>
          <p:cNvPr id="36" name="TextBox 35"/>
          <p:cNvSpPr txBox="1"/>
          <p:nvPr/>
        </p:nvSpPr>
        <p:spPr>
          <a:xfrm>
            <a:off x="7170385" y="4722221"/>
            <a:ext cx="1653722" cy="794064"/>
          </a:xfrm>
          <a:prstGeom prst="rect">
            <a:avLst/>
          </a:prstGeom>
          <a:noFill/>
        </p:spPr>
        <p:txBody>
          <a:bodyPr wrap="none" lIns="182880" tIns="146304" rIns="182880" bIns="146304" rtlCol="0">
            <a:spAutoFit/>
          </a:bodyPr>
          <a:lstStyle/>
          <a:p>
            <a:pPr algn="ctr">
              <a:lnSpc>
                <a:spcPct val="90000"/>
              </a:lnSpc>
            </a:pPr>
            <a:r>
              <a:rPr lang="en-US" sz="3600" dirty="0" smtClean="0">
                <a:solidFill>
                  <a:srgbClr val="404040"/>
                </a:solidFill>
                <a:latin typeface="Segoe UI Light"/>
              </a:rPr>
              <a:t>Search</a:t>
            </a:r>
          </a:p>
        </p:txBody>
      </p:sp>
      <p:sp>
        <p:nvSpPr>
          <p:cNvPr id="37" name="TextBox 36"/>
          <p:cNvSpPr txBox="1"/>
          <p:nvPr/>
        </p:nvSpPr>
        <p:spPr>
          <a:xfrm>
            <a:off x="10397732" y="4723279"/>
            <a:ext cx="1175643" cy="794064"/>
          </a:xfrm>
          <a:prstGeom prst="rect">
            <a:avLst/>
          </a:prstGeom>
          <a:noFill/>
        </p:spPr>
        <p:txBody>
          <a:bodyPr wrap="none" lIns="182880" tIns="146304" rIns="182880" bIns="146304" rtlCol="0">
            <a:spAutoFit/>
          </a:bodyPr>
          <a:lstStyle/>
          <a:p>
            <a:pPr algn="ctr">
              <a:lnSpc>
                <a:spcPct val="90000"/>
              </a:lnSpc>
            </a:pPr>
            <a:r>
              <a:rPr lang="en-US" sz="3600" dirty="0" smtClean="0">
                <a:solidFill>
                  <a:srgbClr val="404040"/>
                </a:solidFill>
                <a:latin typeface="Segoe UI Light"/>
              </a:rPr>
              <a:t>App</a:t>
            </a:r>
          </a:p>
        </p:txBody>
      </p:sp>
      <p:cxnSp>
        <p:nvCxnSpPr>
          <p:cNvPr id="39" name="Straight Connector 38"/>
          <p:cNvCxnSpPr/>
          <p:nvPr/>
        </p:nvCxnSpPr>
        <p:spPr>
          <a:xfrm>
            <a:off x="7250060" y="3504079"/>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250060" y="3749453"/>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250060" y="3994827"/>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250060" y="4240201"/>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0567551" y="2522038"/>
            <a:ext cx="898003"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My App</a:t>
            </a:r>
            <a:endParaRPr lang="en-US" sz="1600" dirty="0">
              <a:solidFill>
                <a:srgbClr val="9B4F96"/>
              </a:solidFill>
              <a:cs typeface="Segoe UI" panose="020B0502040204020203" pitchFamily="34" charset="0"/>
            </a:endParaRPr>
          </a:p>
        </p:txBody>
      </p:sp>
      <p:grpSp>
        <p:nvGrpSpPr>
          <p:cNvPr id="52" name="Group 51"/>
          <p:cNvGrpSpPr/>
          <p:nvPr/>
        </p:nvGrpSpPr>
        <p:grpSpPr>
          <a:xfrm>
            <a:off x="9907565" y="3051614"/>
            <a:ext cx="2217975" cy="1375177"/>
            <a:chOff x="8083666" y="4030663"/>
            <a:chExt cx="2471413" cy="1532312"/>
          </a:xfrm>
        </p:grpSpPr>
        <p:sp>
          <p:nvSpPr>
            <p:cNvPr id="16" name="Rounded Rectangle 15"/>
            <p:cNvSpPr/>
            <p:nvPr/>
          </p:nvSpPr>
          <p:spPr bwMode="auto">
            <a:xfrm rot="5400000">
              <a:off x="8553217" y="3561112"/>
              <a:ext cx="1532312" cy="2471413"/>
            </a:xfrm>
            <a:prstGeom prst="roundRect">
              <a:avLst>
                <a:gd name="adj" fmla="val 7215"/>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8242623" y="4187798"/>
              <a:ext cx="2158336" cy="122073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p:cNvPicPr>
              <a:picLocks noChangeAspect="1"/>
            </p:cNvPicPr>
            <p:nvPr/>
          </p:nvPicPr>
          <p:blipFill>
            <a:blip r:embed="rId3"/>
            <a:stretch>
              <a:fillRect/>
            </a:stretch>
          </p:blipFill>
          <p:spPr>
            <a:xfrm>
              <a:off x="9290244" y="5446041"/>
              <a:ext cx="79248" cy="73152"/>
            </a:xfrm>
            <a:prstGeom prst="rect">
              <a:avLst/>
            </a:prstGeom>
          </p:spPr>
        </p:pic>
      </p:grpSp>
      <p:grpSp>
        <p:nvGrpSpPr>
          <p:cNvPr id="19" name="Group 18"/>
          <p:cNvGrpSpPr/>
          <p:nvPr/>
        </p:nvGrpSpPr>
        <p:grpSpPr>
          <a:xfrm>
            <a:off x="11774914" y="3602480"/>
            <a:ext cx="528690" cy="1013626"/>
            <a:chOff x="9928923" y="3945881"/>
            <a:chExt cx="749546" cy="1437060"/>
          </a:xfrm>
        </p:grpSpPr>
        <p:sp>
          <p:nvSpPr>
            <p:cNvPr id="20" name="Freeform 18"/>
            <p:cNvSpPr>
              <a:spLocks noEditPoints="1"/>
            </p:cNvSpPr>
            <p:nvPr/>
          </p:nvSpPr>
          <p:spPr bwMode="auto">
            <a:xfrm flipH="1">
              <a:off x="9928923" y="3945881"/>
              <a:ext cx="749546" cy="1437060"/>
            </a:xfrm>
            <a:custGeom>
              <a:avLst/>
              <a:gdLst>
                <a:gd name="T0" fmla="*/ 226 w 365"/>
                <a:gd name="T1" fmla="*/ 343 h 703"/>
                <a:gd name="T2" fmla="*/ 265 w 365"/>
                <a:gd name="T3" fmla="*/ 291 h 703"/>
                <a:gd name="T4" fmla="*/ 226 w 365"/>
                <a:gd name="T5" fmla="*/ 237 h 703"/>
                <a:gd name="T6" fmla="*/ 300 w 365"/>
                <a:gd name="T7" fmla="*/ 305 h 703"/>
                <a:gd name="T8" fmla="*/ 100 w 365"/>
                <a:gd name="T9" fmla="*/ 291 h 703"/>
                <a:gd name="T10" fmla="*/ 139 w 365"/>
                <a:gd name="T11" fmla="*/ 237 h 703"/>
                <a:gd name="T12" fmla="*/ 65 w 365"/>
                <a:gd name="T13" fmla="*/ 305 h 703"/>
                <a:gd name="T14" fmla="*/ 139 w 365"/>
                <a:gd name="T15" fmla="*/ 311 h 703"/>
                <a:gd name="T16" fmla="*/ 221 w 365"/>
                <a:gd name="T17" fmla="*/ 206 h 703"/>
                <a:gd name="T18" fmla="*/ 145 w 365"/>
                <a:gd name="T19" fmla="*/ 374 h 703"/>
                <a:gd name="T20" fmla="*/ 172 w 365"/>
                <a:gd name="T21" fmla="*/ 374 h 703"/>
                <a:gd name="T22" fmla="*/ 365 w 365"/>
                <a:gd name="T23" fmla="*/ 679 h 703"/>
                <a:gd name="T24" fmla="*/ 24 w 365"/>
                <a:gd name="T25" fmla="*/ 703 h 703"/>
                <a:gd name="T26" fmla="*/ 0 w 365"/>
                <a:gd name="T27" fmla="*/ 24 h 703"/>
                <a:gd name="T28" fmla="*/ 341 w 365"/>
                <a:gd name="T29" fmla="*/ 0 h 703"/>
                <a:gd name="T30" fmla="*/ 83 w 365"/>
                <a:gd name="T31" fmla="*/ 643 h 703"/>
                <a:gd name="T32" fmla="*/ 75 w 365"/>
                <a:gd name="T33" fmla="*/ 627 h 703"/>
                <a:gd name="T34" fmla="*/ 75 w 365"/>
                <a:gd name="T35" fmla="*/ 646 h 703"/>
                <a:gd name="T36" fmla="*/ 84 w 365"/>
                <a:gd name="T37" fmla="*/ 650 h 703"/>
                <a:gd name="T38" fmla="*/ 83 w 365"/>
                <a:gd name="T39" fmla="*/ 643 h 703"/>
                <a:gd name="T40" fmla="*/ 175 w 365"/>
                <a:gd name="T41" fmla="*/ 642 h 703"/>
                <a:gd name="T42" fmla="*/ 179 w 365"/>
                <a:gd name="T43" fmla="*/ 642 h 703"/>
                <a:gd name="T44" fmla="*/ 183 w 365"/>
                <a:gd name="T45" fmla="*/ 639 h 703"/>
                <a:gd name="T46" fmla="*/ 181 w 365"/>
                <a:gd name="T47" fmla="*/ 627 h 703"/>
                <a:gd name="T48" fmla="*/ 176 w 365"/>
                <a:gd name="T49" fmla="*/ 630 h 703"/>
                <a:gd name="T50" fmla="*/ 172 w 365"/>
                <a:gd name="T51" fmla="*/ 630 h 703"/>
                <a:gd name="T52" fmla="*/ 168 w 365"/>
                <a:gd name="T53" fmla="*/ 629 h 703"/>
                <a:gd name="T54" fmla="*/ 195 w 365"/>
                <a:gd name="T55" fmla="*/ 627 h 703"/>
                <a:gd name="T56" fmla="*/ 190 w 365"/>
                <a:gd name="T57" fmla="*/ 625 h 703"/>
                <a:gd name="T58" fmla="*/ 183 w 365"/>
                <a:gd name="T59" fmla="*/ 626 h 703"/>
                <a:gd name="T60" fmla="*/ 183 w 365"/>
                <a:gd name="T61" fmla="*/ 632 h 703"/>
                <a:gd name="T62" fmla="*/ 185 w 365"/>
                <a:gd name="T63" fmla="*/ 639 h 703"/>
                <a:gd name="T64" fmla="*/ 188 w 365"/>
                <a:gd name="T65" fmla="*/ 637 h 703"/>
                <a:gd name="T66" fmla="*/ 198 w 365"/>
                <a:gd name="T67" fmla="*/ 637 h 703"/>
                <a:gd name="T68" fmla="*/ 188 w 365"/>
                <a:gd name="T69" fmla="*/ 652 h 703"/>
                <a:gd name="T70" fmla="*/ 182 w 365"/>
                <a:gd name="T71" fmla="*/ 642 h 703"/>
                <a:gd name="T72" fmla="*/ 176 w 365"/>
                <a:gd name="T73" fmla="*/ 643 h 703"/>
                <a:gd name="T74" fmla="*/ 172 w 365"/>
                <a:gd name="T75" fmla="*/ 642 h 703"/>
                <a:gd name="T76" fmla="*/ 175 w 365"/>
                <a:gd name="T77" fmla="*/ 653 h 703"/>
                <a:gd name="T78" fmla="*/ 179 w 365"/>
                <a:gd name="T79" fmla="*/ 654 h 703"/>
                <a:gd name="T80" fmla="*/ 182 w 365"/>
                <a:gd name="T81" fmla="*/ 654 h 703"/>
                <a:gd name="T82" fmla="*/ 185 w 365"/>
                <a:gd name="T83" fmla="*/ 653 h 703"/>
                <a:gd name="T84" fmla="*/ 188 w 365"/>
                <a:gd name="T85" fmla="*/ 652 h 703"/>
                <a:gd name="T86" fmla="*/ 198 w 365"/>
                <a:gd name="T87" fmla="*/ 639 h 703"/>
                <a:gd name="T88" fmla="*/ 193 w 365"/>
                <a:gd name="T89" fmla="*/ 637 h 703"/>
                <a:gd name="T90" fmla="*/ 190 w 365"/>
                <a:gd name="T91" fmla="*/ 637 h 703"/>
                <a:gd name="T92" fmla="*/ 189 w 365"/>
                <a:gd name="T93" fmla="*/ 652 h 703"/>
                <a:gd name="T94" fmla="*/ 193 w 365"/>
                <a:gd name="T95" fmla="*/ 650 h 703"/>
                <a:gd name="T96" fmla="*/ 198 w 365"/>
                <a:gd name="T97" fmla="*/ 650 h 703"/>
                <a:gd name="T98" fmla="*/ 202 w 365"/>
                <a:gd name="T99" fmla="*/ 650 h 703"/>
                <a:gd name="T100" fmla="*/ 293 w 365"/>
                <a:gd name="T101" fmla="*/ 629 h 703"/>
                <a:gd name="T102" fmla="*/ 297 w 365"/>
                <a:gd name="T103" fmla="*/ 637 h 703"/>
                <a:gd name="T104" fmla="*/ 281 w 365"/>
                <a:gd name="T105" fmla="*/ 640 h 703"/>
                <a:gd name="T106" fmla="*/ 288 w 365"/>
                <a:gd name="T107" fmla="*/ 649 h 703"/>
                <a:gd name="T108" fmla="*/ 303 w 365"/>
                <a:gd name="T109" fmla="*/ 639 h 703"/>
                <a:gd name="T110" fmla="*/ 34 w 365"/>
                <a:gd name="T111" fmla="*/ 57 h 703"/>
                <a:gd name="T112" fmla="*/ 332 w 365"/>
                <a:gd name="T113" fmla="*/ 553 h 703"/>
                <a:gd name="T114" fmla="*/ 75 w 365"/>
                <a:gd name="T115" fmla="*/ 630 h 703"/>
                <a:gd name="T116" fmla="*/ 75 w 365"/>
                <a:gd name="T117" fmla="*/ 644 h 703"/>
                <a:gd name="T118" fmla="*/ 75 w 365"/>
                <a:gd name="T119" fmla="*/ 630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5" h="703">
                  <a:moveTo>
                    <a:pt x="300" y="305"/>
                  </a:moveTo>
                  <a:cubicBezTo>
                    <a:pt x="226" y="343"/>
                    <a:pt x="226" y="343"/>
                    <a:pt x="226" y="343"/>
                  </a:cubicBezTo>
                  <a:cubicBezTo>
                    <a:pt x="226" y="311"/>
                    <a:pt x="226" y="311"/>
                    <a:pt x="226" y="311"/>
                  </a:cubicBezTo>
                  <a:cubicBezTo>
                    <a:pt x="265" y="291"/>
                    <a:pt x="265" y="291"/>
                    <a:pt x="265" y="291"/>
                  </a:cubicBezTo>
                  <a:cubicBezTo>
                    <a:pt x="226" y="271"/>
                    <a:pt x="226" y="271"/>
                    <a:pt x="226" y="271"/>
                  </a:cubicBezTo>
                  <a:cubicBezTo>
                    <a:pt x="226" y="237"/>
                    <a:pt x="226" y="237"/>
                    <a:pt x="226" y="237"/>
                  </a:cubicBezTo>
                  <a:cubicBezTo>
                    <a:pt x="300" y="276"/>
                    <a:pt x="300" y="276"/>
                    <a:pt x="300" y="276"/>
                  </a:cubicBezTo>
                  <a:lnTo>
                    <a:pt x="300" y="305"/>
                  </a:lnTo>
                  <a:close/>
                  <a:moveTo>
                    <a:pt x="139" y="311"/>
                  </a:moveTo>
                  <a:cubicBezTo>
                    <a:pt x="100" y="291"/>
                    <a:pt x="100" y="291"/>
                    <a:pt x="100" y="291"/>
                  </a:cubicBezTo>
                  <a:cubicBezTo>
                    <a:pt x="139" y="271"/>
                    <a:pt x="139" y="271"/>
                    <a:pt x="139" y="271"/>
                  </a:cubicBezTo>
                  <a:cubicBezTo>
                    <a:pt x="139" y="237"/>
                    <a:pt x="139" y="237"/>
                    <a:pt x="139" y="237"/>
                  </a:cubicBezTo>
                  <a:cubicBezTo>
                    <a:pt x="65" y="276"/>
                    <a:pt x="65" y="276"/>
                    <a:pt x="65" y="276"/>
                  </a:cubicBezTo>
                  <a:cubicBezTo>
                    <a:pt x="65" y="305"/>
                    <a:pt x="65" y="305"/>
                    <a:pt x="65" y="305"/>
                  </a:cubicBezTo>
                  <a:cubicBezTo>
                    <a:pt x="139" y="343"/>
                    <a:pt x="139" y="343"/>
                    <a:pt x="139" y="343"/>
                  </a:cubicBezTo>
                  <a:lnTo>
                    <a:pt x="139" y="311"/>
                  </a:lnTo>
                  <a:close/>
                  <a:moveTo>
                    <a:pt x="172" y="374"/>
                  </a:moveTo>
                  <a:cubicBezTo>
                    <a:pt x="221" y="206"/>
                    <a:pt x="221" y="206"/>
                    <a:pt x="221" y="206"/>
                  </a:cubicBezTo>
                  <a:cubicBezTo>
                    <a:pt x="194" y="206"/>
                    <a:pt x="194" y="206"/>
                    <a:pt x="194" y="206"/>
                  </a:cubicBezTo>
                  <a:cubicBezTo>
                    <a:pt x="145" y="374"/>
                    <a:pt x="145" y="374"/>
                    <a:pt x="145" y="374"/>
                  </a:cubicBezTo>
                  <a:cubicBezTo>
                    <a:pt x="171" y="374"/>
                    <a:pt x="171" y="374"/>
                    <a:pt x="171" y="374"/>
                  </a:cubicBezTo>
                  <a:lnTo>
                    <a:pt x="172" y="374"/>
                  </a:lnTo>
                  <a:close/>
                  <a:moveTo>
                    <a:pt x="365" y="24"/>
                  </a:moveTo>
                  <a:cubicBezTo>
                    <a:pt x="365" y="24"/>
                    <a:pt x="365" y="24"/>
                    <a:pt x="365" y="679"/>
                  </a:cubicBezTo>
                  <a:cubicBezTo>
                    <a:pt x="365" y="691"/>
                    <a:pt x="355" y="703"/>
                    <a:pt x="341" y="703"/>
                  </a:cubicBezTo>
                  <a:cubicBezTo>
                    <a:pt x="341" y="703"/>
                    <a:pt x="341" y="703"/>
                    <a:pt x="24" y="703"/>
                  </a:cubicBezTo>
                  <a:cubicBezTo>
                    <a:pt x="10" y="703"/>
                    <a:pt x="0" y="691"/>
                    <a:pt x="0" y="679"/>
                  </a:cubicBezTo>
                  <a:cubicBezTo>
                    <a:pt x="0" y="679"/>
                    <a:pt x="0" y="679"/>
                    <a:pt x="0" y="24"/>
                  </a:cubicBezTo>
                  <a:cubicBezTo>
                    <a:pt x="0" y="10"/>
                    <a:pt x="10" y="0"/>
                    <a:pt x="24" y="0"/>
                  </a:cubicBezTo>
                  <a:cubicBezTo>
                    <a:pt x="24" y="0"/>
                    <a:pt x="24" y="0"/>
                    <a:pt x="341" y="0"/>
                  </a:cubicBezTo>
                  <a:cubicBezTo>
                    <a:pt x="355" y="0"/>
                    <a:pt x="365" y="10"/>
                    <a:pt x="365" y="24"/>
                  </a:cubicBezTo>
                  <a:close/>
                  <a:moveTo>
                    <a:pt x="83" y="643"/>
                  </a:moveTo>
                  <a:cubicBezTo>
                    <a:pt x="84" y="642"/>
                    <a:pt x="85" y="639"/>
                    <a:pt x="85" y="637"/>
                  </a:cubicBezTo>
                  <a:cubicBezTo>
                    <a:pt x="85" y="632"/>
                    <a:pt x="81" y="627"/>
                    <a:pt x="75" y="627"/>
                  </a:cubicBezTo>
                  <a:cubicBezTo>
                    <a:pt x="70" y="627"/>
                    <a:pt x="66" y="632"/>
                    <a:pt x="66" y="637"/>
                  </a:cubicBezTo>
                  <a:cubicBezTo>
                    <a:pt x="66" y="642"/>
                    <a:pt x="70" y="646"/>
                    <a:pt x="75" y="646"/>
                  </a:cubicBezTo>
                  <a:cubicBezTo>
                    <a:pt x="77" y="646"/>
                    <a:pt x="78" y="646"/>
                    <a:pt x="80" y="644"/>
                  </a:cubicBezTo>
                  <a:cubicBezTo>
                    <a:pt x="80" y="644"/>
                    <a:pt x="80" y="644"/>
                    <a:pt x="84" y="650"/>
                  </a:cubicBezTo>
                  <a:cubicBezTo>
                    <a:pt x="85" y="649"/>
                    <a:pt x="85" y="649"/>
                    <a:pt x="85" y="649"/>
                  </a:cubicBezTo>
                  <a:cubicBezTo>
                    <a:pt x="85" y="649"/>
                    <a:pt x="85" y="649"/>
                    <a:pt x="83" y="643"/>
                  </a:cubicBezTo>
                  <a:close/>
                  <a:moveTo>
                    <a:pt x="171" y="640"/>
                  </a:moveTo>
                  <a:cubicBezTo>
                    <a:pt x="172" y="640"/>
                    <a:pt x="173" y="642"/>
                    <a:pt x="175" y="642"/>
                  </a:cubicBezTo>
                  <a:cubicBezTo>
                    <a:pt x="176" y="642"/>
                    <a:pt x="176" y="642"/>
                    <a:pt x="178" y="642"/>
                  </a:cubicBezTo>
                  <a:cubicBezTo>
                    <a:pt x="179" y="642"/>
                    <a:pt x="179" y="642"/>
                    <a:pt x="179" y="642"/>
                  </a:cubicBezTo>
                  <a:cubicBezTo>
                    <a:pt x="181" y="642"/>
                    <a:pt x="182" y="640"/>
                    <a:pt x="183" y="640"/>
                  </a:cubicBezTo>
                  <a:cubicBezTo>
                    <a:pt x="183" y="640"/>
                    <a:pt x="183" y="640"/>
                    <a:pt x="183" y="639"/>
                  </a:cubicBezTo>
                  <a:cubicBezTo>
                    <a:pt x="183" y="639"/>
                    <a:pt x="183" y="639"/>
                    <a:pt x="181" y="629"/>
                  </a:cubicBezTo>
                  <a:cubicBezTo>
                    <a:pt x="181" y="629"/>
                    <a:pt x="181" y="629"/>
                    <a:pt x="181" y="627"/>
                  </a:cubicBezTo>
                  <a:cubicBezTo>
                    <a:pt x="179" y="629"/>
                    <a:pt x="179" y="629"/>
                    <a:pt x="178" y="629"/>
                  </a:cubicBezTo>
                  <a:cubicBezTo>
                    <a:pt x="178" y="630"/>
                    <a:pt x="176" y="630"/>
                    <a:pt x="176" y="630"/>
                  </a:cubicBezTo>
                  <a:cubicBezTo>
                    <a:pt x="175" y="630"/>
                    <a:pt x="175" y="630"/>
                    <a:pt x="173" y="630"/>
                  </a:cubicBezTo>
                  <a:cubicBezTo>
                    <a:pt x="173" y="630"/>
                    <a:pt x="173" y="630"/>
                    <a:pt x="172" y="630"/>
                  </a:cubicBezTo>
                  <a:cubicBezTo>
                    <a:pt x="172" y="630"/>
                    <a:pt x="171" y="630"/>
                    <a:pt x="171" y="629"/>
                  </a:cubicBezTo>
                  <a:cubicBezTo>
                    <a:pt x="169" y="629"/>
                    <a:pt x="169" y="629"/>
                    <a:pt x="168" y="629"/>
                  </a:cubicBezTo>
                  <a:cubicBezTo>
                    <a:pt x="168" y="629"/>
                    <a:pt x="168" y="629"/>
                    <a:pt x="171" y="640"/>
                  </a:cubicBezTo>
                  <a:close/>
                  <a:moveTo>
                    <a:pt x="195" y="627"/>
                  </a:moveTo>
                  <a:cubicBezTo>
                    <a:pt x="195" y="627"/>
                    <a:pt x="195" y="627"/>
                    <a:pt x="195" y="626"/>
                  </a:cubicBezTo>
                  <a:cubicBezTo>
                    <a:pt x="193" y="626"/>
                    <a:pt x="192" y="625"/>
                    <a:pt x="190" y="625"/>
                  </a:cubicBezTo>
                  <a:cubicBezTo>
                    <a:pt x="190" y="625"/>
                    <a:pt x="189" y="625"/>
                    <a:pt x="188" y="625"/>
                  </a:cubicBezTo>
                  <a:cubicBezTo>
                    <a:pt x="186" y="625"/>
                    <a:pt x="185" y="625"/>
                    <a:pt x="183" y="626"/>
                  </a:cubicBezTo>
                  <a:cubicBezTo>
                    <a:pt x="183" y="626"/>
                    <a:pt x="182" y="626"/>
                    <a:pt x="182" y="627"/>
                  </a:cubicBezTo>
                  <a:cubicBezTo>
                    <a:pt x="182" y="627"/>
                    <a:pt x="182" y="627"/>
                    <a:pt x="183" y="632"/>
                  </a:cubicBezTo>
                  <a:cubicBezTo>
                    <a:pt x="183" y="632"/>
                    <a:pt x="183" y="632"/>
                    <a:pt x="185" y="637"/>
                  </a:cubicBezTo>
                  <a:cubicBezTo>
                    <a:pt x="185" y="637"/>
                    <a:pt x="185" y="637"/>
                    <a:pt x="185" y="639"/>
                  </a:cubicBezTo>
                  <a:cubicBezTo>
                    <a:pt x="186" y="639"/>
                    <a:pt x="186" y="639"/>
                    <a:pt x="186" y="639"/>
                  </a:cubicBezTo>
                  <a:cubicBezTo>
                    <a:pt x="186" y="637"/>
                    <a:pt x="188" y="637"/>
                    <a:pt x="188" y="637"/>
                  </a:cubicBezTo>
                  <a:cubicBezTo>
                    <a:pt x="189" y="636"/>
                    <a:pt x="189" y="636"/>
                    <a:pt x="190" y="636"/>
                  </a:cubicBezTo>
                  <a:cubicBezTo>
                    <a:pt x="192" y="636"/>
                    <a:pt x="195" y="636"/>
                    <a:pt x="198" y="637"/>
                  </a:cubicBezTo>
                  <a:cubicBezTo>
                    <a:pt x="198" y="637"/>
                    <a:pt x="198" y="637"/>
                    <a:pt x="195" y="627"/>
                  </a:cubicBezTo>
                  <a:close/>
                  <a:moveTo>
                    <a:pt x="188" y="652"/>
                  </a:moveTo>
                  <a:cubicBezTo>
                    <a:pt x="188" y="652"/>
                    <a:pt x="188" y="652"/>
                    <a:pt x="185" y="642"/>
                  </a:cubicBezTo>
                  <a:cubicBezTo>
                    <a:pt x="183" y="642"/>
                    <a:pt x="182" y="642"/>
                    <a:pt x="182" y="642"/>
                  </a:cubicBezTo>
                  <a:cubicBezTo>
                    <a:pt x="181" y="643"/>
                    <a:pt x="181" y="643"/>
                    <a:pt x="179" y="643"/>
                  </a:cubicBezTo>
                  <a:cubicBezTo>
                    <a:pt x="178" y="643"/>
                    <a:pt x="178" y="643"/>
                    <a:pt x="176" y="643"/>
                  </a:cubicBezTo>
                  <a:cubicBezTo>
                    <a:pt x="175" y="643"/>
                    <a:pt x="175" y="643"/>
                    <a:pt x="173" y="643"/>
                  </a:cubicBezTo>
                  <a:cubicBezTo>
                    <a:pt x="172" y="642"/>
                    <a:pt x="172" y="642"/>
                    <a:pt x="172" y="642"/>
                  </a:cubicBezTo>
                  <a:cubicBezTo>
                    <a:pt x="172" y="642"/>
                    <a:pt x="172" y="642"/>
                    <a:pt x="172" y="643"/>
                  </a:cubicBezTo>
                  <a:cubicBezTo>
                    <a:pt x="172" y="643"/>
                    <a:pt x="172" y="643"/>
                    <a:pt x="175" y="653"/>
                  </a:cubicBezTo>
                  <a:cubicBezTo>
                    <a:pt x="176" y="654"/>
                    <a:pt x="176" y="654"/>
                    <a:pt x="176" y="654"/>
                  </a:cubicBezTo>
                  <a:cubicBezTo>
                    <a:pt x="178" y="654"/>
                    <a:pt x="178" y="654"/>
                    <a:pt x="179" y="654"/>
                  </a:cubicBezTo>
                  <a:cubicBezTo>
                    <a:pt x="181" y="654"/>
                    <a:pt x="181" y="654"/>
                    <a:pt x="181" y="654"/>
                  </a:cubicBezTo>
                  <a:cubicBezTo>
                    <a:pt x="182" y="654"/>
                    <a:pt x="182" y="654"/>
                    <a:pt x="182" y="654"/>
                  </a:cubicBezTo>
                  <a:cubicBezTo>
                    <a:pt x="183" y="654"/>
                    <a:pt x="183" y="654"/>
                    <a:pt x="183" y="654"/>
                  </a:cubicBezTo>
                  <a:cubicBezTo>
                    <a:pt x="185" y="654"/>
                    <a:pt x="185" y="654"/>
                    <a:pt x="185" y="653"/>
                  </a:cubicBezTo>
                  <a:cubicBezTo>
                    <a:pt x="186" y="653"/>
                    <a:pt x="186" y="653"/>
                    <a:pt x="188" y="653"/>
                  </a:cubicBezTo>
                  <a:lnTo>
                    <a:pt x="188" y="652"/>
                  </a:lnTo>
                  <a:close/>
                  <a:moveTo>
                    <a:pt x="202" y="650"/>
                  </a:moveTo>
                  <a:cubicBezTo>
                    <a:pt x="202" y="650"/>
                    <a:pt x="202" y="650"/>
                    <a:pt x="198" y="639"/>
                  </a:cubicBezTo>
                  <a:cubicBezTo>
                    <a:pt x="196" y="639"/>
                    <a:pt x="196" y="639"/>
                    <a:pt x="196" y="639"/>
                  </a:cubicBezTo>
                  <a:cubicBezTo>
                    <a:pt x="195" y="639"/>
                    <a:pt x="195" y="637"/>
                    <a:pt x="193" y="637"/>
                  </a:cubicBezTo>
                  <a:cubicBezTo>
                    <a:pt x="193" y="637"/>
                    <a:pt x="193" y="637"/>
                    <a:pt x="192" y="637"/>
                  </a:cubicBezTo>
                  <a:cubicBezTo>
                    <a:pt x="190" y="637"/>
                    <a:pt x="190" y="637"/>
                    <a:pt x="190" y="637"/>
                  </a:cubicBezTo>
                  <a:cubicBezTo>
                    <a:pt x="189" y="639"/>
                    <a:pt x="188" y="639"/>
                    <a:pt x="186" y="640"/>
                  </a:cubicBezTo>
                  <a:cubicBezTo>
                    <a:pt x="189" y="652"/>
                    <a:pt x="189" y="652"/>
                    <a:pt x="189" y="652"/>
                  </a:cubicBezTo>
                  <a:cubicBezTo>
                    <a:pt x="190" y="652"/>
                    <a:pt x="190" y="650"/>
                    <a:pt x="192" y="650"/>
                  </a:cubicBezTo>
                  <a:cubicBezTo>
                    <a:pt x="192" y="650"/>
                    <a:pt x="192" y="650"/>
                    <a:pt x="193" y="650"/>
                  </a:cubicBezTo>
                  <a:cubicBezTo>
                    <a:pt x="193" y="649"/>
                    <a:pt x="195" y="649"/>
                    <a:pt x="195" y="649"/>
                  </a:cubicBezTo>
                  <a:cubicBezTo>
                    <a:pt x="196" y="649"/>
                    <a:pt x="196" y="649"/>
                    <a:pt x="198" y="650"/>
                  </a:cubicBezTo>
                  <a:cubicBezTo>
                    <a:pt x="199" y="650"/>
                    <a:pt x="200" y="650"/>
                    <a:pt x="200" y="650"/>
                  </a:cubicBezTo>
                  <a:cubicBezTo>
                    <a:pt x="200" y="650"/>
                    <a:pt x="200" y="650"/>
                    <a:pt x="202" y="650"/>
                  </a:cubicBezTo>
                  <a:close/>
                  <a:moveTo>
                    <a:pt x="303" y="639"/>
                  </a:moveTo>
                  <a:cubicBezTo>
                    <a:pt x="303" y="639"/>
                    <a:pt x="303" y="639"/>
                    <a:pt x="293" y="629"/>
                  </a:cubicBezTo>
                  <a:cubicBezTo>
                    <a:pt x="293" y="629"/>
                    <a:pt x="293" y="629"/>
                    <a:pt x="288" y="629"/>
                  </a:cubicBezTo>
                  <a:cubicBezTo>
                    <a:pt x="288" y="629"/>
                    <a:pt x="288" y="629"/>
                    <a:pt x="297" y="637"/>
                  </a:cubicBezTo>
                  <a:cubicBezTo>
                    <a:pt x="297" y="637"/>
                    <a:pt x="297" y="637"/>
                    <a:pt x="281" y="637"/>
                  </a:cubicBezTo>
                  <a:cubicBezTo>
                    <a:pt x="281" y="637"/>
                    <a:pt x="281" y="637"/>
                    <a:pt x="281" y="640"/>
                  </a:cubicBezTo>
                  <a:cubicBezTo>
                    <a:pt x="281" y="640"/>
                    <a:pt x="281" y="640"/>
                    <a:pt x="297" y="640"/>
                  </a:cubicBezTo>
                  <a:cubicBezTo>
                    <a:pt x="297" y="640"/>
                    <a:pt x="297" y="640"/>
                    <a:pt x="288" y="649"/>
                  </a:cubicBezTo>
                  <a:cubicBezTo>
                    <a:pt x="288" y="649"/>
                    <a:pt x="288" y="649"/>
                    <a:pt x="293" y="649"/>
                  </a:cubicBezTo>
                  <a:lnTo>
                    <a:pt x="303" y="639"/>
                  </a:lnTo>
                  <a:close/>
                  <a:moveTo>
                    <a:pt x="332" y="57"/>
                  </a:moveTo>
                  <a:cubicBezTo>
                    <a:pt x="332" y="57"/>
                    <a:pt x="332" y="57"/>
                    <a:pt x="34" y="57"/>
                  </a:cubicBezTo>
                  <a:cubicBezTo>
                    <a:pt x="34" y="57"/>
                    <a:pt x="34" y="57"/>
                    <a:pt x="34" y="553"/>
                  </a:cubicBezTo>
                  <a:cubicBezTo>
                    <a:pt x="34" y="553"/>
                    <a:pt x="34" y="553"/>
                    <a:pt x="332" y="553"/>
                  </a:cubicBezTo>
                  <a:lnTo>
                    <a:pt x="332" y="57"/>
                  </a:lnTo>
                  <a:close/>
                  <a:moveTo>
                    <a:pt x="75" y="630"/>
                  </a:moveTo>
                  <a:cubicBezTo>
                    <a:pt x="71" y="630"/>
                    <a:pt x="68" y="633"/>
                    <a:pt x="68" y="637"/>
                  </a:cubicBezTo>
                  <a:cubicBezTo>
                    <a:pt x="68" y="640"/>
                    <a:pt x="71" y="644"/>
                    <a:pt x="75" y="644"/>
                  </a:cubicBezTo>
                  <a:cubicBezTo>
                    <a:pt x="80" y="644"/>
                    <a:pt x="83" y="640"/>
                    <a:pt x="83" y="637"/>
                  </a:cubicBezTo>
                  <a:cubicBezTo>
                    <a:pt x="83" y="633"/>
                    <a:pt x="80" y="630"/>
                    <a:pt x="75" y="63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21" name="Rectangle 20"/>
            <p:cNvSpPr/>
            <p:nvPr/>
          </p:nvSpPr>
          <p:spPr bwMode="auto">
            <a:xfrm>
              <a:off x="9997365" y="4055344"/>
              <a:ext cx="612648" cy="103778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pic>
        <p:nvPicPr>
          <p:cNvPr id="54" name="Picture 53"/>
          <p:cNvPicPr>
            <a:picLocks noChangeAspect="1"/>
          </p:cNvPicPr>
          <p:nvPr/>
        </p:nvPicPr>
        <p:blipFill>
          <a:blip r:embed="rId4">
            <a:clrChange>
              <a:clrFrom>
                <a:srgbClr val="FEFEFE"/>
              </a:clrFrom>
              <a:clrTo>
                <a:srgbClr val="FEFEFE">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275938" y="3136057"/>
            <a:ext cx="346496" cy="132968"/>
          </a:xfrm>
          <a:prstGeom prst="rect">
            <a:avLst/>
          </a:prstGeom>
        </p:spPr>
      </p:pic>
      <p:pic>
        <p:nvPicPr>
          <p:cNvPr id="71" name="Picture 70"/>
          <p:cNvPicPr>
            <a:picLocks noChangeAspect="1"/>
          </p:cNvPicPr>
          <p:nvPr/>
        </p:nvPicPr>
        <p:blipFill>
          <a:blip r:embed="rId5"/>
          <a:stretch>
            <a:fillRect/>
          </a:stretch>
        </p:blipFill>
        <p:spPr>
          <a:xfrm>
            <a:off x="5466607" y="3352345"/>
            <a:ext cx="859558" cy="1074447"/>
          </a:xfrm>
          <a:prstGeom prst="rect">
            <a:avLst/>
          </a:prstGeom>
        </p:spPr>
      </p:pic>
      <p:pic>
        <p:nvPicPr>
          <p:cNvPr id="73" name="Picture 72"/>
          <p:cNvPicPr>
            <a:picLocks noChangeAspect="1"/>
          </p:cNvPicPr>
          <p:nvPr/>
        </p:nvPicPr>
        <p:blipFill>
          <a:blip r:embed="rId5"/>
          <a:stretch>
            <a:fillRect/>
          </a:stretch>
        </p:blipFill>
        <p:spPr>
          <a:xfrm>
            <a:off x="4391181" y="3357830"/>
            <a:ext cx="859558" cy="1074447"/>
          </a:xfrm>
          <a:prstGeom prst="rect">
            <a:avLst/>
          </a:prstGeom>
        </p:spPr>
      </p:pic>
      <p:cxnSp>
        <p:nvCxnSpPr>
          <p:cNvPr id="31" name="Straight Arrow Connector 30"/>
          <p:cNvCxnSpPr/>
          <p:nvPr/>
        </p:nvCxnSpPr>
        <p:spPr>
          <a:xfrm>
            <a:off x="6122009" y="2691757"/>
            <a:ext cx="448056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7321333" y="2358538"/>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1</a:t>
            </a:r>
          </a:p>
        </p:txBody>
      </p:sp>
      <p:sp>
        <p:nvSpPr>
          <p:cNvPr id="43" name="TextBox 42"/>
          <p:cNvSpPr txBox="1"/>
          <p:nvPr/>
        </p:nvSpPr>
        <p:spPr>
          <a:xfrm>
            <a:off x="4434150" y="3602480"/>
            <a:ext cx="776175" cy="523220"/>
          </a:xfrm>
          <a:prstGeom prst="rect">
            <a:avLst/>
          </a:prstGeom>
          <a:noFill/>
        </p:spPr>
        <p:txBody>
          <a:bodyPr wrap="none" rtlCol="0">
            <a:spAutoFit/>
          </a:bodyPr>
          <a:lstStyle/>
          <a:p>
            <a:pPr algn="ctr"/>
            <a:r>
              <a:rPr lang="en-US" sz="2800" dirty="0" smtClean="0">
                <a:solidFill>
                  <a:srgbClr val="9B4F96"/>
                </a:solidFill>
                <a:latin typeface="Consolas" panose="020B0609020204030204" pitchFamily="49" charset="0"/>
                <a:cs typeface="Consolas" panose="020B0609020204030204" pitchFamily="49" charset="0"/>
              </a:rPr>
              <a:t>&lt;/&gt;</a:t>
            </a:r>
            <a:endParaRPr lang="en-US" sz="2800" dirty="0">
              <a:solidFill>
                <a:srgbClr val="9B4F96"/>
              </a:solidFill>
              <a:latin typeface="Consolas" panose="020B0609020204030204" pitchFamily="49" charset="0"/>
              <a:cs typeface="Consolas" panose="020B0609020204030204" pitchFamily="49" charset="0"/>
            </a:endParaRPr>
          </a:p>
        </p:txBody>
      </p:sp>
      <p:sp>
        <p:nvSpPr>
          <p:cNvPr id="44" name="TextBox 43"/>
          <p:cNvSpPr txBox="1"/>
          <p:nvPr/>
        </p:nvSpPr>
        <p:spPr>
          <a:xfrm>
            <a:off x="5510896" y="3602480"/>
            <a:ext cx="776175" cy="523220"/>
          </a:xfrm>
          <a:prstGeom prst="rect">
            <a:avLst/>
          </a:prstGeom>
          <a:noFill/>
        </p:spPr>
        <p:txBody>
          <a:bodyPr wrap="none" rtlCol="0">
            <a:spAutoFit/>
          </a:bodyPr>
          <a:lstStyle/>
          <a:p>
            <a:pPr algn="ctr"/>
            <a:r>
              <a:rPr lang="en-US" sz="2800" dirty="0" smtClean="0">
                <a:solidFill>
                  <a:srgbClr val="9B4F96"/>
                </a:solidFill>
                <a:latin typeface="Consolas" panose="020B0609020204030204" pitchFamily="49" charset="0"/>
                <a:cs typeface="Consolas" panose="020B0609020204030204" pitchFamily="49" charset="0"/>
              </a:rPr>
              <a:t>&lt;/&gt;</a:t>
            </a:r>
            <a:endParaRPr lang="en-US" sz="2800" dirty="0">
              <a:solidFill>
                <a:srgbClr val="9B4F96"/>
              </a:solidFill>
              <a:latin typeface="Consolas" panose="020B0609020204030204" pitchFamily="49" charset="0"/>
              <a:cs typeface="Consolas" panose="020B0609020204030204" pitchFamily="49" charset="0"/>
            </a:endParaRPr>
          </a:p>
        </p:txBody>
      </p:sp>
      <p:sp>
        <p:nvSpPr>
          <p:cNvPr id="46" name="Oval 45"/>
          <p:cNvSpPr/>
          <p:nvPr/>
        </p:nvSpPr>
        <p:spPr>
          <a:xfrm>
            <a:off x="5259367" y="3046879"/>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2</a:t>
            </a:r>
          </a:p>
        </p:txBody>
      </p:sp>
      <p:sp>
        <p:nvSpPr>
          <p:cNvPr id="47" name="Oval 46"/>
          <p:cNvSpPr/>
          <p:nvPr/>
        </p:nvSpPr>
        <p:spPr>
          <a:xfrm>
            <a:off x="10852011" y="3046879"/>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3</a:t>
            </a:r>
          </a:p>
        </p:txBody>
      </p:sp>
      <p:sp>
        <p:nvSpPr>
          <p:cNvPr id="48" name="Freeform 205"/>
          <p:cNvSpPr>
            <a:spLocks noChangeAspect="1" noEditPoints="1"/>
          </p:cNvSpPr>
          <p:nvPr/>
        </p:nvSpPr>
        <p:spPr bwMode="auto">
          <a:xfrm>
            <a:off x="10737390" y="3467195"/>
            <a:ext cx="532754" cy="527632"/>
          </a:xfrm>
          <a:custGeom>
            <a:avLst/>
            <a:gdLst>
              <a:gd name="T0" fmla="*/ 151 w 308"/>
              <a:gd name="T1" fmla="*/ 210 h 305"/>
              <a:gd name="T2" fmla="*/ 136 w 308"/>
              <a:gd name="T3" fmla="*/ 248 h 305"/>
              <a:gd name="T4" fmla="*/ 120 w 308"/>
              <a:gd name="T5" fmla="*/ 286 h 305"/>
              <a:gd name="T6" fmla="*/ 49 w 308"/>
              <a:gd name="T7" fmla="*/ 296 h 305"/>
              <a:gd name="T8" fmla="*/ 49 w 308"/>
              <a:gd name="T9" fmla="*/ 289 h 305"/>
              <a:gd name="T10" fmla="*/ 89 w 308"/>
              <a:gd name="T11" fmla="*/ 265 h 305"/>
              <a:gd name="T12" fmla="*/ 80 w 308"/>
              <a:gd name="T13" fmla="*/ 231 h 305"/>
              <a:gd name="T14" fmla="*/ 65 w 308"/>
              <a:gd name="T15" fmla="*/ 226 h 305"/>
              <a:gd name="T16" fmla="*/ 21 w 308"/>
              <a:gd name="T17" fmla="*/ 249 h 305"/>
              <a:gd name="T18" fmla="*/ 39 w 308"/>
              <a:gd name="T19" fmla="*/ 202 h 305"/>
              <a:gd name="T20" fmla="*/ 75 w 308"/>
              <a:gd name="T21" fmla="*/ 186 h 305"/>
              <a:gd name="T22" fmla="*/ 77 w 308"/>
              <a:gd name="T23" fmla="*/ 186 h 305"/>
              <a:gd name="T24" fmla="*/ 106 w 308"/>
              <a:gd name="T25" fmla="*/ 178 h 305"/>
              <a:gd name="T26" fmla="*/ 201 w 308"/>
              <a:gd name="T27" fmla="*/ 161 h 305"/>
              <a:gd name="T28" fmla="*/ 135 w 308"/>
              <a:gd name="T29" fmla="*/ 95 h 305"/>
              <a:gd name="T30" fmla="*/ 129 w 308"/>
              <a:gd name="T31" fmla="*/ 95 h 305"/>
              <a:gd name="T32" fmla="*/ 95 w 308"/>
              <a:gd name="T33" fmla="*/ 135 h 305"/>
              <a:gd name="T34" fmla="*/ 161 w 308"/>
              <a:gd name="T35" fmla="*/ 200 h 305"/>
              <a:gd name="T36" fmla="*/ 268 w 308"/>
              <a:gd name="T37" fmla="*/ 302 h 305"/>
              <a:gd name="T38" fmla="*/ 303 w 308"/>
              <a:gd name="T39" fmla="*/ 265 h 305"/>
              <a:gd name="T40" fmla="*/ 201 w 308"/>
              <a:gd name="T41" fmla="*/ 161 h 305"/>
              <a:gd name="T42" fmla="*/ 301 w 308"/>
              <a:gd name="T43" fmla="*/ 70 h 305"/>
              <a:gd name="T44" fmla="*/ 261 w 308"/>
              <a:gd name="T45" fmla="*/ 93 h 305"/>
              <a:gd name="T46" fmla="*/ 240 w 308"/>
              <a:gd name="T47" fmla="*/ 79 h 305"/>
              <a:gd name="T48" fmla="*/ 239 w 308"/>
              <a:gd name="T49" fmla="*/ 53 h 305"/>
              <a:gd name="T50" fmla="*/ 280 w 308"/>
              <a:gd name="T51" fmla="*/ 26 h 305"/>
              <a:gd name="T52" fmla="*/ 217 w 308"/>
              <a:gd name="T53" fmla="*/ 25 h 305"/>
              <a:gd name="T54" fmla="*/ 191 w 308"/>
              <a:gd name="T55" fmla="*/ 71 h 305"/>
              <a:gd name="T56" fmla="*/ 182 w 308"/>
              <a:gd name="T57" fmla="*/ 102 h 305"/>
              <a:gd name="T58" fmla="*/ 210 w 308"/>
              <a:gd name="T59" fmla="*/ 151 h 305"/>
              <a:gd name="T60" fmla="*/ 249 w 308"/>
              <a:gd name="T61" fmla="*/ 133 h 305"/>
              <a:gd name="T62" fmla="*/ 252 w 308"/>
              <a:gd name="T63" fmla="*/ 133 h 305"/>
              <a:gd name="T64" fmla="*/ 276 w 308"/>
              <a:gd name="T65" fmla="*/ 126 h 305"/>
              <a:gd name="T66" fmla="*/ 308 w 308"/>
              <a:gd name="T67" fmla="*/ 75 h 305"/>
              <a:gd name="T68" fmla="*/ 52 w 308"/>
              <a:gd name="T69" fmla="*/ 146 h 305"/>
              <a:gd name="T70" fmla="*/ 143 w 308"/>
              <a:gd name="T71" fmla="*/ 58 h 305"/>
              <a:gd name="T72" fmla="*/ 143 w 308"/>
              <a:gd name="T73" fmla="*/ 45 h 305"/>
              <a:gd name="T74" fmla="*/ 94 w 308"/>
              <a:gd name="T75" fmla="*/ 0 h 305"/>
              <a:gd name="T76" fmla="*/ 2 w 308"/>
              <a:gd name="T77" fmla="*/ 87 h 305"/>
              <a:gd name="T78" fmla="*/ 2 w 308"/>
              <a:gd name="T79" fmla="*/ 100 h 305"/>
              <a:gd name="T80" fmla="*/ 52 w 308"/>
              <a:gd name="T81"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 h="305">
                <a:moveTo>
                  <a:pt x="113" y="172"/>
                </a:moveTo>
                <a:cubicBezTo>
                  <a:pt x="151" y="210"/>
                  <a:pt x="151" y="210"/>
                  <a:pt x="151" y="210"/>
                </a:cubicBezTo>
                <a:cubicBezTo>
                  <a:pt x="144" y="217"/>
                  <a:pt x="144" y="217"/>
                  <a:pt x="144" y="217"/>
                </a:cubicBezTo>
                <a:cubicBezTo>
                  <a:pt x="137" y="224"/>
                  <a:pt x="136" y="236"/>
                  <a:pt x="136" y="248"/>
                </a:cubicBezTo>
                <a:cubicBezTo>
                  <a:pt x="136" y="248"/>
                  <a:pt x="136" y="248"/>
                  <a:pt x="136" y="248"/>
                </a:cubicBezTo>
                <a:cubicBezTo>
                  <a:pt x="136" y="262"/>
                  <a:pt x="130" y="276"/>
                  <a:pt x="120" y="286"/>
                </a:cubicBezTo>
                <a:cubicBezTo>
                  <a:pt x="117" y="289"/>
                  <a:pt x="114" y="292"/>
                  <a:pt x="109" y="295"/>
                </a:cubicBezTo>
                <a:cubicBezTo>
                  <a:pt x="92" y="305"/>
                  <a:pt x="68" y="305"/>
                  <a:pt x="49" y="296"/>
                </a:cubicBezTo>
                <a:cubicBezTo>
                  <a:pt x="48" y="296"/>
                  <a:pt x="47" y="294"/>
                  <a:pt x="47" y="293"/>
                </a:cubicBezTo>
                <a:cubicBezTo>
                  <a:pt x="46" y="291"/>
                  <a:pt x="47" y="289"/>
                  <a:pt x="49" y="289"/>
                </a:cubicBezTo>
                <a:cubicBezTo>
                  <a:pt x="88" y="266"/>
                  <a:pt x="88" y="266"/>
                  <a:pt x="88" y="266"/>
                </a:cubicBezTo>
                <a:cubicBezTo>
                  <a:pt x="88" y="266"/>
                  <a:pt x="89" y="266"/>
                  <a:pt x="89" y="265"/>
                </a:cubicBezTo>
                <a:cubicBezTo>
                  <a:pt x="92" y="262"/>
                  <a:pt x="96" y="257"/>
                  <a:pt x="87" y="240"/>
                </a:cubicBezTo>
                <a:cubicBezTo>
                  <a:pt x="85" y="236"/>
                  <a:pt x="82" y="233"/>
                  <a:pt x="80" y="231"/>
                </a:cubicBezTo>
                <a:cubicBezTo>
                  <a:pt x="73" y="224"/>
                  <a:pt x="68" y="225"/>
                  <a:pt x="66" y="226"/>
                </a:cubicBezTo>
                <a:cubicBezTo>
                  <a:pt x="65" y="226"/>
                  <a:pt x="65" y="226"/>
                  <a:pt x="65" y="226"/>
                </a:cubicBezTo>
                <a:cubicBezTo>
                  <a:pt x="26" y="249"/>
                  <a:pt x="26" y="249"/>
                  <a:pt x="26" y="249"/>
                </a:cubicBezTo>
                <a:cubicBezTo>
                  <a:pt x="24" y="249"/>
                  <a:pt x="22" y="249"/>
                  <a:pt x="21" y="249"/>
                </a:cubicBezTo>
                <a:cubicBezTo>
                  <a:pt x="20" y="248"/>
                  <a:pt x="19" y="246"/>
                  <a:pt x="19" y="244"/>
                </a:cubicBezTo>
                <a:cubicBezTo>
                  <a:pt x="20" y="229"/>
                  <a:pt x="28" y="214"/>
                  <a:pt x="39" y="202"/>
                </a:cubicBezTo>
                <a:cubicBezTo>
                  <a:pt x="42" y="199"/>
                  <a:pt x="47" y="196"/>
                  <a:pt x="51" y="193"/>
                </a:cubicBezTo>
                <a:cubicBezTo>
                  <a:pt x="58" y="189"/>
                  <a:pt x="66" y="187"/>
                  <a:pt x="75" y="186"/>
                </a:cubicBezTo>
                <a:cubicBezTo>
                  <a:pt x="74" y="186"/>
                  <a:pt x="74" y="186"/>
                  <a:pt x="74" y="186"/>
                </a:cubicBezTo>
                <a:cubicBezTo>
                  <a:pt x="75" y="186"/>
                  <a:pt x="76" y="186"/>
                  <a:pt x="77" y="186"/>
                </a:cubicBezTo>
                <a:cubicBezTo>
                  <a:pt x="77" y="186"/>
                  <a:pt x="77" y="186"/>
                  <a:pt x="78" y="186"/>
                </a:cubicBezTo>
                <a:cubicBezTo>
                  <a:pt x="89" y="186"/>
                  <a:pt x="100" y="185"/>
                  <a:pt x="106" y="178"/>
                </a:cubicBezTo>
                <a:lnTo>
                  <a:pt x="113" y="172"/>
                </a:lnTo>
                <a:close/>
                <a:moveTo>
                  <a:pt x="201" y="161"/>
                </a:moveTo>
                <a:cubicBezTo>
                  <a:pt x="162" y="122"/>
                  <a:pt x="162" y="122"/>
                  <a:pt x="162" y="122"/>
                </a:cubicBezTo>
                <a:cubicBezTo>
                  <a:pt x="135" y="95"/>
                  <a:pt x="135" y="95"/>
                  <a:pt x="135" y="95"/>
                </a:cubicBezTo>
                <a:cubicBezTo>
                  <a:pt x="134" y="94"/>
                  <a:pt x="133" y="94"/>
                  <a:pt x="132" y="94"/>
                </a:cubicBezTo>
                <a:cubicBezTo>
                  <a:pt x="131" y="94"/>
                  <a:pt x="130" y="94"/>
                  <a:pt x="129" y="95"/>
                </a:cubicBezTo>
                <a:cubicBezTo>
                  <a:pt x="95" y="129"/>
                  <a:pt x="95" y="129"/>
                  <a:pt x="95" y="129"/>
                </a:cubicBezTo>
                <a:cubicBezTo>
                  <a:pt x="94" y="130"/>
                  <a:pt x="94" y="133"/>
                  <a:pt x="95" y="135"/>
                </a:cubicBezTo>
                <a:cubicBezTo>
                  <a:pt x="123" y="162"/>
                  <a:pt x="123" y="162"/>
                  <a:pt x="123" y="162"/>
                </a:cubicBezTo>
                <a:cubicBezTo>
                  <a:pt x="161" y="200"/>
                  <a:pt x="161" y="200"/>
                  <a:pt x="161" y="200"/>
                </a:cubicBezTo>
                <a:cubicBezTo>
                  <a:pt x="262" y="302"/>
                  <a:pt x="262" y="302"/>
                  <a:pt x="262" y="302"/>
                </a:cubicBezTo>
                <a:cubicBezTo>
                  <a:pt x="264" y="303"/>
                  <a:pt x="266" y="303"/>
                  <a:pt x="268" y="302"/>
                </a:cubicBezTo>
                <a:cubicBezTo>
                  <a:pt x="302" y="268"/>
                  <a:pt x="302" y="268"/>
                  <a:pt x="302" y="268"/>
                </a:cubicBezTo>
                <a:cubicBezTo>
                  <a:pt x="303" y="267"/>
                  <a:pt x="303" y="266"/>
                  <a:pt x="303" y="265"/>
                </a:cubicBezTo>
                <a:cubicBezTo>
                  <a:pt x="303" y="264"/>
                  <a:pt x="303" y="263"/>
                  <a:pt x="302" y="262"/>
                </a:cubicBezTo>
                <a:lnTo>
                  <a:pt x="201" y="161"/>
                </a:lnTo>
                <a:close/>
                <a:moveTo>
                  <a:pt x="306" y="70"/>
                </a:moveTo>
                <a:cubicBezTo>
                  <a:pt x="304" y="70"/>
                  <a:pt x="303" y="70"/>
                  <a:pt x="301" y="70"/>
                </a:cubicBezTo>
                <a:cubicBezTo>
                  <a:pt x="262" y="93"/>
                  <a:pt x="262" y="93"/>
                  <a:pt x="262" y="93"/>
                </a:cubicBezTo>
                <a:cubicBezTo>
                  <a:pt x="262" y="93"/>
                  <a:pt x="262" y="93"/>
                  <a:pt x="261" y="93"/>
                </a:cubicBezTo>
                <a:cubicBezTo>
                  <a:pt x="259" y="94"/>
                  <a:pt x="254" y="95"/>
                  <a:pt x="247" y="88"/>
                </a:cubicBezTo>
                <a:cubicBezTo>
                  <a:pt x="244" y="86"/>
                  <a:pt x="242" y="83"/>
                  <a:pt x="240" y="79"/>
                </a:cubicBezTo>
                <a:cubicBezTo>
                  <a:pt x="230" y="62"/>
                  <a:pt x="235" y="57"/>
                  <a:pt x="237" y="54"/>
                </a:cubicBezTo>
                <a:cubicBezTo>
                  <a:pt x="238" y="53"/>
                  <a:pt x="239" y="53"/>
                  <a:pt x="239" y="53"/>
                </a:cubicBezTo>
                <a:cubicBezTo>
                  <a:pt x="278" y="30"/>
                  <a:pt x="278" y="30"/>
                  <a:pt x="278" y="30"/>
                </a:cubicBezTo>
                <a:cubicBezTo>
                  <a:pt x="280" y="30"/>
                  <a:pt x="280" y="28"/>
                  <a:pt x="280" y="26"/>
                </a:cubicBezTo>
                <a:cubicBezTo>
                  <a:pt x="280" y="25"/>
                  <a:pt x="279" y="23"/>
                  <a:pt x="278" y="23"/>
                </a:cubicBezTo>
                <a:cubicBezTo>
                  <a:pt x="259" y="14"/>
                  <a:pt x="235" y="14"/>
                  <a:pt x="217" y="25"/>
                </a:cubicBezTo>
                <a:cubicBezTo>
                  <a:pt x="213" y="27"/>
                  <a:pt x="210" y="30"/>
                  <a:pt x="206" y="33"/>
                </a:cubicBezTo>
                <a:cubicBezTo>
                  <a:pt x="196" y="43"/>
                  <a:pt x="191" y="57"/>
                  <a:pt x="191" y="71"/>
                </a:cubicBezTo>
                <a:cubicBezTo>
                  <a:pt x="190" y="71"/>
                  <a:pt x="190" y="71"/>
                  <a:pt x="190" y="71"/>
                </a:cubicBezTo>
                <a:cubicBezTo>
                  <a:pt x="191" y="83"/>
                  <a:pt x="190" y="95"/>
                  <a:pt x="182" y="102"/>
                </a:cubicBezTo>
                <a:cubicBezTo>
                  <a:pt x="172" y="113"/>
                  <a:pt x="172" y="113"/>
                  <a:pt x="172" y="113"/>
                </a:cubicBezTo>
                <a:cubicBezTo>
                  <a:pt x="210" y="151"/>
                  <a:pt x="210" y="151"/>
                  <a:pt x="210" y="151"/>
                </a:cubicBezTo>
                <a:cubicBezTo>
                  <a:pt x="221" y="141"/>
                  <a:pt x="221" y="141"/>
                  <a:pt x="221" y="141"/>
                </a:cubicBezTo>
                <a:cubicBezTo>
                  <a:pt x="227" y="134"/>
                  <a:pt x="238" y="133"/>
                  <a:pt x="249" y="133"/>
                </a:cubicBezTo>
                <a:cubicBezTo>
                  <a:pt x="249" y="133"/>
                  <a:pt x="250" y="133"/>
                  <a:pt x="250" y="133"/>
                </a:cubicBezTo>
                <a:cubicBezTo>
                  <a:pt x="251" y="133"/>
                  <a:pt x="252" y="133"/>
                  <a:pt x="252" y="133"/>
                </a:cubicBezTo>
                <a:cubicBezTo>
                  <a:pt x="252" y="133"/>
                  <a:pt x="252" y="133"/>
                  <a:pt x="252" y="133"/>
                </a:cubicBezTo>
                <a:cubicBezTo>
                  <a:pt x="260" y="132"/>
                  <a:pt x="268" y="130"/>
                  <a:pt x="276" y="126"/>
                </a:cubicBezTo>
                <a:cubicBezTo>
                  <a:pt x="280" y="123"/>
                  <a:pt x="284" y="120"/>
                  <a:pt x="288" y="117"/>
                </a:cubicBezTo>
                <a:cubicBezTo>
                  <a:pt x="299" y="106"/>
                  <a:pt x="306" y="90"/>
                  <a:pt x="308" y="75"/>
                </a:cubicBezTo>
                <a:cubicBezTo>
                  <a:pt x="308" y="73"/>
                  <a:pt x="307" y="71"/>
                  <a:pt x="306" y="70"/>
                </a:cubicBezTo>
                <a:close/>
                <a:moveTo>
                  <a:pt x="52" y="146"/>
                </a:moveTo>
                <a:cubicBezTo>
                  <a:pt x="54" y="146"/>
                  <a:pt x="57" y="145"/>
                  <a:pt x="58" y="143"/>
                </a:cubicBezTo>
                <a:cubicBezTo>
                  <a:pt x="143" y="58"/>
                  <a:pt x="143" y="58"/>
                  <a:pt x="143" y="58"/>
                </a:cubicBezTo>
                <a:cubicBezTo>
                  <a:pt x="145" y="57"/>
                  <a:pt x="146" y="54"/>
                  <a:pt x="146" y="52"/>
                </a:cubicBezTo>
                <a:cubicBezTo>
                  <a:pt x="146" y="49"/>
                  <a:pt x="145" y="47"/>
                  <a:pt x="143" y="45"/>
                </a:cubicBezTo>
                <a:cubicBezTo>
                  <a:pt x="100" y="2"/>
                  <a:pt x="100" y="2"/>
                  <a:pt x="100" y="2"/>
                </a:cubicBezTo>
                <a:cubicBezTo>
                  <a:pt x="98" y="1"/>
                  <a:pt x="96" y="0"/>
                  <a:pt x="94" y="0"/>
                </a:cubicBezTo>
                <a:cubicBezTo>
                  <a:pt x="91" y="0"/>
                  <a:pt x="89" y="1"/>
                  <a:pt x="87" y="2"/>
                </a:cubicBezTo>
                <a:cubicBezTo>
                  <a:pt x="2" y="87"/>
                  <a:pt x="2" y="87"/>
                  <a:pt x="2" y="87"/>
                </a:cubicBezTo>
                <a:cubicBezTo>
                  <a:pt x="1" y="89"/>
                  <a:pt x="0" y="91"/>
                  <a:pt x="0" y="93"/>
                </a:cubicBezTo>
                <a:cubicBezTo>
                  <a:pt x="0" y="96"/>
                  <a:pt x="1" y="98"/>
                  <a:pt x="2" y="100"/>
                </a:cubicBezTo>
                <a:cubicBezTo>
                  <a:pt x="46" y="143"/>
                  <a:pt x="46" y="143"/>
                  <a:pt x="46" y="143"/>
                </a:cubicBezTo>
                <a:cubicBezTo>
                  <a:pt x="47" y="145"/>
                  <a:pt x="50" y="146"/>
                  <a:pt x="52" y="14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50" name="Freeform 205"/>
          <p:cNvSpPr>
            <a:spLocks noChangeAspect="1" noEditPoints="1"/>
          </p:cNvSpPr>
          <p:nvPr/>
        </p:nvSpPr>
        <p:spPr bwMode="auto">
          <a:xfrm>
            <a:off x="11908891" y="3877390"/>
            <a:ext cx="257706" cy="255229"/>
          </a:xfrm>
          <a:custGeom>
            <a:avLst/>
            <a:gdLst>
              <a:gd name="T0" fmla="*/ 151 w 308"/>
              <a:gd name="T1" fmla="*/ 210 h 305"/>
              <a:gd name="T2" fmla="*/ 136 w 308"/>
              <a:gd name="T3" fmla="*/ 248 h 305"/>
              <a:gd name="T4" fmla="*/ 120 w 308"/>
              <a:gd name="T5" fmla="*/ 286 h 305"/>
              <a:gd name="T6" fmla="*/ 49 w 308"/>
              <a:gd name="T7" fmla="*/ 296 h 305"/>
              <a:gd name="T8" fmla="*/ 49 w 308"/>
              <a:gd name="T9" fmla="*/ 289 h 305"/>
              <a:gd name="T10" fmla="*/ 89 w 308"/>
              <a:gd name="T11" fmla="*/ 265 h 305"/>
              <a:gd name="T12" fmla="*/ 80 w 308"/>
              <a:gd name="T13" fmla="*/ 231 h 305"/>
              <a:gd name="T14" fmla="*/ 65 w 308"/>
              <a:gd name="T15" fmla="*/ 226 h 305"/>
              <a:gd name="T16" fmla="*/ 21 w 308"/>
              <a:gd name="T17" fmla="*/ 249 h 305"/>
              <a:gd name="T18" fmla="*/ 39 w 308"/>
              <a:gd name="T19" fmla="*/ 202 h 305"/>
              <a:gd name="T20" fmla="*/ 75 w 308"/>
              <a:gd name="T21" fmla="*/ 186 h 305"/>
              <a:gd name="T22" fmla="*/ 77 w 308"/>
              <a:gd name="T23" fmla="*/ 186 h 305"/>
              <a:gd name="T24" fmla="*/ 106 w 308"/>
              <a:gd name="T25" fmla="*/ 178 h 305"/>
              <a:gd name="T26" fmla="*/ 201 w 308"/>
              <a:gd name="T27" fmla="*/ 161 h 305"/>
              <a:gd name="T28" fmla="*/ 135 w 308"/>
              <a:gd name="T29" fmla="*/ 95 h 305"/>
              <a:gd name="T30" fmla="*/ 129 w 308"/>
              <a:gd name="T31" fmla="*/ 95 h 305"/>
              <a:gd name="T32" fmla="*/ 95 w 308"/>
              <a:gd name="T33" fmla="*/ 135 h 305"/>
              <a:gd name="T34" fmla="*/ 161 w 308"/>
              <a:gd name="T35" fmla="*/ 200 h 305"/>
              <a:gd name="T36" fmla="*/ 268 w 308"/>
              <a:gd name="T37" fmla="*/ 302 h 305"/>
              <a:gd name="T38" fmla="*/ 303 w 308"/>
              <a:gd name="T39" fmla="*/ 265 h 305"/>
              <a:gd name="T40" fmla="*/ 201 w 308"/>
              <a:gd name="T41" fmla="*/ 161 h 305"/>
              <a:gd name="T42" fmla="*/ 301 w 308"/>
              <a:gd name="T43" fmla="*/ 70 h 305"/>
              <a:gd name="T44" fmla="*/ 261 w 308"/>
              <a:gd name="T45" fmla="*/ 93 h 305"/>
              <a:gd name="T46" fmla="*/ 240 w 308"/>
              <a:gd name="T47" fmla="*/ 79 h 305"/>
              <a:gd name="T48" fmla="*/ 239 w 308"/>
              <a:gd name="T49" fmla="*/ 53 h 305"/>
              <a:gd name="T50" fmla="*/ 280 w 308"/>
              <a:gd name="T51" fmla="*/ 26 h 305"/>
              <a:gd name="T52" fmla="*/ 217 w 308"/>
              <a:gd name="T53" fmla="*/ 25 h 305"/>
              <a:gd name="T54" fmla="*/ 191 w 308"/>
              <a:gd name="T55" fmla="*/ 71 h 305"/>
              <a:gd name="T56" fmla="*/ 182 w 308"/>
              <a:gd name="T57" fmla="*/ 102 h 305"/>
              <a:gd name="T58" fmla="*/ 210 w 308"/>
              <a:gd name="T59" fmla="*/ 151 h 305"/>
              <a:gd name="T60" fmla="*/ 249 w 308"/>
              <a:gd name="T61" fmla="*/ 133 h 305"/>
              <a:gd name="T62" fmla="*/ 252 w 308"/>
              <a:gd name="T63" fmla="*/ 133 h 305"/>
              <a:gd name="T64" fmla="*/ 276 w 308"/>
              <a:gd name="T65" fmla="*/ 126 h 305"/>
              <a:gd name="T66" fmla="*/ 308 w 308"/>
              <a:gd name="T67" fmla="*/ 75 h 305"/>
              <a:gd name="T68" fmla="*/ 52 w 308"/>
              <a:gd name="T69" fmla="*/ 146 h 305"/>
              <a:gd name="T70" fmla="*/ 143 w 308"/>
              <a:gd name="T71" fmla="*/ 58 h 305"/>
              <a:gd name="T72" fmla="*/ 143 w 308"/>
              <a:gd name="T73" fmla="*/ 45 h 305"/>
              <a:gd name="T74" fmla="*/ 94 w 308"/>
              <a:gd name="T75" fmla="*/ 0 h 305"/>
              <a:gd name="T76" fmla="*/ 2 w 308"/>
              <a:gd name="T77" fmla="*/ 87 h 305"/>
              <a:gd name="T78" fmla="*/ 2 w 308"/>
              <a:gd name="T79" fmla="*/ 100 h 305"/>
              <a:gd name="T80" fmla="*/ 52 w 308"/>
              <a:gd name="T81"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8" h="305">
                <a:moveTo>
                  <a:pt x="113" y="172"/>
                </a:moveTo>
                <a:cubicBezTo>
                  <a:pt x="151" y="210"/>
                  <a:pt x="151" y="210"/>
                  <a:pt x="151" y="210"/>
                </a:cubicBezTo>
                <a:cubicBezTo>
                  <a:pt x="144" y="217"/>
                  <a:pt x="144" y="217"/>
                  <a:pt x="144" y="217"/>
                </a:cubicBezTo>
                <a:cubicBezTo>
                  <a:pt x="137" y="224"/>
                  <a:pt x="136" y="236"/>
                  <a:pt x="136" y="248"/>
                </a:cubicBezTo>
                <a:cubicBezTo>
                  <a:pt x="136" y="248"/>
                  <a:pt x="136" y="248"/>
                  <a:pt x="136" y="248"/>
                </a:cubicBezTo>
                <a:cubicBezTo>
                  <a:pt x="136" y="262"/>
                  <a:pt x="130" y="276"/>
                  <a:pt x="120" y="286"/>
                </a:cubicBezTo>
                <a:cubicBezTo>
                  <a:pt x="117" y="289"/>
                  <a:pt x="114" y="292"/>
                  <a:pt x="109" y="295"/>
                </a:cubicBezTo>
                <a:cubicBezTo>
                  <a:pt x="92" y="305"/>
                  <a:pt x="68" y="305"/>
                  <a:pt x="49" y="296"/>
                </a:cubicBezTo>
                <a:cubicBezTo>
                  <a:pt x="48" y="296"/>
                  <a:pt x="47" y="294"/>
                  <a:pt x="47" y="293"/>
                </a:cubicBezTo>
                <a:cubicBezTo>
                  <a:pt x="46" y="291"/>
                  <a:pt x="47" y="289"/>
                  <a:pt x="49" y="289"/>
                </a:cubicBezTo>
                <a:cubicBezTo>
                  <a:pt x="88" y="266"/>
                  <a:pt x="88" y="266"/>
                  <a:pt x="88" y="266"/>
                </a:cubicBezTo>
                <a:cubicBezTo>
                  <a:pt x="88" y="266"/>
                  <a:pt x="89" y="266"/>
                  <a:pt x="89" y="265"/>
                </a:cubicBezTo>
                <a:cubicBezTo>
                  <a:pt x="92" y="262"/>
                  <a:pt x="96" y="257"/>
                  <a:pt x="87" y="240"/>
                </a:cubicBezTo>
                <a:cubicBezTo>
                  <a:pt x="85" y="236"/>
                  <a:pt x="82" y="233"/>
                  <a:pt x="80" y="231"/>
                </a:cubicBezTo>
                <a:cubicBezTo>
                  <a:pt x="73" y="224"/>
                  <a:pt x="68" y="225"/>
                  <a:pt x="66" y="226"/>
                </a:cubicBezTo>
                <a:cubicBezTo>
                  <a:pt x="65" y="226"/>
                  <a:pt x="65" y="226"/>
                  <a:pt x="65" y="226"/>
                </a:cubicBezTo>
                <a:cubicBezTo>
                  <a:pt x="26" y="249"/>
                  <a:pt x="26" y="249"/>
                  <a:pt x="26" y="249"/>
                </a:cubicBezTo>
                <a:cubicBezTo>
                  <a:pt x="24" y="249"/>
                  <a:pt x="22" y="249"/>
                  <a:pt x="21" y="249"/>
                </a:cubicBezTo>
                <a:cubicBezTo>
                  <a:pt x="20" y="248"/>
                  <a:pt x="19" y="246"/>
                  <a:pt x="19" y="244"/>
                </a:cubicBezTo>
                <a:cubicBezTo>
                  <a:pt x="20" y="229"/>
                  <a:pt x="28" y="214"/>
                  <a:pt x="39" y="202"/>
                </a:cubicBezTo>
                <a:cubicBezTo>
                  <a:pt x="42" y="199"/>
                  <a:pt x="47" y="196"/>
                  <a:pt x="51" y="193"/>
                </a:cubicBezTo>
                <a:cubicBezTo>
                  <a:pt x="58" y="189"/>
                  <a:pt x="66" y="187"/>
                  <a:pt x="75" y="186"/>
                </a:cubicBezTo>
                <a:cubicBezTo>
                  <a:pt x="74" y="186"/>
                  <a:pt x="74" y="186"/>
                  <a:pt x="74" y="186"/>
                </a:cubicBezTo>
                <a:cubicBezTo>
                  <a:pt x="75" y="186"/>
                  <a:pt x="76" y="186"/>
                  <a:pt x="77" y="186"/>
                </a:cubicBezTo>
                <a:cubicBezTo>
                  <a:pt x="77" y="186"/>
                  <a:pt x="77" y="186"/>
                  <a:pt x="78" y="186"/>
                </a:cubicBezTo>
                <a:cubicBezTo>
                  <a:pt x="89" y="186"/>
                  <a:pt x="100" y="185"/>
                  <a:pt x="106" y="178"/>
                </a:cubicBezTo>
                <a:lnTo>
                  <a:pt x="113" y="172"/>
                </a:lnTo>
                <a:close/>
                <a:moveTo>
                  <a:pt x="201" y="161"/>
                </a:moveTo>
                <a:cubicBezTo>
                  <a:pt x="162" y="122"/>
                  <a:pt x="162" y="122"/>
                  <a:pt x="162" y="122"/>
                </a:cubicBezTo>
                <a:cubicBezTo>
                  <a:pt x="135" y="95"/>
                  <a:pt x="135" y="95"/>
                  <a:pt x="135" y="95"/>
                </a:cubicBezTo>
                <a:cubicBezTo>
                  <a:pt x="134" y="94"/>
                  <a:pt x="133" y="94"/>
                  <a:pt x="132" y="94"/>
                </a:cubicBezTo>
                <a:cubicBezTo>
                  <a:pt x="131" y="94"/>
                  <a:pt x="130" y="94"/>
                  <a:pt x="129" y="95"/>
                </a:cubicBezTo>
                <a:cubicBezTo>
                  <a:pt x="95" y="129"/>
                  <a:pt x="95" y="129"/>
                  <a:pt x="95" y="129"/>
                </a:cubicBezTo>
                <a:cubicBezTo>
                  <a:pt x="94" y="130"/>
                  <a:pt x="94" y="133"/>
                  <a:pt x="95" y="135"/>
                </a:cubicBezTo>
                <a:cubicBezTo>
                  <a:pt x="123" y="162"/>
                  <a:pt x="123" y="162"/>
                  <a:pt x="123" y="162"/>
                </a:cubicBezTo>
                <a:cubicBezTo>
                  <a:pt x="161" y="200"/>
                  <a:pt x="161" y="200"/>
                  <a:pt x="161" y="200"/>
                </a:cubicBezTo>
                <a:cubicBezTo>
                  <a:pt x="262" y="302"/>
                  <a:pt x="262" y="302"/>
                  <a:pt x="262" y="302"/>
                </a:cubicBezTo>
                <a:cubicBezTo>
                  <a:pt x="264" y="303"/>
                  <a:pt x="266" y="303"/>
                  <a:pt x="268" y="302"/>
                </a:cubicBezTo>
                <a:cubicBezTo>
                  <a:pt x="302" y="268"/>
                  <a:pt x="302" y="268"/>
                  <a:pt x="302" y="268"/>
                </a:cubicBezTo>
                <a:cubicBezTo>
                  <a:pt x="303" y="267"/>
                  <a:pt x="303" y="266"/>
                  <a:pt x="303" y="265"/>
                </a:cubicBezTo>
                <a:cubicBezTo>
                  <a:pt x="303" y="264"/>
                  <a:pt x="303" y="263"/>
                  <a:pt x="302" y="262"/>
                </a:cubicBezTo>
                <a:lnTo>
                  <a:pt x="201" y="161"/>
                </a:lnTo>
                <a:close/>
                <a:moveTo>
                  <a:pt x="306" y="70"/>
                </a:moveTo>
                <a:cubicBezTo>
                  <a:pt x="304" y="70"/>
                  <a:pt x="303" y="70"/>
                  <a:pt x="301" y="70"/>
                </a:cubicBezTo>
                <a:cubicBezTo>
                  <a:pt x="262" y="93"/>
                  <a:pt x="262" y="93"/>
                  <a:pt x="262" y="93"/>
                </a:cubicBezTo>
                <a:cubicBezTo>
                  <a:pt x="262" y="93"/>
                  <a:pt x="262" y="93"/>
                  <a:pt x="261" y="93"/>
                </a:cubicBezTo>
                <a:cubicBezTo>
                  <a:pt x="259" y="94"/>
                  <a:pt x="254" y="95"/>
                  <a:pt x="247" y="88"/>
                </a:cubicBezTo>
                <a:cubicBezTo>
                  <a:pt x="244" y="86"/>
                  <a:pt x="242" y="83"/>
                  <a:pt x="240" y="79"/>
                </a:cubicBezTo>
                <a:cubicBezTo>
                  <a:pt x="230" y="62"/>
                  <a:pt x="235" y="57"/>
                  <a:pt x="237" y="54"/>
                </a:cubicBezTo>
                <a:cubicBezTo>
                  <a:pt x="238" y="53"/>
                  <a:pt x="239" y="53"/>
                  <a:pt x="239" y="53"/>
                </a:cubicBezTo>
                <a:cubicBezTo>
                  <a:pt x="278" y="30"/>
                  <a:pt x="278" y="30"/>
                  <a:pt x="278" y="30"/>
                </a:cubicBezTo>
                <a:cubicBezTo>
                  <a:pt x="280" y="30"/>
                  <a:pt x="280" y="28"/>
                  <a:pt x="280" y="26"/>
                </a:cubicBezTo>
                <a:cubicBezTo>
                  <a:pt x="280" y="25"/>
                  <a:pt x="279" y="23"/>
                  <a:pt x="278" y="23"/>
                </a:cubicBezTo>
                <a:cubicBezTo>
                  <a:pt x="259" y="14"/>
                  <a:pt x="235" y="14"/>
                  <a:pt x="217" y="25"/>
                </a:cubicBezTo>
                <a:cubicBezTo>
                  <a:pt x="213" y="27"/>
                  <a:pt x="210" y="30"/>
                  <a:pt x="206" y="33"/>
                </a:cubicBezTo>
                <a:cubicBezTo>
                  <a:pt x="196" y="43"/>
                  <a:pt x="191" y="57"/>
                  <a:pt x="191" y="71"/>
                </a:cubicBezTo>
                <a:cubicBezTo>
                  <a:pt x="190" y="71"/>
                  <a:pt x="190" y="71"/>
                  <a:pt x="190" y="71"/>
                </a:cubicBezTo>
                <a:cubicBezTo>
                  <a:pt x="191" y="83"/>
                  <a:pt x="190" y="95"/>
                  <a:pt x="182" y="102"/>
                </a:cubicBezTo>
                <a:cubicBezTo>
                  <a:pt x="172" y="113"/>
                  <a:pt x="172" y="113"/>
                  <a:pt x="172" y="113"/>
                </a:cubicBezTo>
                <a:cubicBezTo>
                  <a:pt x="210" y="151"/>
                  <a:pt x="210" y="151"/>
                  <a:pt x="210" y="151"/>
                </a:cubicBezTo>
                <a:cubicBezTo>
                  <a:pt x="221" y="141"/>
                  <a:pt x="221" y="141"/>
                  <a:pt x="221" y="141"/>
                </a:cubicBezTo>
                <a:cubicBezTo>
                  <a:pt x="227" y="134"/>
                  <a:pt x="238" y="133"/>
                  <a:pt x="249" y="133"/>
                </a:cubicBezTo>
                <a:cubicBezTo>
                  <a:pt x="249" y="133"/>
                  <a:pt x="250" y="133"/>
                  <a:pt x="250" y="133"/>
                </a:cubicBezTo>
                <a:cubicBezTo>
                  <a:pt x="251" y="133"/>
                  <a:pt x="252" y="133"/>
                  <a:pt x="252" y="133"/>
                </a:cubicBezTo>
                <a:cubicBezTo>
                  <a:pt x="252" y="133"/>
                  <a:pt x="252" y="133"/>
                  <a:pt x="252" y="133"/>
                </a:cubicBezTo>
                <a:cubicBezTo>
                  <a:pt x="260" y="132"/>
                  <a:pt x="268" y="130"/>
                  <a:pt x="276" y="126"/>
                </a:cubicBezTo>
                <a:cubicBezTo>
                  <a:pt x="280" y="123"/>
                  <a:pt x="284" y="120"/>
                  <a:pt x="288" y="117"/>
                </a:cubicBezTo>
                <a:cubicBezTo>
                  <a:pt x="299" y="106"/>
                  <a:pt x="306" y="90"/>
                  <a:pt x="308" y="75"/>
                </a:cubicBezTo>
                <a:cubicBezTo>
                  <a:pt x="308" y="73"/>
                  <a:pt x="307" y="71"/>
                  <a:pt x="306" y="70"/>
                </a:cubicBezTo>
                <a:close/>
                <a:moveTo>
                  <a:pt x="52" y="146"/>
                </a:moveTo>
                <a:cubicBezTo>
                  <a:pt x="54" y="146"/>
                  <a:pt x="57" y="145"/>
                  <a:pt x="58" y="143"/>
                </a:cubicBezTo>
                <a:cubicBezTo>
                  <a:pt x="143" y="58"/>
                  <a:pt x="143" y="58"/>
                  <a:pt x="143" y="58"/>
                </a:cubicBezTo>
                <a:cubicBezTo>
                  <a:pt x="145" y="57"/>
                  <a:pt x="146" y="54"/>
                  <a:pt x="146" y="52"/>
                </a:cubicBezTo>
                <a:cubicBezTo>
                  <a:pt x="146" y="49"/>
                  <a:pt x="145" y="47"/>
                  <a:pt x="143" y="45"/>
                </a:cubicBezTo>
                <a:cubicBezTo>
                  <a:pt x="100" y="2"/>
                  <a:pt x="100" y="2"/>
                  <a:pt x="100" y="2"/>
                </a:cubicBezTo>
                <a:cubicBezTo>
                  <a:pt x="98" y="1"/>
                  <a:pt x="96" y="0"/>
                  <a:pt x="94" y="0"/>
                </a:cubicBezTo>
                <a:cubicBezTo>
                  <a:pt x="91" y="0"/>
                  <a:pt x="89" y="1"/>
                  <a:pt x="87" y="2"/>
                </a:cubicBezTo>
                <a:cubicBezTo>
                  <a:pt x="2" y="87"/>
                  <a:pt x="2" y="87"/>
                  <a:pt x="2" y="87"/>
                </a:cubicBezTo>
                <a:cubicBezTo>
                  <a:pt x="1" y="89"/>
                  <a:pt x="0" y="91"/>
                  <a:pt x="0" y="93"/>
                </a:cubicBezTo>
                <a:cubicBezTo>
                  <a:pt x="0" y="96"/>
                  <a:pt x="1" y="98"/>
                  <a:pt x="2" y="100"/>
                </a:cubicBezTo>
                <a:cubicBezTo>
                  <a:pt x="46" y="143"/>
                  <a:pt x="46" y="143"/>
                  <a:pt x="46" y="143"/>
                </a:cubicBezTo>
                <a:cubicBezTo>
                  <a:pt x="47" y="145"/>
                  <a:pt x="50" y="146"/>
                  <a:pt x="52" y="146"/>
                </a:cubicBez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53" name="Oval 52"/>
          <p:cNvSpPr/>
          <p:nvPr/>
        </p:nvSpPr>
        <p:spPr>
          <a:xfrm>
            <a:off x="8573546" y="2358537"/>
            <a:ext cx="238125" cy="238125"/>
          </a:xfrm>
          <a:prstGeom prst="ellipse">
            <a:avLst/>
          </a:prstGeom>
          <a:solidFill>
            <a:schemeClr val="bg1">
              <a:lumMod val="50000"/>
            </a:schemeClr>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4</a:t>
            </a:r>
          </a:p>
        </p:txBody>
      </p:sp>
      <p:cxnSp>
        <p:nvCxnSpPr>
          <p:cNvPr id="55" name="Straight Arrow Connector 54"/>
          <p:cNvCxnSpPr/>
          <p:nvPr/>
        </p:nvCxnSpPr>
        <p:spPr>
          <a:xfrm flipH="1">
            <a:off x="6356645" y="3749930"/>
            <a:ext cx="73152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flipH="1">
            <a:off x="9069365" y="3749930"/>
            <a:ext cx="73152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7219470" y="2020842"/>
            <a:ext cx="1664207" cy="866660"/>
            <a:chOff x="7230103" y="2010209"/>
            <a:chExt cx="1664207" cy="866660"/>
          </a:xfrm>
        </p:grpSpPr>
        <p:grpSp>
          <p:nvGrpSpPr>
            <p:cNvPr id="32" name="Group 31"/>
            <p:cNvGrpSpPr/>
            <p:nvPr/>
          </p:nvGrpSpPr>
          <p:grpSpPr>
            <a:xfrm>
              <a:off x="7863728" y="2544542"/>
              <a:ext cx="428068" cy="332327"/>
              <a:chOff x="7639934" y="3050724"/>
              <a:chExt cx="857328" cy="665582"/>
            </a:xfrm>
          </p:grpSpPr>
          <p:sp>
            <p:nvSpPr>
              <p:cNvPr id="33" name="Rounded Rectangle 32"/>
              <p:cNvSpPr/>
              <p:nvPr/>
            </p:nvSpPr>
            <p:spPr bwMode="auto">
              <a:xfrm>
                <a:off x="7639934" y="3050724"/>
                <a:ext cx="857328" cy="517248"/>
              </a:xfrm>
              <a:prstGeom prst="roundRect">
                <a:avLst/>
              </a:prstGeom>
              <a:solidFill>
                <a:schemeClr val="bg1"/>
              </a:solidFill>
              <a:ln w="381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Trapezoid 33"/>
              <p:cNvSpPr/>
              <p:nvPr/>
            </p:nvSpPr>
            <p:spPr bwMode="auto">
              <a:xfrm>
                <a:off x="7870772" y="3539043"/>
                <a:ext cx="395652" cy="177263"/>
              </a:xfrm>
              <a:prstGeom prst="trapezoid">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38" name="TextBox 37"/>
            <p:cNvSpPr txBox="1"/>
            <p:nvPr/>
          </p:nvSpPr>
          <p:spPr>
            <a:xfrm>
              <a:off x="7230103" y="2010209"/>
              <a:ext cx="1664207" cy="535531"/>
            </a:xfrm>
            <a:prstGeom prst="rect">
              <a:avLst/>
            </a:prstGeom>
            <a:noFill/>
          </p:spPr>
          <p:txBody>
            <a:bodyPr wrap="square" rtlCol="0">
              <a:spAutoFit/>
            </a:bodyPr>
            <a:lstStyle/>
            <a:p>
              <a:pPr algn="ctr">
                <a:lnSpc>
                  <a:spcPct val="90000"/>
                </a:lnSpc>
              </a:pPr>
              <a:r>
                <a:rPr lang="en-US" sz="1600" dirty="0" smtClean="0">
                  <a:solidFill>
                    <a:srgbClr val="7FBA00"/>
                  </a:solidFill>
                  <a:cs typeface="Segoe UI" panose="020B0502040204020203" pitchFamily="34" charset="0"/>
                </a:rPr>
                <a:t>Bing webmaster portal</a:t>
              </a:r>
              <a:endParaRPr lang="en-US" sz="1600" dirty="0">
                <a:solidFill>
                  <a:srgbClr val="7FBA00"/>
                </a:solidFill>
                <a:cs typeface="Segoe UI" panose="020B0502040204020203" pitchFamily="34" charset="0"/>
              </a:endParaRPr>
            </a:p>
          </p:txBody>
        </p:sp>
        <p:sp>
          <p:nvSpPr>
            <p:cNvPr id="3" name="Oval 2"/>
            <p:cNvSpPr/>
            <p:nvPr/>
          </p:nvSpPr>
          <p:spPr bwMode="auto">
            <a:xfrm>
              <a:off x="7905209" y="2575512"/>
              <a:ext cx="27432" cy="27432"/>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8" name="Oval 57"/>
            <p:cNvSpPr/>
            <p:nvPr/>
          </p:nvSpPr>
          <p:spPr bwMode="auto">
            <a:xfrm>
              <a:off x="7937348" y="2575512"/>
              <a:ext cx="27432" cy="27432"/>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7982464" y="2575599"/>
              <a:ext cx="255054" cy="2743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65" name="Title 2"/>
          <p:cNvSpPr txBox="1">
            <a:spLocks/>
          </p:cNvSpPr>
          <p:nvPr/>
        </p:nvSpPr>
        <p:spPr>
          <a:xfrm>
            <a:off x="122237" y="293687"/>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a:gradFill>
                  <a:gsLst>
                    <a:gs pos="1250">
                      <a:srgbClr val="404040"/>
                    </a:gs>
                    <a:gs pos="100000">
                      <a:srgbClr val="404040"/>
                    </a:gs>
                  </a:gsLst>
                  <a:lin ang="5400000" scaled="0"/>
                </a:gradFill>
              </a:rPr>
              <a:t>Implement App Linking in 4 Easy Steps</a:t>
            </a:r>
          </a:p>
        </p:txBody>
      </p:sp>
      <p:sp>
        <p:nvSpPr>
          <p:cNvPr id="56" name="Rectangle 55"/>
          <p:cNvSpPr/>
          <p:nvPr/>
        </p:nvSpPr>
        <p:spPr>
          <a:xfrm>
            <a:off x="117227" y="2163708"/>
            <a:ext cx="3815418" cy="3314754"/>
          </a:xfrm>
          <a:prstGeom prst="rect">
            <a:avLst/>
          </a:prstGeom>
        </p:spPr>
        <p:txBody>
          <a:bodyPr wrap="square">
            <a:spAutoFit/>
          </a:bodyPr>
          <a:lstStyle/>
          <a:p>
            <a:pPr marL="457200" indent="-457200">
              <a:lnSpc>
                <a:spcPct val="120000"/>
              </a:lnSpc>
              <a:spcBef>
                <a:spcPts val="3000"/>
              </a:spcBef>
              <a:buFont typeface="Arial" panose="020B0604020202020204" pitchFamily="34" charset="0"/>
              <a:buChar char="•"/>
            </a:pPr>
            <a:r>
              <a:rPr lang="en-US" sz="2800" dirty="0" smtClean="0">
                <a:solidFill>
                  <a:prstClr val="black">
                    <a:lumMod val="75000"/>
                    <a:lumOff val="25000"/>
                  </a:prstClr>
                </a:solidFill>
                <a:latin typeface="Segoe UI Semilight" panose="020B0402040204020203" pitchFamily="34" charset="0"/>
                <a:cs typeface="Segoe UI Semilight" panose="020B0402040204020203" pitchFamily="34" charset="0"/>
              </a:rPr>
              <a:t>Link website to app</a:t>
            </a:r>
            <a:endParaRPr lang="en-US" sz="2800" dirty="0">
              <a:solidFill>
                <a:prstClr val="black">
                  <a:lumMod val="75000"/>
                  <a:lumOff val="25000"/>
                </a:prstClr>
              </a:solidFill>
              <a:latin typeface="Segoe UI Semilight" panose="020B0402040204020203" pitchFamily="34" charset="0"/>
              <a:cs typeface="Segoe UI Semilight" panose="020B0402040204020203" pitchFamily="34" charset="0"/>
            </a:endParaRPr>
          </a:p>
          <a:p>
            <a:pPr marL="457200" indent="-457200">
              <a:lnSpc>
                <a:spcPct val="120000"/>
              </a:lnSpc>
              <a:spcBef>
                <a:spcPts val="3000"/>
              </a:spcBef>
              <a:buFont typeface="Arial" panose="020B0604020202020204" pitchFamily="34" charset="0"/>
              <a:buChar char="•"/>
            </a:pPr>
            <a:r>
              <a:rPr lang="en-US" sz="2800" dirty="0" smtClean="0">
                <a:solidFill>
                  <a:prstClr val="black">
                    <a:lumMod val="75000"/>
                    <a:lumOff val="25000"/>
                  </a:prstClr>
                </a:solidFill>
                <a:latin typeface="Segoe UI Semilight" panose="020B0402040204020203" pitchFamily="34" charset="0"/>
                <a:cs typeface="Segoe UI Semilight" panose="020B0402040204020203" pitchFamily="34" charset="0"/>
              </a:rPr>
              <a:t>Markup webpages</a:t>
            </a:r>
            <a:endParaRPr lang="en-US" sz="2800" dirty="0">
              <a:solidFill>
                <a:prstClr val="black">
                  <a:lumMod val="75000"/>
                  <a:lumOff val="25000"/>
                </a:prstClr>
              </a:solidFill>
              <a:latin typeface="Segoe UI Semilight" panose="020B0402040204020203" pitchFamily="34" charset="0"/>
              <a:cs typeface="Segoe UI Semilight" panose="020B0402040204020203" pitchFamily="34" charset="0"/>
            </a:endParaRPr>
          </a:p>
          <a:p>
            <a:pPr marL="457200" indent="-457200">
              <a:lnSpc>
                <a:spcPct val="120000"/>
              </a:lnSpc>
              <a:spcBef>
                <a:spcPts val="3000"/>
              </a:spcBef>
              <a:buFont typeface="Arial" panose="020B0604020202020204" pitchFamily="34" charset="0"/>
              <a:buChar char="•"/>
            </a:pPr>
            <a:r>
              <a:rPr lang="en-US" sz="2800" dirty="0" smtClean="0">
                <a:solidFill>
                  <a:prstClr val="black">
                    <a:lumMod val="75000"/>
                    <a:lumOff val="25000"/>
                  </a:prstClr>
                </a:solidFill>
                <a:latin typeface="Segoe UI Semilight" panose="020B0402040204020203" pitchFamily="34" charset="0"/>
                <a:cs typeface="Segoe UI Semilight" panose="020B0402040204020203" pitchFamily="34" charset="0"/>
              </a:rPr>
              <a:t>Enable deep linking</a:t>
            </a:r>
            <a:endParaRPr lang="en-US" sz="2800" dirty="0">
              <a:solidFill>
                <a:prstClr val="black">
                  <a:lumMod val="75000"/>
                  <a:lumOff val="25000"/>
                </a:prstClr>
              </a:solidFill>
              <a:latin typeface="Segoe UI Semilight" panose="020B0402040204020203" pitchFamily="34" charset="0"/>
              <a:cs typeface="Segoe UI Semilight" panose="020B0402040204020203" pitchFamily="34" charset="0"/>
            </a:endParaRPr>
          </a:p>
          <a:p>
            <a:pPr marL="457200" indent="-457200">
              <a:lnSpc>
                <a:spcPct val="120000"/>
              </a:lnSpc>
              <a:spcBef>
                <a:spcPts val="3000"/>
              </a:spcBef>
              <a:buFont typeface="Arial" panose="020B0604020202020204" pitchFamily="34" charset="0"/>
              <a:buChar char="•"/>
            </a:pPr>
            <a:r>
              <a:rPr lang="en-US" sz="2800" dirty="0" smtClean="0">
                <a:solidFill>
                  <a:prstClr val="black">
                    <a:lumMod val="75000"/>
                    <a:lumOff val="25000"/>
                  </a:prstClr>
                </a:solidFill>
                <a:latin typeface="Segoe UI Semilight" panose="020B0402040204020203" pitchFamily="34" charset="0"/>
                <a:cs typeface="Segoe UI Semilight" panose="020B0402040204020203" pitchFamily="34" charset="0"/>
              </a:rPr>
              <a:t>Register app</a:t>
            </a:r>
            <a:endParaRPr lang="en-US" dirty="0">
              <a:solidFill>
                <a:srgbClr val="404040">
                  <a:lumMod val="60000"/>
                  <a:lumOff val="40000"/>
                </a:srgbClr>
              </a:solidFill>
              <a:latin typeface="Segoe UI Semilight" panose="020B0402040204020203" pitchFamily="34" charset="0"/>
              <a:cs typeface="Segoe UI Semilight" panose="020B0402040204020203" pitchFamily="34" charset="0"/>
            </a:endParaRPr>
          </a:p>
        </p:txBody>
      </p:sp>
      <p:sp>
        <p:nvSpPr>
          <p:cNvPr id="59" name="Oval 58"/>
          <p:cNvSpPr/>
          <p:nvPr/>
        </p:nvSpPr>
        <p:spPr>
          <a:xfrm>
            <a:off x="220291" y="2346322"/>
            <a:ext cx="274320" cy="274320"/>
          </a:xfrm>
          <a:prstGeom prst="ellipse">
            <a:avLst/>
          </a:prstGeom>
          <a:solidFill>
            <a:schemeClr val="tx1"/>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1</a:t>
            </a:r>
          </a:p>
        </p:txBody>
      </p:sp>
      <p:sp>
        <p:nvSpPr>
          <p:cNvPr id="66" name="Oval 65"/>
          <p:cNvSpPr/>
          <p:nvPr/>
        </p:nvSpPr>
        <p:spPr>
          <a:xfrm>
            <a:off x="220291" y="3218228"/>
            <a:ext cx="274320" cy="274320"/>
          </a:xfrm>
          <a:prstGeom prst="ellipse">
            <a:avLst/>
          </a:prstGeom>
          <a:solidFill>
            <a:schemeClr val="tx1"/>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2</a:t>
            </a:r>
          </a:p>
        </p:txBody>
      </p:sp>
      <p:sp>
        <p:nvSpPr>
          <p:cNvPr id="67" name="Oval 66"/>
          <p:cNvSpPr/>
          <p:nvPr/>
        </p:nvSpPr>
        <p:spPr>
          <a:xfrm>
            <a:off x="220291" y="4115376"/>
            <a:ext cx="274320" cy="274320"/>
          </a:xfrm>
          <a:prstGeom prst="ellipse">
            <a:avLst/>
          </a:prstGeom>
          <a:solidFill>
            <a:schemeClr val="tx1"/>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3</a:t>
            </a:r>
          </a:p>
        </p:txBody>
      </p:sp>
      <p:sp>
        <p:nvSpPr>
          <p:cNvPr id="68" name="Oval 67"/>
          <p:cNvSpPr/>
          <p:nvPr/>
        </p:nvSpPr>
        <p:spPr>
          <a:xfrm>
            <a:off x="220291" y="5024286"/>
            <a:ext cx="274320" cy="274320"/>
          </a:xfrm>
          <a:prstGeom prst="ellipse">
            <a:avLst/>
          </a:prstGeom>
          <a:solidFill>
            <a:schemeClr val="tx1"/>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4</a:t>
            </a:r>
          </a:p>
        </p:txBody>
      </p:sp>
      <p:sp>
        <p:nvSpPr>
          <p:cNvPr id="70" name="Oval 69"/>
          <p:cNvSpPr/>
          <p:nvPr/>
        </p:nvSpPr>
        <p:spPr>
          <a:xfrm>
            <a:off x="7324814" y="2359538"/>
            <a:ext cx="238125" cy="238125"/>
          </a:xfrm>
          <a:prstGeom prst="ellipse">
            <a:avLst/>
          </a:prstGeom>
          <a:solidFill>
            <a:schemeClr val="accent5"/>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1</a:t>
            </a:r>
          </a:p>
        </p:txBody>
      </p:sp>
      <p:sp>
        <p:nvSpPr>
          <p:cNvPr id="72" name="Oval 71"/>
          <p:cNvSpPr/>
          <p:nvPr/>
        </p:nvSpPr>
        <p:spPr>
          <a:xfrm>
            <a:off x="5256057" y="3046879"/>
            <a:ext cx="238125" cy="238125"/>
          </a:xfrm>
          <a:prstGeom prst="ellipse">
            <a:avLst/>
          </a:prstGeom>
          <a:solidFill>
            <a:schemeClr val="accent5"/>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2</a:t>
            </a:r>
          </a:p>
        </p:txBody>
      </p:sp>
      <p:sp>
        <p:nvSpPr>
          <p:cNvPr id="74" name="Oval 73"/>
          <p:cNvSpPr/>
          <p:nvPr/>
        </p:nvSpPr>
        <p:spPr>
          <a:xfrm>
            <a:off x="10856470" y="3042783"/>
            <a:ext cx="238125" cy="238125"/>
          </a:xfrm>
          <a:prstGeom prst="ellipse">
            <a:avLst/>
          </a:prstGeom>
          <a:solidFill>
            <a:schemeClr val="accent5"/>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3</a:t>
            </a:r>
          </a:p>
        </p:txBody>
      </p:sp>
      <p:sp>
        <p:nvSpPr>
          <p:cNvPr id="75" name="Oval 74"/>
          <p:cNvSpPr/>
          <p:nvPr/>
        </p:nvSpPr>
        <p:spPr>
          <a:xfrm>
            <a:off x="8573546" y="2357756"/>
            <a:ext cx="238125" cy="238125"/>
          </a:xfrm>
          <a:prstGeom prst="ellipse">
            <a:avLst/>
          </a:prstGeom>
          <a:solidFill>
            <a:schemeClr val="accent5"/>
          </a:solidFill>
          <a:ln w="12700" cap="flat" cmpd="sng" algn="ctr">
            <a:noFill/>
            <a:prstDash val="solid"/>
            <a:miter lim="800000"/>
          </a:ln>
          <a:effectLst/>
        </p:spPr>
        <p:txBody>
          <a:bodyPr rtlCol="0" anchor="ctr"/>
          <a:lstStyle/>
          <a:p>
            <a:pPr algn="ctr" defTabSz="914400">
              <a:defRPr/>
            </a:pPr>
            <a:r>
              <a:rPr lang="en-US" sz="1600" kern="0" dirty="0" smtClean="0">
                <a:solidFill>
                  <a:prstClr val="white"/>
                </a:solidFill>
                <a:latin typeface="Calibri" panose="020F0502020204030204"/>
              </a:rPr>
              <a:t>4</a:t>
            </a:r>
          </a:p>
        </p:txBody>
      </p:sp>
    </p:spTree>
    <p:extLst>
      <p:ext uri="{BB962C8B-B14F-4D97-AF65-F5344CB8AC3E}">
        <p14:creationId xmlns:p14="http://schemas.microsoft.com/office/powerpoint/2010/main" val="4317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6">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25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6">
                                            <p:txEl>
                                              <p:pRg st="1" end="1"/>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25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6">
                                            <p:txEl>
                                              <p:pRg st="2" end="2"/>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250"/>
                                  </p:stCondLst>
                                  <p:childTnLst>
                                    <p:set>
                                      <p:cBhvr>
                                        <p:cTn id="32" dur="1" fill="hold">
                                          <p:stCondLst>
                                            <p:cond delay="0"/>
                                          </p:stCondLst>
                                        </p:cTn>
                                        <p:tgtEl>
                                          <p:spTgt spid="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56">
                                            <p:txEl>
                                              <p:pRg st="3" end="3"/>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25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6" grpId="0" animBg="1"/>
      <p:bldP spid="67" grpId="0" animBg="1"/>
      <p:bldP spid="68" grpId="0" animBg="1"/>
      <p:bldP spid="70" grpId="0" animBg="1"/>
      <p:bldP spid="72" grpId="0" animBg="1"/>
      <p:bldP spid="74" grpId="0" animBg="1"/>
      <p:bldP spid="7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 Link your website to your app</a:t>
            </a:r>
            <a:endParaRPr lang="en-US" dirty="0"/>
          </a:p>
        </p:txBody>
      </p:sp>
    </p:spTree>
    <p:extLst>
      <p:ext uri="{BB962C8B-B14F-4D97-AF65-F5344CB8AC3E}">
        <p14:creationId xmlns:p14="http://schemas.microsoft.com/office/powerpoint/2010/main" val="323177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35" y="-635"/>
            <a:ext cx="12435840" cy="6995160"/>
          </a:xfrm>
          <a:prstGeom prst="rect">
            <a:avLst/>
          </a:prstGeom>
        </p:spPr>
      </p:pic>
      <p:grpSp>
        <p:nvGrpSpPr>
          <p:cNvPr id="18" name="Group 17"/>
          <p:cNvGrpSpPr/>
          <p:nvPr/>
        </p:nvGrpSpPr>
        <p:grpSpPr>
          <a:xfrm>
            <a:off x="-1" y="427996"/>
            <a:ext cx="12436475" cy="6995517"/>
            <a:chOff x="-1" y="427996"/>
            <a:chExt cx="12436475" cy="6995517"/>
          </a:xfrm>
        </p:grpSpPr>
        <p:pic>
          <p:nvPicPr>
            <p:cNvPr id="3" name="Picture 2"/>
            <p:cNvPicPr>
              <a:picLocks noChangeAspect="1"/>
            </p:cNvPicPr>
            <p:nvPr/>
          </p:nvPicPr>
          <p:blipFill>
            <a:blip r:embed="rId3"/>
            <a:stretch>
              <a:fillRect/>
            </a:stretch>
          </p:blipFill>
          <p:spPr>
            <a:xfrm>
              <a:off x="-1" y="427996"/>
              <a:ext cx="12436475" cy="6995517"/>
            </a:xfrm>
            <a:prstGeom prst="rect">
              <a:avLst/>
            </a:prstGeom>
          </p:spPr>
        </p:pic>
        <p:sp>
          <p:nvSpPr>
            <p:cNvPr id="4" name="Rectangle 3"/>
            <p:cNvSpPr/>
            <p:nvPr/>
          </p:nvSpPr>
          <p:spPr bwMode="auto">
            <a:xfrm>
              <a:off x="46037" y="4306259"/>
              <a:ext cx="1600200" cy="457200"/>
            </a:xfrm>
            <a:prstGeom prst="rect">
              <a:avLst/>
            </a:prstGeom>
            <a:solidFill>
              <a:srgbClr val="F5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p:cNvGrpSpPr/>
            <p:nvPr/>
          </p:nvGrpSpPr>
          <p:grpSpPr>
            <a:xfrm>
              <a:off x="8964087" y="427997"/>
              <a:ext cx="2977662" cy="441323"/>
              <a:chOff x="8964087" y="0"/>
              <a:chExt cx="2977662" cy="441323"/>
            </a:xfrm>
          </p:grpSpPr>
          <p:sp>
            <p:nvSpPr>
              <p:cNvPr id="6" name="Rectangle 5"/>
              <p:cNvSpPr/>
              <p:nvPr/>
            </p:nvSpPr>
            <p:spPr bwMode="auto">
              <a:xfrm>
                <a:off x="11010602" y="192744"/>
                <a:ext cx="789319" cy="1041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p:cNvSpPr txBox="1"/>
              <p:nvPr/>
            </p:nvSpPr>
            <p:spPr>
              <a:xfrm>
                <a:off x="11152430" y="55833"/>
                <a:ext cx="789319" cy="385490"/>
              </a:xfrm>
              <a:prstGeom prst="rect">
                <a:avLst/>
              </a:prstGeom>
              <a:noFill/>
            </p:spPr>
            <p:txBody>
              <a:bodyPr wrap="none" lIns="182880" tIns="146304" rIns="182880" bIns="146304" rtlCol="0">
                <a:spAutoFit/>
              </a:bodyPr>
              <a:lstStyle/>
              <a:p>
                <a:pPr>
                  <a:lnSpc>
                    <a:spcPct val="90000"/>
                  </a:lnSpc>
                  <a:spcAft>
                    <a:spcPts val="600"/>
                  </a:spcAft>
                </a:pPr>
                <a:r>
                  <a:rPr lang="en-US" sz="650" b="1" dirty="0" smtClean="0">
                    <a:solidFill>
                      <a:srgbClr val="666666"/>
                    </a:solidFill>
                  </a:rPr>
                  <a:t>EVAN LEW</a:t>
                </a:r>
              </a:p>
            </p:txBody>
          </p:sp>
          <p:pic>
            <p:nvPicPr>
              <p:cNvPr id="8" name="Picture 7"/>
              <p:cNvPicPr>
                <a:picLocks noChangeAspect="1"/>
              </p:cNvPicPr>
              <p:nvPr/>
            </p:nvPicPr>
            <p:blipFill rotWithShape="1">
              <a:blip r:embed="rId4"/>
              <a:srcRect l="69607" r="11400" b="94667"/>
              <a:stretch/>
            </p:blipFill>
            <p:spPr>
              <a:xfrm>
                <a:off x="8964087" y="0"/>
                <a:ext cx="2362201" cy="373063"/>
              </a:xfrm>
              <a:prstGeom prst="rect">
                <a:avLst/>
              </a:prstGeom>
            </p:spPr>
          </p:pic>
        </p:grpSp>
        <p:grpSp>
          <p:nvGrpSpPr>
            <p:cNvPr id="9" name="Group 8"/>
            <p:cNvGrpSpPr/>
            <p:nvPr/>
          </p:nvGrpSpPr>
          <p:grpSpPr>
            <a:xfrm>
              <a:off x="2468535" y="1031547"/>
              <a:ext cx="914400" cy="226712"/>
              <a:chOff x="2484437" y="603550"/>
              <a:chExt cx="914400" cy="226712"/>
            </a:xfrm>
          </p:grpSpPr>
          <p:sp>
            <p:nvSpPr>
              <p:cNvPr id="10" name="Rectangle 9"/>
              <p:cNvSpPr/>
              <p:nvPr/>
            </p:nvSpPr>
            <p:spPr bwMode="auto">
              <a:xfrm>
                <a:off x="2484437" y="632685"/>
                <a:ext cx="914400" cy="1975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2500811" y="603550"/>
                <a:ext cx="440826" cy="117725"/>
              </a:xfrm>
              <a:prstGeom prst="rect">
                <a:avLst/>
              </a:prstGeom>
              <a:noFill/>
            </p:spPr>
            <p:txBody>
              <a:bodyPr wrap="none" lIns="0" tIns="0" rIns="0" bIns="0" rtlCol="0">
                <a:spAutoFit/>
              </a:bodyPr>
              <a:lstStyle/>
              <a:p>
                <a:pPr>
                  <a:lnSpc>
                    <a:spcPct val="90000"/>
                  </a:lnSpc>
                  <a:spcAft>
                    <a:spcPts val="600"/>
                  </a:spcAft>
                </a:pPr>
                <a:r>
                  <a:rPr lang="en-US" sz="850" dirty="0" smtClean="0">
                    <a:solidFill>
                      <a:srgbClr val="505050"/>
                    </a:solidFill>
                  </a:rPr>
                  <a:t>hulu.com</a:t>
                </a:r>
              </a:p>
            </p:txBody>
          </p:sp>
        </p:grpSp>
        <p:pic>
          <p:nvPicPr>
            <p:cNvPr id="17" name="Picture 16"/>
            <p:cNvPicPr>
              <a:picLocks noChangeAspect="1"/>
            </p:cNvPicPr>
            <p:nvPr/>
          </p:nvPicPr>
          <p:blipFill rotWithShape="1">
            <a:blip r:embed="rId5"/>
            <a:srcRect l="-1" r="12283"/>
            <a:stretch/>
          </p:blipFill>
          <p:spPr>
            <a:xfrm>
              <a:off x="2027773" y="892804"/>
              <a:ext cx="406987" cy="256032"/>
            </a:xfrm>
            <a:prstGeom prst="rect">
              <a:avLst/>
            </a:prstGeom>
          </p:spPr>
        </p:pic>
      </p:grpSp>
      <p:sp>
        <p:nvSpPr>
          <p:cNvPr id="19" name="Rectangle 18"/>
          <p:cNvSpPr/>
          <p:nvPr/>
        </p:nvSpPr>
        <p:spPr bwMode="auto">
          <a:xfrm>
            <a:off x="-1" y="7231062"/>
            <a:ext cx="12436476" cy="19245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003634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435840" cy="6995160"/>
          </a:xfrm>
          <a:prstGeom prst="rect">
            <a:avLst/>
          </a:prstGeom>
        </p:spPr>
      </p:pic>
      <p:sp>
        <p:nvSpPr>
          <p:cNvPr id="3" name="Rectangle 2"/>
          <p:cNvSpPr/>
          <p:nvPr/>
        </p:nvSpPr>
        <p:spPr bwMode="auto">
          <a:xfrm>
            <a:off x="721204" y="220662"/>
            <a:ext cx="3931920" cy="18288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4" name="Picture 3"/>
          <p:cNvPicPr>
            <a:picLocks noChangeAspect="1"/>
          </p:cNvPicPr>
          <p:nvPr/>
        </p:nvPicPr>
        <p:blipFill>
          <a:blip r:embed="rId3"/>
          <a:stretch>
            <a:fillRect/>
          </a:stretch>
        </p:blipFill>
        <p:spPr>
          <a:xfrm>
            <a:off x="2222" y="427558"/>
            <a:ext cx="12435840" cy="12249069"/>
          </a:xfrm>
          <a:prstGeom prst="rect">
            <a:avLst/>
          </a:prstGeom>
        </p:spPr>
      </p:pic>
    </p:spTree>
    <p:extLst>
      <p:ext uri="{BB962C8B-B14F-4D97-AF65-F5344CB8AC3E}">
        <p14:creationId xmlns:p14="http://schemas.microsoft.com/office/powerpoint/2010/main" val="4091761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435840" cy="6995160"/>
          </a:xfrm>
          <a:prstGeom prst="rect">
            <a:avLst/>
          </a:prstGeom>
        </p:spPr>
      </p:pic>
      <p:sp>
        <p:nvSpPr>
          <p:cNvPr id="16" name="Rectangle 15"/>
          <p:cNvSpPr/>
          <p:nvPr/>
        </p:nvSpPr>
        <p:spPr bwMode="auto">
          <a:xfrm>
            <a:off x="46037" y="4306259"/>
            <a:ext cx="1600200" cy="457200"/>
          </a:xfrm>
          <a:prstGeom prst="rect">
            <a:avLst/>
          </a:prstGeom>
          <a:solidFill>
            <a:srgbClr val="F5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7" name="Group 16"/>
          <p:cNvGrpSpPr/>
          <p:nvPr/>
        </p:nvGrpSpPr>
        <p:grpSpPr>
          <a:xfrm>
            <a:off x="8964087" y="427997"/>
            <a:ext cx="2977662" cy="441323"/>
            <a:chOff x="8964087" y="0"/>
            <a:chExt cx="2977662" cy="441323"/>
          </a:xfrm>
        </p:grpSpPr>
        <p:sp>
          <p:nvSpPr>
            <p:cNvPr id="18" name="Rectangle 17"/>
            <p:cNvSpPr/>
            <p:nvPr/>
          </p:nvSpPr>
          <p:spPr bwMode="auto">
            <a:xfrm>
              <a:off x="11010602" y="192744"/>
              <a:ext cx="789319" cy="1041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11152430" y="55833"/>
              <a:ext cx="789319" cy="385490"/>
            </a:xfrm>
            <a:prstGeom prst="rect">
              <a:avLst/>
            </a:prstGeom>
            <a:noFill/>
          </p:spPr>
          <p:txBody>
            <a:bodyPr wrap="none" lIns="182880" tIns="146304" rIns="182880" bIns="146304" rtlCol="0">
              <a:spAutoFit/>
            </a:bodyPr>
            <a:lstStyle/>
            <a:p>
              <a:pPr>
                <a:lnSpc>
                  <a:spcPct val="90000"/>
                </a:lnSpc>
                <a:spcAft>
                  <a:spcPts val="600"/>
                </a:spcAft>
              </a:pPr>
              <a:r>
                <a:rPr lang="en-US" sz="650" b="1" dirty="0" smtClean="0">
                  <a:solidFill>
                    <a:srgbClr val="666666"/>
                  </a:solidFill>
                </a:rPr>
                <a:t>EVAN LEW</a:t>
              </a:r>
            </a:p>
          </p:txBody>
        </p:sp>
        <p:pic>
          <p:nvPicPr>
            <p:cNvPr id="20" name="Picture 19"/>
            <p:cNvPicPr>
              <a:picLocks noChangeAspect="1"/>
            </p:cNvPicPr>
            <p:nvPr/>
          </p:nvPicPr>
          <p:blipFill rotWithShape="1">
            <a:blip r:embed="rId3"/>
            <a:srcRect l="69607" r="11400" b="94667"/>
            <a:stretch/>
          </p:blipFill>
          <p:spPr>
            <a:xfrm>
              <a:off x="8964087" y="0"/>
              <a:ext cx="2362201" cy="373063"/>
            </a:xfrm>
            <a:prstGeom prst="rect">
              <a:avLst/>
            </a:prstGeom>
          </p:spPr>
        </p:pic>
      </p:grpSp>
      <p:sp>
        <p:nvSpPr>
          <p:cNvPr id="25" name="Rectangle 24"/>
          <p:cNvSpPr/>
          <p:nvPr/>
        </p:nvSpPr>
        <p:spPr>
          <a:xfrm>
            <a:off x="4501387" y="1829123"/>
            <a:ext cx="2735044" cy="209847"/>
          </a:xfrm>
          <a:prstGeom prst="rect">
            <a:avLst/>
          </a:prstGeom>
        </p:spPr>
        <p:txBody>
          <a:bodyPr wrap="none">
            <a:spAutoFit/>
          </a:bodyPr>
          <a:lstStyle/>
          <a:p>
            <a:r>
              <a:rPr lang="en-US" sz="900" dirty="0" smtClean="0">
                <a:solidFill>
                  <a:srgbClr val="505050"/>
                </a:solidFill>
              </a:rPr>
              <a:t>-plus/ad77e4ed-0398-4f5b-a41e-88973007dca1</a:t>
            </a:r>
            <a:endParaRPr lang="en-US" sz="900" dirty="0">
              <a:solidFill>
                <a:srgbClr val="505050"/>
              </a:solidFill>
            </a:endParaRPr>
          </a:p>
        </p:txBody>
      </p:sp>
      <p:sp>
        <p:nvSpPr>
          <p:cNvPr id="26" name="Rectangle 25"/>
          <p:cNvSpPr/>
          <p:nvPr/>
        </p:nvSpPr>
        <p:spPr bwMode="auto">
          <a:xfrm>
            <a:off x="4580295" y="1831253"/>
            <a:ext cx="2476142" cy="207818"/>
          </a:xfrm>
          <a:prstGeom prst="rect">
            <a:avLst/>
          </a:prstGeom>
          <a:noFill/>
          <a:ln w="2857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7" name="Group 26"/>
          <p:cNvGrpSpPr/>
          <p:nvPr/>
        </p:nvGrpSpPr>
        <p:grpSpPr>
          <a:xfrm>
            <a:off x="-1" y="427996"/>
            <a:ext cx="12436475" cy="6995517"/>
            <a:chOff x="-1" y="427996"/>
            <a:chExt cx="12436475" cy="6995517"/>
          </a:xfrm>
        </p:grpSpPr>
        <p:pic>
          <p:nvPicPr>
            <p:cNvPr id="28" name="Picture 27"/>
            <p:cNvPicPr>
              <a:picLocks noChangeAspect="1"/>
            </p:cNvPicPr>
            <p:nvPr/>
          </p:nvPicPr>
          <p:blipFill>
            <a:blip r:embed="rId4"/>
            <a:stretch>
              <a:fillRect/>
            </a:stretch>
          </p:blipFill>
          <p:spPr>
            <a:xfrm>
              <a:off x="-1" y="427996"/>
              <a:ext cx="12436475" cy="6995517"/>
            </a:xfrm>
            <a:prstGeom prst="rect">
              <a:avLst/>
            </a:prstGeom>
          </p:spPr>
        </p:pic>
        <p:sp>
          <p:nvSpPr>
            <p:cNvPr id="29" name="Rectangle 28"/>
            <p:cNvSpPr/>
            <p:nvPr/>
          </p:nvSpPr>
          <p:spPr bwMode="auto">
            <a:xfrm>
              <a:off x="46037" y="4306259"/>
              <a:ext cx="1600200" cy="457200"/>
            </a:xfrm>
            <a:prstGeom prst="rect">
              <a:avLst/>
            </a:prstGeom>
            <a:solidFill>
              <a:srgbClr val="F5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0" name="Group 29"/>
            <p:cNvGrpSpPr/>
            <p:nvPr/>
          </p:nvGrpSpPr>
          <p:grpSpPr>
            <a:xfrm>
              <a:off x="8964087" y="427997"/>
              <a:ext cx="2977662" cy="441323"/>
              <a:chOff x="8964087" y="0"/>
              <a:chExt cx="2977662" cy="441323"/>
            </a:xfrm>
          </p:grpSpPr>
          <p:sp>
            <p:nvSpPr>
              <p:cNvPr id="35" name="Rectangle 34"/>
              <p:cNvSpPr/>
              <p:nvPr/>
            </p:nvSpPr>
            <p:spPr bwMode="auto">
              <a:xfrm>
                <a:off x="11010602" y="192744"/>
                <a:ext cx="789319" cy="1041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6" name="TextBox 35"/>
              <p:cNvSpPr txBox="1"/>
              <p:nvPr/>
            </p:nvSpPr>
            <p:spPr>
              <a:xfrm>
                <a:off x="11152430" y="55833"/>
                <a:ext cx="789319" cy="385490"/>
              </a:xfrm>
              <a:prstGeom prst="rect">
                <a:avLst/>
              </a:prstGeom>
              <a:noFill/>
            </p:spPr>
            <p:txBody>
              <a:bodyPr wrap="none" lIns="182880" tIns="146304" rIns="182880" bIns="146304" rtlCol="0">
                <a:spAutoFit/>
              </a:bodyPr>
              <a:lstStyle/>
              <a:p>
                <a:pPr>
                  <a:lnSpc>
                    <a:spcPct val="90000"/>
                  </a:lnSpc>
                  <a:spcAft>
                    <a:spcPts val="600"/>
                  </a:spcAft>
                </a:pPr>
                <a:r>
                  <a:rPr lang="en-US" sz="650" b="1" dirty="0" smtClean="0">
                    <a:solidFill>
                      <a:srgbClr val="666666"/>
                    </a:solidFill>
                  </a:rPr>
                  <a:t>EVAN LEW</a:t>
                </a:r>
              </a:p>
            </p:txBody>
          </p:sp>
          <p:pic>
            <p:nvPicPr>
              <p:cNvPr id="37" name="Picture 36"/>
              <p:cNvPicPr>
                <a:picLocks noChangeAspect="1"/>
              </p:cNvPicPr>
              <p:nvPr/>
            </p:nvPicPr>
            <p:blipFill rotWithShape="1">
              <a:blip r:embed="rId3"/>
              <a:srcRect l="69607" r="11400" b="94667"/>
              <a:stretch/>
            </p:blipFill>
            <p:spPr>
              <a:xfrm>
                <a:off x="8964087" y="0"/>
                <a:ext cx="2362201" cy="373063"/>
              </a:xfrm>
              <a:prstGeom prst="rect">
                <a:avLst/>
              </a:prstGeom>
            </p:spPr>
          </p:pic>
        </p:grpSp>
        <p:grpSp>
          <p:nvGrpSpPr>
            <p:cNvPr id="31" name="Group 30"/>
            <p:cNvGrpSpPr/>
            <p:nvPr/>
          </p:nvGrpSpPr>
          <p:grpSpPr>
            <a:xfrm>
              <a:off x="2468535" y="1031547"/>
              <a:ext cx="914400" cy="226712"/>
              <a:chOff x="2484437" y="603550"/>
              <a:chExt cx="914400" cy="226712"/>
            </a:xfrm>
          </p:grpSpPr>
          <p:sp>
            <p:nvSpPr>
              <p:cNvPr id="33" name="Rectangle 32"/>
              <p:cNvSpPr/>
              <p:nvPr/>
            </p:nvSpPr>
            <p:spPr bwMode="auto">
              <a:xfrm>
                <a:off x="2484437" y="632685"/>
                <a:ext cx="914400" cy="1975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TextBox 33"/>
              <p:cNvSpPr txBox="1"/>
              <p:nvPr/>
            </p:nvSpPr>
            <p:spPr>
              <a:xfrm>
                <a:off x="2500811" y="603550"/>
                <a:ext cx="440826" cy="117725"/>
              </a:xfrm>
              <a:prstGeom prst="rect">
                <a:avLst/>
              </a:prstGeom>
              <a:noFill/>
            </p:spPr>
            <p:txBody>
              <a:bodyPr wrap="none" lIns="0" tIns="0" rIns="0" bIns="0" rtlCol="0">
                <a:spAutoFit/>
              </a:bodyPr>
              <a:lstStyle/>
              <a:p>
                <a:pPr>
                  <a:lnSpc>
                    <a:spcPct val="90000"/>
                  </a:lnSpc>
                  <a:spcAft>
                    <a:spcPts val="600"/>
                  </a:spcAft>
                </a:pPr>
                <a:r>
                  <a:rPr lang="en-US" sz="850" dirty="0" smtClean="0">
                    <a:solidFill>
                      <a:srgbClr val="505050"/>
                    </a:solidFill>
                  </a:rPr>
                  <a:t>hulu.com</a:t>
                </a:r>
              </a:p>
            </p:txBody>
          </p:sp>
        </p:grpSp>
        <p:pic>
          <p:nvPicPr>
            <p:cNvPr id="32" name="Picture 31"/>
            <p:cNvPicPr>
              <a:picLocks noChangeAspect="1"/>
            </p:cNvPicPr>
            <p:nvPr/>
          </p:nvPicPr>
          <p:blipFill rotWithShape="1">
            <a:blip r:embed="rId5"/>
            <a:srcRect l="-1" r="12283"/>
            <a:stretch/>
          </p:blipFill>
          <p:spPr>
            <a:xfrm>
              <a:off x="2027773" y="892804"/>
              <a:ext cx="406987" cy="256032"/>
            </a:xfrm>
            <a:prstGeom prst="rect">
              <a:avLst/>
            </a:prstGeom>
          </p:spPr>
        </p:pic>
      </p:grpSp>
      <p:sp>
        <p:nvSpPr>
          <p:cNvPr id="38" name="Rectangle 37"/>
          <p:cNvSpPr/>
          <p:nvPr/>
        </p:nvSpPr>
        <p:spPr>
          <a:xfrm>
            <a:off x="4509938" y="1820862"/>
            <a:ext cx="2735044" cy="209847"/>
          </a:xfrm>
          <a:prstGeom prst="rect">
            <a:avLst/>
          </a:prstGeom>
        </p:spPr>
        <p:txBody>
          <a:bodyPr wrap="none">
            <a:spAutoFit/>
          </a:bodyPr>
          <a:lstStyle/>
          <a:p>
            <a:r>
              <a:rPr lang="en-US" sz="900" dirty="0" smtClean="0">
                <a:solidFill>
                  <a:srgbClr val="505050"/>
                </a:solidFill>
              </a:rPr>
              <a:t>-plus/ad77e4ed-0398-4f5b-a41e-88973007dca1</a:t>
            </a:r>
            <a:endParaRPr lang="en-US" sz="900" dirty="0">
              <a:solidFill>
                <a:srgbClr val="505050"/>
              </a:solidFill>
            </a:endParaRPr>
          </a:p>
        </p:txBody>
      </p:sp>
      <p:sp>
        <p:nvSpPr>
          <p:cNvPr id="39" name="Rectangle 38"/>
          <p:cNvSpPr/>
          <p:nvPr/>
        </p:nvSpPr>
        <p:spPr bwMode="auto">
          <a:xfrm>
            <a:off x="4567580" y="1826460"/>
            <a:ext cx="2476142" cy="207818"/>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33892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38"/>
                                        </p:tgtEl>
                                        <p:attrNameLst>
                                          <p:attrName>style.visibility</p:attrName>
                                        </p:attrNameLst>
                                      </p:cBhvr>
                                      <p:to>
                                        <p:strVal val="visible"/>
                                      </p:to>
                                    </p:set>
                                  </p:childTnLst>
                                </p:cTn>
                              </p:par>
                            </p:childTnLst>
                          </p:cTn>
                        </p:par>
                        <p:par>
                          <p:cTn id="7" fill="hold">
                            <p:stCondLst>
                              <p:cond delay="821"/>
                            </p:stCondLst>
                            <p:childTnLst>
                              <p:par>
                                <p:cTn id="8" presetID="1" presetClass="entr" presetSubtype="0" fill="hold" grpId="0" nodeType="afterEffect">
                                  <p:stCondLst>
                                    <p:cond delay="250"/>
                                  </p:stCondLst>
                                  <p:childTnLst>
                                    <p:set>
                                      <p:cBhvr>
                                        <p:cTn id="9"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222" y="427558"/>
            <a:ext cx="12435840" cy="12249069"/>
          </a:xfrm>
          <a:prstGeom prst="rect">
            <a:avLst/>
          </a:prstGeom>
        </p:spPr>
      </p:pic>
      <p:sp>
        <p:nvSpPr>
          <p:cNvPr id="6" name="Rectangle 5"/>
          <p:cNvSpPr/>
          <p:nvPr/>
        </p:nvSpPr>
        <p:spPr bwMode="auto">
          <a:xfrm>
            <a:off x="7285037" y="5717232"/>
            <a:ext cx="960120" cy="15240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solidFill>
                <a:srgbClr val="9B4F96"/>
              </a:solidFill>
              <a:ea typeface="Segoe UI" pitchFamily="34" charset="0"/>
              <a:cs typeface="Segoe UI" pitchFamily="34" charset="0"/>
            </a:endParaRPr>
          </a:p>
        </p:txBody>
      </p:sp>
      <p:sp>
        <p:nvSpPr>
          <p:cNvPr id="7" name="TextBox 6"/>
          <p:cNvSpPr txBox="1"/>
          <p:nvPr/>
        </p:nvSpPr>
        <p:spPr>
          <a:xfrm>
            <a:off x="8146935" y="5551966"/>
            <a:ext cx="1350691" cy="461665"/>
          </a:xfrm>
          <a:prstGeom prst="rect">
            <a:avLst/>
          </a:prstGeom>
          <a:noFill/>
          <a:ln>
            <a:noFill/>
          </a:ln>
        </p:spPr>
        <p:txBody>
          <a:bodyPr wrap="none" lIns="182880" tIns="146304" rIns="182880" bIns="146304" rtlCol="0">
            <a:spAutoFit/>
          </a:bodyPr>
          <a:lstStyle/>
          <a:p>
            <a:pPr>
              <a:lnSpc>
                <a:spcPct val="90000"/>
              </a:lnSpc>
              <a:spcAft>
                <a:spcPts val="600"/>
              </a:spcAft>
            </a:pPr>
            <a:r>
              <a:rPr lang="en-US" sz="1200" dirty="0" smtClean="0">
                <a:solidFill>
                  <a:srgbClr val="9B4F96"/>
                </a:solidFill>
              </a:rPr>
              <a:t>www.hulu.com</a:t>
            </a:r>
          </a:p>
        </p:txBody>
      </p:sp>
      <p:pic>
        <p:nvPicPr>
          <p:cNvPr id="5" name="Picture 4"/>
          <p:cNvPicPr>
            <a:picLocks noChangeAspect="1"/>
          </p:cNvPicPr>
          <p:nvPr/>
        </p:nvPicPr>
        <p:blipFill>
          <a:blip r:embed="rId4"/>
          <a:stretch>
            <a:fillRect/>
          </a:stretch>
        </p:blipFill>
        <p:spPr>
          <a:xfrm>
            <a:off x="0" y="0"/>
            <a:ext cx="12438062" cy="427558"/>
          </a:xfrm>
          <a:prstGeom prst="rect">
            <a:avLst/>
          </a:prstGeom>
        </p:spPr>
      </p:pic>
    </p:spTree>
    <p:extLst>
      <p:ext uri="{BB962C8B-B14F-4D97-AF65-F5344CB8AC3E}">
        <p14:creationId xmlns:p14="http://schemas.microsoft.com/office/powerpoint/2010/main" val="2393939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35129E-6 2.74172E-6 L -0.00013 -0.51294 " pathEditMode="relative" rAng="0" ptsTypes="AA">
                                      <p:cBhvr>
                                        <p:cTn id="6" dur="2000" fill="hold"/>
                                        <p:tgtEl>
                                          <p:spTgt spid="8"/>
                                        </p:tgtEl>
                                        <p:attrNameLst>
                                          <p:attrName>ppt_x</p:attrName>
                                          <p:attrName>ppt_y</p:attrName>
                                        </p:attrNameLst>
                                      </p:cBhvr>
                                      <p:rCtr x="-13" y="-25647"/>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5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2"/>
          </p:nvPr>
        </p:nvSpPr>
        <p:spPr/>
        <p:txBody>
          <a:bodyPr/>
          <a:lstStyle/>
          <a:p>
            <a:r>
              <a:rPr lang="en-US" smtClean="0"/>
              <a:t>Evan Lew (Principal Program Manager, Bing)</a:t>
            </a:r>
          </a:p>
          <a:p>
            <a:r>
              <a:rPr lang="en-US" smtClean="0"/>
              <a:t>Eric Aleshire (Software Development Engineer, Windows Phone)</a:t>
            </a:r>
            <a:endParaRPr lang="en-US" dirty="0"/>
          </a:p>
        </p:txBody>
      </p:sp>
      <p:sp>
        <p:nvSpPr>
          <p:cNvPr id="2" name="Title 1"/>
          <p:cNvSpPr>
            <a:spLocks noGrp="1"/>
          </p:cNvSpPr>
          <p:nvPr>
            <p:ph type="title"/>
          </p:nvPr>
        </p:nvSpPr>
        <p:spPr/>
        <p:txBody>
          <a:bodyPr/>
          <a:lstStyle/>
          <a:p>
            <a:r>
              <a:rPr lang="en-US" sz="6000" dirty="0" smtClean="0"/>
              <a:t>Promote Your App in Search Results</a:t>
            </a:r>
            <a:r>
              <a:rPr lang="en-US" dirty="0" smtClean="0"/>
              <a:t/>
            </a:r>
            <a:br>
              <a:rPr lang="en-US" dirty="0" smtClean="0"/>
            </a:br>
            <a:r>
              <a:rPr lang="en-US" sz="1200" dirty="0" smtClean="0"/>
              <a:t/>
            </a:r>
            <a:br>
              <a:rPr lang="en-US" sz="1200" dirty="0" smtClean="0"/>
            </a:br>
            <a:r>
              <a:rPr lang="en-US" sz="3100" dirty="0" smtClean="0">
                <a:solidFill>
                  <a:schemeClr val="tx1">
                    <a:lumMod val="60000"/>
                    <a:lumOff val="40000"/>
                  </a:schemeClr>
                </a:solidFill>
              </a:rPr>
              <a:t>Boost your app’s discoverability and engagement with Bing App Linking</a:t>
            </a:r>
            <a:endParaRPr lang="en-US" sz="3100" dirty="0">
              <a:solidFill>
                <a:schemeClr val="tx1">
                  <a:lumMod val="60000"/>
                  <a:lumOff val="40000"/>
                </a:schemeClr>
              </a:solidFill>
            </a:endParaRPr>
          </a:p>
        </p:txBody>
      </p:sp>
      <p:sp>
        <p:nvSpPr>
          <p:cNvPr id="4" name="Text Placeholder 3"/>
          <p:cNvSpPr>
            <a:spLocks noGrp="1"/>
          </p:cNvSpPr>
          <p:nvPr>
            <p:ph type="body" sz="quarter" idx="13"/>
          </p:nvPr>
        </p:nvSpPr>
        <p:spPr/>
        <p:txBody>
          <a:bodyPr/>
          <a:lstStyle/>
          <a:p>
            <a:r>
              <a:rPr lang="en-US" smtClean="0"/>
              <a:t>2-655</a:t>
            </a:r>
            <a:endParaRPr lang="en-US" dirty="0"/>
          </a:p>
        </p:txBody>
      </p:sp>
    </p:spTree>
    <p:extLst>
      <p:ext uri="{BB962C8B-B14F-4D97-AF65-F5344CB8AC3E}">
        <p14:creationId xmlns:p14="http://schemas.microsoft.com/office/powerpoint/2010/main" val="423945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5" y="2779"/>
            <a:ext cx="12435840" cy="6991746"/>
          </a:xfrm>
          <a:prstGeom prst="rect">
            <a:avLst/>
          </a:prstGeom>
        </p:spPr>
      </p:pic>
      <p:sp>
        <p:nvSpPr>
          <p:cNvPr id="6" name="Rectangle 5"/>
          <p:cNvSpPr/>
          <p:nvPr/>
        </p:nvSpPr>
        <p:spPr bwMode="auto">
          <a:xfrm>
            <a:off x="198437" y="5630862"/>
            <a:ext cx="1295400" cy="4572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13855" y="982662"/>
            <a:ext cx="12422620" cy="4876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Oval 2"/>
          <p:cNvSpPr/>
          <p:nvPr/>
        </p:nvSpPr>
        <p:spPr bwMode="auto">
          <a:xfrm>
            <a:off x="13855" y="5443827"/>
            <a:ext cx="1676400" cy="838200"/>
          </a:xfrm>
          <a:prstGeom prst="ellipse">
            <a:avLst/>
          </a:prstGeom>
          <a:noFill/>
          <a:ln w="381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3551237" y="925720"/>
            <a:ext cx="8885238" cy="4876800"/>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6879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tretch/>
        </p:blipFill>
        <p:spPr>
          <a:xfrm>
            <a:off x="0" y="-635"/>
            <a:ext cx="12441912" cy="6995160"/>
          </a:xfrm>
          <a:prstGeom prst="rect">
            <a:avLst/>
          </a:prstGeom>
          <a:noFill/>
          <a:ln>
            <a:noFill/>
          </a:ln>
        </p:spPr>
      </p:pic>
      <p:sp>
        <p:nvSpPr>
          <p:cNvPr id="4" name="Rectangle 3"/>
          <p:cNvSpPr/>
          <p:nvPr/>
        </p:nvSpPr>
        <p:spPr bwMode="auto">
          <a:xfrm>
            <a:off x="182385" y="4468635"/>
            <a:ext cx="1295400" cy="4572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p:nvSpPr>
        <p:spPr bwMode="auto">
          <a:xfrm>
            <a:off x="13855" y="982662"/>
            <a:ext cx="12422620" cy="394317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Oval 2"/>
          <p:cNvSpPr/>
          <p:nvPr/>
        </p:nvSpPr>
        <p:spPr bwMode="auto">
          <a:xfrm>
            <a:off x="122237" y="4380926"/>
            <a:ext cx="1265237" cy="632619"/>
          </a:xfrm>
          <a:prstGeom prst="ellipse">
            <a:avLst/>
          </a:prstGeom>
          <a:noFill/>
          <a:ln w="381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3551237" y="925720"/>
            <a:ext cx="8885238" cy="4876800"/>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785931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75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50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3"/>
          <a:stretch>
            <a:fillRect/>
          </a:stretch>
        </p:blipFill>
        <p:spPr>
          <a:xfrm>
            <a:off x="2299125" y="3209893"/>
            <a:ext cx="1741017" cy="2176272"/>
          </a:xfrm>
          <a:prstGeom prst="rect">
            <a:avLst/>
          </a:prstGeom>
        </p:spPr>
      </p:pic>
      <p:sp>
        <p:nvSpPr>
          <p:cNvPr id="5" name="TextBox 4"/>
          <p:cNvSpPr txBox="1"/>
          <p:nvPr/>
        </p:nvSpPr>
        <p:spPr>
          <a:xfrm>
            <a:off x="1592879" y="2582648"/>
            <a:ext cx="1047082"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Hulu.com</a:t>
            </a:r>
            <a:endParaRPr lang="en-US" sz="1600" dirty="0">
              <a:solidFill>
                <a:srgbClr val="9B4F96"/>
              </a:solidFill>
              <a:cs typeface="Segoe UI" panose="020B0502040204020203" pitchFamily="34" charset="0"/>
            </a:endParaRPr>
          </a:p>
        </p:txBody>
      </p:sp>
      <p:cxnSp>
        <p:nvCxnSpPr>
          <p:cNvPr id="6" name="Straight Connector 5"/>
          <p:cNvCxnSpPr/>
          <p:nvPr/>
        </p:nvCxnSpPr>
        <p:spPr>
          <a:xfrm flipH="1">
            <a:off x="941942" y="3067151"/>
            <a:ext cx="2227691" cy="0"/>
          </a:xfrm>
          <a:prstGeom prst="line">
            <a:avLst/>
          </a:prstGeom>
          <a:noFill/>
          <a:ln w="28575" cap="flat" cmpd="sng" algn="ctr">
            <a:solidFill>
              <a:schemeClr val="accent3"/>
            </a:solidFill>
            <a:prstDash val="solid"/>
            <a:miter lim="800000"/>
          </a:ln>
          <a:effectLst/>
        </p:spPr>
      </p:cxnSp>
      <p:cxnSp>
        <p:nvCxnSpPr>
          <p:cNvPr id="7" name="Straight Connector 6"/>
          <p:cNvCxnSpPr/>
          <p:nvPr/>
        </p:nvCxnSpPr>
        <p:spPr>
          <a:xfrm flipV="1">
            <a:off x="2115533" y="2885949"/>
            <a:ext cx="0" cy="182880"/>
          </a:xfrm>
          <a:prstGeom prst="line">
            <a:avLst/>
          </a:prstGeom>
          <a:noFill/>
          <a:ln w="28575" cap="flat" cmpd="sng" algn="ctr">
            <a:solidFill>
              <a:schemeClr val="accent3"/>
            </a:solidFill>
            <a:prstDash val="solid"/>
            <a:miter lim="800000"/>
          </a:ln>
          <a:effectLst/>
        </p:spPr>
      </p:cxnSp>
      <p:cxnSp>
        <p:nvCxnSpPr>
          <p:cNvPr id="8" name="Straight Connector 7"/>
          <p:cNvCxnSpPr/>
          <p:nvPr/>
        </p:nvCxnSpPr>
        <p:spPr>
          <a:xfrm flipV="1">
            <a:off x="3169633" y="3058273"/>
            <a:ext cx="0" cy="238899"/>
          </a:xfrm>
          <a:prstGeom prst="line">
            <a:avLst/>
          </a:prstGeom>
          <a:noFill/>
          <a:ln w="28575" cap="flat" cmpd="sng" algn="ctr">
            <a:solidFill>
              <a:schemeClr val="accent3"/>
            </a:solidFill>
            <a:prstDash val="solid"/>
            <a:miter lim="800000"/>
          </a:ln>
          <a:effectLst/>
        </p:spPr>
      </p:cxnSp>
      <p:cxnSp>
        <p:nvCxnSpPr>
          <p:cNvPr id="9" name="Straight Connector 8"/>
          <p:cNvCxnSpPr/>
          <p:nvPr/>
        </p:nvCxnSpPr>
        <p:spPr>
          <a:xfrm flipV="1">
            <a:off x="933376" y="3054661"/>
            <a:ext cx="0" cy="238899"/>
          </a:xfrm>
          <a:prstGeom prst="line">
            <a:avLst/>
          </a:prstGeom>
          <a:noFill/>
          <a:ln w="28575" cap="flat" cmpd="sng" algn="ctr">
            <a:solidFill>
              <a:schemeClr val="accent3"/>
            </a:solidFill>
            <a:prstDash val="solid"/>
            <a:miter lim="800000"/>
          </a:ln>
          <a:effectLst/>
        </p:spPr>
      </p:cxnSp>
      <p:pic>
        <p:nvPicPr>
          <p:cNvPr id="73" name="Picture 72"/>
          <p:cNvPicPr>
            <a:picLocks noChangeAspect="1"/>
          </p:cNvPicPr>
          <p:nvPr/>
        </p:nvPicPr>
        <p:blipFill>
          <a:blip r:embed="rId3"/>
          <a:stretch>
            <a:fillRect/>
          </a:stretch>
        </p:blipFill>
        <p:spPr>
          <a:xfrm>
            <a:off x="64529" y="3214036"/>
            <a:ext cx="1737695" cy="2172119"/>
          </a:xfrm>
          <a:prstGeom prst="rect">
            <a:avLst/>
          </a:prstGeom>
        </p:spPr>
      </p:pic>
      <p:sp>
        <p:nvSpPr>
          <p:cNvPr id="56" name="TextBox 55"/>
          <p:cNvSpPr txBox="1"/>
          <p:nvPr/>
        </p:nvSpPr>
        <p:spPr>
          <a:xfrm>
            <a:off x="46037" y="5385760"/>
            <a:ext cx="1558439" cy="584775"/>
          </a:xfrm>
          <a:prstGeom prst="rect">
            <a:avLst/>
          </a:prstGeom>
          <a:noFill/>
        </p:spPr>
        <p:txBody>
          <a:bodyPr wrap="none" rtlCol="0">
            <a:spAutoFit/>
          </a:bodyPr>
          <a:lstStyle/>
          <a:p>
            <a:pPr algn="ctr"/>
            <a:r>
              <a:rPr lang="en-US" sz="1600" dirty="0" smtClean="0">
                <a:solidFill>
                  <a:srgbClr val="9B4F96"/>
                </a:solidFill>
                <a:cs typeface="Segoe UI" panose="020B0502040204020203" pitchFamily="34" charset="0"/>
              </a:rPr>
              <a:t>Hulu.com/</a:t>
            </a:r>
            <a:br>
              <a:rPr lang="en-US" sz="1600" dirty="0" smtClean="0">
                <a:solidFill>
                  <a:srgbClr val="9B4F96"/>
                </a:solidFill>
                <a:cs typeface="Segoe UI" panose="020B0502040204020203" pitchFamily="34" charset="0"/>
              </a:rPr>
            </a:br>
            <a:r>
              <a:rPr lang="en-US" sz="1600" dirty="0" smtClean="0">
                <a:solidFill>
                  <a:srgbClr val="9B4F96"/>
                </a:solidFill>
                <a:cs typeface="Segoe UI" panose="020B0502040204020203" pitchFamily="34" charset="0"/>
              </a:rPr>
              <a:t>Modern-Family</a:t>
            </a:r>
            <a:endParaRPr lang="en-US" sz="1600" dirty="0">
              <a:solidFill>
                <a:srgbClr val="9B4F96"/>
              </a:solidFill>
              <a:cs typeface="Segoe UI" panose="020B0502040204020203" pitchFamily="34" charset="0"/>
            </a:endParaRPr>
          </a:p>
        </p:txBody>
      </p:sp>
      <p:sp>
        <p:nvSpPr>
          <p:cNvPr id="59" name="TextBox 58"/>
          <p:cNvSpPr txBox="1"/>
          <p:nvPr/>
        </p:nvSpPr>
        <p:spPr>
          <a:xfrm>
            <a:off x="2594897" y="5385760"/>
            <a:ext cx="1127232" cy="584775"/>
          </a:xfrm>
          <a:prstGeom prst="rect">
            <a:avLst/>
          </a:prstGeom>
          <a:noFill/>
        </p:spPr>
        <p:txBody>
          <a:bodyPr wrap="none" rtlCol="0">
            <a:spAutoFit/>
          </a:bodyPr>
          <a:lstStyle/>
          <a:p>
            <a:pPr algn="ctr"/>
            <a:r>
              <a:rPr lang="en-US" sz="1600" dirty="0" smtClean="0">
                <a:solidFill>
                  <a:srgbClr val="9B4F96"/>
                </a:solidFill>
                <a:cs typeface="Segoe UI" panose="020B0502040204020203" pitchFamily="34" charset="0"/>
              </a:rPr>
              <a:t>Hulu.com/</a:t>
            </a:r>
            <a:br>
              <a:rPr lang="en-US" sz="1600" dirty="0" smtClean="0">
                <a:solidFill>
                  <a:srgbClr val="9B4F96"/>
                </a:solidFill>
                <a:cs typeface="Segoe UI" panose="020B0502040204020203" pitchFamily="34" charset="0"/>
              </a:rPr>
            </a:br>
            <a:r>
              <a:rPr lang="en-US" sz="1600" dirty="0" smtClean="0">
                <a:solidFill>
                  <a:srgbClr val="9B4F96"/>
                </a:solidFill>
                <a:cs typeface="Segoe UI" panose="020B0502040204020203" pitchFamily="34" charset="0"/>
              </a:rPr>
              <a:t>Glee</a:t>
            </a:r>
            <a:endParaRPr lang="en-US" sz="1600" dirty="0">
              <a:solidFill>
                <a:srgbClr val="9B4F96"/>
              </a:solidFill>
              <a:cs typeface="Segoe UI" panose="020B0502040204020203" pitchFamily="34" charset="0"/>
            </a:endParaRPr>
          </a:p>
        </p:txBody>
      </p:sp>
      <p:grpSp>
        <p:nvGrpSpPr>
          <p:cNvPr id="18" name="Group 17"/>
          <p:cNvGrpSpPr/>
          <p:nvPr/>
        </p:nvGrpSpPr>
        <p:grpSpPr>
          <a:xfrm>
            <a:off x="4459972" y="1902835"/>
            <a:ext cx="3282265" cy="2558304"/>
            <a:chOff x="5173664" y="3014344"/>
            <a:chExt cx="1821043" cy="1419380"/>
          </a:xfrm>
        </p:grpSpPr>
        <p:sp>
          <p:nvSpPr>
            <p:cNvPr id="22" name="Rectangle 21"/>
            <p:cNvSpPr/>
            <p:nvPr/>
          </p:nvSpPr>
          <p:spPr bwMode="auto">
            <a:xfrm>
              <a:off x="5173664" y="3014344"/>
              <a:ext cx="1821043" cy="141938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5255189" y="3099546"/>
              <a:ext cx="1645920" cy="14379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29"/>
            <p:cNvPicPr>
              <a:picLocks noChangeAspect="1"/>
            </p:cNvPicPr>
            <p:nvPr/>
          </p:nvPicPr>
          <p:blipFill>
            <a:blip r:embed="rId4">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779580" y="3106730"/>
              <a:ext cx="106537" cy="110210"/>
            </a:xfrm>
            <a:prstGeom prst="rect">
              <a:avLst/>
            </a:prstGeom>
          </p:spPr>
        </p:pic>
        <p:cxnSp>
          <p:nvCxnSpPr>
            <p:cNvPr id="39" name="Straight Connector 38"/>
            <p:cNvCxnSpPr/>
            <p:nvPr/>
          </p:nvCxnSpPr>
          <p:spPr>
            <a:xfrm>
              <a:off x="5267116" y="3493446"/>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267116" y="3984194"/>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267116" y="4229568"/>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5">
              <a:clrChange>
                <a:clrFrom>
                  <a:srgbClr val="FEFEFE"/>
                </a:clrFrom>
                <a:clrTo>
                  <a:srgbClr val="FEFEFE">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92994" y="3125425"/>
              <a:ext cx="234344" cy="89930"/>
            </a:xfrm>
            <a:prstGeom prst="rect">
              <a:avLst/>
            </a:prstGeom>
          </p:spPr>
        </p:pic>
        <p:cxnSp>
          <p:nvCxnSpPr>
            <p:cNvPr id="41" name="Straight Connector 40"/>
            <p:cNvCxnSpPr/>
            <p:nvPr/>
          </p:nvCxnSpPr>
          <p:spPr>
            <a:xfrm>
              <a:off x="5267116" y="3738820"/>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82" name="Straight Arrow Connector 81"/>
          <p:cNvCxnSpPr/>
          <p:nvPr/>
        </p:nvCxnSpPr>
        <p:spPr>
          <a:xfrm flipH="1">
            <a:off x="2789237" y="2764278"/>
            <a:ext cx="160020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7800846" y="2766373"/>
            <a:ext cx="116578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9190037" y="2131643"/>
            <a:ext cx="2079659" cy="1289419"/>
            <a:chOff x="8083666" y="4030663"/>
            <a:chExt cx="2471413" cy="1532312"/>
          </a:xfrm>
        </p:grpSpPr>
        <p:sp>
          <p:nvSpPr>
            <p:cNvPr id="32" name="Rounded Rectangle 31"/>
            <p:cNvSpPr/>
            <p:nvPr/>
          </p:nvSpPr>
          <p:spPr bwMode="auto">
            <a:xfrm rot="5400000">
              <a:off x="8553217" y="3561112"/>
              <a:ext cx="1532312" cy="2471413"/>
            </a:xfrm>
            <a:prstGeom prst="roundRect">
              <a:avLst>
                <a:gd name="adj" fmla="val 7215"/>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8242623" y="4187798"/>
              <a:ext cx="2158336" cy="122073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4" name="Picture 33"/>
            <p:cNvPicPr>
              <a:picLocks noChangeAspect="1"/>
            </p:cNvPicPr>
            <p:nvPr/>
          </p:nvPicPr>
          <p:blipFill>
            <a:blip r:embed="rId6"/>
            <a:stretch>
              <a:fillRect/>
            </a:stretch>
          </p:blipFill>
          <p:spPr>
            <a:xfrm>
              <a:off x="9290244" y="5446041"/>
              <a:ext cx="79248" cy="73152"/>
            </a:xfrm>
            <a:prstGeom prst="rect">
              <a:avLst/>
            </a:prstGeom>
          </p:spPr>
        </p:pic>
      </p:grpSp>
      <p:grpSp>
        <p:nvGrpSpPr>
          <p:cNvPr id="3" name="Group 2"/>
          <p:cNvGrpSpPr/>
          <p:nvPr/>
        </p:nvGrpSpPr>
        <p:grpSpPr>
          <a:xfrm>
            <a:off x="10046691" y="2593177"/>
            <a:ext cx="366349" cy="366349"/>
            <a:chOff x="10739022" y="2139971"/>
            <a:chExt cx="366349" cy="366349"/>
          </a:xfrm>
        </p:grpSpPr>
        <p:sp>
          <p:nvSpPr>
            <p:cNvPr id="114" name="Oval 113"/>
            <p:cNvSpPr/>
            <p:nvPr/>
          </p:nvSpPr>
          <p:spPr bwMode="auto">
            <a:xfrm>
              <a:off x="10739022" y="2139971"/>
              <a:ext cx="366349" cy="366349"/>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5" name="Isosceles Triangle 114"/>
            <p:cNvSpPr/>
            <p:nvPr/>
          </p:nvSpPr>
          <p:spPr bwMode="auto">
            <a:xfrm>
              <a:off x="10805745" y="2220335"/>
              <a:ext cx="221434" cy="94213"/>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6" name="Rectangle 115"/>
            <p:cNvSpPr/>
            <p:nvPr/>
          </p:nvSpPr>
          <p:spPr bwMode="auto">
            <a:xfrm>
              <a:off x="10854953" y="2314548"/>
              <a:ext cx="123019" cy="7381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17" name="TextBox 116"/>
          <p:cNvSpPr txBox="1"/>
          <p:nvPr/>
        </p:nvSpPr>
        <p:spPr>
          <a:xfrm>
            <a:off x="9732790" y="1745983"/>
            <a:ext cx="1011815"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Hulu </a:t>
            </a:r>
            <a:r>
              <a:rPr lang="en-US" sz="1600" dirty="0">
                <a:solidFill>
                  <a:srgbClr val="9B4F96"/>
                </a:solidFill>
                <a:cs typeface="Segoe UI" panose="020B0502040204020203" pitchFamily="34" charset="0"/>
              </a:rPr>
              <a:t>a</a:t>
            </a:r>
            <a:r>
              <a:rPr lang="en-US" sz="1600" dirty="0" smtClean="0">
                <a:solidFill>
                  <a:srgbClr val="9B4F96"/>
                </a:solidFill>
                <a:cs typeface="Segoe UI" panose="020B0502040204020203" pitchFamily="34" charset="0"/>
              </a:rPr>
              <a:t>pp</a:t>
            </a:r>
            <a:endParaRPr lang="en-US" sz="1600" dirty="0">
              <a:solidFill>
                <a:srgbClr val="9B4F96"/>
              </a:solidFill>
              <a:cs typeface="Segoe UI" panose="020B0502040204020203" pitchFamily="34" charset="0"/>
            </a:endParaRPr>
          </a:p>
        </p:txBody>
      </p:sp>
    </p:spTree>
    <p:extLst>
      <p:ext uri="{BB962C8B-B14F-4D97-AF65-F5344CB8AC3E}">
        <p14:creationId xmlns:p14="http://schemas.microsoft.com/office/powerpoint/2010/main" val="76054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82"/>
                                        </p:tgtEl>
                                        <p:attrNameLst>
                                          <p:attrName>style.visibility</p:attrName>
                                        </p:attrNameLst>
                                      </p:cBhvr>
                                      <p:to>
                                        <p:strVal val="visible"/>
                                      </p:to>
                                    </p:set>
                                    <p:animEffect transition="in" filter="wipe(right)">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wipe(left)">
                                      <p:cBhvr>
                                        <p:cTn id="12" dur="500"/>
                                        <p:tgtEl>
                                          <p:spTgt spid="83"/>
                                        </p:tgtEl>
                                      </p:cBhvr>
                                    </p:animEffect>
                                  </p:childTnLst>
                                </p:cTn>
                              </p:par>
                            </p:childTnLst>
                          </p:cTn>
                        </p:par>
                        <p:par>
                          <p:cTn id="13" fill="hold">
                            <p:stCondLst>
                              <p:cond delay="500"/>
                            </p:stCondLst>
                            <p:childTnLst>
                              <p:par>
                                <p:cTn id="14" presetID="1" presetClass="entr" presetSubtype="0" fill="hold" nodeType="afterEffect">
                                  <p:stCondLst>
                                    <p:cond delay="50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a:xfrm>
            <a:off x="7800846" y="3650902"/>
            <a:ext cx="2504699"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1802224" y="3650902"/>
            <a:ext cx="2587214"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80" name="Picture 79"/>
          <p:cNvPicPr>
            <a:picLocks noChangeAspect="1"/>
          </p:cNvPicPr>
          <p:nvPr/>
        </p:nvPicPr>
        <p:blipFill>
          <a:blip r:embed="rId2"/>
          <a:stretch>
            <a:fillRect/>
          </a:stretch>
        </p:blipFill>
        <p:spPr>
          <a:xfrm>
            <a:off x="2299125" y="3209893"/>
            <a:ext cx="1741017" cy="2176272"/>
          </a:xfrm>
          <a:prstGeom prst="rect">
            <a:avLst/>
          </a:prstGeom>
        </p:spPr>
      </p:pic>
      <p:sp>
        <p:nvSpPr>
          <p:cNvPr id="5" name="TextBox 4"/>
          <p:cNvSpPr txBox="1"/>
          <p:nvPr/>
        </p:nvSpPr>
        <p:spPr>
          <a:xfrm>
            <a:off x="1592879" y="2582648"/>
            <a:ext cx="1047082"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Hulu.com</a:t>
            </a:r>
            <a:endParaRPr lang="en-US" sz="1600" dirty="0">
              <a:solidFill>
                <a:srgbClr val="9B4F96"/>
              </a:solidFill>
              <a:cs typeface="Segoe UI" panose="020B0502040204020203" pitchFamily="34" charset="0"/>
            </a:endParaRPr>
          </a:p>
        </p:txBody>
      </p:sp>
      <p:cxnSp>
        <p:nvCxnSpPr>
          <p:cNvPr id="6" name="Straight Connector 5"/>
          <p:cNvCxnSpPr/>
          <p:nvPr/>
        </p:nvCxnSpPr>
        <p:spPr>
          <a:xfrm flipH="1">
            <a:off x="941942" y="3067151"/>
            <a:ext cx="2227691" cy="0"/>
          </a:xfrm>
          <a:prstGeom prst="line">
            <a:avLst/>
          </a:prstGeom>
          <a:noFill/>
          <a:ln w="28575" cap="flat" cmpd="sng" algn="ctr">
            <a:solidFill>
              <a:schemeClr val="accent3"/>
            </a:solidFill>
            <a:prstDash val="solid"/>
            <a:miter lim="800000"/>
          </a:ln>
          <a:effectLst/>
        </p:spPr>
      </p:cxnSp>
      <p:cxnSp>
        <p:nvCxnSpPr>
          <p:cNvPr id="7" name="Straight Connector 6"/>
          <p:cNvCxnSpPr/>
          <p:nvPr/>
        </p:nvCxnSpPr>
        <p:spPr>
          <a:xfrm flipV="1">
            <a:off x="2115533" y="2885949"/>
            <a:ext cx="0" cy="182880"/>
          </a:xfrm>
          <a:prstGeom prst="line">
            <a:avLst/>
          </a:prstGeom>
          <a:noFill/>
          <a:ln w="28575" cap="flat" cmpd="sng" algn="ctr">
            <a:solidFill>
              <a:schemeClr val="accent3"/>
            </a:solidFill>
            <a:prstDash val="solid"/>
            <a:miter lim="800000"/>
          </a:ln>
          <a:effectLst/>
        </p:spPr>
      </p:cxnSp>
      <p:cxnSp>
        <p:nvCxnSpPr>
          <p:cNvPr id="8" name="Straight Connector 7"/>
          <p:cNvCxnSpPr/>
          <p:nvPr/>
        </p:nvCxnSpPr>
        <p:spPr>
          <a:xfrm flipV="1">
            <a:off x="3169633" y="3058273"/>
            <a:ext cx="0" cy="238899"/>
          </a:xfrm>
          <a:prstGeom prst="line">
            <a:avLst/>
          </a:prstGeom>
          <a:noFill/>
          <a:ln w="28575" cap="flat" cmpd="sng" algn="ctr">
            <a:solidFill>
              <a:schemeClr val="accent3"/>
            </a:solidFill>
            <a:prstDash val="solid"/>
            <a:miter lim="800000"/>
          </a:ln>
          <a:effectLst/>
        </p:spPr>
      </p:cxnSp>
      <p:cxnSp>
        <p:nvCxnSpPr>
          <p:cNvPr id="9" name="Straight Connector 8"/>
          <p:cNvCxnSpPr/>
          <p:nvPr/>
        </p:nvCxnSpPr>
        <p:spPr>
          <a:xfrm flipV="1">
            <a:off x="933376" y="3054661"/>
            <a:ext cx="0" cy="238899"/>
          </a:xfrm>
          <a:prstGeom prst="line">
            <a:avLst/>
          </a:prstGeom>
          <a:noFill/>
          <a:ln w="28575" cap="flat" cmpd="sng" algn="ctr">
            <a:solidFill>
              <a:schemeClr val="accent3"/>
            </a:solidFill>
            <a:prstDash val="solid"/>
            <a:miter lim="800000"/>
          </a:ln>
          <a:effectLst/>
        </p:spPr>
      </p:cxnSp>
      <p:pic>
        <p:nvPicPr>
          <p:cNvPr id="73" name="Picture 72"/>
          <p:cNvPicPr>
            <a:picLocks noChangeAspect="1"/>
          </p:cNvPicPr>
          <p:nvPr/>
        </p:nvPicPr>
        <p:blipFill>
          <a:blip r:embed="rId2"/>
          <a:stretch>
            <a:fillRect/>
          </a:stretch>
        </p:blipFill>
        <p:spPr>
          <a:xfrm>
            <a:off x="64529" y="3214036"/>
            <a:ext cx="1737695" cy="2172119"/>
          </a:xfrm>
          <a:prstGeom prst="rect">
            <a:avLst/>
          </a:prstGeom>
        </p:spPr>
      </p:pic>
      <p:sp>
        <p:nvSpPr>
          <p:cNvPr id="56" name="TextBox 55"/>
          <p:cNvSpPr txBox="1"/>
          <p:nvPr/>
        </p:nvSpPr>
        <p:spPr>
          <a:xfrm>
            <a:off x="46037" y="5385760"/>
            <a:ext cx="1558439" cy="584775"/>
          </a:xfrm>
          <a:prstGeom prst="rect">
            <a:avLst/>
          </a:prstGeom>
          <a:noFill/>
        </p:spPr>
        <p:txBody>
          <a:bodyPr wrap="none" rtlCol="0">
            <a:spAutoFit/>
          </a:bodyPr>
          <a:lstStyle/>
          <a:p>
            <a:pPr algn="ctr"/>
            <a:r>
              <a:rPr lang="en-US" sz="1600" dirty="0" smtClean="0">
                <a:solidFill>
                  <a:srgbClr val="9B4F96"/>
                </a:solidFill>
                <a:cs typeface="Segoe UI" panose="020B0502040204020203" pitchFamily="34" charset="0"/>
              </a:rPr>
              <a:t>Hulu.com/</a:t>
            </a:r>
            <a:br>
              <a:rPr lang="en-US" sz="1600" dirty="0" smtClean="0">
                <a:solidFill>
                  <a:srgbClr val="9B4F96"/>
                </a:solidFill>
                <a:cs typeface="Segoe UI" panose="020B0502040204020203" pitchFamily="34" charset="0"/>
              </a:rPr>
            </a:br>
            <a:r>
              <a:rPr lang="en-US" sz="1600" dirty="0" smtClean="0">
                <a:solidFill>
                  <a:srgbClr val="9B4F96"/>
                </a:solidFill>
                <a:cs typeface="Segoe UI" panose="020B0502040204020203" pitchFamily="34" charset="0"/>
              </a:rPr>
              <a:t>Modern-Family</a:t>
            </a:r>
            <a:endParaRPr lang="en-US" sz="1600" dirty="0">
              <a:solidFill>
                <a:srgbClr val="9B4F96"/>
              </a:solidFill>
              <a:cs typeface="Segoe UI" panose="020B0502040204020203" pitchFamily="34" charset="0"/>
            </a:endParaRPr>
          </a:p>
        </p:txBody>
      </p:sp>
      <p:sp>
        <p:nvSpPr>
          <p:cNvPr id="59" name="TextBox 58"/>
          <p:cNvSpPr txBox="1"/>
          <p:nvPr/>
        </p:nvSpPr>
        <p:spPr>
          <a:xfrm>
            <a:off x="2594897" y="5385760"/>
            <a:ext cx="1127232" cy="584775"/>
          </a:xfrm>
          <a:prstGeom prst="rect">
            <a:avLst/>
          </a:prstGeom>
          <a:noFill/>
        </p:spPr>
        <p:txBody>
          <a:bodyPr wrap="none" rtlCol="0">
            <a:spAutoFit/>
          </a:bodyPr>
          <a:lstStyle/>
          <a:p>
            <a:pPr algn="ctr"/>
            <a:r>
              <a:rPr lang="en-US" sz="1600" dirty="0" smtClean="0">
                <a:solidFill>
                  <a:srgbClr val="9B4F96"/>
                </a:solidFill>
                <a:cs typeface="Segoe UI" panose="020B0502040204020203" pitchFamily="34" charset="0"/>
              </a:rPr>
              <a:t>Hulu.com/</a:t>
            </a:r>
            <a:br>
              <a:rPr lang="en-US" sz="1600" dirty="0" smtClean="0">
                <a:solidFill>
                  <a:srgbClr val="9B4F96"/>
                </a:solidFill>
                <a:cs typeface="Segoe UI" panose="020B0502040204020203" pitchFamily="34" charset="0"/>
              </a:rPr>
            </a:br>
            <a:r>
              <a:rPr lang="en-US" sz="1600" dirty="0" smtClean="0">
                <a:solidFill>
                  <a:srgbClr val="9B4F96"/>
                </a:solidFill>
                <a:cs typeface="Segoe UI" panose="020B0502040204020203" pitchFamily="34" charset="0"/>
              </a:rPr>
              <a:t>Glee</a:t>
            </a:r>
            <a:endParaRPr lang="en-US" sz="1600" dirty="0">
              <a:solidFill>
                <a:srgbClr val="9B4F96"/>
              </a:solidFill>
              <a:cs typeface="Segoe UI" panose="020B0502040204020203" pitchFamily="34" charset="0"/>
            </a:endParaRPr>
          </a:p>
        </p:txBody>
      </p:sp>
      <p:grpSp>
        <p:nvGrpSpPr>
          <p:cNvPr id="18" name="Group 17"/>
          <p:cNvGrpSpPr/>
          <p:nvPr/>
        </p:nvGrpSpPr>
        <p:grpSpPr>
          <a:xfrm>
            <a:off x="4459972" y="1902835"/>
            <a:ext cx="3282265" cy="2558304"/>
            <a:chOff x="5173664" y="3014344"/>
            <a:chExt cx="1821043" cy="1419380"/>
          </a:xfrm>
        </p:grpSpPr>
        <p:sp>
          <p:nvSpPr>
            <p:cNvPr id="22" name="Rectangle 21"/>
            <p:cNvSpPr/>
            <p:nvPr/>
          </p:nvSpPr>
          <p:spPr bwMode="auto">
            <a:xfrm>
              <a:off x="5173664" y="3014344"/>
              <a:ext cx="1821043" cy="141938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8" name="Rectangle 27"/>
            <p:cNvSpPr/>
            <p:nvPr/>
          </p:nvSpPr>
          <p:spPr bwMode="auto">
            <a:xfrm>
              <a:off x="5255189" y="3099546"/>
              <a:ext cx="1645920" cy="14379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 name="Picture 29"/>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779580" y="3106730"/>
              <a:ext cx="106537" cy="110210"/>
            </a:xfrm>
            <a:prstGeom prst="rect">
              <a:avLst/>
            </a:prstGeom>
          </p:spPr>
        </p:pic>
        <p:cxnSp>
          <p:nvCxnSpPr>
            <p:cNvPr id="39" name="Straight Connector 38"/>
            <p:cNvCxnSpPr/>
            <p:nvPr/>
          </p:nvCxnSpPr>
          <p:spPr>
            <a:xfrm>
              <a:off x="5267116" y="3493446"/>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267116" y="3984194"/>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267116" y="4229568"/>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4">
              <a:clrChange>
                <a:clrFrom>
                  <a:srgbClr val="FEFEFE"/>
                </a:clrFrom>
                <a:clrTo>
                  <a:srgbClr val="FEFEFE">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292994" y="3125425"/>
              <a:ext cx="234344" cy="89930"/>
            </a:xfrm>
            <a:prstGeom prst="rect">
              <a:avLst/>
            </a:prstGeom>
          </p:spPr>
        </p:pic>
        <p:cxnSp>
          <p:nvCxnSpPr>
            <p:cNvPr id="41" name="Straight Connector 40"/>
            <p:cNvCxnSpPr/>
            <p:nvPr/>
          </p:nvCxnSpPr>
          <p:spPr>
            <a:xfrm>
              <a:off x="5267116" y="3738820"/>
              <a:ext cx="1645920" cy="0"/>
            </a:xfrm>
            <a:prstGeom prst="line">
              <a:avLst/>
            </a:prstGeom>
            <a:ln w="38100">
              <a:solidFill>
                <a:schemeClr val="accent4">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82" name="Straight Arrow Connector 81"/>
          <p:cNvCxnSpPr/>
          <p:nvPr/>
        </p:nvCxnSpPr>
        <p:spPr>
          <a:xfrm flipH="1">
            <a:off x="2789237" y="2764278"/>
            <a:ext cx="160020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7800846" y="2766373"/>
            <a:ext cx="1165780"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9190037" y="1745983"/>
            <a:ext cx="2079659" cy="1675079"/>
            <a:chOff x="9190037" y="1745983"/>
            <a:chExt cx="2079659" cy="1675079"/>
          </a:xfrm>
        </p:grpSpPr>
        <p:grpSp>
          <p:nvGrpSpPr>
            <p:cNvPr id="31" name="Group 30"/>
            <p:cNvGrpSpPr/>
            <p:nvPr/>
          </p:nvGrpSpPr>
          <p:grpSpPr>
            <a:xfrm>
              <a:off x="9190037" y="2131643"/>
              <a:ext cx="2079659" cy="1289419"/>
              <a:chOff x="8083666" y="4030663"/>
              <a:chExt cx="2471413" cy="1532312"/>
            </a:xfrm>
          </p:grpSpPr>
          <p:sp>
            <p:nvSpPr>
              <p:cNvPr id="32" name="Rounded Rectangle 31"/>
              <p:cNvSpPr/>
              <p:nvPr/>
            </p:nvSpPr>
            <p:spPr bwMode="auto">
              <a:xfrm rot="5400000">
                <a:off x="8553217" y="3561112"/>
                <a:ext cx="1532312" cy="2471413"/>
              </a:xfrm>
              <a:prstGeom prst="roundRect">
                <a:avLst>
                  <a:gd name="adj" fmla="val 7215"/>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3" name="Rectangle 32"/>
              <p:cNvSpPr/>
              <p:nvPr/>
            </p:nvSpPr>
            <p:spPr bwMode="auto">
              <a:xfrm>
                <a:off x="8242623" y="4187798"/>
                <a:ext cx="2158336" cy="122073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4" name="Picture 33"/>
              <p:cNvPicPr>
                <a:picLocks noChangeAspect="1"/>
              </p:cNvPicPr>
              <p:nvPr/>
            </p:nvPicPr>
            <p:blipFill>
              <a:blip r:embed="rId5"/>
              <a:stretch>
                <a:fillRect/>
              </a:stretch>
            </p:blipFill>
            <p:spPr>
              <a:xfrm>
                <a:off x="9290244" y="5446041"/>
                <a:ext cx="79248" cy="73152"/>
              </a:xfrm>
              <a:prstGeom prst="rect">
                <a:avLst/>
              </a:prstGeom>
            </p:spPr>
          </p:pic>
        </p:grpSp>
        <p:grpSp>
          <p:nvGrpSpPr>
            <p:cNvPr id="3" name="Group 2"/>
            <p:cNvGrpSpPr/>
            <p:nvPr/>
          </p:nvGrpSpPr>
          <p:grpSpPr>
            <a:xfrm>
              <a:off x="10046691" y="2593177"/>
              <a:ext cx="366349" cy="366349"/>
              <a:chOff x="10739022" y="2139971"/>
              <a:chExt cx="366349" cy="366349"/>
            </a:xfrm>
          </p:grpSpPr>
          <p:sp>
            <p:nvSpPr>
              <p:cNvPr id="114" name="Oval 113"/>
              <p:cNvSpPr/>
              <p:nvPr/>
            </p:nvSpPr>
            <p:spPr bwMode="auto">
              <a:xfrm>
                <a:off x="10739022" y="2139971"/>
                <a:ext cx="366349" cy="366349"/>
              </a:xfrm>
              <a:prstGeom prst="ellips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115" name="Isosceles Triangle 114"/>
              <p:cNvSpPr/>
              <p:nvPr/>
            </p:nvSpPr>
            <p:spPr bwMode="auto">
              <a:xfrm>
                <a:off x="10805745" y="2220335"/>
                <a:ext cx="221434" cy="94213"/>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6" name="Rectangle 115"/>
              <p:cNvSpPr/>
              <p:nvPr/>
            </p:nvSpPr>
            <p:spPr bwMode="auto">
              <a:xfrm>
                <a:off x="10854953" y="2314548"/>
                <a:ext cx="123019" cy="7381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17" name="TextBox 116"/>
            <p:cNvSpPr txBox="1"/>
            <p:nvPr/>
          </p:nvSpPr>
          <p:spPr>
            <a:xfrm>
              <a:off x="9732790" y="1745983"/>
              <a:ext cx="1011815" cy="338554"/>
            </a:xfrm>
            <a:prstGeom prst="rect">
              <a:avLst/>
            </a:prstGeom>
            <a:noFill/>
          </p:spPr>
          <p:txBody>
            <a:bodyPr wrap="none" rtlCol="0">
              <a:spAutoFit/>
            </a:bodyPr>
            <a:lstStyle/>
            <a:p>
              <a:r>
                <a:rPr lang="en-US" sz="1600" dirty="0" smtClean="0">
                  <a:solidFill>
                    <a:srgbClr val="9B4F96"/>
                  </a:solidFill>
                  <a:cs typeface="Segoe UI" panose="020B0502040204020203" pitchFamily="34" charset="0"/>
                </a:rPr>
                <a:t>Hulu </a:t>
              </a:r>
              <a:r>
                <a:rPr lang="en-US" sz="1600" dirty="0">
                  <a:solidFill>
                    <a:srgbClr val="9B4F96"/>
                  </a:solidFill>
                  <a:cs typeface="Segoe UI" panose="020B0502040204020203" pitchFamily="34" charset="0"/>
                </a:rPr>
                <a:t>a</a:t>
              </a:r>
              <a:r>
                <a:rPr lang="en-US" sz="1600" dirty="0" smtClean="0">
                  <a:solidFill>
                    <a:srgbClr val="9B4F96"/>
                  </a:solidFill>
                  <a:cs typeface="Segoe UI" panose="020B0502040204020203" pitchFamily="34" charset="0"/>
                </a:rPr>
                <a:t>pp</a:t>
              </a:r>
              <a:endParaRPr lang="en-US" sz="1600" dirty="0">
                <a:solidFill>
                  <a:srgbClr val="9B4F96"/>
                </a:solidFill>
                <a:cs typeface="Segoe UI" panose="020B0502040204020203" pitchFamily="34" charset="0"/>
              </a:endParaRPr>
            </a:p>
          </p:txBody>
        </p:sp>
      </p:grpSp>
      <p:cxnSp>
        <p:nvCxnSpPr>
          <p:cNvPr id="61" name="Straight Arrow Connector 60"/>
          <p:cNvCxnSpPr/>
          <p:nvPr/>
        </p:nvCxnSpPr>
        <p:spPr>
          <a:xfrm flipH="1">
            <a:off x="4040142" y="4093166"/>
            <a:ext cx="349296"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7800846" y="4093166"/>
            <a:ext cx="205917" cy="0"/>
          </a:xfrm>
          <a:prstGeom prst="straightConnector1">
            <a:avLst/>
          </a:prstGeom>
          <a:ln w="38100">
            <a:solidFill>
              <a:schemeClr val="accent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79289" y="3966874"/>
            <a:ext cx="732894" cy="292388"/>
          </a:xfrm>
          <a:prstGeom prst="rect">
            <a:avLst/>
          </a:prstGeom>
          <a:noFill/>
        </p:spPr>
        <p:txBody>
          <a:bodyPr wrap="none" rtlCol="0">
            <a:spAutoFit/>
          </a:bodyPr>
          <a:lstStyle/>
          <a:p>
            <a:pPr algn="ctr"/>
            <a:r>
              <a:rPr lang="en-US" sz="1300" dirty="0" smtClean="0">
                <a:solidFill>
                  <a:srgbClr val="9B4F96"/>
                </a:solidFill>
                <a:latin typeface="Consolas" panose="020B0609020204030204" pitchFamily="49" charset="0"/>
                <a:cs typeface="Consolas" panose="020B0609020204030204" pitchFamily="49" charset="0"/>
              </a:rPr>
              <a:t>&lt;.../&gt;</a:t>
            </a:r>
            <a:endParaRPr lang="en-US" sz="1300" dirty="0">
              <a:solidFill>
                <a:srgbClr val="00BCF2"/>
              </a:solidFill>
              <a:latin typeface="Consolas" panose="020B0609020204030204" pitchFamily="49" charset="0"/>
              <a:cs typeface="Consolas" panose="020B0609020204030204" pitchFamily="49" charset="0"/>
            </a:endParaRPr>
          </a:p>
        </p:txBody>
      </p:sp>
      <p:sp>
        <p:nvSpPr>
          <p:cNvPr id="67" name="TextBox 66"/>
          <p:cNvSpPr txBox="1"/>
          <p:nvPr/>
        </p:nvSpPr>
        <p:spPr>
          <a:xfrm>
            <a:off x="2817434" y="3966874"/>
            <a:ext cx="732893" cy="292388"/>
          </a:xfrm>
          <a:prstGeom prst="rect">
            <a:avLst/>
          </a:prstGeom>
          <a:noFill/>
        </p:spPr>
        <p:txBody>
          <a:bodyPr wrap="none" rtlCol="0">
            <a:spAutoFit/>
          </a:bodyPr>
          <a:lstStyle/>
          <a:p>
            <a:pPr algn="ctr"/>
            <a:r>
              <a:rPr lang="en-US" sz="1300" dirty="0">
                <a:solidFill>
                  <a:srgbClr val="9B4F96"/>
                </a:solidFill>
                <a:latin typeface="Consolas" panose="020B0609020204030204" pitchFamily="49" charset="0"/>
                <a:cs typeface="Consolas" panose="020B0609020204030204" pitchFamily="49" charset="0"/>
              </a:rPr>
              <a:t>&lt;.../&gt;</a:t>
            </a:r>
            <a:endParaRPr lang="en-US" sz="1300" dirty="0">
              <a:solidFill>
                <a:srgbClr val="00BCF2"/>
              </a:solidFill>
              <a:latin typeface="Consolas" panose="020B0609020204030204" pitchFamily="49" charset="0"/>
              <a:cs typeface="Consolas" panose="020B0609020204030204" pitchFamily="49" charset="0"/>
            </a:endParaRPr>
          </a:p>
        </p:txBody>
      </p:sp>
      <p:sp>
        <p:nvSpPr>
          <p:cNvPr id="68" name="Rectangle 67"/>
          <p:cNvSpPr/>
          <p:nvPr/>
        </p:nvSpPr>
        <p:spPr bwMode="auto">
          <a:xfrm>
            <a:off x="288059" y="4367112"/>
            <a:ext cx="1295400" cy="434267"/>
          </a:xfrm>
          <a:prstGeom prst="rect">
            <a:avLst/>
          </a:prstGeom>
          <a:solidFill>
            <a:srgbClr val="EC451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300" dirty="0">
                <a:solidFill>
                  <a:srgbClr val="FFFFFF"/>
                </a:solidFill>
                <a:latin typeface="Consolas" panose="020B0609020204030204" pitchFamily="49" charset="0"/>
                <a:cs typeface="Consolas" panose="020B0609020204030204" pitchFamily="49" charset="0"/>
              </a:rPr>
              <a:t>&lt;launch </a:t>
            </a:r>
            <a:r>
              <a:rPr lang="en-US" sz="1300" dirty="0" err="1">
                <a:solidFill>
                  <a:srgbClr val="FFFFFF"/>
                </a:solidFill>
                <a:latin typeface="Consolas" panose="020B0609020204030204" pitchFamily="49" charset="0"/>
                <a:cs typeface="Consolas" panose="020B0609020204030204" pitchFamily="49" charset="0"/>
              </a:rPr>
              <a:t>arg</a:t>
            </a:r>
            <a:r>
              <a:rPr lang="en-US" sz="1300" dirty="0">
                <a:solidFill>
                  <a:srgbClr val="FFFFFF"/>
                </a:solidFill>
                <a:latin typeface="Consolas" panose="020B0609020204030204" pitchFamily="49" charset="0"/>
                <a:cs typeface="Consolas" panose="020B0609020204030204" pitchFamily="49" charset="0"/>
              </a:rPr>
              <a:t> </a:t>
            </a:r>
            <a:r>
              <a:rPr lang="en-US" sz="1300" dirty="0" smtClean="0">
                <a:solidFill>
                  <a:srgbClr val="FFFFFF"/>
                </a:solidFill>
                <a:latin typeface="Consolas" panose="020B0609020204030204" pitchFamily="49" charset="0"/>
                <a:cs typeface="Consolas" panose="020B0609020204030204" pitchFamily="49" charset="0"/>
              </a:rPr>
              <a:t/>
            </a:r>
            <a:br>
              <a:rPr lang="en-US" sz="1300" dirty="0" smtClean="0">
                <a:solidFill>
                  <a:srgbClr val="FFFFFF"/>
                </a:solidFill>
                <a:latin typeface="Consolas" panose="020B0609020204030204" pitchFamily="49" charset="0"/>
                <a:cs typeface="Consolas" panose="020B0609020204030204" pitchFamily="49" charset="0"/>
              </a:rPr>
            </a:br>
            <a:r>
              <a:rPr lang="en-US" sz="1300" dirty="0" smtClean="0">
                <a:solidFill>
                  <a:srgbClr val="FFFFFF"/>
                </a:solidFill>
                <a:latin typeface="Consolas" panose="020B0609020204030204" pitchFamily="49" charset="0"/>
                <a:cs typeface="Consolas" panose="020B0609020204030204" pitchFamily="49" charset="0"/>
              </a:rPr>
              <a:t>Modern-</a:t>
            </a:r>
            <a:r>
              <a:rPr lang="en-US" sz="1300" dirty="0" err="1" smtClean="0">
                <a:solidFill>
                  <a:srgbClr val="FFFFFF"/>
                </a:solidFill>
                <a:latin typeface="Consolas" panose="020B0609020204030204" pitchFamily="49" charset="0"/>
                <a:cs typeface="Consolas" panose="020B0609020204030204" pitchFamily="49" charset="0"/>
              </a:rPr>
              <a:t>Fam</a:t>
            </a:r>
            <a:r>
              <a:rPr lang="en-US" sz="1300" dirty="0" smtClean="0">
                <a:solidFill>
                  <a:srgbClr val="FFFFFF"/>
                </a:solidFill>
                <a:latin typeface="Consolas" panose="020B0609020204030204" pitchFamily="49" charset="0"/>
                <a:cs typeface="Consolas" panose="020B0609020204030204" pitchFamily="49" charset="0"/>
              </a:rPr>
              <a:t>&gt;</a:t>
            </a:r>
            <a:endParaRPr lang="en-US" sz="1300" dirty="0">
              <a:solidFill>
                <a:srgbClr val="FFFFFF"/>
              </a:solidFill>
              <a:latin typeface="Consolas" panose="020B0609020204030204" pitchFamily="49" charset="0"/>
              <a:cs typeface="Consolas" panose="020B0609020204030204" pitchFamily="49" charset="0"/>
            </a:endParaRPr>
          </a:p>
        </p:txBody>
      </p:sp>
      <p:sp>
        <p:nvSpPr>
          <p:cNvPr id="69" name="Rectangle 68"/>
          <p:cNvSpPr/>
          <p:nvPr/>
        </p:nvSpPr>
        <p:spPr bwMode="auto">
          <a:xfrm>
            <a:off x="2532942" y="4366545"/>
            <a:ext cx="1295400" cy="434833"/>
          </a:xfrm>
          <a:prstGeom prst="rect">
            <a:avLst/>
          </a:prstGeom>
          <a:solidFill>
            <a:srgbClr val="0E0C0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300" dirty="0">
                <a:solidFill>
                  <a:srgbClr val="FFFFFF"/>
                </a:solidFill>
                <a:latin typeface="Consolas" panose="020B0609020204030204" pitchFamily="49" charset="0"/>
                <a:cs typeface="Consolas" panose="020B0609020204030204" pitchFamily="49" charset="0"/>
              </a:rPr>
              <a:t>&lt;launch </a:t>
            </a:r>
            <a:r>
              <a:rPr lang="en-US" sz="1300" dirty="0" err="1" smtClean="0">
                <a:solidFill>
                  <a:srgbClr val="FFFFFF"/>
                </a:solidFill>
                <a:latin typeface="Consolas" panose="020B0609020204030204" pitchFamily="49" charset="0"/>
                <a:cs typeface="Consolas" panose="020B0609020204030204" pitchFamily="49" charset="0"/>
              </a:rPr>
              <a:t>arg</a:t>
            </a:r>
            <a:r>
              <a:rPr lang="en-US" sz="1300" dirty="0" smtClean="0">
                <a:solidFill>
                  <a:srgbClr val="FFFFFF"/>
                </a:solidFill>
                <a:latin typeface="Consolas" panose="020B0609020204030204" pitchFamily="49" charset="0"/>
                <a:cs typeface="Consolas" panose="020B0609020204030204" pitchFamily="49" charset="0"/>
              </a:rPr>
              <a:t/>
            </a:r>
            <a:br>
              <a:rPr lang="en-US" sz="1300" dirty="0" smtClean="0">
                <a:solidFill>
                  <a:srgbClr val="FFFFFF"/>
                </a:solidFill>
                <a:latin typeface="Consolas" panose="020B0609020204030204" pitchFamily="49" charset="0"/>
                <a:cs typeface="Consolas" panose="020B0609020204030204" pitchFamily="49" charset="0"/>
              </a:rPr>
            </a:br>
            <a:r>
              <a:rPr lang="en-US" sz="1300" dirty="0" smtClean="0">
                <a:solidFill>
                  <a:srgbClr val="FFFFFF"/>
                </a:solidFill>
                <a:latin typeface="Consolas" panose="020B0609020204030204" pitchFamily="49" charset="0"/>
                <a:cs typeface="Consolas" panose="020B0609020204030204" pitchFamily="49" charset="0"/>
              </a:rPr>
              <a:t>Glee&gt;</a:t>
            </a:r>
            <a:endParaRPr lang="en-US" sz="1300" dirty="0">
              <a:solidFill>
                <a:srgbClr val="FFFFFF"/>
              </a:solidFill>
              <a:latin typeface="Consolas" panose="020B0609020204030204" pitchFamily="49" charset="0"/>
              <a:cs typeface="Consolas" panose="020B0609020204030204" pitchFamily="49" charset="0"/>
            </a:endParaRPr>
          </a:p>
        </p:txBody>
      </p:sp>
      <p:grpSp>
        <p:nvGrpSpPr>
          <p:cNvPr id="36" name="Group 35"/>
          <p:cNvGrpSpPr/>
          <p:nvPr/>
        </p:nvGrpSpPr>
        <p:grpSpPr>
          <a:xfrm>
            <a:off x="10323767" y="3503355"/>
            <a:ext cx="2075688" cy="1289304"/>
            <a:chOff x="8083666" y="4030663"/>
            <a:chExt cx="2471413" cy="1532312"/>
          </a:xfrm>
        </p:grpSpPr>
        <p:sp>
          <p:nvSpPr>
            <p:cNvPr id="37" name="Rounded Rectangle 36"/>
            <p:cNvSpPr/>
            <p:nvPr/>
          </p:nvSpPr>
          <p:spPr bwMode="auto">
            <a:xfrm rot="5400000">
              <a:off x="8553217" y="3561112"/>
              <a:ext cx="1532312" cy="2471413"/>
            </a:xfrm>
            <a:prstGeom prst="roundRect">
              <a:avLst>
                <a:gd name="adj" fmla="val 7215"/>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8" name="Rectangle 37"/>
            <p:cNvSpPr/>
            <p:nvPr/>
          </p:nvSpPr>
          <p:spPr bwMode="auto">
            <a:xfrm>
              <a:off x="8242623" y="4187798"/>
              <a:ext cx="2158336" cy="122073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40" name="Picture 39"/>
            <p:cNvPicPr>
              <a:picLocks noChangeAspect="1"/>
            </p:cNvPicPr>
            <p:nvPr/>
          </p:nvPicPr>
          <p:blipFill>
            <a:blip r:embed="rId5"/>
            <a:stretch>
              <a:fillRect/>
            </a:stretch>
          </p:blipFill>
          <p:spPr>
            <a:xfrm>
              <a:off x="9290244" y="5446041"/>
              <a:ext cx="79248" cy="73152"/>
            </a:xfrm>
            <a:prstGeom prst="rect">
              <a:avLst/>
            </a:prstGeom>
          </p:spPr>
        </p:pic>
      </p:grpSp>
      <p:pic>
        <p:nvPicPr>
          <p:cNvPr id="21" name="Picture 20"/>
          <p:cNvPicPr>
            <a:picLocks noChangeAspect="1"/>
          </p:cNvPicPr>
          <p:nvPr/>
        </p:nvPicPr>
        <p:blipFill>
          <a:blip r:embed="rId6"/>
          <a:stretch>
            <a:fillRect/>
          </a:stretch>
        </p:blipFill>
        <p:spPr>
          <a:xfrm>
            <a:off x="10490885" y="3802234"/>
            <a:ext cx="1726065" cy="507895"/>
          </a:xfrm>
          <a:prstGeom prst="rect">
            <a:avLst/>
          </a:prstGeom>
        </p:spPr>
      </p:pic>
      <p:grpSp>
        <p:nvGrpSpPr>
          <p:cNvPr id="48" name="Group 47"/>
          <p:cNvGrpSpPr/>
          <p:nvPr/>
        </p:nvGrpSpPr>
        <p:grpSpPr>
          <a:xfrm>
            <a:off x="8024985" y="3495653"/>
            <a:ext cx="2075688" cy="1289304"/>
            <a:chOff x="8083666" y="4030663"/>
            <a:chExt cx="2471413" cy="1532312"/>
          </a:xfrm>
        </p:grpSpPr>
        <p:sp>
          <p:nvSpPr>
            <p:cNvPr id="49" name="Rounded Rectangle 48"/>
            <p:cNvSpPr/>
            <p:nvPr/>
          </p:nvSpPr>
          <p:spPr bwMode="auto">
            <a:xfrm rot="5400000">
              <a:off x="8553217" y="3561112"/>
              <a:ext cx="1532312" cy="2471413"/>
            </a:xfrm>
            <a:prstGeom prst="roundRect">
              <a:avLst>
                <a:gd name="adj" fmla="val 7215"/>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0" name="Rectangle 49"/>
            <p:cNvSpPr/>
            <p:nvPr/>
          </p:nvSpPr>
          <p:spPr bwMode="auto">
            <a:xfrm>
              <a:off x="8242623" y="4187798"/>
              <a:ext cx="2158336" cy="122073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1" name="Picture 50"/>
            <p:cNvPicPr>
              <a:picLocks noChangeAspect="1"/>
            </p:cNvPicPr>
            <p:nvPr/>
          </p:nvPicPr>
          <p:blipFill>
            <a:blip r:embed="rId5"/>
            <a:stretch>
              <a:fillRect/>
            </a:stretch>
          </p:blipFill>
          <p:spPr>
            <a:xfrm>
              <a:off x="9290244" y="5446041"/>
              <a:ext cx="79248" cy="73152"/>
            </a:xfrm>
            <a:prstGeom prst="rect">
              <a:avLst/>
            </a:prstGeom>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536" y="3620916"/>
            <a:ext cx="1866144" cy="1042416"/>
          </a:xfrm>
          <a:prstGeom prst="rect">
            <a:avLst/>
          </a:prstGeom>
        </p:spPr>
      </p:pic>
    </p:spTree>
    <p:extLst>
      <p:ext uri="{BB962C8B-B14F-4D97-AF65-F5344CB8AC3E}">
        <p14:creationId xmlns:p14="http://schemas.microsoft.com/office/powerpoint/2010/main" val="1199617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right)">
                                      <p:cBhvr>
                                        <p:cTn id="7" dur="500"/>
                                        <p:tgtEl>
                                          <p:spTgt spid="58"/>
                                        </p:tgtEl>
                                      </p:cBhvr>
                                    </p:animEffect>
                                  </p:childTnLst>
                                </p:cTn>
                              </p:par>
                            </p:childTnLst>
                          </p:cTn>
                        </p:par>
                        <p:par>
                          <p:cTn id="8" fill="hold">
                            <p:stCondLst>
                              <p:cond delay="500"/>
                            </p:stCondLst>
                            <p:childTnLst>
                              <p:par>
                                <p:cTn id="9" presetID="1" presetClass="entr" presetSubtype="0" fill="hold" grpId="0" nodeType="afterEffect">
                                  <p:stCondLst>
                                    <p:cond delay="50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childTnLst>
                          </p:cTn>
                        </p:par>
                        <p:par>
                          <p:cTn id="18" fill="hold">
                            <p:stCondLst>
                              <p:cond delay="500"/>
                            </p:stCondLst>
                            <p:childTnLst>
                              <p:par>
                                <p:cTn id="19" presetID="1" presetClass="entr" presetSubtype="0" fill="hold" nodeType="afterEffect">
                                  <p:stCondLst>
                                    <p:cond delay="250"/>
                                  </p:stCondLst>
                                  <p:childTnLst>
                                    <p:set>
                                      <p:cBhvr>
                                        <p:cTn id="20" dur="1" fill="hold">
                                          <p:stCondLst>
                                            <p:cond delay="0"/>
                                          </p:stCondLst>
                                        </p:cTn>
                                        <p:tgtEl>
                                          <p:spTgt spid="36"/>
                                        </p:tgtEl>
                                        <p:attrNameLst>
                                          <p:attrName>style.visibility</p:attrName>
                                        </p:attrNameLst>
                                      </p:cBhvr>
                                      <p:to>
                                        <p:strVal val="visible"/>
                                      </p:to>
                                    </p:set>
                                  </p:childTnLst>
                                </p:cTn>
                              </p:par>
                            </p:childTnLst>
                          </p:cTn>
                        </p:par>
                        <p:par>
                          <p:cTn id="21" fill="hold">
                            <p:stCondLst>
                              <p:cond delay="750"/>
                            </p:stCondLst>
                            <p:childTnLst>
                              <p:par>
                                <p:cTn id="22" presetID="1" presetClass="entr" presetSubtype="0" fill="hold" nodeType="afterEffect">
                                  <p:stCondLst>
                                    <p:cond delay="50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wipe(right)">
                                      <p:cBhvr>
                                        <p:cTn id="28" dur="500"/>
                                        <p:tgtEl>
                                          <p:spTgt spid="61"/>
                                        </p:tgtEl>
                                      </p:cBhvr>
                                    </p:animEffect>
                                  </p:childTnLst>
                                </p:cTn>
                              </p:par>
                            </p:childTnLst>
                          </p:cTn>
                        </p:par>
                        <p:par>
                          <p:cTn id="29" fill="hold">
                            <p:stCondLst>
                              <p:cond delay="500"/>
                            </p:stCondLst>
                            <p:childTnLst>
                              <p:par>
                                <p:cTn id="30" presetID="1" presetClass="entr" presetSubtype="0" fill="hold" grpId="0" nodeType="afterEffect">
                                  <p:stCondLst>
                                    <p:cond delay="500"/>
                                  </p:stCondLst>
                                  <p:childTnLst>
                                    <p:set>
                                      <p:cBhvr>
                                        <p:cTn id="31" dur="1" fill="hold">
                                          <p:stCondLst>
                                            <p:cond delay="0"/>
                                          </p:stCondLst>
                                        </p:cTn>
                                        <p:tgtEl>
                                          <p:spTgt spid="67"/>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left)">
                                      <p:cBhvr>
                                        <p:cTn id="39" dur="500"/>
                                        <p:tgtEl>
                                          <p:spTgt spid="64"/>
                                        </p:tgtEl>
                                      </p:cBhvr>
                                    </p:animEffect>
                                  </p:childTnLst>
                                </p:cTn>
                              </p:par>
                            </p:childTnLst>
                          </p:cTn>
                        </p:par>
                        <p:par>
                          <p:cTn id="40" fill="hold">
                            <p:stCondLst>
                              <p:cond delay="500"/>
                            </p:stCondLst>
                            <p:childTnLst>
                              <p:par>
                                <p:cTn id="41" presetID="1" presetClass="entr" presetSubtype="0" fill="hold" nodeType="afterEffect">
                                  <p:stCondLst>
                                    <p:cond delay="250"/>
                                  </p:stCondLst>
                                  <p:childTnLst>
                                    <p:set>
                                      <p:cBhvr>
                                        <p:cTn id="42" dur="1" fill="hold">
                                          <p:stCondLst>
                                            <p:cond delay="0"/>
                                          </p:stCondLst>
                                        </p:cTn>
                                        <p:tgtEl>
                                          <p:spTgt spid="48"/>
                                        </p:tgtEl>
                                        <p:attrNameLst>
                                          <p:attrName>style.visibility</p:attrName>
                                        </p:attrNameLst>
                                      </p:cBhvr>
                                      <p:to>
                                        <p:strVal val="visible"/>
                                      </p:to>
                                    </p:set>
                                  </p:childTnLst>
                                </p:cTn>
                              </p:par>
                            </p:childTnLst>
                          </p:cTn>
                        </p:par>
                        <p:par>
                          <p:cTn id="43" fill="hold">
                            <p:stCondLst>
                              <p:cond delay="750"/>
                            </p:stCondLst>
                            <p:childTnLst>
                              <p:par>
                                <p:cTn id="44" presetID="1"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animBg="1"/>
      <p:bldP spid="6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5823133"/>
          </a:xfrm>
        </p:spPr>
        <p:txBody>
          <a:bodyPr/>
          <a:lstStyle/>
          <a:p>
            <a:pPr marL="0" indent="0">
              <a:buClr>
                <a:srgbClr val="404040"/>
              </a:buClr>
              <a:buNone/>
            </a:pPr>
            <a:r>
              <a:rPr lang="en-US" sz="1600" dirty="0"/>
              <a:t>&lt;</a:t>
            </a:r>
            <a:r>
              <a:rPr lang="en-US" sz="1600" dirty="0" smtClean="0"/>
              <a:t>body&gt;</a:t>
            </a:r>
          </a:p>
          <a:p>
            <a:pPr marL="0" indent="0">
              <a:buClr>
                <a:srgbClr val="404040"/>
              </a:buClr>
              <a:buNone/>
            </a:pPr>
            <a:r>
              <a:rPr lang="en-US" sz="1600" dirty="0" smtClean="0"/>
              <a:t>  &lt;span </a:t>
            </a:r>
            <a:r>
              <a:rPr lang="en-US" sz="1600" dirty="0"/>
              <a:t>itemscope itemtype="http://schema.org/WebPage"&gt;</a:t>
            </a:r>
          </a:p>
          <a:p>
            <a:pPr marL="0" lvl="0" indent="0">
              <a:buClr>
                <a:srgbClr val="404040"/>
              </a:buClr>
              <a:buNone/>
            </a:pPr>
            <a:r>
              <a:rPr lang="en-US" sz="1600" dirty="0" smtClean="0">
                <a:gradFill>
                  <a:gsLst>
                    <a:gs pos="100000">
                      <a:srgbClr val="404040"/>
                    </a:gs>
                    <a:gs pos="0">
                      <a:srgbClr val="404040"/>
                    </a:gs>
                  </a:gsLst>
                  <a:lin ang="5400000" scaled="0"/>
                </a:gradFill>
              </a:rPr>
              <a:t>    &lt;</a:t>
            </a:r>
            <a:r>
              <a:rPr lang="en-US" sz="1600" dirty="0">
                <a:gradFill>
                  <a:gsLst>
                    <a:gs pos="100000">
                      <a:srgbClr val="404040"/>
                    </a:gs>
                    <a:gs pos="0">
                      <a:srgbClr val="404040"/>
                    </a:gs>
                  </a:gsLst>
                  <a:lin ang="5400000" scaled="0"/>
                </a:gradFill>
              </a:rPr>
              <a:t>span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="operation" </a:t>
            </a:r>
            <a:r>
              <a:rPr lang="en-US" sz="1600" dirty="0" err="1">
                <a:gradFill>
                  <a:gsLst>
                    <a:gs pos="100000">
                      <a:srgbClr val="404040"/>
                    </a:gs>
                    <a:gs pos="0">
                      <a:srgbClr val="404040"/>
                    </a:gs>
                  </a:gsLst>
                  <a:lin ang="5400000" scaled="0"/>
                </a:gradFill>
              </a:rPr>
              <a:t>itemscope</a:t>
            </a:r>
            <a:r>
              <a:rPr lang="en-US" sz="1600" dirty="0">
                <a:gradFill>
                  <a:gsLst>
                    <a:gs pos="100000">
                      <a:srgbClr val="404040"/>
                    </a:gs>
                    <a:gs pos="0">
                      <a:srgbClr val="404040"/>
                    </a:gs>
                  </a:gsLst>
                  <a:lin ang="5400000" scaled="0"/>
                </a:gradFill>
              </a:rPr>
              <a:t> </a:t>
            </a:r>
            <a:r>
              <a:rPr lang="en-US" sz="1600" dirty="0" err="1">
                <a:gradFill>
                  <a:gsLst>
                    <a:gs pos="100000">
                      <a:srgbClr val="404040"/>
                    </a:gs>
                    <a:gs pos="0">
                      <a:srgbClr val="404040"/>
                    </a:gs>
                  </a:gsLst>
                  <a:lin ang="5400000" scaled="0"/>
                </a:gradFill>
              </a:rPr>
              <a:t>itemtype</a:t>
            </a:r>
            <a:r>
              <a:rPr lang="en-US" sz="1600" dirty="0">
                <a:gradFill>
                  <a:gsLst>
                    <a:gs pos="100000">
                      <a:srgbClr val="404040"/>
                    </a:gs>
                    <a:gs pos="0">
                      <a:srgbClr val="404040"/>
                    </a:gs>
                  </a:gsLst>
                  <a:lin ang="5400000" scaled="0"/>
                </a:gradFill>
              </a:rPr>
              <a:t>="http://schema.org/</a:t>
            </a:r>
            <a:r>
              <a:rPr lang="en-US" sz="1600" dirty="0" err="1">
                <a:gradFill>
                  <a:gsLst>
                    <a:gs pos="100000">
                      <a:srgbClr val="404040"/>
                    </a:gs>
                    <a:gs pos="0">
                      <a:srgbClr val="404040"/>
                    </a:gs>
                  </a:gsLst>
                  <a:lin ang="5400000" scaled="0"/>
                </a:gradFill>
              </a:rPr>
              <a:t>ViewAction</a:t>
            </a:r>
            <a:r>
              <a:rPr lang="en-US" sz="1600" dirty="0">
                <a:gradFill>
                  <a:gsLst>
                    <a:gs pos="100000">
                      <a:srgbClr val="404040"/>
                    </a:gs>
                    <a:gs pos="0">
                      <a:srgbClr val="404040"/>
                    </a:gs>
                  </a:gsLst>
                  <a:lin ang="5400000" scaled="0"/>
                </a:gradFill>
              </a:rPr>
              <a:t>"&gt;</a:t>
            </a:r>
          </a:p>
          <a:p>
            <a:pPr marL="0" lvl="0" indent="0">
              <a:buClr>
                <a:srgbClr val="404040"/>
              </a:buClr>
              <a:buNone/>
            </a:pPr>
            <a:r>
              <a:rPr lang="en-US" sz="1600" dirty="0">
                <a:gradFill>
                  <a:gsLst>
                    <a:gs pos="100000">
                      <a:srgbClr val="404040"/>
                    </a:gs>
                    <a:gs pos="0">
                      <a:srgbClr val="404040"/>
                    </a:gs>
                  </a:gsLst>
                  <a:lin ang="5400000" scaled="0"/>
                </a:gradFill>
              </a:rPr>
              <a:t> </a:t>
            </a: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&lt;span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t>
            </a:r>
            <a:r>
              <a:rPr lang="en-US" sz="1600" dirty="0" err="1">
                <a:gradFill>
                  <a:gsLst>
                    <a:gs pos="100000">
                      <a:srgbClr val="404040"/>
                    </a:gs>
                    <a:gs pos="0">
                      <a:srgbClr val="404040"/>
                    </a:gs>
                  </a:gsLst>
                  <a:lin ang="5400000" scaled="0"/>
                </a:gradFill>
              </a:rPr>
              <a:t>actionHandler</a:t>
            </a:r>
            <a:r>
              <a:rPr lang="en-US" sz="1600" dirty="0">
                <a:gradFill>
                  <a:gsLst>
                    <a:gs pos="100000">
                      <a:srgbClr val="404040"/>
                    </a:gs>
                    <a:gs pos="0">
                      <a:srgbClr val="404040"/>
                    </a:gs>
                  </a:gsLst>
                  <a:lin ang="5400000" scaled="0"/>
                </a:gradFill>
              </a:rPr>
              <a:t>" </a:t>
            </a:r>
            <a:r>
              <a:rPr lang="en-US" sz="1600" dirty="0" err="1">
                <a:gradFill>
                  <a:gsLst>
                    <a:gs pos="100000">
                      <a:srgbClr val="404040"/>
                    </a:gs>
                    <a:gs pos="0">
                      <a:srgbClr val="404040"/>
                    </a:gs>
                  </a:gsLst>
                  <a:lin ang="5400000" scaled="0"/>
                </a:gradFill>
              </a:rPr>
              <a:t>itemscope</a:t>
            </a:r>
            <a:r>
              <a:rPr lang="en-US" sz="1600" dirty="0">
                <a:gradFill>
                  <a:gsLst>
                    <a:gs pos="100000">
                      <a:srgbClr val="404040"/>
                    </a:gs>
                    <a:gs pos="0">
                      <a:srgbClr val="404040"/>
                    </a:gs>
                  </a:gsLst>
                  <a:lin ang="5400000" scaled="0"/>
                </a:gradFill>
              </a:rPr>
              <a:t> </a:t>
            </a:r>
            <a:r>
              <a:rPr lang="en-US" sz="1600" dirty="0" err="1">
                <a:gradFill>
                  <a:gsLst>
                    <a:gs pos="100000">
                      <a:srgbClr val="404040"/>
                    </a:gs>
                    <a:gs pos="0">
                      <a:srgbClr val="404040"/>
                    </a:gs>
                  </a:gsLst>
                  <a:lin ang="5400000" scaled="0"/>
                </a:gradFill>
              </a:rPr>
              <a:t>itemtype</a:t>
            </a:r>
            <a:r>
              <a:rPr lang="en-US" sz="1600" dirty="0">
                <a:gradFill>
                  <a:gsLst>
                    <a:gs pos="100000">
                      <a:srgbClr val="404040"/>
                    </a:gs>
                    <a:gs pos="0">
                      <a:srgbClr val="404040"/>
                    </a:gs>
                  </a:gsLst>
                  <a:lin ang="5400000" scaled="0"/>
                </a:gradFill>
              </a:rPr>
              <a:t>="http://schema.org/</a:t>
            </a:r>
            <a:r>
              <a:rPr lang="en-US" sz="1600" dirty="0" err="1">
                <a:gradFill>
                  <a:gsLst>
                    <a:gs pos="100000">
                      <a:srgbClr val="404040"/>
                    </a:gs>
                    <a:gs pos="0">
                      <a:srgbClr val="404040"/>
                    </a:gs>
                  </a:gsLst>
                  <a:lin ang="5400000" scaled="0"/>
                </a:gradFill>
              </a:rPr>
              <a:t>WindowsActionHandler</a:t>
            </a:r>
            <a:r>
              <a:rPr lang="en-US" sz="1600" dirty="0">
                <a:gradFill>
                  <a:gsLst>
                    <a:gs pos="100000">
                      <a:srgbClr val="404040"/>
                    </a:gs>
                    <a:gs pos="0">
                      <a:srgbClr val="404040"/>
                    </a:gs>
                  </a:gsLst>
                  <a:lin ang="5400000" scaled="0"/>
                </a:gradFill>
              </a:rPr>
              <a:t>"&gt;</a:t>
            </a:r>
          </a:p>
          <a:p>
            <a:pPr marL="0" lvl="0" indent="0">
              <a:buClr>
                <a:srgbClr val="404040"/>
              </a:buClr>
              <a:buNone/>
            </a:pPr>
            <a:r>
              <a:rPr lang="en-US" sz="1600" dirty="0" smtClean="0">
                <a:gradFill>
                  <a:gsLst>
                    <a:gs pos="100000">
                      <a:srgbClr val="404040"/>
                    </a:gs>
                    <a:gs pos="0">
                      <a:srgbClr val="404040"/>
                    </a:gs>
                  </a:gsLst>
                  <a:lin ang="5400000" scaled="0"/>
                </a:gradFill>
              </a:rPr>
              <a:t>        &lt;</a:t>
            </a:r>
            <a:r>
              <a:rPr lang="en-US" sz="1600" dirty="0">
                <a:gradFill>
                  <a:gsLst>
                    <a:gs pos="100000">
                      <a:srgbClr val="404040"/>
                    </a:gs>
                    <a:gs pos="0">
                      <a:srgbClr val="404040"/>
                    </a:gs>
                  </a:gsLst>
                  <a:lin ang="5400000" scaled="0"/>
                </a:gradFill>
              </a:rPr>
              <a:t>meta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t>
            </a:r>
            <a:r>
              <a:rPr lang="en-US" sz="1600" dirty="0" err="1">
                <a:gradFill>
                  <a:gsLst>
                    <a:gs pos="100000">
                      <a:srgbClr val="404040"/>
                    </a:gs>
                    <a:gs pos="0">
                      <a:srgbClr val="404040"/>
                    </a:gs>
                  </a:gsLst>
                  <a:lin ang="5400000" scaled="0"/>
                </a:gradFill>
              </a:rPr>
              <a:t>applicationId</a:t>
            </a:r>
            <a:r>
              <a:rPr lang="en-US" sz="1600" dirty="0">
                <a:gradFill>
                  <a:gsLst>
                    <a:gs pos="100000">
                      <a:srgbClr val="404040"/>
                    </a:gs>
                    <a:gs pos="0">
                      <a:srgbClr val="404040"/>
                    </a:gs>
                  </a:gsLst>
                  <a:lin ang="5400000" scaled="0"/>
                </a:gradFill>
              </a:rPr>
              <a:t>" content</a:t>
            </a:r>
            <a:r>
              <a:rPr lang="en-US" sz="1600" dirty="0" smtClean="0">
                <a:gradFill>
                  <a:gsLst>
                    <a:gs pos="100000">
                      <a:srgbClr val="404040"/>
                    </a:gs>
                    <a:gs pos="0">
                      <a:srgbClr val="404040"/>
                    </a:gs>
                  </a:gsLst>
                  <a:lin ang="5400000" scaled="0"/>
                </a:gradFill>
              </a:rPr>
              <a:t>="</a:t>
            </a:r>
            <a:r>
              <a:rPr lang="en-US" sz="1800" b="1" dirty="0">
                <a:solidFill>
                  <a:schemeClr val="accent4"/>
                </a:solidFill>
              </a:rPr>
              <a:t>4db19603-c4e0-4112-895e-46981d785682</a:t>
            </a:r>
            <a:r>
              <a:rPr lang="en-US" sz="1600" dirty="0" smtClean="0">
                <a:gradFill>
                  <a:gsLst>
                    <a:gs pos="100000">
                      <a:srgbClr val="404040"/>
                    </a:gs>
                    <a:gs pos="0">
                      <a:srgbClr val="404040"/>
                    </a:gs>
                  </a:gsLst>
                  <a:lin ang="5400000" scaled="0"/>
                </a:gradFill>
              </a:rPr>
              <a:t>"&gt;</a:t>
            </a:r>
            <a:endParaRPr lang="en-US" sz="1600" b="1" dirty="0" smtClean="0">
              <a:solidFill>
                <a:schemeClr val="accent4"/>
              </a:solidFill>
            </a:endParaRPr>
          </a:p>
          <a:p>
            <a:pPr marL="0" lvl="0" indent="0">
              <a:buClr>
                <a:srgbClr val="404040"/>
              </a:buClr>
              <a:buNone/>
            </a:pP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&lt;meta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t>
            </a:r>
            <a:r>
              <a:rPr lang="en-US" sz="1600" dirty="0" err="1">
                <a:gradFill>
                  <a:gsLst>
                    <a:gs pos="100000">
                      <a:srgbClr val="404040"/>
                    </a:gs>
                    <a:gs pos="0">
                      <a:srgbClr val="404040"/>
                    </a:gs>
                  </a:gsLst>
                  <a:lin ang="5400000" scaled="0"/>
                </a:gradFill>
              </a:rPr>
              <a:t>packageFamilyName</a:t>
            </a:r>
            <a:r>
              <a:rPr lang="en-US" sz="1600" dirty="0">
                <a:gradFill>
                  <a:gsLst>
                    <a:gs pos="100000">
                      <a:srgbClr val="404040"/>
                    </a:gs>
                    <a:gs pos="0">
                      <a:srgbClr val="404040"/>
                    </a:gs>
                  </a:gsLst>
                  <a:lin ang="5400000" scaled="0"/>
                </a:gradFill>
              </a:rPr>
              <a:t>" content</a:t>
            </a:r>
            <a:r>
              <a:rPr lang="en-US" sz="1600" dirty="0" smtClean="0">
                <a:gradFill>
                  <a:gsLst>
                    <a:gs pos="100000">
                      <a:srgbClr val="404040"/>
                    </a:gs>
                    <a:gs pos="0">
                      <a:srgbClr val="404040"/>
                    </a:gs>
                  </a:gsLst>
                  <a:lin ang="5400000" scaled="0"/>
                </a:gradFill>
              </a:rPr>
              <a:t>="</a:t>
            </a:r>
            <a:r>
              <a:rPr lang="en-US" sz="1800" b="1" dirty="0" smtClean="0">
                <a:solidFill>
                  <a:schemeClr val="accent4"/>
                </a:solidFill>
              </a:rPr>
              <a:t>Contoso.Contoso_54ggd3ev8bvz6</a:t>
            </a:r>
            <a:r>
              <a:rPr lang="en-US" sz="1600" dirty="0" smtClean="0">
                <a:gradFill>
                  <a:gsLst>
                    <a:gs pos="100000">
                      <a:srgbClr val="404040"/>
                    </a:gs>
                    <a:gs pos="0">
                      <a:srgbClr val="404040"/>
                    </a:gs>
                  </a:gsLst>
                  <a:lin ang="5400000" scaled="0"/>
                </a:gradFill>
              </a:rPr>
              <a:t>"&gt;</a:t>
            </a:r>
            <a:endParaRPr lang="en-US" sz="1600" dirty="0">
              <a:gradFill>
                <a:gsLst>
                  <a:gs pos="100000">
                    <a:srgbClr val="404040"/>
                  </a:gs>
                  <a:gs pos="0">
                    <a:srgbClr val="404040"/>
                  </a:gs>
                </a:gsLst>
                <a:lin ang="5400000" scaled="0"/>
              </a:gradFill>
            </a:endParaRPr>
          </a:p>
          <a:p>
            <a:pPr marL="0" lvl="0" indent="0">
              <a:buClr>
                <a:srgbClr val="404040"/>
              </a:buClr>
              <a:buNone/>
            </a:pPr>
            <a:r>
              <a:rPr lang="en-US" sz="1600" dirty="0" smtClean="0">
                <a:gradFill>
                  <a:gsLst>
                    <a:gs pos="100000">
                      <a:srgbClr val="404040"/>
                    </a:gs>
                    <a:gs pos="0">
                      <a:srgbClr val="404040"/>
                    </a:gs>
                  </a:gsLst>
                  <a:lin ang="5400000" scaled="0"/>
                </a:gradFill>
              </a:rPr>
              <a:t>        &lt;</a:t>
            </a:r>
            <a:r>
              <a:rPr lang="en-US" sz="1600" dirty="0">
                <a:gradFill>
                  <a:gsLst>
                    <a:gs pos="100000">
                      <a:srgbClr val="404040"/>
                    </a:gs>
                    <a:gs pos="0">
                      <a:srgbClr val="404040"/>
                    </a:gs>
                  </a:gsLst>
                  <a:lin ang="5400000" scaled="0"/>
                </a:gradFill>
              </a:rPr>
              <a:t>meta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="arguments" content="</a:t>
            </a:r>
            <a:r>
              <a:rPr lang="en-US" sz="1800" b="1" dirty="0" err="1">
                <a:solidFill>
                  <a:schemeClr val="accent4"/>
                </a:solidFill>
              </a:rPr>
              <a:t>cityId</a:t>
            </a:r>
            <a:r>
              <a:rPr lang="en-US" sz="1800" b="1" dirty="0">
                <a:solidFill>
                  <a:schemeClr val="accent4"/>
                </a:solidFill>
              </a:rPr>
              <a:t>=1&amp;restaurantId=5609</a:t>
            </a:r>
            <a:r>
              <a:rPr lang="en-US" sz="1600" dirty="0">
                <a:gradFill>
                  <a:gsLst>
                    <a:gs pos="100000">
                      <a:srgbClr val="404040"/>
                    </a:gs>
                    <a:gs pos="0">
                      <a:srgbClr val="404040"/>
                    </a:gs>
                  </a:gsLst>
                  <a:lin ang="5400000" scaled="0"/>
                </a:gradFill>
              </a:rPr>
              <a:t>"</a:t>
            </a:r>
          </a:p>
          <a:p>
            <a:pPr marL="0" lvl="0" indent="0">
              <a:buClr>
                <a:srgbClr val="404040"/>
              </a:buClr>
              <a:buNone/>
            </a:pP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&lt;meta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t>
            </a:r>
            <a:r>
              <a:rPr lang="en-US" sz="1600" dirty="0" err="1">
                <a:gradFill>
                  <a:gsLst>
                    <a:gs pos="100000">
                      <a:srgbClr val="404040"/>
                    </a:gs>
                    <a:gs pos="0">
                      <a:srgbClr val="404040"/>
                    </a:gs>
                  </a:gsLst>
                  <a:lin ang="5400000" scaled="0"/>
                </a:gradFill>
              </a:rPr>
              <a:t>minVersion</a:t>
            </a:r>
            <a:r>
              <a:rPr lang="en-US" sz="1600" dirty="0">
                <a:gradFill>
                  <a:gsLst>
                    <a:gs pos="100000">
                      <a:srgbClr val="404040"/>
                    </a:gs>
                    <a:gs pos="0">
                      <a:srgbClr val="404040"/>
                    </a:gs>
                  </a:gsLst>
                  <a:lin ang="5400000" scaled="0"/>
                </a:gradFill>
              </a:rPr>
              <a:t>" content="</a:t>
            </a:r>
            <a:r>
              <a:rPr lang="en-US" sz="1800" b="1" dirty="0">
                <a:solidFill>
                  <a:schemeClr val="accent4"/>
                </a:solidFill>
              </a:rPr>
              <a:t>2.2.0.12</a:t>
            </a:r>
            <a:r>
              <a:rPr lang="en-US" sz="1600" dirty="0">
                <a:gradFill>
                  <a:gsLst>
                    <a:gs pos="100000">
                      <a:srgbClr val="404040"/>
                    </a:gs>
                    <a:gs pos="0">
                      <a:srgbClr val="404040"/>
                    </a:gs>
                  </a:gsLst>
                  <a:lin ang="5400000" scaled="0"/>
                </a:gradFill>
              </a:rPr>
              <a:t>"&gt;  // </a:t>
            </a:r>
            <a:r>
              <a:rPr lang="en-US" sz="1600" dirty="0" smtClean="0">
                <a:gradFill>
                  <a:gsLst>
                    <a:gs pos="100000">
                      <a:srgbClr val="404040"/>
                    </a:gs>
                    <a:gs pos="0">
                      <a:srgbClr val="404040"/>
                    </a:gs>
                  </a:gsLst>
                  <a:lin ang="5400000" scaled="0"/>
                </a:gradFill>
              </a:rPr>
              <a:t>Optional</a:t>
            </a:r>
          </a:p>
          <a:p>
            <a:pPr marL="0" lvl="0" indent="0">
              <a:buClr>
                <a:srgbClr val="404040"/>
              </a:buClr>
              <a:buNone/>
            </a:pP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&lt;/span&gt;</a:t>
            </a:r>
          </a:p>
          <a:p>
            <a:pPr marL="0" lvl="0" indent="0">
              <a:buClr>
                <a:srgbClr val="404040"/>
              </a:buClr>
              <a:buNone/>
            </a:pPr>
            <a:endParaRPr lang="en-US" sz="1600" dirty="0">
              <a:gradFill>
                <a:gsLst>
                  <a:gs pos="100000">
                    <a:srgbClr val="404040"/>
                  </a:gs>
                  <a:gs pos="0">
                    <a:srgbClr val="404040"/>
                  </a:gs>
                </a:gsLst>
                <a:lin ang="5400000" scaled="0"/>
              </a:gradFill>
            </a:endParaRPr>
          </a:p>
          <a:p>
            <a:pPr marL="0" lvl="0" indent="0">
              <a:buClr>
                <a:srgbClr val="404040"/>
              </a:buClr>
              <a:buNone/>
            </a:pPr>
            <a:r>
              <a:rPr lang="en-US" sz="1600" dirty="0">
                <a:gradFill>
                  <a:gsLst>
                    <a:gs pos="100000">
                      <a:srgbClr val="404040"/>
                    </a:gs>
                    <a:gs pos="0">
                      <a:srgbClr val="404040"/>
                    </a:gs>
                  </a:gsLst>
                  <a:lin ang="5400000" scaled="0"/>
                </a:gradFill>
              </a:rPr>
              <a:t>   </a:t>
            </a: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&lt;span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t>
            </a:r>
            <a:r>
              <a:rPr lang="en-US" sz="1600" dirty="0" err="1">
                <a:gradFill>
                  <a:gsLst>
                    <a:gs pos="100000">
                      <a:srgbClr val="404040"/>
                    </a:gs>
                    <a:gs pos="0">
                      <a:srgbClr val="404040"/>
                    </a:gs>
                  </a:gsLst>
                  <a:lin ang="5400000" scaled="0"/>
                </a:gradFill>
              </a:rPr>
              <a:t>actionHandler</a:t>
            </a:r>
            <a:r>
              <a:rPr lang="en-US" sz="1600" dirty="0">
                <a:gradFill>
                  <a:gsLst>
                    <a:gs pos="100000">
                      <a:srgbClr val="404040"/>
                    </a:gs>
                    <a:gs pos="0">
                      <a:srgbClr val="404040"/>
                    </a:gs>
                  </a:gsLst>
                  <a:lin ang="5400000" scaled="0"/>
                </a:gradFill>
              </a:rPr>
              <a:t>" </a:t>
            </a:r>
            <a:r>
              <a:rPr lang="en-US" sz="1600" dirty="0" err="1">
                <a:gradFill>
                  <a:gsLst>
                    <a:gs pos="100000">
                      <a:srgbClr val="404040"/>
                    </a:gs>
                    <a:gs pos="0">
                      <a:srgbClr val="404040"/>
                    </a:gs>
                  </a:gsLst>
                  <a:lin ang="5400000" scaled="0"/>
                </a:gradFill>
              </a:rPr>
              <a:t>itemscope</a:t>
            </a:r>
            <a:r>
              <a:rPr lang="en-US" sz="1600" dirty="0">
                <a:gradFill>
                  <a:gsLst>
                    <a:gs pos="100000">
                      <a:srgbClr val="404040"/>
                    </a:gs>
                    <a:gs pos="0">
                      <a:srgbClr val="404040"/>
                    </a:gs>
                  </a:gsLst>
                  <a:lin ang="5400000" scaled="0"/>
                </a:gradFill>
              </a:rPr>
              <a:t> </a:t>
            </a:r>
            <a:r>
              <a:rPr lang="en-US" sz="1600" dirty="0" err="1">
                <a:gradFill>
                  <a:gsLst>
                    <a:gs pos="100000">
                      <a:srgbClr val="404040"/>
                    </a:gs>
                    <a:gs pos="0">
                      <a:srgbClr val="404040"/>
                    </a:gs>
                  </a:gsLst>
                  <a:lin ang="5400000" scaled="0"/>
                </a:gradFill>
              </a:rPr>
              <a:t>itemtype</a:t>
            </a:r>
            <a:r>
              <a:rPr lang="en-US" sz="1600" dirty="0">
                <a:gradFill>
                  <a:gsLst>
                    <a:gs pos="100000">
                      <a:srgbClr val="404040"/>
                    </a:gs>
                    <a:gs pos="0">
                      <a:srgbClr val="404040"/>
                    </a:gs>
                  </a:gsLst>
                  <a:lin ang="5400000" scaled="0"/>
                </a:gradFill>
              </a:rPr>
              <a:t>="http://schema.org/</a:t>
            </a:r>
            <a:r>
              <a:rPr lang="en-US" sz="1600" dirty="0" err="1">
                <a:gradFill>
                  <a:gsLst>
                    <a:gs pos="100000">
                      <a:srgbClr val="404040"/>
                    </a:gs>
                    <a:gs pos="0">
                      <a:srgbClr val="404040"/>
                    </a:gs>
                  </a:gsLst>
                  <a:lin ang="5400000" scaled="0"/>
                </a:gradFill>
              </a:rPr>
              <a:t>WindowsPhoneActionHandler</a:t>
            </a:r>
            <a:r>
              <a:rPr lang="en-US" sz="1600" dirty="0">
                <a:gradFill>
                  <a:gsLst>
                    <a:gs pos="100000">
                      <a:srgbClr val="404040"/>
                    </a:gs>
                    <a:gs pos="0">
                      <a:srgbClr val="404040"/>
                    </a:gs>
                  </a:gsLst>
                  <a:lin ang="5400000" scaled="0"/>
                </a:gradFill>
              </a:rPr>
              <a:t>"&gt;</a:t>
            </a:r>
          </a:p>
          <a:p>
            <a:pPr marL="0" lvl="0" indent="0">
              <a:buClr>
                <a:srgbClr val="404040"/>
              </a:buClr>
              <a:buNone/>
            </a:pPr>
            <a:r>
              <a:rPr lang="en-US" sz="1600" dirty="0">
                <a:gradFill>
                  <a:gsLst>
                    <a:gs pos="100000">
                      <a:srgbClr val="404040"/>
                    </a:gs>
                    <a:gs pos="0">
                      <a:srgbClr val="404040"/>
                    </a:gs>
                  </a:gsLst>
                  <a:lin ang="5400000" scaled="0"/>
                </a:gradFill>
              </a:rPr>
              <a:t>    </a:t>
            </a: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&lt;meta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t>
            </a:r>
            <a:r>
              <a:rPr lang="en-US" sz="1600" dirty="0" err="1">
                <a:gradFill>
                  <a:gsLst>
                    <a:gs pos="100000">
                      <a:srgbClr val="404040"/>
                    </a:gs>
                    <a:gs pos="0">
                      <a:srgbClr val="404040"/>
                    </a:gs>
                  </a:gsLst>
                  <a:lin ang="5400000" scaled="0"/>
                </a:gradFill>
              </a:rPr>
              <a:t>applicationId</a:t>
            </a:r>
            <a:r>
              <a:rPr lang="en-US" sz="1600" dirty="0">
                <a:gradFill>
                  <a:gsLst>
                    <a:gs pos="100000">
                      <a:srgbClr val="404040"/>
                    </a:gs>
                    <a:gs pos="0">
                      <a:srgbClr val="404040"/>
                    </a:gs>
                  </a:gsLst>
                  <a:lin ang="5400000" scaled="0"/>
                </a:gradFill>
              </a:rPr>
              <a:t>" content</a:t>
            </a:r>
            <a:r>
              <a:rPr lang="en-US" sz="1600" dirty="0" smtClean="0">
                <a:gradFill>
                  <a:gsLst>
                    <a:gs pos="100000">
                      <a:srgbClr val="404040"/>
                    </a:gs>
                    <a:gs pos="0">
                      <a:srgbClr val="404040"/>
                    </a:gs>
                  </a:gsLst>
                  <a:lin ang="5400000" scaled="0"/>
                </a:gradFill>
              </a:rPr>
              <a:t>="</a:t>
            </a:r>
            <a:r>
              <a:rPr lang="en-US" sz="1800" b="1" dirty="0">
                <a:solidFill>
                  <a:schemeClr val="accent4"/>
                </a:solidFill>
              </a:rPr>
              <a:t>08f1f665-222d-422c-9f99-bc3e0dd34433</a:t>
            </a:r>
            <a:r>
              <a:rPr lang="en-US" sz="1600" dirty="0" smtClean="0">
                <a:gradFill>
                  <a:gsLst>
                    <a:gs pos="100000">
                      <a:srgbClr val="404040"/>
                    </a:gs>
                    <a:gs pos="0">
                      <a:srgbClr val="404040"/>
                    </a:gs>
                  </a:gsLst>
                  <a:lin ang="5400000" scaled="0"/>
                </a:gradFill>
              </a:rPr>
              <a:t>"&gt;</a:t>
            </a:r>
            <a:endParaRPr lang="en-US" sz="1600" dirty="0">
              <a:gradFill>
                <a:gsLst>
                  <a:gs pos="100000">
                    <a:srgbClr val="404040"/>
                  </a:gs>
                  <a:gs pos="0">
                    <a:srgbClr val="404040"/>
                  </a:gs>
                </a:gsLst>
                <a:lin ang="5400000" scaled="0"/>
              </a:gradFill>
            </a:endParaRPr>
          </a:p>
          <a:p>
            <a:pPr marL="0" lvl="0" indent="0">
              <a:buClr>
                <a:srgbClr val="404040"/>
              </a:buClr>
              <a:buNone/>
            </a:pP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&lt;meta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t>
            </a:r>
            <a:r>
              <a:rPr lang="en-US" sz="1600" dirty="0" err="1">
                <a:gradFill>
                  <a:gsLst>
                    <a:gs pos="100000">
                      <a:srgbClr val="404040"/>
                    </a:gs>
                    <a:gs pos="0">
                      <a:srgbClr val="404040"/>
                    </a:gs>
                  </a:gsLst>
                  <a:lin ang="5400000" scaled="0"/>
                </a:gradFill>
              </a:rPr>
              <a:t>packageFamilyName</a:t>
            </a:r>
            <a:r>
              <a:rPr lang="en-US" sz="1600" dirty="0">
                <a:gradFill>
                  <a:gsLst>
                    <a:gs pos="100000">
                      <a:srgbClr val="404040"/>
                    </a:gs>
                    <a:gs pos="0">
                      <a:srgbClr val="404040"/>
                    </a:gs>
                  </a:gsLst>
                  <a:lin ang="5400000" scaled="0"/>
                </a:gradFill>
              </a:rPr>
              <a:t>" content="</a:t>
            </a:r>
            <a:r>
              <a:rPr lang="en-US" sz="1800" b="1" dirty="0">
                <a:solidFill>
                  <a:schemeClr val="accent4"/>
                </a:solidFill>
              </a:rPr>
              <a:t>Contoso.Contoso_54ggd3ev8bvz6</a:t>
            </a:r>
            <a:r>
              <a:rPr lang="en-US" sz="1600" dirty="0" smtClean="0">
                <a:gradFill>
                  <a:gsLst>
                    <a:gs pos="100000">
                      <a:srgbClr val="404040"/>
                    </a:gs>
                    <a:gs pos="0">
                      <a:srgbClr val="404040"/>
                    </a:gs>
                  </a:gsLst>
                  <a:lin ang="5400000" scaled="0"/>
                </a:gradFill>
              </a:rPr>
              <a:t>"&gt;</a:t>
            </a:r>
          </a:p>
          <a:p>
            <a:pPr marL="0" lvl="0" indent="0">
              <a:buClr>
                <a:srgbClr val="404040"/>
              </a:buClr>
              <a:buNone/>
            </a:pP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&lt;meta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="arguments" content="</a:t>
            </a:r>
            <a:r>
              <a:rPr lang="en-US" sz="1800" b="1" dirty="0" err="1">
                <a:solidFill>
                  <a:schemeClr val="accent4"/>
                </a:solidFill>
              </a:rPr>
              <a:t>cityId</a:t>
            </a:r>
            <a:r>
              <a:rPr lang="en-US" sz="1800" b="1" dirty="0">
                <a:solidFill>
                  <a:schemeClr val="accent4"/>
                </a:solidFill>
              </a:rPr>
              <a:t>=1&amp;restaurantId=5609</a:t>
            </a:r>
            <a:r>
              <a:rPr lang="en-US" sz="1600" dirty="0">
                <a:gradFill>
                  <a:gsLst>
                    <a:gs pos="100000">
                      <a:srgbClr val="404040"/>
                    </a:gs>
                    <a:gs pos="0">
                      <a:srgbClr val="404040"/>
                    </a:gs>
                  </a:gsLst>
                  <a:lin ang="5400000" scaled="0"/>
                </a:gradFill>
              </a:rPr>
              <a:t>"</a:t>
            </a:r>
          </a:p>
          <a:p>
            <a:pPr marL="0" lvl="0" indent="0">
              <a:buClr>
                <a:srgbClr val="404040"/>
              </a:buClr>
              <a:buNone/>
            </a:pP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&lt;meta </a:t>
            </a:r>
            <a:r>
              <a:rPr lang="en-US" sz="1600" dirty="0" err="1">
                <a:gradFill>
                  <a:gsLst>
                    <a:gs pos="100000">
                      <a:srgbClr val="404040"/>
                    </a:gs>
                    <a:gs pos="0">
                      <a:srgbClr val="404040"/>
                    </a:gs>
                  </a:gsLst>
                  <a:lin ang="5400000" scaled="0"/>
                </a:gradFill>
              </a:rPr>
              <a:t>itemprop</a:t>
            </a:r>
            <a:r>
              <a:rPr lang="en-US" sz="1600" dirty="0">
                <a:gradFill>
                  <a:gsLst>
                    <a:gs pos="100000">
                      <a:srgbClr val="404040"/>
                    </a:gs>
                    <a:gs pos="0">
                      <a:srgbClr val="404040"/>
                    </a:gs>
                  </a:gsLst>
                  <a:lin ang="5400000" scaled="0"/>
                </a:gradFill>
              </a:rPr>
              <a:t>="</a:t>
            </a:r>
            <a:r>
              <a:rPr lang="en-US" sz="1600" dirty="0" err="1">
                <a:gradFill>
                  <a:gsLst>
                    <a:gs pos="100000">
                      <a:srgbClr val="404040"/>
                    </a:gs>
                    <a:gs pos="0">
                      <a:srgbClr val="404040"/>
                    </a:gs>
                  </a:gsLst>
                  <a:lin ang="5400000" scaled="0"/>
                </a:gradFill>
              </a:rPr>
              <a:t>minVersion</a:t>
            </a:r>
            <a:r>
              <a:rPr lang="en-US" sz="1600" dirty="0">
                <a:gradFill>
                  <a:gsLst>
                    <a:gs pos="100000">
                      <a:srgbClr val="404040"/>
                    </a:gs>
                    <a:gs pos="0">
                      <a:srgbClr val="404040"/>
                    </a:gs>
                  </a:gsLst>
                  <a:lin ang="5400000" scaled="0"/>
                </a:gradFill>
              </a:rPr>
              <a:t>" content</a:t>
            </a:r>
            <a:r>
              <a:rPr lang="en-US" sz="1600" dirty="0" smtClean="0">
                <a:gradFill>
                  <a:gsLst>
                    <a:gs pos="100000">
                      <a:srgbClr val="404040"/>
                    </a:gs>
                    <a:gs pos="0">
                      <a:srgbClr val="404040"/>
                    </a:gs>
                  </a:gsLst>
                  <a:lin ang="5400000" scaled="0"/>
                </a:gradFill>
              </a:rPr>
              <a:t>="</a:t>
            </a:r>
            <a:r>
              <a:rPr lang="en-US" sz="1800" b="1" dirty="0" smtClean="0">
                <a:solidFill>
                  <a:schemeClr val="accent4"/>
                </a:solidFill>
              </a:rPr>
              <a:t>3.0.1.00</a:t>
            </a:r>
            <a:r>
              <a:rPr lang="en-US" sz="1600" dirty="0" smtClean="0">
                <a:gradFill>
                  <a:gsLst>
                    <a:gs pos="100000">
                      <a:srgbClr val="404040"/>
                    </a:gs>
                    <a:gs pos="0">
                      <a:srgbClr val="404040"/>
                    </a:gs>
                  </a:gsLst>
                  <a:lin ang="5400000" scaled="0"/>
                </a:gradFill>
              </a:rPr>
              <a:t>"&gt;  </a:t>
            </a:r>
            <a:r>
              <a:rPr lang="en-US" sz="1600" dirty="0">
                <a:gradFill>
                  <a:gsLst>
                    <a:gs pos="100000">
                      <a:srgbClr val="404040"/>
                    </a:gs>
                    <a:gs pos="0">
                      <a:srgbClr val="404040"/>
                    </a:gs>
                  </a:gsLst>
                  <a:lin ang="5400000" scaled="0"/>
                </a:gradFill>
              </a:rPr>
              <a:t>// </a:t>
            </a:r>
            <a:r>
              <a:rPr lang="en-US" sz="1600" dirty="0" smtClean="0">
                <a:gradFill>
                  <a:gsLst>
                    <a:gs pos="100000">
                      <a:srgbClr val="404040"/>
                    </a:gs>
                    <a:gs pos="0">
                      <a:srgbClr val="404040"/>
                    </a:gs>
                  </a:gsLst>
                  <a:lin ang="5400000" scaled="0"/>
                </a:gradFill>
              </a:rPr>
              <a:t>Optional</a:t>
            </a:r>
          </a:p>
          <a:p>
            <a:pPr marL="0" lvl="0" indent="0">
              <a:buClr>
                <a:srgbClr val="404040"/>
              </a:buClr>
              <a:buNone/>
            </a:pP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&lt;/span&gt;</a:t>
            </a:r>
          </a:p>
          <a:p>
            <a:pPr marL="0" lvl="0" indent="0">
              <a:buClr>
                <a:srgbClr val="404040"/>
              </a:buClr>
              <a:buNone/>
            </a:pPr>
            <a:r>
              <a:rPr lang="en-US" sz="1600" dirty="0">
                <a:gradFill>
                  <a:gsLst>
                    <a:gs pos="100000">
                      <a:srgbClr val="404040"/>
                    </a:gs>
                    <a:gs pos="0">
                      <a:srgbClr val="404040"/>
                    </a:gs>
                  </a:gsLst>
                  <a:lin ang="5400000" scaled="0"/>
                </a:gradFill>
              </a:rPr>
              <a:t> </a:t>
            </a:r>
            <a:r>
              <a:rPr lang="en-US" sz="1600" dirty="0" smtClean="0">
                <a:gradFill>
                  <a:gsLst>
                    <a:gs pos="100000">
                      <a:srgbClr val="404040"/>
                    </a:gs>
                    <a:gs pos="0">
                      <a:srgbClr val="404040"/>
                    </a:gs>
                  </a:gsLst>
                  <a:lin ang="5400000" scaled="0"/>
                </a:gradFill>
              </a:rPr>
              <a:t>   </a:t>
            </a:r>
            <a:r>
              <a:rPr lang="en-US" sz="1600" dirty="0">
                <a:gradFill>
                  <a:gsLst>
                    <a:gs pos="100000">
                      <a:srgbClr val="404040"/>
                    </a:gs>
                    <a:gs pos="0">
                      <a:srgbClr val="404040"/>
                    </a:gs>
                  </a:gsLst>
                  <a:lin ang="5400000" scaled="0"/>
                </a:gradFill>
              </a:rPr>
              <a:t>&lt;/span&gt;</a:t>
            </a:r>
          </a:p>
          <a:p>
            <a:pPr marL="0" lvl="0" indent="0">
              <a:buClr>
                <a:srgbClr val="404040"/>
              </a:buClr>
              <a:buNone/>
            </a:pPr>
            <a:r>
              <a:rPr lang="en-US" sz="1600" dirty="0">
                <a:gradFill>
                  <a:gsLst>
                    <a:gs pos="100000">
                      <a:srgbClr val="404040"/>
                    </a:gs>
                    <a:gs pos="0">
                      <a:srgbClr val="404040"/>
                    </a:gs>
                  </a:gsLst>
                  <a:lin ang="5400000" scaled="0"/>
                </a:gradFill>
              </a:rPr>
              <a:t> </a:t>
            </a:r>
            <a:r>
              <a:rPr lang="en-US" sz="1600" dirty="0" smtClean="0">
                <a:gradFill>
                  <a:gsLst>
                    <a:gs pos="100000">
                      <a:srgbClr val="404040"/>
                    </a:gs>
                    <a:gs pos="0">
                      <a:srgbClr val="404040"/>
                    </a:gs>
                  </a:gsLst>
                  <a:lin ang="5400000" scaled="0"/>
                </a:gradFill>
              </a:rPr>
              <a:t> &lt;/</a:t>
            </a:r>
            <a:r>
              <a:rPr lang="en-US" sz="1600" dirty="0">
                <a:gradFill>
                  <a:gsLst>
                    <a:gs pos="100000">
                      <a:srgbClr val="404040"/>
                    </a:gs>
                    <a:gs pos="0">
                      <a:srgbClr val="404040"/>
                    </a:gs>
                  </a:gsLst>
                  <a:lin ang="5400000" scaled="0"/>
                </a:gradFill>
              </a:rPr>
              <a:t>span</a:t>
            </a:r>
            <a:r>
              <a:rPr lang="en-US" sz="1600" dirty="0" smtClean="0">
                <a:gradFill>
                  <a:gsLst>
                    <a:gs pos="100000">
                      <a:srgbClr val="404040"/>
                    </a:gs>
                    <a:gs pos="0">
                      <a:srgbClr val="404040"/>
                    </a:gs>
                  </a:gsLst>
                  <a:lin ang="5400000" scaled="0"/>
                </a:gradFill>
              </a:rPr>
              <a:t>&gt;</a:t>
            </a:r>
          </a:p>
          <a:p>
            <a:pPr marL="0" lvl="0" indent="0">
              <a:buClr>
                <a:srgbClr val="404040"/>
              </a:buClr>
              <a:buNone/>
            </a:pPr>
            <a:r>
              <a:rPr lang="en-US" sz="1600" dirty="0" smtClean="0">
                <a:gradFill>
                  <a:gsLst>
                    <a:gs pos="100000">
                      <a:srgbClr val="404040"/>
                    </a:gs>
                    <a:gs pos="0">
                      <a:srgbClr val="404040"/>
                    </a:gs>
                  </a:gsLst>
                  <a:lin ang="5400000" scaled="0"/>
                </a:gradFill>
              </a:rPr>
              <a:t>&lt;/body&gt;</a:t>
            </a:r>
            <a:endParaRPr lang="en-US" sz="1600" dirty="0">
              <a:gradFill>
                <a:gsLst>
                  <a:gs pos="100000">
                    <a:srgbClr val="404040"/>
                  </a:gs>
                  <a:gs pos="0">
                    <a:srgbClr val="404040"/>
                  </a:gs>
                </a:gsLst>
                <a:lin ang="5400000" scaled="0"/>
              </a:gradFill>
            </a:endParaRPr>
          </a:p>
          <a:p>
            <a:pPr marL="0" lvl="0" indent="0">
              <a:buClr>
                <a:srgbClr val="404040"/>
              </a:buClr>
              <a:buNone/>
            </a:pPr>
            <a:endParaRPr lang="en-US" sz="1600" dirty="0">
              <a:gradFill>
                <a:gsLst>
                  <a:gs pos="100000">
                    <a:srgbClr val="404040"/>
                  </a:gs>
                  <a:gs pos="0">
                    <a:srgbClr val="404040"/>
                  </a:gs>
                </a:gsLst>
                <a:lin ang="5400000" scaled="0"/>
              </a:gradFill>
            </a:endParaRPr>
          </a:p>
        </p:txBody>
      </p:sp>
      <p:sp>
        <p:nvSpPr>
          <p:cNvPr id="2" name="Title 1"/>
          <p:cNvSpPr>
            <a:spLocks noGrp="1"/>
          </p:cNvSpPr>
          <p:nvPr>
            <p:ph type="title"/>
          </p:nvPr>
        </p:nvSpPr>
        <p:spPr/>
        <p:txBody>
          <a:bodyPr/>
          <a:lstStyle/>
          <a:p>
            <a:r>
              <a:rPr lang="en-US" dirty="0"/>
              <a:t>2. Markup webpages</a:t>
            </a:r>
          </a:p>
        </p:txBody>
      </p:sp>
      <p:sp>
        <p:nvSpPr>
          <p:cNvPr id="4" name="Rectangle 3"/>
          <p:cNvSpPr/>
          <p:nvPr/>
        </p:nvSpPr>
        <p:spPr bwMode="auto">
          <a:xfrm>
            <a:off x="960437" y="2082513"/>
            <a:ext cx="10896600" cy="1752600"/>
          </a:xfrm>
          <a:prstGeom prst="rect">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960437" y="4019053"/>
            <a:ext cx="10896600" cy="1557643"/>
          </a:xfrm>
          <a:prstGeom prst="rect">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6046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 Markup webpages</a:t>
            </a:r>
            <a:endParaRPr lang="en-US" dirty="0"/>
          </a:p>
        </p:txBody>
      </p:sp>
      <p:sp>
        <p:nvSpPr>
          <p:cNvPr id="5" name="Rectangle 4"/>
          <p:cNvSpPr/>
          <p:nvPr/>
        </p:nvSpPr>
        <p:spPr bwMode="auto">
          <a:xfrm>
            <a:off x="655637" y="1820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App ID</a:t>
            </a:r>
          </a:p>
        </p:txBody>
      </p:sp>
      <p:sp>
        <p:nvSpPr>
          <p:cNvPr id="6" name="Rectangle 5"/>
          <p:cNvSpPr/>
          <p:nvPr/>
        </p:nvSpPr>
        <p:spPr bwMode="auto">
          <a:xfrm>
            <a:off x="655637" y="2963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smtClean="0">
                <a:gradFill>
                  <a:gsLst>
                    <a:gs pos="0">
                      <a:srgbClr val="FFFFFF"/>
                    </a:gs>
                    <a:gs pos="100000">
                      <a:srgbClr val="FFFFFF"/>
                    </a:gs>
                  </a:gsLst>
                  <a:lin ang="5400000" scaled="0"/>
                </a:gradFill>
                <a:ea typeface="Segoe UI" pitchFamily="34" charset="0"/>
                <a:cs typeface="Segoe UI" pitchFamily="34" charset="0"/>
              </a:rPr>
              <a:t>Pkg</a:t>
            </a:r>
            <a:r>
              <a:rPr lang="en-US" sz="2400" dirty="0" smtClean="0">
                <a:gradFill>
                  <a:gsLst>
                    <a:gs pos="0">
                      <a:srgbClr val="FFFFFF"/>
                    </a:gs>
                    <a:gs pos="100000">
                      <a:srgbClr val="FFFFFF"/>
                    </a:gs>
                  </a:gsLst>
                  <a:lin ang="5400000" scaled="0"/>
                </a:gradFill>
                <a:ea typeface="Segoe UI" pitchFamily="34" charset="0"/>
                <a:cs typeface="Segoe UI" pitchFamily="34" charset="0"/>
              </a:rPr>
              <a:t> family name</a:t>
            </a:r>
          </a:p>
        </p:txBody>
      </p:sp>
      <p:sp>
        <p:nvSpPr>
          <p:cNvPr id="7" name="Rectangle 6"/>
          <p:cNvSpPr/>
          <p:nvPr/>
        </p:nvSpPr>
        <p:spPr bwMode="auto">
          <a:xfrm>
            <a:off x="655637" y="4106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Launch </a:t>
            </a:r>
            <a:r>
              <a:rPr lang="en-US" sz="2400" dirty="0" err="1" smtClean="0">
                <a:gradFill>
                  <a:gsLst>
                    <a:gs pos="0">
                      <a:srgbClr val="FFFFFF"/>
                    </a:gs>
                    <a:gs pos="100000">
                      <a:srgbClr val="FFFFFF"/>
                    </a:gs>
                  </a:gsLst>
                  <a:lin ang="5400000" scaled="0"/>
                </a:gradFill>
                <a:ea typeface="Segoe UI" pitchFamily="34" charset="0"/>
                <a:cs typeface="Segoe UI" pitchFamily="34" charset="0"/>
              </a:rPr>
              <a:t>args</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655637" y="5249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Min version</a:t>
            </a:r>
          </a:p>
        </p:txBody>
      </p:sp>
      <p:sp>
        <p:nvSpPr>
          <p:cNvPr id="9" name="Right Brace 8"/>
          <p:cNvSpPr/>
          <p:nvPr/>
        </p:nvSpPr>
        <p:spPr>
          <a:xfrm>
            <a:off x="3551237" y="1668462"/>
            <a:ext cx="228600" cy="2057400"/>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0" name="TextBox 9"/>
          <p:cNvSpPr txBox="1"/>
          <p:nvPr/>
        </p:nvSpPr>
        <p:spPr>
          <a:xfrm>
            <a:off x="3779837" y="2383230"/>
            <a:ext cx="196592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Which app?</a:t>
            </a:r>
          </a:p>
        </p:txBody>
      </p:sp>
      <p:sp>
        <p:nvSpPr>
          <p:cNvPr id="11" name="Right Brace 10"/>
          <p:cNvSpPr/>
          <p:nvPr/>
        </p:nvSpPr>
        <p:spPr>
          <a:xfrm>
            <a:off x="3551237" y="3954462"/>
            <a:ext cx="228600" cy="941781"/>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2" name="TextBox 11"/>
          <p:cNvSpPr txBox="1"/>
          <p:nvPr/>
        </p:nvSpPr>
        <p:spPr>
          <a:xfrm>
            <a:off x="3779837" y="4106862"/>
            <a:ext cx="381816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What content in the app?</a:t>
            </a:r>
          </a:p>
        </p:txBody>
      </p:sp>
      <p:sp>
        <p:nvSpPr>
          <p:cNvPr id="13" name="Right Brace 12"/>
          <p:cNvSpPr/>
          <p:nvPr/>
        </p:nvSpPr>
        <p:spPr>
          <a:xfrm>
            <a:off x="3551237" y="5103475"/>
            <a:ext cx="228600" cy="941781"/>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404040"/>
              </a:solidFill>
            </a:endParaRPr>
          </a:p>
        </p:txBody>
      </p:sp>
      <p:sp>
        <p:nvSpPr>
          <p:cNvPr id="14" name="TextBox 13"/>
          <p:cNvSpPr txBox="1"/>
          <p:nvPr/>
        </p:nvSpPr>
        <p:spPr>
          <a:xfrm>
            <a:off x="3779837" y="5255875"/>
            <a:ext cx="5177892"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What version of the app? (optional)</a:t>
            </a:r>
          </a:p>
        </p:txBody>
      </p:sp>
    </p:spTree>
    <p:extLst>
      <p:ext uri="{BB962C8B-B14F-4D97-AF65-F5344CB8AC3E}">
        <p14:creationId xmlns:p14="http://schemas.microsoft.com/office/powerpoint/2010/main" val="267720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25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25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250"/>
                                  </p:stCondLst>
                                  <p:childTnLst>
                                    <p:set>
                                      <p:cBhvr>
                                        <p:cTn id="22" dur="1" fill="hold">
                                          <p:stCondLst>
                                            <p:cond delay="0"/>
                                          </p:stCondLst>
                                        </p:cTn>
                                        <p:tgtEl>
                                          <p:spTgt spid="11"/>
                                        </p:tgtEl>
                                        <p:attrNameLst>
                                          <p:attrName>style.visibility</p:attrName>
                                        </p:attrNameLst>
                                      </p:cBhvr>
                                      <p:to>
                                        <p:strVal val="visible"/>
                                      </p:to>
                                    </p:set>
                                  </p:childTnLst>
                                </p:cTn>
                              </p:par>
                            </p:childTnLst>
                          </p:cTn>
                        </p:par>
                        <p:par>
                          <p:cTn id="23" fill="hold">
                            <p:stCondLst>
                              <p:cond delay="250"/>
                            </p:stCondLst>
                            <p:childTnLst>
                              <p:par>
                                <p:cTn id="24" presetID="1" presetClass="entr" presetSubtype="0" fill="hold" grpId="0" nodeType="afterEffect">
                                  <p:stCondLst>
                                    <p:cond delay="25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250"/>
                                  </p:stCondLst>
                                  <p:childTnLst>
                                    <p:set>
                                      <p:cBhvr>
                                        <p:cTn id="32" dur="1" fill="hold">
                                          <p:stCondLst>
                                            <p:cond delay="0"/>
                                          </p:stCondLst>
                                        </p:cTn>
                                        <p:tgtEl>
                                          <p:spTgt spid="13"/>
                                        </p:tgtEl>
                                        <p:attrNameLst>
                                          <p:attrName>style.visibility</p:attrName>
                                        </p:attrNameLst>
                                      </p:cBhvr>
                                      <p:to>
                                        <p:strVal val="visible"/>
                                      </p:to>
                                    </p:set>
                                  </p:childTnLst>
                                </p:cTn>
                              </p:par>
                            </p:childTnLst>
                          </p:cTn>
                        </p:par>
                        <p:par>
                          <p:cTn id="33" fill="hold">
                            <p:stCondLst>
                              <p:cond delay="250"/>
                            </p:stCondLst>
                            <p:childTnLst>
                              <p:par>
                                <p:cTn id="34" presetID="1" presetClass="entr" presetSubtype="0" fill="hold" grpId="0" nodeType="afterEffect">
                                  <p:stCondLst>
                                    <p:cond delay="25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animBg="1"/>
      <p:bldP spid="12"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 Markup webpages</a:t>
            </a:r>
            <a:endParaRPr lang="en-US" dirty="0"/>
          </a:p>
        </p:txBody>
      </p:sp>
      <p:sp>
        <p:nvSpPr>
          <p:cNvPr id="5" name="Rectangle 4"/>
          <p:cNvSpPr/>
          <p:nvPr/>
        </p:nvSpPr>
        <p:spPr bwMode="auto">
          <a:xfrm>
            <a:off x="655637" y="1820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App ID</a:t>
            </a:r>
          </a:p>
        </p:txBody>
      </p:sp>
      <p:sp>
        <p:nvSpPr>
          <p:cNvPr id="6" name="Rectangle 5"/>
          <p:cNvSpPr/>
          <p:nvPr/>
        </p:nvSpPr>
        <p:spPr bwMode="auto">
          <a:xfrm>
            <a:off x="655637" y="2963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smtClean="0">
                <a:gradFill>
                  <a:gsLst>
                    <a:gs pos="0">
                      <a:srgbClr val="FFFFFF"/>
                    </a:gs>
                    <a:gs pos="100000">
                      <a:srgbClr val="FFFFFF"/>
                    </a:gs>
                  </a:gsLst>
                  <a:lin ang="5400000" scaled="0"/>
                </a:gradFill>
                <a:ea typeface="Segoe UI" pitchFamily="34" charset="0"/>
                <a:cs typeface="Segoe UI" pitchFamily="34" charset="0"/>
              </a:rPr>
              <a:t>Pkg</a:t>
            </a:r>
            <a:r>
              <a:rPr lang="en-US" sz="2400" dirty="0" smtClean="0">
                <a:gradFill>
                  <a:gsLst>
                    <a:gs pos="0">
                      <a:srgbClr val="FFFFFF"/>
                    </a:gs>
                    <a:gs pos="100000">
                      <a:srgbClr val="FFFFFF"/>
                    </a:gs>
                  </a:gsLst>
                  <a:lin ang="5400000" scaled="0"/>
                </a:gradFill>
                <a:ea typeface="Segoe UI" pitchFamily="34" charset="0"/>
                <a:cs typeface="Segoe UI" pitchFamily="34" charset="0"/>
              </a:rPr>
              <a:t> family name</a:t>
            </a:r>
          </a:p>
        </p:txBody>
      </p:sp>
      <p:sp>
        <p:nvSpPr>
          <p:cNvPr id="7" name="Rectangle 6"/>
          <p:cNvSpPr/>
          <p:nvPr/>
        </p:nvSpPr>
        <p:spPr bwMode="auto">
          <a:xfrm>
            <a:off x="655637" y="4106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Launch </a:t>
            </a:r>
            <a:r>
              <a:rPr lang="en-US" sz="2400" dirty="0" err="1" smtClean="0">
                <a:gradFill>
                  <a:gsLst>
                    <a:gs pos="0">
                      <a:srgbClr val="FFFFFF"/>
                    </a:gs>
                    <a:gs pos="100000">
                      <a:srgbClr val="FFFFFF"/>
                    </a:gs>
                  </a:gsLst>
                  <a:lin ang="5400000" scaled="0"/>
                </a:gradFill>
                <a:ea typeface="Segoe UI" pitchFamily="34" charset="0"/>
                <a:cs typeface="Segoe UI" pitchFamily="34" charset="0"/>
              </a:rPr>
              <a:t>args</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655637" y="5249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Min version</a:t>
            </a:r>
          </a:p>
        </p:txBody>
      </p:sp>
      <p:sp>
        <p:nvSpPr>
          <p:cNvPr id="2" name="Rectangle 1"/>
          <p:cNvSpPr/>
          <p:nvPr/>
        </p:nvSpPr>
        <p:spPr>
          <a:xfrm>
            <a:off x="4342949" y="1820862"/>
            <a:ext cx="7848600" cy="584775"/>
          </a:xfrm>
          <a:prstGeom prst="rect">
            <a:avLst/>
          </a:prstGeom>
        </p:spPr>
        <p:txBody>
          <a:bodyPr wrap="square">
            <a:spAutoFit/>
          </a:bodyPr>
          <a:lstStyle/>
          <a:p>
            <a:r>
              <a:rPr lang="en-US" sz="1600" dirty="0">
                <a:solidFill>
                  <a:srgbClr val="404040"/>
                </a:solidFill>
                <a:latin typeface="Consolas" panose="020B0609020204030204" pitchFamily="49" charset="0"/>
                <a:cs typeface="Consolas" panose="020B0609020204030204" pitchFamily="49" charset="0"/>
              </a:rPr>
              <a:t>http://</a:t>
            </a:r>
            <a:r>
              <a:rPr lang="en-US" sz="1600" dirty="0" smtClean="0">
                <a:solidFill>
                  <a:srgbClr val="404040"/>
                </a:solidFill>
                <a:latin typeface="Consolas" panose="020B0609020204030204" pitchFamily="49" charset="0"/>
                <a:cs typeface="Consolas" panose="020B0609020204030204" pitchFamily="49" charset="0"/>
              </a:rPr>
              <a:t>www.windowsphone.com/en-us/store/app/contoso/</a:t>
            </a:r>
            <a:br>
              <a:rPr lang="en-US" sz="1600" dirty="0" smtClean="0">
                <a:solidFill>
                  <a:srgbClr val="404040"/>
                </a:solidFill>
                <a:latin typeface="Consolas" panose="020B0609020204030204" pitchFamily="49" charset="0"/>
                <a:cs typeface="Consolas" panose="020B0609020204030204" pitchFamily="49" charset="0"/>
              </a:rPr>
            </a:br>
            <a:r>
              <a:rPr lang="en-US" sz="1600" dirty="0">
                <a:solidFill>
                  <a:srgbClr val="404040"/>
                </a:solidFill>
                <a:latin typeface="Consolas" panose="020B0609020204030204" pitchFamily="49" charset="0"/>
                <a:cs typeface="Consolas" panose="020B0609020204030204" pitchFamily="49" charset="0"/>
              </a:rPr>
              <a:t>08f1f665-222d-422c-9f99-bc3e0dd34433</a:t>
            </a:r>
          </a:p>
        </p:txBody>
      </p:sp>
      <p:sp>
        <p:nvSpPr>
          <p:cNvPr id="4" name="Rectangle 3"/>
          <p:cNvSpPr/>
          <p:nvPr/>
        </p:nvSpPr>
        <p:spPr bwMode="auto">
          <a:xfrm>
            <a:off x="427037" y="2659062"/>
            <a:ext cx="3352800" cy="3505200"/>
          </a:xfrm>
          <a:prstGeom prst="rect">
            <a:avLst/>
          </a:prstGeom>
          <a:solidFill>
            <a:srgbClr val="FFFFF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4378035" y="2089147"/>
            <a:ext cx="4126202" cy="292388"/>
          </a:xfrm>
          <a:prstGeom prst="rect">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a:xfrm>
            <a:off x="4342949" y="1820862"/>
            <a:ext cx="7848600" cy="584775"/>
          </a:xfrm>
          <a:prstGeom prst="rect">
            <a:avLst/>
          </a:prstGeom>
        </p:spPr>
        <p:txBody>
          <a:bodyPr wrap="square">
            <a:spAutoFit/>
          </a:bodyPr>
          <a:lstStyle/>
          <a:p>
            <a:r>
              <a:rPr lang="en-US" sz="1600" dirty="0" smtClean="0">
                <a:solidFill>
                  <a:srgbClr val="404040"/>
                </a:solidFill>
                <a:latin typeface="Consolas" panose="020B0609020204030204" pitchFamily="49" charset="0"/>
                <a:cs typeface="Consolas" panose="020B0609020204030204" pitchFamily="49" charset="0"/>
              </a:rPr>
              <a:t/>
            </a:r>
            <a:br>
              <a:rPr lang="en-US" sz="1600" dirty="0" smtClean="0">
                <a:solidFill>
                  <a:srgbClr val="404040"/>
                </a:solidFill>
                <a:latin typeface="Consolas" panose="020B0609020204030204" pitchFamily="49" charset="0"/>
                <a:cs typeface="Consolas" panose="020B0609020204030204" pitchFamily="49" charset="0"/>
              </a:rPr>
            </a:br>
            <a:r>
              <a:rPr lang="en-US" sz="1600" b="1" dirty="0">
                <a:solidFill>
                  <a:srgbClr val="9B4F96"/>
                </a:solidFill>
                <a:latin typeface="Consolas" panose="020B0609020204030204" pitchFamily="49" charset="0"/>
                <a:cs typeface="Consolas" panose="020B0609020204030204" pitchFamily="49" charset="0"/>
              </a:rPr>
              <a:t>08f1f665-222d-422c-9f99-bc3e0dd34433</a:t>
            </a:r>
          </a:p>
        </p:txBody>
      </p:sp>
    </p:spTree>
    <p:extLst>
      <p:ext uri="{BB962C8B-B14F-4D97-AF65-F5344CB8AC3E}">
        <p14:creationId xmlns:p14="http://schemas.microsoft.com/office/powerpoint/2010/main" val="371958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r="39161" b="36272"/>
          <a:stretch/>
        </p:blipFill>
        <p:spPr>
          <a:xfrm>
            <a:off x="3767847" y="1264797"/>
            <a:ext cx="8698789" cy="5737665"/>
          </a:xfrm>
          <a:prstGeom prst="rect">
            <a:avLst/>
          </a:prstGeom>
        </p:spPr>
      </p:pic>
      <p:grpSp>
        <p:nvGrpSpPr>
          <p:cNvPr id="12" name="Group 11"/>
          <p:cNvGrpSpPr/>
          <p:nvPr/>
        </p:nvGrpSpPr>
        <p:grpSpPr>
          <a:xfrm>
            <a:off x="3728196" y="1152480"/>
            <a:ext cx="8738440" cy="5849981"/>
            <a:chOff x="3741737" y="1287462"/>
            <a:chExt cx="8738440" cy="5849981"/>
          </a:xfrm>
        </p:grpSpPr>
        <p:sp>
          <p:nvSpPr>
            <p:cNvPr id="9" name="Rectangle 8"/>
            <p:cNvSpPr/>
            <p:nvPr/>
          </p:nvSpPr>
          <p:spPr bwMode="auto">
            <a:xfrm>
              <a:off x="3741737" y="1287462"/>
              <a:ext cx="8738440" cy="4896636"/>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p:cNvSpPr/>
            <p:nvPr/>
          </p:nvSpPr>
          <p:spPr bwMode="auto">
            <a:xfrm>
              <a:off x="3741737" y="6551962"/>
              <a:ext cx="8738440" cy="585481"/>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3741737" y="6184098"/>
              <a:ext cx="402336" cy="367864"/>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bwMode="auto">
            <a:xfrm>
              <a:off x="8961437" y="6184099"/>
              <a:ext cx="3518740" cy="367864"/>
            </a:xfrm>
            <a:prstGeom prst="rect">
              <a:avLst/>
            </a:prstGeom>
            <a:solidFill>
              <a:srgbClr val="FFFFF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3" name="Title 2"/>
          <p:cNvSpPr>
            <a:spLocks noGrp="1"/>
          </p:cNvSpPr>
          <p:nvPr>
            <p:ph type="title"/>
          </p:nvPr>
        </p:nvSpPr>
        <p:spPr/>
        <p:txBody>
          <a:bodyPr/>
          <a:lstStyle/>
          <a:p>
            <a:r>
              <a:rPr lang="en-US" dirty="0" smtClean="0"/>
              <a:t>2. Markup webpages</a:t>
            </a:r>
            <a:endParaRPr lang="en-US" dirty="0"/>
          </a:p>
        </p:txBody>
      </p:sp>
      <p:sp>
        <p:nvSpPr>
          <p:cNvPr id="5" name="Rectangle 4"/>
          <p:cNvSpPr/>
          <p:nvPr/>
        </p:nvSpPr>
        <p:spPr bwMode="auto">
          <a:xfrm>
            <a:off x="655637" y="1820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App ID</a:t>
            </a:r>
          </a:p>
        </p:txBody>
      </p:sp>
      <p:sp>
        <p:nvSpPr>
          <p:cNvPr id="6" name="Rectangle 5"/>
          <p:cNvSpPr/>
          <p:nvPr/>
        </p:nvSpPr>
        <p:spPr bwMode="auto">
          <a:xfrm>
            <a:off x="655637" y="2963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gradFill>
                  <a:gsLst>
                    <a:gs pos="0">
                      <a:srgbClr val="FFFFFF"/>
                    </a:gs>
                    <a:gs pos="100000">
                      <a:srgbClr val="FFFFFF"/>
                    </a:gs>
                  </a:gsLst>
                  <a:lin ang="5400000" scaled="0"/>
                </a:gradFill>
                <a:ea typeface="Segoe UI" pitchFamily="34" charset="0"/>
                <a:cs typeface="Segoe UI" pitchFamily="34" charset="0"/>
              </a:rPr>
              <a:t>Pkg</a:t>
            </a:r>
            <a:r>
              <a:rPr lang="en-US" sz="2400" dirty="0">
                <a:gradFill>
                  <a:gsLst>
                    <a:gs pos="0">
                      <a:srgbClr val="FFFFFF"/>
                    </a:gs>
                    <a:gs pos="100000">
                      <a:srgbClr val="FFFFFF"/>
                    </a:gs>
                  </a:gsLst>
                  <a:lin ang="5400000" scaled="0"/>
                </a:gradFill>
                <a:ea typeface="Segoe UI" pitchFamily="34" charset="0"/>
                <a:cs typeface="Segoe UI" pitchFamily="34" charset="0"/>
              </a:rPr>
              <a:t> family name</a:t>
            </a:r>
          </a:p>
        </p:txBody>
      </p:sp>
      <p:sp>
        <p:nvSpPr>
          <p:cNvPr id="7" name="Rectangle 6"/>
          <p:cNvSpPr/>
          <p:nvPr/>
        </p:nvSpPr>
        <p:spPr bwMode="auto">
          <a:xfrm>
            <a:off x="655637" y="4106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Launch </a:t>
            </a:r>
            <a:r>
              <a:rPr lang="en-US" sz="2400" dirty="0" err="1" smtClean="0">
                <a:gradFill>
                  <a:gsLst>
                    <a:gs pos="0">
                      <a:srgbClr val="FFFFFF"/>
                    </a:gs>
                    <a:gs pos="100000">
                      <a:srgbClr val="FFFFFF"/>
                    </a:gs>
                  </a:gsLst>
                  <a:lin ang="5400000" scaled="0"/>
                </a:gradFill>
                <a:ea typeface="Segoe UI" pitchFamily="34" charset="0"/>
                <a:cs typeface="Segoe UI" pitchFamily="34" charset="0"/>
              </a:rPr>
              <a:t>args</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655637" y="5249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Min version</a:t>
            </a:r>
          </a:p>
        </p:txBody>
      </p:sp>
      <p:sp>
        <p:nvSpPr>
          <p:cNvPr id="10" name="Rectangle 9"/>
          <p:cNvSpPr/>
          <p:nvPr/>
        </p:nvSpPr>
        <p:spPr bwMode="auto">
          <a:xfrm>
            <a:off x="388937" y="3669498"/>
            <a:ext cx="3352800" cy="2514600"/>
          </a:xfrm>
          <a:prstGeom prst="rect">
            <a:avLst/>
          </a:prstGeom>
          <a:solidFill>
            <a:srgbClr val="FFFFF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503237" y="1572418"/>
            <a:ext cx="3352800" cy="1106487"/>
          </a:xfrm>
          <a:prstGeom prst="rect">
            <a:avLst/>
          </a:prstGeom>
          <a:solidFill>
            <a:srgbClr val="FFFFF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495155" y="3501864"/>
            <a:ext cx="3106235" cy="489365"/>
          </a:xfrm>
          <a:prstGeom prst="rect">
            <a:avLst/>
          </a:prstGeom>
          <a:noFill/>
        </p:spPr>
        <p:txBody>
          <a:bodyPr wrap="none" lIns="182880" tIns="146304" rIns="182880" bIns="146304" rtlCol="0">
            <a:spAutoFit/>
          </a:bodyPr>
          <a:lstStyle/>
          <a:p>
            <a:pPr>
              <a:lnSpc>
                <a:spcPct val="90000"/>
              </a:lnSpc>
              <a:spcAft>
                <a:spcPts val="600"/>
              </a:spcAft>
            </a:pPr>
            <a:r>
              <a:rPr lang="en-US" sz="1400" dirty="0" smtClean="0">
                <a:solidFill>
                  <a:srgbClr val="404040">
                    <a:lumMod val="60000"/>
                    <a:lumOff val="40000"/>
                  </a:srgbClr>
                </a:solidFill>
              </a:rPr>
              <a:t>Does not apply for Silverlight apps</a:t>
            </a:r>
          </a:p>
        </p:txBody>
      </p:sp>
      <p:sp>
        <p:nvSpPr>
          <p:cNvPr id="4" name="Rectangle 13"/>
          <p:cNvSpPr/>
          <p:nvPr/>
        </p:nvSpPr>
        <p:spPr bwMode="auto">
          <a:xfrm>
            <a:off x="4112354" y="6060849"/>
            <a:ext cx="4852909" cy="312080"/>
          </a:xfrm>
          <a:prstGeom prst="rect">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3191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500"/>
                            </p:stCondLst>
                            <p:childTnLst>
                              <p:par>
                                <p:cTn id="13" presetID="1" presetClass="entr" presetSubtype="0" fill="hold" grpId="0" nodeType="afterEffect">
                                  <p:stCondLst>
                                    <p:cond delay="25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 Markup webpages</a:t>
            </a:r>
            <a:endParaRPr lang="en-US" dirty="0"/>
          </a:p>
        </p:txBody>
      </p:sp>
      <p:sp>
        <p:nvSpPr>
          <p:cNvPr id="5" name="Rectangle 4"/>
          <p:cNvSpPr/>
          <p:nvPr/>
        </p:nvSpPr>
        <p:spPr bwMode="auto">
          <a:xfrm>
            <a:off x="655637" y="1820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App ID</a:t>
            </a:r>
          </a:p>
        </p:txBody>
      </p:sp>
      <p:sp>
        <p:nvSpPr>
          <p:cNvPr id="6" name="Rectangle 5"/>
          <p:cNvSpPr/>
          <p:nvPr/>
        </p:nvSpPr>
        <p:spPr bwMode="auto">
          <a:xfrm>
            <a:off x="655637" y="2963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gradFill>
                  <a:gsLst>
                    <a:gs pos="0">
                      <a:srgbClr val="FFFFFF"/>
                    </a:gs>
                    <a:gs pos="100000">
                      <a:srgbClr val="FFFFFF"/>
                    </a:gs>
                  </a:gsLst>
                  <a:lin ang="5400000" scaled="0"/>
                </a:gradFill>
                <a:ea typeface="Segoe UI" pitchFamily="34" charset="0"/>
                <a:cs typeface="Segoe UI" pitchFamily="34" charset="0"/>
              </a:rPr>
              <a:t>Pkg</a:t>
            </a:r>
            <a:r>
              <a:rPr lang="en-US" sz="2400" dirty="0">
                <a:gradFill>
                  <a:gsLst>
                    <a:gs pos="0">
                      <a:srgbClr val="FFFFFF"/>
                    </a:gs>
                    <a:gs pos="100000">
                      <a:srgbClr val="FFFFFF"/>
                    </a:gs>
                  </a:gsLst>
                  <a:lin ang="5400000" scaled="0"/>
                </a:gradFill>
                <a:ea typeface="Segoe UI" pitchFamily="34" charset="0"/>
                <a:cs typeface="Segoe UI" pitchFamily="34" charset="0"/>
              </a:rPr>
              <a:t> family name</a:t>
            </a:r>
          </a:p>
        </p:txBody>
      </p:sp>
      <p:sp>
        <p:nvSpPr>
          <p:cNvPr id="7" name="Rectangle 6"/>
          <p:cNvSpPr/>
          <p:nvPr/>
        </p:nvSpPr>
        <p:spPr bwMode="auto">
          <a:xfrm>
            <a:off x="655637" y="4106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Launch </a:t>
            </a:r>
            <a:r>
              <a:rPr lang="en-US" sz="2400" dirty="0" err="1" smtClean="0">
                <a:gradFill>
                  <a:gsLst>
                    <a:gs pos="0">
                      <a:srgbClr val="FFFFFF"/>
                    </a:gs>
                    <a:gs pos="100000">
                      <a:srgbClr val="FFFFFF"/>
                    </a:gs>
                  </a:gsLst>
                  <a:lin ang="5400000" scaled="0"/>
                </a:gradFill>
                <a:ea typeface="Segoe UI" pitchFamily="34" charset="0"/>
                <a:cs typeface="Segoe UI" pitchFamily="34" charset="0"/>
              </a:rPr>
              <a:t>args</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655637" y="5249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Min version</a:t>
            </a:r>
          </a:p>
        </p:txBody>
      </p:sp>
      <p:sp>
        <p:nvSpPr>
          <p:cNvPr id="10" name="Rectangle 9"/>
          <p:cNvSpPr/>
          <p:nvPr/>
        </p:nvSpPr>
        <p:spPr bwMode="auto">
          <a:xfrm>
            <a:off x="442911" y="4866468"/>
            <a:ext cx="3352800" cy="1447800"/>
          </a:xfrm>
          <a:prstGeom prst="rect">
            <a:avLst/>
          </a:prstGeom>
          <a:solidFill>
            <a:srgbClr val="FFFFF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p:cNvSpPr/>
          <p:nvPr/>
        </p:nvSpPr>
        <p:spPr bwMode="auto">
          <a:xfrm>
            <a:off x="441444" y="1550611"/>
            <a:ext cx="3352800" cy="2171700"/>
          </a:xfrm>
          <a:prstGeom prst="rect">
            <a:avLst/>
          </a:prstGeom>
          <a:solidFill>
            <a:srgbClr val="FFFFF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p:nvSpPr>
        <p:spPr bwMode="auto">
          <a:xfrm>
            <a:off x="4465637" y="2049237"/>
            <a:ext cx="7391400" cy="10668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indent="173038" defTabSz="932472" fontAlgn="base">
              <a:lnSpc>
                <a:spcPct val="90000"/>
              </a:lnSpc>
              <a:spcBef>
                <a:spcPct val="0"/>
              </a:spcBef>
              <a:spcAft>
                <a:spcPct val="0"/>
              </a:spcAft>
            </a:pPr>
            <a:r>
              <a:rPr lang="en-US" sz="2400" b="1" dirty="0" smtClean="0">
                <a:gradFill>
                  <a:gsLst>
                    <a:gs pos="0">
                      <a:srgbClr val="FFFFFF"/>
                    </a:gs>
                    <a:gs pos="100000">
                      <a:srgbClr val="FFFFFF"/>
                    </a:gs>
                  </a:gsLst>
                  <a:lin ang="5400000" scaled="0"/>
                </a:gradFill>
                <a:ea typeface="Segoe UI" pitchFamily="34" charset="0"/>
                <a:cs typeface="Segoe UI" pitchFamily="34" charset="0"/>
              </a:rPr>
              <a:t>URL-valid query string</a:t>
            </a:r>
          </a:p>
          <a:p>
            <a:pPr indent="173038" defTabSz="932472" fontAlgn="base">
              <a:lnSpc>
                <a:spcPct val="90000"/>
              </a:lnSpc>
              <a:spcBef>
                <a:spcPct val="0"/>
              </a:spcBef>
              <a:spcAft>
                <a:spcPct val="0"/>
              </a:spcAft>
            </a:pPr>
            <a:endParaRPr lang="en-US" sz="1200" dirty="0">
              <a:gradFill>
                <a:gsLst>
                  <a:gs pos="0">
                    <a:srgbClr val="FFFFFF"/>
                  </a:gs>
                  <a:gs pos="100000">
                    <a:srgbClr val="FFFFFF"/>
                  </a:gs>
                </a:gsLst>
                <a:lin ang="5400000" scaled="0"/>
              </a:gradFill>
              <a:ea typeface="Segoe UI" pitchFamily="34" charset="0"/>
              <a:cs typeface="Segoe UI" pitchFamily="34" charset="0"/>
            </a:endParaRPr>
          </a:p>
          <a:p>
            <a:pPr indent="173038" defTabSz="932472" fontAlgn="base">
              <a:lnSpc>
                <a:spcPct val="90000"/>
              </a:lnSpc>
              <a:spcBef>
                <a:spcPct val="0"/>
              </a:spcBef>
              <a:spcAft>
                <a:spcPct val="0"/>
              </a:spcAft>
            </a:pPr>
            <a:r>
              <a:rPr lang="en-US" dirty="0" smtClean="0">
                <a:solidFill>
                  <a:srgbClr val="9B4F96">
                    <a:lumMod val="40000"/>
                    <a:lumOff val="60000"/>
                  </a:srgbClr>
                </a:solidFill>
                <a:cs typeface="Consolas" panose="020B0609020204030204" pitchFamily="49" charset="0"/>
              </a:rPr>
              <a:t>e.g.  </a:t>
            </a:r>
            <a:r>
              <a:rPr lang="en-US" dirty="0" smtClean="0">
                <a:solidFill>
                  <a:srgbClr val="9B4F96">
                    <a:lumMod val="20000"/>
                    <a:lumOff val="80000"/>
                  </a:srgbClr>
                </a:solidFill>
                <a:latin typeface="Consolas" panose="020B0609020204030204" pitchFamily="49" charset="0"/>
                <a:cs typeface="Consolas" panose="020B0609020204030204" pitchFamily="49" charset="0"/>
              </a:rPr>
              <a:t>key1=value1&amp;key2=value2</a:t>
            </a:r>
          </a:p>
          <a:p>
            <a:pPr indent="344488" defTabSz="932472" fontAlgn="base">
              <a:lnSpc>
                <a:spcPct val="90000"/>
              </a:lnSpc>
              <a:spcBef>
                <a:spcPct val="0"/>
              </a:spcBef>
              <a:spcAft>
                <a:spcPct val="0"/>
              </a:spcAft>
            </a:pPr>
            <a:endParaRPr lang="en-US" dirty="0" smtClean="0">
              <a:solidFill>
                <a:srgbClr val="FFFFFF"/>
              </a:solidFill>
              <a:ea typeface="Segoe UI" pitchFamily="34" charset="0"/>
              <a:cs typeface="Segoe UI" pitchFamily="34" charset="0"/>
            </a:endParaRPr>
          </a:p>
        </p:txBody>
      </p:sp>
      <p:sp>
        <p:nvSpPr>
          <p:cNvPr id="13" name="Rectangle 12"/>
          <p:cNvSpPr/>
          <p:nvPr/>
        </p:nvSpPr>
        <p:spPr bwMode="auto">
          <a:xfrm>
            <a:off x="4465637" y="3649437"/>
            <a:ext cx="7391400" cy="10668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indent="173038" defTabSz="932472" fontAlgn="base">
              <a:lnSpc>
                <a:spcPct val="90000"/>
              </a:lnSpc>
              <a:spcBef>
                <a:spcPct val="0"/>
              </a:spcBef>
              <a:spcAft>
                <a:spcPct val="0"/>
              </a:spcAft>
            </a:pPr>
            <a:r>
              <a:rPr lang="en-US" sz="2400" b="1" dirty="0" smtClean="0">
                <a:gradFill>
                  <a:gsLst>
                    <a:gs pos="0">
                      <a:srgbClr val="FFFFFF"/>
                    </a:gs>
                    <a:gs pos="100000">
                      <a:srgbClr val="FFFFFF"/>
                    </a:gs>
                  </a:gsLst>
                  <a:lin ang="5400000" scaled="0"/>
                </a:gradFill>
                <a:ea typeface="Segoe UI" pitchFamily="34" charset="0"/>
                <a:cs typeface="Segoe UI" pitchFamily="34" charset="0"/>
              </a:rPr>
              <a:t>Relative or absolute URL</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a:p>
            <a:pPr indent="173038" defTabSz="932472" fontAlgn="base">
              <a:lnSpc>
                <a:spcPct val="90000"/>
              </a:lnSpc>
              <a:spcBef>
                <a:spcPct val="0"/>
              </a:spcBef>
              <a:spcAft>
                <a:spcPct val="0"/>
              </a:spcAft>
            </a:pPr>
            <a:endParaRPr lang="en-US" sz="1200" dirty="0">
              <a:gradFill>
                <a:gsLst>
                  <a:gs pos="0">
                    <a:srgbClr val="FFFFFF"/>
                  </a:gs>
                  <a:gs pos="100000">
                    <a:srgbClr val="FFFFFF"/>
                  </a:gs>
                </a:gsLst>
                <a:lin ang="5400000" scaled="0"/>
              </a:gradFill>
              <a:ea typeface="Segoe UI" pitchFamily="34" charset="0"/>
              <a:cs typeface="Segoe UI" pitchFamily="34" charset="0"/>
            </a:endParaRPr>
          </a:p>
          <a:p>
            <a:pPr indent="173038" defTabSz="932472" fontAlgn="base">
              <a:lnSpc>
                <a:spcPct val="90000"/>
              </a:lnSpc>
              <a:spcBef>
                <a:spcPct val="0"/>
              </a:spcBef>
              <a:spcAft>
                <a:spcPct val="0"/>
              </a:spcAft>
            </a:pPr>
            <a:r>
              <a:rPr lang="en-US" dirty="0">
                <a:solidFill>
                  <a:srgbClr val="9B4F96">
                    <a:lumMod val="40000"/>
                    <a:lumOff val="60000"/>
                  </a:srgbClr>
                </a:solidFill>
                <a:cs typeface="Consolas" panose="020B0609020204030204" pitchFamily="49" charset="0"/>
              </a:rPr>
              <a:t>e.g. </a:t>
            </a:r>
            <a:r>
              <a:rPr lang="en-US" dirty="0" smtClean="0">
                <a:solidFill>
                  <a:srgbClr val="9B4F96">
                    <a:lumMod val="40000"/>
                    <a:lumOff val="60000"/>
                  </a:srgbClr>
                </a:solidFill>
                <a:cs typeface="Consolas" panose="020B0609020204030204" pitchFamily="49" charset="0"/>
              </a:rPr>
              <a:t> </a:t>
            </a:r>
            <a:r>
              <a:rPr lang="en-US" dirty="0" smtClean="0">
                <a:solidFill>
                  <a:srgbClr val="9B4F96">
                    <a:lumMod val="20000"/>
                    <a:lumOff val="80000"/>
                  </a:srgbClr>
                </a:solidFill>
                <a:latin typeface="Consolas" panose="020B0609020204030204" pitchFamily="49" charset="0"/>
                <a:cs typeface="Consolas" panose="020B0609020204030204" pitchFamily="49" charset="0"/>
              </a:rPr>
              <a:t>/r/5609/Rays</a:t>
            </a:r>
            <a:r>
              <a:rPr lang="en-US" dirty="0">
                <a:solidFill>
                  <a:srgbClr val="9B4F96">
                    <a:lumMod val="40000"/>
                    <a:lumOff val="60000"/>
                  </a:srgbClr>
                </a:solidFill>
                <a:cs typeface="Consolas" panose="020B0609020204030204" pitchFamily="49" charset="0"/>
              </a:rPr>
              <a:t> </a:t>
            </a:r>
            <a:r>
              <a:rPr lang="en-US" dirty="0" smtClean="0">
                <a:solidFill>
                  <a:srgbClr val="9B4F96">
                    <a:lumMod val="40000"/>
                    <a:lumOff val="60000"/>
                  </a:srgbClr>
                </a:solidFill>
                <a:cs typeface="Consolas" panose="020B0609020204030204" pitchFamily="49" charset="0"/>
              </a:rPr>
              <a:t> or  </a:t>
            </a:r>
            <a:r>
              <a:rPr lang="en-US" dirty="0" smtClean="0">
                <a:solidFill>
                  <a:srgbClr val="9B4F96">
                    <a:lumMod val="20000"/>
                    <a:lumOff val="80000"/>
                  </a:srgbClr>
                </a:solidFill>
                <a:latin typeface="Consolas" panose="020B0609020204030204" pitchFamily="49" charset="0"/>
                <a:cs typeface="Consolas" panose="020B0609020204030204" pitchFamily="49" charset="0"/>
              </a:rPr>
              <a:t>http</a:t>
            </a:r>
            <a:r>
              <a:rPr lang="en-US" dirty="0">
                <a:solidFill>
                  <a:srgbClr val="9B4F96">
                    <a:lumMod val="20000"/>
                    <a:lumOff val="80000"/>
                  </a:srgbClr>
                </a:solidFill>
                <a:latin typeface="Consolas" panose="020B0609020204030204" pitchFamily="49" charset="0"/>
                <a:cs typeface="Consolas" panose="020B0609020204030204" pitchFamily="49" charset="0"/>
              </a:rPr>
              <a:t>://www.contoso.com?foo</a:t>
            </a:r>
          </a:p>
          <a:p>
            <a:pPr indent="173038" defTabSz="932472" fontAlgn="base">
              <a:lnSpc>
                <a:spcPct val="90000"/>
              </a:lnSpc>
              <a:spcBef>
                <a:spcPct val="0"/>
              </a:spcBef>
              <a:spcAft>
                <a:spcPct val="0"/>
              </a:spcAft>
            </a:pPr>
            <a:endParaRPr lang="en-US" dirty="0" smtClean="0">
              <a:solidFill>
                <a:srgbClr val="9B4F96">
                  <a:lumMod val="20000"/>
                  <a:lumOff val="80000"/>
                </a:srgbClr>
              </a:solidFill>
              <a:ea typeface="Segoe UI" pitchFamily="34" charset="0"/>
              <a:cs typeface="Segoe UI" pitchFamily="34" charset="0"/>
            </a:endParaRPr>
          </a:p>
        </p:txBody>
      </p:sp>
      <p:sp>
        <p:nvSpPr>
          <p:cNvPr id="14" name="TextBox 13"/>
          <p:cNvSpPr txBox="1"/>
          <p:nvPr/>
        </p:nvSpPr>
        <p:spPr>
          <a:xfrm>
            <a:off x="4389437" y="3096505"/>
            <a:ext cx="609782"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rgbClr val="404040"/>
                    </a:gs>
                    <a:gs pos="30000">
                      <a:srgbClr val="404040"/>
                    </a:gs>
                  </a:gsLst>
                  <a:lin ang="5400000" scaled="0"/>
                </a:gradFill>
              </a:rPr>
              <a:t>or</a:t>
            </a:r>
          </a:p>
        </p:txBody>
      </p:sp>
      <p:sp>
        <p:nvSpPr>
          <p:cNvPr id="15" name="Rectangle 14"/>
          <p:cNvSpPr/>
          <p:nvPr/>
        </p:nvSpPr>
        <p:spPr>
          <a:xfrm>
            <a:off x="4389437" y="1439862"/>
            <a:ext cx="4655057" cy="400110"/>
          </a:xfrm>
          <a:prstGeom prst="rect">
            <a:avLst/>
          </a:prstGeom>
        </p:spPr>
        <p:txBody>
          <a:bodyPr wrap="none">
            <a:spAutoFit/>
          </a:bodyPr>
          <a:lstStyle/>
          <a:p>
            <a:pPr>
              <a:tabLst>
                <a:tab pos="1655763" algn="l"/>
              </a:tabLst>
            </a:pPr>
            <a:r>
              <a:rPr lang="en-US" sz="2000" dirty="0">
                <a:gradFill>
                  <a:gsLst>
                    <a:gs pos="1250">
                      <a:srgbClr val="404040"/>
                    </a:gs>
                    <a:gs pos="100000">
                      <a:srgbClr val="404040"/>
                    </a:gs>
                  </a:gsLst>
                  <a:lin ang="5400000" scaled="0"/>
                </a:gradFill>
              </a:rPr>
              <a:t>Launch arguments can be expressed </a:t>
            </a:r>
            <a:r>
              <a:rPr lang="en-US" sz="2000" dirty="0" smtClean="0">
                <a:gradFill>
                  <a:gsLst>
                    <a:gs pos="1250">
                      <a:srgbClr val="404040"/>
                    </a:gs>
                    <a:gs pos="100000">
                      <a:srgbClr val="404040"/>
                    </a:gs>
                  </a:gsLst>
                  <a:lin ang="5400000" scaled="0"/>
                </a:gradFill>
              </a:rPr>
              <a:t>as:</a:t>
            </a:r>
            <a:endParaRPr lang="en-US" sz="2000" dirty="0">
              <a:gradFill>
                <a:gsLst>
                  <a:gs pos="1250">
                    <a:srgbClr val="404040"/>
                  </a:gs>
                  <a:gs pos="100000">
                    <a:srgbClr val="404040"/>
                  </a:gs>
                </a:gsLst>
                <a:lin ang="5400000" scaled="0"/>
              </a:gradFill>
            </a:endParaRPr>
          </a:p>
        </p:txBody>
      </p:sp>
      <p:sp>
        <p:nvSpPr>
          <p:cNvPr id="16" name="Rectangle 15"/>
          <p:cNvSpPr/>
          <p:nvPr/>
        </p:nvSpPr>
        <p:spPr>
          <a:xfrm>
            <a:off x="4465637" y="4943336"/>
            <a:ext cx="7543800" cy="1138773"/>
          </a:xfrm>
          <a:prstGeom prst="rect">
            <a:avLst/>
          </a:prstGeom>
        </p:spPr>
        <p:txBody>
          <a:bodyPr wrap="square">
            <a:spAutoFit/>
          </a:bodyPr>
          <a:lstStyle/>
          <a:p>
            <a:r>
              <a:rPr lang="en-US" sz="2000" dirty="0" smtClean="0">
                <a:gradFill>
                  <a:gsLst>
                    <a:gs pos="1250">
                      <a:srgbClr val="404040"/>
                    </a:gs>
                    <a:gs pos="100000">
                      <a:srgbClr val="404040"/>
                    </a:gs>
                  </a:gsLst>
                  <a:lin ang="5400000" scaled="0"/>
                </a:gradFill>
              </a:rPr>
              <a:t>Escape </a:t>
            </a:r>
            <a:r>
              <a:rPr lang="en-US" sz="2000" dirty="0">
                <a:gradFill>
                  <a:gsLst>
                    <a:gs pos="1250">
                      <a:srgbClr val="404040"/>
                    </a:gs>
                    <a:gs pos="100000">
                      <a:srgbClr val="404040"/>
                    </a:gs>
                  </a:gsLst>
                  <a:lin ang="5400000" scaled="0"/>
                </a:gradFill>
              </a:rPr>
              <a:t>special </a:t>
            </a:r>
            <a:r>
              <a:rPr lang="en-US" sz="2000" dirty="0" smtClean="0">
                <a:gradFill>
                  <a:gsLst>
                    <a:gs pos="1250">
                      <a:srgbClr val="404040"/>
                    </a:gs>
                    <a:gs pos="100000">
                      <a:srgbClr val="404040"/>
                    </a:gs>
                  </a:gsLst>
                  <a:lin ang="5400000" scaled="0"/>
                </a:gradFill>
              </a:rPr>
              <a:t>characters</a:t>
            </a:r>
          </a:p>
          <a:p>
            <a:endParaRPr lang="en-US" sz="1200" dirty="0">
              <a:gradFill>
                <a:gsLst>
                  <a:gs pos="1250">
                    <a:srgbClr val="404040"/>
                  </a:gs>
                  <a:gs pos="100000">
                    <a:srgbClr val="404040"/>
                  </a:gs>
                </a:gsLst>
                <a:lin ang="5400000" scaled="0"/>
              </a:gradFill>
            </a:endParaRPr>
          </a:p>
          <a:p>
            <a:r>
              <a:rPr lang="en-US" dirty="0">
                <a:solidFill>
                  <a:srgbClr val="505050"/>
                </a:solidFill>
              </a:rPr>
              <a:t>e.g</a:t>
            </a:r>
            <a:r>
              <a:rPr lang="en-US" dirty="0" smtClean="0">
                <a:solidFill>
                  <a:srgbClr val="505050"/>
                </a:solidFill>
              </a:rPr>
              <a:t>.   </a:t>
            </a:r>
            <a:r>
              <a:rPr lang="en-US" dirty="0" smtClean="0">
                <a:solidFill>
                  <a:srgbClr val="505050"/>
                </a:solidFill>
                <a:latin typeface="Consolas" panose="020B0609020204030204" pitchFamily="49" charset="0"/>
                <a:cs typeface="Consolas" panose="020B0609020204030204" pitchFamily="49" charset="0"/>
              </a:rPr>
              <a:t>www.foo.com/</a:t>
            </a:r>
            <a:r>
              <a:rPr lang="en-US" dirty="0" err="1" smtClean="0">
                <a:solidFill>
                  <a:srgbClr val="505050"/>
                </a:solidFill>
                <a:latin typeface="Consolas" panose="020B0609020204030204" pitchFamily="49" charset="0"/>
                <a:cs typeface="Consolas" panose="020B0609020204030204" pitchFamily="49" charset="0"/>
              </a:rPr>
              <a:t>piqu</a:t>
            </a:r>
            <a:r>
              <a:rPr lang="en-US" dirty="0" err="1" smtClean="0">
                <a:solidFill>
                  <a:srgbClr val="9B4F96"/>
                </a:solidFill>
                <a:latin typeface="Consolas" panose="020B0609020204030204" pitchFamily="49" charset="0"/>
                <a:cs typeface="Consolas" panose="020B0609020204030204" pitchFamily="49" charset="0"/>
              </a:rPr>
              <a:t>í</a:t>
            </a:r>
            <a:r>
              <a:rPr lang="en-US" dirty="0" err="1" smtClean="0">
                <a:solidFill>
                  <a:srgbClr val="505050"/>
                </a:solidFill>
                <a:latin typeface="Consolas" panose="020B0609020204030204" pitchFamily="49" charset="0"/>
                <a:cs typeface="Consolas" panose="020B0609020204030204" pitchFamily="49" charset="0"/>
              </a:rPr>
              <a:t>n</a:t>
            </a:r>
            <a:r>
              <a:rPr lang="en-US" dirty="0" smtClean="0">
                <a:solidFill>
                  <a:srgbClr val="505050"/>
                </a:solidFill>
              </a:rPr>
              <a:t>       </a:t>
            </a:r>
            <a:r>
              <a:rPr lang="en-US" dirty="0" smtClean="0">
                <a:solidFill>
                  <a:srgbClr val="505050"/>
                </a:solidFill>
                <a:latin typeface="Consolas" panose="020B0609020204030204" pitchFamily="49" charset="0"/>
                <a:cs typeface="Consolas" panose="020B0609020204030204" pitchFamily="49" charset="0"/>
              </a:rPr>
              <a:t>www.foo.com/piqu</a:t>
            </a:r>
            <a:r>
              <a:rPr lang="en-US" dirty="0" smtClean="0">
                <a:solidFill>
                  <a:srgbClr val="9B4F96"/>
                </a:solidFill>
                <a:latin typeface="Consolas" panose="020B0609020204030204" pitchFamily="49" charset="0"/>
                <a:cs typeface="Consolas" panose="020B0609020204030204" pitchFamily="49" charset="0"/>
              </a:rPr>
              <a:t>%C3%AD</a:t>
            </a:r>
            <a:r>
              <a:rPr lang="en-US" dirty="0" smtClean="0">
                <a:solidFill>
                  <a:srgbClr val="505050"/>
                </a:solidFill>
                <a:latin typeface="Consolas" panose="020B0609020204030204" pitchFamily="49" charset="0"/>
                <a:cs typeface="Consolas" panose="020B0609020204030204" pitchFamily="49" charset="0"/>
              </a:rPr>
              <a:t>n</a:t>
            </a:r>
          </a:p>
          <a:p>
            <a:r>
              <a:rPr lang="en-US" dirty="0">
                <a:solidFill>
                  <a:srgbClr val="505050"/>
                </a:solidFill>
                <a:latin typeface="Consolas" panose="020B0609020204030204" pitchFamily="49" charset="0"/>
                <a:cs typeface="Consolas" panose="020B0609020204030204" pitchFamily="49" charset="0"/>
              </a:rPr>
              <a:t>   </a:t>
            </a:r>
            <a:r>
              <a:rPr lang="en-US" dirty="0" smtClean="0">
                <a:solidFill>
                  <a:srgbClr val="505050"/>
                </a:solidFill>
                <a:latin typeface="Consolas" panose="020B0609020204030204" pitchFamily="49" charset="0"/>
                <a:cs typeface="Consolas" panose="020B0609020204030204" pitchFamily="49" charset="0"/>
              </a:rPr>
              <a:t> </a:t>
            </a:r>
            <a:r>
              <a:rPr lang="en-US" dirty="0" err="1" smtClean="0">
                <a:solidFill>
                  <a:srgbClr val="505050"/>
                </a:solidFill>
                <a:latin typeface="Consolas" panose="020B0609020204030204" pitchFamily="49" charset="0"/>
                <a:cs typeface="Consolas" panose="020B0609020204030204" pitchFamily="49" charset="0"/>
              </a:rPr>
              <a:t>url</a:t>
            </a:r>
            <a:r>
              <a:rPr lang="en-US" dirty="0" smtClean="0">
                <a:solidFill>
                  <a:srgbClr val="505050"/>
                </a:solidFill>
                <a:latin typeface="Consolas" panose="020B0609020204030204" pitchFamily="49" charset="0"/>
                <a:cs typeface="Consolas" panose="020B0609020204030204" pitchFamily="49" charset="0"/>
              </a:rPr>
              <a:t>=http</a:t>
            </a:r>
            <a:r>
              <a:rPr lang="en-US" dirty="0" smtClean="0">
                <a:solidFill>
                  <a:srgbClr val="9B4F96"/>
                </a:solidFill>
              </a:rPr>
              <a:t>://</a:t>
            </a:r>
            <a:r>
              <a:rPr lang="en-US" dirty="0" smtClean="0">
                <a:solidFill>
                  <a:srgbClr val="505050"/>
                </a:solidFill>
                <a:latin typeface="Consolas" panose="020B0609020204030204" pitchFamily="49" charset="0"/>
                <a:cs typeface="Consolas" panose="020B0609020204030204" pitchFamily="49" charset="0"/>
              </a:rPr>
              <a:t>foo.com</a:t>
            </a:r>
            <a:r>
              <a:rPr lang="en-US" dirty="0">
                <a:solidFill>
                  <a:srgbClr val="505050"/>
                </a:solidFill>
              </a:rPr>
              <a:t> </a:t>
            </a:r>
            <a:r>
              <a:rPr lang="en-US" dirty="0" smtClean="0">
                <a:solidFill>
                  <a:srgbClr val="505050"/>
                </a:solidFill>
              </a:rPr>
              <a:t>        </a:t>
            </a:r>
            <a:r>
              <a:rPr lang="en-US" dirty="0" smtClean="0">
                <a:solidFill>
                  <a:srgbClr val="505050"/>
                </a:solidFill>
                <a:latin typeface="Consolas" panose="020B0609020204030204" pitchFamily="49" charset="0"/>
                <a:cs typeface="Consolas" panose="020B0609020204030204" pitchFamily="49" charset="0"/>
              </a:rPr>
              <a:t>url=http</a:t>
            </a:r>
            <a:r>
              <a:rPr lang="en-US" dirty="0" smtClean="0">
                <a:solidFill>
                  <a:srgbClr val="9B4F96"/>
                </a:solidFill>
                <a:latin typeface="Consolas" panose="020B0609020204030204" pitchFamily="49" charset="0"/>
                <a:cs typeface="Consolas" panose="020B0609020204030204" pitchFamily="49" charset="0"/>
              </a:rPr>
              <a:t>%3A%2F%2F</a:t>
            </a:r>
            <a:r>
              <a:rPr lang="en-US" dirty="0" smtClean="0">
                <a:solidFill>
                  <a:srgbClr val="505050"/>
                </a:solidFill>
                <a:latin typeface="Consolas" panose="020B0609020204030204" pitchFamily="49" charset="0"/>
                <a:cs typeface="Consolas" panose="020B0609020204030204" pitchFamily="49" charset="0"/>
              </a:rPr>
              <a:t>www.foo.com   </a:t>
            </a:r>
            <a:r>
              <a:rPr lang="en-US" dirty="0" smtClean="0">
                <a:solidFill>
                  <a:srgbClr val="505050"/>
                </a:solidFill>
              </a:rPr>
              <a:t>   </a:t>
            </a:r>
            <a:endParaRPr lang="en-US" dirty="0">
              <a:solidFill>
                <a:srgbClr val="505050"/>
              </a:solidFill>
            </a:endParaRPr>
          </a:p>
        </p:txBody>
      </p:sp>
      <p:sp>
        <p:nvSpPr>
          <p:cNvPr id="2" name="Isosceles Triangle 1"/>
          <p:cNvSpPr/>
          <p:nvPr/>
        </p:nvSpPr>
        <p:spPr bwMode="auto">
          <a:xfrm rot="5400000">
            <a:off x="7469501" y="5845485"/>
            <a:ext cx="137160" cy="91440"/>
          </a:xfrm>
          <a:prstGeom prst="triangle">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Isosceles Triangle 16"/>
          <p:cNvSpPr/>
          <p:nvPr/>
        </p:nvSpPr>
        <p:spPr bwMode="auto">
          <a:xfrm rot="5400000">
            <a:off x="7473021" y="5564405"/>
            <a:ext cx="137160" cy="91440"/>
          </a:xfrm>
          <a:prstGeom prst="triangle">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p:nvSpPr>
        <p:spPr bwMode="auto">
          <a:xfrm>
            <a:off x="10256837" y="2125662"/>
            <a:ext cx="1524000" cy="213953"/>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Windows Runtime apps</a:t>
            </a:r>
          </a:p>
        </p:txBody>
      </p:sp>
      <p:sp>
        <p:nvSpPr>
          <p:cNvPr id="19" name="Rectangle 18"/>
          <p:cNvSpPr/>
          <p:nvPr/>
        </p:nvSpPr>
        <p:spPr bwMode="auto">
          <a:xfrm>
            <a:off x="10253789" y="2404380"/>
            <a:ext cx="1527048" cy="210312"/>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Silverlight apps</a:t>
            </a:r>
          </a:p>
        </p:txBody>
      </p:sp>
      <p:sp>
        <p:nvSpPr>
          <p:cNvPr id="21" name="Rectangle 20"/>
          <p:cNvSpPr/>
          <p:nvPr/>
        </p:nvSpPr>
        <p:spPr bwMode="auto">
          <a:xfrm>
            <a:off x="10253789" y="3703376"/>
            <a:ext cx="1524000" cy="213953"/>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1000" dirty="0" smtClean="0">
                <a:gradFill>
                  <a:gsLst>
                    <a:gs pos="0">
                      <a:srgbClr val="FFFFFF"/>
                    </a:gs>
                    <a:gs pos="100000">
                      <a:srgbClr val="FFFFFF"/>
                    </a:gs>
                  </a:gsLst>
                  <a:lin ang="5400000" scaled="0"/>
                </a:gradFill>
                <a:ea typeface="Segoe UI" pitchFamily="34" charset="0"/>
                <a:cs typeface="Segoe UI" pitchFamily="34" charset="0"/>
              </a:rPr>
              <a:t>Windows Runtime apps</a:t>
            </a:r>
          </a:p>
        </p:txBody>
      </p:sp>
      <p:sp>
        <p:nvSpPr>
          <p:cNvPr id="23" name="Rectangle 22"/>
          <p:cNvSpPr/>
          <p:nvPr/>
        </p:nvSpPr>
        <p:spPr>
          <a:xfrm>
            <a:off x="4465638" y="2049237"/>
            <a:ext cx="228600" cy="106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a:r>
              <a:rPr lang="en-US" sz="1600" dirty="0" smtClean="0">
                <a:solidFill>
                  <a:srgbClr val="9B4F96">
                    <a:lumMod val="40000"/>
                    <a:lumOff val="60000"/>
                  </a:srgbClr>
                </a:solidFill>
              </a:rPr>
              <a:t>A.</a:t>
            </a:r>
          </a:p>
          <a:p>
            <a:pPr algn="ctr"/>
            <a:endParaRPr lang="en-US" sz="1600" dirty="0">
              <a:solidFill>
                <a:srgbClr val="9B4F96">
                  <a:lumMod val="40000"/>
                  <a:lumOff val="60000"/>
                </a:srgbClr>
              </a:solidFill>
            </a:endParaRPr>
          </a:p>
          <a:p>
            <a:pPr algn="ctr"/>
            <a:endParaRPr lang="en-US" sz="1200" dirty="0" smtClean="0">
              <a:solidFill>
                <a:srgbClr val="9B4F96">
                  <a:lumMod val="40000"/>
                  <a:lumOff val="60000"/>
                </a:srgbClr>
              </a:solidFill>
            </a:endParaRPr>
          </a:p>
        </p:txBody>
      </p:sp>
      <p:sp>
        <p:nvSpPr>
          <p:cNvPr id="22" name="Rectangle 21"/>
          <p:cNvSpPr/>
          <p:nvPr/>
        </p:nvSpPr>
        <p:spPr>
          <a:xfrm>
            <a:off x="4465638" y="3649437"/>
            <a:ext cx="228600" cy="1066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a:r>
              <a:rPr lang="en-US" sz="1600" dirty="0" smtClean="0">
                <a:solidFill>
                  <a:srgbClr val="9B4F96">
                    <a:lumMod val="40000"/>
                    <a:lumOff val="60000"/>
                  </a:srgbClr>
                </a:solidFill>
              </a:rPr>
              <a:t>B.</a:t>
            </a:r>
          </a:p>
          <a:p>
            <a:pPr algn="ctr"/>
            <a:endParaRPr lang="en-US" sz="1600" dirty="0">
              <a:solidFill>
                <a:srgbClr val="9B4F96">
                  <a:lumMod val="40000"/>
                  <a:lumOff val="60000"/>
                </a:srgbClr>
              </a:solidFill>
            </a:endParaRPr>
          </a:p>
          <a:p>
            <a:pPr algn="ctr"/>
            <a:endParaRPr lang="en-US" sz="1200" dirty="0" smtClean="0">
              <a:solidFill>
                <a:srgbClr val="9B4F96">
                  <a:lumMod val="40000"/>
                  <a:lumOff val="60000"/>
                </a:srgbClr>
              </a:solidFill>
            </a:endParaRPr>
          </a:p>
        </p:txBody>
      </p:sp>
    </p:spTree>
    <p:extLst>
      <p:ext uri="{BB962C8B-B14F-4D97-AF65-F5344CB8AC3E}">
        <p14:creationId xmlns:p14="http://schemas.microsoft.com/office/powerpoint/2010/main" val="204831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14"/>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25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0" end="0"/>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500"/>
                                  </p:stCondLst>
                                  <p:childTnLst>
                                    <p:set>
                                      <p:cBhvr>
                                        <p:cTn id="45" dur="1" fill="hold">
                                          <p:stCondLst>
                                            <p:cond delay="0"/>
                                          </p:stCondLst>
                                        </p:cTn>
                                        <p:tgtEl>
                                          <p:spTgt spid="16">
                                            <p:txEl>
                                              <p:pRg st="2" end="2"/>
                                            </p:txEl>
                                          </p:spTgt>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3" end="3"/>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2" grpId="0" animBg="1"/>
      <p:bldP spid="17" grpId="0" animBg="1"/>
      <p:bldP spid="18" grpId="0" animBg="1"/>
      <p:bldP spid="19" grpId="0" animBg="1"/>
      <p:bldP spid="21" grpId="0" animBg="1"/>
      <p:bldP spid="23"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 Markup webpages</a:t>
            </a:r>
            <a:endParaRPr lang="en-US" dirty="0"/>
          </a:p>
        </p:txBody>
      </p:sp>
      <p:sp>
        <p:nvSpPr>
          <p:cNvPr id="5" name="Rectangle 4"/>
          <p:cNvSpPr/>
          <p:nvPr/>
        </p:nvSpPr>
        <p:spPr bwMode="auto">
          <a:xfrm>
            <a:off x="655637" y="1820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App ID</a:t>
            </a:r>
          </a:p>
        </p:txBody>
      </p:sp>
      <p:sp>
        <p:nvSpPr>
          <p:cNvPr id="6" name="Rectangle 5"/>
          <p:cNvSpPr/>
          <p:nvPr/>
        </p:nvSpPr>
        <p:spPr bwMode="auto">
          <a:xfrm>
            <a:off x="655637" y="2963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gradFill>
                  <a:gsLst>
                    <a:gs pos="0">
                      <a:srgbClr val="FFFFFF"/>
                    </a:gs>
                    <a:gs pos="100000">
                      <a:srgbClr val="FFFFFF"/>
                    </a:gs>
                  </a:gsLst>
                  <a:lin ang="5400000" scaled="0"/>
                </a:gradFill>
                <a:ea typeface="Segoe UI" pitchFamily="34" charset="0"/>
                <a:cs typeface="Segoe UI" pitchFamily="34" charset="0"/>
              </a:rPr>
              <a:t>Pkg</a:t>
            </a:r>
            <a:r>
              <a:rPr lang="en-US" sz="2400" dirty="0">
                <a:gradFill>
                  <a:gsLst>
                    <a:gs pos="0">
                      <a:srgbClr val="FFFFFF"/>
                    </a:gs>
                    <a:gs pos="100000">
                      <a:srgbClr val="FFFFFF"/>
                    </a:gs>
                  </a:gsLst>
                  <a:lin ang="5400000" scaled="0"/>
                </a:gradFill>
                <a:ea typeface="Segoe UI" pitchFamily="34" charset="0"/>
                <a:cs typeface="Segoe UI" pitchFamily="34" charset="0"/>
              </a:rPr>
              <a:t> family name</a:t>
            </a:r>
          </a:p>
        </p:txBody>
      </p:sp>
      <p:sp>
        <p:nvSpPr>
          <p:cNvPr id="7" name="Rectangle 6"/>
          <p:cNvSpPr/>
          <p:nvPr/>
        </p:nvSpPr>
        <p:spPr bwMode="auto">
          <a:xfrm>
            <a:off x="655637" y="4106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Launch </a:t>
            </a:r>
            <a:r>
              <a:rPr lang="en-US" sz="2400" dirty="0" err="1" smtClean="0">
                <a:gradFill>
                  <a:gsLst>
                    <a:gs pos="0">
                      <a:srgbClr val="FFFFFF"/>
                    </a:gs>
                    <a:gs pos="100000">
                      <a:srgbClr val="FFFFFF"/>
                    </a:gs>
                  </a:gsLst>
                  <a:lin ang="5400000" scaled="0"/>
                </a:gradFill>
                <a:ea typeface="Segoe UI" pitchFamily="34" charset="0"/>
                <a:cs typeface="Segoe UI" pitchFamily="34" charset="0"/>
              </a:rPr>
              <a:t>args</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655637" y="5249862"/>
            <a:ext cx="26670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Min version</a:t>
            </a:r>
          </a:p>
        </p:txBody>
      </p:sp>
      <p:sp>
        <p:nvSpPr>
          <p:cNvPr id="11" name="Rectangle 10"/>
          <p:cNvSpPr/>
          <p:nvPr/>
        </p:nvSpPr>
        <p:spPr bwMode="auto">
          <a:xfrm>
            <a:off x="579437" y="1538750"/>
            <a:ext cx="3352800" cy="3314700"/>
          </a:xfrm>
          <a:prstGeom prst="rect">
            <a:avLst/>
          </a:prstGeom>
          <a:solidFill>
            <a:srgbClr val="FFFFFF">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p:cNvGrpSpPr/>
          <p:nvPr/>
        </p:nvGrpSpPr>
        <p:grpSpPr>
          <a:xfrm>
            <a:off x="6751637" y="178011"/>
            <a:ext cx="3692769" cy="6858000"/>
            <a:chOff x="6751637" y="178011"/>
            <a:chExt cx="3692769" cy="6858000"/>
          </a:xfrm>
        </p:grpSpPr>
        <p:pic>
          <p:nvPicPr>
            <p:cNvPr id="2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637" y="178011"/>
              <a:ext cx="3692769" cy="6858000"/>
            </a:xfrm>
            <a:prstGeom prst="rect">
              <a:avLst/>
            </a:prstGeom>
          </p:spPr>
        </p:pic>
        <p:pic>
          <p:nvPicPr>
            <p:cNvPr id="3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1487" y="662776"/>
              <a:ext cx="3209544" cy="5349240"/>
            </a:xfrm>
            <a:prstGeom prst="rect">
              <a:avLst/>
            </a:prstGeom>
          </p:spPr>
        </p:pic>
        <p:sp>
          <p:nvSpPr>
            <p:cNvPr id="31" name="Rectangle 11"/>
            <p:cNvSpPr/>
            <p:nvPr/>
          </p:nvSpPr>
          <p:spPr>
            <a:xfrm>
              <a:off x="7110805" y="3346592"/>
              <a:ext cx="2825548" cy="562084"/>
            </a:xfrm>
            <a:prstGeom prst="rect">
              <a:avLst/>
            </a:prstGeom>
            <a:solidFill>
              <a:sysClr val="windowText" lastClr="000000"/>
            </a:solidFill>
            <a:ln w="12700" cap="flat" cmpd="sng" algn="ctr">
              <a:noFill/>
              <a:prstDash val="solid"/>
              <a:miter lim="800000"/>
            </a:ln>
            <a:effectLst/>
          </p:spPr>
          <p:txBody>
            <a:bodyPr rtlCol="0" anchor="ctr"/>
            <a:lstStyle/>
            <a:p>
              <a:pPr algn="ctr" defTabSz="914400">
                <a:defRPr/>
              </a:pPr>
              <a:endParaRPr lang="en-US" kern="0" dirty="0" err="1" smtClean="0">
                <a:solidFill>
                  <a:prstClr val="white"/>
                </a:solidFill>
                <a:latin typeface="Calibri" panose="020F0502020204030204"/>
              </a:endParaRPr>
            </a:p>
          </p:txBody>
        </p:sp>
        <p:sp>
          <p:nvSpPr>
            <p:cNvPr id="32" name="Rectangle 12"/>
            <p:cNvSpPr/>
            <p:nvPr/>
          </p:nvSpPr>
          <p:spPr>
            <a:xfrm>
              <a:off x="7110805" y="3174710"/>
              <a:ext cx="2421924" cy="265677"/>
            </a:xfrm>
            <a:prstGeom prst="rect">
              <a:avLst/>
            </a:prstGeom>
            <a:solidFill>
              <a:sysClr val="windowText" lastClr="000000"/>
            </a:solidFill>
            <a:ln w="12700" cap="flat" cmpd="sng" algn="ctr">
              <a:noFill/>
              <a:prstDash val="solid"/>
              <a:miter lim="800000"/>
            </a:ln>
            <a:effectLst/>
          </p:spPr>
          <p:txBody>
            <a:bodyPr rtlCol="0" anchor="ctr"/>
            <a:lstStyle/>
            <a:p>
              <a:pPr algn="ctr" defTabSz="914400">
                <a:defRPr/>
              </a:pPr>
              <a:endParaRPr lang="en-US" kern="0" dirty="0" err="1" smtClean="0">
                <a:solidFill>
                  <a:prstClr val="white"/>
                </a:solidFill>
                <a:latin typeface="Calibri" panose="020F0502020204030204"/>
              </a:endParaRPr>
            </a:p>
          </p:txBody>
        </p:sp>
        <p:pic>
          <p:nvPicPr>
            <p:cNvPr id="33" name="Picture 13"/>
            <p:cNvPicPr>
              <a:picLocks noChangeAspect="1"/>
            </p:cNvPicPr>
            <p:nvPr/>
          </p:nvPicPr>
          <p:blipFill rotWithShape="1">
            <a:blip r:embed="rId4">
              <a:extLst>
                <a:ext uri="{28A0092B-C50C-407E-A947-70E740481C1C}">
                  <a14:useLocalDpi xmlns:a14="http://schemas.microsoft.com/office/drawing/2010/main" val="0"/>
                </a:ext>
              </a:extLst>
            </a:blip>
            <a:srcRect t="48970" b="17766"/>
            <a:stretch/>
          </p:blipFill>
          <p:spPr>
            <a:xfrm>
              <a:off x="7001487" y="3663517"/>
              <a:ext cx="3209544" cy="1779373"/>
            </a:xfrm>
            <a:prstGeom prst="rect">
              <a:avLst/>
            </a:prstGeom>
          </p:spPr>
        </p:pic>
        <p:pic>
          <p:nvPicPr>
            <p:cNvPr id="34" name="Picture 14"/>
            <p:cNvPicPr>
              <a:picLocks noChangeAspect="1"/>
            </p:cNvPicPr>
            <p:nvPr/>
          </p:nvPicPr>
          <p:blipFill rotWithShape="1">
            <a:blip r:embed="rId4">
              <a:extLst>
                <a:ext uri="{28A0092B-C50C-407E-A947-70E740481C1C}">
                  <a14:useLocalDpi xmlns:a14="http://schemas.microsoft.com/office/drawing/2010/main" val="0"/>
                </a:ext>
              </a:extLst>
            </a:blip>
            <a:srcRect t="25527" b="49833"/>
            <a:stretch/>
          </p:blipFill>
          <p:spPr>
            <a:xfrm>
              <a:off x="6995806" y="1908858"/>
              <a:ext cx="3209544" cy="1318057"/>
            </a:xfrm>
            <a:prstGeom prst="rect">
              <a:avLst/>
            </a:prstGeom>
          </p:spPr>
        </p:pic>
        <p:sp>
          <p:nvSpPr>
            <p:cNvPr id="35" name="TextBox 15"/>
            <p:cNvSpPr txBox="1"/>
            <p:nvPr/>
          </p:nvSpPr>
          <p:spPr>
            <a:xfrm>
              <a:off x="7455946" y="3150341"/>
              <a:ext cx="1535998" cy="261610"/>
            </a:xfrm>
            <a:prstGeom prst="rect">
              <a:avLst/>
            </a:prstGeom>
            <a:noFill/>
          </p:spPr>
          <p:txBody>
            <a:bodyPr wrap="square" rtlCol="0">
              <a:spAutoFit/>
            </a:bodyPr>
            <a:lstStyle/>
            <a:p>
              <a:pPr defTabSz="914400"/>
              <a:r>
                <a:rPr lang="en-US" sz="1100" dirty="0" smtClean="0">
                  <a:solidFill>
                    <a:prstClr val="white">
                      <a:lumMod val="85000"/>
                    </a:prstClr>
                  </a:solidFill>
                  <a:latin typeface="Calibri" panose="020F0502020204030204"/>
                </a:rPr>
                <a:t>Update </a:t>
              </a:r>
              <a:r>
                <a:rPr lang="en-US" sz="1100" dirty="0">
                  <a:solidFill>
                    <a:prstClr val="white">
                      <a:lumMod val="85000"/>
                    </a:prstClr>
                  </a:solidFill>
                  <a:latin typeface="Calibri" panose="020F0502020204030204"/>
                </a:rPr>
                <a:t>F</a:t>
              </a:r>
              <a:r>
                <a:rPr lang="en-US" sz="1100" dirty="0" smtClean="0">
                  <a:solidFill>
                    <a:prstClr val="white">
                      <a:lumMod val="85000"/>
                    </a:prstClr>
                  </a:solidFill>
                  <a:latin typeface="Calibri" panose="020F0502020204030204"/>
                </a:rPr>
                <a:t>oursquare app</a:t>
              </a:r>
            </a:p>
          </p:txBody>
        </p:sp>
        <p:pic>
          <p:nvPicPr>
            <p:cNvPr id="36" name="Picture 16"/>
            <p:cNvPicPr>
              <a:picLocks noChangeAspect="1"/>
            </p:cNvPicPr>
            <p:nvPr/>
          </p:nvPicPr>
          <p:blipFill>
            <a:blip r:embed="rId5"/>
            <a:stretch>
              <a:fillRect/>
            </a:stretch>
          </p:blipFill>
          <p:spPr>
            <a:xfrm>
              <a:off x="7168320" y="3196821"/>
              <a:ext cx="310896" cy="310896"/>
            </a:xfrm>
            <a:prstGeom prst="rect">
              <a:avLst/>
            </a:prstGeom>
          </p:spPr>
        </p:pic>
      </p:grpSp>
      <p:sp>
        <p:nvSpPr>
          <p:cNvPr id="37" name="Oval 17"/>
          <p:cNvSpPr/>
          <p:nvPr/>
        </p:nvSpPr>
        <p:spPr>
          <a:xfrm>
            <a:off x="7001486" y="3045910"/>
            <a:ext cx="2033787" cy="601363"/>
          </a:xfrm>
          <a:prstGeom prst="ellipse">
            <a:avLst/>
          </a:prstGeom>
          <a:noFill/>
          <a:ln w="38100" cap="flat" cmpd="sng" algn="ctr">
            <a:solidFill>
              <a:schemeClr val="accent3">
                <a:alpha val="69804"/>
              </a:schemeClr>
            </a:solidFill>
            <a:prstDash val="solid"/>
            <a:miter lim="800000"/>
          </a:ln>
          <a:effectLst/>
        </p:spPr>
        <p:txBody>
          <a:bodyPr rtlCol="0" anchor="ctr"/>
          <a:lstStyle/>
          <a:p>
            <a:pPr algn="ctr" defTabSz="914400">
              <a:defRPr/>
            </a:pPr>
            <a:endParaRPr lang="en-US" kern="0" smtClean="0">
              <a:ln w="0"/>
              <a:solidFill>
                <a:srgbClr val="404040"/>
              </a:solidFill>
              <a:effectLst>
                <a:outerShdw blurRad="38100" dist="19050" dir="2700000" algn="tl" rotWithShape="0">
                  <a:srgbClr val="404040">
                    <a:alpha val="40000"/>
                  </a:srgbClr>
                </a:outerShdw>
              </a:effectLst>
              <a:latin typeface="Calibri" panose="020F0502020204030204"/>
            </a:endParaRPr>
          </a:p>
        </p:txBody>
      </p:sp>
    </p:spTree>
    <p:extLst>
      <p:ext uri="{BB962C8B-B14F-4D97-AF65-F5344CB8AC3E}">
        <p14:creationId xmlns:p14="http://schemas.microsoft.com/office/powerpoint/2010/main" val="41055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7003" y="1245306"/>
            <a:ext cx="11887200" cy="3970318"/>
          </a:xfrm>
        </p:spPr>
        <p:txBody>
          <a:bodyPr/>
          <a:lstStyle/>
          <a:p>
            <a:pPr marL="742950" indent="-742950">
              <a:lnSpc>
                <a:spcPct val="150000"/>
              </a:lnSpc>
              <a:spcBef>
                <a:spcPts val="1200"/>
              </a:spcBef>
              <a:buFont typeface="+mj-lt"/>
              <a:buAutoNum type="arabicPeriod"/>
            </a:pPr>
            <a:r>
              <a:rPr lang="en-US" sz="3600" dirty="0" smtClean="0"/>
              <a:t>Industry context</a:t>
            </a:r>
          </a:p>
          <a:p>
            <a:pPr marL="742950" indent="-742950">
              <a:lnSpc>
                <a:spcPct val="150000"/>
              </a:lnSpc>
              <a:spcBef>
                <a:spcPts val="1200"/>
              </a:spcBef>
              <a:buFont typeface="+mj-lt"/>
              <a:buAutoNum type="arabicPeriod"/>
            </a:pPr>
            <a:r>
              <a:rPr lang="en-US" sz="3600" dirty="0" smtClean="0"/>
              <a:t>What is app linking?</a:t>
            </a:r>
          </a:p>
          <a:p>
            <a:pPr marL="742950" indent="-742950">
              <a:lnSpc>
                <a:spcPct val="150000"/>
              </a:lnSpc>
              <a:spcBef>
                <a:spcPts val="1200"/>
              </a:spcBef>
              <a:buFont typeface="+mj-lt"/>
              <a:buAutoNum type="arabicPeriod"/>
            </a:pPr>
            <a:r>
              <a:rPr lang="en-US" sz="3600" dirty="0" smtClean="0"/>
              <a:t>How do I implement it?</a:t>
            </a:r>
          </a:p>
          <a:p>
            <a:pPr marL="742950" indent="-742950">
              <a:lnSpc>
                <a:spcPct val="150000"/>
              </a:lnSpc>
              <a:spcBef>
                <a:spcPts val="1200"/>
              </a:spcBef>
              <a:buFont typeface="+mj-lt"/>
              <a:buAutoNum type="arabicPeriod"/>
            </a:pPr>
            <a:r>
              <a:rPr lang="en-US" sz="3600" dirty="0" smtClean="0"/>
              <a:t>Example</a:t>
            </a:r>
            <a:endParaRPr lang="en-US" sz="3600" dirty="0"/>
          </a:p>
        </p:txBody>
      </p:sp>
      <p:sp>
        <p:nvSpPr>
          <p:cNvPr id="5" name="Title 4"/>
          <p:cNvSpPr>
            <a:spLocks noGrp="1"/>
          </p:cNvSpPr>
          <p:nvPr>
            <p:ph type="title"/>
          </p:nvPr>
        </p:nvSpPr>
        <p:spPr/>
        <p:txBody>
          <a:bodyPr/>
          <a:lstStyle/>
          <a:p>
            <a:r>
              <a:rPr lang="en-US" dirty="0" smtClean="0"/>
              <a:t>Agenda</a:t>
            </a:r>
            <a:br>
              <a:rPr lang="en-US" dirty="0" smtClean="0"/>
            </a:br>
            <a:endParaRPr lang="en-US" dirty="0"/>
          </a:p>
        </p:txBody>
      </p:sp>
    </p:spTree>
    <p:extLst>
      <p:ext uri="{BB962C8B-B14F-4D97-AF65-F5344CB8AC3E}">
        <p14:creationId xmlns:p14="http://schemas.microsoft.com/office/powerpoint/2010/main" val="3737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5823133"/>
          </a:xfrm>
        </p:spPr>
        <p:txBody>
          <a:bodyPr/>
          <a:lstStyle/>
          <a:p>
            <a:pPr marL="0" indent="0">
              <a:buClr>
                <a:srgbClr val="404040"/>
              </a:buClr>
              <a:buNone/>
            </a:pPr>
            <a:r>
              <a:rPr lang="en-US" sz="1600" smtClean="0"/>
              <a:t>&lt;body&gt;</a:t>
            </a:r>
          </a:p>
          <a:p>
            <a:pPr marL="0" indent="0">
              <a:buClr>
                <a:srgbClr val="404040"/>
              </a:buClr>
              <a:buNone/>
            </a:pPr>
            <a:r>
              <a:rPr lang="en-US" sz="1600" smtClean="0"/>
              <a:t>  &lt;span itemscope itemtype="http://schema.org/WebPage"&gt;</a:t>
            </a:r>
          </a:p>
          <a:p>
            <a:pPr marL="0" lvl="0" indent="0">
              <a:buClr>
                <a:srgbClr val="404040"/>
              </a:buClr>
              <a:buNone/>
            </a:pPr>
            <a:r>
              <a:rPr lang="en-US" sz="1600" smtClean="0">
                <a:gradFill>
                  <a:gsLst>
                    <a:gs pos="100000">
                      <a:srgbClr val="404040"/>
                    </a:gs>
                    <a:gs pos="0">
                      <a:srgbClr val="404040"/>
                    </a:gs>
                  </a:gsLst>
                  <a:lin ang="5400000" scaled="0"/>
                </a:gradFill>
              </a:rPr>
              <a:t>    &lt;span itemprop="operation" itemscope itemtype="http://schema.org/ViewAction"&gt;</a:t>
            </a:r>
          </a:p>
          <a:p>
            <a:pPr marL="0" lvl="0" indent="0">
              <a:buClr>
                <a:srgbClr val="404040"/>
              </a:buClr>
              <a:buNone/>
            </a:pPr>
            <a:r>
              <a:rPr lang="en-US" sz="1600" smtClean="0">
                <a:gradFill>
                  <a:gsLst>
                    <a:gs pos="100000">
                      <a:srgbClr val="404040"/>
                    </a:gs>
                    <a:gs pos="0">
                      <a:srgbClr val="404040"/>
                    </a:gs>
                  </a:gsLst>
                  <a:lin ang="5400000" scaled="0"/>
                </a:gradFill>
              </a:rPr>
              <a:t>      &lt;span itemprop="actionHandler" itemscope itemtype="http://schema.org/WindowsActionHandler"&gt;</a:t>
            </a:r>
          </a:p>
          <a:p>
            <a:pPr marL="0" lvl="0" indent="0">
              <a:buClr>
                <a:srgbClr val="404040"/>
              </a:buClr>
              <a:buNone/>
            </a:pPr>
            <a:r>
              <a:rPr lang="en-US" sz="1600" smtClean="0">
                <a:gradFill>
                  <a:gsLst>
                    <a:gs pos="100000">
                      <a:srgbClr val="404040"/>
                    </a:gs>
                    <a:gs pos="0">
                      <a:srgbClr val="404040"/>
                    </a:gs>
                  </a:gsLst>
                  <a:lin ang="5400000" scaled="0"/>
                </a:gradFill>
              </a:rPr>
              <a:t>        &lt;meta itemprop="applicationId" content="</a:t>
            </a:r>
            <a:r>
              <a:rPr lang="en-US" sz="1800" b="1" smtClean="0">
                <a:solidFill>
                  <a:schemeClr val="accent4"/>
                </a:solidFill>
              </a:rPr>
              <a:t>4db19603-c4e0-4112-895e-46981d785682</a:t>
            </a:r>
            <a:r>
              <a:rPr lang="en-US" sz="1600" smtClean="0">
                <a:gradFill>
                  <a:gsLst>
                    <a:gs pos="100000">
                      <a:srgbClr val="404040"/>
                    </a:gs>
                    <a:gs pos="0">
                      <a:srgbClr val="404040"/>
                    </a:gs>
                  </a:gsLst>
                  <a:lin ang="5400000" scaled="0"/>
                </a:gradFill>
              </a:rPr>
              <a:t>"&gt;</a:t>
            </a:r>
            <a:endParaRPr lang="en-US" sz="1600" b="1" smtClean="0">
              <a:solidFill>
                <a:schemeClr val="accent4"/>
              </a:solidFill>
            </a:endParaRPr>
          </a:p>
          <a:p>
            <a:pPr marL="0" lvl="0" indent="0">
              <a:buClr>
                <a:srgbClr val="404040"/>
              </a:buClr>
              <a:buNone/>
            </a:pPr>
            <a:r>
              <a:rPr lang="en-US" sz="1600" smtClean="0">
                <a:gradFill>
                  <a:gsLst>
                    <a:gs pos="100000">
                      <a:srgbClr val="404040"/>
                    </a:gs>
                    <a:gs pos="0">
                      <a:srgbClr val="404040"/>
                    </a:gs>
                  </a:gsLst>
                  <a:lin ang="5400000" scaled="0"/>
                </a:gradFill>
              </a:rPr>
              <a:t>        &lt;meta itemprop="packageFamilyName" content="</a:t>
            </a:r>
            <a:r>
              <a:rPr lang="en-US" sz="1800" b="1" smtClean="0">
                <a:solidFill>
                  <a:schemeClr val="accent4"/>
                </a:solidFill>
              </a:rPr>
              <a:t>Contoso.Contoso_54ggd3ev8bvz6</a:t>
            </a:r>
            <a:r>
              <a:rPr lang="en-US" sz="1600" smtClean="0">
                <a:gradFill>
                  <a:gsLst>
                    <a:gs pos="100000">
                      <a:srgbClr val="404040"/>
                    </a:gs>
                    <a:gs pos="0">
                      <a:srgbClr val="404040"/>
                    </a:gs>
                  </a:gsLst>
                  <a:lin ang="5400000" scaled="0"/>
                </a:gradFill>
              </a:rPr>
              <a:t>"&gt;</a:t>
            </a:r>
          </a:p>
          <a:p>
            <a:pPr marL="0" lvl="0" indent="0">
              <a:buClr>
                <a:srgbClr val="404040"/>
              </a:buClr>
              <a:buNone/>
            </a:pPr>
            <a:r>
              <a:rPr lang="en-US" sz="1600" smtClean="0">
                <a:gradFill>
                  <a:gsLst>
                    <a:gs pos="100000">
                      <a:srgbClr val="404040"/>
                    </a:gs>
                    <a:gs pos="0">
                      <a:srgbClr val="404040"/>
                    </a:gs>
                  </a:gsLst>
                  <a:lin ang="5400000" scaled="0"/>
                </a:gradFill>
              </a:rPr>
              <a:t>        &lt;meta itemprop="arguments" content="</a:t>
            </a:r>
            <a:r>
              <a:rPr lang="en-US" sz="1800" b="1" smtClean="0">
                <a:solidFill>
                  <a:schemeClr val="accent4"/>
                </a:solidFill>
              </a:rPr>
              <a:t>cityId=1&amp;restaurantId=5609</a:t>
            </a:r>
            <a:r>
              <a:rPr lang="en-US" sz="1600" smtClean="0">
                <a:gradFill>
                  <a:gsLst>
                    <a:gs pos="100000">
                      <a:srgbClr val="404040"/>
                    </a:gs>
                    <a:gs pos="0">
                      <a:srgbClr val="404040"/>
                    </a:gs>
                  </a:gsLst>
                  <a:lin ang="5400000" scaled="0"/>
                </a:gradFill>
              </a:rPr>
              <a:t>"</a:t>
            </a:r>
          </a:p>
          <a:p>
            <a:pPr marL="0" lvl="0" indent="0">
              <a:buClr>
                <a:srgbClr val="404040"/>
              </a:buClr>
              <a:buNone/>
            </a:pPr>
            <a:r>
              <a:rPr lang="en-US" sz="1600" smtClean="0">
                <a:gradFill>
                  <a:gsLst>
                    <a:gs pos="100000">
                      <a:srgbClr val="404040"/>
                    </a:gs>
                    <a:gs pos="0">
                      <a:srgbClr val="404040"/>
                    </a:gs>
                  </a:gsLst>
                  <a:lin ang="5400000" scaled="0"/>
                </a:gradFill>
              </a:rPr>
              <a:t>        &lt;meta itemprop="minVersion" content="</a:t>
            </a:r>
            <a:r>
              <a:rPr lang="en-US" sz="1800" b="1" smtClean="0">
                <a:solidFill>
                  <a:schemeClr val="accent4"/>
                </a:solidFill>
              </a:rPr>
              <a:t>2.2.0.12</a:t>
            </a:r>
            <a:r>
              <a:rPr lang="en-US" sz="1600" smtClean="0">
                <a:gradFill>
                  <a:gsLst>
                    <a:gs pos="100000">
                      <a:srgbClr val="404040"/>
                    </a:gs>
                    <a:gs pos="0">
                      <a:srgbClr val="404040"/>
                    </a:gs>
                  </a:gsLst>
                  <a:lin ang="5400000" scaled="0"/>
                </a:gradFill>
              </a:rPr>
              <a:t>"&gt;  // Optional</a:t>
            </a:r>
          </a:p>
          <a:p>
            <a:pPr marL="0" lvl="0" indent="0">
              <a:buClr>
                <a:srgbClr val="404040"/>
              </a:buClr>
              <a:buNone/>
            </a:pPr>
            <a:r>
              <a:rPr lang="en-US" sz="1600" smtClean="0">
                <a:gradFill>
                  <a:gsLst>
                    <a:gs pos="100000">
                      <a:srgbClr val="404040"/>
                    </a:gs>
                    <a:gs pos="0">
                      <a:srgbClr val="404040"/>
                    </a:gs>
                  </a:gsLst>
                  <a:lin ang="5400000" scaled="0"/>
                </a:gradFill>
              </a:rPr>
              <a:t>      &lt;/span&gt;</a:t>
            </a:r>
          </a:p>
          <a:p>
            <a:pPr marL="0" lvl="0" indent="0">
              <a:buClr>
                <a:srgbClr val="404040"/>
              </a:buClr>
              <a:buNone/>
            </a:pPr>
            <a:endParaRPr lang="en-US" sz="1600" smtClean="0">
              <a:gradFill>
                <a:gsLst>
                  <a:gs pos="100000">
                    <a:srgbClr val="404040"/>
                  </a:gs>
                  <a:gs pos="0">
                    <a:srgbClr val="404040"/>
                  </a:gs>
                </a:gsLst>
                <a:lin ang="5400000" scaled="0"/>
              </a:gradFill>
            </a:endParaRPr>
          </a:p>
          <a:p>
            <a:pPr marL="0" lvl="0" indent="0">
              <a:buClr>
                <a:srgbClr val="404040"/>
              </a:buClr>
              <a:buNone/>
            </a:pPr>
            <a:r>
              <a:rPr lang="en-US" sz="1600" smtClean="0">
                <a:gradFill>
                  <a:gsLst>
                    <a:gs pos="100000">
                      <a:srgbClr val="404040"/>
                    </a:gs>
                    <a:gs pos="0">
                      <a:srgbClr val="404040"/>
                    </a:gs>
                  </a:gsLst>
                  <a:lin ang="5400000" scaled="0"/>
                </a:gradFill>
              </a:rPr>
              <a:t>      &lt;span itemprop="actionHandler" itemscope itemtype="http://schema.org/WindowsPhoneActionHandler"&gt;</a:t>
            </a:r>
          </a:p>
          <a:p>
            <a:pPr marL="0" lvl="0" indent="0">
              <a:buClr>
                <a:srgbClr val="404040"/>
              </a:buClr>
              <a:buNone/>
            </a:pPr>
            <a:r>
              <a:rPr lang="en-US" sz="1600" smtClean="0">
                <a:gradFill>
                  <a:gsLst>
                    <a:gs pos="100000">
                      <a:srgbClr val="404040"/>
                    </a:gs>
                    <a:gs pos="0">
                      <a:srgbClr val="404040"/>
                    </a:gs>
                  </a:gsLst>
                  <a:lin ang="5400000" scaled="0"/>
                </a:gradFill>
              </a:rPr>
              <a:t>        &lt;meta itemprop="applicationId" content="</a:t>
            </a:r>
            <a:r>
              <a:rPr lang="en-US" sz="1800" b="1" smtClean="0">
                <a:solidFill>
                  <a:schemeClr val="accent4"/>
                </a:solidFill>
              </a:rPr>
              <a:t>08f1f665-222d-422c-9f99-bc3e0dd34433</a:t>
            </a:r>
            <a:r>
              <a:rPr lang="en-US" sz="1600" smtClean="0">
                <a:gradFill>
                  <a:gsLst>
                    <a:gs pos="100000">
                      <a:srgbClr val="404040"/>
                    </a:gs>
                    <a:gs pos="0">
                      <a:srgbClr val="404040"/>
                    </a:gs>
                  </a:gsLst>
                  <a:lin ang="5400000" scaled="0"/>
                </a:gradFill>
              </a:rPr>
              <a:t>"&gt;</a:t>
            </a:r>
          </a:p>
          <a:p>
            <a:pPr marL="0" lvl="0" indent="0">
              <a:buClr>
                <a:srgbClr val="404040"/>
              </a:buClr>
              <a:buNone/>
            </a:pPr>
            <a:r>
              <a:rPr lang="en-US" sz="1600" smtClean="0">
                <a:gradFill>
                  <a:gsLst>
                    <a:gs pos="100000">
                      <a:srgbClr val="404040"/>
                    </a:gs>
                    <a:gs pos="0">
                      <a:srgbClr val="404040"/>
                    </a:gs>
                  </a:gsLst>
                  <a:lin ang="5400000" scaled="0"/>
                </a:gradFill>
              </a:rPr>
              <a:t>        &lt;meta itemprop="packageFamilyName" content="</a:t>
            </a:r>
            <a:r>
              <a:rPr lang="en-US" sz="1800" b="1" smtClean="0">
                <a:solidFill>
                  <a:schemeClr val="accent4"/>
                </a:solidFill>
              </a:rPr>
              <a:t>Contoso.Contoso_54ggd3ev8bvz6</a:t>
            </a:r>
            <a:r>
              <a:rPr lang="en-US" sz="1600" smtClean="0">
                <a:gradFill>
                  <a:gsLst>
                    <a:gs pos="100000">
                      <a:srgbClr val="404040"/>
                    </a:gs>
                    <a:gs pos="0">
                      <a:srgbClr val="404040"/>
                    </a:gs>
                  </a:gsLst>
                  <a:lin ang="5400000" scaled="0"/>
                </a:gradFill>
              </a:rPr>
              <a:t>"&gt;</a:t>
            </a:r>
          </a:p>
          <a:p>
            <a:pPr marL="0" lvl="0" indent="0">
              <a:buClr>
                <a:srgbClr val="404040"/>
              </a:buClr>
              <a:buNone/>
            </a:pPr>
            <a:r>
              <a:rPr lang="en-US" sz="1600" smtClean="0">
                <a:gradFill>
                  <a:gsLst>
                    <a:gs pos="100000">
                      <a:srgbClr val="404040"/>
                    </a:gs>
                    <a:gs pos="0">
                      <a:srgbClr val="404040"/>
                    </a:gs>
                  </a:gsLst>
                  <a:lin ang="5400000" scaled="0"/>
                </a:gradFill>
              </a:rPr>
              <a:t>        &lt;meta itemprop="arguments" content="</a:t>
            </a:r>
            <a:r>
              <a:rPr lang="en-US" sz="1800" b="1" smtClean="0">
                <a:solidFill>
                  <a:schemeClr val="accent4"/>
                </a:solidFill>
              </a:rPr>
              <a:t>cityId=1&amp;restaurantId=5609</a:t>
            </a:r>
            <a:r>
              <a:rPr lang="en-US" sz="1600" smtClean="0">
                <a:gradFill>
                  <a:gsLst>
                    <a:gs pos="100000">
                      <a:srgbClr val="404040"/>
                    </a:gs>
                    <a:gs pos="0">
                      <a:srgbClr val="404040"/>
                    </a:gs>
                  </a:gsLst>
                  <a:lin ang="5400000" scaled="0"/>
                </a:gradFill>
              </a:rPr>
              <a:t>"</a:t>
            </a:r>
          </a:p>
          <a:p>
            <a:pPr marL="0" lvl="0" indent="0">
              <a:buClr>
                <a:srgbClr val="404040"/>
              </a:buClr>
              <a:buNone/>
            </a:pPr>
            <a:r>
              <a:rPr lang="en-US" sz="1600" smtClean="0">
                <a:gradFill>
                  <a:gsLst>
                    <a:gs pos="100000">
                      <a:srgbClr val="404040"/>
                    </a:gs>
                    <a:gs pos="0">
                      <a:srgbClr val="404040"/>
                    </a:gs>
                  </a:gsLst>
                  <a:lin ang="5400000" scaled="0"/>
                </a:gradFill>
              </a:rPr>
              <a:t>        &lt;meta itemprop="minVersion" content="</a:t>
            </a:r>
            <a:r>
              <a:rPr lang="en-US" sz="1800" b="1" smtClean="0">
                <a:solidFill>
                  <a:schemeClr val="accent4"/>
                </a:solidFill>
              </a:rPr>
              <a:t>3.0.1.00</a:t>
            </a:r>
            <a:r>
              <a:rPr lang="en-US" sz="1600" smtClean="0">
                <a:gradFill>
                  <a:gsLst>
                    <a:gs pos="100000">
                      <a:srgbClr val="404040"/>
                    </a:gs>
                    <a:gs pos="0">
                      <a:srgbClr val="404040"/>
                    </a:gs>
                  </a:gsLst>
                  <a:lin ang="5400000" scaled="0"/>
                </a:gradFill>
              </a:rPr>
              <a:t>"&gt;  // Optional</a:t>
            </a:r>
          </a:p>
          <a:p>
            <a:pPr marL="0" lvl="0" indent="0">
              <a:buClr>
                <a:srgbClr val="404040"/>
              </a:buClr>
              <a:buNone/>
            </a:pPr>
            <a:r>
              <a:rPr lang="en-US" sz="1600" smtClean="0">
                <a:gradFill>
                  <a:gsLst>
                    <a:gs pos="100000">
                      <a:srgbClr val="404040"/>
                    </a:gs>
                    <a:gs pos="0">
                      <a:srgbClr val="404040"/>
                    </a:gs>
                  </a:gsLst>
                  <a:lin ang="5400000" scaled="0"/>
                </a:gradFill>
              </a:rPr>
              <a:t>      &lt;/span&gt;</a:t>
            </a:r>
          </a:p>
          <a:p>
            <a:pPr marL="0" lvl="0" indent="0">
              <a:buClr>
                <a:srgbClr val="404040"/>
              </a:buClr>
              <a:buNone/>
            </a:pPr>
            <a:r>
              <a:rPr lang="en-US" sz="1600" smtClean="0">
                <a:gradFill>
                  <a:gsLst>
                    <a:gs pos="100000">
                      <a:srgbClr val="404040"/>
                    </a:gs>
                    <a:gs pos="0">
                      <a:srgbClr val="404040"/>
                    </a:gs>
                  </a:gsLst>
                  <a:lin ang="5400000" scaled="0"/>
                </a:gradFill>
              </a:rPr>
              <a:t>    &lt;/span&gt;</a:t>
            </a:r>
          </a:p>
          <a:p>
            <a:pPr marL="0" lvl="0" indent="0">
              <a:buClr>
                <a:srgbClr val="404040"/>
              </a:buClr>
              <a:buNone/>
            </a:pPr>
            <a:r>
              <a:rPr lang="en-US" sz="1600" smtClean="0">
                <a:gradFill>
                  <a:gsLst>
                    <a:gs pos="100000">
                      <a:srgbClr val="404040"/>
                    </a:gs>
                    <a:gs pos="0">
                      <a:srgbClr val="404040"/>
                    </a:gs>
                  </a:gsLst>
                  <a:lin ang="5400000" scaled="0"/>
                </a:gradFill>
              </a:rPr>
              <a:t>  &lt;/span&gt;</a:t>
            </a:r>
          </a:p>
          <a:p>
            <a:pPr marL="0" lvl="0" indent="0">
              <a:buClr>
                <a:srgbClr val="404040"/>
              </a:buClr>
              <a:buNone/>
            </a:pPr>
            <a:r>
              <a:rPr lang="en-US" sz="1600" smtClean="0">
                <a:gradFill>
                  <a:gsLst>
                    <a:gs pos="100000">
                      <a:srgbClr val="404040"/>
                    </a:gs>
                    <a:gs pos="0">
                      <a:srgbClr val="404040"/>
                    </a:gs>
                  </a:gsLst>
                  <a:lin ang="5400000" scaled="0"/>
                </a:gradFill>
              </a:rPr>
              <a:t>&lt;/body&gt;</a:t>
            </a:r>
          </a:p>
          <a:p>
            <a:pPr marL="0" lvl="0" indent="0">
              <a:buClr>
                <a:srgbClr val="404040"/>
              </a:buClr>
              <a:buNone/>
            </a:pPr>
            <a:endParaRPr lang="en-US" sz="1600" dirty="0">
              <a:gradFill>
                <a:gsLst>
                  <a:gs pos="100000">
                    <a:srgbClr val="404040"/>
                  </a:gs>
                  <a:gs pos="0">
                    <a:srgbClr val="404040"/>
                  </a:gs>
                </a:gsLst>
                <a:lin ang="5400000" scaled="0"/>
              </a:gradFill>
            </a:endParaRPr>
          </a:p>
        </p:txBody>
      </p:sp>
      <p:sp>
        <p:nvSpPr>
          <p:cNvPr id="2" name="Title 1"/>
          <p:cNvSpPr>
            <a:spLocks noGrp="1"/>
          </p:cNvSpPr>
          <p:nvPr>
            <p:ph type="title"/>
          </p:nvPr>
        </p:nvSpPr>
        <p:spPr/>
        <p:txBody>
          <a:bodyPr/>
          <a:lstStyle/>
          <a:p>
            <a:r>
              <a:rPr lang="en-US" dirty="0"/>
              <a:t>2. Markup webpages</a:t>
            </a:r>
          </a:p>
        </p:txBody>
      </p:sp>
      <p:sp>
        <p:nvSpPr>
          <p:cNvPr id="4" name="Rectangle 3"/>
          <p:cNvSpPr/>
          <p:nvPr/>
        </p:nvSpPr>
        <p:spPr bwMode="auto">
          <a:xfrm>
            <a:off x="8111473" y="174726"/>
            <a:ext cx="18288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smtClean="0">
                <a:gradFill>
                  <a:gsLst>
                    <a:gs pos="0">
                      <a:srgbClr val="FFFFFF"/>
                    </a:gs>
                    <a:gs pos="100000">
                      <a:srgbClr val="FFFFFF"/>
                    </a:gs>
                  </a:gsLst>
                  <a:lin ang="5400000" scaled="0"/>
                </a:gradFill>
                <a:ea typeface="Segoe UI" pitchFamily="34" charset="0"/>
                <a:cs typeface="Segoe UI" pitchFamily="34" charset="0"/>
              </a:rPr>
              <a:t>Microdata</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10485437" y="166715"/>
            <a:ext cx="1828800" cy="609600"/>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JSON-LD</a:t>
            </a:r>
          </a:p>
        </p:txBody>
      </p:sp>
      <p:sp>
        <p:nvSpPr>
          <p:cNvPr id="6" name="TextBox 5"/>
          <p:cNvSpPr txBox="1"/>
          <p:nvPr/>
        </p:nvSpPr>
        <p:spPr>
          <a:xfrm>
            <a:off x="9923745" y="220993"/>
            <a:ext cx="561692"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rgbClr val="404040"/>
                    </a:gs>
                    <a:gs pos="30000">
                      <a:srgbClr val="404040"/>
                    </a:gs>
                  </a:gsLst>
                  <a:lin ang="5400000" scaled="0"/>
                </a:gradFill>
              </a:rPr>
              <a:t>or</a:t>
            </a:r>
          </a:p>
        </p:txBody>
      </p:sp>
      <p:sp>
        <p:nvSpPr>
          <p:cNvPr id="7" name="Rectangle 6"/>
          <p:cNvSpPr/>
          <p:nvPr/>
        </p:nvSpPr>
        <p:spPr>
          <a:xfrm>
            <a:off x="6370637" y="6011862"/>
            <a:ext cx="6216650" cy="923330"/>
          </a:xfrm>
          <a:prstGeom prst="rect">
            <a:avLst/>
          </a:prstGeom>
        </p:spPr>
        <p:txBody>
          <a:bodyPr>
            <a:spAutoFit/>
          </a:bodyPr>
          <a:lstStyle/>
          <a:p>
            <a:r>
              <a:rPr lang="en-US"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Schema.org: industry-standard </a:t>
            </a:r>
            <a:r>
              <a:rPr lang="en-US" dirty="0">
                <a:solidFill>
                  <a:srgbClr val="404040"/>
                </a:solidFill>
                <a:latin typeface="Calibri" panose="020F0502020204030204" pitchFamily="34" charset="0"/>
                <a:ea typeface="Calibri" panose="020F0502020204030204" pitchFamily="34" charset="0"/>
                <a:cs typeface="Times New Roman" panose="02020603050405020304" pitchFamily="18" charset="0"/>
              </a:rPr>
              <a:t>markup vocabulary that search engines </a:t>
            </a:r>
            <a:r>
              <a:rPr lang="en-US"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(e.g. Bing</a:t>
            </a:r>
            <a:r>
              <a:rPr lang="en-US" dirty="0">
                <a:solidFill>
                  <a:srgbClr val="404040"/>
                </a:solidFill>
                <a:latin typeface="Calibri" panose="020F0502020204030204" pitchFamily="34" charset="0"/>
                <a:ea typeface="Calibri" panose="020F0502020204030204" pitchFamily="34" charset="0"/>
                <a:cs typeface="Times New Roman" panose="02020603050405020304" pitchFamily="18" charset="0"/>
              </a:rPr>
              <a:t>, Google, and Yahoo</a:t>
            </a:r>
            <a:r>
              <a:rPr lang="en-US" dirty="0" smtClean="0">
                <a:solidFill>
                  <a:srgbClr val="404040"/>
                </a:solidFill>
                <a:latin typeface="Calibri" panose="020F0502020204030204" pitchFamily="34" charset="0"/>
                <a:ea typeface="Calibri" panose="020F0502020204030204" pitchFamily="34" charset="0"/>
                <a:cs typeface="Times New Roman" panose="02020603050405020304" pitchFamily="18" charset="0"/>
              </a:rPr>
              <a:t>!) rely on </a:t>
            </a:r>
            <a:r>
              <a:rPr lang="en-US" dirty="0">
                <a:solidFill>
                  <a:srgbClr val="404040"/>
                </a:solidFill>
                <a:latin typeface="Calibri" panose="020F0502020204030204" pitchFamily="34" charset="0"/>
                <a:ea typeface="Calibri" panose="020F0502020204030204" pitchFamily="34" charset="0"/>
                <a:cs typeface="Times New Roman" panose="02020603050405020304" pitchFamily="18" charset="0"/>
              </a:rPr>
              <a:t>to improve the display of search results.</a:t>
            </a:r>
            <a:endParaRPr lang="en-US" dirty="0">
              <a:solidFill>
                <a:srgbClr val="404040"/>
              </a:solidFill>
            </a:endParaRPr>
          </a:p>
        </p:txBody>
      </p:sp>
    </p:spTree>
    <p:extLst>
      <p:ext uri="{BB962C8B-B14F-4D97-AF65-F5344CB8AC3E}">
        <p14:creationId xmlns:p14="http://schemas.microsoft.com/office/powerpoint/2010/main" val="219751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274638" y="1212850"/>
            <a:ext cx="11887200" cy="6906506"/>
          </a:xfrm>
        </p:spPr>
        <p:txBody>
          <a:bodyPr/>
          <a:lstStyle/>
          <a:p>
            <a:pPr marL="0" indent="0">
              <a:buNone/>
            </a:pPr>
            <a:r>
              <a:rPr lang="en-US" sz="1600" dirty="0" smtClean="0"/>
              <a:t>&lt;script type="application/</a:t>
            </a:r>
            <a:r>
              <a:rPr lang="en-US" sz="1600" dirty="0" err="1" smtClean="0"/>
              <a:t>ld+json</a:t>
            </a:r>
            <a:r>
              <a:rPr lang="en-US" sz="1600" dirty="0" smtClean="0"/>
              <a:t>"&gt;</a:t>
            </a:r>
          </a:p>
          <a:p>
            <a:pPr marL="0" indent="0">
              <a:buNone/>
            </a:pPr>
            <a:r>
              <a:rPr lang="en-US" sz="1600" dirty="0" smtClean="0"/>
              <a:t>  {</a:t>
            </a:r>
            <a:endParaRPr lang="en-US" sz="1600" dirty="0"/>
          </a:p>
          <a:p>
            <a:pPr marL="0" indent="0">
              <a:buNone/>
            </a:pPr>
            <a:r>
              <a:rPr lang="en-US" sz="1600" dirty="0"/>
              <a:t> </a:t>
            </a:r>
            <a:r>
              <a:rPr lang="en-US" sz="1600" dirty="0" smtClean="0"/>
              <a:t>   </a:t>
            </a:r>
            <a:r>
              <a:rPr lang="en-US" sz="1600" dirty="0"/>
              <a:t>"@context": "</a:t>
            </a:r>
            <a:r>
              <a:rPr lang="en-US" sz="1600" dirty="0" smtClean="0"/>
              <a:t>http</a:t>
            </a:r>
            <a:r>
              <a:rPr lang="en-US" sz="1600" dirty="0"/>
              <a:t>://</a:t>
            </a:r>
            <a:r>
              <a:rPr lang="en-US" sz="1600" dirty="0" smtClean="0"/>
              <a:t>schema.org</a:t>
            </a:r>
            <a:r>
              <a:rPr lang="en-US" sz="1600" dirty="0"/>
              <a:t>",</a:t>
            </a:r>
          </a:p>
          <a:p>
            <a:pPr marL="0" indent="0">
              <a:buNone/>
            </a:pPr>
            <a:r>
              <a:rPr lang="en-US" sz="1600" dirty="0"/>
              <a:t>  </a:t>
            </a:r>
            <a:r>
              <a:rPr lang="en-US" sz="1600" dirty="0" smtClean="0"/>
              <a:t>  "@</a:t>
            </a:r>
            <a:r>
              <a:rPr lang="en-US" sz="1600" dirty="0"/>
              <a:t>type": "</a:t>
            </a:r>
            <a:r>
              <a:rPr lang="en-US" sz="1600" dirty="0" err="1" smtClean="0"/>
              <a:t>WebPage</a:t>
            </a:r>
            <a:r>
              <a:rPr lang="en-US" sz="1600" dirty="0"/>
              <a:t>",</a:t>
            </a:r>
          </a:p>
          <a:p>
            <a:pPr marL="0" indent="0">
              <a:buNone/>
            </a:pPr>
            <a:r>
              <a:rPr lang="en-US" sz="1600" dirty="0"/>
              <a:t>  </a:t>
            </a:r>
            <a:r>
              <a:rPr lang="en-US" sz="1600" dirty="0" smtClean="0"/>
              <a:t>  "operation</a:t>
            </a:r>
            <a:r>
              <a:rPr lang="en-US" sz="1600" dirty="0"/>
              <a:t>": {</a:t>
            </a:r>
          </a:p>
          <a:p>
            <a:pPr marL="0" indent="0">
              <a:buNone/>
            </a:pPr>
            <a:r>
              <a:rPr lang="en-US" sz="1600" dirty="0"/>
              <a:t>  </a:t>
            </a:r>
            <a:r>
              <a:rPr lang="en-US" sz="1600" dirty="0" smtClean="0"/>
              <a:t>    </a:t>
            </a:r>
            <a:r>
              <a:rPr lang="en-US" sz="1600" dirty="0"/>
              <a:t>"@type": "</a:t>
            </a:r>
            <a:r>
              <a:rPr lang="en-US" sz="1600" dirty="0" err="1" smtClean="0"/>
              <a:t>ViewAction</a:t>
            </a:r>
            <a:r>
              <a:rPr lang="en-US" sz="1600" dirty="0"/>
              <a:t>",</a:t>
            </a:r>
          </a:p>
          <a:p>
            <a:pPr marL="0" indent="0">
              <a:buNone/>
            </a:pPr>
            <a:r>
              <a:rPr lang="en-US" sz="1600" dirty="0"/>
              <a:t>   </a:t>
            </a:r>
            <a:r>
              <a:rPr lang="en-US" sz="1600" dirty="0" smtClean="0"/>
              <a:t>   </a:t>
            </a:r>
            <a:r>
              <a:rPr lang="en-US" sz="1600" dirty="0"/>
              <a:t>"</a:t>
            </a:r>
            <a:r>
              <a:rPr lang="en-US" sz="1600" dirty="0" err="1" smtClean="0"/>
              <a:t>actionHandler</a:t>
            </a:r>
            <a:r>
              <a:rPr lang="en-US" sz="1600" dirty="0"/>
              <a:t>": [</a:t>
            </a:r>
          </a:p>
          <a:p>
            <a:pPr marL="0" indent="0">
              <a:buNone/>
            </a:pPr>
            <a:r>
              <a:rPr lang="en-US" sz="1600" dirty="0"/>
              <a:t>   </a:t>
            </a:r>
            <a:r>
              <a:rPr lang="en-US" sz="1600" dirty="0" smtClean="0"/>
              <a:t>     </a:t>
            </a:r>
            <a:r>
              <a:rPr lang="en-US" sz="1600" dirty="0"/>
              <a:t>{</a:t>
            </a:r>
          </a:p>
          <a:p>
            <a:pPr marL="0" indent="0">
              <a:buNone/>
            </a:pPr>
            <a:r>
              <a:rPr lang="en-US" sz="1600" dirty="0"/>
              <a:t>    </a:t>
            </a:r>
            <a:r>
              <a:rPr lang="en-US" sz="1600" dirty="0" smtClean="0"/>
              <a:t>      </a:t>
            </a:r>
            <a:r>
              <a:rPr lang="en-US" sz="1600" dirty="0"/>
              <a:t>"@type": "</a:t>
            </a:r>
            <a:r>
              <a:rPr lang="en-US" sz="1600" dirty="0" err="1" smtClean="0"/>
              <a:t>WindowsActionHandler</a:t>
            </a:r>
            <a:r>
              <a:rPr lang="en-US" sz="1600" dirty="0"/>
              <a:t>",</a:t>
            </a:r>
          </a:p>
          <a:p>
            <a:pPr marL="0" indent="0">
              <a:buNone/>
            </a:pPr>
            <a:r>
              <a:rPr lang="en-US" sz="1600" dirty="0" smtClean="0"/>
              <a:t>          </a:t>
            </a:r>
            <a:r>
              <a:rPr lang="en-US" sz="1600" dirty="0"/>
              <a:t>"</a:t>
            </a:r>
            <a:r>
              <a:rPr lang="en-US" sz="1600" dirty="0" err="1" smtClean="0"/>
              <a:t>applicationId</a:t>
            </a:r>
            <a:r>
              <a:rPr lang="en-US" sz="1600" dirty="0"/>
              <a:t>": </a:t>
            </a:r>
            <a:r>
              <a:rPr lang="en-US" sz="1600" dirty="0" smtClean="0"/>
              <a:t>"</a:t>
            </a:r>
            <a:r>
              <a:rPr lang="en-US" sz="1600" b="1" dirty="0">
                <a:solidFill>
                  <a:schemeClr val="accent4"/>
                </a:solidFill>
              </a:rPr>
              <a:t>4db19603-c4e0-4112-895e-46981d785682</a:t>
            </a:r>
            <a:r>
              <a:rPr lang="en-US" sz="1600" dirty="0" smtClean="0"/>
              <a:t>",</a:t>
            </a:r>
          </a:p>
          <a:p>
            <a:pPr marL="0" indent="0">
              <a:buNone/>
            </a:pPr>
            <a:r>
              <a:rPr lang="en-US" sz="1600" dirty="0" smtClean="0"/>
              <a:t>          </a:t>
            </a:r>
            <a:r>
              <a:rPr lang="en-US" sz="1600" dirty="0"/>
              <a:t>"</a:t>
            </a:r>
            <a:r>
              <a:rPr lang="en-US" sz="1600" dirty="0" err="1" smtClean="0"/>
              <a:t>packageFamilyName</a:t>
            </a:r>
            <a:r>
              <a:rPr lang="en-US" sz="1600" dirty="0"/>
              <a:t>": "</a:t>
            </a:r>
            <a:r>
              <a:rPr lang="en-US" sz="1600" b="1" dirty="0" smtClean="0">
                <a:solidFill>
                  <a:schemeClr val="accent4"/>
                </a:solidFill>
              </a:rPr>
              <a:t>Contoso.Contoso_54ggd3ev8bvz6</a:t>
            </a:r>
            <a:r>
              <a:rPr lang="en-US" sz="1600" dirty="0"/>
              <a:t>",</a:t>
            </a:r>
          </a:p>
          <a:p>
            <a:pPr marL="0" indent="0">
              <a:buNone/>
            </a:pPr>
            <a:r>
              <a:rPr lang="en-US" sz="1600" dirty="0" smtClean="0"/>
              <a:t>          </a:t>
            </a:r>
            <a:r>
              <a:rPr lang="en-US" sz="1600" dirty="0"/>
              <a:t>"</a:t>
            </a:r>
            <a:r>
              <a:rPr lang="en-US" sz="1600" dirty="0" smtClean="0"/>
              <a:t>arguments</a:t>
            </a:r>
            <a:r>
              <a:rPr lang="en-US" sz="1600" dirty="0"/>
              <a:t>": "</a:t>
            </a:r>
            <a:r>
              <a:rPr lang="en-US" sz="1600" b="1" dirty="0" err="1" smtClean="0">
                <a:solidFill>
                  <a:schemeClr val="accent4"/>
                </a:solidFill>
              </a:rPr>
              <a:t>cityId</a:t>
            </a:r>
            <a:r>
              <a:rPr lang="en-US" sz="1600" b="1" dirty="0" smtClean="0">
                <a:solidFill>
                  <a:schemeClr val="accent4"/>
                </a:solidFill>
              </a:rPr>
              <a:t>=1&amp;restaurantId=5609</a:t>
            </a:r>
            <a:r>
              <a:rPr lang="en-US" sz="1600" dirty="0"/>
              <a:t>",</a:t>
            </a:r>
          </a:p>
          <a:p>
            <a:pPr marL="0" indent="0">
              <a:buNone/>
            </a:pPr>
            <a:r>
              <a:rPr lang="en-US" sz="1600" dirty="0" smtClean="0"/>
              <a:t>          </a:t>
            </a:r>
            <a:r>
              <a:rPr lang="en-US" sz="1600" dirty="0"/>
              <a:t>"</a:t>
            </a:r>
            <a:r>
              <a:rPr lang="en-US" sz="1600" dirty="0" err="1" smtClean="0"/>
              <a:t>minVersion</a:t>
            </a:r>
            <a:r>
              <a:rPr lang="en-US" sz="1600" dirty="0"/>
              <a:t>": "</a:t>
            </a:r>
            <a:r>
              <a:rPr lang="en-US" sz="1600" b="1" dirty="0" smtClean="0">
                <a:solidFill>
                  <a:schemeClr val="accent4"/>
                </a:solidFill>
              </a:rPr>
              <a:t>2.2.0.12</a:t>
            </a:r>
            <a:r>
              <a:rPr lang="en-US" sz="1600" dirty="0"/>
              <a:t>"</a:t>
            </a:r>
            <a:endParaRPr lang="en-US" sz="1600" dirty="0" smtClean="0"/>
          </a:p>
          <a:p>
            <a:pPr marL="0" indent="0">
              <a:buNone/>
            </a:pPr>
            <a:r>
              <a:rPr lang="en-US" sz="1600" dirty="0" smtClean="0"/>
              <a:t>        </a:t>
            </a:r>
            <a:r>
              <a:rPr lang="en-US" sz="1600" dirty="0"/>
              <a:t>},{</a:t>
            </a:r>
          </a:p>
          <a:p>
            <a:pPr marL="0" indent="0">
              <a:buNone/>
            </a:pPr>
            <a:r>
              <a:rPr lang="en-US" sz="1600" dirty="0"/>
              <a:t>     </a:t>
            </a:r>
            <a:r>
              <a:rPr lang="en-US" sz="1600" dirty="0" smtClean="0"/>
              <a:t>     </a:t>
            </a:r>
            <a:r>
              <a:rPr lang="en-US" sz="1600" dirty="0"/>
              <a:t>"@type": "</a:t>
            </a:r>
            <a:r>
              <a:rPr lang="en-US" sz="1600" dirty="0" err="1" smtClean="0"/>
              <a:t>WindowsPhoneActionHandler</a:t>
            </a:r>
            <a:r>
              <a:rPr lang="en-US" sz="1600" dirty="0"/>
              <a:t>",</a:t>
            </a:r>
          </a:p>
          <a:p>
            <a:pPr marL="0" indent="0">
              <a:buNone/>
            </a:pPr>
            <a:r>
              <a:rPr lang="en-US" sz="1600" dirty="0"/>
              <a:t>      </a:t>
            </a:r>
            <a:r>
              <a:rPr lang="en-US" sz="1600" dirty="0" smtClean="0"/>
              <a:t>    </a:t>
            </a:r>
            <a:r>
              <a:rPr lang="en-US" sz="1600" dirty="0"/>
              <a:t>"</a:t>
            </a:r>
            <a:r>
              <a:rPr lang="en-US" sz="1600" dirty="0" err="1" smtClean="0"/>
              <a:t>applicationId</a:t>
            </a:r>
            <a:r>
              <a:rPr lang="en-US" sz="1600" dirty="0"/>
              <a:t>": </a:t>
            </a:r>
            <a:r>
              <a:rPr lang="en-US" sz="1600" dirty="0" smtClean="0"/>
              <a:t>"</a:t>
            </a:r>
            <a:r>
              <a:rPr lang="en-US" sz="1600" b="1" dirty="0">
                <a:solidFill>
                  <a:schemeClr val="accent4"/>
                </a:solidFill>
              </a:rPr>
              <a:t>08f1f665-222d-422c-9f99-bc3e0dd34433</a:t>
            </a:r>
            <a:r>
              <a:rPr lang="en-US" sz="1600" dirty="0" smtClean="0"/>
              <a:t>",</a:t>
            </a:r>
            <a:endParaRPr lang="en-US" sz="1600" dirty="0"/>
          </a:p>
          <a:p>
            <a:pPr marL="0" indent="0">
              <a:buNone/>
            </a:pPr>
            <a:r>
              <a:rPr lang="en-US" sz="1600" dirty="0" smtClean="0"/>
              <a:t>          </a:t>
            </a:r>
            <a:r>
              <a:rPr lang="en-US" sz="1600" dirty="0"/>
              <a:t>"</a:t>
            </a:r>
            <a:r>
              <a:rPr lang="en-US" sz="1600" dirty="0" err="1" smtClean="0"/>
              <a:t>packageFamilyName</a:t>
            </a:r>
            <a:r>
              <a:rPr lang="en-US" sz="1600" dirty="0"/>
              <a:t>": "</a:t>
            </a:r>
            <a:r>
              <a:rPr lang="en-US" sz="1600" b="1" dirty="0" smtClean="0">
                <a:solidFill>
                  <a:schemeClr val="accent4"/>
                </a:solidFill>
              </a:rPr>
              <a:t>Contoso.Contoso_54ggd3ev8bvz6</a:t>
            </a:r>
            <a:r>
              <a:rPr lang="en-US" sz="1600" dirty="0"/>
              <a:t>",</a:t>
            </a:r>
            <a:endParaRPr lang="en-US" sz="1600" dirty="0" smtClean="0"/>
          </a:p>
          <a:p>
            <a:pPr marL="0" indent="0">
              <a:buNone/>
            </a:pPr>
            <a:r>
              <a:rPr lang="en-US" sz="1600" dirty="0" smtClean="0"/>
              <a:t>          </a:t>
            </a:r>
            <a:r>
              <a:rPr lang="en-US" sz="1600" dirty="0"/>
              <a:t>"</a:t>
            </a:r>
            <a:r>
              <a:rPr lang="en-US" sz="1600" dirty="0" smtClean="0"/>
              <a:t>arguments</a:t>
            </a:r>
            <a:r>
              <a:rPr lang="en-US" sz="1600" dirty="0"/>
              <a:t>": "</a:t>
            </a:r>
            <a:r>
              <a:rPr lang="en-US" sz="1600" b="1" dirty="0" err="1" smtClean="0">
                <a:solidFill>
                  <a:schemeClr val="accent4"/>
                </a:solidFill>
              </a:rPr>
              <a:t>cityId</a:t>
            </a:r>
            <a:r>
              <a:rPr lang="en-US" sz="1600" b="1" dirty="0" smtClean="0">
                <a:solidFill>
                  <a:schemeClr val="accent4"/>
                </a:solidFill>
              </a:rPr>
              <a:t>=1&amp;restaurantId=5609</a:t>
            </a:r>
            <a:r>
              <a:rPr lang="en-US" sz="1600" dirty="0"/>
              <a:t>",</a:t>
            </a:r>
          </a:p>
          <a:p>
            <a:pPr marL="0" indent="0">
              <a:buNone/>
            </a:pPr>
            <a:r>
              <a:rPr lang="en-US" sz="1600" dirty="0" smtClean="0"/>
              <a:t>          </a:t>
            </a:r>
            <a:r>
              <a:rPr lang="en-US" sz="1600" dirty="0"/>
              <a:t>"</a:t>
            </a:r>
            <a:r>
              <a:rPr lang="en-US" sz="1600" dirty="0" err="1" smtClean="0"/>
              <a:t>minVersion</a:t>
            </a:r>
            <a:r>
              <a:rPr lang="en-US" sz="1600" dirty="0"/>
              <a:t>": "</a:t>
            </a:r>
            <a:r>
              <a:rPr lang="en-US" sz="1600" b="1" dirty="0" smtClean="0">
                <a:solidFill>
                  <a:schemeClr val="accent4"/>
                </a:solidFill>
              </a:rPr>
              <a:t>3.0.1.00</a:t>
            </a:r>
            <a:r>
              <a:rPr lang="en-US" sz="1600" dirty="0"/>
              <a:t>"</a:t>
            </a:r>
            <a:endParaRPr lang="en-US" sz="1600" dirty="0" smtClean="0"/>
          </a:p>
          <a:p>
            <a:pPr marL="0" indent="0">
              <a:buNone/>
            </a:pPr>
            <a:r>
              <a:rPr lang="en-US" sz="1600" dirty="0" smtClean="0"/>
              <a:t>        </a:t>
            </a:r>
            <a:r>
              <a:rPr lang="en-US" sz="1600" dirty="0"/>
              <a:t>}</a:t>
            </a:r>
          </a:p>
          <a:p>
            <a:pPr marL="0" indent="0">
              <a:buNone/>
            </a:pPr>
            <a:r>
              <a:rPr lang="en-US" sz="1600" dirty="0"/>
              <a:t>   </a:t>
            </a:r>
            <a:r>
              <a:rPr lang="en-US" sz="1600" dirty="0" smtClean="0"/>
              <a:t>   </a:t>
            </a:r>
            <a:r>
              <a:rPr lang="en-US" sz="1600" dirty="0"/>
              <a:t>]</a:t>
            </a:r>
          </a:p>
          <a:p>
            <a:pPr marL="0" indent="0">
              <a:buNone/>
            </a:pPr>
            <a:r>
              <a:rPr lang="en-US" sz="1600" dirty="0"/>
              <a:t> </a:t>
            </a:r>
            <a:r>
              <a:rPr lang="en-US" sz="1600" dirty="0" smtClean="0"/>
              <a:t>   </a:t>
            </a:r>
            <a:r>
              <a:rPr lang="en-US" sz="1600" dirty="0"/>
              <a:t>}</a:t>
            </a:r>
          </a:p>
          <a:p>
            <a:pPr marL="0" indent="0">
              <a:buNone/>
            </a:pPr>
            <a:r>
              <a:rPr lang="en-US" sz="1600" dirty="0" smtClean="0"/>
              <a:t>  }</a:t>
            </a:r>
          </a:p>
          <a:p>
            <a:pPr marL="0" indent="0">
              <a:buNone/>
            </a:pPr>
            <a:r>
              <a:rPr lang="en-US" sz="1600" dirty="0" smtClean="0"/>
              <a:t>&lt;/script&gt;</a:t>
            </a:r>
            <a:endParaRPr lang="en-US" sz="1600" dirty="0"/>
          </a:p>
          <a:p>
            <a:pPr marL="0" indent="0">
              <a:buNone/>
            </a:pPr>
            <a:endParaRPr lang="en-US" sz="1600" dirty="0"/>
          </a:p>
        </p:txBody>
      </p:sp>
      <p:sp>
        <p:nvSpPr>
          <p:cNvPr id="2" name="Title 1"/>
          <p:cNvSpPr>
            <a:spLocks noGrp="1"/>
          </p:cNvSpPr>
          <p:nvPr>
            <p:ph type="title"/>
          </p:nvPr>
        </p:nvSpPr>
        <p:spPr/>
        <p:txBody>
          <a:bodyPr/>
          <a:lstStyle/>
          <a:p>
            <a:r>
              <a:rPr lang="en-US" dirty="0"/>
              <a:t>2. Markup webpages</a:t>
            </a:r>
          </a:p>
        </p:txBody>
      </p:sp>
      <p:sp>
        <p:nvSpPr>
          <p:cNvPr id="7" name="Rectangle 6"/>
          <p:cNvSpPr/>
          <p:nvPr/>
        </p:nvSpPr>
        <p:spPr bwMode="auto">
          <a:xfrm>
            <a:off x="8111473" y="174726"/>
            <a:ext cx="1828800" cy="609600"/>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err="1">
                <a:gradFill>
                  <a:gsLst>
                    <a:gs pos="0">
                      <a:srgbClr val="FFFFFF"/>
                    </a:gs>
                    <a:gs pos="100000">
                      <a:srgbClr val="FFFFFF"/>
                    </a:gs>
                  </a:gsLst>
                  <a:lin ang="5400000" scaled="0"/>
                </a:gradFill>
                <a:ea typeface="Segoe UI" pitchFamily="34" charset="0"/>
                <a:cs typeface="Segoe UI" pitchFamily="34" charset="0"/>
              </a:rPr>
              <a:t>Microdata</a:t>
            </a: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10485437" y="166715"/>
            <a:ext cx="1828800" cy="6096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JSON-LD</a:t>
            </a:r>
          </a:p>
        </p:txBody>
      </p:sp>
      <p:sp>
        <p:nvSpPr>
          <p:cNvPr id="9" name="TextBox 8"/>
          <p:cNvSpPr txBox="1"/>
          <p:nvPr/>
        </p:nvSpPr>
        <p:spPr>
          <a:xfrm>
            <a:off x="9923745" y="220993"/>
            <a:ext cx="561692"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rgbClr val="404040"/>
                    </a:gs>
                    <a:gs pos="30000">
                      <a:srgbClr val="404040"/>
                    </a:gs>
                  </a:gsLst>
                  <a:lin ang="5400000" scaled="0"/>
                </a:gradFill>
              </a:rPr>
              <a:t>or</a:t>
            </a:r>
          </a:p>
        </p:txBody>
      </p:sp>
    </p:spTree>
    <p:extLst>
      <p:ext uri="{BB962C8B-B14F-4D97-AF65-F5344CB8AC3E}">
        <p14:creationId xmlns:p14="http://schemas.microsoft.com/office/powerpoint/2010/main" val="110527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 Enable your app for deep linking</a:t>
            </a:r>
            <a:endParaRPr lang="en-US" dirty="0"/>
          </a:p>
        </p:txBody>
      </p:sp>
    </p:spTree>
    <p:extLst>
      <p:ext uri="{BB962C8B-B14F-4D97-AF65-F5344CB8AC3E}">
        <p14:creationId xmlns:p14="http://schemas.microsoft.com/office/powerpoint/2010/main" val="370425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09145" y="1799526"/>
            <a:ext cx="11019292" cy="34472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nSpc>
                <a:spcPct val="120000"/>
              </a:lnSpc>
            </a:pPr>
            <a:r>
              <a:rPr lang="en-US" sz="1400" dirty="0">
                <a:solidFill>
                  <a:srgbClr val="2F2BFF"/>
                </a:solidFill>
                <a:latin typeface="Consolas" panose="020B0609020204030204" pitchFamily="49" charset="0"/>
                <a:cs typeface="Consolas" panose="020B0609020204030204" pitchFamily="49" charset="0"/>
              </a:rPr>
              <a:t>protected override void </a:t>
            </a:r>
            <a:r>
              <a:rPr lang="en-US" sz="1400" dirty="0" err="1">
                <a:solidFill>
                  <a:srgbClr val="404040">
                    <a:lumMod val="50000"/>
                  </a:srgbClr>
                </a:solidFill>
                <a:latin typeface="Consolas" panose="020B0609020204030204" pitchFamily="49" charset="0"/>
                <a:cs typeface="Consolas" panose="020B0609020204030204" pitchFamily="49" charset="0"/>
              </a:rPr>
              <a:t>OnLaunched</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3BA5C8"/>
                </a:solidFill>
                <a:latin typeface="Consolas" panose="020B0609020204030204" pitchFamily="49" charset="0"/>
                <a:cs typeface="Consolas" panose="020B0609020204030204" pitchFamily="49" charset="0"/>
              </a:rPr>
              <a:t>LaunchActivatedEventArgs</a:t>
            </a:r>
            <a:r>
              <a:rPr lang="en-US" sz="1400" dirty="0">
                <a:solidFill>
                  <a:srgbClr val="404040">
                    <a:lumMod val="50000"/>
                  </a:srgbClr>
                </a:solidFill>
                <a:latin typeface="Consolas" panose="020B0609020204030204" pitchFamily="49" charset="0"/>
                <a:cs typeface="Consolas" panose="020B0609020204030204" pitchFamily="49" charset="0"/>
              </a:rPr>
              <a:t> e</a:t>
            </a:r>
            <a:r>
              <a:rPr lang="en-US" sz="1400" dirty="0" smtClean="0">
                <a:solidFill>
                  <a:srgbClr val="404040">
                    <a:lumMod val="50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404040">
                    <a:lumMod val="50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404040"/>
                </a:solidFill>
                <a:latin typeface="Consolas" panose="020B0609020204030204" pitchFamily="49" charset="0"/>
                <a:cs typeface="Consolas" panose="020B0609020204030204" pitchFamily="49" charset="0"/>
              </a:rPr>
              <a:t> </a:t>
            </a:r>
            <a:r>
              <a:rPr lang="en-US" sz="1400" dirty="0" smtClean="0">
                <a:solidFill>
                  <a:srgbClr val="404040"/>
                </a:solidFill>
                <a:latin typeface="Consolas" panose="020B0609020204030204" pitchFamily="49" charset="0"/>
                <a:cs typeface="Consolas" panose="020B0609020204030204" pitchFamily="49" charset="0"/>
              </a:rPr>
              <a:t> </a:t>
            </a:r>
            <a:r>
              <a:rPr lang="en-US" sz="1400" dirty="0" smtClean="0">
                <a:solidFill>
                  <a:srgbClr val="2F2BFF"/>
                </a:solidFill>
                <a:latin typeface="Consolas" panose="020B0609020204030204" pitchFamily="49" charset="0"/>
                <a:cs typeface="Consolas" panose="020B0609020204030204" pitchFamily="49" charset="0"/>
              </a:rPr>
              <a:t>if</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err="1" smtClean="0">
                <a:solidFill>
                  <a:srgbClr val="404040">
                    <a:lumMod val="50000"/>
                  </a:srgbClr>
                </a:solidFill>
                <a:latin typeface="Consolas" panose="020B0609020204030204" pitchFamily="49" charset="0"/>
                <a:cs typeface="Consolas" panose="020B0609020204030204" pitchFamily="49" charset="0"/>
              </a:rPr>
              <a:t>rootFrame.Content</a:t>
            </a:r>
            <a:r>
              <a:rPr lang="en-US" sz="1400" dirty="0" smtClean="0">
                <a:solidFill>
                  <a:srgbClr val="404040">
                    <a:lumMod val="50000"/>
                  </a:srgbClr>
                </a:solidFill>
                <a:latin typeface="Consolas" panose="020B0609020204030204" pitchFamily="49" charset="0"/>
                <a:cs typeface="Consolas" panose="020B0609020204030204" pitchFamily="49" charset="0"/>
              </a:rPr>
              <a:t>==null) {</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p>
          <a:p>
            <a:pPr>
              <a:lnSpc>
                <a:spcPct val="120000"/>
              </a:lnSpc>
            </a:pPr>
            <a:r>
              <a:rPr lang="en-US" sz="1400" dirty="0" smtClean="0">
                <a:solidFill>
                  <a:srgbClr val="404040"/>
                </a:solidFill>
                <a:latin typeface="Consolas" panose="020B0609020204030204" pitchFamily="49" charset="0"/>
                <a:cs typeface="Consolas" panose="020B0609020204030204" pitchFamily="49" charset="0"/>
              </a:rPr>
              <a:t>    </a:t>
            </a:r>
            <a:r>
              <a:rPr lang="en-US" sz="1400" dirty="0">
                <a:solidFill>
                  <a:srgbClr val="2F2BFF"/>
                </a:solidFill>
                <a:latin typeface="Consolas" panose="020B0609020204030204" pitchFamily="49" charset="0"/>
                <a:cs typeface="Consolas" panose="020B0609020204030204" pitchFamily="49" charset="0"/>
              </a:rPr>
              <a:t>if</a:t>
            </a:r>
            <a:r>
              <a:rPr lang="en-US" sz="1400" dirty="0" smtClean="0">
                <a:solidFill>
                  <a:srgbClr val="404040"/>
                </a:solidFill>
                <a:latin typeface="Consolas" panose="020B0609020204030204" pitchFamily="49" charset="0"/>
                <a:cs typeface="Consolas" panose="020B0609020204030204" pitchFamily="49" charset="0"/>
              </a:rPr>
              <a:t> </a:t>
            </a:r>
            <a:r>
              <a:rPr lang="en-US" sz="1400" dirty="0" smtClean="0">
                <a:solidFill>
                  <a:srgbClr val="404040">
                    <a:lumMod val="50000"/>
                  </a:srgbClr>
                </a:solidFill>
                <a:latin typeface="Consolas" panose="020B0609020204030204" pitchFamily="49" charset="0"/>
                <a:cs typeface="Consolas" panose="020B0609020204030204" pitchFamily="49" charset="0"/>
              </a:rPr>
              <a:t>(!</a:t>
            </a:r>
            <a:r>
              <a:rPr lang="en-US" sz="1400" dirty="0" err="1" smtClean="0">
                <a:solidFill>
                  <a:srgbClr val="404040">
                    <a:lumMod val="50000"/>
                  </a:srgbClr>
                </a:solidFill>
                <a:latin typeface="Consolas" panose="020B0609020204030204" pitchFamily="49" charset="0"/>
                <a:cs typeface="Consolas" panose="020B0609020204030204" pitchFamily="49" charset="0"/>
              </a:rPr>
              <a:t>rootFrame.Navigate</a:t>
            </a:r>
            <a:r>
              <a:rPr lang="en-US" sz="1400" dirty="0" smtClean="0">
                <a:solidFill>
                  <a:srgbClr val="404040">
                    <a:lumMod val="50000"/>
                  </a:srgbClr>
                </a:solidFill>
                <a:latin typeface="Consolas" panose="020B0609020204030204" pitchFamily="49" charset="0"/>
                <a:cs typeface="Consolas" panose="020B0609020204030204" pitchFamily="49" charset="0"/>
              </a:rPr>
              <a:t>(</a:t>
            </a:r>
            <a:r>
              <a:rPr lang="en-US" sz="1400" dirty="0" err="1" smtClean="0">
                <a:solidFill>
                  <a:srgbClr val="00188F"/>
                </a:solidFill>
                <a:latin typeface="Consolas" panose="020B0609020204030204" pitchFamily="49" charset="0"/>
                <a:cs typeface="Consolas" panose="020B0609020204030204" pitchFamily="49" charset="0"/>
              </a:rPr>
              <a:t>typeof</a:t>
            </a:r>
            <a:r>
              <a:rPr lang="en-US" sz="1400" dirty="0" smtClean="0">
                <a:solidFill>
                  <a:srgbClr val="404040">
                    <a:lumMod val="50000"/>
                  </a:srgbClr>
                </a:solidFill>
                <a:latin typeface="Consolas" panose="020B0609020204030204" pitchFamily="49" charset="0"/>
                <a:cs typeface="Consolas" panose="020B0609020204030204" pitchFamily="49" charset="0"/>
              </a:rPr>
              <a:t>(</a:t>
            </a:r>
            <a:r>
              <a:rPr lang="en-US" sz="1400" dirty="0" err="1" smtClean="0">
                <a:solidFill>
                  <a:srgbClr val="3BA5C8"/>
                </a:solidFill>
                <a:latin typeface="Consolas" panose="020B0609020204030204" pitchFamily="49" charset="0"/>
                <a:cs typeface="Consolas" panose="020B0609020204030204" pitchFamily="49" charset="0"/>
              </a:rPr>
              <a:t>MainPage</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err="1" smtClean="0">
                <a:solidFill>
                  <a:srgbClr val="404040">
                    <a:lumMod val="50000"/>
                  </a:srgbClr>
                </a:solidFill>
                <a:latin typeface="Consolas" panose="020B0609020204030204" pitchFamily="49" charset="0"/>
                <a:cs typeface="Consolas" panose="020B0609020204030204" pitchFamily="49" charset="0"/>
              </a:rPr>
              <a:t>e.Arguments</a:t>
            </a:r>
            <a:r>
              <a:rPr lang="en-US" sz="1400" dirty="0" smtClean="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{throw new </a:t>
            </a:r>
            <a:r>
              <a:rPr lang="en-US" sz="1400" dirty="0" smtClean="0">
                <a:solidFill>
                  <a:srgbClr val="3BA5C8"/>
                </a:solidFill>
                <a:latin typeface="Consolas" panose="020B0609020204030204" pitchFamily="49" charset="0"/>
                <a:cs typeface="Consolas" panose="020B0609020204030204" pitchFamily="49" charset="0"/>
              </a:rPr>
              <a:t>Exception</a:t>
            </a:r>
            <a:r>
              <a:rPr lang="en-US" sz="1400" dirty="0" smtClean="0">
                <a:solidFill>
                  <a:srgbClr val="404040">
                    <a:lumMod val="50000"/>
                  </a:srgbClr>
                </a:solidFill>
                <a:latin typeface="Consolas" panose="020B0609020204030204" pitchFamily="49" charset="0"/>
                <a:cs typeface="Consolas" panose="020B0609020204030204" pitchFamily="49" charset="0"/>
              </a:rPr>
              <a:t>(</a:t>
            </a:r>
            <a:r>
              <a:rPr lang="en-US" sz="1400" dirty="0" smtClean="0">
                <a:solidFill>
                  <a:srgbClr val="C00000"/>
                </a:solidFill>
                <a:latin typeface="Consolas" panose="020B0609020204030204" pitchFamily="49" charset="0"/>
                <a:cs typeface="Consolas" panose="020B0609020204030204" pitchFamily="49" charset="0"/>
              </a:rPr>
              <a:t>"Failed to create initial page"</a:t>
            </a:r>
            <a:r>
              <a:rPr lang="en-US" sz="1400" dirty="0" smtClean="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p>
          <a:p>
            <a:pPr>
              <a:lnSpc>
                <a:spcPct val="120000"/>
              </a:lnSpc>
            </a:pPr>
            <a:r>
              <a:rPr lang="en-US" sz="1400" dirty="0" smtClean="0">
                <a:solidFill>
                  <a:srgbClr val="404040"/>
                </a:solidFill>
                <a:latin typeface="Consolas" panose="020B0609020204030204" pitchFamily="49" charset="0"/>
                <a:cs typeface="Consolas" panose="020B0609020204030204" pitchFamily="49" charset="0"/>
              </a:rPr>
              <a:t>  </a:t>
            </a:r>
            <a:r>
              <a:rPr lang="en-US" sz="1400" dirty="0" err="1" smtClean="0">
                <a:solidFill>
                  <a:srgbClr val="3BA5C8"/>
                </a:solidFill>
                <a:latin typeface="Consolas" panose="020B0609020204030204" pitchFamily="49" charset="0"/>
                <a:cs typeface="Consolas" panose="020B0609020204030204" pitchFamily="49" charset="0"/>
              </a:rPr>
              <a:t>Window</a:t>
            </a:r>
            <a:r>
              <a:rPr lang="en-US" sz="1400" dirty="0" err="1" smtClean="0">
                <a:solidFill>
                  <a:srgbClr val="404040">
                    <a:lumMod val="50000"/>
                  </a:srgbClr>
                </a:solidFill>
                <a:latin typeface="Consolas" panose="020B0609020204030204" pitchFamily="49" charset="0"/>
                <a:cs typeface="Consolas" panose="020B0609020204030204" pitchFamily="49" charset="0"/>
              </a:rPr>
              <a:t>.Current.Activate</a:t>
            </a:r>
            <a:r>
              <a:rPr lang="en-US" sz="1400" dirty="0" smtClean="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a:t>
            </a:r>
          </a:p>
        </p:txBody>
      </p:sp>
      <p:sp>
        <p:nvSpPr>
          <p:cNvPr id="3" name="Title 2"/>
          <p:cNvSpPr>
            <a:spLocks noGrp="1"/>
          </p:cNvSpPr>
          <p:nvPr>
            <p:ph type="title"/>
          </p:nvPr>
        </p:nvSpPr>
        <p:spPr/>
        <p:txBody>
          <a:bodyPr/>
          <a:lstStyle/>
          <a:p>
            <a:r>
              <a:rPr lang="en-US" dirty="0" smtClean="0"/>
              <a:t>3. Enable your app for deep linking</a:t>
            </a:r>
            <a:endParaRPr lang="en-US" dirty="0"/>
          </a:p>
        </p:txBody>
      </p:sp>
      <p:sp>
        <p:nvSpPr>
          <p:cNvPr id="5" name="Rectangle 4"/>
          <p:cNvSpPr/>
          <p:nvPr/>
        </p:nvSpPr>
        <p:spPr bwMode="auto">
          <a:xfrm>
            <a:off x="9494837" y="-9526"/>
            <a:ext cx="2941638" cy="458788"/>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Windows Runtime apps</a:t>
            </a:r>
          </a:p>
        </p:txBody>
      </p:sp>
      <p:sp>
        <p:nvSpPr>
          <p:cNvPr id="7" name="Rectangle 6"/>
          <p:cNvSpPr/>
          <p:nvPr/>
        </p:nvSpPr>
        <p:spPr bwMode="auto">
          <a:xfrm>
            <a:off x="609145" y="1512502"/>
            <a:ext cx="11019292" cy="287024"/>
          </a:xfrm>
          <a:prstGeom prst="rect">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err="1"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rPr>
              <a:t>app.xaml</a:t>
            </a:r>
            <a:endParaRPr lang="en-US" dirty="0"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cxnSp>
        <p:nvCxnSpPr>
          <p:cNvPr id="8" name="Straight Arrow Connector 7"/>
          <p:cNvCxnSpPr/>
          <p:nvPr/>
        </p:nvCxnSpPr>
        <p:spPr>
          <a:xfrm>
            <a:off x="6118791" y="1207702"/>
            <a:ext cx="0" cy="304800"/>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14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09145" y="1799526"/>
            <a:ext cx="11019292" cy="34472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protected override void </a:t>
            </a:r>
            <a:r>
              <a:rPr lang="en-US" sz="1400" dirty="0" err="1">
                <a:solidFill>
                  <a:srgbClr val="FFFFFF">
                    <a:lumMod val="65000"/>
                  </a:srgbClr>
                </a:solidFill>
                <a:latin typeface="Consolas" panose="020B0609020204030204" pitchFamily="49" charset="0"/>
                <a:cs typeface="Consolas" panose="020B0609020204030204" pitchFamily="49" charset="0"/>
              </a:rPr>
              <a:t>OnLaunched</a:t>
            </a:r>
            <a:r>
              <a:rPr lang="en-US" sz="1400" dirty="0">
                <a:solidFill>
                  <a:srgbClr val="FFFFFF">
                    <a:lumMod val="65000"/>
                  </a:srgbClr>
                </a:solidFill>
                <a:latin typeface="Consolas" panose="020B0609020204030204" pitchFamily="49" charset="0"/>
                <a:cs typeface="Consolas" panose="020B0609020204030204" pitchFamily="49" charset="0"/>
              </a:rPr>
              <a:t>(</a:t>
            </a:r>
            <a:r>
              <a:rPr lang="en-US" sz="1400" dirty="0" err="1">
                <a:solidFill>
                  <a:srgbClr val="FFFFFF">
                    <a:lumMod val="65000"/>
                  </a:srgbClr>
                </a:solidFill>
                <a:latin typeface="Consolas" panose="020B0609020204030204" pitchFamily="49" charset="0"/>
                <a:cs typeface="Consolas" panose="020B0609020204030204" pitchFamily="49" charset="0"/>
              </a:rPr>
              <a:t>LaunchActivatedEventArgs</a:t>
            </a:r>
            <a:r>
              <a:rPr lang="en-US" sz="1400" dirty="0">
                <a:solidFill>
                  <a:srgbClr val="FFFFFF">
                    <a:lumMod val="65000"/>
                  </a:srgbClr>
                </a:solidFill>
                <a:latin typeface="Consolas" panose="020B0609020204030204" pitchFamily="49" charset="0"/>
                <a:cs typeface="Consolas" panose="020B0609020204030204" pitchFamily="49" charset="0"/>
              </a:rPr>
              <a:t> e</a:t>
            </a: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 </a:t>
            </a: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  if (</a:t>
            </a:r>
            <a:r>
              <a:rPr lang="en-US" sz="1400" dirty="0" err="1" smtClean="0">
                <a:solidFill>
                  <a:srgbClr val="FFFFFF">
                    <a:lumMod val="65000"/>
                  </a:srgbClr>
                </a:solidFill>
                <a:latin typeface="Consolas" panose="020B0609020204030204" pitchFamily="49" charset="0"/>
                <a:cs typeface="Consolas" panose="020B0609020204030204" pitchFamily="49" charset="0"/>
              </a:rPr>
              <a:t>rootFrame.Content</a:t>
            </a:r>
            <a:r>
              <a:rPr lang="en-US" sz="1400" dirty="0" smtClean="0">
                <a:solidFill>
                  <a:srgbClr val="FFFFFF">
                    <a:lumMod val="65000"/>
                  </a:srgbClr>
                </a:solidFill>
                <a:latin typeface="Consolas" panose="020B0609020204030204" pitchFamily="49" charset="0"/>
                <a:cs typeface="Consolas" panose="020B0609020204030204" pitchFamily="49" charset="0"/>
              </a:rPr>
              <a:t>==null) {</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if (!</a:t>
            </a:r>
            <a:r>
              <a:rPr lang="en-US" sz="1400" dirty="0" err="1" smtClean="0">
                <a:solidFill>
                  <a:srgbClr val="FFFFFF">
                    <a:lumMod val="65000"/>
                  </a:srgbClr>
                </a:solidFill>
                <a:latin typeface="Consolas" panose="020B0609020204030204" pitchFamily="49" charset="0"/>
                <a:cs typeface="Consolas" panose="020B0609020204030204" pitchFamily="49" charset="0"/>
              </a:rPr>
              <a:t>rootFrame.Navigate</a:t>
            </a:r>
            <a:r>
              <a:rPr lang="en-US" sz="1400" dirty="0" smtClean="0">
                <a:solidFill>
                  <a:srgbClr val="FFFFFF">
                    <a:lumMod val="65000"/>
                  </a:srgbClr>
                </a:solidFill>
                <a:latin typeface="Consolas" panose="020B0609020204030204" pitchFamily="49" charset="0"/>
                <a:cs typeface="Consolas" panose="020B0609020204030204" pitchFamily="49" charset="0"/>
              </a:rPr>
              <a:t>(</a:t>
            </a:r>
            <a:r>
              <a:rPr lang="en-US" sz="1400" dirty="0" err="1" smtClean="0">
                <a:solidFill>
                  <a:srgbClr val="FFFFFF">
                    <a:lumMod val="65000"/>
                  </a:srgbClr>
                </a:solidFill>
                <a:latin typeface="Consolas" panose="020B0609020204030204" pitchFamily="49" charset="0"/>
                <a:cs typeface="Consolas" panose="020B0609020204030204" pitchFamily="49" charset="0"/>
              </a:rPr>
              <a:t>typeof</a:t>
            </a:r>
            <a:r>
              <a:rPr lang="en-US" sz="1400" dirty="0" smtClean="0">
                <a:solidFill>
                  <a:srgbClr val="FFFFFF">
                    <a:lumMod val="65000"/>
                  </a:srgbClr>
                </a:solidFill>
                <a:latin typeface="Consolas" panose="020B0609020204030204" pitchFamily="49" charset="0"/>
                <a:cs typeface="Consolas" panose="020B0609020204030204" pitchFamily="49" charset="0"/>
              </a:rPr>
              <a:t>(</a:t>
            </a:r>
            <a:r>
              <a:rPr lang="en-US" sz="1400" dirty="0" err="1" smtClean="0">
                <a:solidFill>
                  <a:srgbClr val="FFFFFF">
                    <a:lumMod val="65000"/>
                  </a:srgbClr>
                </a:solidFill>
                <a:latin typeface="Consolas" panose="020B0609020204030204" pitchFamily="49" charset="0"/>
                <a:cs typeface="Consolas" panose="020B0609020204030204" pitchFamily="49" charset="0"/>
              </a:rPr>
              <a:t>MainPage</a:t>
            </a:r>
            <a:r>
              <a:rPr lang="en-US" sz="1400" dirty="0" smtClean="0">
                <a:solidFill>
                  <a:srgbClr val="FFFFFF">
                    <a:lumMod val="65000"/>
                  </a:srgbClr>
                </a:solidFill>
                <a:latin typeface="Consolas" panose="020B0609020204030204" pitchFamily="49" charset="0"/>
                <a:cs typeface="Consolas" panose="020B0609020204030204" pitchFamily="49" charset="0"/>
              </a:rPr>
              <a:t>), </a:t>
            </a:r>
            <a:r>
              <a:rPr lang="en-US" sz="1400" dirty="0" err="1" smtClean="0">
                <a:solidFill>
                  <a:srgbClr val="FFFFFF">
                    <a:lumMod val="65000"/>
                  </a:srgbClr>
                </a:solidFill>
                <a:latin typeface="Consolas" panose="020B0609020204030204" pitchFamily="49" charset="0"/>
                <a:cs typeface="Consolas" panose="020B0609020204030204" pitchFamily="49" charset="0"/>
              </a:rPr>
              <a:t>e.Arguments</a:t>
            </a:r>
            <a:r>
              <a:rPr lang="en-US" sz="1400" dirty="0" smtClean="0">
                <a:solidFill>
                  <a:srgbClr val="FFFFFF">
                    <a:lumMod val="65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{throw new Exception("Failed to create initial page");}</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a:t>
            </a:r>
            <a:r>
              <a:rPr lang="en-US" sz="1400" dirty="0" err="1" smtClean="0">
                <a:solidFill>
                  <a:srgbClr val="FFFFFF">
                    <a:lumMod val="65000"/>
                  </a:srgbClr>
                </a:solidFill>
                <a:latin typeface="Consolas" panose="020B0609020204030204" pitchFamily="49" charset="0"/>
                <a:cs typeface="Consolas" panose="020B0609020204030204" pitchFamily="49" charset="0"/>
              </a:rPr>
              <a:t>Window.Current.Activate</a:t>
            </a:r>
            <a:r>
              <a:rPr lang="en-US" sz="1400" dirty="0" smtClean="0">
                <a:solidFill>
                  <a:srgbClr val="FFFFFF">
                    <a:lumMod val="65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a:t>
            </a:r>
          </a:p>
        </p:txBody>
      </p:sp>
      <p:sp>
        <p:nvSpPr>
          <p:cNvPr id="3" name="Title 2"/>
          <p:cNvSpPr>
            <a:spLocks noGrp="1"/>
          </p:cNvSpPr>
          <p:nvPr>
            <p:ph type="title"/>
          </p:nvPr>
        </p:nvSpPr>
        <p:spPr/>
        <p:txBody>
          <a:bodyPr/>
          <a:lstStyle/>
          <a:p>
            <a:r>
              <a:rPr lang="en-US" dirty="0" smtClean="0"/>
              <a:t>3. Enable your app for deep linking</a:t>
            </a:r>
            <a:endParaRPr lang="en-US" dirty="0"/>
          </a:p>
        </p:txBody>
      </p:sp>
      <p:sp>
        <p:nvSpPr>
          <p:cNvPr id="5" name="Rectangle 4"/>
          <p:cNvSpPr/>
          <p:nvPr/>
        </p:nvSpPr>
        <p:spPr bwMode="auto">
          <a:xfrm>
            <a:off x="9494837" y="-9526"/>
            <a:ext cx="2941638" cy="458788"/>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Windows Runtime apps</a:t>
            </a:r>
          </a:p>
        </p:txBody>
      </p:sp>
      <p:sp>
        <p:nvSpPr>
          <p:cNvPr id="7" name="Rectangle 6"/>
          <p:cNvSpPr/>
          <p:nvPr/>
        </p:nvSpPr>
        <p:spPr bwMode="auto">
          <a:xfrm>
            <a:off x="609145" y="1512502"/>
            <a:ext cx="11019292" cy="287024"/>
          </a:xfrm>
          <a:prstGeom prst="rect">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err="1"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rPr>
              <a:t>app.xaml</a:t>
            </a:r>
            <a:endParaRPr lang="en-US" dirty="0"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cxnSp>
        <p:nvCxnSpPr>
          <p:cNvPr id="8" name="Straight Arrow Connector 7"/>
          <p:cNvCxnSpPr/>
          <p:nvPr/>
        </p:nvCxnSpPr>
        <p:spPr>
          <a:xfrm>
            <a:off x="6118791" y="1207702"/>
            <a:ext cx="0" cy="304800"/>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28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09145" y="1799526"/>
            <a:ext cx="11019292" cy="34472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protected override void </a:t>
            </a:r>
            <a:r>
              <a:rPr lang="en-US" sz="1400" dirty="0" err="1">
                <a:solidFill>
                  <a:srgbClr val="FFFFFF">
                    <a:lumMod val="65000"/>
                  </a:srgbClr>
                </a:solidFill>
                <a:latin typeface="Consolas" panose="020B0609020204030204" pitchFamily="49" charset="0"/>
                <a:cs typeface="Consolas" panose="020B0609020204030204" pitchFamily="49" charset="0"/>
              </a:rPr>
              <a:t>OnLaunched</a:t>
            </a:r>
            <a:r>
              <a:rPr lang="en-US" sz="1400" dirty="0">
                <a:solidFill>
                  <a:srgbClr val="FFFFFF">
                    <a:lumMod val="65000"/>
                  </a:srgbClr>
                </a:solidFill>
                <a:latin typeface="Consolas" panose="020B0609020204030204" pitchFamily="49" charset="0"/>
                <a:cs typeface="Consolas" panose="020B0609020204030204" pitchFamily="49" charset="0"/>
              </a:rPr>
              <a:t>(</a:t>
            </a:r>
            <a:r>
              <a:rPr lang="en-US" sz="1400" dirty="0" err="1">
                <a:solidFill>
                  <a:srgbClr val="FFFFFF">
                    <a:lumMod val="65000"/>
                  </a:srgbClr>
                </a:solidFill>
                <a:latin typeface="Consolas" panose="020B0609020204030204" pitchFamily="49" charset="0"/>
                <a:cs typeface="Consolas" panose="020B0609020204030204" pitchFamily="49" charset="0"/>
              </a:rPr>
              <a:t>LaunchActivatedEventArgs</a:t>
            </a:r>
            <a:r>
              <a:rPr lang="en-US" sz="1400" dirty="0">
                <a:solidFill>
                  <a:srgbClr val="FFFFFF">
                    <a:lumMod val="65000"/>
                  </a:srgbClr>
                </a:solidFill>
                <a:latin typeface="Consolas" panose="020B0609020204030204" pitchFamily="49" charset="0"/>
                <a:cs typeface="Consolas" panose="020B0609020204030204" pitchFamily="49" charset="0"/>
              </a:rPr>
              <a:t> e</a:t>
            </a: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 </a:t>
            </a: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 </a:t>
            </a:r>
            <a:r>
              <a:rPr lang="en-US" sz="1400" dirty="0" smtClean="0">
                <a:solidFill>
                  <a:srgbClr val="FFFFFF">
                    <a:lumMod val="65000"/>
                  </a:srgbClr>
                </a:solidFill>
                <a:latin typeface="Consolas" panose="020B0609020204030204" pitchFamily="49" charset="0"/>
                <a:cs typeface="Consolas" panose="020B0609020204030204" pitchFamily="49" charset="0"/>
              </a:rPr>
              <a:t> if (</a:t>
            </a:r>
            <a:r>
              <a:rPr lang="en-US" sz="1400" dirty="0" err="1" smtClean="0">
                <a:solidFill>
                  <a:srgbClr val="FFFFFF">
                    <a:lumMod val="65000"/>
                  </a:srgbClr>
                </a:solidFill>
                <a:latin typeface="Consolas" panose="020B0609020204030204" pitchFamily="49" charset="0"/>
                <a:cs typeface="Consolas" panose="020B0609020204030204" pitchFamily="49" charset="0"/>
              </a:rPr>
              <a:t>rootFrame.Content</a:t>
            </a:r>
            <a:r>
              <a:rPr lang="en-US" sz="1400" dirty="0" smtClean="0">
                <a:solidFill>
                  <a:srgbClr val="FFFFFF">
                    <a:lumMod val="65000"/>
                  </a:srgbClr>
                </a:solidFill>
                <a:latin typeface="Consolas" panose="020B0609020204030204" pitchFamily="49" charset="0"/>
                <a:cs typeface="Consolas" panose="020B0609020204030204" pitchFamily="49" charset="0"/>
              </a:rPr>
              <a:t>==null) {</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if (!</a:t>
            </a:r>
            <a:r>
              <a:rPr lang="en-US" sz="1400" dirty="0" err="1" smtClean="0">
                <a:solidFill>
                  <a:srgbClr val="FFFFFF">
                    <a:lumMod val="65000"/>
                  </a:srgbClr>
                </a:solidFill>
                <a:latin typeface="Consolas" panose="020B0609020204030204" pitchFamily="49" charset="0"/>
                <a:cs typeface="Consolas" panose="020B0609020204030204" pitchFamily="49" charset="0"/>
              </a:rPr>
              <a:t>rootFrame.Navigate</a:t>
            </a:r>
            <a:r>
              <a:rPr lang="en-US" sz="1400" dirty="0" smtClean="0">
                <a:solidFill>
                  <a:srgbClr val="FFFFFF">
                    <a:lumMod val="65000"/>
                  </a:srgbClr>
                </a:solidFill>
                <a:latin typeface="Consolas" panose="020B0609020204030204" pitchFamily="49" charset="0"/>
                <a:cs typeface="Consolas" panose="020B0609020204030204" pitchFamily="49" charset="0"/>
              </a:rPr>
              <a:t>(</a:t>
            </a:r>
            <a:r>
              <a:rPr lang="en-US" sz="1400" dirty="0" err="1" smtClean="0">
                <a:solidFill>
                  <a:srgbClr val="FFFFFF">
                    <a:lumMod val="65000"/>
                  </a:srgbClr>
                </a:solidFill>
                <a:latin typeface="Consolas" panose="020B0609020204030204" pitchFamily="49" charset="0"/>
                <a:cs typeface="Consolas" panose="020B0609020204030204" pitchFamily="49" charset="0"/>
              </a:rPr>
              <a:t>typeof</a:t>
            </a:r>
            <a:r>
              <a:rPr lang="en-US" sz="1400" dirty="0" smtClean="0">
                <a:solidFill>
                  <a:srgbClr val="FFFFFF">
                    <a:lumMod val="65000"/>
                  </a:srgbClr>
                </a:solidFill>
                <a:latin typeface="Consolas" panose="020B0609020204030204" pitchFamily="49" charset="0"/>
                <a:cs typeface="Consolas" panose="020B0609020204030204" pitchFamily="49" charset="0"/>
              </a:rPr>
              <a:t>(</a:t>
            </a:r>
            <a:r>
              <a:rPr lang="en-US" sz="1400" dirty="0" err="1" smtClean="0">
                <a:solidFill>
                  <a:srgbClr val="FFFFFF">
                    <a:lumMod val="65000"/>
                  </a:srgbClr>
                </a:solidFill>
                <a:latin typeface="Consolas" panose="020B0609020204030204" pitchFamily="49" charset="0"/>
                <a:cs typeface="Consolas" panose="020B0609020204030204" pitchFamily="49" charset="0"/>
              </a:rPr>
              <a:t>MainPage</a:t>
            </a:r>
            <a:r>
              <a:rPr lang="en-US" sz="1400" dirty="0" smtClean="0">
                <a:solidFill>
                  <a:srgbClr val="FFFFFF">
                    <a:lumMod val="65000"/>
                  </a:srgbClr>
                </a:solidFill>
                <a:latin typeface="Consolas" panose="020B0609020204030204" pitchFamily="49" charset="0"/>
                <a:cs typeface="Consolas" panose="020B0609020204030204" pitchFamily="49" charset="0"/>
              </a:rPr>
              <a:t>), </a:t>
            </a:r>
            <a:r>
              <a:rPr lang="en-US" sz="1400" dirty="0" err="1" smtClean="0">
                <a:solidFill>
                  <a:srgbClr val="FFFFFF">
                    <a:lumMod val="65000"/>
                  </a:srgbClr>
                </a:solidFill>
                <a:latin typeface="Consolas" panose="020B0609020204030204" pitchFamily="49" charset="0"/>
                <a:cs typeface="Consolas" panose="020B0609020204030204" pitchFamily="49" charset="0"/>
              </a:rPr>
              <a:t>e.Arguments</a:t>
            </a:r>
            <a:r>
              <a:rPr lang="en-US" sz="1400" dirty="0" smtClean="0">
                <a:solidFill>
                  <a:srgbClr val="FFFFFF">
                    <a:lumMod val="65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{throw new Exception("Failed to create initial page");}</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a:t>
            </a:r>
            <a:endParaRPr lang="en-US" sz="1400" dirty="0" smtClean="0">
              <a:solidFill>
                <a:srgbClr val="404040">
                  <a:lumMod val="50000"/>
                </a:srgbClr>
              </a:solidFill>
              <a:latin typeface="Consolas" panose="020B0609020204030204" pitchFamily="49" charset="0"/>
              <a:cs typeface="Consolas" panose="020B0609020204030204" pitchFamily="49" charset="0"/>
            </a:endParaRPr>
          </a:p>
          <a:p>
            <a:pPr>
              <a:lnSpc>
                <a:spcPct val="120000"/>
              </a:lnSpc>
            </a:pPr>
            <a:r>
              <a:rPr lang="en-US" sz="1400" dirty="0">
                <a:solidFill>
                  <a:srgbClr val="2F2BFF"/>
                </a:solidFill>
                <a:latin typeface="Consolas" panose="020B0609020204030204" pitchFamily="49" charset="0"/>
                <a:cs typeface="Consolas" panose="020B0609020204030204" pitchFamily="49" charset="0"/>
              </a:rPr>
              <a:t> </a:t>
            </a:r>
            <a:r>
              <a:rPr lang="en-US" sz="1400" dirty="0" smtClean="0">
                <a:solidFill>
                  <a:srgbClr val="2F2BFF"/>
                </a:solidFill>
                <a:latin typeface="Consolas" panose="020B0609020204030204" pitchFamily="49" charset="0"/>
                <a:cs typeface="Consolas" panose="020B0609020204030204" pitchFamily="49" charset="0"/>
              </a:rPr>
              <a:t> if</a:t>
            </a:r>
            <a:r>
              <a:rPr lang="en-US" sz="1400" dirty="0" smtClean="0">
                <a:solidFill>
                  <a:srgbClr val="9B4F96"/>
                </a:solidFill>
                <a:latin typeface="Consolas" panose="020B0609020204030204" pitchFamily="49" charset="0"/>
                <a:cs typeface="Consolas" panose="020B0609020204030204" pitchFamily="49" charset="0"/>
              </a:rPr>
              <a:t> </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3BA5C8"/>
                </a:solidFill>
                <a:latin typeface="Consolas" panose="020B0609020204030204" pitchFamily="49" charset="0"/>
                <a:cs typeface="Consolas" panose="020B0609020204030204" pitchFamily="49" charset="0"/>
              </a:rPr>
              <a:t>String</a:t>
            </a:r>
            <a:r>
              <a:rPr lang="en-US" sz="1400" dirty="0" err="1">
                <a:solidFill>
                  <a:srgbClr val="404040">
                    <a:lumMod val="50000"/>
                  </a:srgbClr>
                </a:solidFill>
                <a:latin typeface="Consolas" panose="020B0609020204030204" pitchFamily="49" charset="0"/>
                <a:cs typeface="Consolas" panose="020B0609020204030204" pitchFamily="49" charset="0"/>
              </a:rPr>
              <a:t>.IsNullOrEmpty</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404040">
                    <a:lumMod val="50000"/>
                  </a:srgbClr>
                </a:solidFill>
                <a:latin typeface="Consolas" panose="020B0609020204030204" pitchFamily="49" charset="0"/>
                <a:cs typeface="Consolas" panose="020B0609020204030204" pitchFamily="49" charset="0"/>
              </a:rPr>
              <a:t>e.Arguments</a:t>
            </a:r>
            <a:r>
              <a:rPr lang="en-US" sz="1400" dirty="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a:solidFill>
                  <a:srgbClr val="404040">
                    <a:lumMod val="50000"/>
                  </a:srgbClr>
                </a:solidFill>
                <a:latin typeface="Consolas" panose="020B0609020204030204" pitchFamily="49" charset="0"/>
                <a:cs typeface="Consolas" panose="020B0609020204030204" pitchFamily="49" charset="0"/>
              </a:rPr>
              <a:t>    {</a:t>
            </a:r>
          </a:p>
          <a:p>
            <a:pPr>
              <a:lnSpc>
                <a:spcPct val="120000"/>
              </a:lnSpc>
            </a:pPr>
            <a:endParaRPr lang="en-US" sz="1400" dirty="0">
              <a:solidFill>
                <a:srgbClr val="404040">
                  <a:lumMod val="50000"/>
                </a:srgbClr>
              </a:solidFill>
              <a:latin typeface="Consolas" panose="020B0609020204030204" pitchFamily="49" charset="0"/>
              <a:cs typeface="Consolas" panose="020B0609020204030204" pitchFamily="49" charset="0"/>
            </a:endParaRPr>
          </a:p>
          <a:p>
            <a:pPr>
              <a:lnSpc>
                <a:spcPct val="120000"/>
              </a:lnSpc>
            </a:pP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404040">
                    <a:lumMod val="50000"/>
                  </a:srgbClr>
                </a:solidFill>
                <a:latin typeface="Consolas" panose="020B0609020204030204" pitchFamily="49" charset="0"/>
                <a:cs typeface="Consolas" panose="020B0609020204030204" pitchFamily="49" charset="0"/>
              </a:rPr>
              <a:t>}</a:t>
            </a:r>
            <a:endParaRPr lang="en-US" sz="1400" dirty="0">
              <a:solidFill>
                <a:prstClr val="black">
                  <a:lumMod val="75000"/>
                  <a:lumOff val="25000"/>
                </a:prstClr>
              </a:solidFill>
              <a:latin typeface="Consolas" panose="020B0609020204030204" pitchFamily="49" charset="0"/>
              <a:cs typeface="Consolas" panose="020B0609020204030204" pitchFamily="49" charset="0"/>
            </a:endParaRPr>
          </a:p>
          <a:p>
            <a:pPr>
              <a:lnSpc>
                <a:spcPct val="120000"/>
              </a:lnSpc>
            </a:pPr>
            <a:r>
              <a:rPr lang="en-US" sz="1400" dirty="0" smtClean="0">
                <a:solidFill>
                  <a:prstClr val="black">
                    <a:lumMod val="75000"/>
                    <a:lumOff val="25000"/>
                  </a:prstClr>
                </a:solidFill>
                <a:latin typeface="Consolas" panose="020B0609020204030204" pitchFamily="49" charset="0"/>
                <a:cs typeface="Consolas" panose="020B0609020204030204" pitchFamily="49" charset="0"/>
              </a:rPr>
              <a:t>  </a:t>
            </a:r>
            <a:r>
              <a:rPr lang="en-US" sz="1400" dirty="0" err="1" smtClean="0">
                <a:solidFill>
                  <a:srgbClr val="FFFFFF">
                    <a:lumMod val="65000"/>
                  </a:srgbClr>
                </a:solidFill>
                <a:latin typeface="Consolas" panose="020B0609020204030204" pitchFamily="49" charset="0"/>
                <a:cs typeface="Consolas" panose="020B0609020204030204" pitchFamily="49" charset="0"/>
              </a:rPr>
              <a:t>Window.Current.Activate</a:t>
            </a:r>
            <a:r>
              <a:rPr lang="en-US" sz="1400" dirty="0" smtClean="0">
                <a:solidFill>
                  <a:srgbClr val="FFFFFF">
                    <a:lumMod val="65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a:t>
            </a:r>
          </a:p>
        </p:txBody>
      </p:sp>
      <p:sp>
        <p:nvSpPr>
          <p:cNvPr id="3" name="Title 2"/>
          <p:cNvSpPr>
            <a:spLocks noGrp="1"/>
          </p:cNvSpPr>
          <p:nvPr>
            <p:ph type="title"/>
          </p:nvPr>
        </p:nvSpPr>
        <p:spPr/>
        <p:txBody>
          <a:bodyPr/>
          <a:lstStyle/>
          <a:p>
            <a:r>
              <a:rPr lang="en-US" dirty="0" smtClean="0"/>
              <a:t>3. Enable your app for deep linking</a:t>
            </a:r>
            <a:endParaRPr lang="en-US" dirty="0"/>
          </a:p>
        </p:txBody>
      </p:sp>
      <p:sp>
        <p:nvSpPr>
          <p:cNvPr id="5" name="Rectangle 4"/>
          <p:cNvSpPr/>
          <p:nvPr/>
        </p:nvSpPr>
        <p:spPr bwMode="auto">
          <a:xfrm>
            <a:off x="9494837" y="-9526"/>
            <a:ext cx="2941638" cy="458788"/>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Windows Runtime apps</a:t>
            </a:r>
          </a:p>
        </p:txBody>
      </p:sp>
      <p:sp>
        <p:nvSpPr>
          <p:cNvPr id="7" name="Rectangle 6"/>
          <p:cNvSpPr/>
          <p:nvPr/>
        </p:nvSpPr>
        <p:spPr bwMode="auto">
          <a:xfrm>
            <a:off x="609145" y="1512502"/>
            <a:ext cx="11019292" cy="287024"/>
          </a:xfrm>
          <a:prstGeom prst="rect">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err="1"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rPr>
              <a:t>app.xaml</a:t>
            </a:r>
            <a:endParaRPr lang="en-US" dirty="0"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cxnSp>
        <p:nvCxnSpPr>
          <p:cNvPr id="8" name="Straight Arrow Connector 7"/>
          <p:cNvCxnSpPr/>
          <p:nvPr/>
        </p:nvCxnSpPr>
        <p:spPr>
          <a:xfrm>
            <a:off x="6118791" y="1207702"/>
            <a:ext cx="0" cy="304800"/>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739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09145" y="1799526"/>
            <a:ext cx="11019292" cy="34472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protected override void </a:t>
            </a:r>
            <a:r>
              <a:rPr lang="en-US" sz="1400" dirty="0" err="1">
                <a:solidFill>
                  <a:srgbClr val="FFFFFF">
                    <a:lumMod val="65000"/>
                  </a:srgbClr>
                </a:solidFill>
                <a:latin typeface="Consolas" panose="020B0609020204030204" pitchFamily="49" charset="0"/>
                <a:cs typeface="Consolas" panose="020B0609020204030204" pitchFamily="49" charset="0"/>
              </a:rPr>
              <a:t>OnLaunched</a:t>
            </a:r>
            <a:r>
              <a:rPr lang="en-US" sz="1400" dirty="0">
                <a:solidFill>
                  <a:srgbClr val="FFFFFF">
                    <a:lumMod val="65000"/>
                  </a:srgbClr>
                </a:solidFill>
                <a:latin typeface="Consolas" panose="020B0609020204030204" pitchFamily="49" charset="0"/>
                <a:cs typeface="Consolas" panose="020B0609020204030204" pitchFamily="49" charset="0"/>
              </a:rPr>
              <a:t>(</a:t>
            </a:r>
            <a:r>
              <a:rPr lang="en-US" sz="1400" dirty="0" err="1">
                <a:solidFill>
                  <a:srgbClr val="FFFFFF">
                    <a:lumMod val="65000"/>
                  </a:srgbClr>
                </a:solidFill>
                <a:latin typeface="Consolas" panose="020B0609020204030204" pitchFamily="49" charset="0"/>
                <a:cs typeface="Consolas" panose="020B0609020204030204" pitchFamily="49" charset="0"/>
              </a:rPr>
              <a:t>LaunchActivatedEventArgs</a:t>
            </a:r>
            <a:r>
              <a:rPr lang="en-US" sz="1400" dirty="0">
                <a:solidFill>
                  <a:srgbClr val="FFFFFF">
                    <a:lumMod val="65000"/>
                  </a:srgbClr>
                </a:solidFill>
                <a:latin typeface="Consolas" panose="020B0609020204030204" pitchFamily="49" charset="0"/>
                <a:cs typeface="Consolas" panose="020B0609020204030204" pitchFamily="49" charset="0"/>
              </a:rPr>
              <a:t> e</a:t>
            </a: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 </a:t>
            </a: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 </a:t>
            </a:r>
            <a:r>
              <a:rPr lang="en-US" sz="1400" dirty="0" smtClean="0">
                <a:solidFill>
                  <a:srgbClr val="FFFFFF">
                    <a:lumMod val="65000"/>
                  </a:srgbClr>
                </a:solidFill>
                <a:latin typeface="Consolas" panose="020B0609020204030204" pitchFamily="49" charset="0"/>
                <a:cs typeface="Consolas" panose="020B0609020204030204" pitchFamily="49" charset="0"/>
              </a:rPr>
              <a:t> if (</a:t>
            </a:r>
            <a:r>
              <a:rPr lang="en-US" sz="1400" dirty="0" err="1" smtClean="0">
                <a:solidFill>
                  <a:srgbClr val="FFFFFF">
                    <a:lumMod val="65000"/>
                  </a:srgbClr>
                </a:solidFill>
                <a:latin typeface="Consolas" panose="020B0609020204030204" pitchFamily="49" charset="0"/>
                <a:cs typeface="Consolas" panose="020B0609020204030204" pitchFamily="49" charset="0"/>
              </a:rPr>
              <a:t>rootFrame.Content</a:t>
            </a:r>
            <a:r>
              <a:rPr lang="en-US" sz="1400" dirty="0" smtClean="0">
                <a:solidFill>
                  <a:srgbClr val="FFFFFF">
                    <a:lumMod val="65000"/>
                  </a:srgbClr>
                </a:solidFill>
                <a:latin typeface="Consolas" panose="020B0609020204030204" pitchFamily="49" charset="0"/>
                <a:cs typeface="Consolas" panose="020B0609020204030204" pitchFamily="49" charset="0"/>
              </a:rPr>
              <a:t>==null) {</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if (!</a:t>
            </a:r>
            <a:r>
              <a:rPr lang="en-US" sz="1400" dirty="0" err="1" smtClean="0">
                <a:solidFill>
                  <a:srgbClr val="FFFFFF">
                    <a:lumMod val="65000"/>
                  </a:srgbClr>
                </a:solidFill>
                <a:latin typeface="Consolas" panose="020B0609020204030204" pitchFamily="49" charset="0"/>
                <a:cs typeface="Consolas" panose="020B0609020204030204" pitchFamily="49" charset="0"/>
              </a:rPr>
              <a:t>rootFrame.Navigate</a:t>
            </a:r>
            <a:r>
              <a:rPr lang="en-US" sz="1400" dirty="0" smtClean="0">
                <a:solidFill>
                  <a:srgbClr val="FFFFFF">
                    <a:lumMod val="65000"/>
                  </a:srgbClr>
                </a:solidFill>
                <a:latin typeface="Consolas" panose="020B0609020204030204" pitchFamily="49" charset="0"/>
                <a:cs typeface="Consolas" panose="020B0609020204030204" pitchFamily="49" charset="0"/>
              </a:rPr>
              <a:t>(</a:t>
            </a:r>
            <a:r>
              <a:rPr lang="en-US" sz="1400" dirty="0" err="1" smtClean="0">
                <a:solidFill>
                  <a:srgbClr val="FFFFFF">
                    <a:lumMod val="65000"/>
                  </a:srgbClr>
                </a:solidFill>
                <a:latin typeface="Consolas" panose="020B0609020204030204" pitchFamily="49" charset="0"/>
                <a:cs typeface="Consolas" panose="020B0609020204030204" pitchFamily="49" charset="0"/>
              </a:rPr>
              <a:t>typeof</a:t>
            </a:r>
            <a:r>
              <a:rPr lang="en-US" sz="1400" dirty="0" smtClean="0">
                <a:solidFill>
                  <a:srgbClr val="FFFFFF">
                    <a:lumMod val="65000"/>
                  </a:srgbClr>
                </a:solidFill>
                <a:latin typeface="Consolas" panose="020B0609020204030204" pitchFamily="49" charset="0"/>
                <a:cs typeface="Consolas" panose="020B0609020204030204" pitchFamily="49" charset="0"/>
              </a:rPr>
              <a:t>(</a:t>
            </a:r>
            <a:r>
              <a:rPr lang="en-US" sz="1400" dirty="0" err="1" smtClean="0">
                <a:solidFill>
                  <a:srgbClr val="FFFFFF">
                    <a:lumMod val="65000"/>
                  </a:srgbClr>
                </a:solidFill>
                <a:latin typeface="Consolas" panose="020B0609020204030204" pitchFamily="49" charset="0"/>
                <a:cs typeface="Consolas" panose="020B0609020204030204" pitchFamily="49" charset="0"/>
              </a:rPr>
              <a:t>MainPage</a:t>
            </a:r>
            <a:r>
              <a:rPr lang="en-US" sz="1400" dirty="0" smtClean="0">
                <a:solidFill>
                  <a:srgbClr val="FFFFFF">
                    <a:lumMod val="65000"/>
                  </a:srgbClr>
                </a:solidFill>
                <a:latin typeface="Consolas" panose="020B0609020204030204" pitchFamily="49" charset="0"/>
                <a:cs typeface="Consolas" panose="020B0609020204030204" pitchFamily="49" charset="0"/>
              </a:rPr>
              <a:t>), </a:t>
            </a:r>
            <a:r>
              <a:rPr lang="en-US" sz="1400" dirty="0" err="1" smtClean="0">
                <a:solidFill>
                  <a:srgbClr val="FFFFFF">
                    <a:lumMod val="65000"/>
                  </a:srgbClr>
                </a:solidFill>
                <a:latin typeface="Consolas" panose="020B0609020204030204" pitchFamily="49" charset="0"/>
                <a:cs typeface="Consolas" panose="020B0609020204030204" pitchFamily="49" charset="0"/>
              </a:rPr>
              <a:t>e.Arguments</a:t>
            </a:r>
            <a:r>
              <a:rPr lang="en-US" sz="1400" dirty="0" smtClean="0">
                <a:solidFill>
                  <a:srgbClr val="FFFFFF">
                    <a:lumMod val="65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{throw new Exception("Failed to create initial page");}</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a:t>
            </a:r>
            <a:endParaRPr lang="en-US" sz="1400" dirty="0" smtClean="0">
              <a:solidFill>
                <a:srgbClr val="404040">
                  <a:lumMod val="50000"/>
                </a:srgbClr>
              </a:solidFill>
              <a:latin typeface="Consolas" panose="020B0609020204030204" pitchFamily="49" charset="0"/>
              <a:cs typeface="Consolas" panose="020B0609020204030204" pitchFamily="49" charset="0"/>
            </a:endParaRPr>
          </a:p>
          <a:p>
            <a:pPr>
              <a:lnSpc>
                <a:spcPct val="120000"/>
              </a:lnSpc>
            </a:pPr>
            <a:r>
              <a:rPr lang="en-US" sz="1400" dirty="0">
                <a:solidFill>
                  <a:srgbClr val="2F2BFF"/>
                </a:solidFill>
                <a:latin typeface="Consolas" panose="020B0609020204030204" pitchFamily="49" charset="0"/>
                <a:cs typeface="Consolas" panose="020B0609020204030204" pitchFamily="49" charset="0"/>
              </a:rPr>
              <a:t> </a:t>
            </a:r>
            <a:r>
              <a:rPr lang="en-US" sz="1400" dirty="0" smtClean="0">
                <a:solidFill>
                  <a:srgbClr val="2F2BFF"/>
                </a:solidFill>
                <a:latin typeface="Consolas" panose="020B0609020204030204" pitchFamily="49" charset="0"/>
                <a:cs typeface="Consolas" panose="020B0609020204030204" pitchFamily="49" charset="0"/>
              </a:rPr>
              <a:t> if</a:t>
            </a:r>
            <a:r>
              <a:rPr lang="en-US" sz="1400" dirty="0" smtClean="0">
                <a:solidFill>
                  <a:srgbClr val="9B4F96"/>
                </a:solidFill>
                <a:latin typeface="Consolas" panose="020B0609020204030204" pitchFamily="49" charset="0"/>
                <a:cs typeface="Consolas" panose="020B0609020204030204" pitchFamily="49" charset="0"/>
              </a:rPr>
              <a:t> </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3BA5C8"/>
                </a:solidFill>
                <a:latin typeface="Consolas" panose="020B0609020204030204" pitchFamily="49" charset="0"/>
                <a:cs typeface="Consolas" panose="020B0609020204030204" pitchFamily="49" charset="0"/>
              </a:rPr>
              <a:t>String</a:t>
            </a:r>
            <a:r>
              <a:rPr lang="en-US" sz="1400" dirty="0" err="1">
                <a:solidFill>
                  <a:srgbClr val="404040">
                    <a:lumMod val="50000"/>
                  </a:srgbClr>
                </a:solidFill>
                <a:latin typeface="Consolas" panose="020B0609020204030204" pitchFamily="49" charset="0"/>
                <a:cs typeface="Consolas" panose="020B0609020204030204" pitchFamily="49" charset="0"/>
              </a:rPr>
              <a:t>.IsNullOrEmpty</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404040">
                    <a:lumMod val="50000"/>
                  </a:srgbClr>
                </a:solidFill>
                <a:latin typeface="Consolas" panose="020B0609020204030204" pitchFamily="49" charset="0"/>
                <a:cs typeface="Consolas" panose="020B0609020204030204" pitchFamily="49" charset="0"/>
              </a:rPr>
              <a:t>e.Arguments</a:t>
            </a:r>
            <a:r>
              <a:rPr lang="en-US" sz="1400" dirty="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a:solidFill>
                  <a:srgbClr val="2F2BFF"/>
                </a:solidFill>
                <a:latin typeface="Consolas" panose="020B0609020204030204" pitchFamily="49" charset="0"/>
                <a:cs typeface="Consolas" panose="020B0609020204030204" pitchFamily="49" charset="0"/>
              </a:rPr>
              <a:t>if</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404040">
                    <a:lumMod val="50000"/>
                  </a:srgbClr>
                </a:solidFill>
                <a:latin typeface="Consolas" panose="020B0609020204030204" pitchFamily="49" charset="0"/>
                <a:cs typeface="Consolas" panose="020B0609020204030204" pitchFamily="49" charset="0"/>
              </a:rPr>
              <a:t>rootFrame.Navigate</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2F2BFF"/>
                </a:solidFill>
                <a:latin typeface="Consolas" panose="020B0609020204030204" pitchFamily="49" charset="0"/>
                <a:cs typeface="Consolas" panose="020B0609020204030204" pitchFamily="49" charset="0"/>
              </a:rPr>
              <a:t>typeof</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3BA5C8"/>
                </a:solidFill>
                <a:latin typeface="Consolas" panose="020B0609020204030204" pitchFamily="49" charset="0"/>
                <a:cs typeface="Consolas" panose="020B0609020204030204" pitchFamily="49" charset="0"/>
              </a:rPr>
              <a:t>AppLinkPage</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404040">
                    <a:lumMod val="50000"/>
                  </a:srgbClr>
                </a:solidFill>
                <a:latin typeface="Consolas" panose="020B0609020204030204" pitchFamily="49" charset="0"/>
                <a:cs typeface="Consolas" panose="020B0609020204030204" pitchFamily="49" charset="0"/>
              </a:rPr>
              <a:t>e.Arguments</a:t>
            </a:r>
            <a:r>
              <a:rPr lang="en-US" sz="1400" dirty="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a:solidFill>
                  <a:srgbClr val="2F2BFF"/>
                </a:solidFill>
                <a:latin typeface="Consolas" panose="020B0609020204030204" pitchFamily="49" charset="0"/>
                <a:cs typeface="Consolas" panose="020B0609020204030204" pitchFamily="49" charset="0"/>
              </a:rPr>
              <a:t>throw new</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a:solidFill>
                  <a:srgbClr val="3BA5C8"/>
                </a:solidFill>
                <a:latin typeface="Consolas" panose="020B0609020204030204" pitchFamily="49" charset="0"/>
                <a:cs typeface="Consolas" panose="020B0609020204030204" pitchFamily="49" charset="0"/>
              </a:rPr>
              <a:t>Exception</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a:solidFill>
                  <a:srgbClr val="C00000"/>
                </a:solidFill>
                <a:latin typeface="Consolas" panose="020B0609020204030204" pitchFamily="49" charset="0"/>
                <a:cs typeface="Consolas" panose="020B0609020204030204" pitchFamily="49" charset="0"/>
              </a:rPr>
              <a:t>"Failed to create app link page"</a:t>
            </a:r>
            <a:r>
              <a:rPr lang="en-US" sz="1400" dirty="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prstClr val="black">
                    <a:lumMod val="75000"/>
                    <a:lumOff val="25000"/>
                  </a:prstClr>
                </a:solidFill>
                <a:latin typeface="Consolas" panose="020B0609020204030204" pitchFamily="49" charset="0"/>
                <a:cs typeface="Consolas" panose="020B0609020204030204" pitchFamily="49" charset="0"/>
              </a:rPr>
              <a:t>  </a:t>
            </a:r>
            <a:r>
              <a:rPr lang="en-US" sz="1400" dirty="0" err="1" smtClean="0">
                <a:solidFill>
                  <a:srgbClr val="FFFFFF">
                    <a:lumMod val="65000"/>
                  </a:srgbClr>
                </a:solidFill>
                <a:latin typeface="Consolas" panose="020B0609020204030204" pitchFamily="49" charset="0"/>
                <a:cs typeface="Consolas" panose="020B0609020204030204" pitchFamily="49" charset="0"/>
              </a:rPr>
              <a:t>Window.Current.Activate</a:t>
            </a:r>
            <a:r>
              <a:rPr lang="en-US" sz="1400" dirty="0" smtClean="0">
                <a:solidFill>
                  <a:srgbClr val="FFFFFF">
                    <a:lumMod val="65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a:t>
            </a:r>
          </a:p>
        </p:txBody>
      </p:sp>
      <p:sp>
        <p:nvSpPr>
          <p:cNvPr id="3" name="Title 2"/>
          <p:cNvSpPr>
            <a:spLocks noGrp="1"/>
          </p:cNvSpPr>
          <p:nvPr>
            <p:ph type="title"/>
          </p:nvPr>
        </p:nvSpPr>
        <p:spPr/>
        <p:txBody>
          <a:bodyPr/>
          <a:lstStyle/>
          <a:p>
            <a:r>
              <a:rPr lang="en-US" dirty="0" smtClean="0"/>
              <a:t>3. Enable your app for deep linking</a:t>
            </a:r>
            <a:endParaRPr lang="en-US" dirty="0"/>
          </a:p>
        </p:txBody>
      </p:sp>
      <p:sp>
        <p:nvSpPr>
          <p:cNvPr id="5" name="Rectangle 4"/>
          <p:cNvSpPr/>
          <p:nvPr/>
        </p:nvSpPr>
        <p:spPr bwMode="auto">
          <a:xfrm>
            <a:off x="9494837" y="-9526"/>
            <a:ext cx="2941638" cy="458788"/>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Windows Runtime apps</a:t>
            </a:r>
          </a:p>
        </p:txBody>
      </p:sp>
      <p:sp>
        <p:nvSpPr>
          <p:cNvPr id="7" name="Rectangle 6"/>
          <p:cNvSpPr/>
          <p:nvPr/>
        </p:nvSpPr>
        <p:spPr bwMode="auto">
          <a:xfrm>
            <a:off x="609145" y="1512502"/>
            <a:ext cx="11019292" cy="287024"/>
          </a:xfrm>
          <a:prstGeom prst="rect">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err="1"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rPr>
              <a:t>app.xaml</a:t>
            </a:r>
            <a:endParaRPr lang="en-US" dirty="0"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cxnSp>
        <p:nvCxnSpPr>
          <p:cNvPr id="8" name="Straight Arrow Connector 7"/>
          <p:cNvCxnSpPr/>
          <p:nvPr/>
        </p:nvCxnSpPr>
        <p:spPr>
          <a:xfrm>
            <a:off x="6118791" y="1207702"/>
            <a:ext cx="0" cy="304800"/>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bwMode="auto">
          <a:xfrm>
            <a:off x="1578663" y="3933196"/>
            <a:ext cx="5166360" cy="22860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60698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09145" y="1799526"/>
            <a:ext cx="11019292" cy="34472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protected override void </a:t>
            </a:r>
            <a:r>
              <a:rPr lang="en-US" sz="1400" dirty="0" err="1">
                <a:solidFill>
                  <a:srgbClr val="FFFFFF">
                    <a:lumMod val="65000"/>
                  </a:srgbClr>
                </a:solidFill>
                <a:latin typeface="Consolas" panose="020B0609020204030204" pitchFamily="49" charset="0"/>
                <a:cs typeface="Consolas" panose="020B0609020204030204" pitchFamily="49" charset="0"/>
              </a:rPr>
              <a:t>OnLaunched</a:t>
            </a:r>
            <a:r>
              <a:rPr lang="en-US" sz="1400" dirty="0">
                <a:solidFill>
                  <a:srgbClr val="FFFFFF">
                    <a:lumMod val="65000"/>
                  </a:srgbClr>
                </a:solidFill>
                <a:latin typeface="Consolas" panose="020B0609020204030204" pitchFamily="49" charset="0"/>
                <a:cs typeface="Consolas" panose="020B0609020204030204" pitchFamily="49" charset="0"/>
              </a:rPr>
              <a:t>(</a:t>
            </a:r>
            <a:r>
              <a:rPr lang="en-US" sz="1400" dirty="0" err="1">
                <a:solidFill>
                  <a:srgbClr val="FFFFFF">
                    <a:lumMod val="65000"/>
                  </a:srgbClr>
                </a:solidFill>
                <a:latin typeface="Consolas" panose="020B0609020204030204" pitchFamily="49" charset="0"/>
                <a:cs typeface="Consolas" panose="020B0609020204030204" pitchFamily="49" charset="0"/>
              </a:rPr>
              <a:t>LaunchActivatedEventArgs</a:t>
            </a:r>
            <a:r>
              <a:rPr lang="en-US" sz="1400" dirty="0">
                <a:solidFill>
                  <a:srgbClr val="FFFFFF">
                    <a:lumMod val="65000"/>
                  </a:srgbClr>
                </a:solidFill>
                <a:latin typeface="Consolas" panose="020B0609020204030204" pitchFamily="49" charset="0"/>
                <a:cs typeface="Consolas" panose="020B0609020204030204" pitchFamily="49" charset="0"/>
              </a:rPr>
              <a:t> e</a:t>
            </a: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 </a:t>
            </a: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FFFFFF">
                    <a:lumMod val="65000"/>
                  </a:srgbClr>
                </a:solidFill>
                <a:latin typeface="Consolas" panose="020B0609020204030204" pitchFamily="49" charset="0"/>
                <a:cs typeface="Consolas" panose="020B0609020204030204" pitchFamily="49" charset="0"/>
              </a:rPr>
              <a:t> </a:t>
            </a:r>
            <a:r>
              <a:rPr lang="en-US" sz="1400" dirty="0" smtClean="0">
                <a:solidFill>
                  <a:srgbClr val="FFFFFF">
                    <a:lumMod val="65000"/>
                  </a:srgbClr>
                </a:solidFill>
                <a:latin typeface="Consolas" panose="020B0609020204030204" pitchFamily="49" charset="0"/>
                <a:cs typeface="Consolas" panose="020B0609020204030204" pitchFamily="49" charset="0"/>
              </a:rPr>
              <a:t> if (</a:t>
            </a:r>
            <a:r>
              <a:rPr lang="en-US" sz="1400" dirty="0" err="1" smtClean="0">
                <a:solidFill>
                  <a:srgbClr val="FFFFFF">
                    <a:lumMod val="65000"/>
                  </a:srgbClr>
                </a:solidFill>
                <a:latin typeface="Consolas" panose="020B0609020204030204" pitchFamily="49" charset="0"/>
                <a:cs typeface="Consolas" panose="020B0609020204030204" pitchFamily="49" charset="0"/>
              </a:rPr>
              <a:t>rootFrame.Content</a:t>
            </a:r>
            <a:r>
              <a:rPr lang="en-US" sz="1400" dirty="0" smtClean="0">
                <a:solidFill>
                  <a:srgbClr val="FFFFFF">
                    <a:lumMod val="65000"/>
                  </a:srgbClr>
                </a:solidFill>
                <a:latin typeface="Consolas" panose="020B0609020204030204" pitchFamily="49" charset="0"/>
                <a:cs typeface="Consolas" panose="020B0609020204030204" pitchFamily="49" charset="0"/>
              </a:rPr>
              <a:t>==null) {</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if (!</a:t>
            </a:r>
            <a:r>
              <a:rPr lang="en-US" sz="1400" dirty="0" err="1" smtClean="0">
                <a:solidFill>
                  <a:srgbClr val="FFFFFF">
                    <a:lumMod val="65000"/>
                  </a:srgbClr>
                </a:solidFill>
                <a:latin typeface="Consolas" panose="020B0609020204030204" pitchFamily="49" charset="0"/>
                <a:cs typeface="Consolas" panose="020B0609020204030204" pitchFamily="49" charset="0"/>
              </a:rPr>
              <a:t>rootFrame.Navigate</a:t>
            </a:r>
            <a:r>
              <a:rPr lang="en-US" sz="1400" dirty="0" smtClean="0">
                <a:solidFill>
                  <a:srgbClr val="FFFFFF">
                    <a:lumMod val="65000"/>
                  </a:srgbClr>
                </a:solidFill>
                <a:latin typeface="Consolas" panose="020B0609020204030204" pitchFamily="49" charset="0"/>
                <a:cs typeface="Consolas" panose="020B0609020204030204" pitchFamily="49" charset="0"/>
              </a:rPr>
              <a:t>(</a:t>
            </a:r>
            <a:r>
              <a:rPr lang="en-US" sz="1400" dirty="0" err="1" smtClean="0">
                <a:solidFill>
                  <a:srgbClr val="FFFFFF">
                    <a:lumMod val="65000"/>
                  </a:srgbClr>
                </a:solidFill>
                <a:latin typeface="Consolas" panose="020B0609020204030204" pitchFamily="49" charset="0"/>
                <a:cs typeface="Consolas" panose="020B0609020204030204" pitchFamily="49" charset="0"/>
              </a:rPr>
              <a:t>typeof</a:t>
            </a:r>
            <a:r>
              <a:rPr lang="en-US" sz="1400" dirty="0" smtClean="0">
                <a:solidFill>
                  <a:srgbClr val="FFFFFF">
                    <a:lumMod val="65000"/>
                  </a:srgbClr>
                </a:solidFill>
                <a:latin typeface="Consolas" panose="020B0609020204030204" pitchFamily="49" charset="0"/>
                <a:cs typeface="Consolas" panose="020B0609020204030204" pitchFamily="49" charset="0"/>
              </a:rPr>
              <a:t>(</a:t>
            </a:r>
            <a:r>
              <a:rPr lang="en-US" sz="1400" dirty="0" err="1" smtClean="0">
                <a:solidFill>
                  <a:srgbClr val="FFFFFF">
                    <a:lumMod val="65000"/>
                  </a:srgbClr>
                </a:solidFill>
                <a:latin typeface="Consolas" panose="020B0609020204030204" pitchFamily="49" charset="0"/>
                <a:cs typeface="Consolas" panose="020B0609020204030204" pitchFamily="49" charset="0"/>
              </a:rPr>
              <a:t>MainPage</a:t>
            </a:r>
            <a:r>
              <a:rPr lang="en-US" sz="1400" dirty="0" smtClean="0">
                <a:solidFill>
                  <a:srgbClr val="FFFFFF">
                    <a:lumMod val="65000"/>
                  </a:srgbClr>
                </a:solidFill>
                <a:latin typeface="Consolas" panose="020B0609020204030204" pitchFamily="49" charset="0"/>
                <a:cs typeface="Consolas" panose="020B0609020204030204" pitchFamily="49" charset="0"/>
              </a:rPr>
              <a:t>), </a:t>
            </a:r>
            <a:r>
              <a:rPr lang="en-US" sz="1400" dirty="0" err="1" smtClean="0">
                <a:solidFill>
                  <a:srgbClr val="FFFFFF">
                    <a:lumMod val="65000"/>
                  </a:srgbClr>
                </a:solidFill>
                <a:latin typeface="Consolas" panose="020B0609020204030204" pitchFamily="49" charset="0"/>
                <a:cs typeface="Consolas" panose="020B0609020204030204" pitchFamily="49" charset="0"/>
              </a:rPr>
              <a:t>e.Arguments</a:t>
            </a:r>
            <a:r>
              <a:rPr lang="en-US" sz="1400" dirty="0" smtClean="0">
                <a:solidFill>
                  <a:srgbClr val="FFFFFF">
                    <a:lumMod val="65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{throw new Exception("Failed to create initial page");}</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  }</a:t>
            </a:r>
            <a:endParaRPr lang="en-US" sz="1400" dirty="0" smtClean="0">
              <a:solidFill>
                <a:srgbClr val="404040">
                  <a:lumMod val="50000"/>
                </a:srgbClr>
              </a:solidFill>
              <a:latin typeface="Consolas" panose="020B0609020204030204" pitchFamily="49" charset="0"/>
              <a:cs typeface="Consolas" panose="020B0609020204030204" pitchFamily="49" charset="0"/>
            </a:endParaRPr>
          </a:p>
          <a:p>
            <a:pPr>
              <a:lnSpc>
                <a:spcPct val="120000"/>
              </a:lnSpc>
            </a:pPr>
            <a:r>
              <a:rPr lang="en-US" sz="1400" dirty="0">
                <a:solidFill>
                  <a:srgbClr val="2F2BFF"/>
                </a:solidFill>
                <a:latin typeface="Consolas" panose="020B0609020204030204" pitchFamily="49" charset="0"/>
                <a:cs typeface="Consolas" panose="020B0609020204030204" pitchFamily="49" charset="0"/>
              </a:rPr>
              <a:t> </a:t>
            </a:r>
            <a:r>
              <a:rPr lang="en-US" sz="1400" dirty="0" smtClean="0">
                <a:solidFill>
                  <a:srgbClr val="2F2BFF"/>
                </a:solidFill>
                <a:latin typeface="Consolas" panose="020B0609020204030204" pitchFamily="49" charset="0"/>
                <a:cs typeface="Consolas" panose="020B0609020204030204" pitchFamily="49" charset="0"/>
              </a:rPr>
              <a:t> if</a:t>
            </a:r>
            <a:r>
              <a:rPr lang="en-US" sz="1400" dirty="0" smtClean="0">
                <a:solidFill>
                  <a:srgbClr val="9B4F96"/>
                </a:solidFill>
                <a:latin typeface="Consolas" panose="020B0609020204030204" pitchFamily="49" charset="0"/>
                <a:cs typeface="Consolas" panose="020B0609020204030204" pitchFamily="49" charset="0"/>
              </a:rPr>
              <a:t> </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3BA5C8"/>
                </a:solidFill>
                <a:latin typeface="Consolas" panose="020B0609020204030204" pitchFamily="49" charset="0"/>
                <a:cs typeface="Consolas" panose="020B0609020204030204" pitchFamily="49" charset="0"/>
              </a:rPr>
              <a:t>String</a:t>
            </a:r>
            <a:r>
              <a:rPr lang="en-US" sz="1400" dirty="0" err="1">
                <a:solidFill>
                  <a:srgbClr val="404040">
                    <a:lumMod val="50000"/>
                  </a:srgbClr>
                </a:solidFill>
                <a:latin typeface="Consolas" panose="020B0609020204030204" pitchFamily="49" charset="0"/>
                <a:cs typeface="Consolas" panose="020B0609020204030204" pitchFamily="49" charset="0"/>
              </a:rPr>
              <a:t>.IsNullOrEmpty</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404040">
                    <a:lumMod val="50000"/>
                  </a:srgbClr>
                </a:solidFill>
                <a:latin typeface="Consolas" panose="020B0609020204030204" pitchFamily="49" charset="0"/>
                <a:cs typeface="Consolas" panose="020B0609020204030204" pitchFamily="49" charset="0"/>
              </a:rPr>
              <a:t>e.Arguments</a:t>
            </a:r>
            <a:r>
              <a:rPr lang="en-US" sz="1400" dirty="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a:solidFill>
                  <a:srgbClr val="2F2BFF"/>
                </a:solidFill>
                <a:latin typeface="Consolas" panose="020B0609020204030204" pitchFamily="49" charset="0"/>
                <a:cs typeface="Consolas" panose="020B0609020204030204" pitchFamily="49" charset="0"/>
              </a:rPr>
              <a:t>if</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404040">
                    <a:lumMod val="50000"/>
                  </a:srgbClr>
                </a:solidFill>
                <a:latin typeface="Consolas" panose="020B0609020204030204" pitchFamily="49" charset="0"/>
                <a:cs typeface="Consolas" panose="020B0609020204030204" pitchFamily="49" charset="0"/>
              </a:rPr>
              <a:t>rootFrame.Navigate</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2F2BFF"/>
                </a:solidFill>
                <a:latin typeface="Consolas" panose="020B0609020204030204" pitchFamily="49" charset="0"/>
                <a:cs typeface="Consolas" panose="020B0609020204030204" pitchFamily="49" charset="0"/>
              </a:rPr>
              <a:t>typeof</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3BA5C8"/>
                </a:solidFill>
                <a:latin typeface="Consolas" panose="020B0609020204030204" pitchFamily="49" charset="0"/>
                <a:cs typeface="Consolas" panose="020B0609020204030204" pitchFamily="49" charset="0"/>
              </a:rPr>
              <a:t>AppLinkPage</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404040">
                    <a:lumMod val="50000"/>
                  </a:srgbClr>
                </a:solidFill>
                <a:latin typeface="Consolas" panose="020B0609020204030204" pitchFamily="49" charset="0"/>
                <a:cs typeface="Consolas" panose="020B0609020204030204" pitchFamily="49" charset="0"/>
              </a:rPr>
              <a:t>e.Arguments</a:t>
            </a:r>
            <a:r>
              <a:rPr lang="en-US" sz="1400" dirty="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a:solidFill>
                  <a:srgbClr val="2F2BFF"/>
                </a:solidFill>
                <a:latin typeface="Consolas" panose="020B0609020204030204" pitchFamily="49" charset="0"/>
                <a:cs typeface="Consolas" panose="020B0609020204030204" pitchFamily="49" charset="0"/>
              </a:rPr>
              <a:t>throw new</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a:solidFill>
                  <a:srgbClr val="3BA5C8"/>
                </a:solidFill>
                <a:latin typeface="Consolas" panose="020B0609020204030204" pitchFamily="49" charset="0"/>
                <a:cs typeface="Consolas" panose="020B0609020204030204" pitchFamily="49" charset="0"/>
              </a:rPr>
              <a:t>Exception</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a:solidFill>
                  <a:srgbClr val="C00000"/>
                </a:solidFill>
                <a:latin typeface="Consolas" panose="020B0609020204030204" pitchFamily="49" charset="0"/>
                <a:cs typeface="Consolas" panose="020B0609020204030204" pitchFamily="49" charset="0"/>
              </a:rPr>
              <a:t>"Failed to create app link page"</a:t>
            </a:r>
            <a:r>
              <a:rPr lang="en-US" sz="1400" dirty="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prstClr val="black">
                    <a:lumMod val="75000"/>
                    <a:lumOff val="25000"/>
                  </a:prstClr>
                </a:solidFill>
                <a:latin typeface="Consolas" panose="020B0609020204030204" pitchFamily="49" charset="0"/>
                <a:cs typeface="Consolas" panose="020B0609020204030204" pitchFamily="49" charset="0"/>
              </a:rPr>
              <a:t>  </a:t>
            </a:r>
            <a:r>
              <a:rPr lang="en-US" sz="1400" dirty="0" err="1" smtClean="0">
                <a:solidFill>
                  <a:srgbClr val="FFFFFF">
                    <a:lumMod val="65000"/>
                  </a:srgbClr>
                </a:solidFill>
                <a:latin typeface="Consolas" panose="020B0609020204030204" pitchFamily="49" charset="0"/>
                <a:cs typeface="Consolas" panose="020B0609020204030204" pitchFamily="49" charset="0"/>
              </a:rPr>
              <a:t>Window.Current.Activate</a:t>
            </a:r>
            <a:r>
              <a:rPr lang="en-US" sz="1400" dirty="0" smtClean="0">
                <a:solidFill>
                  <a:srgbClr val="FFFFFF">
                    <a:lumMod val="65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FFFFFF">
                    <a:lumMod val="65000"/>
                  </a:srgbClr>
                </a:solidFill>
                <a:latin typeface="Consolas" panose="020B0609020204030204" pitchFamily="49" charset="0"/>
                <a:cs typeface="Consolas" panose="020B0609020204030204" pitchFamily="49" charset="0"/>
              </a:rPr>
              <a:t>}</a:t>
            </a:r>
          </a:p>
        </p:txBody>
      </p:sp>
      <p:sp>
        <p:nvSpPr>
          <p:cNvPr id="3" name="Title 2"/>
          <p:cNvSpPr>
            <a:spLocks noGrp="1"/>
          </p:cNvSpPr>
          <p:nvPr>
            <p:ph type="title"/>
          </p:nvPr>
        </p:nvSpPr>
        <p:spPr/>
        <p:txBody>
          <a:bodyPr/>
          <a:lstStyle/>
          <a:p>
            <a:r>
              <a:rPr lang="en-US" dirty="0" smtClean="0"/>
              <a:t>3. Enable your app for deep linking</a:t>
            </a:r>
            <a:endParaRPr lang="en-US" dirty="0"/>
          </a:p>
        </p:txBody>
      </p:sp>
      <p:sp>
        <p:nvSpPr>
          <p:cNvPr id="5" name="Rectangle 4"/>
          <p:cNvSpPr/>
          <p:nvPr/>
        </p:nvSpPr>
        <p:spPr bwMode="auto">
          <a:xfrm>
            <a:off x="9494837" y="-9526"/>
            <a:ext cx="2941638" cy="458788"/>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Windows Runtime apps</a:t>
            </a:r>
          </a:p>
        </p:txBody>
      </p:sp>
      <p:sp>
        <p:nvSpPr>
          <p:cNvPr id="7" name="Rectangle 6"/>
          <p:cNvSpPr/>
          <p:nvPr/>
        </p:nvSpPr>
        <p:spPr bwMode="auto">
          <a:xfrm>
            <a:off x="609145" y="1512502"/>
            <a:ext cx="11019292" cy="287024"/>
          </a:xfrm>
          <a:prstGeom prst="rect">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err="1"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rPr>
              <a:t>app.xaml</a:t>
            </a:r>
            <a:endParaRPr lang="en-US" dirty="0"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cxnSp>
        <p:nvCxnSpPr>
          <p:cNvPr id="8" name="Straight Arrow Connector 7"/>
          <p:cNvCxnSpPr/>
          <p:nvPr/>
        </p:nvCxnSpPr>
        <p:spPr>
          <a:xfrm>
            <a:off x="6118791" y="1207702"/>
            <a:ext cx="0" cy="304800"/>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bwMode="auto">
          <a:xfrm>
            <a:off x="609145" y="5810817"/>
            <a:ext cx="11019292" cy="963045"/>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nSpc>
                <a:spcPct val="120000"/>
              </a:lnSpc>
            </a:pPr>
            <a:r>
              <a:rPr lang="en-US" sz="1400" dirty="0">
                <a:solidFill>
                  <a:srgbClr val="2F2BFF"/>
                </a:solidFill>
                <a:latin typeface="Consolas" panose="020B0609020204030204" pitchFamily="49" charset="0"/>
                <a:cs typeface="Consolas" panose="020B0609020204030204" pitchFamily="49" charset="0"/>
              </a:rPr>
              <a:t>protected override void</a:t>
            </a:r>
            <a:r>
              <a:rPr lang="en-US" sz="1400" dirty="0">
                <a:solidFill>
                  <a:srgbClr val="404040"/>
                </a:solidFill>
                <a:latin typeface="Consolas" panose="020B0609020204030204" pitchFamily="49" charset="0"/>
                <a:cs typeface="Consolas" panose="020B0609020204030204" pitchFamily="49" charset="0"/>
              </a:rPr>
              <a:t> </a:t>
            </a:r>
            <a:r>
              <a:rPr lang="en-US" sz="1400" dirty="0" err="1">
                <a:solidFill>
                  <a:srgbClr val="404040"/>
                </a:solidFill>
                <a:latin typeface="Consolas" panose="020B0609020204030204" pitchFamily="49" charset="0"/>
                <a:cs typeface="Consolas" panose="020B0609020204030204" pitchFamily="49" charset="0"/>
              </a:rPr>
              <a:t>OnNavigatedTo</a:t>
            </a:r>
            <a:r>
              <a:rPr lang="en-US" sz="1400" dirty="0">
                <a:solidFill>
                  <a:prstClr val="black">
                    <a:lumMod val="75000"/>
                    <a:lumOff val="25000"/>
                  </a:prstClr>
                </a:solidFill>
                <a:latin typeface="Consolas" panose="020B0609020204030204" pitchFamily="49" charset="0"/>
                <a:cs typeface="Consolas" panose="020B0609020204030204" pitchFamily="49" charset="0"/>
              </a:rPr>
              <a:t>(</a:t>
            </a:r>
            <a:r>
              <a:rPr lang="en-US" sz="1400" dirty="0" err="1">
                <a:solidFill>
                  <a:srgbClr val="3BA5C8"/>
                </a:solidFill>
                <a:latin typeface="Consolas" panose="020B0609020204030204" pitchFamily="49" charset="0"/>
                <a:cs typeface="Consolas" panose="020B0609020204030204" pitchFamily="49" charset="0"/>
              </a:rPr>
              <a:t>NavigationEventArgs</a:t>
            </a:r>
            <a:r>
              <a:rPr lang="en-US" sz="1400" dirty="0">
                <a:solidFill>
                  <a:prstClr val="black">
                    <a:lumMod val="75000"/>
                    <a:lumOff val="25000"/>
                  </a:prstClr>
                </a:solidFill>
                <a:latin typeface="Consolas" panose="020B0609020204030204" pitchFamily="49" charset="0"/>
                <a:cs typeface="Consolas" panose="020B0609020204030204" pitchFamily="49" charset="0"/>
              </a:rPr>
              <a:t> e</a:t>
            </a:r>
            <a:r>
              <a:rPr lang="en-US" sz="1400" dirty="0" smtClean="0">
                <a:solidFill>
                  <a:prstClr val="black">
                    <a:lumMod val="75000"/>
                    <a:lumOff val="25000"/>
                  </a:prstClr>
                </a:solidFill>
                <a:latin typeface="Consolas" panose="020B0609020204030204" pitchFamily="49" charset="0"/>
                <a:cs typeface="Consolas" panose="020B0609020204030204" pitchFamily="49" charset="0"/>
              </a:rPr>
              <a:t>) {</a:t>
            </a:r>
            <a:endParaRPr lang="en-US" sz="1400" dirty="0">
              <a:solidFill>
                <a:prstClr val="black">
                  <a:lumMod val="75000"/>
                  <a:lumOff val="25000"/>
                </a:prstClr>
              </a:solidFill>
              <a:latin typeface="Consolas" panose="020B0609020204030204" pitchFamily="49" charset="0"/>
              <a:cs typeface="Consolas" panose="020B0609020204030204" pitchFamily="49" charset="0"/>
            </a:endParaRPr>
          </a:p>
          <a:p>
            <a:pPr>
              <a:lnSpc>
                <a:spcPct val="120000"/>
              </a:lnSpc>
            </a:pPr>
            <a:r>
              <a:rPr lang="en-US" sz="1400" dirty="0" smtClean="0">
                <a:solidFill>
                  <a:prstClr val="black">
                    <a:lumMod val="75000"/>
                    <a:lumOff val="25000"/>
                  </a:prstClr>
                </a:solidFill>
                <a:latin typeface="Consolas" panose="020B0609020204030204" pitchFamily="49" charset="0"/>
                <a:cs typeface="Consolas" panose="020B0609020204030204" pitchFamily="49" charset="0"/>
              </a:rPr>
              <a:t>  </a:t>
            </a:r>
            <a:r>
              <a:rPr lang="en-US" sz="1400" dirty="0" err="1" smtClean="0">
                <a:solidFill>
                  <a:srgbClr val="2F2BFF"/>
                </a:solidFill>
                <a:latin typeface="Consolas" panose="020B0609020204030204" pitchFamily="49" charset="0"/>
                <a:cs typeface="Consolas" panose="020B0609020204030204" pitchFamily="49" charset="0"/>
              </a:rPr>
              <a:t>base</a:t>
            </a:r>
            <a:r>
              <a:rPr lang="en-US" sz="1400" dirty="0" err="1" smtClean="0">
                <a:solidFill>
                  <a:prstClr val="black">
                    <a:lumMod val="75000"/>
                    <a:lumOff val="25000"/>
                  </a:prstClr>
                </a:solidFill>
                <a:latin typeface="Consolas" panose="020B0609020204030204" pitchFamily="49" charset="0"/>
                <a:cs typeface="Consolas" panose="020B0609020204030204" pitchFamily="49" charset="0"/>
              </a:rPr>
              <a:t>.OnNavigatedTo</a:t>
            </a:r>
            <a:r>
              <a:rPr lang="en-US" sz="1400" dirty="0" smtClean="0">
                <a:solidFill>
                  <a:prstClr val="black">
                    <a:lumMod val="75000"/>
                    <a:lumOff val="25000"/>
                  </a:prstClr>
                </a:solidFill>
                <a:latin typeface="Consolas" panose="020B0609020204030204" pitchFamily="49" charset="0"/>
                <a:cs typeface="Consolas" panose="020B0609020204030204" pitchFamily="49" charset="0"/>
              </a:rPr>
              <a:t>(e</a:t>
            </a:r>
            <a:r>
              <a:rPr lang="en-US" sz="1400" dirty="0">
                <a:solidFill>
                  <a:prstClr val="black">
                    <a:lumMod val="75000"/>
                    <a:lumOff val="25000"/>
                  </a:prstClr>
                </a:solidFill>
                <a:latin typeface="Consolas" panose="020B0609020204030204" pitchFamily="49" charset="0"/>
                <a:cs typeface="Consolas" panose="020B0609020204030204" pitchFamily="49" charset="0"/>
              </a:rPr>
              <a:t>);</a:t>
            </a:r>
          </a:p>
          <a:p>
            <a:pPr>
              <a:lnSpc>
                <a:spcPct val="120000"/>
              </a:lnSpc>
            </a:pPr>
            <a:r>
              <a:rPr lang="en-US" sz="1400" dirty="0">
                <a:solidFill>
                  <a:prstClr val="black">
                    <a:lumMod val="75000"/>
                    <a:lumOff val="25000"/>
                  </a:prstClr>
                </a:solidFill>
                <a:latin typeface="Consolas" panose="020B0609020204030204" pitchFamily="49" charset="0"/>
                <a:cs typeface="Consolas" panose="020B0609020204030204" pitchFamily="49" charset="0"/>
              </a:rPr>
              <a:t>  </a:t>
            </a:r>
            <a:r>
              <a:rPr lang="en-US" sz="1400" dirty="0" err="1" smtClean="0">
                <a:solidFill>
                  <a:prstClr val="black">
                    <a:lumMod val="75000"/>
                    <a:lumOff val="25000"/>
                  </a:prstClr>
                </a:solidFill>
                <a:latin typeface="Consolas" panose="020B0609020204030204" pitchFamily="49" charset="0"/>
                <a:cs typeface="Consolas" panose="020B0609020204030204" pitchFamily="49" charset="0"/>
              </a:rPr>
              <a:t>Args.Text</a:t>
            </a:r>
            <a:r>
              <a:rPr lang="en-US" sz="1400" dirty="0" smtClean="0">
                <a:solidFill>
                  <a:prstClr val="black">
                    <a:lumMod val="75000"/>
                    <a:lumOff val="25000"/>
                  </a:prstClr>
                </a:solidFill>
                <a:latin typeface="Consolas" panose="020B0609020204030204" pitchFamily="49" charset="0"/>
                <a:cs typeface="Consolas" panose="020B0609020204030204" pitchFamily="49" charset="0"/>
              </a:rPr>
              <a:t> </a:t>
            </a:r>
            <a:r>
              <a:rPr lang="en-US" sz="1400" dirty="0">
                <a:solidFill>
                  <a:prstClr val="black">
                    <a:lumMod val="75000"/>
                    <a:lumOff val="25000"/>
                  </a:prstClr>
                </a:solidFill>
                <a:latin typeface="Consolas" panose="020B0609020204030204" pitchFamily="49" charset="0"/>
                <a:cs typeface="Consolas" panose="020B0609020204030204" pitchFamily="49" charset="0"/>
              </a:rPr>
              <a:t>= </a:t>
            </a:r>
            <a:r>
              <a:rPr lang="en-US" sz="1400" dirty="0" err="1">
                <a:solidFill>
                  <a:prstClr val="black">
                    <a:lumMod val="75000"/>
                    <a:lumOff val="25000"/>
                  </a:prstClr>
                </a:solidFill>
                <a:latin typeface="Consolas" panose="020B0609020204030204" pitchFamily="49" charset="0"/>
                <a:cs typeface="Consolas" panose="020B0609020204030204" pitchFamily="49" charset="0"/>
              </a:rPr>
              <a:t>e.Parameter.ToString</a:t>
            </a:r>
            <a:r>
              <a:rPr lang="en-US" sz="1400" dirty="0" smtClean="0">
                <a:solidFill>
                  <a:prstClr val="black">
                    <a:lumMod val="75000"/>
                    <a:lumOff val="25000"/>
                  </a:prstClr>
                </a:solidFill>
                <a:latin typeface="Consolas" panose="020B0609020204030204" pitchFamily="49" charset="0"/>
                <a:cs typeface="Consolas" panose="020B0609020204030204" pitchFamily="49" charset="0"/>
              </a:rPr>
              <a:t>(); }</a:t>
            </a:r>
            <a:endParaRPr lang="en-US" sz="1400" dirty="0">
              <a:solidFill>
                <a:prstClr val="black">
                  <a:lumMod val="75000"/>
                  <a:lumOff val="25000"/>
                </a:prstClr>
              </a:solidFill>
              <a:latin typeface="Consolas" panose="020B0609020204030204" pitchFamily="49" charset="0"/>
              <a:cs typeface="Consolas" panose="020B0609020204030204" pitchFamily="49" charset="0"/>
            </a:endParaRPr>
          </a:p>
        </p:txBody>
      </p:sp>
      <p:sp>
        <p:nvSpPr>
          <p:cNvPr id="11" name="Rectangle 10"/>
          <p:cNvSpPr/>
          <p:nvPr/>
        </p:nvSpPr>
        <p:spPr bwMode="auto">
          <a:xfrm>
            <a:off x="609145" y="5536886"/>
            <a:ext cx="11019292" cy="287024"/>
          </a:xfrm>
          <a:prstGeom prst="rect">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err="1"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rPr>
              <a:t>AppLinkPage.xaml</a:t>
            </a:r>
            <a:endParaRPr lang="en-US" dirty="0"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cxnSp>
        <p:nvCxnSpPr>
          <p:cNvPr id="12" name="Straight Arrow Connector 11"/>
          <p:cNvCxnSpPr/>
          <p:nvPr/>
        </p:nvCxnSpPr>
        <p:spPr>
          <a:xfrm>
            <a:off x="6110368" y="5232086"/>
            <a:ext cx="0" cy="304800"/>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556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3. Enable your app for deep linking</a:t>
            </a:r>
            <a:endParaRPr lang="en-US" dirty="0"/>
          </a:p>
        </p:txBody>
      </p:sp>
      <p:sp>
        <p:nvSpPr>
          <p:cNvPr id="4" name="Rectangle 3"/>
          <p:cNvSpPr/>
          <p:nvPr/>
        </p:nvSpPr>
        <p:spPr bwMode="auto">
          <a:xfrm>
            <a:off x="411539" y="1575959"/>
            <a:ext cx="8401878" cy="90364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nSpc>
                <a:spcPct val="120000"/>
              </a:lnSpc>
            </a:pPr>
            <a:r>
              <a:rPr lang="en-US" sz="1400" dirty="0">
                <a:solidFill>
                  <a:srgbClr val="2F2BFF"/>
                </a:solidFill>
                <a:latin typeface="Consolas" panose="020B0609020204030204" pitchFamily="49" charset="0"/>
                <a:cs typeface="Consolas" panose="020B0609020204030204" pitchFamily="49" charset="0"/>
              </a:rPr>
              <a:t>private void</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404040">
                    <a:lumMod val="50000"/>
                  </a:srgbClr>
                </a:solidFill>
                <a:latin typeface="Consolas" panose="020B0609020204030204" pitchFamily="49" charset="0"/>
                <a:cs typeface="Consolas" panose="020B0609020204030204" pitchFamily="49" charset="0"/>
              </a:rPr>
              <a:t>InitializePhoneApplication</a:t>
            </a:r>
            <a:r>
              <a:rPr lang="en-US" sz="1400" dirty="0" smtClean="0">
                <a:solidFill>
                  <a:srgbClr val="404040">
                    <a:lumMod val="50000"/>
                  </a:srgbClr>
                </a:solidFill>
                <a:latin typeface="Consolas" panose="020B0609020204030204" pitchFamily="49" charset="0"/>
                <a:cs typeface="Consolas" panose="020B0609020204030204" pitchFamily="49" charset="0"/>
              </a:rPr>
              <a:t>() {</a:t>
            </a:r>
            <a:endParaRPr lang="en-US" sz="1400" dirty="0">
              <a:solidFill>
                <a:srgbClr val="404040">
                  <a:lumMod val="50000"/>
                </a:srgbClr>
              </a:solidFill>
              <a:latin typeface="Consolas" panose="020B0609020204030204" pitchFamily="49" charset="0"/>
              <a:cs typeface="Consolas" panose="020B0609020204030204" pitchFamily="49" charset="0"/>
            </a:endParaRP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err="1" smtClean="0">
                <a:solidFill>
                  <a:srgbClr val="404040">
                    <a:lumMod val="50000"/>
                  </a:srgbClr>
                </a:solidFill>
                <a:latin typeface="Consolas" panose="020B0609020204030204" pitchFamily="49" charset="0"/>
                <a:cs typeface="Consolas" panose="020B0609020204030204" pitchFamily="49" charset="0"/>
              </a:rPr>
              <a:t>RootFrame.UriMapper</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a:solidFill>
                  <a:srgbClr val="2F2BFF"/>
                </a:solidFill>
                <a:latin typeface="Consolas" panose="020B0609020204030204" pitchFamily="49" charset="0"/>
                <a:cs typeface="Consolas" panose="020B0609020204030204" pitchFamily="49" charset="0"/>
              </a:rPr>
              <a:t>new</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3BA5C8"/>
                </a:solidFill>
                <a:latin typeface="Consolas" panose="020B0609020204030204" pitchFamily="49" charset="0"/>
                <a:cs typeface="Consolas" panose="020B0609020204030204" pitchFamily="49" charset="0"/>
              </a:rPr>
              <a:t>CustomUriMapper</a:t>
            </a:r>
            <a:r>
              <a:rPr lang="en-US" sz="1400" dirty="0" smtClean="0">
                <a:solidFill>
                  <a:srgbClr val="404040">
                    <a:lumMod val="50000"/>
                  </a:srgbClr>
                </a:solidFill>
                <a:latin typeface="Consolas" panose="020B0609020204030204" pitchFamily="49" charset="0"/>
                <a:cs typeface="Consolas" panose="020B0609020204030204" pitchFamily="49" charset="0"/>
              </a:rPr>
              <a:t>();</a:t>
            </a:r>
            <a:endParaRPr lang="en-US" sz="1400" dirty="0">
              <a:solidFill>
                <a:srgbClr val="404040">
                  <a:lumMod val="50000"/>
                </a:srgbClr>
              </a:solidFill>
              <a:latin typeface="Consolas" panose="020B0609020204030204" pitchFamily="49" charset="0"/>
              <a:cs typeface="Consolas" panose="020B0609020204030204" pitchFamily="49" charset="0"/>
            </a:endParaRPr>
          </a:p>
        </p:txBody>
      </p:sp>
      <p:sp>
        <p:nvSpPr>
          <p:cNvPr id="6" name="Rectangle 5"/>
          <p:cNvSpPr/>
          <p:nvPr/>
        </p:nvSpPr>
        <p:spPr bwMode="auto">
          <a:xfrm>
            <a:off x="411539" y="6392862"/>
            <a:ext cx="8397498" cy="56243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nSpc>
                <a:spcPct val="120000"/>
              </a:lnSpc>
            </a:pPr>
            <a:r>
              <a:rPr lang="en-US" sz="1400" dirty="0">
                <a:solidFill>
                  <a:srgbClr val="2F2BFF"/>
                </a:solidFill>
                <a:latin typeface="Consolas" panose="020B0609020204030204" pitchFamily="49" charset="0"/>
                <a:cs typeface="Consolas" panose="020B0609020204030204" pitchFamily="49" charset="0"/>
              </a:rPr>
              <a:t>protected override void</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404040">
                    <a:lumMod val="50000"/>
                  </a:srgbClr>
                </a:solidFill>
                <a:latin typeface="Consolas" panose="020B0609020204030204" pitchFamily="49" charset="0"/>
                <a:cs typeface="Consolas" panose="020B0609020204030204" pitchFamily="49" charset="0"/>
              </a:rPr>
              <a:t>OnNavigatedTo</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3BA5C8"/>
                </a:solidFill>
                <a:latin typeface="Consolas" panose="020B0609020204030204" pitchFamily="49" charset="0"/>
                <a:cs typeface="Consolas" panose="020B0609020204030204" pitchFamily="49" charset="0"/>
              </a:rPr>
              <a:t>NavigationEventArgs</a:t>
            </a:r>
            <a:r>
              <a:rPr lang="en-US" sz="1400" dirty="0">
                <a:solidFill>
                  <a:srgbClr val="404040">
                    <a:lumMod val="50000"/>
                  </a:srgbClr>
                </a:solidFill>
                <a:latin typeface="Consolas" panose="020B0609020204030204" pitchFamily="49" charset="0"/>
                <a:cs typeface="Consolas" panose="020B0609020204030204" pitchFamily="49" charset="0"/>
              </a:rPr>
              <a:t> e</a:t>
            </a:r>
            <a:r>
              <a:rPr lang="en-US" sz="1400" dirty="0" smtClean="0">
                <a:solidFill>
                  <a:srgbClr val="404040">
                    <a:lumMod val="50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404040">
                    <a:lumMod val="50000"/>
                  </a:srgbClr>
                </a:solidFill>
                <a:latin typeface="Consolas" panose="020B0609020204030204" pitchFamily="49" charset="0"/>
                <a:cs typeface="Consolas" panose="020B0609020204030204" pitchFamily="49" charset="0"/>
              </a:rPr>
              <a:t> ...</a:t>
            </a:r>
            <a:endParaRPr lang="en-US" sz="1400" dirty="0">
              <a:solidFill>
                <a:srgbClr val="404040">
                  <a:lumMod val="50000"/>
                </a:srgbClr>
              </a:solidFill>
              <a:latin typeface="Consolas" panose="020B0609020204030204" pitchFamily="49" charset="0"/>
              <a:cs typeface="Consolas" panose="020B0609020204030204" pitchFamily="49" charset="0"/>
            </a:endParaRPr>
          </a:p>
        </p:txBody>
      </p:sp>
      <p:sp>
        <p:nvSpPr>
          <p:cNvPr id="7" name="Rectangle 6"/>
          <p:cNvSpPr/>
          <p:nvPr/>
        </p:nvSpPr>
        <p:spPr bwMode="auto">
          <a:xfrm>
            <a:off x="411539" y="3179741"/>
            <a:ext cx="8397498" cy="241255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73152" rIns="91440" bIns="73152" numCol="1" spcCol="0" rtlCol="0" fromWordArt="0" anchor="t" anchorCtr="0" forceAA="0" compatLnSpc="1">
            <a:prstTxWarp prst="textNoShape">
              <a:avLst/>
            </a:prstTxWarp>
            <a:noAutofit/>
          </a:bodyPr>
          <a:lstStyle/>
          <a:p>
            <a:pPr>
              <a:lnSpc>
                <a:spcPct val="120000"/>
              </a:lnSpc>
            </a:pPr>
            <a:r>
              <a:rPr lang="en-US" sz="1400" dirty="0">
                <a:solidFill>
                  <a:srgbClr val="2F2BFF"/>
                </a:solidFill>
                <a:latin typeface="Consolas" panose="020B0609020204030204" pitchFamily="49" charset="0"/>
                <a:cs typeface="Consolas" panose="020B0609020204030204" pitchFamily="49" charset="0"/>
              </a:rPr>
              <a:t>class</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3BA5C8"/>
                </a:solidFill>
                <a:latin typeface="Consolas" panose="020B0609020204030204" pitchFamily="49" charset="0"/>
                <a:cs typeface="Consolas" panose="020B0609020204030204" pitchFamily="49" charset="0"/>
              </a:rPr>
              <a:t>CustomUriMapper</a:t>
            </a:r>
            <a:r>
              <a:rPr lang="en-US" sz="1400" dirty="0">
                <a:solidFill>
                  <a:srgbClr val="404040">
                    <a:lumMod val="50000"/>
                  </a:srgbClr>
                </a:solidFill>
                <a:latin typeface="Consolas" panose="020B0609020204030204" pitchFamily="49" charset="0"/>
                <a:cs typeface="Consolas" panose="020B0609020204030204" pitchFamily="49" charset="0"/>
              </a:rPr>
              <a:t> : </a:t>
            </a:r>
            <a:r>
              <a:rPr lang="en-US" sz="1400" dirty="0" err="1" smtClean="0">
                <a:solidFill>
                  <a:srgbClr val="3BA5C8"/>
                </a:solidFill>
                <a:latin typeface="Consolas" panose="020B0609020204030204" pitchFamily="49" charset="0"/>
                <a:cs typeface="Consolas" panose="020B0609020204030204" pitchFamily="49" charset="0"/>
              </a:rPr>
              <a:t>UriMapperBase</a:t>
            </a:r>
            <a:r>
              <a:rPr lang="en-US" sz="1400" dirty="0" smtClean="0">
                <a:solidFill>
                  <a:srgbClr val="404040">
                    <a:lumMod val="50000"/>
                  </a:srgbClr>
                </a:solidFill>
                <a:latin typeface="Consolas" panose="020B0609020204030204" pitchFamily="49" charset="0"/>
                <a:cs typeface="Consolas" panose="020B0609020204030204" pitchFamily="49" charset="0"/>
              </a:rPr>
              <a:t> {</a:t>
            </a:r>
            <a:endParaRPr lang="en-US" sz="1400" dirty="0">
              <a:solidFill>
                <a:srgbClr val="404040">
                  <a:lumMod val="50000"/>
                </a:srgbClr>
              </a:solidFill>
              <a:latin typeface="Consolas" panose="020B0609020204030204" pitchFamily="49" charset="0"/>
              <a:cs typeface="Consolas" panose="020B0609020204030204" pitchFamily="49" charset="0"/>
            </a:endParaRPr>
          </a:p>
          <a:p>
            <a:pPr>
              <a:lnSpc>
                <a:spcPct val="120000"/>
              </a:lnSpc>
            </a:pPr>
            <a:r>
              <a:rPr lang="en-US" sz="1400" dirty="0" smtClean="0">
                <a:solidFill>
                  <a:srgbClr val="2F2BFF"/>
                </a:solidFill>
                <a:latin typeface="Consolas" panose="020B0609020204030204" pitchFamily="49" charset="0"/>
                <a:cs typeface="Consolas" panose="020B0609020204030204" pitchFamily="49" charset="0"/>
              </a:rPr>
              <a:t>  public override</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3BA5C8"/>
                </a:solidFill>
                <a:latin typeface="Consolas" panose="020B0609020204030204" pitchFamily="49" charset="0"/>
                <a:cs typeface="Consolas" panose="020B0609020204030204" pitchFamily="49" charset="0"/>
              </a:rPr>
              <a:t>Uri</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err="1" smtClean="0">
                <a:solidFill>
                  <a:srgbClr val="404040">
                    <a:lumMod val="50000"/>
                  </a:srgbClr>
                </a:solidFill>
                <a:latin typeface="Consolas" panose="020B0609020204030204" pitchFamily="49" charset="0"/>
                <a:cs typeface="Consolas" panose="020B0609020204030204" pitchFamily="49" charset="0"/>
              </a:rPr>
              <a:t>MapUri</a:t>
            </a:r>
            <a:r>
              <a:rPr lang="en-US" sz="1400" dirty="0" smtClean="0">
                <a:solidFill>
                  <a:srgbClr val="404040">
                    <a:lumMod val="50000"/>
                  </a:srgbClr>
                </a:solidFill>
                <a:latin typeface="Consolas" panose="020B0609020204030204" pitchFamily="49" charset="0"/>
                <a:cs typeface="Consolas" panose="020B0609020204030204" pitchFamily="49" charset="0"/>
              </a:rPr>
              <a:t>(</a:t>
            </a:r>
            <a:r>
              <a:rPr lang="en-US" sz="1400" dirty="0" smtClean="0">
                <a:solidFill>
                  <a:srgbClr val="3BA5C8"/>
                </a:solidFill>
                <a:latin typeface="Consolas" panose="020B0609020204030204" pitchFamily="49" charset="0"/>
                <a:cs typeface="Consolas" panose="020B0609020204030204" pitchFamily="49" charset="0"/>
              </a:rPr>
              <a:t>Uri</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err="1" smtClean="0">
                <a:solidFill>
                  <a:srgbClr val="404040">
                    <a:lumMod val="50000"/>
                  </a:srgbClr>
                </a:solidFill>
                <a:latin typeface="Consolas" panose="020B0609020204030204" pitchFamily="49" charset="0"/>
                <a:cs typeface="Consolas" panose="020B0609020204030204" pitchFamily="49" charset="0"/>
              </a:rPr>
              <a:t>uri</a:t>
            </a:r>
            <a:r>
              <a:rPr lang="en-US" sz="1400" dirty="0" smtClean="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endParaRPr lang="en-US" sz="1400" dirty="0">
              <a:solidFill>
                <a:srgbClr val="404040">
                  <a:lumMod val="50000"/>
                </a:srgbClr>
              </a:solidFill>
              <a:latin typeface="Consolas" panose="020B0609020204030204" pitchFamily="49" charset="0"/>
              <a:cs typeface="Consolas" panose="020B0609020204030204" pitchFamily="49" charset="0"/>
            </a:endParaRP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3BA5C8"/>
                </a:solidFill>
                <a:latin typeface="Consolas" panose="020B0609020204030204" pitchFamily="49" charset="0"/>
                <a:cs typeface="Consolas" panose="020B0609020204030204" pitchFamily="49" charset="0"/>
              </a:rPr>
              <a:t>String</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err="1" smtClean="0">
                <a:solidFill>
                  <a:srgbClr val="404040">
                    <a:lumMod val="50000"/>
                  </a:srgbClr>
                </a:solidFill>
                <a:latin typeface="Consolas" panose="020B0609020204030204" pitchFamily="49" charset="0"/>
                <a:cs typeface="Consolas" panose="020B0609020204030204" pitchFamily="49" charset="0"/>
              </a:rPr>
              <a:t>tempUri</a:t>
            </a:r>
            <a:r>
              <a:rPr lang="en-US" sz="1400" dirty="0" smtClean="0">
                <a:solidFill>
                  <a:srgbClr val="404040">
                    <a:lumMod val="50000"/>
                  </a:srgbClr>
                </a:solidFill>
                <a:latin typeface="Consolas" panose="020B0609020204030204" pitchFamily="49" charset="0"/>
                <a:cs typeface="Consolas" panose="020B0609020204030204" pitchFamily="49" charset="0"/>
              </a:rPr>
              <a:t> = </a:t>
            </a:r>
            <a:r>
              <a:rPr lang="en-US" sz="1400" dirty="0" err="1" smtClean="0">
                <a:solidFill>
                  <a:srgbClr val="404040">
                    <a:lumMod val="50000"/>
                  </a:srgbClr>
                </a:solidFill>
                <a:latin typeface="Consolas" panose="020B0609020204030204" pitchFamily="49" charset="0"/>
                <a:cs typeface="Consolas" panose="020B0609020204030204" pitchFamily="49" charset="0"/>
              </a:rPr>
              <a:t>uri.ToString</a:t>
            </a:r>
            <a:r>
              <a:rPr lang="en-US" sz="1400" dirty="0" smtClean="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if (</a:t>
            </a:r>
            <a:r>
              <a:rPr lang="en-US" sz="1400" dirty="0" err="1" smtClean="0">
                <a:solidFill>
                  <a:srgbClr val="404040">
                    <a:lumMod val="50000"/>
                  </a:srgbClr>
                </a:solidFill>
                <a:latin typeface="Consolas" panose="020B0609020204030204" pitchFamily="49" charset="0"/>
                <a:cs typeface="Consolas" panose="020B0609020204030204" pitchFamily="49" charset="0"/>
              </a:rPr>
              <a:t>tempUri.Contains</a:t>
            </a:r>
            <a:r>
              <a:rPr lang="en-US" sz="1400" dirty="0" smtClean="0">
                <a:solidFill>
                  <a:srgbClr val="404040">
                    <a:lumMod val="50000"/>
                  </a:srgbClr>
                </a:solidFill>
                <a:latin typeface="Consolas" panose="020B0609020204030204" pitchFamily="49" charset="0"/>
                <a:cs typeface="Consolas" panose="020B0609020204030204" pitchFamily="49" charset="0"/>
              </a:rPr>
              <a:t>(</a:t>
            </a:r>
            <a:r>
              <a:rPr lang="en-US" sz="1400" dirty="0" smtClean="0">
                <a:solidFill>
                  <a:srgbClr val="C00000"/>
                </a:solidFill>
                <a:latin typeface="Consolas" panose="020B0609020204030204" pitchFamily="49" charset="0"/>
                <a:cs typeface="Consolas" panose="020B0609020204030204" pitchFamily="49" charset="0"/>
              </a:rPr>
              <a:t>"</a:t>
            </a:r>
            <a:r>
              <a:rPr lang="en-US" sz="1400" dirty="0" err="1" smtClean="0">
                <a:solidFill>
                  <a:srgbClr val="C00000"/>
                </a:solidFill>
                <a:latin typeface="Consolas" panose="020B0609020204030204" pitchFamily="49" charset="0"/>
                <a:cs typeface="Consolas" panose="020B0609020204030204" pitchFamily="49" charset="0"/>
              </a:rPr>
              <a:t>MainPage.xaml</a:t>
            </a:r>
            <a:r>
              <a:rPr lang="en-US" sz="1400" dirty="0" smtClean="0">
                <a:solidFill>
                  <a:srgbClr val="C00000"/>
                </a:solidFill>
                <a:latin typeface="Consolas" panose="020B0609020204030204" pitchFamily="49" charset="0"/>
                <a:cs typeface="Consolas" panose="020B0609020204030204" pitchFamily="49" charset="0"/>
              </a:rPr>
              <a:t>?"</a:t>
            </a:r>
            <a:r>
              <a:rPr lang="en-US" sz="1400" dirty="0" smtClean="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p>
          <a:p>
            <a:pPr>
              <a:lnSpc>
                <a:spcPct val="120000"/>
              </a:lnSpc>
            </a:pP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3BA5C8"/>
                </a:solidFill>
                <a:latin typeface="Consolas" panose="020B0609020204030204" pitchFamily="49" charset="0"/>
                <a:cs typeface="Consolas" panose="020B0609020204030204" pitchFamily="49" charset="0"/>
              </a:rPr>
              <a:t>String</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err="1" smtClean="0">
                <a:solidFill>
                  <a:srgbClr val="404040">
                    <a:lumMod val="50000"/>
                  </a:srgbClr>
                </a:solidFill>
                <a:latin typeface="Consolas" panose="020B0609020204030204" pitchFamily="49" charset="0"/>
                <a:cs typeface="Consolas" panose="020B0609020204030204" pitchFamily="49" charset="0"/>
              </a:rPr>
              <a:t>launchArguments</a:t>
            </a:r>
            <a:r>
              <a:rPr lang="en-US" sz="1400" dirty="0" smtClean="0">
                <a:solidFill>
                  <a:srgbClr val="404040">
                    <a:lumMod val="50000"/>
                  </a:srgbClr>
                </a:solidFill>
                <a:latin typeface="Consolas" panose="020B0609020204030204" pitchFamily="49" charset="0"/>
                <a:cs typeface="Consolas" panose="020B0609020204030204" pitchFamily="49" charset="0"/>
              </a:rPr>
              <a:t> = </a:t>
            </a:r>
            <a:r>
              <a:rPr lang="en-US" sz="1400" dirty="0" err="1" smtClean="0">
                <a:solidFill>
                  <a:srgbClr val="404040">
                    <a:lumMod val="50000"/>
                  </a:srgbClr>
                </a:solidFill>
                <a:latin typeface="Consolas" panose="020B0609020204030204" pitchFamily="49" charset="0"/>
                <a:cs typeface="Consolas" panose="020B0609020204030204" pitchFamily="49" charset="0"/>
              </a:rPr>
              <a:t>tempUri.Substring</a:t>
            </a:r>
            <a:r>
              <a:rPr lang="en-US" sz="1400" dirty="0" smtClean="0">
                <a:solidFill>
                  <a:srgbClr val="404040">
                    <a:lumMod val="50000"/>
                  </a:srgbClr>
                </a:solidFill>
                <a:latin typeface="Consolas" panose="020B0609020204030204" pitchFamily="49" charset="0"/>
                <a:cs typeface="Consolas" panose="020B0609020204030204" pitchFamily="49" charset="0"/>
              </a:rPr>
              <a:t>(</a:t>
            </a:r>
            <a:r>
              <a:rPr lang="en-US" sz="1400" dirty="0" err="1" smtClean="0">
                <a:solidFill>
                  <a:srgbClr val="404040">
                    <a:lumMod val="50000"/>
                  </a:srgbClr>
                </a:solidFill>
                <a:latin typeface="Consolas" panose="020B0609020204030204" pitchFamily="49" charset="0"/>
                <a:cs typeface="Consolas" panose="020B0609020204030204" pitchFamily="49" charset="0"/>
              </a:rPr>
              <a:t>tempUri.IndexOf</a:t>
            </a:r>
            <a:r>
              <a:rPr lang="en-US" sz="1400" dirty="0" smtClean="0">
                <a:solidFill>
                  <a:srgbClr val="404040">
                    <a:lumMod val="50000"/>
                  </a:srgbClr>
                </a:solidFill>
                <a:latin typeface="Consolas" panose="020B0609020204030204" pitchFamily="49" charset="0"/>
                <a:cs typeface="Consolas" panose="020B0609020204030204" pitchFamily="49" charset="0"/>
              </a:rPr>
              <a:t>(</a:t>
            </a:r>
            <a:r>
              <a:rPr lang="en-US" sz="1400" dirty="0" smtClean="0">
                <a:solidFill>
                  <a:srgbClr val="C00000"/>
                </a:solidFill>
                <a:latin typeface="Consolas" panose="020B0609020204030204" pitchFamily="49" charset="0"/>
                <a:cs typeface="Consolas" panose="020B0609020204030204" pitchFamily="49" charset="0"/>
              </a:rPr>
              <a:t>"?"</a:t>
            </a:r>
            <a:r>
              <a:rPr lang="en-US" sz="1400" dirty="0" smtClean="0">
                <a:solidFill>
                  <a:srgbClr val="404040">
                    <a:lumMod val="50000"/>
                  </a:srgbClr>
                </a:solidFill>
                <a:latin typeface="Consolas" panose="020B0609020204030204" pitchFamily="49" charset="0"/>
                <a:cs typeface="Consolas" panose="020B0609020204030204" pitchFamily="49" charset="0"/>
              </a:rPr>
              <a:t>) + 1);</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3BA5C8"/>
                </a:solidFill>
                <a:latin typeface="Consolas" panose="020B0609020204030204" pitchFamily="49" charset="0"/>
                <a:cs typeface="Consolas" panose="020B0609020204030204" pitchFamily="49" charset="0"/>
              </a:rPr>
              <a:t>String</a:t>
            </a: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404040">
                    <a:lumMod val="50000"/>
                  </a:srgbClr>
                </a:solidFill>
                <a:latin typeface="Consolas" panose="020B0609020204030204" pitchFamily="49" charset="0"/>
                <a:cs typeface="Consolas" panose="020B0609020204030204" pitchFamily="49" charset="0"/>
              </a:rPr>
              <a:t>newUri</a:t>
            </a:r>
            <a:r>
              <a:rPr lang="en-US" sz="1400" dirty="0">
                <a:solidFill>
                  <a:srgbClr val="404040">
                    <a:lumMod val="50000"/>
                  </a:srgbClr>
                </a:solidFill>
                <a:latin typeface="Consolas" panose="020B0609020204030204" pitchFamily="49" charset="0"/>
                <a:cs typeface="Consolas" panose="020B0609020204030204" pitchFamily="49" charset="0"/>
              </a:rPr>
              <a:t> = </a:t>
            </a:r>
            <a:r>
              <a:rPr lang="en-US" sz="1400" dirty="0" err="1">
                <a:solidFill>
                  <a:srgbClr val="3BA5C8"/>
                </a:solidFill>
                <a:latin typeface="Consolas" panose="020B0609020204030204" pitchFamily="49" charset="0"/>
                <a:cs typeface="Consolas" panose="020B0609020204030204" pitchFamily="49" charset="0"/>
              </a:rPr>
              <a:t>String</a:t>
            </a:r>
            <a:r>
              <a:rPr lang="en-US" sz="1400" dirty="0" err="1">
                <a:solidFill>
                  <a:srgbClr val="404040">
                    <a:lumMod val="50000"/>
                  </a:srgbClr>
                </a:solidFill>
                <a:latin typeface="Consolas" panose="020B0609020204030204" pitchFamily="49" charset="0"/>
                <a:cs typeface="Consolas" panose="020B0609020204030204" pitchFamily="49" charset="0"/>
              </a:rPr>
              <a:t>.Format</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a:solidFill>
                  <a:srgbClr val="C00000"/>
                </a:solidFill>
                <a:latin typeface="Consolas" panose="020B0609020204030204" pitchFamily="49" charset="0"/>
                <a:cs typeface="Consolas" panose="020B0609020204030204" pitchFamily="49" charset="0"/>
              </a:rPr>
              <a:t>"/</a:t>
            </a:r>
            <a:r>
              <a:rPr lang="en-US" sz="1400" dirty="0" err="1">
                <a:solidFill>
                  <a:srgbClr val="C00000"/>
                </a:solidFill>
                <a:latin typeface="Consolas" panose="020B0609020204030204" pitchFamily="49" charset="0"/>
                <a:cs typeface="Consolas" panose="020B0609020204030204" pitchFamily="49" charset="0"/>
              </a:rPr>
              <a:t>AppLinkPage.xaml</a:t>
            </a:r>
            <a:r>
              <a:rPr lang="en-US" sz="1400" dirty="0">
                <a:solidFill>
                  <a:srgbClr val="C00000"/>
                </a:solidFill>
                <a:latin typeface="Consolas" panose="020B0609020204030204" pitchFamily="49" charset="0"/>
                <a:cs typeface="Consolas" panose="020B0609020204030204" pitchFamily="49" charset="0"/>
              </a:rPr>
              <a:t>?{0}"</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404040">
                    <a:lumMod val="50000"/>
                  </a:srgbClr>
                </a:solidFill>
                <a:latin typeface="Consolas" panose="020B0609020204030204" pitchFamily="49" charset="0"/>
                <a:cs typeface="Consolas" panose="020B0609020204030204" pitchFamily="49" charset="0"/>
              </a:rPr>
              <a:t>launchArguments</a:t>
            </a:r>
            <a:r>
              <a:rPr lang="en-US" sz="1400" dirty="0">
                <a:solidFill>
                  <a:srgbClr val="404040">
                    <a:lumMod val="50000"/>
                  </a:srgbClr>
                </a:solidFill>
                <a:latin typeface="Consolas" panose="020B0609020204030204" pitchFamily="49" charset="0"/>
                <a:cs typeface="Consolas" panose="020B0609020204030204" pitchFamily="49" charset="0"/>
              </a:rPr>
              <a:t>);</a:t>
            </a:r>
          </a:p>
          <a:p>
            <a:pPr>
              <a:lnSpc>
                <a:spcPct val="120000"/>
              </a:lnSpc>
            </a:pPr>
            <a:r>
              <a:rPr lang="en-US" sz="1400" dirty="0" smtClean="0">
                <a:solidFill>
                  <a:srgbClr val="404040">
                    <a:lumMod val="50000"/>
                  </a:srgbClr>
                </a:solidFill>
                <a:latin typeface="Consolas" panose="020B0609020204030204" pitchFamily="49" charset="0"/>
                <a:cs typeface="Consolas" panose="020B0609020204030204" pitchFamily="49" charset="0"/>
              </a:rPr>
              <a:t>        </a:t>
            </a:r>
            <a:r>
              <a:rPr lang="en-US" sz="1400" dirty="0" smtClean="0">
                <a:solidFill>
                  <a:srgbClr val="2F2BFF"/>
                </a:solidFill>
                <a:latin typeface="Consolas" panose="020B0609020204030204" pitchFamily="49" charset="0"/>
                <a:cs typeface="Consolas" panose="020B0609020204030204" pitchFamily="49" charset="0"/>
              </a:rPr>
              <a:t>return </a:t>
            </a:r>
            <a:r>
              <a:rPr lang="en-US" sz="1400" dirty="0">
                <a:solidFill>
                  <a:srgbClr val="2F2BFF"/>
                </a:solidFill>
                <a:latin typeface="Consolas" panose="020B0609020204030204" pitchFamily="49" charset="0"/>
                <a:cs typeface="Consolas" panose="020B0609020204030204" pitchFamily="49" charset="0"/>
              </a:rPr>
              <a:t>new</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a:solidFill>
                  <a:srgbClr val="3BA5C8"/>
                </a:solidFill>
                <a:latin typeface="Consolas" panose="020B0609020204030204" pitchFamily="49" charset="0"/>
                <a:cs typeface="Consolas" panose="020B0609020204030204" pitchFamily="49" charset="0"/>
              </a:rPr>
              <a:t>Uri</a:t>
            </a:r>
            <a:r>
              <a:rPr lang="en-US" sz="1400" dirty="0">
                <a:solidFill>
                  <a:srgbClr val="404040">
                    <a:lumMod val="50000"/>
                  </a:srgbClr>
                </a:solidFill>
                <a:latin typeface="Consolas" panose="020B0609020204030204" pitchFamily="49" charset="0"/>
                <a:cs typeface="Consolas" panose="020B0609020204030204" pitchFamily="49" charset="0"/>
              </a:rPr>
              <a:t>(</a:t>
            </a:r>
            <a:r>
              <a:rPr lang="en-US" sz="1400" dirty="0" err="1">
                <a:solidFill>
                  <a:srgbClr val="404040">
                    <a:lumMod val="50000"/>
                  </a:srgbClr>
                </a:solidFill>
                <a:latin typeface="Consolas" panose="020B0609020204030204" pitchFamily="49" charset="0"/>
                <a:cs typeface="Consolas" panose="020B0609020204030204" pitchFamily="49" charset="0"/>
              </a:rPr>
              <a:t>newUri</a:t>
            </a:r>
            <a:r>
              <a:rPr lang="en-US" sz="1400" dirty="0">
                <a:solidFill>
                  <a:srgbClr val="404040">
                    <a:lumMod val="50000"/>
                  </a:srgbClr>
                </a:solidFill>
                <a:latin typeface="Consolas" panose="020B0609020204030204" pitchFamily="49" charset="0"/>
                <a:cs typeface="Consolas" panose="020B0609020204030204" pitchFamily="49" charset="0"/>
              </a:rPr>
              <a:t>, </a:t>
            </a:r>
            <a:r>
              <a:rPr lang="en-US" sz="1400" dirty="0" err="1">
                <a:solidFill>
                  <a:srgbClr val="3BA5C8"/>
                </a:solidFill>
                <a:latin typeface="Consolas" panose="020B0609020204030204" pitchFamily="49" charset="0"/>
                <a:cs typeface="Consolas" panose="020B0609020204030204" pitchFamily="49" charset="0"/>
              </a:rPr>
              <a:t>UriKind</a:t>
            </a:r>
            <a:r>
              <a:rPr lang="en-US" sz="1400" dirty="0" err="1">
                <a:solidFill>
                  <a:srgbClr val="404040">
                    <a:lumMod val="50000"/>
                  </a:srgbClr>
                </a:solidFill>
                <a:latin typeface="Consolas" panose="020B0609020204030204" pitchFamily="49" charset="0"/>
                <a:cs typeface="Consolas" panose="020B0609020204030204" pitchFamily="49" charset="0"/>
              </a:rPr>
              <a:t>.Relative</a:t>
            </a:r>
            <a:r>
              <a:rPr lang="en-US" sz="1400" dirty="0" smtClean="0">
                <a:solidFill>
                  <a:srgbClr val="404040">
                    <a:lumMod val="50000"/>
                  </a:srgbClr>
                </a:solidFill>
                <a:latin typeface="Consolas" panose="020B0609020204030204" pitchFamily="49" charset="0"/>
                <a:cs typeface="Consolas" panose="020B0609020204030204" pitchFamily="49" charset="0"/>
              </a:rPr>
              <a:t>);</a:t>
            </a:r>
            <a:endParaRPr lang="en-US" sz="1400" dirty="0">
              <a:solidFill>
                <a:srgbClr val="404040">
                  <a:lumMod val="50000"/>
                </a:srgbClr>
              </a:solidFill>
              <a:latin typeface="Consolas" panose="020B0609020204030204" pitchFamily="49" charset="0"/>
              <a:cs typeface="Consolas" panose="020B0609020204030204" pitchFamily="49" charset="0"/>
            </a:endParaRPr>
          </a:p>
        </p:txBody>
      </p:sp>
      <p:sp>
        <p:nvSpPr>
          <p:cNvPr id="8" name="Rectangle 7"/>
          <p:cNvSpPr/>
          <p:nvPr/>
        </p:nvSpPr>
        <p:spPr bwMode="auto">
          <a:xfrm>
            <a:off x="10333037" y="-9526"/>
            <a:ext cx="2103438" cy="458788"/>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Silverlight apps</a:t>
            </a:r>
          </a:p>
        </p:txBody>
      </p:sp>
      <p:sp>
        <p:nvSpPr>
          <p:cNvPr id="18" name="Rectangle 17"/>
          <p:cNvSpPr/>
          <p:nvPr/>
        </p:nvSpPr>
        <p:spPr bwMode="auto">
          <a:xfrm>
            <a:off x="4729597" y="2573544"/>
            <a:ext cx="2663539" cy="236720"/>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t" anchorCtr="0" forceAA="0" compatLnSpc="1">
            <a:prstTxWarp prst="textNoShape">
              <a:avLst/>
            </a:prstTxWarp>
            <a:noAutofit/>
          </a:bodyPr>
          <a:lstStyle/>
          <a:p>
            <a:pPr>
              <a:lnSpc>
                <a:spcPct val="120000"/>
              </a:lnSpc>
            </a:pPr>
            <a:r>
              <a:rPr lang="en-US" sz="1200" dirty="0">
                <a:solidFill>
                  <a:prstClr val="black">
                    <a:lumMod val="75000"/>
                    <a:lumOff val="25000"/>
                  </a:prstClr>
                </a:solidFill>
                <a:latin typeface="Consolas" panose="020B0609020204030204" pitchFamily="49" charset="0"/>
                <a:cs typeface="Consolas" panose="020B0609020204030204" pitchFamily="49" charset="0"/>
              </a:rPr>
              <a:t>/</a:t>
            </a:r>
            <a:r>
              <a:rPr lang="en-US" sz="1200" dirty="0" err="1" smtClean="0">
                <a:solidFill>
                  <a:prstClr val="black">
                    <a:lumMod val="75000"/>
                    <a:lumOff val="25000"/>
                  </a:prstClr>
                </a:solidFill>
                <a:latin typeface="Consolas" panose="020B0609020204030204" pitchFamily="49" charset="0"/>
                <a:cs typeface="Consolas" panose="020B0609020204030204" pitchFamily="49" charset="0"/>
              </a:rPr>
              <a:t>MainPage.xaml?</a:t>
            </a:r>
            <a:r>
              <a:rPr lang="en-US" sz="1200" b="1" dirty="0" err="1" smtClean="0">
                <a:solidFill>
                  <a:srgbClr val="9B4F96"/>
                </a:solidFill>
                <a:latin typeface="Consolas" panose="020B0609020204030204" pitchFamily="49" charset="0"/>
                <a:cs typeface="Consolas" panose="020B0609020204030204" pitchFamily="49" charset="0"/>
              </a:rPr>
              <a:t>a</a:t>
            </a:r>
            <a:r>
              <a:rPr lang="en-US" sz="1200" b="1" dirty="0" smtClean="0">
                <a:solidFill>
                  <a:srgbClr val="9B4F96"/>
                </a:solidFill>
                <a:latin typeface="Consolas" panose="020B0609020204030204" pitchFamily="49" charset="0"/>
                <a:cs typeface="Consolas" panose="020B0609020204030204" pitchFamily="49" charset="0"/>
              </a:rPr>
              <a:t>=123&amp;b=456</a:t>
            </a:r>
            <a:endParaRPr lang="en-US" sz="1200" b="1" dirty="0">
              <a:solidFill>
                <a:srgbClr val="9B4F96"/>
              </a:solidFill>
              <a:latin typeface="Consolas" panose="020B0609020204030204" pitchFamily="49" charset="0"/>
              <a:cs typeface="Consolas" panose="020B0609020204030204" pitchFamily="49" charset="0"/>
            </a:endParaRPr>
          </a:p>
        </p:txBody>
      </p:sp>
      <p:sp>
        <p:nvSpPr>
          <p:cNvPr id="20" name="Rectangle 19"/>
          <p:cNvSpPr/>
          <p:nvPr/>
        </p:nvSpPr>
        <p:spPr bwMode="auto">
          <a:xfrm>
            <a:off x="4729597" y="5743243"/>
            <a:ext cx="2663539" cy="236720"/>
          </a:xfrm>
          <a:prstGeom prst="rect">
            <a:avLst/>
          </a:prstGeom>
          <a:solidFill>
            <a:schemeClr val="accent3">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0" rIns="0" bIns="0" numCol="1" spcCol="0" rtlCol="0" fromWordArt="0" anchor="t" anchorCtr="0" forceAA="0" compatLnSpc="1">
            <a:prstTxWarp prst="textNoShape">
              <a:avLst/>
            </a:prstTxWarp>
            <a:noAutofit/>
          </a:bodyPr>
          <a:lstStyle/>
          <a:p>
            <a:pPr>
              <a:lnSpc>
                <a:spcPct val="120000"/>
              </a:lnSpc>
            </a:pPr>
            <a:r>
              <a:rPr lang="en-US" sz="1200" dirty="0">
                <a:solidFill>
                  <a:prstClr val="black">
                    <a:lumMod val="75000"/>
                    <a:lumOff val="25000"/>
                  </a:prstClr>
                </a:solidFill>
                <a:latin typeface="Consolas" panose="020B0609020204030204" pitchFamily="49" charset="0"/>
                <a:cs typeface="Consolas" panose="020B0609020204030204" pitchFamily="49" charset="0"/>
              </a:rPr>
              <a:t>/</a:t>
            </a:r>
            <a:r>
              <a:rPr lang="en-US" sz="1200" dirty="0" err="1" smtClean="0">
                <a:solidFill>
                  <a:prstClr val="black">
                    <a:lumMod val="75000"/>
                    <a:lumOff val="25000"/>
                  </a:prstClr>
                </a:solidFill>
                <a:latin typeface="Consolas" panose="020B0609020204030204" pitchFamily="49" charset="0"/>
                <a:cs typeface="Consolas" panose="020B0609020204030204" pitchFamily="49" charset="0"/>
              </a:rPr>
              <a:t>AppLinkPage.xaml?</a:t>
            </a:r>
            <a:r>
              <a:rPr lang="en-US" sz="1200" b="1" dirty="0" err="1" smtClean="0">
                <a:solidFill>
                  <a:srgbClr val="9B4F96"/>
                </a:solidFill>
                <a:latin typeface="Consolas" panose="020B0609020204030204" pitchFamily="49" charset="0"/>
                <a:cs typeface="Consolas" panose="020B0609020204030204" pitchFamily="49" charset="0"/>
              </a:rPr>
              <a:t>a</a:t>
            </a:r>
            <a:r>
              <a:rPr lang="en-US" sz="1200" b="1" dirty="0" smtClean="0">
                <a:solidFill>
                  <a:srgbClr val="9B4F96"/>
                </a:solidFill>
                <a:latin typeface="Consolas" panose="020B0609020204030204" pitchFamily="49" charset="0"/>
                <a:cs typeface="Consolas" panose="020B0609020204030204" pitchFamily="49" charset="0"/>
              </a:rPr>
              <a:t>=123&amp;b=456</a:t>
            </a:r>
            <a:endParaRPr lang="en-US" sz="1200" b="1" dirty="0">
              <a:solidFill>
                <a:srgbClr val="9B4F96"/>
              </a:solidFill>
              <a:latin typeface="Consolas" panose="020B0609020204030204" pitchFamily="49" charset="0"/>
              <a:cs typeface="Consolas" panose="020B0609020204030204" pitchFamily="49" charset="0"/>
            </a:endParaRPr>
          </a:p>
        </p:txBody>
      </p:sp>
      <p:sp>
        <p:nvSpPr>
          <p:cNvPr id="17" name="Rectangle 16"/>
          <p:cNvSpPr/>
          <p:nvPr/>
        </p:nvSpPr>
        <p:spPr bwMode="auto">
          <a:xfrm>
            <a:off x="411538" y="1363662"/>
            <a:ext cx="8394192" cy="238141"/>
          </a:xfrm>
          <a:prstGeom prst="rect">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err="1"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rPr>
              <a:t>app.xaml</a:t>
            </a:r>
            <a:endParaRPr lang="en-US" sz="1600" dirty="0"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sp>
        <p:nvSpPr>
          <p:cNvPr id="23" name="Rectangle 22"/>
          <p:cNvSpPr/>
          <p:nvPr/>
        </p:nvSpPr>
        <p:spPr bwMode="auto">
          <a:xfrm>
            <a:off x="411538" y="2938158"/>
            <a:ext cx="8394192" cy="238141"/>
          </a:xfrm>
          <a:prstGeom prst="rect">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err="1"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rPr>
              <a:t>CustomUriMapper</a:t>
            </a:r>
            <a:endParaRPr lang="en-US" sz="1600" dirty="0"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sp>
        <p:nvSpPr>
          <p:cNvPr id="24" name="Rectangle 23"/>
          <p:cNvSpPr/>
          <p:nvPr/>
        </p:nvSpPr>
        <p:spPr bwMode="auto">
          <a:xfrm>
            <a:off x="411538" y="6154721"/>
            <a:ext cx="8394192" cy="238141"/>
          </a:xfrm>
          <a:prstGeom prst="rect">
            <a:avLst/>
          </a:prstGeom>
          <a:solidFill>
            <a:schemeClr val="tx1">
              <a:lumMod val="40000"/>
              <a:lumOff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dirty="0" err="1"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rPr>
              <a:t>AppLinkPage.xaml</a:t>
            </a:r>
            <a:endParaRPr lang="en-US" sz="1600" dirty="0" smtClean="0">
              <a:gradFill>
                <a:gsLst>
                  <a:gs pos="0">
                    <a:srgbClr val="FFFFFF"/>
                  </a:gs>
                  <a:gs pos="100000">
                    <a:srgbClr val="FFFFFF"/>
                  </a:gs>
                </a:gsLst>
                <a:lin ang="5400000" scaled="0"/>
              </a:gradFill>
              <a:latin typeface="Consolas" panose="020B0609020204030204" pitchFamily="49" charset="0"/>
              <a:ea typeface="Segoe UI" pitchFamily="34" charset="0"/>
              <a:cs typeface="Consolas" panose="020B0609020204030204" pitchFamily="49" charset="0"/>
            </a:endParaRPr>
          </a:p>
        </p:txBody>
      </p:sp>
      <p:cxnSp>
        <p:nvCxnSpPr>
          <p:cNvPr id="26" name="Straight Arrow Connector 25"/>
          <p:cNvCxnSpPr/>
          <p:nvPr/>
        </p:nvCxnSpPr>
        <p:spPr>
          <a:xfrm>
            <a:off x="4610288" y="1058862"/>
            <a:ext cx="0" cy="304800"/>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610288" y="2479607"/>
            <a:ext cx="0" cy="458551"/>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4608634" y="5592291"/>
            <a:ext cx="1654" cy="562430"/>
          </a:xfrm>
          <a:prstGeom prst="straightConnector1">
            <a:avLst/>
          </a:prstGeom>
          <a:ln w="28575">
            <a:solidFill>
              <a:schemeClr val="tx1">
                <a:lumMod val="40000"/>
                <a:lumOff val="6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72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250"/>
                            </p:stCondLst>
                            <p:childTnLst>
                              <p:par>
                                <p:cTn id="14" presetID="1" presetClass="entr" presetSubtype="0"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25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250"/>
                            </p:stCondLst>
                            <p:childTnLst>
                              <p:par>
                                <p:cTn id="30" presetID="1"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250"/>
                            </p:stCondLst>
                            <p:childTnLst>
                              <p:par>
                                <p:cTn id="35" presetID="1" presetClass="entr" presetSubtype="0" fill="hold" nodeType="afterEffect">
                                  <p:stCondLst>
                                    <p:cond delay="500"/>
                                  </p:stCondLst>
                                  <p:childTnLst>
                                    <p:set>
                                      <p:cBhvr>
                                        <p:cTn id="36" dur="1" fill="hold">
                                          <p:stCondLst>
                                            <p:cond delay="0"/>
                                          </p:stCondLst>
                                        </p:cTn>
                                        <p:tgtEl>
                                          <p:spTgt spid="28"/>
                                        </p:tgtEl>
                                        <p:attrNameLst>
                                          <p:attrName>style.visibility</p:attrName>
                                        </p:attrNameLst>
                                      </p:cBhvr>
                                      <p:to>
                                        <p:strVal val="visible"/>
                                      </p:to>
                                    </p:set>
                                  </p:childTnLst>
                                </p:cTn>
                              </p:par>
                            </p:childTnLst>
                          </p:cTn>
                        </p:par>
                        <p:par>
                          <p:cTn id="37" fill="hold">
                            <p:stCondLst>
                              <p:cond delay="750"/>
                            </p:stCondLst>
                            <p:childTnLst>
                              <p:par>
                                <p:cTn id="38" presetID="1" presetClass="entr" presetSubtype="0" fill="hold" grpId="0" nodeType="afterEffect">
                                  <p:stCondLst>
                                    <p:cond delay="25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5" end="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8" grpId="0" animBg="1"/>
      <p:bldP spid="20" grpId="0" animBg="1"/>
      <p:bldP spid="17" grpId="0" animBg="1"/>
      <p:bldP spid="23"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9" y="1668463"/>
            <a:ext cx="11887199" cy="5029200"/>
          </a:xfrm>
        </p:spPr>
        <p:txBody>
          <a:bodyPr/>
          <a:lstStyle/>
          <a:p>
            <a:pPr marL="0" indent="0">
              <a:lnSpc>
                <a:spcPct val="120000"/>
              </a:lnSpc>
              <a:buNone/>
            </a:pPr>
            <a:r>
              <a:rPr lang="en-US" sz="2800" i="1" dirty="0">
                <a:solidFill>
                  <a:prstClr val="black">
                    <a:lumMod val="75000"/>
                    <a:lumOff val="25000"/>
                  </a:prstClr>
                </a:solidFill>
                <a:latin typeface="Segoe UI Semilight" panose="020B0402040204020203" pitchFamily="34" charset="0"/>
                <a:cs typeface="Segoe UI Semilight" panose="020B0402040204020203" pitchFamily="34" charset="0"/>
              </a:rPr>
              <a:t>Once you’ve updated your app…</a:t>
            </a:r>
          </a:p>
          <a:p>
            <a:pPr marL="0" indent="0">
              <a:lnSpc>
                <a:spcPct val="120000"/>
              </a:lnSpc>
              <a:buNone/>
            </a:pPr>
            <a:endParaRPr lang="en-US" sz="1100" i="1" dirty="0">
              <a:solidFill>
                <a:prstClr val="black">
                  <a:lumMod val="75000"/>
                  <a:lumOff val="25000"/>
                </a:prstClr>
              </a:solidFill>
              <a:latin typeface="Segoe UI Semilight" panose="020B0402040204020203" pitchFamily="34" charset="0"/>
              <a:cs typeface="Segoe UI Semilight" panose="020B0402040204020203" pitchFamily="34" charset="0"/>
            </a:endParaRPr>
          </a:p>
          <a:p>
            <a:pPr>
              <a:lnSpc>
                <a:spcPct val="120000"/>
              </a:lnSpc>
            </a:pPr>
            <a:r>
              <a:rPr lang="en-US" sz="2800" b="1" dirty="0">
                <a:solidFill>
                  <a:prstClr val="black">
                    <a:lumMod val="75000"/>
                    <a:lumOff val="25000"/>
                  </a:prstClr>
                </a:solidFill>
                <a:latin typeface="Segoe UI Semilight" panose="020B0402040204020203" pitchFamily="34" charset="0"/>
                <a:cs typeface="Segoe UI Semilight" panose="020B0402040204020203" pitchFamily="34" charset="0"/>
              </a:rPr>
              <a:t>Test.</a:t>
            </a:r>
            <a:r>
              <a:rPr lang="en-US" sz="2800" dirty="0">
                <a:solidFill>
                  <a:prstClr val="black">
                    <a:lumMod val="75000"/>
                    <a:lumOff val="25000"/>
                  </a:prstClr>
                </a:solidFill>
                <a:latin typeface="Segoe UI Semilight" panose="020B0402040204020203" pitchFamily="34" charset="0"/>
                <a:cs typeface="Segoe UI Semilight" panose="020B0402040204020203" pitchFamily="34" charset="0"/>
              </a:rPr>
              <a:t>  </a:t>
            </a:r>
            <a:r>
              <a:rPr lang="en-US" sz="2800" dirty="0" smtClean="0">
                <a:solidFill>
                  <a:prstClr val="black">
                    <a:lumMod val="75000"/>
                    <a:lumOff val="25000"/>
                  </a:prstClr>
                </a:solidFill>
                <a:latin typeface="Segoe UI Semilight" panose="020B0402040204020203" pitchFamily="34" charset="0"/>
                <a:cs typeface="Segoe UI Semilight" panose="020B0402040204020203" pitchFamily="34" charset="0"/>
              </a:rPr>
              <a:t>Test tool </a:t>
            </a:r>
            <a:r>
              <a:rPr lang="en-US" sz="2800" dirty="0">
                <a:solidFill>
                  <a:prstClr val="black">
                    <a:lumMod val="75000"/>
                    <a:lumOff val="25000"/>
                  </a:prstClr>
                </a:solidFill>
                <a:latin typeface="Segoe UI Semilight" panose="020B0402040204020203" pitchFamily="34" charset="0"/>
                <a:cs typeface="Segoe UI Semilight" panose="020B0402040204020203" pitchFamily="34" charset="0"/>
              </a:rPr>
              <a:t>available at </a:t>
            </a:r>
            <a:r>
              <a:rPr lang="en-US" sz="2800" dirty="0" smtClean="0">
                <a:solidFill>
                  <a:prstClr val="black">
                    <a:lumMod val="75000"/>
                    <a:lumOff val="25000"/>
                  </a:prstClr>
                </a:solidFill>
                <a:latin typeface="Segoe UI Semilight" panose="020B0402040204020203" pitchFamily="34" charset="0"/>
                <a:cs typeface="Segoe UI Semilight" panose="020B0402040204020203" pitchFamily="34" charset="0"/>
              </a:rPr>
              <a:t>Bing.com/</a:t>
            </a:r>
            <a:r>
              <a:rPr lang="en-US" sz="2800" dirty="0" err="1" smtClean="0">
                <a:solidFill>
                  <a:prstClr val="black">
                    <a:lumMod val="75000"/>
                    <a:lumOff val="25000"/>
                  </a:prstClr>
                </a:solidFill>
                <a:latin typeface="Segoe UI Semilight" panose="020B0402040204020203" pitchFamily="34" charset="0"/>
                <a:cs typeface="Segoe UI Semilight" panose="020B0402040204020203" pitchFamily="34" charset="0"/>
              </a:rPr>
              <a:t>AppLink</a:t>
            </a:r>
            <a:r>
              <a:rPr lang="en-US" sz="2800" dirty="0" smtClean="0">
                <a:solidFill>
                  <a:prstClr val="black">
                    <a:lumMod val="75000"/>
                    <a:lumOff val="25000"/>
                  </a:prstClr>
                </a:solidFill>
                <a:latin typeface="Segoe UI Semilight" panose="020B0402040204020203" pitchFamily="34" charset="0"/>
                <a:cs typeface="Segoe UI Semilight" panose="020B0402040204020203" pitchFamily="34" charset="0"/>
              </a:rPr>
              <a:t>.</a:t>
            </a:r>
            <a:endParaRPr lang="en-US" sz="2800" dirty="0">
              <a:solidFill>
                <a:prstClr val="black">
                  <a:lumMod val="75000"/>
                  <a:lumOff val="25000"/>
                </a:prstClr>
              </a:solidFill>
              <a:latin typeface="Segoe UI Semilight" panose="020B0402040204020203" pitchFamily="34" charset="0"/>
              <a:cs typeface="Segoe UI Semilight" panose="020B0402040204020203" pitchFamily="34" charset="0"/>
            </a:endParaRPr>
          </a:p>
          <a:p>
            <a:pPr>
              <a:lnSpc>
                <a:spcPct val="120000"/>
              </a:lnSpc>
            </a:pPr>
            <a:endParaRPr lang="en-US" sz="1400" dirty="0">
              <a:solidFill>
                <a:prstClr val="black">
                  <a:lumMod val="75000"/>
                  <a:lumOff val="25000"/>
                </a:prstClr>
              </a:solidFill>
              <a:latin typeface="Segoe UI Semilight" panose="020B0402040204020203" pitchFamily="34" charset="0"/>
              <a:cs typeface="Segoe UI Semilight" panose="020B0402040204020203" pitchFamily="34" charset="0"/>
            </a:endParaRPr>
          </a:p>
          <a:p>
            <a:pPr>
              <a:lnSpc>
                <a:spcPct val="120000"/>
              </a:lnSpc>
            </a:pPr>
            <a:r>
              <a:rPr lang="en-US" sz="2800" b="1" dirty="0">
                <a:solidFill>
                  <a:prstClr val="black">
                    <a:lumMod val="75000"/>
                    <a:lumOff val="25000"/>
                  </a:prstClr>
                </a:solidFill>
                <a:latin typeface="Segoe UI Semilight" panose="020B0402040204020203" pitchFamily="34" charset="0"/>
                <a:cs typeface="Segoe UI Semilight" panose="020B0402040204020203" pitchFamily="34" charset="0"/>
              </a:rPr>
              <a:t>Submit your app to the Store.</a:t>
            </a:r>
          </a:p>
        </p:txBody>
      </p:sp>
      <p:sp>
        <p:nvSpPr>
          <p:cNvPr id="3" name="Title 2"/>
          <p:cNvSpPr>
            <a:spLocks noGrp="1"/>
          </p:cNvSpPr>
          <p:nvPr>
            <p:ph type="title"/>
          </p:nvPr>
        </p:nvSpPr>
        <p:spPr/>
        <p:txBody>
          <a:bodyPr/>
          <a:lstStyle/>
          <a:p>
            <a:r>
              <a:rPr lang="en-US" dirty="0" smtClean="0"/>
              <a:t>3. Enable your app for deep linking</a:t>
            </a:r>
            <a:endParaRPr lang="en-US" dirty="0"/>
          </a:p>
        </p:txBody>
      </p:sp>
    </p:spTree>
    <p:extLst>
      <p:ext uri="{BB962C8B-B14F-4D97-AF65-F5344CB8AC3E}">
        <p14:creationId xmlns:p14="http://schemas.microsoft.com/office/powerpoint/2010/main" val="155928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Industry </a:t>
            </a:r>
            <a:r>
              <a:rPr lang="en-US" dirty="0" smtClean="0"/>
              <a:t>Context – Opportunity</a:t>
            </a:r>
            <a:endParaRPr lang="en-US" dirty="0"/>
          </a:p>
        </p:txBody>
      </p:sp>
      <p:graphicFrame>
        <p:nvGraphicFramePr>
          <p:cNvPr id="4" name="Chart 3"/>
          <p:cNvGraphicFramePr/>
          <p:nvPr>
            <p:extLst/>
          </p:nvPr>
        </p:nvGraphicFramePr>
        <p:xfrm>
          <a:off x="4736070" y="1439862"/>
          <a:ext cx="7467599" cy="526972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58587" y="1475278"/>
            <a:ext cx="3733800" cy="1458861"/>
          </a:xfrm>
          <a:prstGeom prst="rect">
            <a:avLst/>
          </a:prstGeom>
          <a:noFill/>
        </p:spPr>
        <p:txBody>
          <a:bodyPr wrap="square" lIns="182880" tIns="146304" rIns="182880" bIns="146304" rtlCol="0">
            <a:spAutoFit/>
          </a:bodyPr>
          <a:lstStyle/>
          <a:p>
            <a:pPr>
              <a:lnSpc>
                <a:spcPct val="90000"/>
              </a:lnSpc>
              <a:spcAft>
                <a:spcPts val="600"/>
              </a:spcAft>
            </a:pPr>
            <a:r>
              <a:rPr lang="en-US" sz="2800" dirty="0" smtClean="0">
                <a:gradFill>
                  <a:gsLst>
                    <a:gs pos="2917">
                      <a:srgbClr val="404040"/>
                    </a:gs>
                    <a:gs pos="30000">
                      <a:srgbClr val="404040"/>
                    </a:gs>
                  </a:gsLst>
                  <a:lin ang="5400000" scaled="0"/>
                </a:gradFill>
                <a:latin typeface="Segoe UI Light"/>
              </a:rPr>
              <a:t>Percentage of time spent on mobile devices</a:t>
            </a:r>
          </a:p>
        </p:txBody>
      </p:sp>
      <p:sp>
        <p:nvSpPr>
          <p:cNvPr id="6" name="TextBox 5"/>
          <p:cNvSpPr txBox="1"/>
          <p:nvPr/>
        </p:nvSpPr>
        <p:spPr>
          <a:xfrm>
            <a:off x="9419241" y="6256797"/>
            <a:ext cx="2769797"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solidFill>
                  <a:srgbClr val="FFFFFF">
                    <a:lumMod val="65000"/>
                  </a:srgbClr>
                </a:solidFill>
              </a:rPr>
              <a:t>Flurry Analytics, April 2014</a:t>
            </a:r>
          </a:p>
        </p:txBody>
      </p:sp>
      <p:sp>
        <p:nvSpPr>
          <p:cNvPr id="7" name="TextBox 6"/>
          <p:cNvSpPr txBox="1"/>
          <p:nvPr/>
        </p:nvSpPr>
        <p:spPr>
          <a:xfrm>
            <a:off x="3732408" y="1666923"/>
            <a:ext cx="1966051"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Mobile web</a:t>
            </a:r>
          </a:p>
        </p:txBody>
      </p:sp>
      <p:sp>
        <p:nvSpPr>
          <p:cNvPr id="8" name="TextBox 7"/>
          <p:cNvSpPr txBox="1"/>
          <p:nvPr/>
        </p:nvSpPr>
        <p:spPr>
          <a:xfrm>
            <a:off x="9501410" y="4495455"/>
            <a:ext cx="106022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Apps</a:t>
            </a:r>
          </a:p>
        </p:txBody>
      </p:sp>
      <p:cxnSp>
        <p:nvCxnSpPr>
          <p:cNvPr id="9" name="Straight Arrow Connector 8"/>
          <p:cNvCxnSpPr/>
          <p:nvPr/>
        </p:nvCxnSpPr>
        <p:spPr>
          <a:xfrm>
            <a:off x="5592618" y="1971723"/>
            <a:ext cx="304800" cy="0"/>
          </a:xfrm>
          <a:prstGeom prst="straightConnector1">
            <a:avLst/>
          </a:prstGeom>
          <a:ln w="38100">
            <a:solidFill>
              <a:schemeClr val="bg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9231663" y="4809387"/>
            <a:ext cx="304800" cy="0"/>
          </a:xfrm>
          <a:prstGeom prst="straightConnector1">
            <a:avLst/>
          </a:prstGeom>
          <a:ln w="38100">
            <a:solidFill>
              <a:schemeClr val="bg1">
                <a:lumMod val="7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446837" y="3497262"/>
            <a:ext cx="1723870"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solidFill>
                  <a:srgbClr val="9B4F96"/>
                </a:solidFill>
              </a:rPr>
              <a:t>2 </a:t>
            </a:r>
            <a:r>
              <a:rPr lang="en-US" dirty="0" err="1" smtClean="0">
                <a:solidFill>
                  <a:srgbClr val="9B4F96"/>
                </a:solidFill>
              </a:rPr>
              <a:t>hrs</a:t>
            </a:r>
            <a:r>
              <a:rPr lang="en-US" dirty="0" smtClean="0">
                <a:solidFill>
                  <a:srgbClr val="9B4F96"/>
                </a:solidFill>
              </a:rPr>
              <a:t> 41 </a:t>
            </a:r>
            <a:r>
              <a:rPr lang="en-US" dirty="0" err="1" smtClean="0">
                <a:solidFill>
                  <a:srgbClr val="9B4F96"/>
                </a:solidFill>
              </a:rPr>
              <a:t>mins</a:t>
            </a:r>
            <a:endParaRPr lang="en-US" dirty="0" smtClean="0">
              <a:solidFill>
                <a:srgbClr val="9B4F96"/>
              </a:solidFill>
            </a:endParaRPr>
          </a:p>
        </p:txBody>
      </p:sp>
    </p:spTree>
    <p:extLst>
      <p:ext uri="{BB962C8B-B14F-4D97-AF65-F5344CB8AC3E}">
        <p14:creationId xmlns:p14="http://schemas.microsoft.com/office/powerpoint/2010/main" val="2703619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P spid="8"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1" y="1287462"/>
            <a:ext cx="12435840" cy="6995160"/>
          </a:xfrm>
          <a:prstGeom prst="rect">
            <a:avLst/>
          </a:prstGeom>
        </p:spPr>
      </p:pic>
      <p:sp>
        <p:nvSpPr>
          <p:cNvPr id="3" name="Title 2"/>
          <p:cNvSpPr>
            <a:spLocks noGrp="1"/>
          </p:cNvSpPr>
          <p:nvPr>
            <p:ph type="title"/>
          </p:nvPr>
        </p:nvSpPr>
        <p:spPr/>
        <p:txBody>
          <a:bodyPr/>
          <a:lstStyle/>
          <a:p>
            <a:r>
              <a:rPr lang="en-US" dirty="0"/>
              <a:t>4</a:t>
            </a:r>
            <a:r>
              <a:rPr lang="en-US" dirty="0" smtClean="0"/>
              <a:t>. Register your app for deep linking</a:t>
            </a:r>
            <a:endParaRPr lang="en-US" dirty="0"/>
          </a:p>
        </p:txBody>
      </p:sp>
      <p:pic>
        <p:nvPicPr>
          <p:cNvPr id="6" name="Picture 5"/>
          <p:cNvPicPr>
            <a:picLocks noChangeAspect="1"/>
          </p:cNvPicPr>
          <p:nvPr/>
        </p:nvPicPr>
        <p:blipFill>
          <a:blip r:embed="rId4"/>
          <a:stretch>
            <a:fillRect/>
          </a:stretch>
        </p:blipFill>
        <p:spPr>
          <a:xfrm>
            <a:off x="0" y="1710994"/>
            <a:ext cx="12435840" cy="6995160"/>
          </a:xfrm>
          <a:prstGeom prst="rect">
            <a:avLst/>
          </a:prstGeom>
        </p:spPr>
      </p:pic>
      <p:sp>
        <p:nvSpPr>
          <p:cNvPr id="7" name="Rectangle 6"/>
          <p:cNvSpPr/>
          <p:nvPr/>
        </p:nvSpPr>
        <p:spPr bwMode="auto">
          <a:xfrm>
            <a:off x="1951037" y="4217656"/>
            <a:ext cx="9982200" cy="23674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bwMode="auto">
          <a:xfrm>
            <a:off x="46037" y="5589256"/>
            <a:ext cx="1600200" cy="457200"/>
          </a:xfrm>
          <a:prstGeom prst="rect">
            <a:avLst/>
          </a:prstGeom>
          <a:solidFill>
            <a:srgbClr val="F5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Rectangle 16"/>
          <p:cNvSpPr/>
          <p:nvPr/>
        </p:nvSpPr>
        <p:spPr bwMode="auto">
          <a:xfrm>
            <a:off x="2016034" y="3989056"/>
            <a:ext cx="3897403" cy="18060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p:cNvSpPr txBox="1"/>
          <p:nvPr/>
        </p:nvSpPr>
        <p:spPr>
          <a:xfrm>
            <a:off x="1914093" y="3858914"/>
            <a:ext cx="3697166" cy="440890"/>
          </a:xfrm>
          <a:prstGeom prst="rect">
            <a:avLst/>
          </a:prstGeom>
          <a:noFill/>
        </p:spPr>
        <p:txBody>
          <a:bodyPr wrap="none" lIns="182880" tIns="146304" rIns="182880" bIns="146304" rtlCol="0">
            <a:spAutoFit/>
          </a:bodyPr>
          <a:lstStyle/>
          <a:p>
            <a:pPr>
              <a:lnSpc>
                <a:spcPct val="90000"/>
              </a:lnSpc>
              <a:spcAft>
                <a:spcPts val="600"/>
              </a:spcAft>
            </a:pPr>
            <a:r>
              <a:rPr lang="en-US" sz="1050" dirty="0" smtClean="0">
                <a:solidFill>
                  <a:srgbClr val="585858"/>
                </a:solidFill>
              </a:rPr>
              <a:t>Contoso</a:t>
            </a:r>
            <a:r>
              <a:rPr lang="en-US" sz="1050" dirty="0">
                <a:solidFill>
                  <a:srgbClr val="585858"/>
                </a:solidFill>
              </a:rPr>
              <a:t>        4db19603-c4e0-4112-895e-46981d785682</a:t>
            </a:r>
          </a:p>
        </p:txBody>
      </p:sp>
      <p:sp>
        <p:nvSpPr>
          <p:cNvPr id="19" name="Rectangle 18"/>
          <p:cNvSpPr/>
          <p:nvPr/>
        </p:nvSpPr>
        <p:spPr bwMode="auto">
          <a:xfrm>
            <a:off x="1983562" y="4608777"/>
            <a:ext cx="3897403" cy="18060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0" name="TextBox 19"/>
          <p:cNvSpPr txBox="1"/>
          <p:nvPr/>
        </p:nvSpPr>
        <p:spPr>
          <a:xfrm>
            <a:off x="1914093" y="4472881"/>
            <a:ext cx="3602589" cy="440890"/>
          </a:xfrm>
          <a:prstGeom prst="rect">
            <a:avLst/>
          </a:prstGeom>
          <a:noFill/>
        </p:spPr>
        <p:txBody>
          <a:bodyPr wrap="none" lIns="182880" tIns="146304" rIns="182880" bIns="146304" rtlCol="0">
            <a:spAutoFit/>
          </a:bodyPr>
          <a:lstStyle/>
          <a:p>
            <a:pPr>
              <a:lnSpc>
                <a:spcPct val="90000"/>
              </a:lnSpc>
              <a:spcAft>
                <a:spcPts val="600"/>
              </a:spcAft>
            </a:pPr>
            <a:r>
              <a:rPr lang="en-US" sz="1050" dirty="0" smtClean="0">
                <a:solidFill>
                  <a:srgbClr val="585858"/>
                </a:solidFill>
              </a:rPr>
              <a:t>Contoso        </a:t>
            </a:r>
            <a:r>
              <a:rPr lang="en-US" sz="1050" dirty="0">
                <a:solidFill>
                  <a:srgbClr val="585858"/>
                </a:solidFill>
              </a:rPr>
              <a:t>08f1f665-222d-422c-9f99-bc3e0dd34433</a:t>
            </a:r>
          </a:p>
        </p:txBody>
      </p:sp>
      <p:pic>
        <p:nvPicPr>
          <p:cNvPr id="21" name="Picture 20"/>
          <p:cNvPicPr>
            <a:picLocks noChangeAspect="1"/>
          </p:cNvPicPr>
          <p:nvPr/>
        </p:nvPicPr>
        <p:blipFill>
          <a:blip r:embed="rId5"/>
          <a:stretch>
            <a:fillRect/>
          </a:stretch>
        </p:blipFill>
        <p:spPr>
          <a:xfrm>
            <a:off x="8775919" y="4019179"/>
            <a:ext cx="101537" cy="101537"/>
          </a:xfrm>
          <a:prstGeom prst="rect">
            <a:avLst/>
          </a:prstGeom>
        </p:spPr>
      </p:pic>
      <p:pic>
        <p:nvPicPr>
          <p:cNvPr id="22" name="Picture 21"/>
          <p:cNvPicPr>
            <a:picLocks noChangeAspect="1"/>
          </p:cNvPicPr>
          <p:nvPr/>
        </p:nvPicPr>
        <p:blipFill>
          <a:blip r:embed="rId5"/>
          <a:stretch>
            <a:fillRect/>
          </a:stretch>
        </p:blipFill>
        <p:spPr>
          <a:xfrm>
            <a:off x="8775918" y="4624732"/>
            <a:ext cx="101537" cy="101537"/>
          </a:xfrm>
          <a:prstGeom prst="rect">
            <a:avLst/>
          </a:prstGeom>
        </p:spPr>
      </p:pic>
      <p:pic>
        <p:nvPicPr>
          <p:cNvPr id="23" name="Picture 22"/>
          <p:cNvPicPr>
            <a:picLocks noChangeAspect="1"/>
          </p:cNvPicPr>
          <p:nvPr/>
        </p:nvPicPr>
        <p:blipFill>
          <a:blip r:embed="rId5"/>
          <a:stretch>
            <a:fillRect/>
          </a:stretch>
        </p:blipFill>
        <p:spPr>
          <a:xfrm>
            <a:off x="9647237" y="4018587"/>
            <a:ext cx="101537" cy="101537"/>
          </a:xfrm>
          <a:prstGeom prst="rect">
            <a:avLst/>
          </a:prstGeom>
        </p:spPr>
      </p:pic>
      <p:pic>
        <p:nvPicPr>
          <p:cNvPr id="24" name="Picture 23"/>
          <p:cNvPicPr>
            <a:picLocks noChangeAspect="1"/>
          </p:cNvPicPr>
          <p:nvPr/>
        </p:nvPicPr>
        <p:blipFill>
          <a:blip r:embed="rId5"/>
          <a:stretch>
            <a:fillRect/>
          </a:stretch>
        </p:blipFill>
        <p:spPr>
          <a:xfrm>
            <a:off x="9645555" y="4621320"/>
            <a:ext cx="101537" cy="101537"/>
          </a:xfrm>
          <a:prstGeom prst="rect">
            <a:avLst/>
          </a:prstGeom>
        </p:spPr>
      </p:pic>
      <p:pic>
        <p:nvPicPr>
          <p:cNvPr id="25" name="Picture 24"/>
          <p:cNvPicPr>
            <a:picLocks noChangeAspect="1"/>
          </p:cNvPicPr>
          <p:nvPr/>
        </p:nvPicPr>
        <p:blipFill>
          <a:blip r:embed="rId6"/>
          <a:stretch>
            <a:fillRect/>
          </a:stretch>
        </p:blipFill>
        <p:spPr>
          <a:xfrm>
            <a:off x="2050984" y="5105170"/>
            <a:ext cx="617030" cy="210884"/>
          </a:xfrm>
          <a:prstGeom prst="rect">
            <a:avLst/>
          </a:prstGeom>
        </p:spPr>
      </p:pic>
      <p:sp>
        <p:nvSpPr>
          <p:cNvPr id="26" name="Oval 25"/>
          <p:cNvSpPr/>
          <p:nvPr/>
        </p:nvSpPr>
        <p:spPr bwMode="auto">
          <a:xfrm>
            <a:off x="2207099" y="5065361"/>
            <a:ext cx="304800" cy="304800"/>
          </a:xfrm>
          <a:prstGeom prst="ellipse">
            <a:avLst/>
          </a:prstGeom>
          <a:solidFill>
            <a:srgbClr val="9B4F96">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8" name="Group 27"/>
          <p:cNvGrpSpPr/>
          <p:nvPr/>
        </p:nvGrpSpPr>
        <p:grpSpPr>
          <a:xfrm>
            <a:off x="8964087" y="1710068"/>
            <a:ext cx="2977662" cy="441323"/>
            <a:chOff x="8964087" y="0"/>
            <a:chExt cx="2977662" cy="441323"/>
          </a:xfrm>
        </p:grpSpPr>
        <p:sp>
          <p:nvSpPr>
            <p:cNvPr id="29" name="Rectangle 28"/>
            <p:cNvSpPr/>
            <p:nvPr/>
          </p:nvSpPr>
          <p:spPr bwMode="auto">
            <a:xfrm>
              <a:off x="11010602" y="192744"/>
              <a:ext cx="789319" cy="1041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0" name="TextBox 29"/>
            <p:cNvSpPr txBox="1"/>
            <p:nvPr/>
          </p:nvSpPr>
          <p:spPr>
            <a:xfrm>
              <a:off x="11152430" y="55833"/>
              <a:ext cx="789319" cy="385490"/>
            </a:xfrm>
            <a:prstGeom prst="rect">
              <a:avLst/>
            </a:prstGeom>
            <a:noFill/>
          </p:spPr>
          <p:txBody>
            <a:bodyPr wrap="none" lIns="182880" tIns="146304" rIns="182880" bIns="146304" rtlCol="0">
              <a:spAutoFit/>
            </a:bodyPr>
            <a:lstStyle/>
            <a:p>
              <a:pPr>
                <a:lnSpc>
                  <a:spcPct val="90000"/>
                </a:lnSpc>
                <a:spcAft>
                  <a:spcPts val="600"/>
                </a:spcAft>
              </a:pPr>
              <a:r>
                <a:rPr lang="en-US" sz="650" b="1" dirty="0" smtClean="0">
                  <a:solidFill>
                    <a:srgbClr val="666666"/>
                  </a:solidFill>
                </a:rPr>
                <a:t>EVAN LEW</a:t>
              </a:r>
            </a:p>
          </p:txBody>
        </p:sp>
        <p:pic>
          <p:nvPicPr>
            <p:cNvPr id="31" name="Picture 30"/>
            <p:cNvPicPr>
              <a:picLocks noChangeAspect="1"/>
            </p:cNvPicPr>
            <p:nvPr/>
          </p:nvPicPr>
          <p:blipFill rotWithShape="1">
            <a:blip r:embed="rId7"/>
            <a:srcRect l="69607" r="11400" b="94667"/>
            <a:stretch/>
          </p:blipFill>
          <p:spPr>
            <a:xfrm>
              <a:off x="8964087" y="0"/>
              <a:ext cx="2362201" cy="373063"/>
            </a:xfrm>
            <a:prstGeom prst="rect">
              <a:avLst/>
            </a:prstGeom>
          </p:spPr>
        </p:pic>
      </p:grpSp>
      <p:grpSp>
        <p:nvGrpSpPr>
          <p:cNvPr id="32" name="Group 31"/>
          <p:cNvGrpSpPr/>
          <p:nvPr/>
        </p:nvGrpSpPr>
        <p:grpSpPr>
          <a:xfrm>
            <a:off x="2468535" y="2313618"/>
            <a:ext cx="914400" cy="226712"/>
            <a:chOff x="2484437" y="603550"/>
            <a:chExt cx="914400" cy="226712"/>
          </a:xfrm>
        </p:grpSpPr>
        <p:sp>
          <p:nvSpPr>
            <p:cNvPr id="33" name="Rectangle 32"/>
            <p:cNvSpPr/>
            <p:nvPr/>
          </p:nvSpPr>
          <p:spPr bwMode="auto">
            <a:xfrm>
              <a:off x="2484437" y="632685"/>
              <a:ext cx="914400" cy="1975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4" name="TextBox 33"/>
            <p:cNvSpPr txBox="1"/>
            <p:nvPr/>
          </p:nvSpPr>
          <p:spPr>
            <a:xfrm>
              <a:off x="2500811" y="603550"/>
              <a:ext cx="618759" cy="117725"/>
            </a:xfrm>
            <a:prstGeom prst="rect">
              <a:avLst/>
            </a:prstGeom>
            <a:noFill/>
          </p:spPr>
          <p:txBody>
            <a:bodyPr wrap="none" lIns="0" tIns="0" rIns="0" bIns="0" rtlCol="0">
              <a:spAutoFit/>
            </a:bodyPr>
            <a:lstStyle/>
            <a:p>
              <a:pPr>
                <a:lnSpc>
                  <a:spcPct val="90000"/>
                </a:lnSpc>
                <a:spcAft>
                  <a:spcPts val="600"/>
                </a:spcAft>
              </a:pPr>
              <a:r>
                <a:rPr lang="en-US" sz="850" dirty="0" smtClean="0">
                  <a:solidFill>
                    <a:srgbClr val="505050"/>
                  </a:solidFill>
                </a:rPr>
                <a:t>contoso.com</a:t>
              </a:r>
            </a:p>
          </p:txBody>
        </p:sp>
      </p:grpSp>
      <p:pic>
        <p:nvPicPr>
          <p:cNvPr id="35" name="Picture 34"/>
          <p:cNvPicPr>
            <a:picLocks noChangeAspect="1"/>
          </p:cNvPicPr>
          <p:nvPr/>
        </p:nvPicPr>
        <p:blipFill rotWithShape="1">
          <a:blip r:embed="rId8"/>
          <a:srcRect l="-1" r="12283"/>
          <a:stretch/>
        </p:blipFill>
        <p:spPr>
          <a:xfrm>
            <a:off x="2027773" y="2174875"/>
            <a:ext cx="406987" cy="256032"/>
          </a:xfrm>
          <a:prstGeom prst="rect">
            <a:avLst/>
          </a:prstGeom>
        </p:spPr>
      </p:pic>
    </p:spTree>
    <p:extLst>
      <p:ext uri="{BB962C8B-B14F-4D97-AF65-F5344CB8AC3E}">
        <p14:creationId xmlns:p14="http://schemas.microsoft.com/office/powerpoint/2010/main" val="22234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a:t>
            </a:r>
            <a:endParaRPr lang="en-US" dirty="0"/>
          </a:p>
        </p:txBody>
      </p:sp>
    </p:spTree>
    <p:extLst>
      <p:ext uri="{BB962C8B-B14F-4D97-AF65-F5344CB8AC3E}">
        <p14:creationId xmlns:p14="http://schemas.microsoft.com/office/powerpoint/2010/main" val="3590695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6019" b="92593" l="11771" r="89948">
                        <a14:foregroundMark x1="14271" y1="9259" x2="14271" y2="9259"/>
                        <a14:foregroundMark x1="14115" y1="49259" x2="14115" y2="49259"/>
                        <a14:foregroundMark x1="14479" y1="90093" x2="14479" y2="90093"/>
                        <a14:foregroundMark x1="20417" y1="56574" x2="20417" y2="56574"/>
                        <a14:foregroundMark x1="87344" y1="91019" x2="87344" y2="91019"/>
                      </a14:backgroundRemoval>
                    </a14:imgEffect>
                  </a14:imgLayer>
                </a14:imgProps>
              </a:ext>
              <a:ext uri="{28A0092B-C50C-407E-A947-70E740481C1C}">
                <a14:useLocalDpi xmlns:a14="http://schemas.microsoft.com/office/drawing/2010/main" val="0"/>
              </a:ext>
            </a:extLst>
          </a:blip>
          <a:srcRect l="13581" t="7928" r="11351" b="8348"/>
          <a:stretch/>
        </p:blipFill>
        <p:spPr>
          <a:xfrm>
            <a:off x="149426" y="2201862"/>
            <a:ext cx="5324434" cy="3340352"/>
          </a:xfrm>
          <a:prstGeom prst="rect">
            <a:avLst/>
          </a:prstGeom>
        </p:spPr>
      </p:pic>
      <p:sp>
        <p:nvSpPr>
          <p:cNvPr id="31" name="TextBox 30"/>
          <p:cNvSpPr txBox="1"/>
          <p:nvPr/>
        </p:nvSpPr>
        <p:spPr>
          <a:xfrm>
            <a:off x="1341437" y="5505134"/>
            <a:ext cx="1821653"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rgbClr val="404040"/>
                    </a:gs>
                    <a:gs pos="30000">
                      <a:srgbClr val="404040"/>
                    </a:gs>
                  </a:gsLst>
                  <a:lin ang="5400000" scaled="0"/>
                </a:gradFill>
              </a:rPr>
              <a:t>Windows app</a:t>
            </a:r>
          </a:p>
        </p:txBody>
      </p:sp>
      <p:sp>
        <p:nvSpPr>
          <p:cNvPr id="33" name="TextBox 32"/>
          <p:cNvSpPr txBox="1"/>
          <p:nvPr/>
        </p:nvSpPr>
        <p:spPr>
          <a:xfrm>
            <a:off x="3703637" y="5787040"/>
            <a:ext cx="2466060"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rgbClr val="404040"/>
                    </a:gs>
                    <a:gs pos="30000">
                      <a:srgbClr val="404040"/>
                    </a:gs>
                  </a:gsLst>
                  <a:lin ang="5400000" scaled="0"/>
                </a:gradFill>
              </a:rPr>
              <a:t>Windows Phone app</a:t>
            </a:r>
          </a:p>
        </p:txBody>
      </p:sp>
      <p:sp>
        <p:nvSpPr>
          <p:cNvPr id="34" name="TextBox 33"/>
          <p:cNvSpPr txBox="1"/>
          <p:nvPr/>
        </p:nvSpPr>
        <p:spPr>
          <a:xfrm>
            <a:off x="4237037" y="144462"/>
            <a:ext cx="3590677" cy="1403461"/>
          </a:xfrm>
          <a:prstGeom prst="rect">
            <a:avLst/>
          </a:prstGeom>
          <a:noFill/>
        </p:spPr>
        <p:txBody>
          <a:bodyPr wrap="square" lIns="182880" tIns="146304" rIns="182880" bIns="146304" rtlCol="0">
            <a:spAutoFit/>
          </a:bodyPr>
          <a:lstStyle/>
          <a:p>
            <a:pPr algn="ctr">
              <a:lnSpc>
                <a:spcPct val="80000"/>
              </a:lnSpc>
            </a:pPr>
            <a:r>
              <a:rPr lang="en-US" sz="3600" dirty="0" smtClean="0">
                <a:solidFill>
                  <a:srgbClr val="7FBA00"/>
                </a:solidFill>
                <a:latin typeface="Aharoni" panose="02010803020104030203" pitchFamily="2" charset="-79"/>
                <a:cs typeface="Aharoni" panose="02010803020104030203" pitchFamily="2" charset="-79"/>
              </a:rPr>
              <a:t>Contoso</a:t>
            </a:r>
          </a:p>
          <a:p>
            <a:pPr algn="ctr">
              <a:lnSpc>
                <a:spcPct val="80000"/>
              </a:lnSpc>
            </a:pPr>
            <a:r>
              <a:rPr lang="en-US" sz="5400" dirty="0" smtClean="0">
                <a:solidFill>
                  <a:srgbClr val="7FBA00"/>
                </a:solidFill>
                <a:latin typeface="Aharoni" panose="02010803020104030203" pitchFamily="2" charset="-79"/>
                <a:cs typeface="Aharoni" panose="02010803020104030203" pitchFamily="2" charset="-79"/>
              </a:rPr>
              <a:t>Movies</a:t>
            </a:r>
          </a:p>
        </p:txBody>
      </p:sp>
      <p:pic>
        <p:nvPicPr>
          <p:cNvPr id="37" name="Picture 36"/>
          <p:cNvPicPr>
            <a:picLocks noChangeAspect="1"/>
          </p:cNvPicPr>
          <p:nvPr/>
        </p:nvPicPr>
        <p:blipFill rotWithShape="1">
          <a:blip r:embed="rId4">
            <a:extLst>
              <a:ext uri="{28A0092B-C50C-407E-A947-70E740481C1C}">
                <a14:useLocalDpi xmlns:a14="http://schemas.microsoft.com/office/drawing/2010/main" val="0"/>
              </a:ext>
            </a:extLst>
          </a:blip>
          <a:srcRect b="19733"/>
          <a:stretch/>
        </p:blipFill>
        <p:spPr>
          <a:xfrm>
            <a:off x="6573349" y="306957"/>
            <a:ext cx="617432" cy="495593"/>
          </a:xfrm>
          <a:prstGeom prst="rect">
            <a:avLst/>
          </a:prstGeom>
        </p:spPr>
      </p:pic>
      <p:pic>
        <p:nvPicPr>
          <p:cNvPr id="45" name="Picture 44"/>
          <p:cNvPicPr>
            <a:picLocks noChangeAspect="1"/>
          </p:cNvPicPr>
          <p:nvPr/>
        </p:nvPicPr>
        <p:blipFill>
          <a:blip r:embed="rId5"/>
          <a:stretch>
            <a:fillRect/>
          </a:stretch>
        </p:blipFill>
        <p:spPr>
          <a:xfrm>
            <a:off x="429705" y="2530534"/>
            <a:ext cx="4736592" cy="2700254"/>
          </a:xfrm>
          <a:prstGeom prst="rect">
            <a:avLst/>
          </a:prstGeom>
        </p:spPr>
      </p:pic>
      <p:grpSp>
        <p:nvGrpSpPr>
          <p:cNvPr id="6" name="Group 5"/>
          <p:cNvGrpSpPr/>
          <p:nvPr/>
        </p:nvGrpSpPr>
        <p:grpSpPr>
          <a:xfrm>
            <a:off x="4203407" y="3085498"/>
            <a:ext cx="1466520" cy="2723538"/>
            <a:chOff x="7468832" y="60325"/>
            <a:chExt cx="2262806" cy="4202353"/>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8832" y="60325"/>
              <a:ext cx="2262806" cy="4202353"/>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329" t="3758" r="1742" b="6499"/>
            <a:stretch/>
          </p:blipFill>
          <p:spPr>
            <a:xfrm>
              <a:off x="7619777" y="365109"/>
              <a:ext cx="1970314" cy="3310128"/>
            </a:xfrm>
            <a:prstGeom prst="rect">
              <a:avLst/>
            </a:prstGeom>
          </p:spPr>
        </p:pic>
      </p:grpSp>
      <p:grpSp>
        <p:nvGrpSpPr>
          <p:cNvPr id="13" name="Group 12"/>
          <p:cNvGrpSpPr/>
          <p:nvPr/>
        </p:nvGrpSpPr>
        <p:grpSpPr>
          <a:xfrm>
            <a:off x="5837237" y="1868469"/>
            <a:ext cx="6650258" cy="4384066"/>
            <a:chOff x="5837237" y="1868469"/>
            <a:chExt cx="6650258" cy="4384066"/>
          </a:xfrm>
        </p:grpSpPr>
        <p:grpSp>
          <p:nvGrpSpPr>
            <p:cNvPr id="3" name="Group 2"/>
            <p:cNvGrpSpPr/>
            <p:nvPr/>
          </p:nvGrpSpPr>
          <p:grpSpPr>
            <a:xfrm>
              <a:off x="5837237" y="1868469"/>
              <a:ext cx="6650258" cy="4384066"/>
              <a:chOff x="5837237" y="1868469"/>
              <a:chExt cx="6650258" cy="4384066"/>
            </a:xfrm>
          </p:grpSpPr>
          <p:pic>
            <p:nvPicPr>
              <p:cNvPr id="2" name="Picture 1"/>
              <p:cNvPicPr>
                <a:picLocks noChangeAspect="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2899" t="8602" r="2899" b="9691"/>
              <a:stretch/>
            </p:blipFill>
            <p:spPr>
              <a:xfrm>
                <a:off x="5837237" y="1868469"/>
                <a:ext cx="6650258" cy="4022333"/>
              </a:xfrm>
              <a:prstGeom prst="rect">
                <a:avLst/>
              </a:prstGeom>
            </p:spPr>
          </p:pic>
          <p:sp>
            <p:nvSpPr>
              <p:cNvPr id="32" name="TextBox 31"/>
              <p:cNvSpPr txBox="1"/>
              <p:nvPr/>
            </p:nvSpPr>
            <p:spPr>
              <a:xfrm>
                <a:off x="8275637" y="5707770"/>
                <a:ext cx="1187569"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rgbClr val="404040"/>
                        </a:gs>
                        <a:gs pos="30000">
                          <a:srgbClr val="404040"/>
                        </a:gs>
                      </a:gsLst>
                      <a:lin ang="5400000" scaled="0"/>
                    </a:gradFill>
                  </a:rPr>
                  <a:t>Website</a:t>
                </a:r>
              </a:p>
            </p:txBody>
          </p:sp>
          <p:sp>
            <p:nvSpPr>
              <p:cNvPr id="39" name="Rectangle 38"/>
              <p:cNvSpPr/>
              <p:nvPr/>
            </p:nvSpPr>
            <p:spPr bwMode="auto">
              <a:xfrm>
                <a:off x="7124926" y="4892636"/>
                <a:ext cx="1135214" cy="73152"/>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0" name="Rectangle 39"/>
              <p:cNvSpPr/>
              <p:nvPr/>
            </p:nvSpPr>
            <p:spPr>
              <a:xfrm>
                <a:off x="7035383" y="4823284"/>
                <a:ext cx="1329798" cy="184666"/>
              </a:xfrm>
              <a:prstGeom prst="rect">
                <a:avLst/>
              </a:prstGeom>
            </p:spPr>
            <p:txBody>
              <a:bodyPr wrap="square">
                <a:spAutoFit/>
              </a:bodyPr>
              <a:lstStyle/>
              <a:p>
                <a:r>
                  <a:rPr lang="en-US" sz="600" dirty="0">
                    <a:solidFill>
                      <a:srgbClr val="A2A6A8"/>
                    </a:solidFill>
                  </a:rPr>
                  <a:t>http</a:t>
                </a:r>
                <a:r>
                  <a:rPr lang="en-US" sz="600" dirty="0" smtClean="0">
                    <a:solidFill>
                      <a:srgbClr val="A2A6A8"/>
                    </a:solidFill>
                  </a:rPr>
                  <a:t>://www.</a:t>
                </a:r>
                <a:r>
                  <a:rPr lang="en-US" sz="600" dirty="0" smtClean="0">
                    <a:solidFill>
                      <a:srgbClr val="FFFFFF">
                        <a:lumMod val="85000"/>
                      </a:srgbClr>
                    </a:solidFill>
                  </a:rPr>
                  <a:t>contosomovies</a:t>
                </a:r>
                <a:r>
                  <a:rPr lang="en-US" sz="600" dirty="0">
                    <a:solidFill>
                      <a:srgbClr val="A2A6A8"/>
                    </a:solidFill>
                  </a:rPr>
                  <a:t>.com</a:t>
                </a:r>
              </a:p>
            </p:txBody>
          </p:sp>
        </p:grpSp>
        <p:pic>
          <p:nvPicPr>
            <p:cNvPr id="5" name="Picture 4"/>
            <p:cNvPicPr>
              <a:picLocks noChangeAspect="1"/>
            </p:cNvPicPr>
            <p:nvPr/>
          </p:nvPicPr>
          <p:blipFill>
            <a:blip r:embed="rId9"/>
            <a:stretch>
              <a:fillRect/>
            </a:stretch>
          </p:blipFill>
          <p:spPr>
            <a:xfrm>
              <a:off x="6641823" y="2222036"/>
              <a:ext cx="4990592" cy="2807208"/>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8051" y="2322126"/>
              <a:ext cx="54864" cy="54864"/>
            </a:xfrm>
            <a:prstGeom prst="rect">
              <a:avLst/>
            </a:prstGeom>
          </p:spPr>
        </p:pic>
        <p:sp>
          <p:nvSpPr>
            <p:cNvPr id="9" name="Rectangle 8"/>
            <p:cNvSpPr/>
            <p:nvPr/>
          </p:nvSpPr>
          <p:spPr bwMode="auto">
            <a:xfrm>
              <a:off x="8762915" y="2322126"/>
              <a:ext cx="503322" cy="5486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p:cNvSpPr txBox="1"/>
            <p:nvPr/>
          </p:nvSpPr>
          <p:spPr>
            <a:xfrm>
              <a:off x="8778656" y="2331537"/>
              <a:ext cx="275717" cy="41550"/>
            </a:xfrm>
            <a:prstGeom prst="rect">
              <a:avLst/>
            </a:prstGeom>
            <a:noFill/>
          </p:spPr>
          <p:txBody>
            <a:bodyPr wrap="none" lIns="0" tIns="0" rIns="0" bIns="0" rtlCol="0">
              <a:spAutoFit/>
            </a:bodyPr>
            <a:lstStyle/>
            <a:p>
              <a:pPr>
                <a:lnSpc>
                  <a:spcPct val="90000"/>
                </a:lnSpc>
                <a:spcAft>
                  <a:spcPts val="600"/>
                </a:spcAft>
              </a:pPr>
              <a:r>
                <a:rPr lang="en-US" sz="300" dirty="0" smtClean="0">
                  <a:solidFill>
                    <a:srgbClr val="404040">
                      <a:lumMod val="75000"/>
                    </a:srgbClr>
                  </a:solidFill>
                </a:rPr>
                <a:t>Contoso Movies</a:t>
              </a:r>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9444" y="2318223"/>
              <a:ext cx="54864" cy="54864"/>
            </a:xfrm>
            <a:prstGeom prst="rect">
              <a:avLst/>
            </a:prstGeom>
          </p:spPr>
        </p:pic>
        <p:sp>
          <p:nvSpPr>
            <p:cNvPr id="12" name="Rectangle 11"/>
            <p:cNvSpPr/>
            <p:nvPr/>
          </p:nvSpPr>
          <p:spPr bwMode="auto">
            <a:xfrm>
              <a:off x="6644199" y="2394451"/>
              <a:ext cx="4988216" cy="263479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p:nvPicPr>
          <p:blipFill rotWithShape="1">
            <a:blip r:embed="rId11"/>
            <a:srcRect r="1505" b="16661"/>
            <a:stretch/>
          </p:blipFill>
          <p:spPr>
            <a:xfrm>
              <a:off x="6685851" y="2481447"/>
              <a:ext cx="4681854" cy="2551751"/>
            </a:xfrm>
            <a:prstGeom prst="rect">
              <a:avLst/>
            </a:prstGeom>
          </p:spPr>
        </p:pic>
      </p:grpSp>
    </p:spTree>
    <p:extLst>
      <p:ext uri="{BB962C8B-B14F-4D97-AF65-F5344CB8AC3E}">
        <p14:creationId xmlns:p14="http://schemas.microsoft.com/office/powerpoint/2010/main" val="2791259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0" y="-635"/>
            <a:ext cx="12435840" cy="6995160"/>
          </a:xfrm>
          <a:prstGeom prst="rect">
            <a:avLst/>
          </a:prstGeom>
        </p:spPr>
      </p:pic>
      <p:sp>
        <p:nvSpPr>
          <p:cNvPr id="6" name="Oval 5"/>
          <p:cNvSpPr/>
          <p:nvPr/>
        </p:nvSpPr>
        <p:spPr bwMode="auto">
          <a:xfrm>
            <a:off x="8461705" y="3040062"/>
            <a:ext cx="304800" cy="304800"/>
          </a:xfrm>
          <a:prstGeom prst="ellipse">
            <a:avLst/>
          </a:prstGeom>
          <a:solidFill>
            <a:srgbClr val="9B4F96">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rotWithShape="1">
          <a:blip r:embed="rId2"/>
          <a:srcRect l="15091" t="3163" r="78782" b="94658"/>
          <a:stretch/>
        </p:blipFill>
        <p:spPr>
          <a:xfrm>
            <a:off x="1686007" y="224305"/>
            <a:ext cx="762000" cy="152400"/>
          </a:xfrm>
          <a:prstGeom prst="rect">
            <a:avLst/>
          </a:prstGeom>
        </p:spPr>
      </p:pic>
    </p:spTree>
    <p:extLst>
      <p:ext uri="{BB962C8B-B14F-4D97-AF65-F5344CB8AC3E}">
        <p14:creationId xmlns:p14="http://schemas.microsoft.com/office/powerpoint/2010/main" val="1572888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 y="0"/>
            <a:ext cx="12435840" cy="6995160"/>
          </a:xfrm>
          <a:prstGeom prst="rect">
            <a:avLst/>
          </a:prstGeom>
        </p:spPr>
      </p:pic>
      <p:sp>
        <p:nvSpPr>
          <p:cNvPr id="9" name="Rectangle 8"/>
          <p:cNvSpPr/>
          <p:nvPr/>
        </p:nvSpPr>
        <p:spPr bwMode="auto">
          <a:xfrm>
            <a:off x="0" y="4303563"/>
            <a:ext cx="1646237" cy="381000"/>
          </a:xfrm>
          <a:prstGeom prst="rect">
            <a:avLst/>
          </a:prstGeom>
          <a:solidFill>
            <a:srgbClr val="F5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Oval 9"/>
          <p:cNvSpPr/>
          <p:nvPr/>
        </p:nvSpPr>
        <p:spPr bwMode="auto">
          <a:xfrm>
            <a:off x="7056437" y="3465363"/>
            <a:ext cx="304800" cy="304800"/>
          </a:xfrm>
          <a:prstGeom prst="ellipse">
            <a:avLst/>
          </a:prstGeom>
          <a:solidFill>
            <a:srgbClr val="9B4F96">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1" name="Group 10"/>
          <p:cNvGrpSpPr/>
          <p:nvPr/>
        </p:nvGrpSpPr>
        <p:grpSpPr>
          <a:xfrm>
            <a:off x="8964087" y="425301"/>
            <a:ext cx="2977662" cy="441323"/>
            <a:chOff x="8964087" y="0"/>
            <a:chExt cx="2977662" cy="441323"/>
          </a:xfrm>
        </p:grpSpPr>
        <p:sp>
          <p:nvSpPr>
            <p:cNvPr id="12" name="Rectangle 11"/>
            <p:cNvSpPr/>
            <p:nvPr/>
          </p:nvSpPr>
          <p:spPr bwMode="auto">
            <a:xfrm>
              <a:off x="11010602" y="192744"/>
              <a:ext cx="789319" cy="1041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11152430" y="55833"/>
              <a:ext cx="789319" cy="385490"/>
            </a:xfrm>
            <a:prstGeom prst="rect">
              <a:avLst/>
            </a:prstGeom>
            <a:noFill/>
          </p:spPr>
          <p:txBody>
            <a:bodyPr wrap="none" lIns="182880" tIns="146304" rIns="182880" bIns="146304" rtlCol="0">
              <a:spAutoFit/>
            </a:bodyPr>
            <a:lstStyle/>
            <a:p>
              <a:pPr>
                <a:lnSpc>
                  <a:spcPct val="90000"/>
                </a:lnSpc>
                <a:spcAft>
                  <a:spcPts val="600"/>
                </a:spcAft>
              </a:pPr>
              <a:r>
                <a:rPr lang="en-US" sz="650" b="1" dirty="0" smtClean="0">
                  <a:solidFill>
                    <a:srgbClr val="666666"/>
                  </a:solidFill>
                </a:rPr>
                <a:t>EVAN LEW</a:t>
              </a:r>
            </a:p>
          </p:txBody>
        </p:sp>
        <p:pic>
          <p:nvPicPr>
            <p:cNvPr id="14" name="Picture 13"/>
            <p:cNvPicPr>
              <a:picLocks noChangeAspect="1"/>
            </p:cNvPicPr>
            <p:nvPr/>
          </p:nvPicPr>
          <p:blipFill rotWithShape="1">
            <a:blip r:embed="rId3"/>
            <a:srcRect l="69607" r="11400" b="94667"/>
            <a:stretch/>
          </p:blipFill>
          <p:spPr>
            <a:xfrm>
              <a:off x="8964087" y="0"/>
              <a:ext cx="2362201" cy="373063"/>
            </a:xfrm>
            <a:prstGeom prst="rect">
              <a:avLst/>
            </a:prstGeom>
          </p:spPr>
        </p:pic>
      </p:grpSp>
      <p:pic>
        <p:nvPicPr>
          <p:cNvPr id="19" name="Picture 18"/>
          <p:cNvPicPr>
            <a:picLocks noChangeAspect="1"/>
          </p:cNvPicPr>
          <p:nvPr/>
        </p:nvPicPr>
        <p:blipFill rotWithShape="1">
          <a:blip r:embed="rId4"/>
          <a:srcRect r="1505" b="16661"/>
          <a:stretch/>
        </p:blipFill>
        <p:spPr>
          <a:xfrm>
            <a:off x="2005017" y="880664"/>
            <a:ext cx="469758" cy="256032"/>
          </a:xfrm>
          <a:prstGeom prst="rect">
            <a:avLst/>
          </a:prstGeom>
        </p:spPr>
      </p:pic>
      <p:grpSp>
        <p:nvGrpSpPr>
          <p:cNvPr id="15" name="Group 14"/>
          <p:cNvGrpSpPr/>
          <p:nvPr/>
        </p:nvGrpSpPr>
        <p:grpSpPr>
          <a:xfrm>
            <a:off x="2284325" y="883441"/>
            <a:ext cx="1382430" cy="420115"/>
            <a:chOff x="2300227" y="458140"/>
            <a:chExt cx="1382430" cy="420115"/>
          </a:xfrm>
        </p:grpSpPr>
        <p:sp>
          <p:nvSpPr>
            <p:cNvPr id="16" name="Rectangle 15"/>
            <p:cNvSpPr/>
            <p:nvPr/>
          </p:nvSpPr>
          <p:spPr bwMode="auto">
            <a:xfrm>
              <a:off x="2484437" y="632685"/>
              <a:ext cx="914400" cy="1975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7" name="TextBox 16"/>
            <p:cNvSpPr txBox="1"/>
            <p:nvPr/>
          </p:nvSpPr>
          <p:spPr>
            <a:xfrm>
              <a:off x="2300227" y="458140"/>
              <a:ext cx="1382430" cy="420115"/>
            </a:xfrm>
            <a:prstGeom prst="rect">
              <a:avLst/>
            </a:prstGeom>
            <a:noFill/>
          </p:spPr>
          <p:txBody>
            <a:bodyPr wrap="none" lIns="182880" tIns="146304" rIns="182880" bIns="146304" rtlCol="0">
              <a:spAutoFit/>
            </a:bodyPr>
            <a:lstStyle/>
            <a:p>
              <a:pPr>
                <a:lnSpc>
                  <a:spcPct val="90000"/>
                </a:lnSpc>
                <a:spcAft>
                  <a:spcPts val="600"/>
                </a:spcAft>
              </a:pPr>
              <a:r>
                <a:rPr lang="en-US" sz="850" dirty="0" smtClean="0">
                  <a:solidFill>
                    <a:srgbClr val="505050"/>
                  </a:solidFill>
                </a:rPr>
                <a:t>contosomovies.com</a:t>
              </a:r>
            </a:p>
          </p:txBody>
        </p:sp>
      </p:grpSp>
    </p:spTree>
    <p:extLst>
      <p:ext uri="{BB962C8B-B14F-4D97-AF65-F5344CB8AC3E}">
        <p14:creationId xmlns:p14="http://schemas.microsoft.com/office/powerpoint/2010/main" val="2592696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 y="0"/>
            <a:ext cx="12435840" cy="6995160"/>
          </a:xfrm>
          <a:prstGeom prst="rect">
            <a:avLst/>
          </a:prstGeom>
        </p:spPr>
      </p:pic>
      <p:pic>
        <p:nvPicPr>
          <p:cNvPr id="19" name="Picture 18"/>
          <p:cNvPicPr>
            <a:picLocks noChangeAspect="1"/>
          </p:cNvPicPr>
          <p:nvPr/>
        </p:nvPicPr>
        <p:blipFill>
          <a:blip r:embed="rId3"/>
          <a:stretch>
            <a:fillRect/>
          </a:stretch>
        </p:blipFill>
        <p:spPr>
          <a:xfrm>
            <a:off x="-1" y="427996"/>
            <a:ext cx="12436475" cy="6995517"/>
          </a:xfrm>
          <a:prstGeom prst="rect">
            <a:avLst/>
          </a:prstGeom>
        </p:spPr>
      </p:pic>
      <p:sp>
        <p:nvSpPr>
          <p:cNvPr id="20" name="Rectangle 19"/>
          <p:cNvSpPr/>
          <p:nvPr/>
        </p:nvSpPr>
        <p:spPr bwMode="auto">
          <a:xfrm>
            <a:off x="46037" y="4306259"/>
            <a:ext cx="1600200" cy="457200"/>
          </a:xfrm>
          <a:prstGeom prst="rect">
            <a:avLst/>
          </a:prstGeom>
          <a:solidFill>
            <a:srgbClr val="F5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p:cNvGrpSpPr/>
          <p:nvPr/>
        </p:nvGrpSpPr>
        <p:grpSpPr>
          <a:xfrm>
            <a:off x="8964087" y="427997"/>
            <a:ext cx="2977662" cy="441323"/>
            <a:chOff x="8964087" y="0"/>
            <a:chExt cx="2977662" cy="441323"/>
          </a:xfrm>
        </p:grpSpPr>
        <p:sp>
          <p:nvSpPr>
            <p:cNvPr id="22" name="Rectangle 21"/>
            <p:cNvSpPr/>
            <p:nvPr/>
          </p:nvSpPr>
          <p:spPr bwMode="auto">
            <a:xfrm>
              <a:off x="11010602" y="192744"/>
              <a:ext cx="789319" cy="1041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p:nvSpPr>
          <p:spPr>
            <a:xfrm>
              <a:off x="11152430" y="55833"/>
              <a:ext cx="789319" cy="385490"/>
            </a:xfrm>
            <a:prstGeom prst="rect">
              <a:avLst/>
            </a:prstGeom>
            <a:noFill/>
          </p:spPr>
          <p:txBody>
            <a:bodyPr wrap="none" lIns="182880" tIns="146304" rIns="182880" bIns="146304" rtlCol="0">
              <a:spAutoFit/>
            </a:bodyPr>
            <a:lstStyle/>
            <a:p>
              <a:pPr>
                <a:lnSpc>
                  <a:spcPct val="90000"/>
                </a:lnSpc>
                <a:spcAft>
                  <a:spcPts val="600"/>
                </a:spcAft>
              </a:pPr>
              <a:r>
                <a:rPr lang="en-US" sz="650" b="1" dirty="0" smtClean="0">
                  <a:solidFill>
                    <a:srgbClr val="666666"/>
                  </a:solidFill>
                </a:rPr>
                <a:t>EVAN LEW</a:t>
              </a:r>
            </a:p>
          </p:txBody>
        </p:sp>
        <p:pic>
          <p:nvPicPr>
            <p:cNvPr id="24" name="Picture 23"/>
            <p:cNvPicPr>
              <a:picLocks noChangeAspect="1"/>
            </p:cNvPicPr>
            <p:nvPr/>
          </p:nvPicPr>
          <p:blipFill rotWithShape="1">
            <a:blip r:embed="rId4"/>
            <a:srcRect l="69607" r="11400" b="94667"/>
            <a:stretch/>
          </p:blipFill>
          <p:spPr>
            <a:xfrm>
              <a:off x="8964087" y="0"/>
              <a:ext cx="2362201" cy="373063"/>
            </a:xfrm>
            <a:prstGeom prst="rect">
              <a:avLst/>
            </a:prstGeom>
          </p:spPr>
        </p:pic>
      </p:grpSp>
      <p:grpSp>
        <p:nvGrpSpPr>
          <p:cNvPr id="25" name="Group 24"/>
          <p:cNvGrpSpPr/>
          <p:nvPr/>
        </p:nvGrpSpPr>
        <p:grpSpPr>
          <a:xfrm>
            <a:off x="2284325" y="886137"/>
            <a:ext cx="1382430" cy="420115"/>
            <a:chOff x="2300227" y="458140"/>
            <a:chExt cx="1382430" cy="420115"/>
          </a:xfrm>
        </p:grpSpPr>
        <p:sp>
          <p:nvSpPr>
            <p:cNvPr id="26" name="Rectangle 25"/>
            <p:cNvSpPr/>
            <p:nvPr/>
          </p:nvSpPr>
          <p:spPr bwMode="auto">
            <a:xfrm>
              <a:off x="2484437" y="632685"/>
              <a:ext cx="914400" cy="1975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2300227" y="458140"/>
              <a:ext cx="1382430" cy="420115"/>
            </a:xfrm>
            <a:prstGeom prst="rect">
              <a:avLst/>
            </a:prstGeom>
            <a:noFill/>
          </p:spPr>
          <p:txBody>
            <a:bodyPr wrap="none" lIns="182880" tIns="146304" rIns="182880" bIns="146304" rtlCol="0">
              <a:spAutoFit/>
            </a:bodyPr>
            <a:lstStyle/>
            <a:p>
              <a:pPr>
                <a:lnSpc>
                  <a:spcPct val="90000"/>
                </a:lnSpc>
                <a:spcAft>
                  <a:spcPts val="600"/>
                </a:spcAft>
              </a:pPr>
              <a:r>
                <a:rPr lang="en-US" sz="850" dirty="0" smtClean="0">
                  <a:solidFill>
                    <a:srgbClr val="505050"/>
                  </a:solidFill>
                </a:rPr>
                <a:t>contosomovies.com</a:t>
              </a:r>
            </a:p>
          </p:txBody>
        </p:sp>
      </p:grpSp>
      <p:pic>
        <p:nvPicPr>
          <p:cNvPr id="29" name="Picture 28"/>
          <p:cNvPicPr>
            <a:picLocks noChangeAspect="1"/>
          </p:cNvPicPr>
          <p:nvPr/>
        </p:nvPicPr>
        <p:blipFill rotWithShape="1">
          <a:blip r:embed="rId5"/>
          <a:srcRect r="1505" b="16661"/>
          <a:stretch/>
        </p:blipFill>
        <p:spPr>
          <a:xfrm>
            <a:off x="2005017" y="880664"/>
            <a:ext cx="469758" cy="256032"/>
          </a:xfrm>
          <a:prstGeom prst="rect">
            <a:avLst/>
          </a:prstGeom>
        </p:spPr>
      </p:pic>
    </p:spTree>
    <p:extLst>
      <p:ext uri="{BB962C8B-B14F-4D97-AF65-F5344CB8AC3E}">
        <p14:creationId xmlns:p14="http://schemas.microsoft.com/office/powerpoint/2010/main" val="2922753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0" y="0"/>
            <a:ext cx="12435840" cy="6995160"/>
          </a:xfrm>
          <a:prstGeom prst="rect">
            <a:avLst/>
          </a:prstGeom>
        </p:spPr>
      </p:pic>
      <p:sp>
        <p:nvSpPr>
          <p:cNvPr id="3" name="Rectangle 2"/>
          <p:cNvSpPr/>
          <p:nvPr/>
        </p:nvSpPr>
        <p:spPr bwMode="auto">
          <a:xfrm>
            <a:off x="710067" y="217140"/>
            <a:ext cx="3931920" cy="174972"/>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2268239" y="1254719"/>
            <a:ext cx="1371600" cy="3048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p:cNvSpPr txBox="1"/>
          <p:nvPr/>
        </p:nvSpPr>
        <p:spPr>
          <a:xfrm>
            <a:off x="2115839" y="1119501"/>
            <a:ext cx="2148280"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rgbClr val="4B4B4B"/>
                </a:solidFill>
                <a:latin typeface="Segoe UI Semilight" panose="020B0402040204020203" pitchFamily="34" charset="0"/>
                <a:cs typeface="Segoe UI Semilight" panose="020B0402040204020203" pitchFamily="34" charset="0"/>
              </a:rPr>
              <a:t>Contoso Movies</a:t>
            </a:r>
          </a:p>
        </p:txBody>
      </p:sp>
      <p:sp>
        <p:nvSpPr>
          <p:cNvPr id="6" name="Rectangle 5"/>
          <p:cNvSpPr/>
          <p:nvPr/>
        </p:nvSpPr>
        <p:spPr bwMode="auto">
          <a:xfrm>
            <a:off x="2276190" y="1764266"/>
            <a:ext cx="548640" cy="54864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9733"/>
          <a:stretch/>
        </p:blipFill>
        <p:spPr>
          <a:xfrm>
            <a:off x="2257292" y="1825872"/>
            <a:ext cx="597688" cy="479745"/>
          </a:xfrm>
          <a:prstGeom prst="rect">
            <a:avLst/>
          </a:prstGeom>
        </p:spPr>
      </p:pic>
      <p:sp>
        <p:nvSpPr>
          <p:cNvPr id="8" name="Rectangle 7"/>
          <p:cNvSpPr/>
          <p:nvPr/>
        </p:nvSpPr>
        <p:spPr bwMode="auto">
          <a:xfrm>
            <a:off x="2854980" y="2931119"/>
            <a:ext cx="937259" cy="12916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extBox 8"/>
          <p:cNvSpPr txBox="1"/>
          <p:nvPr/>
        </p:nvSpPr>
        <p:spPr>
          <a:xfrm>
            <a:off x="2696264" y="2794620"/>
            <a:ext cx="797334" cy="420115"/>
          </a:xfrm>
          <a:prstGeom prst="rect">
            <a:avLst/>
          </a:prstGeom>
          <a:noFill/>
        </p:spPr>
        <p:txBody>
          <a:bodyPr wrap="none" lIns="182880" tIns="146304" rIns="182880" bIns="146304" rtlCol="0">
            <a:spAutoFit/>
          </a:bodyPr>
          <a:lstStyle/>
          <a:p>
            <a:pPr>
              <a:lnSpc>
                <a:spcPct val="90000"/>
              </a:lnSpc>
              <a:spcAft>
                <a:spcPts val="600"/>
              </a:spcAft>
            </a:pPr>
            <a:r>
              <a:rPr lang="en-US" sz="900" dirty="0" smtClean="0">
                <a:solidFill>
                  <a:srgbClr val="239B23"/>
                </a:solidFill>
              </a:rPr>
              <a:t>Contoso</a:t>
            </a:r>
          </a:p>
        </p:txBody>
      </p:sp>
      <p:sp>
        <p:nvSpPr>
          <p:cNvPr id="10" name="Rectangle 9"/>
          <p:cNvSpPr/>
          <p:nvPr/>
        </p:nvSpPr>
        <p:spPr bwMode="auto">
          <a:xfrm>
            <a:off x="2703127" y="3408191"/>
            <a:ext cx="937259" cy="12916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1" name="TextBox 10"/>
          <p:cNvSpPr txBox="1"/>
          <p:nvPr/>
        </p:nvSpPr>
        <p:spPr>
          <a:xfrm>
            <a:off x="2544411" y="3271692"/>
            <a:ext cx="1087477" cy="420115"/>
          </a:xfrm>
          <a:prstGeom prst="rect">
            <a:avLst/>
          </a:prstGeom>
          <a:noFill/>
        </p:spPr>
        <p:txBody>
          <a:bodyPr wrap="none" lIns="182880" tIns="146304" rIns="182880" bIns="146304" rtlCol="0">
            <a:spAutoFit/>
          </a:bodyPr>
          <a:lstStyle/>
          <a:p>
            <a:pPr>
              <a:lnSpc>
                <a:spcPct val="90000"/>
              </a:lnSpc>
              <a:spcAft>
                <a:spcPts val="600"/>
              </a:spcAft>
            </a:pPr>
            <a:r>
              <a:rPr lang="en-US" sz="900" dirty="0" smtClean="0">
                <a:solidFill>
                  <a:srgbClr val="239B23"/>
                </a:solidFill>
              </a:rPr>
              <a:t>Entertainment</a:t>
            </a:r>
          </a:p>
        </p:txBody>
      </p:sp>
      <p:sp>
        <p:nvSpPr>
          <p:cNvPr id="12" name="Rectangle 11"/>
          <p:cNvSpPr/>
          <p:nvPr/>
        </p:nvSpPr>
        <p:spPr bwMode="auto">
          <a:xfrm>
            <a:off x="2244350" y="3106281"/>
            <a:ext cx="1852689" cy="14487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3" name="TextBox 12"/>
          <p:cNvSpPr txBox="1"/>
          <p:nvPr/>
        </p:nvSpPr>
        <p:spPr>
          <a:xfrm>
            <a:off x="2092823" y="2952093"/>
            <a:ext cx="1247777" cy="420115"/>
          </a:xfrm>
          <a:prstGeom prst="rect">
            <a:avLst/>
          </a:prstGeom>
          <a:noFill/>
        </p:spPr>
        <p:txBody>
          <a:bodyPr wrap="none" lIns="182880" tIns="146304" rIns="182880" bIns="146304" rtlCol="0">
            <a:spAutoFit/>
          </a:bodyPr>
          <a:lstStyle/>
          <a:p>
            <a:pPr>
              <a:lnSpc>
                <a:spcPct val="90000"/>
              </a:lnSpc>
              <a:spcAft>
                <a:spcPts val="600"/>
              </a:spcAft>
            </a:pPr>
            <a:r>
              <a:rPr lang="en-US" sz="900" dirty="0" smtClean="0">
                <a:solidFill>
                  <a:srgbClr val="404040"/>
                </a:solidFill>
              </a:rPr>
              <a:t>@ 2014, Contoso</a:t>
            </a:r>
          </a:p>
        </p:txBody>
      </p:sp>
      <p:sp>
        <p:nvSpPr>
          <p:cNvPr id="14" name="Rectangle 13"/>
          <p:cNvSpPr/>
          <p:nvPr/>
        </p:nvSpPr>
        <p:spPr bwMode="auto">
          <a:xfrm>
            <a:off x="4178498" y="5008859"/>
            <a:ext cx="6166941" cy="191740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p:cNvPicPr>
            <a:picLocks noChangeAspect="1"/>
          </p:cNvPicPr>
          <p:nvPr/>
        </p:nvPicPr>
        <p:blipFill rotWithShape="1">
          <a:blip r:embed="rId4"/>
          <a:srcRect r="15070" b="13269"/>
          <a:stretch/>
        </p:blipFill>
        <p:spPr>
          <a:xfrm>
            <a:off x="4264119" y="1764265"/>
            <a:ext cx="5768040" cy="3300453"/>
          </a:xfrm>
          <a:prstGeom prst="rect">
            <a:avLst/>
          </a:prstGeom>
        </p:spPr>
      </p:pic>
      <p:sp>
        <p:nvSpPr>
          <p:cNvPr id="16" name="Rectangle 15"/>
          <p:cNvSpPr/>
          <p:nvPr/>
        </p:nvSpPr>
        <p:spPr bwMode="auto">
          <a:xfrm>
            <a:off x="4264119" y="1764266"/>
            <a:ext cx="5768040" cy="1689948"/>
          </a:xfrm>
          <a:prstGeom prst="rect">
            <a:avLst/>
          </a:prstGeom>
          <a:solidFill>
            <a:srgbClr val="1D1D1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p:cNvPicPr>
            <a:picLocks noChangeAspect="1"/>
          </p:cNvPicPr>
          <p:nvPr/>
        </p:nvPicPr>
        <p:blipFill rotWithShape="1">
          <a:blip r:embed="rId4"/>
          <a:srcRect l="-1" t="6634" r="19434" b="55320"/>
          <a:stretch/>
        </p:blipFill>
        <p:spPr>
          <a:xfrm>
            <a:off x="4351579" y="2207218"/>
            <a:ext cx="5471720" cy="1447801"/>
          </a:xfrm>
          <a:prstGeom prst="rect">
            <a:avLst/>
          </a:prstGeom>
        </p:spPr>
      </p:pic>
      <p:sp>
        <p:nvSpPr>
          <p:cNvPr id="18" name="TextBox 17"/>
          <p:cNvSpPr txBox="1"/>
          <p:nvPr/>
        </p:nvSpPr>
        <p:spPr>
          <a:xfrm>
            <a:off x="4368827" y="1860988"/>
            <a:ext cx="2380011" cy="290849"/>
          </a:xfrm>
          <a:prstGeom prst="rect">
            <a:avLst/>
          </a:prstGeom>
          <a:noFill/>
        </p:spPr>
        <p:txBody>
          <a:bodyPr wrap="none" lIns="0" tIns="0" rIns="0" bIns="0" rtlCol="0">
            <a:spAutoFit/>
          </a:bodyPr>
          <a:lstStyle/>
          <a:p>
            <a:pPr>
              <a:lnSpc>
                <a:spcPct val="90000"/>
              </a:lnSpc>
              <a:spcAft>
                <a:spcPts val="600"/>
              </a:spcAft>
            </a:pPr>
            <a:r>
              <a:rPr lang="en-US" sz="2100" b="1" dirty="0" smtClean="0">
                <a:solidFill>
                  <a:srgbClr val="FFFFFF"/>
                </a:solidFill>
              </a:rPr>
              <a:t>CONTOSO MOVIES</a:t>
            </a:r>
          </a:p>
        </p:txBody>
      </p:sp>
      <p:sp>
        <p:nvSpPr>
          <p:cNvPr id="20" name="Rectangle 19"/>
          <p:cNvSpPr/>
          <p:nvPr/>
        </p:nvSpPr>
        <p:spPr bwMode="auto">
          <a:xfrm>
            <a:off x="6848013" y="259878"/>
            <a:ext cx="1215402" cy="12609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p:cNvSpPr txBox="1"/>
          <p:nvPr/>
        </p:nvSpPr>
        <p:spPr>
          <a:xfrm>
            <a:off x="6857957" y="269187"/>
            <a:ext cx="1205458" cy="103875"/>
          </a:xfrm>
          <a:prstGeom prst="rect">
            <a:avLst/>
          </a:prstGeom>
          <a:noFill/>
        </p:spPr>
        <p:txBody>
          <a:bodyPr wrap="none" lIns="0" tIns="0" rIns="0" bIns="0" rtlCol="0">
            <a:spAutoFit/>
          </a:bodyPr>
          <a:lstStyle/>
          <a:p>
            <a:pPr>
              <a:lnSpc>
                <a:spcPct val="90000"/>
              </a:lnSpc>
              <a:spcAft>
                <a:spcPts val="600"/>
              </a:spcAft>
            </a:pPr>
            <a:r>
              <a:rPr lang="en-US" sz="750" dirty="0" smtClean="0">
                <a:solidFill>
                  <a:srgbClr val="404040">
                    <a:lumMod val="75000"/>
                  </a:srgbClr>
                </a:solidFill>
              </a:rPr>
              <a:t>Contoso Movies for </a:t>
            </a:r>
            <a:r>
              <a:rPr lang="en-US" sz="750" dirty="0" err="1" smtClean="0">
                <a:solidFill>
                  <a:srgbClr val="404040">
                    <a:lumMod val="75000"/>
                  </a:srgbClr>
                </a:solidFill>
              </a:rPr>
              <a:t>Windo</a:t>
            </a:r>
            <a:r>
              <a:rPr lang="en-US" sz="750" dirty="0" smtClean="0">
                <a:solidFill>
                  <a:srgbClr val="404040">
                    <a:lumMod val="75000"/>
                  </a:srgbClr>
                </a:solidFill>
              </a:rPr>
              <a:t>…</a:t>
            </a:r>
          </a:p>
        </p:txBody>
      </p:sp>
    </p:spTree>
    <p:extLst>
      <p:ext uri="{BB962C8B-B14F-4D97-AF65-F5344CB8AC3E}">
        <p14:creationId xmlns:p14="http://schemas.microsoft.com/office/powerpoint/2010/main" val="881940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435840" cy="6995160"/>
          </a:xfrm>
          <a:prstGeom prst="rect">
            <a:avLst/>
          </a:prstGeom>
        </p:spPr>
      </p:pic>
      <p:pic>
        <p:nvPicPr>
          <p:cNvPr id="19" name="Picture 18"/>
          <p:cNvPicPr>
            <a:picLocks noChangeAspect="1"/>
          </p:cNvPicPr>
          <p:nvPr/>
        </p:nvPicPr>
        <p:blipFill>
          <a:blip r:embed="rId3"/>
          <a:stretch>
            <a:fillRect/>
          </a:stretch>
        </p:blipFill>
        <p:spPr>
          <a:xfrm>
            <a:off x="-1" y="427996"/>
            <a:ext cx="12436475" cy="6995517"/>
          </a:xfrm>
          <a:prstGeom prst="rect">
            <a:avLst/>
          </a:prstGeom>
        </p:spPr>
      </p:pic>
      <p:sp>
        <p:nvSpPr>
          <p:cNvPr id="20" name="Rectangle 19"/>
          <p:cNvSpPr/>
          <p:nvPr/>
        </p:nvSpPr>
        <p:spPr bwMode="auto">
          <a:xfrm>
            <a:off x="46037" y="4306259"/>
            <a:ext cx="1600200" cy="457200"/>
          </a:xfrm>
          <a:prstGeom prst="rect">
            <a:avLst/>
          </a:prstGeom>
          <a:solidFill>
            <a:srgbClr val="F5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1" name="Group 20"/>
          <p:cNvGrpSpPr/>
          <p:nvPr/>
        </p:nvGrpSpPr>
        <p:grpSpPr>
          <a:xfrm>
            <a:off x="8964087" y="427997"/>
            <a:ext cx="2977662" cy="441323"/>
            <a:chOff x="8964087" y="0"/>
            <a:chExt cx="2977662" cy="441323"/>
          </a:xfrm>
        </p:grpSpPr>
        <p:sp>
          <p:nvSpPr>
            <p:cNvPr id="22" name="Rectangle 21"/>
            <p:cNvSpPr/>
            <p:nvPr/>
          </p:nvSpPr>
          <p:spPr bwMode="auto">
            <a:xfrm>
              <a:off x="11010602" y="192744"/>
              <a:ext cx="789319" cy="1041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p:nvSpPr>
          <p:spPr>
            <a:xfrm>
              <a:off x="11152430" y="55833"/>
              <a:ext cx="789319" cy="385490"/>
            </a:xfrm>
            <a:prstGeom prst="rect">
              <a:avLst/>
            </a:prstGeom>
            <a:noFill/>
          </p:spPr>
          <p:txBody>
            <a:bodyPr wrap="none" lIns="182880" tIns="146304" rIns="182880" bIns="146304" rtlCol="0">
              <a:spAutoFit/>
            </a:bodyPr>
            <a:lstStyle/>
            <a:p>
              <a:pPr>
                <a:lnSpc>
                  <a:spcPct val="90000"/>
                </a:lnSpc>
                <a:spcAft>
                  <a:spcPts val="600"/>
                </a:spcAft>
              </a:pPr>
              <a:r>
                <a:rPr lang="en-US" sz="650" b="1" dirty="0" smtClean="0">
                  <a:solidFill>
                    <a:srgbClr val="666666"/>
                  </a:solidFill>
                </a:rPr>
                <a:t>EVAN LEW</a:t>
              </a:r>
            </a:p>
          </p:txBody>
        </p:sp>
        <p:pic>
          <p:nvPicPr>
            <p:cNvPr id="24" name="Picture 23"/>
            <p:cNvPicPr>
              <a:picLocks noChangeAspect="1"/>
            </p:cNvPicPr>
            <p:nvPr/>
          </p:nvPicPr>
          <p:blipFill rotWithShape="1">
            <a:blip r:embed="rId4"/>
            <a:srcRect l="69607" r="11400" b="94667"/>
            <a:stretch/>
          </p:blipFill>
          <p:spPr>
            <a:xfrm>
              <a:off x="8964087" y="0"/>
              <a:ext cx="2362201" cy="373063"/>
            </a:xfrm>
            <a:prstGeom prst="rect">
              <a:avLst/>
            </a:prstGeom>
          </p:spPr>
        </p:pic>
      </p:grpSp>
      <p:grpSp>
        <p:nvGrpSpPr>
          <p:cNvPr id="25" name="Group 24"/>
          <p:cNvGrpSpPr/>
          <p:nvPr/>
        </p:nvGrpSpPr>
        <p:grpSpPr>
          <a:xfrm>
            <a:off x="2284325" y="886137"/>
            <a:ext cx="1382430" cy="420115"/>
            <a:chOff x="2300227" y="458140"/>
            <a:chExt cx="1382430" cy="420115"/>
          </a:xfrm>
        </p:grpSpPr>
        <p:sp>
          <p:nvSpPr>
            <p:cNvPr id="26" name="Rectangle 25"/>
            <p:cNvSpPr/>
            <p:nvPr/>
          </p:nvSpPr>
          <p:spPr bwMode="auto">
            <a:xfrm>
              <a:off x="2484437" y="632685"/>
              <a:ext cx="914400" cy="1975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2300227" y="458140"/>
              <a:ext cx="1382430" cy="420115"/>
            </a:xfrm>
            <a:prstGeom prst="rect">
              <a:avLst/>
            </a:prstGeom>
            <a:noFill/>
          </p:spPr>
          <p:txBody>
            <a:bodyPr wrap="none" lIns="182880" tIns="146304" rIns="182880" bIns="146304" rtlCol="0">
              <a:spAutoFit/>
            </a:bodyPr>
            <a:lstStyle/>
            <a:p>
              <a:pPr>
                <a:lnSpc>
                  <a:spcPct val="90000"/>
                </a:lnSpc>
                <a:spcAft>
                  <a:spcPts val="600"/>
                </a:spcAft>
              </a:pPr>
              <a:r>
                <a:rPr lang="en-US" sz="850" dirty="0" smtClean="0">
                  <a:solidFill>
                    <a:srgbClr val="505050"/>
                  </a:solidFill>
                </a:rPr>
                <a:t>contosomovies.com</a:t>
              </a:r>
            </a:p>
          </p:txBody>
        </p:sp>
      </p:grpSp>
      <p:sp>
        <p:nvSpPr>
          <p:cNvPr id="13" name="Rectangle 12"/>
          <p:cNvSpPr/>
          <p:nvPr/>
        </p:nvSpPr>
        <p:spPr>
          <a:xfrm>
            <a:off x="4556472" y="1818630"/>
            <a:ext cx="2592376" cy="230832"/>
          </a:xfrm>
          <a:prstGeom prst="rect">
            <a:avLst/>
          </a:prstGeom>
        </p:spPr>
        <p:txBody>
          <a:bodyPr wrap="none">
            <a:spAutoFit/>
          </a:bodyPr>
          <a:lstStyle/>
          <a:p>
            <a:r>
              <a:rPr lang="en-US" sz="900" dirty="0" smtClean="0">
                <a:solidFill>
                  <a:srgbClr val="505050"/>
                </a:solidFill>
              </a:rPr>
              <a:t>vies/829ea9ea-8ceb-43e1-bbb7-bc89078e3eae</a:t>
            </a:r>
            <a:endParaRPr lang="en-US" sz="900" dirty="0">
              <a:solidFill>
                <a:srgbClr val="505050"/>
              </a:solidFill>
            </a:endParaRPr>
          </a:p>
        </p:txBody>
      </p:sp>
      <p:grpSp>
        <p:nvGrpSpPr>
          <p:cNvPr id="16" name="Group 15"/>
          <p:cNvGrpSpPr/>
          <p:nvPr/>
        </p:nvGrpSpPr>
        <p:grpSpPr>
          <a:xfrm>
            <a:off x="6837779" y="274806"/>
            <a:ext cx="1261872" cy="107885"/>
            <a:chOff x="6837779" y="274806"/>
            <a:chExt cx="1261872" cy="107885"/>
          </a:xfrm>
        </p:grpSpPr>
        <p:sp>
          <p:nvSpPr>
            <p:cNvPr id="17" name="Rectangle 16"/>
            <p:cNvSpPr/>
            <p:nvPr/>
          </p:nvSpPr>
          <p:spPr bwMode="auto">
            <a:xfrm>
              <a:off x="6837779" y="274806"/>
              <a:ext cx="1261872" cy="106680"/>
            </a:xfrm>
            <a:prstGeom prst="rect">
              <a:avLst/>
            </a:prstGeom>
            <a:solidFill>
              <a:srgbClr val="D4B9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p:cNvSpPr txBox="1"/>
            <p:nvPr/>
          </p:nvSpPr>
          <p:spPr>
            <a:xfrm>
              <a:off x="6847723" y="278816"/>
              <a:ext cx="1205458" cy="103875"/>
            </a:xfrm>
            <a:prstGeom prst="rect">
              <a:avLst/>
            </a:prstGeom>
            <a:noFill/>
          </p:spPr>
          <p:txBody>
            <a:bodyPr wrap="none" lIns="0" tIns="0" rIns="0" bIns="0" rtlCol="0">
              <a:spAutoFit/>
            </a:bodyPr>
            <a:lstStyle/>
            <a:p>
              <a:pPr>
                <a:lnSpc>
                  <a:spcPct val="90000"/>
                </a:lnSpc>
                <a:spcAft>
                  <a:spcPts val="600"/>
                </a:spcAft>
              </a:pPr>
              <a:r>
                <a:rPr lang="en-US" sz="750" dirty="0" smtClean="0">
                  <a:solidFill>
                    <a:srgbClr val="404040">
                      <a:lumMod val="75000"/>
                    </a:srgbClr>
                  </a:solidFill>
                </a:rPr>
                <a:t>Contoso Movies for </a:t>
              </a:r>
              <a:r>
                <a:rPr lang="en-US" sz="750" dirty="0" err="1" smtClean="0">
                  <a:solidFill>
                    <a:srgbClr val="404040">
                      <a:lumMod val="75000"/>
                    </a:srgbClr>
                  </a:solidFill>
                </a:rPr>
                <a:t>Windo</a:t>
              </a:r>
              <a:r>
                <a:rPr lang="en-US" sz="750" dirty="0" smtClean="0">
                  <a:solidFill>
                    <a:srgbClr val="404040">
                      <a:lumMod val="75000"/>
                    </a:srgbClr>
                  </a:solidFill>
                </a:rPr>
                <a:t>…</a:t>
              </a:r>
            </a:p>
          </p:txBody>
        </p:sp>
      </p:grpSp>
      <p:pic>
        <p:nvPicPr>
          <p:cNvPr id="29" name="Picture 28"/>
          <p:cNvPicPr>
            <a:picLocks noChangeAspect="1"/>
          </p:cNvPicPr>
          <p:nvPr/>
        </p:nvPicPr>
        <p:blipFill rotWithShape="1">
          <a:blip r:embed="rId5"/>
          <a:srcRect r="1505" b="16661"/>
          <a:stretch/>
        </p:blipFill>
        <p:spPr>
          <a:xfrm>
            <a:off x="2005017" y="880664"/>
            <a:ext cx="469758" cy="256032"/>
          </a:xfrm>
          <a:prstGeom prst="rect">
            <a:avLst/>
          </a:prstGeom>
        </p:spPr>
      </p:pic>
    </p:spTree>
    <p:extLst>
      <p:ext uri="{BB962C8B-B14F-4D97-AF65-F5344CB8AC3E}">
        <p14:creationId xmlns:p14="http://schemas.microsoft.com/office/powerpoint/2010/main" val="4176877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20"/>
                                  </p:iterate>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435840" cy="6995160"/>
          </a:xfrm>
          <a:prstGeom prst="rect">
            <a:avLst/>
          </a:prstGeom>
        </p:spPr>
      </p:pic>
      <p:sp>
        <p:nvSpPr>
          <p:cNvPr id="32" name="Rectangle 31"/>
          <p:cNvSpPr/>
          <p:nvPr/>
        </p:nvSpPr>
        <p:spPr bwMode="auto">
          <a:xfrm>
            <a:off x="4641072" y="5129818"/>
            <a:ext cx="5704367" cy="184960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p:cNvSpPr/>
          <p:nvPr/>
        </p:nvSpPr>
        <p:spPr bwMode="auto">
          <a:xfrm>
            <a:off x="721204" y="220662"/>
            <a:ext cx="3931920" cy="18288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2567787" y="1856368"/>
            <a:ext cx="1447800" cy="3649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2492792" y="1825295"/>
            <a:ext cx="2324419" cy="600164"/>
          </a:xfrm>
          <a:prstGeom prst="rect">
            <a:avLst/>
          </a:prstGeom>
          <a:noFill/>
        </p:spPr>
        <p:txBody>
          <a:bodyPr wrap="none" lIns="182880" tIns="146304" rIns="182880" bIns="146304" rtlCol="0">
            <a:spAutoFit/>
          </a:bodyPr>
          <a:lstStyle/>
          <a:p>
            <a:pPr>
              <a:lnSpc>
                <a:spcPct val="90000"/>
              </a:lnSpc>
              <a:spcAft>
                <a:spcPts val="600"/>
              </a:spcAft>
            </a:pPr>
            <a:r>
              <a:rPr lang="en-US" sz="2200" dirty="0" smtClean="0">
                <a:solidFill>
                  <a:srgbClr val="4B4B4B"/>
                </a:solidFill>
                <a:latin typeface="Segoe UI Semilight" panose="020B0402040204020203" pitchFamily="34" charset="0"/>
                <a:cs typeface="Segoe UI Semilight" panose="020B0402040204020203" pitchFamily="34" charset="0"/>
              </a:rPr>
              <a:t>Contoso Movies</a:t>
            </a:r>
          </a:p>
        </p:txBody>
      </p:sp>
      <p:sp>
        <p:nvSpPr>
          <p:cNvPr id="23" name="Rectangle 22"/>
          <p:cNvSpPr/>
          <p:nvPr/>
        </p:nvSpPr>
        <p:spPr bwMode="auto">
          <a:xfrm>
            <a:off x="2676963" y="2401369"/>
            <a:ext cx="1964109" cy="196410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b="19733"/>
          <a:stretch/>
        </p:blipFill>
        <p:spPr>
          <a:xfrm>
            <a:off x="2542264" y="2558471"/>
            <a:ext cx="2233506" cy="1792764"/>
          </a:xfrm>
          <a:prstGeom prst="rect">
            <a:avLst/>
          </a:prstGeom>
        </p:spPr>
      </p:pic>
      <p:sp>
        <p:nvSpPr>
          <p:cNvPr id="25" name="TextBox 24"/>
          <p:cNvSpPr txBox="1"/>
          <p:nvPr/>
        </p:nvSpPr>
        <p:spPr>
          <a:xfrm>
            <a:off x="2492539" y="1550953"/>
            <a:ext cx="1090683" cy="420115"/>
          </a:xfrm>
          <a:prstGeom prst="rect">
            <a:avLst/>
          </a:prstGeom>
          <a:solidFill>
            <a:schemeClr val="bg1"/>
          </a:solidFill>
        </p:spPr>
        <p:txBody>
          <a:bodyPr wrap="none" lIns="182880" tIns="146304" rIns="182880" bIns="146304" rtlCol="0">
            <a:spAutoFit/>
          </a:bodyPr>
          <a:lstStyle/>
          <a:p>
            <a:pPr>
              <a:lnSpc>
                <a:spcPct val="90000"/>
              </a:lnSpc>
              <a:spcAft>
                <a:spcPts val="600"/>
              </a:spcAft>
            </a:pPr>
            <a:r>
              <a:rPr lang="en-US" sz="900" dirty="0" smtClean="0">
                <a:solidFill>
                  <a:srgbClr val="404040">
                    <a:lumMod val="40000"/>
                    <a:lumOff val="60000"/>
                  </a:srgbClr>
                </a:solidFill>
              </a:rPr>
              <a:t>entertainment</a:t>
            </a:r>
          </a:p>
        </p:txBody>
      </p:sp>
      <p:sp>
        <p:nvSpPr>
          <p:cNvPr id="26" name="Rectangle 25"/>
          <p:cNvSpPr/>
          <p:nvPr/>
        </p:nvSpPr>
        <p:spPr bwMode="auto">
          <a:xfrm>
            <a:off x="4951910" y="2420548"/>
            <a:ext cx="4718362" cy="274536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4817211" y="2289155"/>
            <a:ext cx="2220801" cy="420115"/>
          </a:xfrm>
          <a:prstGeom prst="rect">
            <a:avLst/>
          </a:prstGeom>
          <a:noFill/>
        </p:spPr>
        <p:txBody>
          <a:bodyPr wrap="none" lIns="182880" tIns="146304" rIns="182880" bIns="146304" rtlCol="0">
            <a:spAutoFit/>
          </a:bodyPr>
          <a:lstStyle/>
          <a:p>
            <a:pPr>
              <a:lnSpc>
                <a:spcPct val="90000"/>
              </a:lnSpc>
              <a:spcAft>
                <a:spcPts val="600"/>
              </a:spcAft>
            </a:pPr>
            <a:r>
              <a:rPr lang="en-US" sz="900" dirty="0" smtClean="0">
                <a:gradFill>
                  <a:gsLst>
                    <a:gs pos="2917">
                      <a:srgbClr val="404040"/>
                    </a:gs>
                    <a:gs pos="30000">
                      <a:srgbClr val="404040"/>
                    </a:gs>
                  </a:gsLst>
                  <a:lin ang="5400000" scaled="0"/>
                </a:gradFill>
              </a:rPr>
              <a:t>Get the latest on the hottest movies.</a:t>
            </a: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2329" t="3758" r="1742" b="21794"/>
          <a:stretch/>
        </p:blipFill>
        <p:spPr>
          <a:xfrm>
            <a:off x="4985579" y="2710891"/>
            <a:ext cx="1652661" cy="2303276"/>
          </a:xfrm>
          <a:prstGeom prst="rect">
            <a:avLst/>
          </a:prstGeom>
        </p:spPr>
      </p:pic>
      <p:grpSp>
        <p:nvGrpSpPr>
          <p:cNvPr id="40" name="Group 39"/>
          <p:cNvGrpSpPr/>
          <p:nvPr/>
        </p:nvGrpSpPr>
        <p:grpSpPr>
          <a:xfrm>
            <a:off x="8393378" y="274806"/>
            <a:ext cx="1261872" cy="107885"/>
            <a:chOff x="6837779" y="274806"/>
            <a:chExt cx="1261872" cy="107885"/>
          </a:xfrm>
        </p:grpSpPr>
        <p:sp>
          <p:nvSpPr>
            <p:cNvPr id="41" name="Rectangle 40"/>
            <p:cNvSpPr/>
            <p:nvPr/>
          </p:nvSpPr>
          <p:spPr bwMode="auto">
            <a:xfrm>
              <a:off x="6837779" y="274806"/>
              <a:ext cx="1261872" cy="10668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2" name="TextBox 41"/>
            <p:cNvSpPr txBox="1"/>
            <p:nvPr/>
          </p:nvSpPr>
          <p:spPr>
            <a:xfrm>
              <a:off x="6847723" y="278816"/>
              <a:ext cx="1205458" cy="103875"/>
            </a:xfrm>
            <a:prstGeom prst="rect">
              <a:avLst/>
            </a:prstGeom>
            <a:noFill/>
          </p:spPr>
          <p:txBody>
            <a:bodyPr wrap="none" lIns="0" tIns="0" rIns="0" bIns="0" rtlCol="0">
              <a:spAutoFit/>
            </a:bodyPr>
            <a:lstStyle/>
            <a:p>
              <a:pPr>
                <a:lnSpc>
                  <a:spcPct val="90000"/>
                </a:lnSpc>
                <a:spcAft>
                  <a:spcPts val="600"/>
                </a:spcAft>
              </a:pPr>
              <a:r>
                <a:rPr lang="en-US" sz="750" dirty="0" smtClean="0">
                  <a:solidFill>
                    <a:srgbClr val="404040">
                      <a:lumMod val="75000"/>
                    </a:srgbClr>
                  </a:solidFill>
                </a:rPr>
                <a:t>Contoso Movies for </a:t>
              </a:r>
              <a:r>
                <a:rPr lang="en-US" sz="750" dirty="0" err="1" smtClean="0">
                  <a:solidFill>
                    <a:srgbClr val="404040">
                      <a:lumMod val="75000"/>
                    </a:srgbClr>
                  </a:solidFill>
                </a:rPr>
                <a:t>Windo</a:t>
              </a:r>
              <a:r>
                <a:rPr lang="en-US" sz="750" dirty="0" smtClean="0">
                  <a:solidFill>
                    <a:srgbClr val="404040">
                      <a:lumMod val="75000"/>
                    </a:srgbClr>
                  </a:solidFill>
                </a:rPr>
                <a:t>…</a:t>
              </a:r>
            </a:p>
          </p:txBody>
        </p:sp>
      </p:grpSp>
      <p:grpSp>
        <p:nvGrpSpPr>
          <p:cNvPr id="43" name="Group 42"/>
          <p:cNvGrpSpPr/>
          <p:nvPr/>
        </p:nvGrpSpPr>
        <p:grpSpPr>
          <a:xfrm>
            <a:off x="6837779" y="274806"/>
            <a:ext cx="1261872" cy="107885"/>
            <a:chOff x="6837779" y="274806"/>
            <a:chExt cx="1261872" cy="107885"/>
          </a:xfrm>
        </p:grpSpPr>
        <p:sp>
          <p:nvSpPr>
            <p:cNvPr id="44" name="Rectangle 43"/>
            <p:cNvSpPr/>
            <p:nvPr/>
          </p:nvSpPr>
          <p:spPr bwMode="auto">
            <a:xfrm>
              <a:off x="6837779" y="274806"/>
              <a:ext cx="1261872" cy="106680"/>
            </a:xfrm>
            <a:prstGeom prst="rect">
              <a:avLst/>
            </a:prstGeom>
            <a:solidFill>
              <a:srgbClr val="D4B9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5" name="TextBox 44"/>
            <p:cNvSpPr txBox="1"/>
            <p:nvPr/>
          </p:nvSpPr>
          <p:spPr>
            <a:xfrm>
              <a:off x="6847723" y="278816"/>
              <a:ext cx="1205458" cy="103875"/>
            </a:xfrm>
            <a:prstGeom prst="rect">
              <a:avLst/>
            </a:prstGeom>
            <a:noFill/>
          </p:spPr>
          <p:txBody>
            <a:bodyPr wrap="none" lIns="0" tIns="0" rIns="0" bIns="0" rtlCol="0">
              <a:spAutoFit/>
            </a:bodyPr>
            <a:lstStyle/>
            <a:p>
              <a:pPr>
                <a:lnSpc>
                  <a:spcPct val="90000"/>
                </a:lnSpc>
                <a:spcAft>
                  <a:spcPts val="600"/>
                </a:spcAft>
              </a:pPr>
              <a:r>
                <a:rPr lang="en-US" sz="750" dirty="0" smtClean="0">
                  <a:solidFill>
                    <a:srgbClr val="404040">
                      <a:lumMod val="75000"/>
                    </a:srgbClr>
                  </a:solidFill>
                </a:rPr>
                <a:t>Contoso Movies for </a:t>
              </a:r>
              <a:r>
                <a:rPr lang="en-US" sz="750" dirty="0" err="1" smtClean="0">
                  <a:solidFill>
                    <a:srgbClr val="404040">
                      <a:lumMod val="75000"/>
                    </a:srgbClr>
                  </a:solidFill>
                </a:rPr>
                <a:t>Windo</a:t>
              </a:r>
              <a:r>
                <a:rPr lang="en-US" sz="750" dirty="0" smtClean="0">
                  <a:solidFill>
                    <a:srgbClr val="404040">
                      <a:lumMod val="75000"/>
                    </a:srgbClr>
                  </a:solidFill>
                </a:rPr>
                <a:t>…</a:t>
              </a:r>
            </a:p>
          </p:txBody>
        </p:sp>
      </p:grpSp>
    </p:spTree>
    <p:extLst>
      <p:ext uri="{BB962C8B-B14F-4D97-AF65-F5344CB8AC3E}">
        <p14:creationId xmlns:p14="http://schemas.microsoft.com/office/powerpoint/2010/main" val="175564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435840" cy="6995160"/>
          </a:xfrm>
          <a:prstGeom prst="rect">
            <a:avLst/>
          </a:prstGeom>
        </p:spPr>
      </p:pic>
      <p:pic>
        <p:nvPicPr>
          <p:cNvPr id="3" name="Picture 2"/>
          <p:cNvPicPr>
            <a:picLocks noChangeAspect="1"/>
          </p:cNvPicPr>
          <p:nvPr/>
        </p:nvPicPr>
        <p:blipFill>
          <a:blip r:embed="rId3"/>
          <a:stretch>
            <a:fillRect/>
          </a:stretch>
        </p:blipFill>
        <p:spPr>
          <a:xfrm>
            <a:off x="-1" y="427996"/>
            <a:ext cx="12436475" cy="6995517"/>
          </a:xfrm>
          <a:prstGeom prst="rect">
            <a:avLst/>
          </a:prstGeom>
        </p:spPr>
      </p:pic>
      <p:sp>
        <p:nvSpPr>
          <p:cNvPr id="4" name="Rectangle 3"/>
          <p:cNvSpPr/>
          <p:nvPr/>
        </p:nvSpPr>
        <p:spPr>
          <a:xfrm>
            <a:off x="4544015" y="2256608"/>
            <a:ext cx="2714205" cy="230832"/>
          </a:xfrm>
          <a:prstGeom prst="rect">
            <a:avLst/>
          </a:prstGeom>
        </p:spPr>
        <p:txBody>
          <a:bodyPr wrap="none">
            <a:spAutoFit/>
          </a:bodyPr>
          <a:lstStyle/>
          <a:p>
            <a:r>
              <a:rPr lang="en-US" sz="900" dirty="0" err="1" smtClean="0">
                <a:solidFill>
                  <a:srgbClr val="505050"/>
                </a:solidFill>
                <a:ea typeface="Calibri" panose="020F0502020204030204" pitchFamily="34" charset="0"/>
                <a:cs typeface="Times New Roman" panose="02020603050405020304" pitchFamily="18" charset="0"/>
              </a:rPr>
              <a:t>ovies</a:t>
            </a:r>
            <a:r>
              <a:rPr lang="en-US" sz="900" dirty="0" smtClean="0">
                <a:solidFill>
                  <a:srgbClr val="505050"/>
                </a:solidFill>
                <a:ea typeface="Calibri" panose="020F0502020204030204" pitchFamily="34" charset="0"/>
                <a:cs typeface="Times New Roman" panose="02020603050405020304" pitchFamily="18" charset="0"/>
              </a:rPr>
              <a:t>/ead46570-2558-4770-bf32-1f1bda0fb567</a:t>
            </a:r>
            <a:endParaRPr lang="en-US" sz="900" dirty="0">
              <a:solidFill>
                <a:srgbClr val="505050"/>
              </a:solidFill>
              <a:ea typeface="Calibri" panose="020F0502020204030204" pitchFamily="34" charset="0"/>
              <a:cs typeface="Times New Roman" panose="02020603050405020304" pitchFamily="18" charset="0"/>
            </a:endParaRPr>
          </a:p>
        </p:txBody>
      </p:sp>
      <p:sp>
        <p:nvSpPr>
          <p:cNvPr id="5" name="Rectangle 4"/>
          <p:cNvSpPr/>
          <p:nvPr/>
        </p:nvSpPr>
        <p:spPr>
          <a:xfrm>
            <a:off x="4556472" y="1829114"/>
            <a:ext cx="2592376" cy="230832"/>
          </a:xfrm>
          <a:prstGeom prst="rect">
            <a:avLst/>
          </a:prstGeom>
        </p:spPr>
        <p:txBody>
          <a:bodyPr wrap="none">
            <a:spAutoFit/>
          </a:bodyPr>
          <a:lstStyle/>
          <a:p>
            <a:r>
              <a:rPr lang="en-US" sz="900" dirty="0">
                <a:solidFill>
                  <a:srgbClr val="505050"/>
                </a:solidFill>
              </a:rPr>
              <a:t>vies/829ea9ea-8ceb-43e1-bbb7-bc89078e3eae</a:t>
            </a:r>
          </a:p>
        </p:txBody>
      </p:sp>
      <p:sp>
        <p:nvSpPr>
          <p:cNvPr id="6" name="Rectangle 5"/>
          <p:cNvSpPr/>
          <p:nvPr/>
        </p:nvSpPr>
        <p:spPr bwMode="auto">
          <a:xfrm>
            <a:off x="7285037" y="6668459"/>
            <a:ext cx="457200" cy="1524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7227340" y="6621548"/>
            <a:ext cx="572593" cy="246221"/>
          </a:xfrm>
          <a:prstGeom prst="rect">
            <a:avLst/>
          </a:prstGeom>
        </p:spPr>
        <p:txBody>
          <a:bodyPr wrap="none">
            <a:spAutoFit/>
          </a:bodyPr>
          <a:lstStyle/>
          <a:p>
            <a:r>
              <a:rPr lang="en-US" sz="1000" dirty="0" smtClean="0">
                <a:solidFill>
                  <a:srgbClr val="505050"/>
                </a:solidFill>
              </a:rPr>
              <a:t>VERIFY</a:t>
            </a:r>
            <a:endParaRPr lang="en-US" sz="1000" dirty="0">
              <a:solidFill>
                <a:srgbClr val="505050"/>
              </a:solidFill>
            </a:endParaRPr>
          </a:p>
        </p:txBody>
      </p:sp>
      <p:grpSp>
        <p:nvGrpSpPr>
          <p:cNvPr id="8" name="Group 7"/>
          <p:cNvGrpSpPr/>
          <p:nvPr/>
        </p:nvGrpSpPr>
        <p:grpSpPr>
          <a:xfrm>
            <a:off x="2284325" y="886137"/>
            <a:ext cx="1382430" cy="420115"/>
            <a:chOff x="2300227" y="458140"/>
            <a:chExt cx="1382430" cy="420115"/>
          </a:xfrm>
        </p:grpSpPr>
        <p:sp>
          <p:nvSpPr>
            <p:cNvPr id="9" name="Rectangle 8"/>
            <p:cNvSpPr/>
            <p:nvPr/>
          </p:nvSpPr>
          <p:spPr bwMode="auto">
            <a:xfrm>
              <a:off x="2484437" y="632685"/>
              <a:ext cx="914400" cy="1975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p:cNvSpPr txBox="1"/>
            <p:nvPr/>
          </p:nvSpPr>
          <p:spPr>
            <a:xfrm>
              <a:off x="2300227" y="458140"/>
              <a:ext cx="1382430" cy="420115"/>
            </a:xfrm>
            <a:prstGeom prst="rect">
              <a:avLst/>
            </a:prstGeom>
            <a:noFill/>
          </p:spPr>
          <p:txBody>
            <a:bodyPr wrap="none" lIns="182880" tIns="146304" rIns="182880" bIns="146304" rtlCol="0">
              <a:spAutoFit/>
            </a:bodyPr>
            <a:lstStyle/>
            <a:p>
              <a:pPr>
                <a:lnSpc>
                  <a:spcPct val="90000"/>
                </a:lnSpc>
                <a:spcAft>
                  <a:spcPts val="600"/>
                </a:spcAft>
              </a:pPr>
              <a:r>
                <a:rPr lang="en-US" sz="850" dirty="0" smtClean="0">
                  <a:solidFill>
                    <a:srgbClr val="505050"/>
                  </a:solidFill>
                </a:rPr>
                <a:t>contosomovies.com</a:t>
              </a:r>
            </a:p>
          </p:txBody>
        </p:sp>
      </p:grpSp>
      <p:sp>
        <p:nvSpPr>
          <p:cNvPr id="12" name="Rectangle 11"/>
          <p:cNvSpPr/>
          <p:nvPr/>
        </p:nvSpPr>
        <p:spPr bwMode="auto">
          <a:xfrm>
            <a:off x="46037" y="4306259"/>
            <a:ext cx="1600200" cy="457200"/>
          </a:xfrm>
          <a:prstGeom prst="rect">
            <a:avLst/>
          </a:prstGeom>
          <a:solidFill>
            <a:srgbClr val="F5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p:cNvGrpSpPr/>
          <p:nvPr/>
        </p:nvGrpSpPr>
        <p:grpSpPr>
          <a:xfrm>
            <a:off x="8964087" y="427997"/>
            <a:ext cx="2977662" cy="441323"/>
            <a:chOff x="8964087" y="0"/>
            <a:chExt cx="2977662" cy="441323"/>
          </a:xfrm>
        </p:grpSpPr>
        <p:sp>
          <p:nvSpPr>
            <p:cNvPr id="14" name="Rectangle 13"/>
            <p:cNvSpPr/>
            <p:nvPr/>
          </p:nvSpPr>
          <p:spPr bwMode="auto">
            <a:xfrm>
              <a:off x="11010602" y="192744"/>
              <a:ext cx="789319" cy="1041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TextBox 14"/>
            <p:cNvSpPr txBox="1"/>
            <p:nvPr/>
          </p:nvSpPr>
          <p:spPr>
            <a:xfrm>
              <a:off x="11152430" y="55833"/>
              <a:ext cx="789319" cy="385490"/>
            </a:xfrm>
            <a:prstGeom prst="rect">
              <a:avLst/>
            </a:prstGeom>
            <a:noFill/>
          </p:spPr>
          <p:txBody>
            <a:bodyPr wrap="none" lIns="182880" tIns="146304" rIns="182880" bIns="146304" rtlCol="0">
              <a:spAutoFit/>
            </a:bodyPr>
            <a:lstStyle/>
            <a:p>
              <a:pPr>
                <a:lnSpc>
                  <a:spcPct val="90000"/>
                </a:lnSpc>
                <a:spcAft>
                  <a:spcPts val="600"/>
                </a:spcAft>
              </a:pPr>
              <a:r>
                <a:rPr lang="en-US" sz="650" b="1" dirty="0" smtClean="0">
                  <a:solidFill>
                    <a:srgbClr val="666666"/>
                  </a:solidFill>
                </a:rPr>
                <a:t>EVAN LEW</a:t>
              </a:r>
            </a:p>
          </p:txBody>
        </p:sp>
        <p:pic>
          <p:nvPicPr>
            <p:cNvPr id="16" name="Picture 15"/>
            <p:cNvPicPr>
              <a:picLocks noChangeAspect="1"/>
            </p:cNvPicPr>
            <p:nvPr/>
          </p:nvPicPr>
          <p:blipFill rotWithShape="1">
            <a:blip r:embed="rId4"/>
            <a:srcRect l="69607" r="11400" b="94667"/>
            <a:stretch/>
          </p:blipFill>
          <p:spPr>
            <a:xfrm>
              <a:off x="8964087" y="0"/>
              <a:ext cx="2362201" cy="373063"/>
            </a:xfrm>
            <a:prstGeom prst="rect">
              <a:avLst/>
            </a:prstGeom>
          </p:spPr>
        </p:pic>
      </p:grpSp>
      <p:grpSp>
        <p:nvGrpSpPr>
          <p:cNvPr id="17" name="Group 16"/>
          <p:cNvGrpSpPr/>
          <p:nvPr/>
        </p:nvGrpSpPr>
        <p:grpSpPr>
          <a:xfrm>
            <a:off x="6837779" y="274806"/>
            <a:ext cx="1261872" cy="107885"/>
            <a:chOff x="6837779" y="274806"/>
            <a:chExt cx="1261872" cy="107885"/>
          </a:xfrm>
        </p:grpSpPr>
        <p:sp>
          <p:nvSpPr>
            <p:cNvPr id="18" name="Rectangle 17"/>
            <p:cNvSpPr/>
            <p:nvPr/>
          </p:nvSpPr>
          <p:spPr bwMode="auto">
            <a:xfrm>
              <a:off x="6837779" y="274806"/>
              <a:ext cx="1261872" cy="106680"/>
            </a:xfrm>
            <a:prstGeom prst="rect">
              <a:avLst/>
            </a:prstGeom>
            <a:solidFill>
              <a:srgbClr val="D4B9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6847723" y="278816"/>
              <a:ext cx="1205458" cy="103875"/>
            </a:xfrm>
            <a:prstGeom prst="rect">
              <a:avLst/>
            </a:prstGeom>
            <a:noFill/>
          </p:spPr>
          <p:txBody>
            <a:bodyPr wrap="none" lIns="0" tIns="0" rIns="0" bIns="0" rtlCol="0">
              <a:spAutoFit/>
            </a:bodyPr>
            <a:lstStyle/>
            <a:p>
              <a:pPr>
                <a:lnSpc>
                  <a:spcPct val="90000"/>
                </a:lnSpc>
                <a:spcAft>
                  <a:spcPts val="600"/>
                </a:spcAft>
              </a:pPr>
              <a:r>
                <a:rPr lang="en-US" sz="750" dirty="0" smtClean="0">
                  <a:solidFill>
                    <a:srgbClr val="404040">
                      <a:lumMod val="75000"/>
                    </a:srgbClr>
                  </a:solidFill>
                </a:rPr>
                <a:t>Contoso Movies for </a:t>
              </a:r>
              <a:r>
                <a:rPr lang="en-US" sz="750" dirty="0" err="1" smtClean="0">
                  <a:solidFill>
                    <a:srgbClr val="404040">
                      <a:lumMod val="75000"/>
                    </a:srgbClr>
                  </a:solidFill>
                </a:rPr>
                <a:t>Windo</a:t>
              </a:r>
              <a:r>
                <a:rPr lang="en-US" sz="750" dirty="0" smtClean="0">
                  <a:solidFill>
                    <a:srgbClr val="404040">
                      <a:lumMod val="75000"/>
                    </a:srgbClr>
                  </a:solidFill>
                </a:rPr>
                <a:t>…</a:t>
              </a:r>
            </a:p>
          </p:txBody>
        </p:sp>
      </p:grpSp>
      <p:grpSp>
        <p:nvGrpSpPr>
          <p:cNvPr id="20" name="Group 19"/>
          <p:cNvGrpSpPr/>
          <p:nvPr/>
        </p:nvGrpSpPr>
        <p:grpSpPr>
          <a:xfrm>
            <a:off x="8395958" y="277210"/>
            <a:ext cx="1261872" cy="107885"/>
            <a:chOff x="6837779" y="274806"/>
            <a:chExt cx="1261872" cy="107885"/>
          </a:xfrm>
        </p:grpSpPr>
        <p:sp>
          <p:nvSpPr>
            <p:cNvPr id="21" name="Rectangle 20"/>
            <p:cNvSpPr/>
            <p:nvPr/>
          </p:nvSpPr>
          <p:spPr bwMode="auto">
            <a:xfrm>
              <a:off x="6837779" y="274806"/>
              <a:ext cx="1261872" cy="106680"/>
            </a:xfrm>
            <a:prstGeom prst="rect">
              <a:avLst/>
            </a:prstGeom>
            <a:solidFill>
              <a:srgbClr val="D4B9A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6847723" y="278816"/>
              <a:ext cx="1205458" cy="103875"/>
            </a:xfrm>
            <a:prstGeom prst="rect">
              <a:avLst/>
            </a:prstGeom>
            <a:noFill/>
          </p:spPr>
          <p:txBody>
            <a:bodyPr wrap="none" lIns="0" tIns="0" rIns="0" bIns="0" rtlCol="0">
              <a:spAutoFit/>
            </a:bodyPr>
            <a:lstStyle/>
            <a:p>
              <a:pPr>
                <a:lnSpc>
                  <a:spcPct val="90000"/>
                </a:lnSpc>
                <a:spcAft>
                  <a:spcPts val="600"/>
                </a:spcAft>
              </a:pPr>
              <a:r>
                <a:rPr lang="en-US" sz="750" dirty="0" smtClean="0">
                  <a:solidFill>
                    <a:srgbClr val="404040">
                      <a:lumMod val="75000"/>
                    </a:srgbClr>
                  </a:solidFill>
                </a:rPr>
                <a:t>Contoso Movies for </a:t>
              </a:r>
              <a:r>
                <a:rPr lang="en-US" sz="750" dirty="0" err="1" smtClean="0">
                  <a:solidFill>
                    <a:srgbClr val="404040">
                      <a:lumMod val="75000"/>
                    </a:srgbClr>
                  </a:solidFill>
                </a:rPr>
                <a:t>Windo</a:t>
              </a:r>
              <a:r>
                <a:rPr lang="en-US" sz="750" dirty="0" smtClean="0">
                  <a:solidFill>
                    <a:srgbClr val="404040">
                      <a:lumMod val="75000"/>
                    </a:srgbClr>
                  </a:solidFill>
                </a:rPr>
                <a:t>…</a:t>
              </a:r>
            </a:p>
          </p:txBody>
        </p:sp>
      </p:grpSp>
      <p:pic>
        <p:nvPicPr>
          <p:cNvPr id="23" name="Picture 22"/>
          <p:cNvPicPr>
            <a:picLocks noChangeAspect="1"/>
          </p:cNvPicPr>
          <p:nvPr/>
        </p:nvPicPr>
        <p:blipFill rotWithShape="1">
          <a:blip r:embed="rId5"/>
          <a:srcRect r="1505" b="16661"/>
          <a:stretch/>
        </p:blipFill>
        <p:spPr>
          <a:xfrm>
            <a:off x="2005017" y="880664"/>
            <a:ext cx="469758" cy="256032"/>
          </a:xfrm>
          <a:prstGeom prst="rect">
            <a:avLst/>
          </a:prstGeom>
        </p:spPr>
      </p:pic>
    </p:spTree>
    <p:extLst>
      <p:ext uri="{BB962C8B-B14F-4D97-AF65-F5344CB8AC3E}">
        <p14:creationId xmlns:p14="http://schemas.microsoft.com/office/powerpoint/2010/main" val="3060105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30"/>
                                  </p:iterate>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74639" y="295274"/>
            <a:ext cx="11889564" cy="917575"/>
          </a:xfrm>
        </p:spPr>
        <p:txBody>
          <a:bodyPr/>
          <a:lstStyle/>
          <a:p>
            <a:r>
              <a:rPr lang="en-US" dirty="0" smtClean="0"/>
              <a:t>Industry Context – Challenges</a:t>
            </a:r>
            <a:endParaRPr lang="en-US" dirty="0"/>
          </a:p>
        </p:txBody>
      </p:sp>
      <p:sp>
        <p:nvSpPr>
          <p:cNvPr id="6" name="Rectangle 5"/>
          <p:cNvSpPr/>
          <p:nvPr/>
        </p:nvSpPr>
        <p:spPr bwMode="auto">
          <a:xfrm>
            <a:off x="1112837" y="1973262"/>
            <a:ext cx="4572000" cy="3352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GB" sz="2400" dirty="0" smtClean="0">
              <a:solidFill>
                <a:srgbClr val="FFFFFF"/>
              </a:solidFill>
            </a:endParaRPr>
          </a:p>
          <a:p>
            <a:pPr algn="ctr" defTabSz="932472" fontAlgn="base">
              <a:lnSpc>
                <a:spcPct val="90000"/>
              </a:lnSpc>
              <a:spcBef>
                <a:spcPct val="0"/>
              </a:spcBef>
              <a:spcAft>
                <a:spcPct val="0"/>
              </a:spcAft>
            </a:pPr>
            <a:r>
              <a:rPr lang="en-GB" sz="2400" dirty="0" smtClean="0">
                <a:solidFill>
                  <a:srgbClr val="FFFFFF"/>
                </a:solidFill>
              </a:rPr>
              <a:t>Nearly </a:t>
            </a:r>
            <a:r>
              <a:rPr lang="en-GB" sz="2400" dirty="0">
                <a:solidFill>
                  <a:srgbClr val="FFFFFF"/>
                </a:solidFill>
              </a:rPr>
              <a:t>2/3 of </a:t>
            </a:r>
            <a:r>
              <a:rPr lang="en-GB" sz="2400" dirty="0" err="1">
                <a:solidFill>
                  <a:srgbClr val="FFFFFF"/>
                </a:solidFill>
              </a:rPr>
              <a:t>iOS</a:t>
            </a:r>
            <a:r>
              <a:rPr lang="en-GB" sz="2400" dirty="0">
                <a:solidFill>
                  <a:srgbClr val="FFFFFF"/>
                </a:solidFill>
              </a:rPr>
              <a:t> </a:t>
            </a:r>
            <a:r>
              <a:rPr lang="en-GB" sz="2400" dirty="0" smtClean="0">
                <a:solidFill>
                  <a:srgbClr val="FFFFFF"/>
                </a:solidFill>
              </a:rPr>
              <a:t>apps</a:t>
            </a:r>
            <a:br>
              <a:rPr lang="en-GB" sz="2400" dirty="0" smtClean="0">
                <a:solidFill>
                  <a:srgbClr val="FFFFFF"/>
                </a:solidFill>
              </a:rPr>
            </a:br>
            <a:r>
              <a:rPr lang="en-GB" sz="2400" dirty="0" smtClean="0">
                <a:solidFill>
                  <a:srgbClr val="FFFFFF"/>
                </a:solidFill>
              </a:rPr>
              <a:t>get </a:t>
            </a:r>
            <a:r>
              <a:rPr lang="en-GB" sz="2400" dirty="0">
                <a:solidFill>
                  <a:srgbClr val="FFFFFF"/>
                </a:solidFill>
              </a:rPr>
              <a:t>no </a:t>
            </a:r>
            <a:r>
              <a:rPr lang="en-GB" sz="2400" dirty="0" smtClean="0">
                <a:solidFill>
                  <a:srgbClr val="FFFFFF"/>
                </a:solidFill>
              </a:rPr>
              <a:t>downloads. (</a:t>
            </a:r>
            <a:r>
              <a:rPr lang="en-GB" sz="2400" dirty="0" err="1" smtClean="0">
                <a:solidFill>
                  <a:srgbClr val="FFFFFF"/>
                </a:solidFill>
              </a:rPr>
              <a:t>AdEven</a:t>
            </a:r>
            <a:r>
              <a:rPr lang="en-GB" sz="2400" dirty="0" smtClean="0">
                <a:solidFill>
                  <a:srgbClr val="FFFFFF"/>
                </a:solidFill>
              </a:rPr>
              <a:t>)</a:t>
            </a: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auto">
          <a:xfrm>
            <a:off x="7056437" y="1973262"/>
            <a:ext cx="4572000" cy="3352800"/>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66% of app </a:t>
            </a:r>
            <a:r>
              <a:rPr lang="en-US" sz="2400" dirty="0">
                <a:gradFill>
                  <a:gsLst>
                    <a:gs pos="0">
                      <a:srgbClr val="FFFFFF"/>
                    </a:gs>
                    <a:gs pos="100000">
                      <a:srgbClr val="FFFFFF"/>
                    </a:gs>
                  </a:gsLst>
                  <a:lin ang="5400000" scaled="0"/>
                </a:gradFill>
                <a:ea typeface="Segoe UI" pitchFamily="34" charset="0"/>
                <a:cs typeface="Segoe UI" pitchFamily="34" charset="0"/>
              </a:rPr>
              <a:t>users don’t open an app more than 10 times in </a:t>
            </a:r>
            <a:r>
              <a:rPr lang="en-US" sz="2400" dirty="0" smtClean="0">
                <a:gradFill>
                  <a:gsLst>
                    <a:gs pos="0">
                      <a:srgbClr val="FFFFFF"/>
                    </a:gs>
                    <a:gs pos="100000">
                      <a:srgbClr val="FFFFFF"/>
                    </a:gs>
                  </a:gsLst>
                  <a:lin ang="5400000" scaled="0"/>
                </a:gradFill>
                <a:ea typeface="Segoe UI" pitchFamily="34" charset="0"/>
                <a:cs typeface="Segoe UI" pitchFamily="34" charset="0"/>
              </a:rPr>
              <a:t>total.  (</a:t>
            </a:r>
            <a:r>
              <a:rPr lang="en-US" sz="2400" dirty="0" err="1" smtClean="0">
                <a:gradFill>
                  <a:gsLst>
                    <a:gs pos="0">
                      <a:srgbClr val="FFFFFF"/>
                    </a:gs>
                    <a:gs pos="100000">
                      <a:srgbClr val="FFFFFF"/>
                    </a:gs>
                  </a:gsLst>
                  <a:lin ang="5400000" scaled="0"/>
                </a:gradFill>
                <a:ea typeface="Segoe UI" pitchFamily="34" charset="0"/>
                <a:cs typeface="Segoe UI" pitchFamily="34" charset="0"/>
              </a:rPr>
              <a:t>Localytics</a:t>
            </a:r>
            <a:r>
              <a:rPr lang="en-US" sz="2400" dirty="0" smtClean="0">
                <a:gradFill>
                  <a:gsLst>
                    <a:gs pos="0">
                      <a:srgbClr val="FFFFFF"/>
                    </a:gs>
                    <a:gs pos="100000">
                      <a:srgbClr val="FFFFFF"/>
                    </a:gs>
                  </a:gsLst>
                  <a:lin ang="5400000" scaled="0"/>
                </a:gradFill>
                <a:ea typeface="Segoe UI" pitchFamily="34" charset="0"/>
                <a:cs typeface="Segoe UI" pitchFamily="34" charset="0"/>
              </a:rPr>
              <a:t>)</a:t>
            </a:r>
          </a:p>
        </p:txBody>
      </p:sp>
      <p:sp>
        <p:nvSpPr>
          <p:cNvPr id="2" name="Rectangle 1"/>
          <p:cNvSpPr/>
          <p:nvPr/>
        </p:nvSpPr>
        <p:spPr bwMode="auto">
          <a:xfrm>
            <a:off x="1112837" y="1973262"/>
            <a:ext cx="4572000" cy="76200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App Discoverability</a:t>
            </a:r>
          </a:p>
        </p:txBody>
      </p:sp>
      <p:sp>
        <p:nvSpPr>
          <p:cNvPr id="9" name="Rectangle 8"/>
          <p:cNvSpPr/>
          <p:nvPr/>
        </p:nvSpPr>
        <p:spPr bwMode="auto">
          <a:xfrm>
            <a:off x="7056437" y="1973262"/>
            <a:ext cx="4572000" cy="762000"/>
          </a:xfrm>
          <a:prstGeom prst="rect">
            <a:avLst/>
          </a:prstGeom>
          <a:solidFill>
            <a:schemeClr val="accent4">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3600" dirty="0">
                <a:gradFill>
                  <a:gsLst>
                    <a:gs pos="0">
                      <a:srgbClr val="FFFFFF"/>
                    </a:gs>
                    <a:gs pos="100000">
                      <a:srgbClr val="FFFFFF"/>
                    </a:gs>
                  </a:gsLst>
                  <a:lin ang="5400000" scaled="0"/>
                </a:gradFill>
                <a:ea typeface="Segoe UI" pitchFamily="34" charset="0"/>
                <a:cs typeface="Segoe UI" pitchFamily="34" charset="0"/>
              </a:rPr>
              <a:t>App </a:t>
            </a:r>
            <a:r>
              <a:rPr lang="en-US" sz="3600" dirty="0" smtClean="0">
                <a:gradFill>
                  <a:gsLst>
                    <a:gs pos="0">
                      <a:srgbClr val="FFFFFF"/>
                    </a:gs>
                    <a:gs pos="100000">
                      <a:srgbClr val="FFFFFF"/>
                    </a:gs>
                  </a:gsLst>
                  <a:lin ang="5400000" scaled="0"/>
                </a:gradFill>
                <a:ea typeface="Segoe UI" pitchFamily="34" charset="0"/>
                <a:cs typeface="Segoe UI" pitchFamily="34" charset="0"/>
              </a:rPr>
              <a:t>Engagement</a:t>
            </a:r>
            <a:endParaRPr lang="en-US" sz="36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76435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362934557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2899" t="8602" r="2899" b="9691"/>
          <a:stretch/>
        </p:blipFill>
        <p:spPr>
          <a:xfrm>
            <a:off x="1874837" y="1186981"/>
            <a:ext cx="9122665" cy="5517740"/>
          </a:xfrm>
          <a:prstGeom prst="rect">
            <a:avLst/>
          </a:prstGeom>
        </p:spPr>
      </p:pic>
      <p:pic>
        <p:nvPicPr>
          <p:cNvPr id="6" name="Picture 5"/>
          <p:cNvPicPr>
            <a:picLocks noChangeAspect="1"/>
          </p:cNvPicPr>
          <p:nvPr/>
        </p:nvPicPr>
        <p:blipFill>
          <a:blip r:embed="rId3"/>
          <a:stretch>
            <a:fillRect/>
          </a:stretch>
        </p:blipFill>
        <p:spPr>
          <a:xfrm>
            <a:off x="2964061" y="1646409"/>
            <a:ext cx="6876288" cy="3867912"/>
          </a:xfrm>
          <a:prstGeom prst="rect">
            <a:avLst/>
          </a:prstGeom>
        </p:spPr>
      </p:pic>
      <p:sp>
        <p:nvSpPr>
          <p:cNvPr id="4" name="Rectangle 3"/>
          <p:cNvSpPr/>
          <p:nvPr/>
        </p:nvSpPr>
        <p:spPr bwMode="auto">
          <a:xfrm>
            <a:off x="2958858" y="1888388"/>
            <a:ext cx="6858254" cy="3561222"/>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bwMode="auto">
          <a:xfrm>
            <a:off x="2964399" y="1888387"/>
            <a:ext cx="6875949" cy="355532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TextBox 24"/>
          <p:cNvSpPr txBox="1"/>
          <p:nvPr/>
        </p:nvSpPr>
        <p:spPr>
          <a:xfrm>
            <a:off x="2855046" y="1820862"/>
            <a:ext cx="1389827" cy="748281"/>
          </a:xfrm>
          <a:prstGeom prst="rect">
            <a:avLst/>
          </a:prstGeom>
          <a:noFill/>
        </p:spPr>
        <p:txBody>
          <a:bodyPr wrap="none" lIns="179285" tIns="143428" rIns="179285" bIns="143428" rtlCol="0">
            <a:spAutoFit/>
          </a:bodyPr>
          <a:lstStyle/>
          <a:p>
            <a:pPr algn="ctr" defTabSz="914367">
              <a:lnSpc>
                <a:spcPct val="80000"/>
              </a:lnSpc>
            </a:pPr>
            <a:r>
              <a:rPr lang="en-US" sz="1372" dirty="0">
                <a:solidFill>
                  <a:srgbClr val="7FBA00"/>
                </a:solidFill>
                <a:latin typeface="Aharoni" panose="02010803020104030203" pitchFamily="2" charset="-79"/>
                <a:cs typeface="Aharoni" panose="02010803020104030203" pitchFamily="2" charset="-79"/>
              </a:rPr>
              <a:t>Contoso</a:t>
            </a:r>
          </a:p>
          <a:p>
            <a:pPr algn="ctr" defTabSz="914367">
              <a:lnSpc>
                <a:spcPct val="80000"/>
              </a:lnSpc>
            </a:pPr>
            <a:r>
              <a:rPr lang="en-US" sz="2353" dirty="0">
                <a:solidFill>
                  <a:srgbClr val="7FBA00"/>
                </a:solidFill>
                <a:latin typeface="Aharoni" panose="02010803020104030203" pitchFamily="2" charset="-79"/>
                <a:cs typeface="Aharoni" panose="02010803020104030203" pitchFamily="2" charset="-79"/>
              </a:rPr>
              <a:t>Movies</a:t>
            </a:r>
          </a:p>
        </p:txBody>
      </p:sp>
      <p:sp>
        <p:nvSpPr>
          <p:cNvPr id="26" name="TextBox 25"/>
          <p:cNvSpPr txBox="1"/>
          <p:nvPr/>
        </p:nvSpPr>
        <p:spPr>
          <a:xfrm>
            <a:off x="4369421" y="1972291"/>
            <a:ext cx="926237" cy="439012"/>
          </a:xfrm>
          <a:prstGeom prst="rect">
            <a:avLst/>
          </a:prstGeom>
          <a:noFill/>
        </p:spPr>
        <p:txBody>
          <a:bodyPr wrap="none" lIns="179285" tIns="143428" rIns="179285" bIns="143428" rtlCol="0">
            <a:spAutoFit/>
          </a:bodyPr>
          <a:lstStyle/>
          <a:p>
            <a:pPr defTabSz="914367">
              <a:lnSpc>
                <a:spcPct val="90000"/>
              </a:lnSpc>
              <a:spcAft>
                <a:spcPts val="588"/>
              </a:spcAft>
            </a:pPr>
            <a:r>
              <a:rPr lang="en-US" sz="1078" dirty="0">
                <a:solidFill>
                  <a:srgbClr val="404040">
                    <a:lumMod val="75000"/>
                  </a:srgbClr>
                </a:solidFill>
                <a:latin typeface="Segoe UI Semibold" panose="020B0702040204020203" pitchFamily="34" charset="0"/>
                <a:cs typeface="Segoe UI Semibold" panose="020B0702040204020203" pitchFamily="34" charset="0"/>
              </a:rPr>
              <a:t>Movies </a:t>
            </a:r>
            <a:r>
              <a:rPr lang="en-US" sz="588" dirty="0">
                <a:solidFill>
                  <a:srgbClr val="404040">
                    <a:lumMod val="75000"/>
                  </a:srgbClr>
                </a:solidFill>
                <a:latin typeface="Segoe UI Semibold" panose="020B0702040204020203" pitchFamily="34" charset="0"/>
                <a:cs typeface="Segoe UI Semibold" panose="020B0702040204020203" pitchFamily="34" charset="0"/>
              </a:rPr>
              <a:t>▼</a:t>
            </a:r>
            <a:endParaRPr lang="en-US" sz="1078" dirty="0">
              <a:solidFill>
                <a:srgbClr val="404040">
                  <a:lumMod val="75000"/>
                </a:srgbClr>
              </a:solidFill>
              <a:latin typeface="Segoe UI Semibold" panose="020B0702040204020203" pitchFamily="34" charset="0"/>
              <a:cs typeface="Segoe UI Semibold" panose="020B0702040204020203" pitchFamily="34" charset="0"/>
            </a:endParaRPr>
          </a:p>
        </p:txBody>
      </p:sp>
      <p:sp>
        <p:nvSpPr>
          <p:cNvPr id="27" name="TextBox 26"/>
          <p:cNvSpPr txBox="1"/>
          <p:nvPr/>
        </p:nvSpPr>
        <p:spPr>
          <a:xfrm>
            <a:off x="5402413" y="1972291"/>
            <a:ext cx="772231" cy="439012"/>
          </a:xfrm>
          <a:prstGeom prst="rect">
            <a:avLst/>
          </a:prstGeom>
          <a:noFill/>
        </p:spPr>
        <p:txBody>
          <a:bodyPr wrap="none" lIns="179285" tIns="143428" rIns="179285" bIns="143428" rtlCol="0">
            <a:spAutoFit/>
          </a:bodyPr>
          <a:lstStyle/>
          <a:p>
            <a:pPr defTabSz="914367">
              <a:lnSpc>
                <a:spcPct val="90000"/>
              </a:lnSpc>
              <a:spcAft>
                <a:spcPts val="588"/>
              </a:spcAft>
            </a:pPr>
            <a:r>
              <a:rPr lang="en-US" sz="1078" dirty="0">
                <a:solidFill>
                  <a:srgbClr val="404040">
                    <a:lumMod val="75000"/>
                  </a:srgbClr>
                </a:solidFill>
                <a:latin typeface="Segoe UI Semibold" panose="020B0702040204020203" pitchFamily="34" charset="0"/>
                <a:cs typeface="Segoe UI Semibold" panose="020B0702040204020203" pitchFamily="34" charset="0"/>
              </a:rPr>
              <a:t>DVD </a:t>
            </a:r>
            <a:r>
              <a:rPr lang="en-US" sz="588" dirty="0">
                <a:solidFill>
                  <a:srgbClr val="404040">
                    <a:lumMod val="75000"/>
                  </a:srgbClr>
                </a:solidFill>
                <a:latin typeface="Segoe UI Semibold" panose="020B0702040204020203" pitchFamily="34" charset="0"/>
                <a:cs typeface="Segoe UI Semibold" panose="020B0702040204020203" pitchFamily="34" charset="0"/>
              </a:rPr>
              <a:t>▼</a:t>
            </a:r>
          </a:p>
        </p:txBody>
      </p:sp>
      <p:sp>
        <p:nvSpPr>
          <p:cNvPr id="28" name="TextBox 27"/>
          <p:cNvSpPr txBox="1"/>
          <p:nvPr/>
        </p:nvSpPr>
        <p:spPr>
          <a:xfrm>
            <a:off x="6281398" y="1972291"/>
            <a:ext cx="626082" cy="435994"/>
          </a:xfrm>
          <a:prstGeom prst="rect">
            <a:avLst/>
          </a:prstGeom>
          <a:noFill/>
        </p:spPr>
        <p:txBody>
          <a:bodyPr wrap="none" lIns="179285" tIns="143428" rIns="179285" bIns="143428" rtlCol="0">
            <a:spAutoFit/>
          </a:bodyPr>
          <a:lstStyle/>
          <a:p>
            <a:pPr defTabSz="914367">
              <a:lnSpc>
                <a:spcPct val="90000"/>
              </a:lnSpc>
              <a:spcAft>
                <a:spcPts val="588"/>
              </a:spcAft>
            </a:pPr>
            <a:r>
              <a:rPr lang="en-US" sz="1078" dirty="0">
                <a:solidFill>
                  <a:srgbClr val="404040">
                    <a:lumMod val="75000"/>
                  </a:srgbClr>
                </a:solidFill>
                <a:latin typeface="Segoe UI Semibold" panose="020B0702040204020203" pitchFamily="34" charset="0"/>
                <a:cs typeface="Segoe UI Semibold" panose="020B0702040204020203" pitchFamily="34" charset="0"/>
              </a:rPr>
              <a:t>TV </a:t>
            </a:r>
            <a:r>
              <a:rPr lang="en-US" sz="588" dirty="0">
                <a:solidFill>
                  <a:srgbClr val="404040">
                    <a:lumMod val="75000"/>
                  </a:srgbClr>
                </a:solidFill>
                <a:latin typeface="Segoe UI Semibold" panose="020B0702040204020203" pitchFamily="34" charset="0"/>
                <a:cs typeface="Segoe UI Semibold" panose="020B0702040204020203" pitchFamily="34" charset="0"/>
              </a:rPr>
              <a:t>▼</a:t>
            </a:r>
          </a:p>
        </p:txBody>
      </p:sp>
      <p:sp>
        <p:nvSpPr>
          <p:cNvPr id="29" name="TextBox 28"/>
          <p:cNvSpPr txBox="1"/>
          <p:nvPr/>
        </p:nvSpPr>
        <p:spPr>
          <a:xfrm>
            <a:off x="7039378" y="1972291"/>
            <a:ext cx="831948" cy="439012"/>
          </a:xfrm>
          <a:prstGeom prst="rect">
            <a:avLst/>
          </a:prstGeom>
          <a:noFill/>
        </p:spPr>
        <p:txBody>
          <a:bodyPr wrap="none" lIns="179285" tIns="143428" rIns="179285" bIns="143428" rtlCol="0">
            <a:spAutoFit/>
          </a:bodyPr>
          <a:lstStyle/>
          <a:p>
            <a:pPr defTabSz="914367">
              <a:lnSpc>
                <a:spcPct val="90000"/>
              </a:lnSpc>
              <a:spcAft>
                <a:spcPts val="588"/>
              </a:spcAft>
            </a:pPr>
            <a:r>
              <a:rPr lang="en-US" sz="1078" dirty="0">
                <a:solidFill>
                  <a:srgbClr val="404040">
                    <a:lumMod val="75000"/>
                  </a:srgbClr>
                </a:solidFill>
                <a:latin typeface="Segoe UI Semibold" panose="020B0702040204020203" pitchFamily="34" charset="0"/>
                <a:cs typeface="Segoe UI Semibold" panose="020B0702040204020203" pitchFamily="34" charset="0"/>
              </a:rPr>
              <a:t>News </a:t>
            </a:r>
            <a:r>
              <a:rPr lang="en-US" sz="588" dirty="0">
                <a:solidFill>
                  <a:srgbClr val="404040">
                    <a:lumMod val="75000"/>
                  </a:srgbClr>
                </a:solidFill>
                <a:latin typeface="Segoe UI Semibold" panose="020B0702040204020203" pitchFamily="34" charset="0"/>
                <a:cs typeface="Segoe UI Semibold" panose="020B0702040204020203" pitchFamily="34" charset="0"/>
              </a:rPr>
              <a:t>▼</a:t>
            </a:r>
          </a:p>
        </p:txBody>
      </p:sp>
      <p:sp>
        <p:nvSpPr>
          <p:cNvPr id="30" name="TextBox 29"/>
          <p:cNvSpPr txBox="1"/>
          <p:nvPr/>
        </p:nvSpPr>
        <p:spPr>
          <a:xfrm>
            <a:off x="7978082" y="1972291"/>
            <a:ext cx="899522" cy="439012"/>
          </a:xfrm>
          <a:prstGeom prst="rect">
            <a:avLst/>
          </a:prstGeom>
          <a:noFill/>
        </p:spPr>
        <p:txBody>
          <a:bodyPr wrap="none" lIns="179285" tIns="143428" rIns="179285" bIns="143428" rtlCol="0">
            <a:spAutoFit/>
          </a:bodyPr>
          <a:lstStyle/>
          <a:p>
            <a:pPr defTabSz="914367">
              <a:lnSpc>
                <a:spcPct val="90000"/>
              </a:lnSpc>
              <a:spcAft>
                <a:spcPts val="588"/>
              </a:spcAft>
            </a:pPr>
            <a:r>
              <a:rPr lang="en-US" sz="1078" dirty="0">
                <a:solidFill>
                  <a:srgbClr val="404040">
                    <a:lumMod val="75000"/>
                  </a:srgbClr>
                </a:solidFill>
                <a:latin typeface="Segoe UI Semibold" panose="020B0702040204020203" pitchFamily="34" charset="0"/>
                <a:cs typeface="Segoe UI Semibold" panose="020B0702040204020203" pitchFamily="34" charset="0"/>
              </a:rPr>
              <a:t>Celebs </a:t>
            </a:r>
            <a:r>
              <a:rPr lang="en-US" sz="588" dirty="0">
                <a:solidFill>
                  <a:srgbClr val="404040">
                    <a:lumMod val="75000"/>
                  </a:srgbClr>
                </a:solidFill>
                <a:latin typeface="Segoe UI Semibold" panose="020B0702040204020203" pitchFamily="34" charset="0"/>
                <a:cs typeface="Segoe UI Semibold" panose="020B0702040204020203" pitchFamily="34" charset="0"/>
              </a:rPr>
              <a:t>▼</a:t>
            </a:r>
          </a:p>
        </p:txBody>
      </p:sp>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b="11231"/>
          <a:stretch/>
        </p:blipFill>
        <p:spPr>
          <a:xfrm>
            <a:off x="3162452" y="2605674"/>
            <a:ext cx="2164842" cy="2846993"/>
          </a:xfrm>
          <a:prstGeom prst="rect">
            <a:avLst/>
          </a:prstGeom>
        </p:spPr>
      </p:pic>
      <p:sp>
        <p:nvSpPr>
          <p:cNvPr id="35" name="TextBox 34"/>
          <p:cNvSpPr txBox="1"/>
          <p:nvPr/>
        </p:nvSpPr>
        <p:spPr>
          <a:xfrm>
            <a:off x="5305533" y="2550253"/>
            <a:ext cx="3797914" cy="1893173"/>
          </a:xfrm>
          <a:prstGeom prst="rect">
            <a:avLst/>
          </a:prstGeom>
          <a:noFill/>
        </p:spPr>
        <p:txBody>
          <a:bodyPr wrap="square" lIns="179285" tIns="143428" rIns="179285" bIns="143428" rtlCol="0">
            <a:spAutoFit/>
          </a:bodyPr>
          <a:lstStyle/>
          <a:p>
            <a:pPr defTabSz="914367">
              <a:lnSpc>
                <a:spcPct val="90000"/>
              </a:lnSpc>
              <a:spcAft>
                <a:spcPts val="588"/>
              </a:spcAft>
            </a:pPr>
            <a:r>
              <a:rPr lang="en-US" b="1" dirty="0" smtClean="0">
                <a:solidFill>
                  <a:srgbClr val="404040">
                    <a:lumMod val="75000"/>
                  </a:srgbClr>
                </a:solidFill>
              </a:rPr>
              <a:t>Godzilla (2014)</a:t>
            </a:r>
          </a:p>
          <a:p>
            <a:pPr defTabSz="914367">
              <a:lnSpc>
                <a:spcPct val="90000"/>
              </a:lnSpc>
              <a:spcAft>
                <a:spcPts val="588"/>
              </a:spcAft>
            </a:pPr>
            <a:r>
              <a:rPr lang="en-US" sz="1000" dirty="0">
                <a:solidFill>
                  <a:srgbClr val="404040">
                    <a:lumMod val="75000"/>
                  </a:srgbClr>
                </a:solidFill>
              </a:rPr>
              <a:t>The world's most famous monster is pitted against malevolent creatures who, bolstered by humanity's scientific arrogance, threaten our very existence</a:t>
            </a:r>
            <a:r>
              <a:rPr lang="en-US" sz="1000" dirty="0" smtClean="0">
                <a:solidFill>
                  <a:srgbClr val="404040">
                    <a:lumMod val="75000"/>
                  </a:srgbClr>
                </a:solidFill>
              </a:rPr>
              <a:t>.</a:t>
            </a:r>
          </a:p>
          <a:p>
            <a:pPr defTabSz="914367">
              <a:lnSpc>
                <a:spcPct val="90000"/>
              </a:lnSpc>
              <a:spcAft>
                <a:spcPts val="588"/>
              </a:spcAft>
            </a:pPr>
            <a:endParaRPr lang="en-US" sz="1000" dirty="0">
              <a:solidFill>
                <a:srgbClr val="404040">
                  <a:lumMod val="75000"/>
                </a:srgbClr>
              </a:solidFill>
            </a:endParaRPr>
          </a:p>
          <a:p>
            <a:pPr defTabSz="914367">
              <a:lnSpc>
                <a:spcPct val="90000"/>
              </a:lnSpc>
              <a:spcAft>
                <a:spcPts val="588"/>
              </a:spcAft>
            </a:pPr>
            <a:r>
              <a:rPr lang="en-US" sz="1000" b="1" dirty="0" smtClean="0">
                <a:solidFill>
                  <a:srgbClr val="404040">
                    <a:lumMod val="75000"/>
                  </a:srgbClr>
                </a:solidFill>
              </a:rPr>
              <a:t>Director:</a:t>
            </a:r>
            <a:r>
              <a:rPr lang="en-US" sz="1000" dirty="0" smtClean="0">
                <a:solidFill>
                  <a:srgbClr val="404040">
                    <a:lumMod val="75000"/>
                  </a:srgbClr>
                </a:solidFill>
              </a:rPr>
              <a:t> Gareth Edwards</a:t>
            </a:r>
          </a:p>
          <a:p>
            <a:pPr defTabSz="914367">
              <a:lnSpc>
                <a:spcPct val="90000"/>
              </a:lnSpc>
              <a:spcAft>
                <a:spcPts val="588"/>
              </a:spcAft>
            </a:pPr>
            <a:r>
              <a:rPr lang="en-US" sz="1000" b="1" dirty="0" smtClean="0">
                <a:solidFill>
                  <a:srgbClr val="404040">
                    <a:lumMod val="75000"/>
                  </a:srgbClr>
                </a:solidFill>
              </a:rPr>
              <a:t>Writers:</a:t>
            </a:r>
            <a:r>
              <a:rPr lang="en-US" sz="1000" dirty="0" smtClean="0">
                <a:solidFill>
                  <a:srgbClr val="404040">
                    <a:lumMod val="75000"/>
                  </a:srgbClr>
                </a:solidFill>
              </a:rPr>
              <a:t> Max </a:t>
            </a:r>
            <a:r>
              <a:rPr lang="en-US" sz="1000" dirty="0" err="1" smtClean="0">
                <a:solidFill>
                  <a:srgbClr val="404040">
                    <a:lumMod val="75000"/>
                  </a:srgbClr>
                </a:solidFill>
              </a:rPr>
              <a:t>Borenstein</a:t>
            </a:r>
            <a:r>
              <a:rPr lang="en-US" sz="1000" dirty="0" smtClean="0">
                <a:solidFill>
                  <a:srgbClr val="404040">
                    <a:lumMod val="75000"/>
                  </a:srgbClr>
                </a:solidFill>
              </a:rPr>
              <a:t> (screenplay), Dave </a:t>
            </a:r>
            <a:r>
              <a:rPr lang="en-US" sz="1000" dirty="0" err="1" smtClean="0">
                <a:solidFill>
                  <a:srgbClr val="404040">
                    <a:lumMod val="75000"/>
                  </a:srgbClr>
                </a:solidFill>
              </a:rPr>
              <a:t>Callaham</a:t>
            </a:r>
            <a:r>
              <a:rPr lang="en-US" sz="1000" dirty="0" smtClean="0">
                <a:solidFill>
                  <a:srgbClr val="404040">
                    <a:lumMod val="75000"/>
                  </a:srgbClr>
                </a:solidFill>
              </a:rPr>
              <a:t> (story)</a:t>
            </a:r>
          </a:p>
          <a:p>
            <a:pPr defTabSz="914367">
              <a:lnSpc>
                <a:spcPct val="90000"/>
              </a:lnSpc>
              <a:spcAft>
                <a:spcPts val="588"/>
              </a:spcAft>
            </a:pPr>
            <a:r>
              <a:rPr lang="en-US" sz="1000" b="1" dirty="0">
                <a:solidFill>
                  <a:srgbClr val="404040">
                    <a:lumMod val="75000"/>
                  </a:srgbClr>
                </a:solidFill>
              </a:rPr>
              <a:t>Stars:</a:t>
            </a:r>
            <a:r>
              <a:rPr lang="en-US" sz="1000" dirty="0">
                <a:solidFill>
                  <a:srgbClr val="404040">
                    <a:lumMod val="75000"/>
                  </a:srgbClr>
                </a:solidFill>
              </a:rPr>
              <a:t> Aaron Taylor-Johnson, Elizabeth Olsen, Bryan Cranston </a:t>
            </a:r>
          </a:p>
        </p:txBody>
      </p:sp>
      <p:pic>
        <p:nvPicPr>
          <p:cNvPr id="41" name="Picture 40"/>
          <p:cNvPicPr>
            <a:picLocks noChangeAspect="1"/>
          </p:cNvPicPr>
          <p:nvPr/>
        </p:nvPicPr>
        <p:blipFill rotWithShape="1">
          <a:blip r:embed="rId5">
            <a:extLst>
              <a:ext uri="{28A0092B-C50C-407E-A947-70E740481C1C}">
                <a14:useLocalDpi xmlns:a14="http://schemas.microsoft.com/office/drawing/2010/main" val="0"/>
              </a:ext>
            </a:extLst>
          </a:blip>
          <a:srcRect b="19733"/>
          <a:stretch/>
        </p:blipFill>
        <p:spPr>
          <a:xfrm>
            <a:off x="3754459" y="1982965"/>
            <a:ext cx="226330" cy="181667"/>
          </a:xfrm>
          <a:prstGeom prst="rect">
            <a:avLst/>
          </a:prstGeom>
        </p:spPr>
      </p:pic>
      <p:sp>
        <p:nvSpPr>
          <p:cNvPr id="42" name="Oval 41"/>
          <p:cNvSpPr/>
          <p:nvPr/>
        </p:nvSpPr>
        <p:spPr bwMode="auto">
          <a:xfrm>
            <a:off x="3943584" y="3724370"/>
            <a:ext cx="609600" cy="609600"/>
          </a:xfrm>
          <a:prstGeom prst="ellipse">
            <a:avLst/>
          </a:prstGeom>
          <a:noFill/>
          <a:ln w="57150">
            <a:solidFill>
              <a:srgbClr val="F2F2F2">
                <a:alpha val="60000"/>
              </a:srgb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Flowchart: Merge 42"/>
          <p:cNvSpPr/>
          <p:nvPr/>
        </p:nvSpPr>
        <p:spPr bwMode="auto">
          <a:xfrm rot="16200000">
            <a:off x="4115514" y="3922156"/>
            <a:ext cx="329643" cy="178170"/>
          </a:xfrm>
          <a:prstGeom prst="flowChartMerge">
            <a:avLst/>
          </a:prstGeom>
          <a:solidFill>
            <a:srgbClr val="FFFFFF">
              <a:alpha val="60000"/>
            </a:srgbClr>
          </a:solidFill>
          <a:ln w="571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542" y="1775681"/>
            <a:ext cx="73152" cy="7315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647" y="1783766"/>
            <a:ext cx="73152" cy="73152"/>
          </a:xfrm>
          <a:prstGeom prst="rect">
            <a:avLst/>
          </a:prstGeom>
        </p:spPr>
      </p:pic>
      <p:sp>
        <p:nvSpPr>
          <p:cNvPr id="22" name="Rectangle 21"/>
          <p:cNvSpPr/>
          <p:nvPr/>
        </p:nvSpPr>
        <p:spPr bwMode="auto">
          <a:xfrm>
            <a:off x="5882447" y="1785907"/>
            <a:ext cx="676589" cy="7553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3" name="TextBox 22"/>
          <p:cNvSpPr txBox="1"/>
          <p:nvPr/>
        </p:nvSpPr>
        <p:spPr>
          <a:xfrm>
            <a:off x="5897243" y="1801782"/>
            <a:ext cx="610745" cy="56810"/>
          </a:xfrm>
          <a:prstGeom prst="rect">
            <a:avLst/>
          </a:prstGeom>
          <a:noFill/>
        </p:spPr>
        <p:txBody>
          <a:bodyPr wrap="none" lIns="0" tIns="0" rIns="0" bIns="0" rtlCol="0">
            <a:spAutoFit/>
          </a:bodyPr>
          <a:lstStyle/>
          <a:p>
            <a:pPr>
              <a:lnSpc>
                <a:spcPct val="90000"/>
              </a:lnSpc>
              <a:spcAft>
                <a:spcPts val="600"/>
              </a:spcAft>
            </a:pPr>
            <a:r>
              <a:rPr lang="en-US" sz="410" dirty="0" smtClean="0">
                <a:solidFill>
                  <a:srgbClr val="404040">
                    <a:lumMod val="75000"/>
                  </a:srgbClr>
                </a:solidFill>
              </a:rPr>
              <a:t>Contoso Movies - Godzilla</a:t>
            </a:r>
          </a:p>
        </p:txBody>
      </p:sp>
    </p:spTree>
    <p:extLst>
      <p:ext uri="{BB962C8B-B14F-4D97-AF65-F5344CB8AC3E}">
        <p14:creationId xmlns:p14="http://schemas.microsoft.com/office/powerpoint/2010/main" val="129478445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037" y="144462"/>
            <a:ext cx="11887200" cy="713733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&lt;html</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body</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CONTOSO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MOVIES&lt;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img</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src</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://contosomovies.com/Godzilla.jpg</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b&gt;Godzilla (2014)&lt;/b&gt;&lt;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The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world's most famous monster is pitted against malevolent creatures who</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b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b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bolstered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by humanity's scientific arrogance, threaten our </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very existence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Director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Gareth Edwards&lt;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Writers</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Max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Borenstein</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(screenplay), Dave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Callaham</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(story) &lt;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Stars</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Aaron Taylor-Johnson, Elizabeth Olsen, Bryan Cranston &lt;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body&gt;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&lt;/html</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4895492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037" y="144462"/>
            <a:ext cx="11887200" cy="713733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&lt;html</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body</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CONTOSO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MOVIES&lt;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img</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src</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="http://contosomovies.com/Godzilla.jpg"/&gt;&lt;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b&gt;Godzilla (2014)&lt;/b&gt;&lt;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The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world's most famous monster is pitted against malevolent creatures who</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b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b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bolstered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by humanity's scientific arrogance, threaten our </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very existence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Director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Gareth Edwards&lt;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Writers</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Max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Borenstein</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(screenplay), Dave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Callaham</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(story) &lt;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Stars</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Aaron Taylor-Johnson, Elizabeth Olsen, Bryan Cranston &lt;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body&gt;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&lt;/html&gt;</a:t>
            </a:r>
          </a:p>
        </p:txBody>
      </p:sp>
    </p:spTree>
    <p:extLst>
      <p:ext uri="{BB962C8B-B14F-4D97-AF65-F5344CB8AC3E}">
        <p14:creationId xmlns:p14="http://schemas.microsoft.com/office/powerpoint/2010/main" val="328412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037" y="144462"/>
            <a:ext cx="11887200" cy="713733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a:p>
            <a:pPr marL="0" indent="0">
              <a:buClr>
                <a:srgbClr val="404040"/>
              </a:buClr>
              <a:buFont typeface="Wingdings" panose="05000000000000000000" pitchFamily="2" charset="2"/>
              <a:buNone/>
              <a:tabLst>
                <a:tab pos="2170113" algn="l"/>
              </a:tabLst>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&lt;</a:t>
            </a:r>
            <a:r>
              <a:rPr lang="en-US" sz="1600" dirty="0" smtClean="0">
                <a:solidFill>
                  <a:srgbClr val="404040">
                    <a:lumMod val="40000"/>
                    <a:lumOff val="60000"/>
                  </a:srgbClr>
                </a:solidFill>
                <a:latin typeface="Consolas" panose="020B0609020204030204" pitchFamily="49" charset="0"/>
                <a:cs typeface="Consolas" panose="020B0609020204030204" pitchFamily="49" charset="0"/>
              </a:rPr>
              <a:t>b</a:t>
            </a:r>
            <a:r>
              <a:rPr lang="en-US" sz="1600" dirty="0" smtClean="0">
                <a:solidFill>
                  <a:srgbClr val="FFFFFF">
                    <a:lumMod val="65000"/>
                  </a:srgbClr>
                </a:solidFill>
                <a:latin typeface="Consolas" panose="020B0609020204030204" pitchFamily="49" charset="0"/>
                <a:cs typeface="Consolas" panose="020B0609020204030204" pitchFamily="49" charset="0"/>
              </a:rPr>
              <a:t>ody&gt;</a:t>
            </a:r>
          </a:p>
          <a:p>
            <a:pPr marL="0" indent="0">
              <a:buClr>
                <a:srgbClr val="404040"/>
              </a:buClr>
              <a:buFont typeface="Wingdings" panose="05000000000000000000" pitchFamily="2" charset="2"/>
              <a:buNone/>
              <a:tabLst>
                <a:tab pos="2170113" algn="l"/>
              </a:tabLst>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smtClean="0">
                <a:solidFill>
                  <a:srgbClr val="404040"/>
                </a:solidFill>
                <a:latin typeface="Consolas" panose="020B0609020204030204" pitchFamily="49" charset="0"/>
                <a:cs typeface="Consolas" panose="020B0609020204030204" pitchFamily="49" charset="0"/>
              </a:rPr>
              <a:t>itemtype</a:t>
            </a:r>
            <a:r>
              <a:rPr lang="en-US" sz="1600" dirty="0">
                <a:solidFill>
                  <a:srgbClr val="404040"/>
                </a:solidFill>
                <a:latin typeface="Consolas" panose="020B0609020204030204" pitchFamily="49" charset="0"/>
                <a:cs typeface="Consolas" panose="020B0609020204030204" pitchFamily="49" charset="0"/>
              </a:rPr>
              <a:t>="http://</a:t>
            </a:r>
            <a:r>
              <a:rPr lang="en-US" sz="1600" dirty="0" smtClean="0">
                <a:solidFill>
                  <a:srgbClr val="404040"/>
                </a:solidFill>
                <a:latin typeface="Consolas" panose="020B0609020204030204" pitchFamily="49" charset="0"/>
                <a:cs typeface="Consolas" panose="020B0609020204030204" pitchFamily="49" charset="0"/>
              </a:rPr>
              <a:t>schema.org/</a:t>
            </a:r>
            <a:r>
              <a:rPr lang="en-US" sz="1600" dirty="0" err="1" smtClean="0">
                <a:solidFill>
                  <a:srgbClr val="404040"/>
                </a:solidFill>
                <a:latin typeface="Consolas" panose="020B0609020204030204" pitchFamily="49" charset="0"/>
                <a:cs typeface="Consolas" panose="020B0609020204030204" pitchFamily="49" charset="0"/>
              </a:rPr>
              <a:t>WebPage</a:t>
            </a:r>
            <a:r>
              <a:rPr lang="en-US" sz="1600" dirty="0" smtClean="0">
                <a:solidFill>
                  <a:srgbClr val="404040"/>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="operation" </a:t>
            </a:r>
            <a:r>
              <a:rPr lang="en-US" sz="1600" dirty="0" err="1"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ViewAction</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endPar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packageFamilyName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span</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WindowsPhoneActionHandler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&lt;/span&gt;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span</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span&gt;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CONTOSO MOVIES&lt;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img</a:t>
            </a:r>
            <a:r>
              <a:rPr lang="en-US" sz="1600" dirty="0">
                <a:solidFill>
                  <a:srgbClr val="404040">
                    <a:lumMod val="40000"/>
                    <a:lumOff val="60000"/>
                  </a:srgbClr>
                </a:solidFill>
                <a:latin typeface="Consolas" panose="020B0609020204030204" pitchFamily="49" charset="0"/>
                <a:cs typeface="Consolas" panose="020B0609020204030204" pitchFamily="49" charset="0"/>
              </a:rPr>
              <a:t> </a:t>
            </a:r>
            <a:r>
              <a:rPr lang="en-US" sz="1600" dirty="0" err="1">
                <a:solidFill>
                  <a:srgbClr val="404040">
                    <a:lumMod val="40000"/>
                    <a:lumOff val="60000"/>
                  </a:srgbClr>
                </a:solidFill>
                <a:latin typeface="Consolas" panose="020B0609020204030204" pitchFamily="49" charset="0"/>
                <a:cs typeface="Consolas" panose="020B0609020204030204" pitchFamily="49" charset="0"/>
              </a:rPr>
              <a:t>src</a:t>
            </a:r>
            <a:r>
              <a:rPr lang="en-US" sz="1600" dirty="0">
                <a:solidFill>
                  <a:srgbClr val="404040">
                    <a:lumMod val="40000"/>
                    <a:lumOff val="60000"/>
                  </a:srgbClr>
                </a:solidFill>
                <a:latin typeface="Consolas" panose="020B0609020204030204" pitchFamily="49" charset="0"/>
                <a:cs typeface="Consolas" panose="020B0609020204030204" pitchFamily="49" charset="0"/>
              </a:rPr>
              <a:t>="http://contosomovies.com/Godzilla.jpg"/&gt;&lt;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&lt;b&gt;Godzilla (2014)&lt;/b&gt;&lt;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The world's most famous monster is pitted against malevolent creatures who,</a:t>
            </a:r>
            <a:br>
              <a:rPr lang="en-US" sz="1600" dirty="0">
                <a:solidFill>
                  <a:srgbClr val="404040">
                    <a:lumMod val="40000"/>
                    <a:lumOff val="60000"/>
                  </a:srgbClr>
                </a:solidFill>
                <a:latin typeface="Consolas" panose="020B0609020204030204" pitchFamily="49" charset="0"/>
                <a:cs typeface="Consolas" panose="020B0609020204030204" pitchFamily="49" charset="0"/>
              </a:rPr>
            </a:br>
            <a:r>
              <a:rPr lang="en-US" sz="1600" dirty="0">
                <a:solidFill>
                  <a:srgbClr val="404040">
                    <a:lumMod val="40000"/>
                    <a:lumOff val="60000"/>
                  </a:srgbClr>
                </a:solidFill>
                <a:latin typeface="Consolas" panose="020B0609020204030204" pitchFamily="49" charset="0"/>
                <a:cs typeface="Consolas" panose="020B0609020204030204" pitchFamily="49" charset="0"/>
              </a:rPr>
              <a:t>    bolstered by humanity's scientific arrogance, threaten our very existence.</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Director: Gareth Edwards&lt;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Writers: Max </a:t>
            </a:r>
            <a:r>
              <a:rPr lang="en-US" sz="1600" dirty="0" err="1">
                <a:solidFill>
                  <a:srgbClr val="404040">
                    <a:lumMod val="40000"/>
                    <a:lumOff val="60000"/>
                  </a:srgbClr>
                </a:solidFill>
                <a:latin typeface="Consolas" panose="020B0609020204030204" pitchFamily="49" charset="0"/>
                <a:cs typeface="Consolas" panose="020B0609020204030204" pitchFamily="49" charset="0"/>
              </a:rPr>
              <a:t>Borenstein</a:t>
            </a:r>
            <a:r>
              <a:rPr lang="en-US" sz="1600" dirty="0">
                <a:solidFill>
                  <a:srgbClr val="404040">
                    <a:lumMod val="40000"/>
                    <a:lumOff val="60000"/>
                  </a:srgbClr>
                </a:solidFill>
                <a:latin typeface="Consolas" panose="020B0609020204030204" pitchFamily="49" charset="0"/>
                <a:cs typeface="Consolas" panose="020B0609020204030204" pitchFamily="49" charset="0"/>
              </a:rPr>
              <a:t> (screenplay), Dave </a:t>
            </a:r>
            <a:r>
              <a:rPr lang="en-US" sz="1600" dirty="0" err="1">
                <a:solidFill>
                  <a:srgbClr val="404040">
                    <a:lumMod val="40000"/>
                    <a:lumOff val="60000"/>
                  </a:srgbClr>
                </a:solidFill>
                <a:latin typeface="Consolas" panose="020B0609020204030204" pitchFamily="49" charset="0"/>
                <a:cs typeface="Consolas" panose="020B0609020204030204" pitchFamily="49" charset="0"/>
              </a:rPr>
              <a:t>Callaham</a:t>
            </a:r>
            <a:r>
              <a:rPr lang="en-US" sz="1600" dirty="0">
                <a:solidFill>
                  <a:srgbClr val="404040">
                    <a:lumMod val="40000"/>
                    <a:lumOff val="60000"/>
                  </a:srgbClr>
                </a:solidFill>
                <a:latin typeface="Consolas" panose="020B0609020204030204" pitchFamily="49" charset="0"/>
                <a:cs typeface="Consolas" panose="020B0609020204030204" pitchFamily="49" charset="0"/>
              </a:rPr>
              <a:t> (story)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Stars: Aaron Taylor-Johnson, Elizabeth Olsen, Bryan Cranston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&lt;/body&gt;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p:txBody>
      </p:sp>
      <p:sp>
        <p:nvSpPr>
          <p:cNvPr id="29" name="Rectangle 28"/>
          <p:cNvSpPr/>
          <p:nvPr/>
        </p:nvSpPr>
        <p:spPr bwMode="auto">
          <a:xfrm>
            <a:off x="2901303" y="1786723"/>
            <a:ext cx="1694156" cy="22860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p:cNvPicPr>
            <a:picLocks noChangeAspect="1"/>
          </p:cNvPicPr>
          <p:nvPr/>
        </p:nvPicPr>
        <p:blipFill rotWithShape="1">
          <a:blip r:embed="rId2"/>
          <a:srcRect l="-1" r="40323" b="24594"/>
          <a:stretch/>
        </p:blipFill>
        <p:spPr>
          <a:xfrm>
            <a:off x="4846636" y="0"/>
            <a:ext cx="7589839" cy="5396865"/>
          </a:xfrm>
          <a:prstGeom prst="rect">
            <a:avLst/>
          </a:prstGeom>
        </p:spPr>
      </p:pic>
      <p:sp>
        <p:nvSpPr>
          <p:cNvPr id="9" name="Rectangle 8"/>
          <p:cNvSpPr/>
          <p:nvPr/>
        </p:nvSpPr>
        <p:spPr bwMode="auto">
          <a:xfrm>
            <a:off x="7828828" y="220662"/>
            <a:ext cx="1798320" cy="18288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49973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037" y="144462"/>
            <a:ext cx="11887200" cy="713733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  &lt;b</a:t>
            </a:r>
            <a:r>
              <a:rPr lang="en-US" sz="1600" dirty="0">
                <a:solidFill>
                  <a:srgbClr val="FFFFFF">
                    <a:lumMod val="65000"/>
                  </a:srgbClr>
                </a:solidFill>
                <a:latin typeface="Consolas" panose="020B0609020204030204" pitchFamily="49" charset="0"/>
                <a:cs typeface="Consolas" panose="020B0609020204030204" pitchFamily="49" charset="0"/>
              </a:rPr>
              <a:t>ody&gt;</a:t>
            </a:r>
          </a:p>
          <a:p>
            <a:pPr marL="0" indent="0">
              <a:buClr>
                <a:srgbClr val="404040"/>
              </a:buClr>
              <a:buFont typeface="Wingdings" panose="05000000000000000000" pitchFamily="2" charset="2"/>
              <a:buNone/>
              <a:tabLst>
                <a:tab pos="2170113" algn="l"/>
              </a:tabLst>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solidFill>
                  <a:srgbClr val="404040"/>
                </a:solidFill>
                <a:latin typeface="Consolas" panose="020B0609020204030204" pitchFamily="49" charset="0"/>
                <a:cs typeface="Consolas" panose="020B0609020204030204" pitchFamily="49" charset="0"/>
              </a:rPr>
              <a:t>itemtype</a:t>
            </a:r>
            <a:r>
              <a:rPr lang="en-US" sz="1600" dirty="0">
                <a:solidFill>
                  <a:srgbClr val="404040"/>
                </a:solidFill>
                <a:latin typeface="Consolas" panose="020B0609020204030204" pitchFamily="49" charset="0"/>
                <a:cs typeface="Consolas" panose="020B0609020204030204" pitchFamily="49" charset="0"/>
              </a:rPr>
              <a:t>="http://schema.org/</a:t>
            </a:r>
            <a:r>
              <a:rPr lang="en-US" sz="1600" dirty="0" err="1">
                <a:solidFill>
                  <a:srgbClr val="404040"/>
                </a:solidFill>
                <a:latin typeface="Consolas" panose="020B0609020204030204" pitchFamily="49" charset="0"/>
                <a:cs typeface="Consolas" panose="020B0609020204030204" pitchFamily="49" charset="0"/>
              </a:rPr>
              <a:t>WebPage</a:t>
            </a:r>
            <a:r>
              <a:rPr lang="en-US" sz="1600" dirty="0">
                <a:solidFill>
                  <a:srgbClr val="404040"/>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="operation"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ViewAction</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b="1" dirty="0" smtClean="0">
                <a:solidFill>
                  <a:srgbClr val="9B4F96"/>
                </a:solidFill>
                <a:latin typeface="Consolas" panose="020B0609020204030204" pitchFamily="49" charset="0"/>
                <a:cs typeface="Consolas" panose="020B0609020204030204" pitchFamily="49" charset="0"/>
              </a:rPr>
              <a:t>829ea9ea-8ceb-43e1-bbb7-bc89078e3eae</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packageFamilyName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WindowsPhoneActionHandler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CONTOSO MOVIES&lt;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img</a:t>
            </a:r>
            <a:r>
              <a:rPr lang="en-US" sz="1600" dirty="0">
                <a:solidFill>
                  <a:srgbClr val="404040">
                    <a:lumMod val="40000"/>
                    <a:lumOff val="60000"/>
                  </a:srgbClr>
                </a:solidFill>
                <a:latin typeface="Consolas" panose="020B0609020204030204" pitchFamily="49" charset="0"/>
                <a:cs typeface="Consolas" panose="020B0609020204030204" pitchFamily="49" charset="0"/>
              </a:rPr>
              <a:t> </a:t>
            </a:r>
            <a:r>
              <a:rPr lang="en-US" sz="1600" dirty="0" err="1">
                <a:solidFill>
                  <a:srgbClr val="404040">
                    <a:lumMod val="40000"/>
                    <a:lumOff val="60000"/>
                  </a:srgbClr>
                </a:solidFill>
                <a:latin typeface="Consolas" panose="020B0609020204030204" pitchFamily="49" charset="0"/>
                <a:cs typeface="Consolas" panose="020B0609020204030204" pitchFamily="49" charset="0"/>
              </a:rPr>
              <a:t>src</a:t>
            </a:r>
            <a:r>
              <a:rPr lang="en-US" sz="1600" dirty="0">
                <a:solidFill>
                  <a:srgbClr val="404040">
                    <a:lumMod val="40000"/>
                    <a:lumOff val="60000"/>
                  </a:srgbClr>
                </a:solidFill>
                <a:latin typeface="Consolas" panose="020B0609020204030204" pitchFamily="49" charset="0"/>
                <a:cs typeface="Consolas" panose="020B0609020204030204" pitchFamily="49" charset="0"/>
              </a:rPr>
              <a:t>="http://contosomovies.com/Godzilla.jpg"/&gt;&lt;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&lt;b&gt;Godzilla (2014)&lt;/b&gt;&lt;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The world's most famous monster is pitted against malevolent creatures who,</a:t>
            </a:r>
            <a:br>
              <a:rPr lang="en-US" sz="1600" dirty="0">
                <a:solidFill>
                  <a:srgbClr val="404040">
                    <a:lumMod val="40000"/>
                    <a:lumOff val="60000"/>
                  </a:srgbClr>
                </a:solidFill>
                <a:latin typeface="Consolas" panose="020B0609020204030204" pitchFamily="49" charset="0"/>
                <a:cs typeface="Consolas" panose="020B0609020204030204" pitchFamily="49" charset="0"/>
              </a:rPr>
            </a:br>
            <a:r>
              <a:rPr lang="en-US" sz="1600" dirty="0">
                <a:solidFill>
                  <a:srgbClr val="404040">
                    <a:lumMod val="40000"/>
                    <a:lumOff val="60000"/>
                  </a:srgbClr>
                </a:solidFill>
                <a:latin typeface="Consolas" panose="020B0609020204030204" pitchFamily="49" charset="0"/>
                <a:cs typeface="Consolas" panose="020B0609020204030204" pitchFamily="49" charset="0"/>
              </a:rPr>
              <a:t>    bolstered by humanity's scientific arrogance, threaten our very existence.</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Director: Gareth Edwards&lt;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Writers: Max </a:t>
            </a:r>
            <a:r>
              <a:rPr lang="en-US" sz="1600" dirty="0" err="1">
                <a:solidFill>
                  <a:srgbClr val="404040">
                    <a:lumMod val="40000"/>
                    <a:lumOff val="60000"/>
                  </a:srgbClr>
                </a:solidFill>
                <a:latin typeface="Consolas" panose="020B0609020204030204" pitchFamily="49" charset="0"/>
                <a:cs typeface="Consolas" panose="020B0609020204030204" pitchFamily="49" charset="0"/>
              </a:rPr>
              <a:t>Borenstein</a:t>
            </a:r>
            <a:r>
              <a:rPr lang="en-US" sz="1600" dirty="0">
                <a:solidFill>
                  <a:srgbClr val="404040">
                    <a:lumMod val="40000"/>
                    <a:lumOff val="60000"/>
                  </a:srgbClr>
                </a:solidFill>
                <a:latin typeface="Consolas" panose="020B0609020204030204" pitchFamily="49" charset="0"/>
                <a:cs typeface="Consolas" panose="020B0609020204030204" pitchFamily="49" charset="0"/>
              </a:rPr>
              <a:t> (screenplay), Dave </a:t>
            </a:r>
            <a:r>
              <a:rPr lang="en-US" sz="1600" dirty="0" err="1">
                <a:solidFill>
                  <a:srgbClr val="404040">
                    <a:lumMod val="40000"/>
                    <a:lumOff val="60000"/>
                  </a:srgbClr>
                </a:solidFill>
                <a:latin typeface="Consolas" panose="020B0609020204030204" pitchFamily="49" charset="0"/>
                <a:cs typeface="Consolas" panose="020B0609020204030204" pitchFamily="49" charset="0"/>
              </a:rPr>
              <a:t>Callaham</a:t>
            </a:r>
            <a:r>
              <a:rPr lang="en-US" sz="1600" dirty="0">
                <a:solidFill>
                  <a:srgbClr val="404040">
                    <a:lumMod val="40000"/>
                    <a:lumOff val="60000"/>
                  </a:srgbClr>
                </a:solidFill>
                <a:latin typeface="Consolas" panose="020B0609020204030204" pitchFamily="49" charset="0"/>
                <a:cs typeface="Consolas" panose="020B0609020204030204" pitchFamily="49" charset="0"/>
              </a:rPr>
              <a:t> (story)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Stars: Aaron Taylor-Johnson, Elizabeth Olsen, Bryan Cranston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&lt;/body&gt;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p:txBody>
      </p:sp>
      <p:sp>
        <p:nvSpPr>
          <p:cNvPr id="6" name="Rectangle 5"/>
          <p:cNvSpPr/>
          <p:nvPr/>
        </p:nvSpPr>
        <p:spPr bwMode="auto">
          <a:xfrm>
            <a:off x="2919059" y="2049462"/>
            <a:ext cx="2103120" cy="22860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 r="39161" b="36272"/>
          <a:stretch/>
        </p:blipFill>
        <p:spPr>
          <a:xfrm>
            <a:off x="3737686" y="0"/>
            <a:ext cx="8698789" cy="5737665"/>
          </a:xfrm>
          <a:prstGeom prst="rect">
            <a:avLst/>
          </a:prstGeom>
        </p:spPr>
      </p:pic>
      <p:sp>
        <p:nvSpPr>
          <p:cNvPr id="8" name="Rectangle 13"/>
          <p:cNvSpPr/>
          <p:nvPr/>
        </p:nvSpPr>
        <p:spPr bwMode="auto">
          <a:xfrm>
            <a:off x="5608638" y="4792662"/>
            <a:ext cx="3352800" cy="312080"/>
          </a:xfrm>
          <a:prstGeom prst="rect">
            <a:avLst/>
          </a:prstGeom>
          <a:noFill/>
          <a:ln w="381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41307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037" y="144462"/>
            <a:ext cx="12496800" cy="713733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  &lt;b</a:t>
            </a:r>
            <a:r>
              <a:rPr lang="en-US" sz="1600" dirty="0">
                <a:solidFill>
                  <a:srgbClr val="FFFFFF">
                    <a:lumMod val="65000"/>
                  </a:srgbClr>
                </a:solidFill>
                <a:latin typeface="Consolas" panose="020B0609020204030204" pitchFamily="49" charset="0"/>
                <a:cs typeface="Consolas" panose="020B0609020204030204" pitchFamily="49" charset="0"/>
              </a:rPr>
              <a:t>ody&gt;</a:t>
            </a:r>
          </a:p>
          <a:p>
            <a:pPr marL="0" indent="0">
              <a:buClr>
                <a:srgbClr val="404040"/>
              </a:buClr>
              <a:buFont typeface="Wingdings" panose="05000000000000000000" pitchFamily="2" charset="2"/>
              <a:buNone/>
              <a:tabLst>
                <a:tab pos="2170113" algn="l"/>
              </a:tabLst>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solidFill>
                  <a:srgbClr val="404040"/>
                </a:solidFill>
                <a:latin typeface="Consolas" panose="020B0609020204030204" pitchFamily="49" charset="0"/>
                <a:cs typeface="Consolas" panose="020B0609020204030204" pitchFamily="49" charset="0"/>
              </a:rPr>
              <a:t>itemtype</a:t>
            </a:r>
            <a:r>
              <a:rPr lang="en-US" sz="1600" dirty="0">
                <a:solidFill>
                  <a:srgbClr val="404040"/>
                </a:solidFill>
                <a:latin typeface="Consolas" panose="020B0609020204030204" pitchFamily="49" charset="0"/>
                <a:cs typeface="Consolas" panose="020B0609020204030204" pitchFamily="49" charset="0"/>
              </a:rPr>
              <a:t>="http://schema.org/</a:t>
            </a:r>
            <a:r>
              <a:rPr lang="en-US" sz="1600" dirty="0" err="1">
                <a:solidFill>
                  <a:srgbClr val="404040"/>
                </a:solidFill>
                <a:latin typeface="Consolas" panose="020B0609020204030204" pitchFamily="49" charset="0"/>
                <a:cs typeface="Consolas" panose="020B0609020204030204" pitchFamily="49" charset="0"/>
              </a:rPr>
              <a:t>WebPage</a:t>
            </a:r>
            <a:r>
              <a:rPr lang="en-US" sz="1600" dirty="0">
                <a:solidFill>
                  <a:srgbClr val="404040"/>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="operation"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ViewAction</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b="1" dirty="0">
                <a:solidFill>
                  <a:srgbClr val="9B4F96"/>
                </a:solidFill>
                <a:latin typeface="Consolas" panose="020B0609020204030204" pitchFamily="49" charset="0"/>
                <a:cs typeface="Consolas" panose="020B0609020204030204" pitchFamily="49" charset="0"/>
              </a:rPr>
              <a:t>829ea9ea-8ceb-43e1-bbb7-bc89078e3eae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packageFamilyName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b="1" dirty="0" smtClean="0">
                <a:solidFill>
                  <a:srgbClr val="9B4F96"/>
                </a:solidFill>
                <a:latin typeface="Consolas" panose="020B0609020204030204" pitchFamily="49" charset="0"/>
                <a:cs typeface="Consolas" panose="020B0609020204030204" pitchFamily="49" charset="0"/>
              </a:rPr>
              <a:t>9c9b5e34-4ff1-4bdd-9354-59dfec5633e7_rs8z7k7900xft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WindowsPhoneActionHandler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solidFill>
                <a:srgbClr val="404040">
                  <a:lumMod val="40000"/>
                  <a:lumOff val="60000"/>
                </a:srgbClr>
              </a:soli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CONTOSO MOVIES&lt;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img</a:t>
            </a:r>
            <a:r>
              <a:rPr lang="en-US" sz="1600" dirty="0">
                <a:solidFill>
                  <a:srgbClr val="404040">
                    <a:lumMod val="40000"/>
                    <a:lumOff val="60000"/>
                  </a:srgbClr>
                </a:solidFill>
                <a:latin typeface="Consolas" panose="020B0609020204030204" pitchFamily="49" charset="0"/>
                <a:cs typeface="Consolas" panose="020B0609020204030204" pitchFamily="49" charset="0"/>
              </a:rPr>
              <a:t> </a:t>
            </a:r>
            <a:r>
              <a:rPr lang="en-US" sz="1600" dirty="0" err="1">
                <a:solidFill>
                  <a:srgbClr val="404040">
                    <a:lumMod val="40000"/>
                    <a:lumOff val="60000"/>
                  </a:srgbClr>
                </a:solidFill>
                <a:latin typeface="Consolas" panose="020B0609020204030204" pitchFamily="49" charset="0"/>
                <a:cs typeface="Consolas" panose="020B0609020204030204" pitchFamily="49" charset="0"/>
              </a:rPr>
              <a:t>src</a:t>
            </a:r>
            <a:r>
              <a:rPr lang="en-US" sz="1600" dirty="0">
                <a:solidFill>
                  <a:srgbClr val="404040">
                    <a:lumMod val="40000"/>
                    <a:lumOff val="60000"/>
                  </a:srgbClr>
                </a:solidFill>
                <a:latin typeface="Consolas" panose="020B0609020204030204" pitchFamily="49" charset="0"/>
                <a:cs typeface="Consolas" panose="020B0609020204030204" pitchFamily="49" charset="0"/>
              </a:rPr>
              <a:t>="http://contosomovies.com/Godzilla.jpg"/&gt;&lt;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&lt;b&gt;Godzilla (2014)&lt;/b&gt;&lt;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The world's most famous monster is pitted against malevolent creatures who,</a:t>
            </a:r>
            <a:br>
              <a:rPr lang="en-US" sz="1600" dirty="0">
                <a:solidFill>
                  <a:srgbClr val="404040">
                    <a:lumMod val="40000"/>
                    <a:lumOff val="60000"/>
                  </a:srgbClr>
                </a:solidFill>
                <a:latin typeface="Consolas" panose="020B0609020204030204" pitchFamily="49" charset="0"/>
                <a:cs typeface="Consolas" panose="020B0609020204030204" pitchFamily="49" charset="0"/>
              </a:rPr>
            </a:br>
            <a:r>
              <a:rPr lang="en-US" sz="1600" dirty="0">
                <a:solidFill>
                  <a:srgbClr val="404040">
                    <a:lumMod val="40000"/>
                    <a:lumOff val="60000"/>
                  </a:srgbClr>
                </a:solidFill>
                <a:latin typeface="Consolas" panose="020B0609020204030204" pitchFamily="49" charset="0"/>
                <a:cs typeface="Consolas" panose="020B0609020204030204" pitchFamily="49" charset="0"/>
              </a:rPr>
              <a:t>    bolstered by humanity's scientific arrogance, threaten our very existence.</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Director: Gareth Edwards&lt;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Writers: Max </a:t>
            </a:r>
            <a:r>
              <a:rPr lang="en-US" sz="1600" dirty="0" err="1">
                <a:solidFill>
                  <a:srgbClr val="404040">
                    <a:lumMod val="40000"/>
                    <a:lumOff val="60000"/>
                  </a:srgbClr>
                </a:solidFill>
                <a:latin typeface="Consolas" panose="020B0609020204030204" pitchFamily="49" charset="0"/>
                <a:cs typeface="Consolas" panose="020B0609020204030204" pitchFamily="49" charset="0"/>
              </a:rPr>
              <a:t>Borenstein</a:t>
            </a:r>
            <a:r>
              <a:rPr lang="en-US" sz="1600" dirty="0">
                <a:solidFill>
                  <a:srgbClr val="404040">
                    <a:lumMod val="40000"/>
                    <a:lumOff val="60000"/>
                  </a:srgbClr>
                </a:solidFill>
                <a:latin typeface="Consolas" panose="020B0609020204030204" pitchFamily="49" charset="0"/>
                <a:cs typeface="Consolas" panose="020B0609020204030204" pitchFamily="49" charset="0"/>
              </a:rPr>
              <a:t> (screenplay), Dave </a:t>
            </a:r>
            <a:r>
              <a:rPr lang="en-US" sz="1600" dirty="0" err="1">
                <a:solidFill>
                  <a:srgbClr val="404040">
                    <a:lumMod val="40000"/>
                    <a:lumOff val="60000"/>
                  </a:srgbClr>
                </a:solidFill>
                <a:latin typeface="Consolas" panose="020B0609020204030204" pitchFamily="49" charset="0"/>
                <a:cs typeface="Consolas" panose="020B0609020204030204" pitchFamily="49" charset="0"/>
              </a:rPr>
              <a:t>Callaham</a:t>
            </a:r>
            <a:r>
              <a:rPr lang="en-US" sz="1600" dirty="0">
                <a:solidFill>
                  <a:srgbClr val="404040">
                    <a:lumMod val="40000"/>
                    <a:lumOff val="60000"/>
                  </a:srgbClr>
                </a:solidFill>
                <a:latin typeface="Consolas" panose="020B0609020204030204" pitchFamily="49" charset="0"/>
                <a:cs typeface="Consolas" panose="020B0609020204030204" pitchFamily="49" charset="0"/>
              </a:rPr>
              <a:t> (story)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Stars: Aaron Taylor-Johnson, Elizabeth Olsen, Bryan Cranston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&lt;/body&gt;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p:txBody>
      </p:sp>
      <p:sp>
        <p:nvSpPr>
          <p:cNvPr id="9" name="Rectangle 8"/>
          <p:cNvSpPr/>
          <p:nvPr/>
        </p:nvSpPr>
        <p:spPr bwMode="auto">
          <a:xfrm>
            <a:off x="2912543" y="2333480"/>
            <a:ext cx="1234440" cy="22860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73698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037" y="144462"/>
            <a:ext cx="12496800" cy="713733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  &lt;b</a:t>
            </a:r>
            <a:r>
              <a:rPr lang="en-US" sz="1600" dirty="0">
                <a:solidFill>
                  <a:srgbClr val="FFFFFF">
                    <a:lumMod val="65000"/>
                  </a:srgbClr>
                </a:solidFill>
                <a:latin typeface="Consolas" panose="020B0609020204030204" pitchFamily="49" charset="0"/>
                <a:cs typeface="Consolas" panose="020B0609020204030204" pitchFamily="49" charset="0"/>
              </a:rPr>
              <a:t>ody&gt;</a:t>
            </a:r>
          </a:p>
          <a:p>
            <a:pPr marL="0" indent="0">
              <a:buClr>
                <a:srgbClr val="404040"/>
              </a:buClr>
              <a:buFont typeface="Wingdings" panose="05000000000000000000" pitchFamily="2" charset="2"/>
              <a:buNone/>
              <a:tabLst>
                <a:tab pos="2170113" algn="l"/>
              </a:tabLst>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solidFill>
                  <a:srgbClr val="404040"/>
                </a:solidFill>
                <a:latin typeface="Consolas" panose="020B0609020204030204" pitchFamily="49" charset="0"/>
                <a:cs typeface="Consolas" panose="020B0609020204030204" pitchFamily="49" charset="0"/>
              </a:rPr>
              <a:t>itemtype</a:t>
            </a:r>
            <a:r>
              <a:rPr lang="en-US" sz="1600" dirty="0">
                <a:solidFill>
                  <a:srgbClr val="404040"/>
                </a:solidFill>
                <a:latin typeface="Consolas" panose="020B0609020204030204" pitchFamily="49" charset="0"/>
                <a:cs typeface="Consolas" panose="020B0609020204030204" pitchFamily="49" charset="0"/>
              </a:rPr>
              <a:t>="http://schema.org/</a:t>
            </a:r>
            <a:r>
              <a:rPr lang="en-US" sz="1600" dirty="0" err="1">
                <a:solidFill>
                  <a:srgbClr val="404040"/>
                </a:solidFill>
                <a:latin typeface="Consolas" panose="020B0609020204030204" pitchFamily="49" charset="0"/>
                <a:cs typeface="Consolas" panose="020B0609020204030204" pitchFamily="49" charset="0"/>
              </a:rPr>
              <a:t>WebPage</a:t>
            </a:r>
            <a:r>
              <a:rPr lang="en-US" sz="1600" dirty="0">
                <a:solidFill>
                  <a:srgbClr val="404040"/>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="operation"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ViewAction</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b="1" dirty="0">
                <a:solidFill>
                  <a:srgbClr val="9B4F96"/>
                </a:solidFill>
                <a:latin typeface="Consolas" panose="020B0609020204030204" pitchFamily="49" charset="0"/>
                <a:cs typeface="Consolas" panose="020B0609020204030204" pitchFamily="49" charset="0"/>
              </a:rPr>
              <a:t>829ea9ea-8ceb-43e1-bbb7-bc89078e3eae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packageFamilyName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b="1" dirty="0">
                <a:solidFill>
                  <a:srgbClr val="9B4F96"/>
                </a:solidFill>
                <a:latin typeface="Consolas" panose="020B0609020204030204" pitchFamily="49" charset="0"/>
                <a:cs typeface="Consolas" panose="020B0609020204030204" pitchFamily="49" charset="0"/>
              </a:rPr>
              <a:t>9c9b5e34-4ff1-4bdd-9354-59dfec5633e7_rs8z7k7900xft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b="1" dirty="0" smtClean="0">
                <a:solidFill>
                  <a:srgbClr val="9B4F96"/>
                </a:solidFill>
                <a:latin typeface="Consolas" panose="020B0609020204030204" pitchFamily="49" charset="0"/>
                <a:cs typeface="Consolas" panose="020B0609020204030204" pitchFamily="49" charset="0"/>
              </a:rPr>
              <a:t>id=2</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WindowsPhoneActionHandler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solidFill>
                <a:srgbClr val="404040">
                  <a:lumMod val="40000"/>
                  <a:lumOff val="60000"/>
                </a:srgbClr>
              </a:soli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CONTOSO MOVIES&lt;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img</a:t>
            </a:r>
            <a:r>
              <a:rPr lang="en-US" sz="1600" dirty="0">
                <a:solidFill>
                  <a:srgbClr val="404040">
                    <a:lumMod val="40000"/>
                    <a:lumOff val="60000"/>
                  </a:srgbClr>
                </a:solidFill>
                <a:latin typeface="Consolas" panose="020B0609020204030204" pitchFamily="49" charset="0"/>
                <a:cs typeface="Consolas" panose="020B0609020204030204" pitchFamily="49" charset="0"/>
              </a:rPr>
              <a:t> </a:t>
            </a:r>
            <a:r>
              <a:rPr lang="en-US" sz="1600" dirty="0" err="1">
                <a:solidFill>
                  <a:srgbClr val="404040">
                    <a:lumMod val="40000"/>
                    <a:lumOff val="60000"/>
                  </a:srgbClr>
                </a:solidFill>
                <a:latin typeface="Consolas" panose="020B0609020204030204" pitchFamily="49" charset="0"/>
                <a:cs typeface="Consolas" panose="020B0609020204030204" pitchFamily="49" charset="0"/>
              </a:rPr>
              <a:t>src</a:t>
            </a:r>
            <a:r>
              <a:rPr lang="en-US" sz="1600" dirty="0">
                <a:solidFill>
                  <a:srgbClr val="404040">
                    <a:lumMod val="40000"/>
                    <a:lumOff val="60000"/>
                  </a:srgbClr>
                </a:solidFill>
                <a:latin typeface="Consolas" panose="020B0609020204030204" pitchFamily="49" charset="0"/>
                <a:cs typeface="Consolas" panose="020B0609020204030204" pitchFamily="49" charset="0"/>
              </a:rPr>
              <a:t>="http://contosomovies.com/Godzilla.jpg"/&gt;&lt;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&lt;b&gt;Godzilla (2014)&lt;/b&gt;&lt;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The world's most famous monster is pitted against malevolent creatures who,</a:t>
            </a:r>
            <a:br>
              <a:rPr lang="en-US" sz="1600" dirty="0">
                <a:solidFill>
                  <a:srgbClr val="404040">
                    <a:lumMod val="40000"/>
                    <a:lumOff val="60000"/>
                  </a:srgbClr>
                </a:solidFill>
                <a:latin typeface="Consolas" panose="020B0609020204030204" pitchFamily="49" charset="0"/>
                <a:cs typeface="Consolas" panose="020B0609020204030204" pitchFamily="49" charset="0"/>
              </a:rPr>
            </a:br>
            <a:r>
              <a:rPr lang="en-US" sz="1600" dirty="0">
                <a:solidFill>
                  <a:srgbClr val="404040">
                    <a:lumMod val="40000"/>
                    <a:lumOff val="60000"/>
                  </a:srgbClr>
                </a:solidFill>
                <a:latin typeface="Consolas" panose="020B0609020204030204" pitchFamily="49" charset="0"/>
                <a:cs typeface="Consolas" panose="020B0609020204030204" pitchFamily="49" charset="0"/>
              </a:rPr>
              <a:t>    bolstered by humanity's scientific arrogance, threaten our very existence.</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Director: Gareth Edwards&lt;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Writers: Max </a:t>
            </a:r>
            <a:r>
              <a:rPr lang="en-US" sz="1600" dirty="0" err="1">
                <a:solidFill>
                  <a:srgbClr val="404040">
                    <a:lumMod val="40000"/>
                    <a:lumOff val="60000"/>
                  </a:srgbClr>
                </a:solidFill>
                <a:latin typeface="Consolas" panose="020B0609020204030204" pitchFamily="49" charset="0"/>
                <a:cs typeface="Consolas" panose="020B0609020204030204" pitchFamily="49" charset="0"/>
              </a:rPr>
              <a:t>Borenstein</a:t>
            </a:r>
            <a:r>
              <a:rPr lang="en-US" sz="1600" dirty="0">
                <a:solidFill>
                  <a:srgbClr val="404040">
                    <a:lumMod val="40000"/>
                    <a:lumOff val="60000"/>
                  </a:srgbClr>
                </a:solidFill>
                <a:latin typeface="Consolas" panose="020B0609020204030204" pitchFamily="49" charset="0"/>
                <a:cs typeface="Consolas" panose="020B0609020204030204" pitchFamily="49" charset="0"/>
              </a:rPr>
              <a:t> (screenplay), Dave </a:t>
            </a:r>
            <a:r>
              <a:rPr lang="en-US" sz="1600" dirty="0" err="1">
                <a:solidFill>
                  <a:srgbClr val="404040">
                    <a:lumMod val="40000"/>
                    <a:lumOff val="60000"/>
                  </a:srgbClr>
                </a:solidFill>
                <a:latin typeface="Consolas" panose="020B0609020204030204" pitchFamily="49" charset="0"/>
                <a:cs typeface="Consolas" panose="020B0609020204030204" pitchFamily="49" charset="0"/>
              </a:rPr>
              <a:t>Callaham</a:t>
            </a:r>
            <a:r>
              <a:rPr lang="en-US" sz="1600" dirty="0">
                <a:solidFill>
                  <a:srgbClr val="404040">
                    <a:lumMod val="40000"/>
                    <a:lumOff val="60000"/>
                  </a:srgbClr>
                </a:solidFill>
                <a:latin typeface="Consolas" panose="020B0609020204030204" pitchFamily="49" charset="0"/>
                <a:cs typeface="Consolas" panose="020B0609020204030204" pitchFamily="49" charset="0"/>
              </a:rPr>
              <a:t> (story)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Stars: Aaron Taylor-Johnson, Elizabeth Olsen, Bryan Cranston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&lt;/body&gt;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p:txBody>
      </p:sp>
      <p:sp>
        <p:nvSpPr>
          <p:cNvPr id="4" name="Rectangle 3"/>
          <p:cNvSpPr/>
          <p:nvPr/>
        </p:nvSpPr>
        <p:spPr bwMode="auto">
          <a:xfrm>
            <a:off x="2893739" y="3410176"/>
            <a:ext cx="1691640" cy="22860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rotWithShape="1">
          <a:blip r:embed="rId2"/>
          <a:srcRect r="44444" b="11111"/>
          <a:stretch/>
        </p:blipFill>
        <p:spPr>
          <a:xfrm>
            <a:off x="5335789" y="0"/>
            <a:ext cx="7103180" cy="6392862"/>
          </a:xfrm>
          <a:prstGeom prst="rect">
            <a:avLst/>
          </a:prstGeom>
        </p:spPr>
      </p:pic>
      <p:sp>
        <p:nvSpPr>
          <p:cNvPr id="8" name="Rectangle 7"/>
          <p:cNvSpPr/>
          <p:nvPr/>
        </p:nvSpPr>
        <p:spPr bwMode="auto">
          <a:xfrm>
            <a:off x="8382317" y="220662"/>
            <a:ext cx="1737360" cy="18288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17530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037" y="144462"/>
            <a:ext cx="12496800" cy="713733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  &lt;b</a:t>
            </a:r>
            <a:r>
              <a:rPr lang="en-US" sz="1600" dirty="0">
                <a:solidFill>
                  <a:srgbClr val="FFFFFF">
                    <a:lumMod val="65000"/>
                  </a:srgbClr>
                </a:solidFill>
                <a:latin typeface="Consolas" panose="020B0609020204030204" pitchFamily="49" charset="0"/>
                <a:cs typeface="Consolas" panose="020B0609020204030204" pitchFamily="49" charset="0"/>
              </a:rPr>
              <a:t>ody&gt;</a:t>
            </a:r>
          </a:p>
          <a:p>
            <a:pPr marL="0" indent="0">
              <a:buClr>
                <a:srgbClr val="404040"/>
              </a:buClr>
              <a:buFont typeface="Wingdings" panose="05000000000000000000" pitchFamily="2" charset="2"/>
              <a:buNone/>
              <a:tabLst>
                <a:tab pos="2170113" algn="l"/>
              </a:tabLst>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solidFill>
                  <a:srgbClr val="404040"/>
                </a:solidFill>
                <a:latin typeface="Consolas" panose="020B0609020204030204" pitchFamily="49" charset="0"/>
                <a:cs typeface="Consolas" panose="020B0609020204030204" pitchFamily="49" charset="0"/>
              </a:rPr>
              <a:t>itemtype</a:t>
            </a:r>
            <a:r>
              <a:rPr lang="en-US" sz="1600" dirty="0">
                <a:solidFill>
                  <a:srgbClr val="404040"/>
                </a:solidFill>
                <a:latin typeface="Consolas" panose="020B0609020204030204" pitchFamily="49" charset="0"/>
                <a:cs typeface="Consolas" panose="020B0609020204030204" pitchFamily="49" charset="0"/>
              </a:rPr>
              <a:t>="http://schema.org/</a:t>
            </a:r>
            <a:r>
              <a:rPr lang="en-US" sz="1600" dirty="0" err="1">
                <a:solidFill>
                  <a:srgbClr val="404040"/>
                </a:solidFill>
                <a:latin typeface="Consolas" panose="020B0609020204030204" pitchFamily="49" charset="0"/>
                <a:cs typeface="Consolas" panose="020B0609020204030204" pitchFamily="49" charset="0"/>
              </a:rPr>
              <a:t>WebPage</a:t>
            </a:r>
            <a:r>
              <a:rPr lang="en-US" sz="1600" dirty="0">
                <a:solidFill>
                  <a:srgbClr val="404040"/>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="operation"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ViewAction</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b="1" dirty="0">
                <a:solidFill>
                  <a:srgbClr val="9B4F96"/>
                </a:solidFill>
                <a:latin typeface="Consolas" panose="020B0609020204030204" pitchFamily="49" charset="0"/>
                <a:cs typeface="Consolas" panose="020B0609020204030204" pitchFamily="49" charset="0"/>
              </a:rPr>
              <a:t>829ea9ea-8ceb-43e1-bbb7-bc89078e3eae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packageFamilyName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b="1" dirty="0">
                <a:solidFill>
                  <a:srgbClr val="9B4F96"/>
                </a:solidFill>
                <a:latin typeface="Consolas" panose="020B0609020204030204" pitchFamily="49" charset="0"/>
                <a:cs typeface="Consolas" panose="020B0609020204030204" pitchFamily="49" charset="0"/>
              </a:rPr>
              <a:t>9c9b5e34-4ff1-4bdd-9354-59dfec5633e7_rs8z7k7900xft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b="1" dirty="0" smtClean="0">
                <a:solidFill>
                  <a:srgbClr val="9B4F96"/>
                </a:solidFill>
                <a:latin typeface="Consolas" panose="020B0609020204030204" pitchFamily="49" charset="0"/>
                <a:cs typeface="Consolas" panose="020B0609020204030204" pitchFamily="49" charset="0"/>
              </a:rPr>
              <a:t>id=2</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WindowsPhoneActionHandler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b="1" dirty="0" smtClean="0">
                <a:solidFill>
                  <a:srgbClr val="9B4F96"/>
                </a:solidFill>
                <a:latin typeface="Consolas" panose="020B0609020204030204" pitchFamily="49" charset="0"/>
                <a:cs typeface="Consolas" panose="020B0609020204030204" pitchFamily="49" charset="0"/>
              </a:rPr>
              <a:t>ead46570-2558-4770-bf32-1f1bda0fb567</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solidFill>
                <a:srgbClr val="404040">
                  <a:lumMod val="40000"/>
                  <a:lumOff val="60000"/>
                </a:srgbClr>
              </a:soli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CONTOSO MOVIES&lt;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img</a:t>
            </a:r>
            <a:r>
              <a:rPr lang="en-US" sz="1600" dirty="0">
                <a:solidFill>
                  <a:srgbClr val="404040">
                    <a:lumMod val="40000"/>
                    <a:lumOff val="60000"/>
                  </a:srgbClr>
                </a:solidFill>
                <a:latin typeface="Consolas" panose="020B0609020204030204" pitchFamily="49" charset="0"/>
                <a:cs typeface="Consolas" panose="020B0609020204030204" pitchFamily="49" charset="0"/>
              </a:rPr>
              <a:t> </a:t>
            </a:r>
            <a:r>
              <a:rPr lang="en-US" sz="1600" dirty="0" err="1">
                <a:solidFill>
                  <a:srgbClr val="404040">
                    <a:lumMod val="40000"/>
                    <a:lumOff val="60000"/>
                  </a:srgbClr>
                </a:solidFill>
                <a:latin typeface="Consolas" panose="020B0609020204030204" pitchFamily="49" charset="0"/>
                <a:cs typeface="Consolas" panose="020B0609020204030204" pitchFamily="49" charset="0"/>
              </a:rPr>
              <a:t>src</a:t>
            </a:r>
            <a:r>
              <a:rPr lang="en-US" sz="1600" dirty="0">
                <a:solidFill>
                  <a:srgbClr val="404040">
                    <a:lumMod val="40000"/>
                    <a:lumOff val="60000"/>
                  </a:srgbClr>
                </a:solidFill>
                <a:latin typeface="Consolas" panose="020B0609020204030204" pitchFamily="49" charset="0"/>
                <a:cs typeface="Consolas" panose="020B0609020204030204" pitchFamily="49" charset="0"/>
              </a:rPr>
              <a:t>="http://contosomovies.com/Godzilla.jpg"/&gt;&lt;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&lt;b&gt;Godzilla (2014)&lt;/b&gt;&lt;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The world's most famous monster is pitted against malevolent creatures who,</a:t>
            </a:r>
            <a:br>
              <a:rPr lang="en-US" sz="1600" dirty="0">
                <a:solidFill>
                  <a:srgbClr val="404040">
                    <a:lumMod val="40000"/>
                    <a:lumOff val="60000"/>
                  </a:srgbClr>
                </a:solidFill>
                <a:latin typeface="Consolas" panose="020B0609020204030204" pitchFamily="49" charset="0"/>
                <a:cs typeface="Consolas" panose="020B0609020204030204" pitchFamily="49" charset="0"/>
              </a:rPr>
            </a:br>
            <a:r>
              <a:rPr lang="en-US" sz="1600" dirty="0">
                <a:solidFill>
                  <a:srgbClr val="404040">
                    <a:lumMod val="40000"/>
                    <a:lumOff val="60000"/>
                  </a:srgbClr>
                </a:solidFill>
                <a:latin typeface="Consolas" panose="020B0609020204030204" pitchFamily="49" charset="0"/>
                <a:cs typeface="Consolas" panose="020B0609020204030204" pitchFamily="49" charset="0"/>
              </a:rPr>
              <a:t>    bolstered by humanity's scientific arrogance, threaten our very existence.</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Director: Gareth Edwards&lt;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Writers: Max </a:t>
            </a:r>
            <a:r>
              <a:rPr lang="en-US" sz="1600" dirty="0" err="1">
                <a:solidFill>
                  <a:srgbClr val="404040">
                    <a:lumMod val="40000"/>
                    <a:lumOff val="60000"/>
                  </a:srgbClr>
                </a:solidFill>
                <a:latin typeface="Consolas" panose="020B0609020204030204" pitchFamily="49" charset="0"/>
                <a:cs typeface="Consolas" panose="020B0609020204030204" pitchFamily="49" charset="0"/>
              </a:rPr>
              <a:t>Borenstein</a:t>
            </a:r>
            <a:r>
              <a:rPr lang="en-US" sz="1600" dirty="0">
                <a:solidFill>
                  <a:srgbClr val="404040">
                    <a:lumMod val="40000"/>
                    <a:lumOff val="60000"/>
                  </a:srgbClr>
                </a:solidFill>
                <a:latin typeface="Consolas" panose="020B0609020204030204" pitchFamily="49" charset="0"/>
                <a:cs typeface="Consolas" panose="020B0609020204030204" pitchFamily="49" charset="0"/>
              </a:rPr>
              <a:t> (screenplay), Dave </a:t>
            </a:r>
            <a:r>
              <a:rPr lang="en-US" sz="1600" dirty="0" err="1">
                <a:solidFill>
                  <a:srgbClr val="404040">
                    <a:lumMod val="40000"/>
                    <a:lumOff val="60000"/>
                  </a:srgbClr>
                </a:solidFill>
                <a:latin typeface="Consolas" panose="020B0609020204030204" pitchFamily="49" charset="0"/>
                <a:cs typeface="Consolas" panose="020B0609020204030204" pitchFamily="49" charset="0"/>
              </a:rPr>
              <a:t>Callaham</a:t>
            </a:r>
            <a:r>
              <a:rPr lang="en-US" sz="1600" dirty="0">
                <a:solidFill>
                  <a:srgbClr val="404040">
                    <a:lumMod val="40000"/>
                    <a:lumOff val="60000"/>
                  </a:srgbClr>
                </a:solidFill>
                <a:latin typeface="Consolas" panose="020B0609020204030204" pitchFamily="49" charset="0"/>
                <a:cs typeface="Consolas" panose="020B0609020204030204" pitchFamily="49" charset="0"/>
              </a:rPr>
              <a:t> (story)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Stars: Aaron Taylor-Johnson, Elizabeth Olsen, Bryan Cranston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&lt;/body&gt;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p:txBody>
      </p:sp>
      <p:sp>
        <p:nvSpPr>
          <p:cNvPr id="4" name="Rectangle 3"/>
          <p:cNvSpPr/>
          <p:nvPr/>
        </p:nvSpPr>
        <p:spPr bwMode="auto">
          <a:xfrm>
            <a:off x="2904625" y="3671434"/>
            <a:ext cx="1234440" cy="228600"/>
          </a:xfrm>
          <a:prstGeom prst="rect">
            <a:avLst/>
          </a:prstGeom>
          <a:noFill/>
          <a:ln w="28575">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1224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6037" y="144462"/>
            <a:ext cx="12496800" cy="713733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a:p>
            <a:pPr marL="0" indent="0">
              <a:buClr>
                <a:srgbClr val="404040"/>
              </a:buClr>
              <a:buFont typeface="Wingdings" panose="05000000000000000000" pitchFamily="2" charset="2"/>
              <a:buNone/>
              <a:tabLst>
                <a:tab pos="2170113" algn="l"/>
              </a:tabLst>
            </a:pPr>
            <a:r>
              <a:rPr lang="en-US" sz="1600" dirty="0">
                <a:solidFill>
                  <a:srgbClr val="404040">
                    <a:lumMod val="40000"/>
                    <a:lumOff val="60000"/>
                  </a:srgbClr>
                </a:solidFill>
                <a:latin typeface="Consolas" panose="020B0609020204030204" pitchFamily="49" charset="0"/>
                <a:cs typeface="Consolas" panose="020B0609020204030204" pitchFamily="49" charset="0"/>
              </a:rPr>
              <a:t>  &lt;b</a:t>
            </a:r>
            <a:r>
              <a:rPr lang="en-US" sz="1600" dirty="0">
                <a:solidFill>
                  <a:srgbClr val="FFFFFF">
                    <a:lumMod val="65000"/>
                  </a:srgbClr>
                </a:solidFill>
                <a:latin typeface="Consolas" panose="020B0609020204030204" pitchFamily="49" charset="0"/>
                <a:cs typeface="Consolas" panose="020B0609020204030204" pitchFamily="49" charset="0"/>
              </a:rPr>
              <a:t>ody&gt;</a:t>
            </a:r>
          </a:p>
          <a:p>
            <a:pPr marL="0" indent="0">
              <a:buClr>
                <a:srgbClr val="404040"/>
              </a:buClr>
              <a:buFont typeface="Wingdings" panose="05000000000000000000" pitchFamily="2" charset="2"/>
              <a:buNone/>
              <a:tabLst>
                <a:tab pos="2170113" algn="l"/>
              </a:tabLst>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solidFill>
                  <a:srgbClr val="404040"/>
                </a:solidFill>
                <a:latin typeface="Consolas" panose="020B0609020204030204" pitchFamily="49" charset="0"/>
                <a:cs typeface="Consolas" panose="020B0609020204030204" pitchFamily="49" charset="0"/>
              </a:rPr>
              <a:t>itemtype</a:t>
            </a:r>
            <a:r>
              <a:rPr lang="en-US" sz="1600" dirty="0">
                <a:solidFill>
                  <a:srgbClr val="404040"/>
                </a:solidFill>
                <a:latin typeface="Consolas" panose="020B0609020204030204" pitchFamily="49" charset="0"/>
                <a:cs typeface="Consolas" panose="020B0609020204030204" pitchFamily="49" charset="0"/>
              </a:rPr>
              <a:t>="http://schema.org/</a:t>
            </a:r>
            <a:r>
              <a:rPr lang="en-US" sz="1600" dirty="0" err="1">
                <a:solidFill>
                  <a:srgbClr val="404040"/>
                </a:solidFill>
                <a:latin typeface="Consolas" panose="020B0609020204030204" pitchFamily="49" charset="0"/>
                <a:cs typeface="Consolas" panose="020B0609020204030204" pitchFamily="49" charset="0"/>
              </a:rPr>
              <a:t>WebPage</a:t>
            </a:r>
            <a:r>
              <a:rPr lang="en-US" sz="1600" dirty="0">
                <a:solidFill>
                  <a:srgbClr val="404040"/>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="operation"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ViewAction</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="http://schema.org/</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b="1" dirty="0">
                <a:solidFill>
                  <a:srgbClr val="9B4F96"/>
                </a:solidFill>
                <a:latin typeface="Consolas" panose="020B0609020204030204" pitchFamily="49" charset="0"/>
                <a:cs typeface="Consolas" panose="020B0609020204030204" pitchFamily="49" charset="0"/>
              </a:rPr>
              <a:t>829ea9ea-8ceb-43e1-bbb7-bc89078e3eae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packageFamilyName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b="1" dirty="0">
                <a:solidFill>
                  <a:srgbClr val="9B4F96"/>
                </a:solidFill>
                <a:latin typeface="Consolas" panose="020B0609020204030204" pitchFamily="49" charset="0"/>
                <a:cs typeface="Consolas" panose="020B0609020204030204" pitchFamily="49" charset="0"/>
              </a:rPr>
              <a:t>9c9b5e34-4ff1-4bdd-9354-59dfec5633e7_rs8z7k7900xft</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b="1" dirty="0" smtClean="0">
                <a:solidFill>
                  <a:srgbClr val="9B4F96"/>
                </a:solidFill>
                <a:latin typeface="Consolas" panose="020B0609020204030204" pitchFamily="49" charset="0"/>
                <a:cs typeface="Consolas" panose="020B0609020204030204" pitchFamily="49" charset="0"/>
              </a:rPr>
              <a:t>id=2</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itemscope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itemtype</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WindowsPhoneActionHandler</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applicationId</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content="</a:t>
            </a:r>
            <a:r>
              <a:rPr lang="en-US" sz="1600" b="1" dirty="0">
                <a:solidFill>
                  <a:srgbClr val="9B4F96"/>
                </a:solidFill>
                <a:latin typeface="Consolas" panose="020B0609020204030204" pitchFamily="49" charset="0"/>
                <a:cs typeface="Consolas" panose="020B0609020204030204" pitchFamily="49" charset="0"/>
              </a:rPr>
              <a:t>ead46570-2558-4770-bf32-1f1bda0fb567</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&lt;meta </a:t>
            </a:r>
            <a:r>
              <a:rPr lang="en-US" sz="1600" dirty="0" err="1">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itemprop</a:t>
            </a: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="arguments" content</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a:t>
            </a:r>
            <a:r>
              <a:rPr lang="en-US" sz="1600" b="1" dirty="0" smtClean="0">
                <a:solidFill>
                  <a:srgbClr val="9B4F96"/>
                </a:solidFill>
                <a:latin typeface="Consolas" panose="020B0609020204030204" pitchFamily="49" charset="0"/>
                <a:cs typeface="Consolas" panose="020B0609020204030204" pitchFamily="49" charset="0"/>
              </a:rPr>
              <a:t>id=2</a:t>
            </a:r>
            <a:r>
              <a:rPr lang="en-US" sz="1600" dirty="0" smtClean="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"&gt;</a:t>
            </a:r>
            <a:endPar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r>
              <a:rPr lang="en-US" sz="1600" dirty="0">
                <a:gradFill>
                  <a:gsLst>
                    <a:gs pos="1250">
                      <a:srgbClr val="404040"/>
                    </a:gs>
                    <a:gs pos="100000">
                      <a:srgbClr val="404040"/>
                    </a:gs>
                  </a:gsLst>
                  <a:lin ang="5400000" scaled="0"/>
                </a:gradFill>
                <a:latin typeface="Consolas" panose="020B0609020204030204" pitchFamily="49" charset="0"/>
                <a:cs typeface="Consolas" panose="020B0609020204030204" pitchFamily="49" charset="0"/>
              </a:rPr>
              <a:t>    &lt;/span&gt;</a:t>
            </a:r>
          </a:p>
          <a:p>
            <a:pPr marL="0" indent="0">
              <a:buClr>
                <a:srgbClr val="404040"/>
              </a:buClr>
              <a:buFont typeface="Wingdings" panose="05000000000000000000" pitchFamily="2" charset="2"/>
              <a:buNone/>
            </a:pPr>
            <a:endParaRPr lang="en-US" sz="1600" dirty="0">
              <a:solidFill>
                <a:srgbClr val="404040">
                  <a:lumMod val="40000"/>
                  <a:lumOff val="60000"/>
                </a:srgbClr>
              </a:solidFill>
              <a:latin typeface="Consolas" panose="020B0609020204030204" pitchFamily="49" charset="0"/>
              <a:cs typeface="Consolas" panose="020B0609020204030204" pitchFamily="49" charset="0"/>
            </a:endParaRP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CONTOSO MOVIES&lt;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img</a:t>
            </a:r>
            <a:r>
              <a:rPr lang="en-US" sz="1600" dirty="0">
                <a:solidFill>
                  <a:srgbClr val="404040">
                    <a:lumMod val="40000"/>
                    <a:lumOff val="60000"/>
                  </a:srgbClr>
                </a:solidFill>
                <a:latin typeface="Consolas" panose="020B0609020204030204" pitchFamily="49" charset="0"/>
                <a:cs typeface="Consolas" panose="020B0609020204030204" pitchFamily="49" charset="0"/>
              </a:rPr>
              <a:t> </a:t>
            </a:r>
            <a:r>
              <a:rPr lang="en-US" sz="1600" dirty="0" err="1">
                <a:solidFill>
                  <a:srgbClr val="404040">
                    <a:lumMod val="40000"/>
                    <a:lumOff val="60000"/>
                  </a:srgbClr>
                </a:solidFill>
                <a:latin typeface="Consolas" panose="020B0609020204030204" pitchFamily="49" charset="0"/>
                <a:cs typeface="Consolas" panose="020B0609020204030204" pitchFamily="49" charset="0"/>
              </a:rPr>
              <a:t>src</a:t>
            </a:r>
            <a:r>
              <a:rPr lang="en-US" sz="1600" dirty="0">
                <a:solidFill>
                  <a:srgbClr val="404040">
                    <a:lumMod val="40000"/>
                    <a:lumOff val="60000"/>
                  </a:srgbClr>
                </a:solidFill>
                <a:latin typeface="Consolas" panose="020B0609020204030204" pitchFamily="49" charset="0"/>
                <a:cs typeface="Consolas" panose="020B0609020204030204" pitchFamily="49" charset="0"/>
              </a:rPr>
              <a:t>="http://contosomovies.com/Godzilla.jpg"/&gt;&lt;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smtClean="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smtClean="0">
                <a:solidFill>
                  <a:srgbClr val="404040">
                    <a:lumMod val="40000"/>
                    <a:lumOff val="60000"/>
                  </a:srgbClr>
                </a:solidFill>
                <a:latin typeface="Consolas" panose="020B0609020204030204" pitchFamily="49" charset="0"/>
                <a:cs typeface="Consolas" panose="020B0609020204030204" pitchFamily="49" charset="0"/>
              </a:rPr>
              <a:t>    </a:t>
            </a:r>
            <a:r>
              <a:rPr lang="en-US" sz="1600" dirty="0">
                <a:solidFill>
                  <a:srgbClr val="404040">
                    <a:lumMod val="40000"/>
                    <a:lumOff val="60000"/>
                  </a:srgbClr>
                </a:solidFill>
                <a:latin typeface="Consolas" panose="020B0609020204030204" pitchFamily="49" charset="0"/>
                <a:cs typeface="Consolas" panose="020B0609020204030204" pitchFamily="49" charset="0"/>
              </a:rPr>
              <a:t>&lt;b&gt;Godzilla (2014)&lt;/b&gt;&lt;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The world's most famous monster is pitted against malevolent creatures who,</a:t>
            </a:r>
            <a:br>
              <a:rPr lang="en-US" sz="1600" dirty="0">
                <a:solidFill>
                  <a:srgbClr val="404040">
                    <a:lumMod val="40000"/>
                    <a:lumOff val="60000"/>
                  </a:srgbClr>
                </a:solidFill>
                <a:latin typeface="Consolas" panose="020B0609020204030204" pitchFamily="49" charset="0"/>
                <a:cs typeface="Consolas" panose="020B0609020204030204" pitchFamily="49" charset="0"/>
              </a:rPr>
            </a:br>
            <a:r>
              <a:rPr lang="en-US" sz="1600" dirty="0">
                <a:solidFill>
                  <a:srgbClr val="404040">
                    <a:lumMod val="40000"/>
                    <a:lumOff val="60000"/>
                  </a:srgbClr>
                </a:solidFill>
                <a:latin typeface="Consolas" panose="020B0609020204030204" pitchFamily="49" charset="0"/>
                <a:cs typeface="Consolas" panose="020B0609020204030204" pitchFamily="49" charset="0"/>
              </a:rPr>
              <a:t>    bolstered by humanity's scientific arrogance, threaten our very existence.</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Director: Gareth Edwards&lt;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Writers: Max </a:t>
            </a:r>
            <a:r>
              <a:rPr lang="en-US" sz="1600" dirty="0" err="1">
                <a:solidFill>
                  <a:srgbClr val="404040">
                    <a:lumMod val="40000"/>
                    <a:lumOff val="60000"/>
                  </a:srgbClr>
                </a:solidFill>
                <a:latin typeface="Consolas" panose="020B0609020204030204" pitchFamily="49" charset="0"/>
                <a:cs typeface="Consolas" panose="020B0609020204030204" pitchFamily="49" charset="0"/>
              </a:rPr>
              <a:t>Borenstein</a:t>
            </a:r>
            <a:r>
              <a:rPr lang="en-US" sz="1600" dirty="0">
                <a:solidFill>
                  <a:srgbClr val="404040">
                    <a:lumMod val="40000"/>
                    <a:lumOff val="60000"/>
                  </a:srgbClr>
                </a:solidFill>
                <a:latin typeface="Consolas" panose="020B0609020204030204" pitchFamily="49" charset="0"/>
                <a:cs typeface="Consolas" panose="020B0609020204030204" pitchFamily="49" charset="0"/>
              </a:rPr>
              <a:t> (screenplay), Dave </a:t>
            </a:r>
            <a:r>
              <a:rPr lang="en-US" sz="1600" dirty="0" err="1">
                <a:solidFill>
                  <a:srgbClr val="404040">
                    <a:lumMod val="40000"/>
                    <a:lumOff val="60000"/>
                  </a:srgbClr>
                </a:solidFill>
                <a:latin typeface="Consolas" panose="020B0609020204030204" pitchFamily="49" charset="0"/>
                <a:cs typeface="Consolas" panose="020B0609020204030204" pitchFamily="49" charset="0"/>
              </a:rPr>
              <a:t>Callaham</a:t>
            </a:r>
            <a:r>
              <a:rPr lang="en-US" sz="1600" dirty="0">
                <a:solidFill>
                  <a:srgbClr val="404040">
                    <a:lumMod val="40000"/>
                    <a:lumOff val="60000"/>
                  </a:srgbClr>
                </a:solidFill>
                <a:latin typeface="Consolas" panose="020B0609020204030204" pitchFamily="49" charset="0"/>
                <a:cs typeface="Consolas" panose="020B0609020204030204" pitchFamily="49" charset="0"/>
              </a:rPr>
              <a:t> (story)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Stars: Aaron Taylor-Johnson, Elizabeth Olsen, Bryan Cranston &lt;</a:t>
            </a:r>
            <a:r>
              <a:rPr lang="en-US" sz="1600" dirty="0" err="1">
                <a:solidFill>
                  <a:srgbClr val="404040">
                    <a:lumMod val="40000"/>
                    <a:lumOff val="60000"/>
                  </a:srgbClr>
                </a:solidFill>
                <a:latin typeface="Consolas" panose="020B0609020204030204" pitchFamily="49" charset="0"/>
                <a:cs typeface="Consolas" panose="020B0609020204030204" pitchFamily="49" charset="0"/>
              </a:rPr>
              <a:t>br</a:t>
            </a:r>
            <a:r>
              <a:rPr lang="en-US" sz="1600" dirty="0">
                <a:solidFill>
                  <a:srgbClr val="404040">
                    <a:lumMod val="40000"/>
                    <a:lumOff val="60000"/>
                  </a:srgbClr>
                </a:solidFill>
                <a:latin typeface="Consolas" panose="020B0609020204030204" pitchFamily="49" charset="0"/>
                <a:cs typeface="Consolas" panose="020B0609020204030204" pitchFamily="49" charset="0"/>
              </a:rPr>
              <a:t>&gt;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  &lt;/body&gt;</a:t>
            </a:r>
          </a:p>
          <a:p>
            <a:pPr marL="0" indent="0">
              <a:buClr>
                <a:srgbClr val="404040"/>
              </a:buClr>
              <a:buFont typeface="Wingdings" panose="05000000000000000000" pitchFamily="2" charset="2"/>
              <a:buNone/>
            </a:pPr>
            <a:r>
              <a:rPr lang="en-US" sz="1600" dirty="0">
                <a:solidFill>
                  <a:srgbClr val="404040">
                    <a:lumMod val="40000"/>
                    <a:lumOff val="60000"/>
                  </a:srgbClr>
                </a:solidFill>
                <a:latin typeface="Consolas" panose="020B0609020204030204" pitchFamily="49" charset="0"/>
                <a:cs typeface="Consolas" panose="020B0609020204030204" pitchFamily="49" charset="0"/>
              </a:rPr>
              <a:t>&lt;/html&gt;</a:t>
            </a:r>
          </a:p>
        </p:txBody>
      </p:sp>
    </p:spTree>
    <p:extLst>
      <p:ext uri="{BB962C8B-B14F-4D97-AF65-F5344CB8AC3E}">
        <p14:creationId xmlns:p14="http://schemas.microsoft.com/office/powerpoint/2010/main" val="640611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74639" y="295274"/>
            <a:ext cx="11889564" cy="917575"/>
          </a:xfrm>
        </p:spPr>
        <p:txBody>
          <a:bodyPr/>
          <a:lstStyle/>
          <a:p>
            <a:r>
              <a:rPr lang="en-US" dirty="0" smtClean="0"/>
              <a:t>Industry Context – Web Discoverability</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2800"/>
          <a:stretch/>
        </p:blipFill>
        <p:spPr>
          <a:xfrm>
            <a:off x="46037" y="1363662"/>
            <a:ext cx="8302182" cy="5554663"/>
          </a:xfrm>
          <a:prstGeom prst="rect">
            <a:avLst/>
          </a:prstGeom>
        </p:spPr>
      </p:pic>
      <p:pic>
        <p:nvPicPr>
          <p:cNvPr id="8" name="Picture 7"/>
          <p:cNvPicPr>
            <a:picLocks noChangeAspect="1"/>
          </p:cNvPicPr>
          <p:nvPr/>
        </p:nvPicPr>
        <p:blipFill rotWithShape="1">
          <a:blip r:embed="rId4"/>
          <a:srcRect t="6250"/>
          <a:stretch/>
        </p:blipFill>
        <p:spPr>
          <a:xfrm>
            <a:off x="6931012" y="1363661"/>
            <a:ext cx="11174425" cy="5630863"/>
          </a:xfrm>
          <a:prstGeom prst="rect">
            <a:avLst/>
          </a:prstGeom>
        </p:spPr>
      </p:pic>
    </p:spTree>
    <p:extLst>
      <p:ext uri="{BB962C8B-B14F-4D97-AF65-F5344CB8AC3E}">
        <p14:creationId xmlns:p14="http://schemas.microsoft.com/office/powerpoint/2010/main" val="269411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358826593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435840" cy="6995160"/>
          </a:xfrm>
          <a:prstGeom prst="rect">
            <a:avLst/>
          </a:prstGeom>
        </p:spPr>
      </p:pic>
      <p:sp>
        <p:nvSpPr>
          <p:cNvPr id="10" name="Rectangle 9"/>
          <p:cNvSpPr/>
          <p:nvPr/>
        </p:nvSpPr>
        <p:spPr bwMode="auto">
          <a:xfrm>
            <a:off x="1951037" y="2506662"/>
            <a:ext cx="9982200" cy="23674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p:nvSpPr>
        <p:spPr bwMode="auto">
          <a:xfrm>
            <a:off x="46037" y="3878262"/>
            <a:ext cx="1600200" cy="457200"/>
          </a:xfrm>
          <a:prstGeom prst="rect">
            <a:avLst/>
          </a:prstGeom>
          <a:solidFill>
            <a:srgbClr val="F5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6" name="Group 15"/>
          <p:cNvGrpSpPr/>
          <p:nvPr/>
        </p:nvGrpSpPr>
        <p:grpSpPr>
          <a:xfrm>
            <a:off x="8964087" y="0"/>
            <a:ext cx="2977662" cy="441323"/>
            <a:chOff x="8964087" y="0"/>
            <a:chExt cx="2977662" cy="441323"/>
          </a:xfrm>
        </p:grpSpPr>
        <p:sp>
          <p:nvSpPr>
            <p:cNvPr id="17" name="Rectangle 16"/>
            <p:cNvSpPr/>
            <p:nvPr/>
          </p:nvSpPr>
          <p:spPr bwMode="auto">
            <a:xfrm>
              <a:off x="11010602" y="192744"/>
              <a:ext cx="789319" cy="10411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p:cNvSpPr txBox="1"/>
            <p:nvPr/>
          </p:nvSpPr>
          <p:spPr>
            <a:xfrm>
              <a:off x="11152430" y="55833"/>
              <a:ext cx="789319" cy="385490"/>
            </a:xfrm>
            <a:prstGeom prst="rect">
              <a:avLst/>
            </a:prstGeom>
            <a:noFill/>
          </p:spPr>
          <p:txBody>
            <a:bodyPr wrap="none" lIns="182880" tIns="146304" rIns="182880" bIns="146304" rtlCol="0">
              <a:spAutoFit/>
            </a:bodyPr>
            <a:lstStyle/>
            <a:p>
              <a:pPr>
                <a:lnSpc>
                  <a:spcPct val="90000"/>
                </a:lnSpc>
                <a:spcAft>
                  <a:spcPts val="600"/>
                </a:spcAft>
              </a:pPr>
              <a:r>
                <a:rPr lang="en-US" sz="650" b="1" dirty="0" smtClean="0">
                  <a:solidFill>
                    <a:srgbClr val="666666"/>
                  </a:solidFill>
                </a:rPr>
                <a:t>EVAN LEW</a:t>
              </a:r>
            </a:p>
          </p:txBody>
        </p:sp>
        <p:pic>
          <p:nvPicPr>
            <p:cNvPr id="19" name="Picture 18"/>
            <p:cNvPicPr>
              <a:picLocks noChangeAspect="1"/>
            </p:cNvPicPr>
            <p:nvPr/>
          </p:nvPicPr>
          <p:blipFill rotWithShape="1">
            <a:blip r:embed="rId3"/>
            <a:srcRect l="69607" r="11400" b="94667"/>
            <a:stretch/>
          </p:blipFill>
          <p:spPr>
            <a:xfrm>
              <a:off x="8964087" y="0"/>
              <a:ext cx="2362201" cy="373063"/>
            </a:xfrm>
            <a:prstGeom prst="rect">
              <a:avLst/>
            </a:prstGeom>
          </p:spPr>
        </p:pic>
      </p:grpSp>
      <p:grpSp>
        <p:nvGrpSpPr>
          <p:cNvPr id="20" name="Group 19"/>
          <p:cNvGrpSpPr/>
          <p:nvPr/>
        </p:nvGrpSpPr>
        <p:grpSpPr>
          <a:xfrm>
            <a:off x="2016034" y="450189"/>
            <a:ext cx="1650721" cy="420115"/>
            <a:chOff x="2031936" y="458140"/>
            <a:chExt cx="1650721" cy="420115"/>
          </a:xfrm>
        </p:grpSpPr>
        <p:sp>
          <p:nvSpPr>
            <p:cNvPr id="21" name="Rectangle 20"/>
            <p:cNvSpPr/>
            <p:nvPr/>
          </p:nvSpPr>
          <p:spPr bwMode="auto">
            <a:xfrm>
              <a:off x="2484437" y="632685"/>
              <a:ext cx="914400" cy="19757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2300227" y="458140"/>
              <a:ext cx="1382430" cy="420115"/>
            </a:xfrm>
            <a:prstGeom prst="rect">
              <a:avLst/>
            </a:prstGeom>
            <a:noFill/>
          </p:spPr>
          <p:txBody>
            <a:bodyPr wrap="none" lIns="182880" tIns="146304" rIns="182880" bIns="146304" rtlCol="0">
              <a:spAutoFit/>
            </a:bodyPr>
            <a:lstStyle/>
            <a:p>
              <a:pPr>
                <a:lnSpc>
                  <a:spcPct val="90000"/>
                </a:lnSpc>
                <a:spcAft>
                  <a:spcPts val="600"/>
                </a:spcAft>
              </a:pPr>
              <a:r>
                <a:rPr lang="en-US" sz="850" dirty="0" smtClean="0">
                  <a:solidFill>
                    <a:srgbClr val="505050"/>
                  </a:solidFill>
                </a:rPr>
                <a:t>contosomovies.com</a:t>
              </a:r>
            </a:p>
          </p:txBody>
        </p:sp>
        <p:pic>
          <p:nvPicPr>
            <p:cNvPr id="23" name="Picture 22"/>
            <p:cNvPicPr>
              <a:picLocks noChangeAspect="1"/>
            </p:cNvPicPr>
            <p:nvPr/>
          </p:nvPicPr>
          <p:blipFill>
            <a:blip r:embed="rId4"/>
            <a:stretch>
              <a:fillRect/>
            </a:stretch>
          </p:blipFill>
          <p:spPr>
            <a:xfrm>
              <a:off x="2031936" y="468297"/>
              <a:ext cx="392764" cy="252714"/>
            </a:xfrm>
            <a:prstGeom prst="rect">
              <a:avLst/>
            </a:prstGeom>
          </p:spPr>
        </p:pic>
      </p:grpSp>
      <p:sp>
        <p:nvSpPr>
          <p:cNvPr id="2" name="Rectangle 1"/>
          <p:cNvSpPr/>
          <p:nvPr/>
        </p:nvSpPr>
        <p:spPr bwMode="auto">
          <a:xfrm>
            <a:off x="2016034" y="2278062"/>
            <a:ext cx="3897403" cy="18060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p:cNvSpPr txBox="1"/>
          <p:nvPr/>
        </p:nvSpPr>
        <p:spPr>
          <a:xfrm>
            <a:off x="1914093" y="2147920"/>
            <a:ext cx="4141198" cy="440890"/>
          </a:xfrm>
          <a:prstGeom prst="rect">
            <a:avLst/>
          </a:prstGeom>
          <a:noFill/>
        </p:spPr>
        <p:txBody>
          <a:bodyPr wrap="none" lIns="182880" tIns="146304" rIns="182880" bIns="146304" rtlCol="0">
            <a:spAutoFit/>
          </a:bodyPr>
          <a:lstStyle/>
          <a:p>
            <a:pPr>
              <a:lnSpc>
                <a:spcPct val="90000"/>
              </a:lnSpc>
              <a:spcAft>
                <a:spcPts val="600"/>
              </a:spcAft>
            </a:pPr>
            <a:r>
              <a:rPr lang="en-US" sz="1050" dirty="0">
                <a:solidFill>
                  <a:srgbClr val="585858"/>
                </a:solidFill>
              </a:rPr>
              <a:t>Contoso Movies        </a:t>
            </a:r>
            <a:r>
              <a:rPr lang="en-US" sz="1050" dirty="0" smtClean="0">
                <a:solidFill>
                  <a:srgbClr val="585858"/>
                </a:solidFill>
              </a:rPr>
              <a:t>829ea9ea-8ceb-43e1-bbb7-bc89078e3eae</a:t>
            </a:r>
            <a:endParaRPr lang="en-US" sz="1050" dirty="0">
              <a:solidFill>
                <a:srgbClr val="585858"/>
              </a:solidFill>
            </a:endParaRPr>
          </a:p>
        </p:txBody>
      </p:sp>
      <p:sp>
        <p:nvSpPr>
          <p:cNvPr id="26" name="Rectangle 25"/>
          <p:cNvSpPr/>
          <p:nvPr/>
        </p:nvSpPr>
        <p:spPr bwMode="auto">
          <a:xfrm>
            <a:off x="1983562" y="2897783"/>
            <a:ext cx="3897403" cy="18060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1914093" y="2761887"/>
            <a:ext cx="4141198" cy="440890"/>
          </a:xfrm>
          <a:prstGeom prst="rect">
            <a:avLst/>
          </a:prstGeom>
          <a:noFill/>
        </p:spPr>
        <p:txBody>
          <a:bodyPr wrap="none" lIns="182880" tIns="146304" rIns="182880" bIns="146304" rtlCol="0">
            <a:spAutoFit/>
          </a:bodyPr>
          <a:lstStyle/>
          <a:p>
            <a:pPr>
              <a:lnSpc>
                <a:spcPct val="90000"/>
              </a:lnSpc>
              <a:spcAft>
                <a:spcPts val="600"/>
              </a:spcAft>
            </a:pPr>
            <a:r>
              <a:rPr lang="en-US" sz="1050" dirty="0">
                <a:solidFill>
                  <a:srgbClr val="585858"/>
                </a:solidFill>
              </a:rPr>
              <a:t>Contoso Movies        ead46570-2558-4770-bf32-1f1bda0fb567</a:t>
            </a:r>
          </a:p>
        </p:txBody>
      </p:sp>
      <p:pic>
        <p:nvPicPr>
          <p:cNvPr id="3" name="Picture 2"/>
          <p:cNvPicPr>
            <a:picLocks noChangeAspect="1"/>
          </p:cNvPicPr>
          <p:nvPr/>
        </p:nvPicPr>
        <p:blipFill>
          <a:blip r:embed="rId5"/>
          <a:stretch>
            <a:fillRect/>
          </a:stretch>
        </p:blipFill>
        <p:spPr>
          <a:xfrm>
            <a:off x="8775919" y="2308185"/>
            <a:ext cx="101537" cy="101537"/>
          </a:xfrm>
          <a:prstGeom prst="rect">
            <a:avLst/>
          </a:prstGeom>
        </p:spPr>
      </p:pic>
      <p:pic>
        <p:nvPicPr>
          <p:cNvPr id="28" name="Picture 27"/>
          <p:cNvPicPr>
            <a:picLocks noChangeAspect="1"/>
          </p:cNvPicPr>
          <p:nvPr/>
        </p:nvPicPr>
        <p:blipFill>
          <a:blip r:embed="rId5"/>
          <a:stretch>
            <a:fillRect/>
          </a:stretch>
        </p:blipFill>
        <p:spPr>
          <a:xfrm>
            <a:off x="8775918" y="2913738"/>
            <a:ext cx="101537" cy="101537"/>
          </a:xfrm>
          <a:prstGeom prst="rect">
            <a:avLst/>
          </a:prstGeom>
        </p:spPr>
      </p:pic>
      <p:pic>
        <p:nvPicPr>
          <p:cNvPr id="29" name="Picture 28"/>
          <p:cNvPicPr>
            <a:picLocks noChangeAspect="1"/>
          </p:cNvPicPr>
          <p:nvPr/>
        </p:nvPicPr>
        <p:blipFill>
          <a:blip r:embed="rId5"/>
          <a:stretch>
            <a:fillRect/>
          </a:stretch>
        </p:blipFill>
        <p:spPr>
          <a:xfrm>
            <a:off x="9647237" y="2307593"/>
            <a:ext cx="101537" cy="101537"/>
          </a:xfrm>
          <a:prstGeom prst="rect">
            <a:avLst/>
          </a:prstGeom>
        </p:spPr>
      </p:pic>
      <p:pic>
        <p:nvPicPr>
          <p:cNvPr id="30" name="Picture 29"/>
          <p:cNvPicPr>
            <a:picLocks noChangeAspect="1"/>
          </p:cNvPicPr>
          <p:nvPr/>
        </p:nvPicPr>
        <p:blipFill>
          <a:blip r:embed="rId5"/>
          <a:stretch>
            <a:fillRect/>
          </a:stretch>
        </p:blipFill>
        <p:spPr>
          <a:xfrm>
            <a:off x="9645555" y="2910326"/>
            <a:ext cx="101537" cy="101537"/>
          </a:xfrm>
          <a:prstGeom prst="rect">
            <a:avLst/>
          </a:prstGeom>
        </p:spPr>
      </p:pic>
      <p:pic>
        <p:nvPicPr>
          <p:cNvPr id="4" name="Picture 3"/>
          <p:cNvPicPr>
            <a:picLocks noChangeAspect="1"/>
          </p:cNvPicPr>
          <p:nvPr/>
        </p:nvPicPr>
        <p:blipFill>
          <a:blip r:embed="rId6"/>
          <a:stretch>
            <a:fillRect/>
          </a:stretch>
        </p:blipFill>
        <p:spPr>
          <a:xfrm>
            <a:off x="2050984" y="3394176"/>
            <a:ext cx="617030" cy="210884"/>
          </a:xfrm>
          <a:prstGeom prst="rect">
            <a:avLst/>
          </a:prstGeom>
        </p:spPr>
      </p:pic>
      <p:sp>
        <p:nvSpPr>
          <p:cNvPr id="31" name="Oval 30"/>
          <p:cNvSpPr/>
          <p:nvPr/>
        </p:nvSpPr>
        <p:spPr bwMode="auto">
          <a:xfrm>
            <a:off x="2207099" y="3354367"/>
            <a:ext cx="304800" cy="304800"/>
          </a:xfrm>
          <a:prstGeom prst="ellipse">
            <a:avLst/>
          </a:prstGeom>
          <a:solidFill>
            <a:srgbClr val="9B4F96">
              <a:alpha val="6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36861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357262549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9" y="2582863"/>
            <a:ext cx="11887199" cy="4114800"/>
          </a:xfrm>
        </p:spPr>
        <p:txBody>
          <a:bodyPr/>
          <a:lstStyle/>
          <a:p>
            <a:pPr marL="0" indent="0">
              <a:lnSpc>
                <a:spcPct val="120000"/>
              </a:lnSpc>
              <a:buNone/>
            </a:pPr>
            <a:r>
              <a:rPr lang="en-US" sz="5400" dirty="0" smtClean="0">
                <a:solidFill>
                  <a:prstClr val="black">
                    <a:lumMod val="75000"/>
                    <a:lumOff val="25000"/>
                  </a:prstClr>
                </a:solidFill>
                <a:latin typeface="Segoe UI Semilight" panose="020B0402040204020203" pitchFamily="34" charset="0"/>
                <a:cs typeface="Segoe UI Semilight" panose="020B0402040204020203" pitchFamily="34" charset="0"/>
              </a:rPr>
              <a:t>Visit </a:t>
            </a:r>
            <a:r>
              <a:rPr lang="en-US" sz="5400" dirty="0" smtClean="0">
                <a:solidFill>
                  <a:schemeClr val="accent2"/>
                </a:solidFill>
                <a:latin typeface="Segoe UI Semilight" panose="020B0402040204020203" pitchFamily="34" charset="0"/>
                <a:cs typeface="Segoe UI Semilight" panose="020B0402040204020203" pitchFamily="34" charset="0"/>
              </a:rPr>
              <a:t>Bing.com/</a:t>
            </a:r>
            <a:r>
              <a:rPr lang="en-US" sz="5400" dirty="0" err="1" smtClean="0">
                <a:solidFill>
                  <a:schemeClr val="accent2"/>
                </a:solidFill>
                <a:latin typeface="Segoe UI Semilight" panose="020B0402040204020203" pitchFamily="34" charset="0"/>
                <a:cs typeface="Segoe UI Semilight" panose="020B0402040204020203" pitchFamily="34" charset="0"/>
              </a:rPr>
              <a:t>AppLink</a:t>
            </a:r>
            <a:r>
              <a:rPr lang="en-US" sz="5400" dirty="0" smtClean="0">
                <a:solidFill>
                  <a:prstClr val="black">
                    <a:lumMod val="75000"/>
                    <a:lumOff val="25000"/>
                  </a:prstClr>
                </a:solidFill>
                <a:latin typeface="Segoe UI Semilight" panose="020B0402040204020203" pitchFamily="34" charset="0"/>
                <a:cs typeface="Segoe UI Semilight" panose="020B0402040204020203" pitchFamily="34" charset="0"/>
              </a:rPr>
              <a:t> to get started.</a:t>
            </a:r>
            <a:endParaRPr lang="en-US" sz="2400" dirty="0" smtClean="0">
              <a:solidFill>
                <a:prstClr val="black">
                  <a:lumMod val="75000"/>
                  <a:lumOff val="25000"/>
                </a:prstClr>
              </a:solidFill>
              <a:latin typeface="Segoe UI Semilight" panose="020B0402040204020203" pitchFamily="34" charset="0"/>
              <a:cs typeface="Segoe UI Semilight" panose="020B0402040204020203" pitchFamily="34" charset="0"/>
            </a:endParaRPr>
          </a:p>
          <a:p>
            <a:pPr marL="0" indent="0">
              <a:lnSpc>
                <a:spcPct val="120000"/>
              </a:lnSpc>
              <a:buNone/>
            </a:pPr>
            <a:endParaRPr lang="en-US" sz="2400" dirty="0" smtClean="0">
              <a:solidFill>
                <a:prstClr val="black">
                  <a:lumMod val="75000"/>
                  <a:lumOff val="25000"/>
                </a:prstClr>
              </a:solidFill>
              <a:latin typeface="Segoe UI Semilight" panose="020B0402040204020203" pitchFamily="34" charset="0"/>
              <a:cs typeface="Segoe UI Semilight" panose="020B0402040204020203" pitchFamily="34" charset="0"/>
              <a:sym typeface="Wingdings" panose="05000000000000000000" pitchFamily="2" charset="2"/>
            </a:endParaRPr>
          </a:p>
          <a:p>
            <a:pPr marL="0" indent="0">
              <a:lnSpc>
                <a:spcPct val="120000"/>
              </a:lnSpc>
              <a:buNone/>
            </a:pPr>
            <a:r>
              <a:rPr lang="en-US" sz="2400" dirty="0" smtClean="0">
                <a:solidFill>
                  <a:prstClr val="black">
                    <a:lumMod val="75000"/>
                    <a:lumOff val="25000"/>
                  </a:prstClr>
                </a:solidFill>
                <a:latin typeface="Segoe UI Semilight" panose="020B0402040204020203" pitchFamily="34" charset="0"/>
                <a:cs typeface="Segoe UI Semilight" panose="020B0402040204020203" pitchFamily="34" charset="0"/>
                <a:sym typeface="Wingdings" panose="05000000000000000000" pitchFamily="2" charset="2"/>
              </a:rPr>
              <a:t>EvanLew@microsoft.com</a:t>
            </a:r>
          </a:p>
          <a:p>
            <a:pPr marL="0" indent="0">
              <a:lnSpc>
                <a:spcPct val="120000"/>
              </a:lnSpc>
              <a:buNone/>
            </a:pPr>
            <a:r>
              <a:rPr lang="en-US" sz="2400" dirty="0" smtClean="0">
                <a:solidFill>
                  <a:prstClr val="black">
                    <a:lumMod val="75000"/>
                    <a:lumOff val="25000"/>
                  </a:prstClr>
                </a:solidFill>
                <a:latin typeface="Segoe UI Semilight" panose="020B0402040204020203" pitchFamily="34" charset="0"/>
                <a:cs typeface="Segoe UI Semilight" panose="020B0402040204020203" pitchFamily="34" charset="0"/>
                <a:sym typeface="Wingdings" panose="05000000000000000000" pitchFamily="2" charset="2"/>
              </a:rPr>
              <a:t>EricAle@microsoft.com</a:t>
            </a:r>
          </a:p>
          <a:p>
            <a:pPr marL="0" indent="0">
              <a:lnSpc>
                <a:spcPct val="120000"/>
              </a:lnSpc>
              <a:buNone/>
            </a:pPr>
            <a:endParaRPr lang="en-US" sz="2400" dirty="0" smtClean="0">
              <a:solidFill>
                <a:prstClr val="black">
                  <a:lumMod val="75000"/>
                  <a:lumOff val="25000"/>
                </a:prstClr>
              </a:solidFill>
              <a:latin typeface="Segoe UI Semilight" panose="020B0402040204020203" pitchFamily="34" charset="0"/>
              <a:cs typeface="Segoe UI Semilight" panose="020B0402040204020203" pitchFamily="34" charset="0"/>
              <a:sym typeface="Wingdings" panose="05000000000000000000" pitchFamily="2" charset="2"/>
            </a:endParaRPr>
          </a:p>
        </p:txBody>
      </p:sp>
      <p:sp>
        <p:nvSpPr>
          <p:cNvPr id="3" name="Title 2"/>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22180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188F"/>
        </a:solidFill>
        <a:effectLst/>
      </p:bgPr>
    </p:bg>
    <p:spTree>
      <p:nvGrpSpPr>
        <p:cNvPr id="1" name=""/>
        <p:cNvGrpSpPr/>
        <p:nvPr/>
      </p:nvGrpSpPr>
      <p:grpSpPr>
        <a:xfrm>
          <a:off x="0" y="0"/>
          <a:ext cx="0" cy="0"/>
          <a:chOff x="0" y="0"/>
          <a:chExt cx="0" cy="0"/>
        </a:xfrm>
      </p:grpSpPr>
      <p:sp>
        <p:nvSpPr>
          <p:cNvPr id="12" name="Freeform 10"/>
          <p:cNvSpPr>
            <a:spLocks noEditPoints="1"/>
          </p:cNvSpPr>
          <p:nvPr/>
        </p:nvSpPr>
        <p:spPr bwMode="auto">
          <a:xfrm>
            <a:off x="2883354" y="2849562"/>
            <a:ext cx="989013" cy="1217613"/>
          </a:xfrm>
          <a:custGeom>
            <a:avLst/>
            <a:gdLst>
              <a:gd name="T0" fmla="*/ 131 w 263"/>
              <a:gd name="T1" fmla="*/ 28 h 322"/>
              <a:gd name="T2" fmla="*/ 123 w 263"/>
              <a:gd name="T3" fmla="*/ 52 h 322"/>
              <a:gd name="T4" fmla="*/ 69 w 263"/>
              <a:gd name="T5" fmla="*/ 202 h 322"/>
              <a:gd name="T6" fmla="*/ 193 w 263"/>
              <a:gd name="T7" fmla="*/ 202 h 322"/>
              <a:gd name="T8" fmla="*/ 139 w 263"/>
              <a:gd name="T9" fmla="*/ 53 h 322"/>
              <a:gd name="T10" fmla="*/ 135 w 263"/>
              <a:gd name="T11" fmla="*/ 40 h 322"/>
              <a:gd name="T12" fmla="*/ 132 w 263"/>
              <a:gd name="T13" fmla="*/ 28 h 322"/>
              <a:gd name="T14" fmla="*/ 131 w 263"/>
              <a:gd name="T15" fmla="*/ 28 h 322"/>
              <a:gd name="T16" fmla="*/ 122 w 263"/>
              <a:gd name="T17" fmla="*/ 0 h 322"/>
              <a:gd name="T18" fmla="*/ 143 w 263"/>
              <a:gd name="T19" fmla="*/ 0 h 322"/>
              <a:gd name="T20" fmla="*/ 263 w 263"/>
              <a:gd name="T21" fmla="*/ 322 h 322"/>
              <a:gd name="T22" fmla="*/ 238 w 263"/>
              <a:gd name="T23" fmla="*/ 322 h 322"/>
              <a:gd name="T24" fmla="*/ 201 w 263"/>
              <a:gd name="T25" fmla="*/ 222 h 322"/>
              <a:gd name="T26" fmla="*/ 61 w 263"/>
              <a:gd name="T27" fmla="*/ 222 h 322"/>
              <a:gd name="T28" fmla="*/ 25 w 263"/>
              <a:gd name="T29" fmla="*/ 322 h 322"/>
              <a:gd name="T30" fmla="*/ 0 w 263"/>
              <a:gd name="T31" fmla="*/ 322 h 322"/>
              <a:gd name="T32" fmla="*/ 122 w 263"/>
              <a:gd name="T33"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3" h="322">
                <a:moveTo>
                  <a:pt x="131" y="28"/>
                </a:moveTo>
                <a:cubicBezTo>
                  <a:pt x="128" y="38"/>
                  <a:pt x="126" y="46"/>
                  <a:pt x="123" y="52"/>
                </a:cubicBezTo>
                <a:cubicBezTo>
                  <a:pt x="69" y="202"/>
                  <a:pt x="69" y="202"/>
                  <a:pt x="69" y="202"/>
                </a:cubicBezTo>
                <a:cubicBezTo>
                  <a:pt x="193" y="202"/>
                  <a:pt x="193" y="202"/>
                  <a:pt x="193" y="202"/>
                </a:cubicBezTo>
                <a:cubicBezTo>
                  <a:pt x="139" y="53"/>
                  <a:pt x="139" y="53"/>
                  <a:pt x="139" y="53"/>
                </a:cubicBezTo>
                <a:cubicBezTo>
                  <a:pt x="137" y="48"/>
                  <a:pt x="136" y="44"/>
                  <a:pt x="135" y="40"/>
                </a:cubicBezTo>
                <a:cubicBezTo>
                  <a:pt x="134" y="36"/>
                  <a:pt x="133" y="32"/>
                  <a:pt x="132" y="28"/>
                </a:cubicBezTo>
                <a:lnTo>
                  <a:pt x="131" y="28"/>
                </a:lnTo>
                <a:close/>
                <a:moveTo>
                  <a:pt x="122" y="0"/>
                </a:moveTo>
                <a:cubicBezTo>
                  <a:pt x="143" y="0"/>
                  <a:pt x="143" y="0"/>
                  <a:pt x="143" y="0"/>
                </a:cubicBezTo>
                <a:cubicBezTo>
                  <a:pt x="263" y="322"/>
                  <a:pt x="263" y="322"/>
                  <a:pt x="263" y="322"/>
                </a:cubicBezTo>
                <a:cubicBezTo>
                  <a:pt x="238" y="322"/>
                  <a:pt x="238" y="322"/>
                  <a:pt x="238" y="322"/>
                </a:cubicBezTo>
                <a:cubicBezTo>
                  <a:pt x="201" y="222"/>
                  <a:pt x="201" y="222"/>
                  <a:pt x="201" y="222"/>
                </a:cubicBezTo>
                <a:cubicBezTo>
                  <a:pt x="61" y="222"/>
                  <a:pt x="61" y="222"/>
                  <a:pt x="61" y="222"/>
                </a:cubicBezTo>
                <a:cubicBezTo>
                  <a:pt x="25" y="322"/>
                  <a:pt x="25" y="322"/>
                  <a:pt x="25" y="322"/>
                </a:cubicBezTo>
                <a:cubicBezTo>
                  <a:pt x="0" y="322"/>
                  <a:pt x="0" y="322"/>
                  <a:pt x="0" y="322"/>
                </a:cubicBezTo>
                <a:cubicBezTo>
                  <a:pt x="122" y="0"/>
                  <a:pt x="122" y="0"/>
                  <a:pt x="1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11"/>
          <p:cNvSpPr>
            <a:spLocks noEditPoints="1"/>
          </p:cNvSpPr>
          <p:nvPr/>
        </p:nvSpPr>
        <p:spPr bwMode="auto">
          <a:xfrm>
            <a:off x="475116" y="2830512"/>
            <a:ext cx="1162050" cy="1403350"/>
          </a:xfrm>
          <a:custGeom>
            <a:avLst/>
            <a:gdLst>
              <a:gd name="T0" fmla="*/ 151 w 309"/>
              <a:gd name="T1" fmla="*/ 20 h 371"/>
              <a:gd name="T2" fmla="*/ 59 w 309"/>
              <a:gd name="T3" fmla="*/ 61 h 371"/>
              <a:gd name="T4" fmla="*/ 23 w 309"/>
              <a:gd name="T5" fmla="*/ 167 h 371"/>
              <a:gd name="T6" fmla="*/ 57 w 309"/>
              <a:gd name="T7" fmla="*/ 273 h 371"/>
              <a:gd name="T8" fmla="*/ 149 w 309"/>
              <a:gd name="T9" fmla="*/ 313 h 371"/>
              <a:gd name="T10" fmla="*/ 243 w 309"/>
              <a:gd name="T11" fmla="*/ 274 h 371"/>
              <a:gd name="T12" fmla="*/ 278 w 309"/>
              <a:gd name="T13" fmla="*/ 165 h 371"/>
              <a:gd name="T14" fmla="*/ 244 w 309"/>
              <a:gd name="T15" fmla="*/ 58 h 371"/>
              <a:gd name="T16" fmla="*/ 151 w 309"/>
              <a:gd name="T17" fmla="*/ 20 h 371"/>
              <a:gd name="T18" fmla="*/ 155 w 309"/>
              <a:gd name="T19" fmla="*/ 0 h 371"/>
              <a:gd name="T20" fmla="*/ 261 w 309"/>
              <a:gd name="T21" fmla="*/ 45 h 371"/>
              <a:gd name="T22" fmla="*/ 301 w 309"/>
              <a:gd name="T23" fmla="*/ 161 h 371"/>
              <a:gd name="T24" fmla="*/ 260 w 309"/>
              <a:gd name="T25" fmla="*/ 287 h 371"/>
              <a:gd name="T26" fmla="*/ 231 w 309"/>
              <a:gd name="T27" fmla="*/ 311 h 371"/>
              <a:gd name="T28" fmla="*/ 309 w 309"/>
              <a:gd name="T29" fmla="*/ 371 h 371"/>
              <a:gd name="T30" fmla="*/ 272 w 309"/>
              <a:gd name="T31" fmla="*/ 371 h 371"/>
              <a:gd name="T32" fmla="*/ 211 w 309"/>
              <a:gd name="T33" fmla="*/ 322 h 371"/>
              <a:gd name="T34" fmla="*/ 149 w 309"/>
              <a:gd name="T35" fmla="*/ 333 h 371"/>
              <a:gd name="T36" fmla="*/ 40 w 309"/>
              <a:gd name="T37" fmla="*/ 288 h 371"/>
              <a:gd name="T38" fmla="*/ 0 w 309"/>
              <a:gd name="T39" fmla="*/ 170 h 371"/>
              <a:gd name="T40" fmla="*/ 42 w 309"/>
              <a:gd name="T41" fmla="*/ 46 h 371"/>
              <a:gd name="T42" fmla="*/ 155 w 309"/>
              <a:gd name="T43"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371">
                <a:moveTo>
                  <a:pt x="151" y="20"/>
                </a:moveTo>
                <a:cubicBezTo>
                  <a:pt x="114" y="20"/>
                  <a:pt x="83" y="34"/>
                  <a:pt x="59" y="61"/>
                </a:cubicBezTo>
                <a:cubicBezTo>
                  <a:pt x="35" y="88"/>
                  <a:pt x="23" y="123"/>
                  <a:pt x="23" y="167"/>
                </a:cubicBezTo>
                <a:cubicBezTo>
                  <a:pt x="23" y="212"/>
                  <a:pt x="34" y="247"/>
                  <a:pt x="57" y="273"/>
                </a:cubicBezTo>
                <a:cubicBezTo>
                  <a:pt x="80" y="299"/>
                  <a:pt x="111" y="313"/>
                  <a:pt x="149" y="313"/>
                </a:cubicBezTo>
                <a:cubicBezTo>
                  <a:pt x="189" y="313"/>
                  <a:pt x="220" y="300"/>
                  <a:pt x="243" y="274"/>
                </a:cubicBezTo>
                <a:cubicBezTo>
                  <a:pt x="267" y="248"/>
                  <a:pt x="278" y="211"/>
                  <a:pt x="278" y="165"/>
                </a:cubicBezTo>
                <a:cubicBezTo>
                  <a:pt x="278" y="119"/>
                  <a:pt x="267" y="84"/>
                  <a:pt x="244" y="58"/>
                </a:cubicBezTo>
                <a:cubicBezTo>
                  <a:pt x="221" y="33"/>
                  <a:pt x="191" y="20"/>
                  <a:pt x="151" y="20"/>
                </a:cubicBezTo>
                <a:close/>
                <a:moveTo>
                  <a:pt x="155" y="0"/>
                </a:moveTo>
                <a:cubicBezTo>
                  <a:pt x="199" y="0"/>
                  <a:pt x="234" y="15"/>
                  <a:pt x="261" y="45"/>
                </a:cubicBezTo>
                <a:cubicBezTo>
                  <a:pt x="288" y="74"/>
                  <a:pt x="301" y="113"/>
                  <a:pt x="301" y="161"/>
                </a:cubicBezTo>
                <a:cubicBezTo>
                  <a:pt x="301" y="215"/>
                  <a:pt x="287" y="257"/>
                  <a:pt x="260" y="287"/>
                </a:cubicBezTo>
                <a:cubicBezTo>
                  <a:pt x="251" y="297"/>
                  <a:pt x="242" y="305"/>
                  <a:pt x="231" y="311"/>
                </a:cubicBezTo>
                <a:cubicBezTo>
                  <a:pt x="309" y="371"/>
                  <a:pt x="309" y="371"/>
                  <a:pt x="309" y="371"/>
                </a:cubicBezTo>
                <a:cubicBezTo>
                  <a:pt x="272" y="371"/>
                  <a:pt x="272" y="371"/>
                  <a:pt x="272" y="371"/>
                </a:cubicBezTo>
                <a:cubicBezTo>
                  <a:pt x="211" y="322"/>
                  <a:pt x="211" y="322"/>
                  <a:pt x="211" y="322"/>
                </a:cubicBezTo>
                <a:cubicBezTo>
                  <a:pt x="193" y="329"/>
                  <a:pt x="172" y="333"/>
                  <a:pt x="149" y="333"/>
                </a:cubicBezTo>
                <a:cubicBezTo>
                  <a:pt x="104" y="333"/>
                  <a:pt x="67" y="318"/>
                  <a:pt x="40" y="288"/>
                </a:cubicBezTo>
                <a:cubicBezTo>
                  <a:pt x="13" y="257"/>
                  <a:pt x="0" y="218"/>
                  <a:pt x="0" y="170"/>
                </a:cubicBezTo>
                <a:cubicBezTo>
                  <a:pt x="0" y="118"/>
                  <a:pt x="14" y="77"/>
                  <a:pt x="42" y="46"/>
                </a:cubicBezTo>
                <a:cubicBezTo>
                  <a:pt x="69" y="15"/>
                  <a:pt x="107" y="0"/>
                  <a:pt x="1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12"/>
          <p:cNvSpPr>
            <a:spLocks noEditPoints="1"/>
          </p:cNvSpPr>
          <p:nvPr/>
        </p:nvSpPr>
        <p:spPr bwMode="auto">
          <a:xfrm>
            <a:off x="1762579" y="2830512"/>
            <a:ext cx="1063625" cy="1258888"/>
          </a:xfrm>
          <a:custGeom>
            <a:avLst/>
            <a:gdLst>
              <a:gd name="T0" fmla="*/ 115 w 283"/>
              <a:gd name="T1" fmla="*/ 19 h 333"/>
              <a:gd name="T2" fmla="*/ 75 w 283"/>
              <a:gd name="T3" fmla="*/ 35 h 333"/>
              <a:gd name="T4" fmla="*/ 60 w 283"/>
              <a:gd name="T5" fmla="*/ 75 h 333"/>
              <a:gd name="T6" fmla="*/ 94 w 283"/>
              <a:gd name="T7" fmla="*/ 143 h 333"/>
              <a:gd name="T8" fmla="*/ 149 w 283"/>
              <a:gd name="T9" fmla="*/ 108 h 333"/>
              <a:gd name="T10" fmla="*/ 164 w 283"/>
              <a:gd name="T11" fmla="*/ 68 h 333"/>
              <a:gd name="T12" fmla="*/ 150 w 283"/>
              <a:gd name="T13" fmla="*/ 32 h 333"/>
              <a:gd name="T14" fmla="*/ 115 w 283"/>
              <a:gd name="T15" fmla="*/ 19 h 333"/>
              <a:gd name="T16" fmla="*/ 89 w 283"/>
              <a:gd name="T17" fmla="*/ 166 h 333"/>
              <a:gd name="T18" fmla="*/ 21 w 283"/>
              <a:gd name="T19" fmla="*/ 245 h 333"/>
              <a:gd name="T20" fmla="*/ 43 w 283"/>
              <a:gd name="T21" fmla="*/ 295 h 333"/>
              <a:gd name="T22" fmla="*/ 102 w 283"/>
              <a:gd name="T23" fmla="*/ 314 h 333"/>
              <a:gd name="T24" fmla="*/ 194 w 283"/>
              <a:gd name="T25" fmla="*/ 271 h 333"/>
              <a:gd name="T26" fmla="*/ 89 w 283"/>
              <a:gd name="T27" fmla="*/ 166 h 333"/>
              <a:gd name="T28" fmla="*/ 117 w 283"/>
              <a:gd name="T29" fmla="*/ 0 h 333"/>
              <a:gd name="T30" fmla="*/ 168 w 283"/>
              <a:gd name="T31" fmla="*/ 18 h 333"/>
              <a:gd name="T32" fmla="*/ 186 w 283"/>
              <a:gd name="T33" fmla="*/ 65 h 333"/>
              <a:gd name="T34" fmla="*/ 167 w 283"/>
              <a:gd name="T35" fmla="*/ 117 h 333"/>
              <a:gd name="T36" fmla="*/ 109 w 283"/>
              <a:gd name="T37" fmla="*/ 157 h 333"/>
              <a:gd name="T38" fmla="*/ 208 w 283"/>
              <a:gd name="T39" fmla="*/ 255 h 333"/>
              <a:gd name="T40" fmla="*/ 237 w 283"/>
              <a:gd name="T41" fmla="*/ 157 h 333"/>
              <a:gd name="T42" fmla="*/ 259 w 283"/>
              <a:gd name="T43" fmla="*/ 157 h 333"/>
              <a:gd name="T44" fmla="*/ 222 w 283"/>
              <a:gd name="T45" fmla="*/ 269 h 333"/>
              <a:gd name="T46" fmla="*/ 283 w 283"/>
              <a:gd name="T47" fmla="*/ 328 h 333"/>
              <a:gd name="T48" fmla="*/ 251 w 283"/>
              <a:gd name="T49" fmla="*/ 327 h 333"/>
              <a:gd name="T50" fmla="*/ 208 w 283"/>
              <a:gd name="T51" fmla="*/ 285 h 333"/>
              <a:gd name="T52" fmla="*/ 100 w 283"/>
              <a:gd name="T53" fmla="*/ 333 h 333"/>
              <a:gd name="T54" fmla="*/ 26 w 283"/>
              <a:gd name="T55" fmla="*/ 309 h 333"/>
              <a:gd name="T56" fmla="*/ 0 w 283"/>
              <a:gd name="T57" fmla="*/ 247 h 333"/>
              <a:gd name="T58" fmla="*/ 74 w 283"/>
              <a:gd name="T59" fmla="*/ 151 h 333"/>
              <a:gd name="T60" fmla="*/ 38 w 283"/>
              <a:gd name="T61" fmla="*/ 75 h 333"/>
              <a:gd name="T62" fmla="*/ 60 w 283"/>
              <a:gd name="T63" fmla="*/ 22 h 333"/>
              <a:gd name="T64" fmla="*/ 117 w 283"/>
              <a:gd name="T65"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333">
                <a:moveTo>
                  <a:pt x="115" y="19"/>
                </a:moveTo>
                <a:cubicBezTo>
                  <a:pt x="98" y="19"/>
                  <a:pt x="85" y="24"/>
                  <a:pt x="75" y="35"/>
                </a:cubicBezTo>
                <a:cubicBezTo>
                  <a:pt x="65" y="46"/>
                  <a:pt x="60" y="59"/>
                  <a:pt x="60" y="75"/>
                </a:cubicBezTo>
                <a:cubicBezTo>
                  <a:pt x="60" y="94"/>
                  <a:pt x="71" y="117"/>
                  <a:pt x="94" y="143"/>
                </a:cubicBezTo>
                <a:cubicBezTo>
                  <a:pt x="120" y="131"/>
                  <a:pt x="139" y="119"/>
                  <a:pt x="149" y="108"/>
                </a:cubicBezTo>
                <a:cubicBezTo>
                  <a:pt x="159" y="96"/>
                  <a:pt x="164" y="83"/>
                  <a:pt x="164" y="68"/>
                </a:cubicBezTo>
                <a:cubicBezTo>
                  <a:pt x="164" y="53"/>
                  <a:pt x="160" y="41"/>
                  <a:pt x="150" y="32"/>
                </a:cubicBezTo>
                <a:cubicBezTo>
                  <a:pt x="141" y="23"/>
                  <a:pt x="129" y="19"/>
                  <a:pt x="115" y="19"/>
                </a:cubicBezTo>
                <a:close/>
                <a:moveTo>
                  <a:pt x="89" y="166"/>
                </a:moveTo>
                <a:cubicBezTo>
                  <a:pt x="44" y="185"/>
                  <a:pt x="21" y="212"/>
                  <a:pt x="21" y="245"/>
                </a:cubicBezTo>
                <a:cubicBezTo>
                  <a:pt x="21" y="265"/>
                  <a:pt x="29" y="282"/>
                  <a:pt x="43" y="295"/>
                </a:cubicBezTo>
                <a:cubicBezTo>
                  <a:pt x="57" y="308"/>
                  <a:pt x="77" y="314"/>
                  <a:pt x="102" y="314"/>
                </a:cubicBezTo>
                <a:cubicBezTo>
                  <a:pt x="136" y="314"/>
                  <a:pt x="167" y="300"/>
                  <a:pt x="194" y="271"/>
                </a:cubicBezTo>
                <a:cubicBezTo>
                  <a:pt x="144" y="223"/>
                  <a:pt x="109" y="188"/>
                  <a:pt x="89" y="166"/>
                </a:cubicBezTo>
                <a:close/>
                <a:moveTo>
                  <a:pt x="117" y="0"/>
                </a:moveTo>
                <a:cubicBezTo>
                  <a:pt x="138" y="0"/>
                  <a:pt x="155" y="6"/>
                  <a:pt x="168" y="18"/>
                </a:cubicBezTo>
                <a:cubicBezTo>
                  <a:pt x="180" y="30"/>
                  <a:pt x="186" y="46"/>
                  <a:pt x="186" y="65"/>
                </a:cubicBezTo>
                <a:cubicBezTo>
                  <a:pt x="186" y="85"/>
                  <a:pt x="180" y="103"/>
                  <a:pt x="167" y="117"/>
                </a:cubicBezTo>
                <a:cubicBezTo>
                  <a:pt x="155" y="132"/>
                  <a:pt x="135" y="145"/>
                  <a:pt x="109" y="157"/>
                </a:cubicBezTo>
                <a:cubicBezTo>
                  <a:pt x="131" y="181"/>
                  <a:pt x="164" y="213"/>
                  <a:pt x="208" y="255"/>
                </a:cubicBezTo>
                <a:cubicBezTo>
                  <a:pt x="226" y="227"/>
                  <a:pt x="236" y="194"/>
                  <a:pt x="237" y="157"/>
                </a:cubicBezTo>
                <a:cubicBezTo>
                  <a:pt x="259" y="157"/>
                  <a:pt x="259" y="157"/>
                  <a:pt x="259" y="157"/>
                </a:cubicBezTo>
                <a:cubicBezTo>
                  <a:pt x="258" y="197"/>
                  <a:pt x="246" y="234"/>
                  <a:pt x="222" y="269"/>
                </a:cubicBezTo>
                <a:cubicBezTo>
                  <a:pt x="247" y="294"/>
                  <a:pt x="268" y="314"/>
                  <a:pt x="283" y="328"/>
                </a:cubicBezTo>
                <a:cubicBezTo>
                  <a:pt x="251" y="327"/>
                  <a:pt x="251" y="327"/>
                  <a:pt x="251" y="327"/>
                </a:cubicBezTo>
                <a:cubicBezTo>
                  <a:pt x="208" y="285"/>
                  <a:pt x="208" y="285"/>
                  <a:pt x="208" y="285"/>
                </a:cubicBezTo>
                <a:cubicBezTo>
                  <a:pt x="177" y="317"/>
                  <a:pt x="142" y="333"/>
                  <a:pt x="100" y="333"/>
                </a:cubicBezTo>
                <a:cubicBezTo>
                  <a:pt x="68" y="333"/>
                  <a:pt x="44" y="325"/>
                  <a:pt x="26" y="309"/>
                </a:cubicBezTo>
                <a:cubicBezTo>
                  <a:pt x="8" y="292"/>
                  <a:pt x="0" y="272"/>
                  <a:pt x="0" y="247"/>
                </a:cubicBezTo>
                <a:cubicBezTo>
                  <a:pt x="0" y="205"/>
                  <a:pt x="25" y="173"/>
                  <a:pt x="74" y="151"/>
                </a:cubicBezTo>
                <a:cubicBezTo>
                  <a:pt x="50" y="123"/>
                  <a:pt x="38" y="98"/>
                  <a:pt x="38" y="75"/>
                </a:cubicBezTo>
                <a:cubicBezTo>
                  <a:pt x="38" y="54"/>
                  <a:pt x="45" y="36"/>
                  <a:pt x="60" y="22"/>
                </a:cubicBezTo>
                <a:cubicBezTo>
                  <a:pt x="75" y="7"/>
                  <a:pt x="94" y="0"/>
                  <a:pt x="1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15"/>
          <p:cNvSpPr>
            <a:spLocks noChangeAspect="1" noEditPoints="1"/>
          </p:cNvSpPr>
          <p:nvPr/>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17" name="Rectangle 16"/>
          <p:cNvSpPr/>
          <p:nvPr/>
        </p:nvSpPr>
        <p:spPr bwMode="auto">
          <a:xfrm>
            <a:off x="274638" y="2125663"/>
            <a:ext cx="4572000" cy="2743200"/>
          </a:xfrm>
          <a:prstGeom prst="rect">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8451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par>
                                <p:cTn id="8" presetID="42" presetClass="path" presetSubtype="0" decel="100000" fill="hold" grpId="1" nodeType="withEffect">
                                  <p:stCondLst>
                                    <p:cond delay="0"/>
                                  </p:stCondLst>
                                  <p:childTnLst>
                                    <p:animMotion origin="layout" path="M 3.60735E-6 -3.1911E-6 L 3.60735E-6 0.10032 " pathEditMode="relative" rAng="0" ptsTypes="AA">
                                      <p:cBhvr>
                                        <p:cTn id="9" dur="750" spd="-100000" fill="hold"/>
                                        <p:tgtEl>
                                          <p:spTgt spid="13"/>
                                        </p:tgtEl>
                                        <p:attrNameLst>
                                          <p:attrName>ppt_x</p:attrName>
                                          <p:attrName>ppt_y</p:attrName>
                                        </p:attrNameLst>
                                      </p:cBhvr>
                                      <p:rCtr x="0" y="5016"/>
                                    </p:animMotion>
                                  </p:childTnLst>
                                </p:cTn>
                              </p:par>
                              <p:par>
                                <p:cTn id="10" presetID="10" presetClass="entr" presetSubtype="0" fill="hold" grpId="0" nodeType="withEffect">
                                  <p:stCondLst>
                                    <p:cond delay="35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childTnLst>
                                </p:cTn>
                              </p:par>
                              <p:par>
                                <p:cTn id="13" presetID="42" presetClass="path" presetSubtype="0" decel="100000" fill="hold" grpId="1" nodeType="withEffect">
                                  <p:stCondLst>
                                    <p:cond delay="100"/>
                                  </p:stCondLst>
                                  <p:childTnLst>
                                    <p:animMotion origin="layout" path="M -2.38703E-6 -2.88243E-6 L -2.38703E-6 -0.10349 " pathEditMode="relative" rAng="0" ptsTypes="AA">
                                      <p:cBhvr>
                                        <p:cTn id="14" dur="750" spd="-100000" fill="hold"/>
                                        <p:tgtEl>
                                          <p:spTgt spid="14"/>
                                        </p:tgtEl>
                                        <p:attrNameLst>
                                          <p:attrName>ppt_x</p:attrName>
                                          <p:attrName>ppt_y</p:attrName>
                                        </p:attrNameLst>
                                      </p:cBhvr>
                                      <p:rCtr x="0" y="-5175"/>
                                    </p:animMotion>
                                  </p:childTnLst>
                                </p:cTn>
                              </p:par>
                              <p:par>
                                <p:cTn id="15" presetID="10" presetClass="entr" presetSubtype="0" fill="hold" grpId="0" nodeType="withEffect">
                                  <p:stCondLst>
                                    <p:cond delay="4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par>
                                <p:cTn id="18" presetID="42" presetClass="path" presetSubtype="0" decel="100000" fill="hold" grpId="1" nodeType="withEffect">
                                  <p:stCondLst>
                                    <p:cond delay="200"/>
                                  </p:stCondLst>
                                  <p:childTnLst>
                                    <p:animMotion origin="layout" path="M 3.60735E-6 -3.1911E-6 L 3.60735E-6 0.10032 " pathEditMode="relative" rAng="0" ptsTypes="AA">
                                      <p:cBhvr>
                                        <p:cTn id="19" dur="750" spd="-100000" fill="hold"/>
                                        <p:tgtEl>
                                          <p:spTgt spid="12"/>
                                        </p:tgtEl>
                                        <p:attrNameLst>
                                          <p:attrName>ppt_x</p:attrName>
                                          <p:attrName>ppt_y</p:attrName>
                                        </p:attrNameLst>
                                      </p:cBhvr>
                                      <p:rCtr x="0" y="50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9437" y="2735262"/>
            <a:ext cx="4224528" cy="4224528"/>
          </a:xfrm>
          <a:prstGeom prst="rect">
            <a:avLst/>
          </a:prstGeom>
        </p:spPr>
      </p:pic>
      <p:sp>
        <p:nvSpPr>
          <p:cNvPr id="18" name="Title 1"/>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6000">
                <a:gradFill>
                  <a:gsLst>
                    <a:gs pos="1087">
                      <a:srgbClr val="00188F"/>
                    </a:gs>
                    <a:gs pos="100000">
                      <a:srgbClr val="00188F"/>
                    </a:gs>
                  </a:gsLst>
                  <a:lin ang="5400000" scaled="0"/>
                </a:gradFill>
              </a:rPr>
              <a:t>Your Feedback is Important</a:t>
            </a:r>
          </a:p>
        </p:txBody>
      </p:sp>
      <p:sp>
        <p:nvSpPr>
          <p:cNvPr id="19" name="Text Placeholder 2"/>
          <p:cNvSpPr txBox="1">
            <a:spLocks/>
          </p:cNvSpPr>
          <p:nvPr/>
        </p:nvSpPr>
        <p:spPr>
          <a:xfrm>
            <a:off x="274638" y="1778483"/>
            <a:ext cx="11887200" cy="217598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rPr>
              <a:t>Fill out an evaluation of this session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and help shape future events. </a:t>
            </a:r>
          </a:p>
          <a:p>
            <a:pPr marL="0" indent="0">
              <a:lnSpc>
                <a:spcPct val="80000"/>
              </a:lnSpc>
              <a:spcBef>
                <a:spcPts val="2200"/>
              </a:spcBef>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latin typeface="Segoe UI"/>
              </a:rPr>
              <a:t>Scan the QR code </a:t>
            </a:r>
            <a:r>
              <a:rPr lang="en-US" sz="3600" dirty="0" smtClean="0">
                <a:gradFill>
                  <a:gsLst>
                    <a:gs pos="5435">
                      <a:srgbClr val="404040"/>
                    </a:gs>
                    <a:gs pos="100000">
                      <a:srgbClr val="404040"/>
                    </a:gs>
                  </a:gsLst>
                  <a:lin ang="5400000" scaled="0"/>
                </a:gradFill>
              </a:rPr>
              <a:t>to evaluate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this session on your mobile device. </a:t>
            </a:r>
          </a:p>
          <a:p>
            <a:pPr marL="0" indent="0">
              <a:spcBef>
                <a:spcPts val="1800"/>
              </a:spcBef>
              <a:buClr>
                <a:srgbClr val="404040"/>
              </a:buClr>
              <a:buFont typeface="Wingdings" panose="05000000000000000000" pitchFamily="2" charset="2"/>
              <a:buNone/>
            </a:pPr>
            <a:r>
              <a:rPr lang="en-US" sz="3200" dirty="0" smtClean="0">
                <a:gradFill>
                  <a:gsLst>
                    <a:gs pos="3261">
                      <a:srgbClr val="00188F"/>
                    </a:gs>
                    <a:gs pos="100000">
                      <a:srgbClr val="00188F"/>
                    </a:gs>
                  </a:gsLst>
                  <a:lin ang="5400000" scaled="0"/>
                </a:gradFill>
                <a:latin typeface="Segoe UI"/>
              </a:rPr>
              <a:t>You’ll also be entered into </a:t>
            </a:r>
            <a:br>
              <a:rPr lang="en-US" sz="3200" dirty="0" smtClean="0">
                <a:gradFill>
                  <a:gsLst>
                    <a:gs pos="3261">
                      <a:srgbClr val="00188F"/>
                    </a:gs>
                    <a:gs pos="100000">
                      <a:srgbClr val="00188F"/>
                    </a:gs>
                  </a:gsLst>
                  <a:lin ang="5400000" scaled="0"/>
                </a:gradFill>
                <a:latin typeface="Segoe UI"/>
              </a:rPr>
            </a:br>
            <a:r>
              <a:rPr lang="en-US" sz="3200" dirty="0" smtClean="0">
                <a:gradFill>
                  <a:gsLst>
                    <a:gs pos="3261">
                      <a:srgbClr val="00188F"/>
                    </a:gs>
                    <a:gs pos="100000">
                      <a:srgbClr val="00188F"/>
                    </a:gs>
                  </a:gsLst>
                  <a:lin ang="5400000" scaled="0"/>
                </a:gradFill>
                <a:latin typeface="Segoe UI"/>
              </a:rPr>
              <a:t>a daily prize drawing!</a:t>
            </a:r>
            <a:endParaRPr lang="en-US" sz="3200" dirty="0">
              <a:gradFill>
                <a:gsLst>
                  <a:gs pos="3261">
                    <a:srgbClr val="00188F"/>
                  </a:gs>
                  <a:gs pos="100000">
                    <a:srgbClr val="00188F"/>
                  </a:gs>
                </a:gsLst>
                <a:lin ang="5400000" scaled="0"/>
              </a:gradFill>
              <a:latin typeface="Segoe UI"/>
            </a:endParaRPr>
          </a:p>
        </p:txBody>
      </p:sp>
      <p:sp>
        <p:nvSpPr>
          <p:cNvPr id="25" name="Freeform 24"/>
          <p:cNvSpPr>
            <a:spLocks noChangeAspect="1" noEditPoints="1"/>
          </p:cNvSpPr>
          <p:nvPr/>
        </p:nvSpPr>
        <p:spPr bwMode="black">
          <a:xfrm>
            <a:off x="475560"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2693062704"/>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3050" y="6079032"/>
            <a:ext cx="118887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 </a:t>
            </a:r>
            <a:r>
              <a:rPr lang="en-US" sz="700" dirty="0" smtClean="0">
                <a:gradFill>
                  <a:gsLst>
                    <a:gs pos="0">
                      <a:srgbClr val="404040">
                        <a:lumMod val="75000"/>
                        <a:lumOff val="25000"/>
                      </a:srgbClr>
                    </a:gs>
                    <a:gs pos="100000">
                      <a:srgbClr val="404040">
                        <a:lumMod val="75000"/>
                        <a:lumOff val="25000"/>
                      </a:srgbClr>
                    </a:gs>
                  </a:gsLst>
                  <a:lin ang="5400000" scaled="0"/>
                </a:gradFill>
                <a:cs typeface="Segoe UI" pitchFamily="34" charset="0"/>
              </a:rPr>
              <a:t>2014 </a:t>
            </a:r>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Microsoft Corporation. All rights reserved. Microsoft, Windows, Windows Vista and other product names are or may be registered trademarks and/or trademarks in the U.S. and/or other countries.</a:t>
            </a:r>
          </a:p>
          <a:p>
            <a:pPr defTabSz="932290" eaLnBrk="0" hangingPunct="0"/>
            <a:r>
              <a:rPr lang="en-US" sz="700" dirty="0">
                <a:gradFill>
                  <a:gsLst>
                    <a:gs pos="0">
                      <a:srgbClr val="404040">
                        <a:lumMod val="75000"/>
                        <a:lumOff val="25000"/>
                      </a:srgbClr>
                    </a:gs>
                    <a:gs pos="100000">
                      <a:srgbClr val="404040">
                        <a:lumMod val="75000"/>
                        <a:lumOff val="25000"/>
                      </a:srgbClr>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32" y="3103733"/>
            <a:ext cx="3687046" cy="787059"/>
          </a:xfrm>
          <a:prstGeom prst="rect">
            <a:avLst/>
          </a:prstGeom>
        </p:spPr>
      </p:pic>
    </p:spTree>
    <p:extLst>
      <p:ext uri="{BB962C8B-B14F-4D97-AF65-F5344CB8AC3E}">
        <p14:creationId xmlns:p14="http://schemas.microsoft.com/office/powerpoint/2010/main" val="267015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74639" y="295274"/>
            <a:ext cx="11889564" cy="917575"/>
          </a:xfrm>
        </p:spPr>
        <p:txBody>
          <a:bodyPr/>
          <a:lstStyle/>
          <a:p>
            <a:r>
              <a:rPr lang="en-US" dirty="0" smtClean="0"/>
              <a:t>Industry Context</a:t>
            </a:r>
            <a:endParaRPr lang="en-US" dirty="0"/>
          </a:p>
        </p:txBody>
      </p:sp>
      <p:cxnSp>
        <p:nvCxnSpPr>
          <p:cNvPr id="11" name="Straight Arrow Connector 10"/>
          <p:cNvCxnSpPr/>
          <p:nvPr/>
        </p:nvCxnSpPr>
        <p:spPr>
          <a:xfrm>
            <a:off x="4877117" y="1863878"/>
            <a:ext cx="731520" cy="0"/>
          </a:xfrm>
          <a:prstGeom prst="straightConnector1">
            <a:avLst/>
          </a:prstGeom>
          <a:ln w="57150">
            <a:solidFill>
              <a:schemeClr val="accent4"/>
            </a:solidFill>
            <a:headEnd type="none"/>
            <a:tailEnd type="triangle"/>
          </a:ln>
        </p:spPr>
        <p:style>
          <a:lnRef idx="1">
            <a:schemeClr val="accent5"/>
          </a:lnRef>
          <a:fillRef idx="0">
            <a:schemeClr val="accent5"/>
          </a:fillRef>
          <a:effectRef idx="0">
            <a:schemeClr val="accent5"/>
          </a:effectRef>
          <a:fontRef idx="minor">
            <a:schemeClr val="tx1"/>
          </a:fontRef>
        </p:style>
      </p:cxnSp>
      <p:pic>
        <p:nvPicPr>
          <p:cNvPr id="13" name="Picture 12"/>
          <p:cNvPicPr>
            <a:picLocks noChangeAspect="1"/>
          </p:cNvPicPr>
          <p:nvPr/>
        </p:nvPicPr>
        <p:blipFill>
          <a:blip r:embed="rId3"/>
          <a:stretch>
            <a:fillRect/>
          </a:stretch>
        </p:blipFill>
        <p:spPr>
          <a:xfrm>
            <a:off x="427037" y="1624045"/>
            <a:ext cx="4186113" cy="481013"/>
          </a:xfrm>
          <a:prstGeom prst="rect">
            <a:avLst/>
          </a:prstGeom>
        </p:spPr>
      </p:pic>
      <p:sp>
        <p:nvSpPr>
          <p:cNvPr id="2" name="TextBox 1"/>
          <p:cNvSpPr txBox="1"/>
          <p:nvPr/>
        </p:nvSpPr>
        <p:spPr>
          <a:xfrm>
            <a:off x="366007" y="1550619"/>
            <a:ext cx="968855" cy="627864"/>
          </a:xfrm>
          <a:prstGeom prst="rect">
            <a:avLst/>
          </a:prstGeom>
          <a:noFill/>
        </p:spPr>
        <p:txBody>
          <a:bodyPr wrap="none" lIns="182880" tIns="146304" rIns="182880" bIns="146304" rtlCol="0">
            <a:spAutoFit/>
          </a:bodyPr>
          <a:lstStyle/>
          <a:p>
            <a:pPr>
              <a:lnSpc>
                <a:spcPct val="90000"/>
              </a:lnSpc>
              <a:spcAft>
                <a:spcPts val="600"/>
              </a:spcAft>
            </a:pPr>
            <a:r>
              <a:rPr lang="en-US" sz="2400" dirty="0" err="1">
                <a:gradFill>
                  <a:gsLst>
                    <a:gs pos="2917">
                      <a:srgbClr val="404040"/>
                    </a:gs>
                    <a:gs pos="30000">
                      <a:srgbClr val="404040"/>
                    </a:gs>
                  </a:gsLst>
                  <a:lin ang="5400000" scaled="0"/>
                </a:gradFill>
              </a:rPr>
              <a:t>h</a:t>
            </a:r>
            <a:r>
              <a:rPr lang="en-US" sz="2400" dirty="0" err="1" smtClean="0">
                <a:gradFill>
                  <a:gsLst>
                    <a:gs pos="2917">
                      <a:srgbClr val="404040"/>
                    </a:gs>
                    <a:gs pos="30000">
                      <a:srgbClr val="404040"/>
                    </a:gs>
                  </a:gsLst>
                  <a:lin ang="5400000" scaled="0"/>
                </a:gradFill>
              </a:rPr>
              <a:t>ulu</a:t>
            </a:r>
            <a:endParaRPr lang="en-US" sz="2400" dirty="0" smtClean="0">
              <a:gradFill>
                <a:gsLst>
                  <a:gs pos="2917">
                    <a:srgbClr val="404040"/>
                  </a:gs>
                  <a:gs pos="30000">
                    <a:srgbClr val="404040"/>
                  </a:gs>
                </a:gsLst>
                <a:lin ang="5400000" scaled="0"/>
              </a:gradFill>
            </a:endParaRPr>
          </a:p>
        </p:txBody>
      </p:sp>
      <p:pic>
        <p:nvPicPr>
          <p:cNvPr id="14" name="Picture 13"/>
          <p:cNvPicPr>
            <a:picLocks noChangeAspect="1"/>
          </p:cNvPicPr>
          <p:nvPr/>
        </p:nvPicPr>
        <p:blipFill>
          <a:blip r:embed="rId3"/>
          <a:stretch>
            <a:fillRect/>
          </a:stretch>
        </p:blipFill>
        <p:spPr>
          <a:xfrm>
            <a:off x="420988" y="3213438"/>
            <a:ext cx="4186113" cy="481013"/>
          </a:xfrm>
          <a:prstGeom prst="rect">
            <a:avLst/>
          </a:prstGeom>
        </p:spPr>
      </p:pic>
      <p:sp>
        <p:nvSpPr>
          <p:cNvPr id="6" name="TextBox 5"/>
          <p:cNvSpPr txBox="1"/>
          <p:nvPr/>
        </p:nvSpPr>
        <p:spPr>
          <a:xfrm>
            <a:off x="351278" y="3140012"/>
            <a:ext cx="328679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watch modern family</a:t>
            </a:r>
          </a:p>
        </p:txBody>
      </p:sp>
      <p:pic>
        <p:nvPicPr>
          <p:cNvPr id="15" name="Picture 14"/>
          <p:cNvPicPr>
            <a:picLocks noChangeAspect="1"/>
          </p:cNvPicPr>
          <p:nvPr/>
        </p:nvPicPr>
        <p:blipFill>
          <a:blip r:embed="rId4"/>
          <a:stretch>
            <a:fillRect/>
          </a:stretch>
        </p:blipFill>
        <p:spPr>
          <a:xfrm>
            <a:off x="5913437" y="1439862"/>
            <a:ext cx="1752600" cy="848032"/>
          </a:xfrm>
          <a:prstGeom prst="rect">
            <a:avLst/>
          </a:prstGeom>
        </p:spPr>
      </p:pic>
      <p:cxnSp>
        <p:nvCxnSpPr>
          <p:cNvPr id="16" name="Straight Arrow Connector 15"/>
          <p:cNvCxnSpPr/>
          <p:nvPr/>
        </p:nvCxnSpPr>
        <p:spPr>
          <a:xfrm>
            <a:off x="4877117" y="3430468"/>
            <a:ext cx="731520" cy="0"/>
          </a:xfrm>
          <a:prstGeom prst="straightConnector1">
            <a:avLst/>
          </a:prstGeom>
          <a:ln w="57150">
            <a:solidFill>
              <a:schemeClr val="accent4"/>
            </a:solidFill>
            <a:headEnd type="none"/>
            <a:tailEnd type="triangle"/>
          </a:ln>
        </p:spPr>
        <p:style>
          <a:lnRef idx="1">
            <a:schemeClr val="accent5"/>
          </a:lnRef>
          <a:fillRef idx="0">
            <a:schemeClr val="accent5"/>
          </a:fillRef>
          <a:effectRef idx="0">
            <a:schemeClr val="accent5"/>
          </a:effectRef>
          <a:fontRef idx="minor">
            <a:schemeClr val="tx1"/>
          </a:fontRef>
        </p:style>
      </p:cxnSp>
      <p:sp>
        <p:nvSpPr>
          <p:cNvPr id="3" name="TextBox 2"/>
          <p:cNvSpPr txBox="1"/>
          <p:nvPr/>
        </p:nvSpPr>
        <p:spPr>
          <a:xfrm>
            <a:off x="6403092" y="2807613"/>
            <a:ext cx="773289" cy="1292662"/>
          </a:xfrm>
          <a:prstGeom prst="rect">
            <a:avLst/>
          </a:prstGeom>
          <a:noFill/>
        </p:spPr>
        <p:txBody>
          <a:bodyPr wrap="none" lIns="182880" tIns="146304" rIns="182880" bIns="146304" rtlCol="0">
            <a:spAutoFit/>
          </a:bodyPr>
          <a:lstStyle/>
          <a:p>
            <a:pPr>
              <a:lnSpc>
                <a:spcPct val="90000"/>
              </a:lnSpc>
              <a:spcAft>
                <a:spcPts val="600"/>
              </a:spcAft>
            </a:pPr>
            <a:r>
              <a:rPr lang="en-US" sz="7200" b="1" dirty="0" smtClean="0">
                <a:solidFill>
                  <a:srgbClr val="7FBA00"/>
                </a:solidFill>
              </a:rPr>
              <a:t>?</a:t>
            </a:r>
          </a:p>
        </p:txBody>
      </p:sp>
    </p:spTree>
    <p:extLst>
      <p:ext uri="{BB962C8B-B14F-4D97-AF65-F5344CB8AC3E}">
        <p14:creationId xmlns:p14="http://schemas.microsoft.com/office/powerpoint/2010/main" val="3680704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50"/>
                                  </p:stCondLst>
                                  <p:iterate type="lt">
                                    <p:tmAbs val="40"/>
                                  </p:iterate>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371"/>
                            </p:stCondLst>
                            <p:childTnLst>
                              <p:par>
                                <p:cTn id="11" presetID="22" presetClass="entr" presetSubtype="8" fill="hold" nodeType="after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121"/>
                            </p:stCondLst>
                            <p:childTnLst>
                              <p:par>
                                <p:cTn id="15" presetID="1" presetClass="entr" presetSubtype="0" fill="hold" nodeType="afterEffect">
                                  <p:stCondLst>
                                    <p:cond delay="25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250"/>
                                  </p:stCondLst>
                                  <p:iterate type="lt">
                                    <p:tmAbs val="40"/>
                                  </p:iterate>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891"/>
                            </p:stCondLst>
                            <p:childTnLst>
                              <p:par>
                                <p:cTn id="25" presetID="22" presetClass="entr" presetSubtype="8" fill="hold" nodeType="afterEffect">
                                  <p:stCondLst>
                                    <p:cond delay="25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641"/>
                            </p:stCondLst>
                            <p:childTnLst>
                              <p:par>
                                <p:cTn id="29" presetID="1" presetClass="entr" presetSubtype="0" fill="hold" grpId="0" nodeType="afterEffect">
                                  <p:stCondLst>
                                    <p:cond delay="25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274639" y="295274"/>
            <a:ext cx="11889564" cy="917575"/>
          </a:xfrm>
        </p:spPr>
        <p:txBody>
          <a:bodyPr/>
          <a:lstStyle/>
          <a:p>
            <a:r>
              <a:rPr lang="en-US" dirty="0" smtClean="0"/>
              <a:t>Industry Context</a:t>
            </a:r>
            <a:endParaRPr lang="en-US" dirty="0"/>
          </a:p>
        </p:txBody>
      </p:sp>
      <p:sp>
        <p:nvSpPr>
          <p:cNvPr id="7" name="TextBox 6"/>
          <p:cNvSpPr txBox="1"/>
          <p:nvPr/>
        </p:nvSpPr>
        <p:spPr>
          <a:xfrm>
            <a:off x="5867912" y="4247897"/>
            <a:ext cx="3099888"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rgbClr val="404040"/>
                    </a:gs>
                    <a:gs pos="30000">
                      <a:srgbClr val="404040"/>
                    </a:gs>
                  </a:gsLst>
                  <a:lin ang="5400000" scaled="0"/>
                </a:gradFill>
              </a:rPr>
              <a:t>www.hulu.com/modern-family</a:t>
            </a:r>
          </a:p>
        </p:txBody>
      </p:sp>
      <p:cxnSp>
        <p:nvCxnSpPr>
          <p:cNvPr id="11" name="Straight Arrow Connector 10"/>
          <p:cNvCxnSpPr/>
          <p:nvPr/>
        </p:nvCxnSpPr>
        <p:spPr>
          <a:xfrm>
            <a:off x="4877117" y="1863878"/>
            <a:ext cx="731520" cy="0"/>
          </a:xfrm>
          <a:prstGeom prst="straightConnector1">
            <a:avLst/>
          </a:prstGeom>
          <a:ln w="57150">
            <a:solidFill>
              <a:schemeClr val="accent4"/>
            </a:solidFill>
            <a:headEnd type="none"/>
            <a:tailEnd type="triangle"/>
          </a:ln>
        </p:spPr>
        <p:style>
          <a:lnRef idx="1">
            <a:schemeClr val="accent5"/>
          </a:lnRef>
          <a:fillRef idx="0">
            <a:schemeClr val="accent5"/>
          </a:fillRef>
          <a:effectRef idx="0">
            <a:schemeClr val="accent5"/>
          </a:effectRef>
          <a:fontRef idx="minor">
            <a:schemeClr val="tx1"/>
          </a:fontRef>
        </p:style>
      </p:cxnSp>
      <p:pic>
        <p:nvPicPr>
          <p:cNvPr id="13" name="Picture 12"/>
          <p:cNvPicPr>
            <a:picLocks noChangeAspect="1"/>
          </p:cNvPicPr>
          <p:nvPr/>
        </p:nvPicPr>
        <p:blipFill>
          <a:blip r:embed="rId3"/>
          <a:stretch>
            <a:fillRect/>
          </a:stretch>
        </p:blipFill>
        <p:spPr>
          <a:xfrm>
            <a:off x="427037" y="1624045"/>
            <a:ext cx="4186113" cy="481013"/>
          </a:xfrm>
          <a:prstGeom prst="rect">
            <a:avLst/>
          </a:prstGeom>
        </p:spPr>
      </p:pic>
      <p:sp>
        <p:nvSpPr>
          <p:cNvPr id="2" name="TextBox 1"/>
          <p:cNvSpPr txBox="1"/>
          <p:nvPr/>
        </p:nvSpPr>
        <p:spPr>
          <a:xfrm>
            <a:off x="366007" y="1550619"/>
            <a:ext cx="968855" cy="627864"/>
          </a:xfrm>
          <a:prstGeom prst="rect">
            <a:avLst/>
          </a:prstGeom>
          <a:noFill/>
        </p:spPr>
        <p:txBody>
          <a:bodyPr wrap="none" lIns="182880" tIns="146304" rIns="182880" bIns="146304" rtlCol="0">
            <a:spAutoFit/>
          </a:bodyPr>
          <a:lstStyle/>
          <a:p>
            <a:pPr>
              <a:lnSpc>
                <a:spcPct val="90000"/>
              </a:lnSpc>
              <a:spcAft>
                <a:spcPts val="600"/>
              </a:spcAft>
            </a:pPr>
            <a:r>
              <a:rPr lang="en-US" sz="2400" dirty="0" err="1">
                <a:gradFill>
                  <a:gsLst>
                    <a:gs pos="2917">
                      <a:srgbClr val="404040"/>
                    </a:gs>
                    <a:gs pos="30000">
                      <a:srgbClr val="404040"/>
                    </a:gs>
                  </a:gsLst>
                  <a:lin ang="5400000" scaled="0"/>
                </a:gradFill>
              </a:rPr>
              <a:t>h</a:t>
            </a:r>
            <a:r>
              <a:rPr lang="en-US" sz="2400" dirty="0" err="1" smtClean="0">
                <a:gradFill>
                  <a:gsLst>
                    <a:gs pos="2917">
                      <a:srgbClr val="404040"/>
                    </a:gs>
                    <a:gs pos="30000">
                      <a:srgbClr val="404040"/>
                    </a:gs>
                  </a:gsLst>
                  <a:lin ang="5400000" scaled="0"/>
                </a:gradFill>
              </a:rPr>
              <a:t>ulu</a:t>
            </a:r>
            <a:endParaRPr lang="en-US" sz="2400" dirty="0" smtClean="0">
              <a:gradFill>
                <a:gsLst>
                  <a:gs pos="2917">
                    <a:srgbClr val="404040"/>
                  </a:gs>
                  <a:gs pos="30000">
                    <a:srgbClr val="404040"/>
                  </a:gs>
                </a:gsLst>
                <a:lin ang="5400000" scaled="0"/>
              </a:gradFill>
            </a:endParaRPr>
          </a:p>
        </p:txBody>
      </p:sp>
      <p:pic>
        <p:nvPicPr>
          <p:cNvPr id="14" name="Picture 13"/>
          <p:cNvPicPr>
            <a:picLocks noChangeAspect="1"/>
          </p:cNvPicPr>
          <p:nvPr/>
        </p:nvPicPr>
        <p:blipFill>
          <a:blip r:embed="rId3"/>
          <a:stretch>
            <a:fillRect/>
          </a:stretch>
        </p:blipFill>
        <p:spPr>
          <a:xfrm>
            <a:off x="420988" y="3213438"/>
            <a:ext cx="4186113" cy="481013"/>
          </a:xfrm>
          <a:prstGeom prst="rect">
            <a:avLst/>
          </a:prstGeom>
        </p:spPr>
      </p:pic>
      <p:sp>
        <p:nvSpPr>
          <p:cNvPr id="6" name="TextBox 5"/>
          <p:cNvSpPr txBox="1"/>
          <p:nvPr/>
        </p:nvSpPr>
        <p:spPr>
          <a:xfrm>
            <a:off x="351278" y="3140012"/>
            <a:ext cx="327557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rgbClr val="404040"/>
                    </a:gs>
                    <a:gs pos="30000">
                      <a:srgbClr val="404040"/>
                    </a:gs>
                  </a:gsLst>
                  <a:lin ang="5400000" scaled="0"/>
                </a:gradFill>
              </a:rPr>
              <a:t>watch modern family</a:t>
            </a:r>
          </a:p>
        </p:txBody>
      </p:sp>
      <p:pic>
        <p:nvPicPr>
          <p:cNvPr id="15" name="Picture 14"/>
          <p:cNvPicPr>
            <a:picLocks noChangeAspect="1"/>
          </p:cNvPicPr>
          <p:nvPr/>
        </p:nvPicPr>
        <p:blipFill>
          <a:blip r:embed="rId4"/>
          <a:stretch>
            <a:fillRect/>
          </a:stretch>
        </p:blipFill>
        <p:spPr>
          <a:xfrm>
            <a:off x="5913437" y="1439862"/>
            <a:ext cx="1752600" cy="848032"/>
          </a:xfrm>
          <a:prstGeom prst="rect">
            <a:avLst/>
          </a:prstGeom>
        </p:spPr>
      </p:pic>
      <p:cxnSp>
        <p:nvCxnSpPr>
          <p:cNvPr id="16" name="Straight Arrow Connector 15"/>
          <p:cNvCxnSpPr/>
          <p:nvPr/>
        </p:nvCxnSpPr>
        <p:spPr>
          <a:xfrm>
            <a:off x="4877117" y="3430468"/>
            <a:ext cx="731520" cy="0"/>
          </a:xfrm>
          <a:prstGeom prst="straightConnector1">
            <a:avLst/>
          </a:prstGeom>
          <a:ln w="57150">
            <a:solidFill>
              <a:schemeClr val="accent4"/>
            </a:solidFill>
            <a:headEnd type="none"/>
            <a:tailEnd type="triangle"/>
          </a:ln>
        </p:spPr>
        <p:style>
          <a:lnRef idx="1">
            <a:schemeClr val="accent5"/>
          </a:lnRef>
          <a:fillRef idx="0">
            <a:schemeClr val="accent5"/>
          </a:fillRef>
          <a:effectRef idx="0">
            <a:schemeClr val="accent5"/>
          </a:effectRef>
          <a:fontRef idx="minor">
            <a:schemeClr val="tx1"/>
          </a:fontRef>
        </p:style>
      </p:cxnSp>
      <p:pic>
        <p:nvPicPr>
          <p:cNvPr id="17" name="Picture 16"/>
          <p:cNvPicPr>
            <a:picLocks noChangeAspect="1"/>
          </p:cNvPicPr>
          <p:nvPr/>
        </p:nvPicPr>
        <p:blipFill>
          <a:blip r:embed="rId5"/>
          <a:stretch>
            <a:fillRect/>
          </a:stretch>
        </p:blipFill>
        <p:spPr>
          <a:xfrm>
            <a:off x="5977762" y="5149041"/>
            <a:ext cx="2743200" cy="1721582"/>
          </a:xfrm>
          <a:prstGeom prst="rect">
            <a:avLst/>
          </a:prstGeom>
        </p:spPr>
      </p:pic>
      <p:pic>
        <p:nvPicPr>
          <p:cNvPr id="18" name="Picture 17"/>
          <p:cNvPicPr>
            <a:picLocks noChangeAspect="1"/>
          </p:cNvPicPr>
          <p:nvPr/>
        </p:nvPicPr>
        <p:blipFill>
          <a:blip r:embed="rId6"/>
          <a:stretch>
            <a:fillRect/>
          </a:stretch>
        </p:blipFill>
        <p:spPr>
          <a:xfrm>
            <a:off x="5913437" y="2728361"/>
            <a:ext cx="3022952" cy="1624837"/>
          </a:xfrm>
          <a:prstGeom prst="rect">
            <a:avLst/>
          </a:prstGeom>
          <a:effectLst>
            <a:outerShdw blurRad="50800" dist="38100" dir="8100000" algn="tr" rotWithShape="0">
              <a:prstClr val="black">
                <a:alpha val="40000"/>
              </a:prstClr>
            </a:outerShdw>
          </a:effectLst>
        </p:spPr>
      </p:pic>
      <p:cxnSp>
        <p:nvCxnSpPr>
          <p:cNvPr id="19" name="Straight Arrow Connector 18"/>
          <p:cNvCxnSpPr/>
          <p:nvPr/>
        </p:nvCxnSpPr>
        <p:spPr>
          <a:xfrm>
            <a:off x="7351969" y="4628842"/>
            <a:ext cx="0" cy="421825"/>
          </a:xfrm>
          <a:prstGeom prst="straightConnector1">
            <a:avLst/>
          </a:prstGeom>
          <a:ln w="57150">
            <a:solidFill>
              <a:schemeClr val="accent5"/>
            </a:solidFill>
            <a:headEnd type="triangle" w="med" len="med"/>
            <a:tailEnd type="triangle" w="med" len="med"/>
          </a:ln>
        </p:spPr>
        <p:style>
          <a:lnRef idx="1">
            <a:schemeClr val="accent5"/>
          </a:lnRef>
          <a:fillRef idx="0">
            <a:schemeClr val="accent5"/>
          </a:fillRef>
          <a:effectRef idx="0">
            <a:schemeClr val="accent5"/>
          </a:effectRef>
          <a:fontRef idx="minor">
            <a:schemeClr val="tx1"/>
          </a:fontRef>
        </p:style>
      </p:cxnSp>
      <p:cxnSp>
        <p:nvCxnSpPr>
          <p:cNvPr id="21" name="Straight Arrow Connector 20"/>
          <p:cNvCxnSpPr/>
          <p:nvPr/>
        </p:nvCxnSpPr>
        <p:spPr>
          <a:xfrm>
            <a:off x="4877117" y="3878262"/>
            <a:ext cx="990795" cy="1270779"/>
          </a:xfrm>
          <a:prstGeom prst="straightConnector1">
            <a:avLst/>
          </a:prstGeom>
          <a:ln w="57150">
            <a:solidFill>
              <a:schemeClr val="accent4"/>
            </a:solidFill>
            <a:headEnd type="none"/>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48359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1" presetClass="entr" presetSubtype="0" fill="hold" nodeType="afterEffect">
                                  <p:stCondLst>
                                    <p:cond delay="25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340450170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A4136940-2F30-4F5C-9ED6-88F2C49C1AE1}"/>
    </a:ext>
  </a:extLst>
</a:theme>
</file>

<file path=ppt/theme/theme2.xml><?xml version="1.0" encoding="utf-8"?>
<a:theme xmlns:a="http://schemas.openxmlformats.org/drawingml/2006/main" name="1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C5418590-2BCF-48C6-AF37-67DC4D4291A7}"/>
    </a:ext>
  </a:extLst>
</a:theme>
</file>

<file path=ppt/theme/theme3.xml><?xml version="1.0" encoding="utf-8"?>
<a:theme xmlns:a="http://schemas.openxmlformats.org/drawingml/2006/main" name="1_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Breakout_Template.potx" id="{AF7916F5-B6CE-4446-87D4-7A61BEF9288B}" vid="{F2E341AB-B1C9-4A03-98B5-82D7F8BB090B}"/>
    </a:ext>
  </a:extLst>
</a:theme>
</file>

<file path=ppt/theme/theme4.xml><?xml version="1.0" encoding="utf-8"?>
<a:theme xmlns:a="http://schemas.openxmlformats.org/drawingml/2006/main" name="2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Breakout_Template.potx" id="{648A3717-FFAB-4F40-BF29-99274CBE781C}" vid="{5E35376D-7A0F-434F-9506-6F58D88D539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59190252e8f6b8110360cee8e4044d5b">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ce62f3e539b6767ca1e323fb703a26fd"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27</Value>
      <Value>55</Value>
      <Value>28</Value>
      <Value>6</Value>
    </TaxCatchAll>
    <Event_x0020_End_x0020_Date xmlns="e36bfbf9-5e42-489c-a259-4c54eb22cb57">2014-04-04T07:00:00+00:00</Event_x0020_End_x0020_Date>
    <Event_x0020_Start_x0020_Date xmlns="e36bfbf9-5e42-489c-a259-4c54eb22cb57">2014-04-02T07:00:00+00:00</Event_x0020_Start_x0020_Date>
    <MS_x0020_Speaker xmlns="e36bfbf9-5e42-489c-a259-4c54eb22cb57">
      <UserInfo>
        <DisplayName/>
        <AccountId xsi:nil="true"/>
        <AccountType/>
      </UserInfo>
    </MS_x0020_Speaker>
    <External_x0020_Speaker xmlns="e36bfbf9-5e42-489c-a259-4c54eb22cb57" xsi:nil="true"/>
    <Session_x0020_Code xmlns="e36bfbf9-5e42-489c-a259-4c54eb22cb57">2-655</Session_x0020_Code>
    <Presentation_x0020_Date xmlns="e36bfbf9-5e42-489c-a259-4c54eb22cb57">2014-04-04T00:00:00-07:00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ermInfo xmlns="http://schemas.microsoft.com/office/infopath/2007/PartnerControls">
          <TermName xmlns="http://schemas.microsoft.com/office/infopath/2007/PartnerControls">Build 2014</TermName>
          <TermId xmlns="http://schemas.microsoft.com/office/infopath/2007/PartnerControls">8770012f-d296-48ca-a06e-3861b41b8494</TermId>
        </TermInfo>
      </Term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08D1A452-E14D-4855-86D9-B23C243AD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230e9df3-be65-4c73-a93b-d1236ebd677e"/>
    <ds:schemaRef ds:uri="http://purl.org/dc/dcmitype/"/>
    <ds:schemaRef ds:uri="http://www.w3.org/XML/1998/namespace"/>
    <ds:schemaRef ds:uri="http://purl.org/dc/elements/1.1/"/>
    <ds:schemaRef ds:uri="e36bfbf9-5e42-489c-a259-4c54eb22cb57"/>
    <ds:schemaRef ds:uri="http://schemas.microsoft.com/sharepoint/v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Build_2014_Template</Template>
  <TotalTime>1</TotalTime>
  <Words>6587</Words>
  <Application>Microsoft Office PowerPoint</Application>
  <PresentationFormat>Custom</PresentationFormat>
  <Paragraphs>777</Paragraphs>
  <Slides>66</Slides>
  <Notes>31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66</vt:i4>
      </vt:variant>
    </vt:vector>
  </HeadingPairs>
  <TitlesOfParts>
    <vt:vector size="82" baseType="lpstr">
      <vt:lpstr>ＭＳ Ｐゴシック</vt:lpstr>
      <vt:lpstr>Aharoni</vt:lpstr>
      <vt:lpstr>Arial</vt:lpstr>
      <vt:lpstr>Avenir LT Pro 45 Book</vt:lpstr>
      <vt:lpstr>Calibri</vt:lpstr>
      <vt:lpstr>Consolas</vt:lpstr>
      <vt:lpstr>Segoe UI</vt:lpstr>
      <vt:lpstr>Segoe UI Light</vt:lpstr>
      <vt:lpstr>Segoe UI Semibold</vt:lpstr>
      <vt:lpstr>Segoe UI Semilight</vt:lpstr>
      <vt:lpstr>Times New Roman</vt:lpstr>
      <vt:lpstr>Wingdings</vt:lpstr>
      <vt:lpstr>5-30536_Build_2014_Breakout_Template_White_16x9</vt:lpstr>
      <vt:lpstr>1_5-30536_Build_2014_Breakout_Template_Blue_16x9</vt:lpstr>
      <vt:lpstr>1_5-30536_Build_2014_Breakout_Template_White_16x9</vt:lpstr>
      <vt:lpstr>2_5-30536_Build_2014_Breakout_Template_Blue_16x9</vt:lpstr>
      <vt:lpstr>PowerPoint Presentation</vt:lpstr>
      <vt:lpstr>Promote Your App in Search Results  Boost your app’s discoverability and engagement with Bing App Linking</vt:lpstr>
      <vt:lpstr>Agenda </vt:lpstr>
      <vt:lpstr>Industry Context – Opportunity</vt:lpstr>
      <vt:lpstr>Industry Context – Challenges</vt:lpstr>
      <vt:lpstr>Industry Context – Web Discoverability</vt:lpstr>
      <vt:lpstr>Industry Context</vt:lpstr>
      <vt:lpstr>Industry Context</vt:lpstr>
      <vt:lpstr>Demo</vt:lpstr>
      <vt:lpstr>Bing App Linking</vt:lpstr>
      <vt:lpstr>App Linking Available for Windows and WP apps</vt:lpstr>
      <vt:lpstr>PowerPoint Presentation</vt:lpstr>
      <vt:lpstr>PowerPoint Presentation</vt:lpstr>
      <vt:lpstr>PowerPoint Presentation</vt:lpstr>
      <vt:lpstr>1. Link your website to your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Markup webpages</vt:lpstr>
      <vt:lpstr>2. Markup webpages</vt:lpstr>
      <vt:lpstr>2. Markup webpages</vt:lpstr>
      <vt:lpstr>2. Markup webpages</vt:lpstr>
      <vt:lpstr>2. Markup webpages</vt:lpstr>
      <vt:lpstr>2. Markup webpages</vt:lpstr>
      <vt:lpstr>2. Markup webpages</vt:lpstr>
      <vt:lpstr>2. Markup webpages</vt:lpstr>
      <vt:lpstr>3. Enable your app for deep linking</vt:lpstr>
      <vt:lpstr>3. Enable your app for deep linking</vt:lpstr>
      <vt:lpstr>3. Enable your app for deep linking</vt:lpstr>
      <vt:lpstr>3. Enable your app for deep linking</vt:lpstr>
      <vt:lpstr>3. Enable your app for deep linking</vt:lpstr>
      <vt:lpstr>3. Enable your app for deep linking</vt:lpstr>
      <vt:lpstr>3. Enable your app for deep linking</vt:lpstr>
      <vt:lpstr>3. Enable your app for deep linking</vt:lpstr>
      <vt:lpstr>4. Register your app for deep linking</vt:lpstr>
      <vt:lpstr>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vt:lpstr>
      <vt:lpstr>PowerPoint Presentation</vt:lpstr>
      <vt:lpstr>Demo</vt:lpstr>
      <vt:lpstr>Thank you!</vt:lpstr>
      <vt:lpstr>PowerPoint Presentation</vt:lpstr>
      <vt:lpstr>PowerPoint Presentation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Promote Your App in Search Results Boost your app’s discoverability and engagement with Bing App Linking</dc:title>
  <dc:subject>Build 2014</dc:subject>
  <dc:creator>Administrator</dc:creator>
  <cp:keywords>Build 2014</cp:keywords>
  <dc:description>Template: Mitchell Derrey, Silver Fox Productions
Formatting: 
Event Dates: April 2nd - 4th, 2014
Event Location: Moscone Conference Center, San Francisco, CA
Audience Type: Internal</dc:description>
  <cp:lastModifiedBy>Administrator</cp:lastModifiedBy>
  <cp:revision>3</cp:revision>
  <dcterms:created xsi:type="dcterms:W3CDTF">2014-04-02T17:46:05Z</dcterms:created>
  <dcterms:modified xsi:type="dcterms:W3CDTF">2014-04-04T18:31:59Z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28;#Moscone Center|d4f36a2e-dd0d-4424-990f-7c93b4e9f063</vt:lpwstr>
  </property>
  <property fmtid="{D5CDD505-2E9C-101B-9397-08002B2CF9AE}" pid="7" name="Track">
    <vt:lpwstr/>
  </property>
  <property fmtid="{D5CDD505-2E9C-101B-9397-08002B2CF9AE}" pid="8" name="Event Location">
    <vt:lpwstr>6;#San Francisco|84dfcb53-432b-499d-8965-93d483d36b4a</vt:lpwstr>
  </property>
  <property fmtid="{D5CDD505-2E9C-101B-9397-08002B2CF9AE}" pid="9" name="Campaign">
    <vt:lpwstr/>
  </property>
  <property fmtid="{D5CDD505-2E9C-101B-9397-08002B2CF9AE}" pid="10" name="Audience1">
    <vt:lpwstr/>
  </property>
  <property fmtid="{D5CDD505-2E9C-101B-9397-08002B2CF9AE}" pid="11" name="Event Name">
    <vt:lpwstr>27;#BUILD|58542b36-5bf5-46a6-a53f-a41fb7a73785</vt:lpwstr>
  </property>
  <property fmtid="{D5CDD505-2E9C-101B-9397-08002B2CF9AE}" pid="12" name="TaxKeyword">
    <vt:lpwstr>55;#Build 2014|8770012f-d296-48ca-a06e-3861b41b8494</vt:lpwstr>
  </property>
</Properties>
</file>